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slides/slide99.xml" ContentType="application/vnd.openxmlformats-officedocument.presentationml.slide+xml"/>
  <Override PartName="/ppt/slides/slide136.xml" ContentType="application/vnd.openxmlformats-officedocument.presentationml.slide+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139.xml" ContentType="application/vnd.openxmlformats-officedocument.presentationml.tags+xml"/>
  <Override PartName="/ppt/slides/slide119.xml" ContentType="application/vnd.openxmlformats-officedocument.presentationml.slide+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slides/slide108.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slides/slide138.xml" ContentType="application/vnd.openxmlformats-officedocument.presentationml.slide+xml"/>
  <Override PartName="/ppt/tags/tag43.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147.xml" ContentType="application/vnd.openxmlformats-officedocument.presentationml.tags+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tags/tag32.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slides/slide139.xml" ContentType="application/vnd.openxmlformats-officedocument.presentationml.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11.xml" ContentType="application/vnd.openxmlformats-officedocument.presentationml.notesSlide+xml"/>
  <Override PartName="/ppt/tags/tag137.xml" ContentType="application/vnd.openxmlformats-officedocument.presentationml.tags+xml"/>
  <Override PartName="/ppt/tags/tag148.xml" ContentType="application/vnd.openxmlformats-officedocument.presentationml.tag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notesSlides/notesSlide6.xml" ContentType="application/vnd.openxmlformats-officedocument.presentationml.notesSlide+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notesSlides/notesSlide23.xml" ContentType="application/vnd.openxmlformats-officedocument.presentationml.notesSlide+xml"/>
  <Override PartName="/ppt/slides/slide129.xml" ContentType="application/vnd.openxmlformats-officedocument.presentationml.slide+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slides/slide109.xml" ContentType="application/vnd.openxmlformats-officedocument.presentationml.slid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tags/tag143.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tags/tag1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1"/>
  </p:notesMasterIdLst>
  <p:handoutMasterIdLst>
    <p:handoutMasterId r:id="rId142"/>
  </p:handoutMasterIdLst>
  <p:sldIdLst>
    <p:sldId id="1193" r:id="rId2"/>
    <p:sldId id="1194" r:id="rId3"/>
    <p:sldId id="1226" r:id="rId4"/>
    <p:sldId id="1195" r:id="rId5"/>
    <p:sldId id="1602" r:id="rId6"/>
    <p:sldId id="1605" r:id="rId7"/>
    <p:sldId id="1494" r:id="rId8"/>
    <p:sldId id="1683" r:id="rId9"/>
    <p:sldId id="1606" r:id="rId10"/>
    <p:sldId id="1198" r:id="rId11"/>
    <p:sldId id="1658" r:id="rId12"/>
    <p:sldId id="1370" r:id="rId13"/>
    <p:sldId id="1663" r:id="rId14"/>
    <p:sldId id="1221" r:id="rId15"/>
    <p:sldId id="1562" r:id="rId16"/>
    <p:sldId id="1563" r:id="rId17"/>
    <p:sldId id="1565" r:id="rId18"/>
    <p:sldId id="1566" r:id="rId19"/>
    <p:sldId id="1570" r:id="rId20"/>
    <p:sldId id="1567" r:id="rId21"/>
    <p:sldId id="1568" r:id="rId22"/>
    <p:sldId id="1569" r:id="rId23"/>
    <p:sldId id="1661" r:id="rId24"/>
    <p:sldId id="1660" r:id="rId25"/>
    <p:sldId id="1662" r:id="rId26"/>
    <p:sldId id="1603" r:id="rId27"/>
    <p:sldId id="1607" r:id="rId28"/>
    <p:sldId id="1282" r:id="rId29"/>
    <p:sldId id="1519" r:id="rId30"/>
    <p:sldId id="1575" r:id="rId31"/>
    <p:sldId id="1574" r:id="rId32"/>
    <p:sldId id="1626" r:id="rId33"/>
    <p:sldId id="1623" r:id="rId34"/>
    <p:sldId id="1522" r:id="rId35"/>
    <p:sldId id="1523" r:id="rId36"/>
    <p:sldId id="1533" r:id="rId37"/>
    <p:sldId id="1624" r:id="rId38"/>
    <p:sldId id="1625" r:id="rId39"/>
    <p:sldId id="1525" r:id="rId40"/>
    <p:sldId id="1526" r:id="rId41"/>
    <p:sldId id="1608" r:id="rId42"/>
    <p:sldId id="1527" r:id="rId43"/>
    <p:sldId id="1528" r:id="rId44"/>
    <p:sldId id="1529" r:id="rId45"/>
    <p:sldId id="1530" r:id="rId46"/>
    <p:sldId id="1609" r:id="rId47"/>
    <p:sldId id="1610" r:id="rId48"/>
    <p:sldId id="1250" r:id="rId49"/>
    <p:sldId id="1508" r:id="rId50"/>
    <p:sldId id="1515" r:id="rId51"/>
    <p:sldId id="1510" r:id="rId52"/>
    <p:sldId id="1518" r:id="rId53"/>
    <p:sldId id="1516" r:id="rId54"/>
    <p:sldId id="1511" r:id="rId55"/>
    <p:sldId id="1517" r:id="rId56"/>
    <p:sldId id="1512" r:id="rId57"/>
    <p:sldId id="1611" r:id="rId58"/>
    <p:sldId id="1513" r:id="rId59"/>
    <p:sldId id="1514" r:id="rId60"/>
    <p:sldId id="1622" r:id="rId61"/>
    <p:sldId id="1612" r:id="rId62"/>
    <p:sldId id="1613" r:id="rId63"/>
    <p:sldId id="1259" r:id="rId64"/>
    <p:sldId id="1537" r:id="rId65"/>
    <p:sldId id="1576" r:id="rId66"/>
    <p:sldId id="1556" r:id="rId67"/>
    <p:sldId id="1542" r:id="rId68"/>
    <p:sldId id="1559" r:id="rId69"/>
    <p:sldId id="1543" r:id="rId70"/>
    <p:sldId id="1544" r:id="rId71"/>
    <p:sldId id="1546" r:id="rId72"/>
    <p:sldId id="1571" r:id="rId73"/>
    <p:sldId id="1639" r:id="rId74"/>
    <p:sldId id="1637" r:id="rId75"/>
    <p:sldId id="1638" r:id="rId76"/>
    <p:sldId id="1551" r:id="rId77"/>
    <p:sldId id="1552" r:id="rId78"/>
    <p:sldId id="1627" r:id="rId79"/>
    <p:sldId id="1628" r:id="rId80"/>
    <p:sldId id="1629" r:id="rId81"/>
    <p:sldId id="1630" r:id="rId82"/>
    <p:sldId id="1631" r:id="rId83"/>
    <p:sldId id="1632" r:id="rId84"/>
    <p:sldId id="1633" r:id="rId85"/>
    <p:sldId id="1635" r:id="rId86"/>
    <p:sldId id="1636" r:id="rId87"/>
    <p:sldId id="1593" r:id="rId88"/>
    <p:sldId id="1596" r:id="rId89"/>
    <p:sldId id="1684" r:id="rId90"/>
    <p:sldId id="1685" r:id="rId91"/>
    <p:sldId id="1604" r:id="rId92"/>
    <p:sldId id="1680" r:id="rId93"/>
    <p:sldId id="1614" r:id="rId94"/>
    <p:sldId id="1554" r:id="rId95"/>
    <p:sldId id="1579" r:id="rId96"/>
    <p:sldId id="1580" r:id="rId97"/>
    <p:sldId id="1615" r:id="rId98"/>
    <p:sldId id="1616" r:id="rId99"/>
    <p:sldId id="1334" r:id="rId100"/>
    <p:sldId id="1495" r:id="rId101"/>
    <p:sldId id="1503" r:id="rId102"/>
    <p:sldId id="1497" r:id="rId103"/>
    <p:sldId id="1498" r:id="rId104"/>
    <p:sldId id="1499" r:id="rId105"/>
    <p:sldId id="1500" r:id="rId106"/>
    <p:sldId id="1617" r:id="rId107"/>
    <p:sldId id="1501" r:id="rId108"/>
    <p:sldId id="1618" r:id="rId109"/>
    <p:sldId id="1347" r:id="rId110"/>
    <p:sldId id="1641" r:id="rId111"/>
    <p:sldId id="1657" r:id="rId112"/>
    <p:sldId id="1642" r:id="rId113"/>
    <p:sldId id="1643" r:id="rId114"/>
    <p:sldId id="1679" r:id="rId115"/>
    <p:sldId id="1645" r:id="rId116"/>
    <p:sldId id="1646" r:id="rId117"/>
    <p:sldId id="1681" r:id="rId118"/>
    <p:sldId id="1682" r:id="rId119"/>
    <p:sldId id="1650" r:id="rId120"/>
    <p:sldId id="1686" r:id="rId121"/>
    <p:sldId id="1652" r:id="rId122"/>
    <p:sldId id="1687" r:id="rId123"/>
    <p:sldId id="1653" r:id="rId124"/>
    <p:sldId id="1678" r:id="rId125"/>
    <p:sldId id="1655" r:id="rId126"/>
    <p:sldId id="1676" r:id="rId127"/>
    <p:sldId id="1668" r:id="rId128"/>
    <p:sldId id="1669" r:id="rId129"/>
    <p:sldId id="1670" r:id="rId130"/>
    <p:sldId id="1671" r:id="rId131"/>
    <p:sldId id="1672" r:id="rId132"/>
    <p:sldId id="1673" r:id="rId133"/>
    <p:sldId id="1674" r:id="rId134"/>
    <p:sldId id="1675" r:id="rId135"/>
    <p:sldId id="1665" r:id="rId136"/>
    <p:sldId id="1666" r:id="rId137"/>
    <p:sldId id="1667" r:id="rId138"/>
    <p:sldId id="1677" r:id="rId139"/>
    <p:sldId id="1258" r:id="rId140"/>
  </p:sldIdLst>
  <p:sldSz cx="9144000" cy="6858000" type="screen4x3"/>
  <p:notesSz cx="6797675" cy="9926638"/>
  <p:custDataLst>
    <p:tags r:id="rId1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lhabane, Thapelo" initials="TT" lastIdx="5" clrIdx="0"/>
  <p:cmAuthor id="7" name="Mogomotsi, Ramasela" initials="MR" lastIdx="2" clrIdx="7">
    <p:extLst>
      <p:ext uri="{19B8F6BF-5375-455C-9EA6-DF929625EA0E}">
        <p15:presenceInfo xmlns:p15="http://schemas.microsoft.com/office/powerpoint/2012/main" xmlns="" userId="S-1-5-21-1035630543-1431987748-622671684-31661" providerId="AD"/>
      </p:ext>
    </p:extLst>
  </p:cmAuthor>
  <p:cmAuthor id="1" name="Jeena, Prashil" initials="P" lastIdx="28" clrIdx="1"/>
  <p:cmAuthor id="2" name="Goqa, Obakhe" initials="GO" lastIdx="1" clrIdx="2"/>
  <p:cmAuthor id="3" name="Mokuena. Mosa" initials="MM" lastIdx="35" clrIdx="3"/>
  <p:cmAuthor id="4" name="Montsho. Nthabeleng" initials="N" lastIdx="8" clrIdx="4"/>
  <p:cmAuthor id="5" name="Mbonambi, Nosipho" initials="MN" lastIdx="1" clrIdx="5"/>
  <p:cmAuthor id="6" name="Mahanya, Oliviah" initials="MO" lastIdx="1" clrIdx="6">
    <p:extLst>
      <p:ext uri="{19B8F6BF-5375-455C-9EA6-DF929625EA0E}">
        <p15:presenceInfo xmlns:p15="http://schemas.microsoft.com/office/powerpoint/2012/main" xmlns="" userId="S-1-5-21-1035630543-1431987748-622671684-9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3A05C"/>
    <a:srgbClr val="00C459"/>
    <a:srgbClr val="FFCCCC"/>
    <a:srgbClr val="FFFF99"/>
    <a:srgbClr val="FFFFCC"/>
    <a:srgbClr val="F4E9E9"/>
    <a:srgbClr val="3796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528" autoAdjust="0"/>
  </p:normalViewPr>
  <p:slideViewPr>
    <p:cSldViewPr>
      <p:cViewPr varScale="1">
        <p:scale>
          <a:sx n="106" d="100"/>
          <a:sy n="106" d="100"/>
        </p:scale>
        <p:origin x="-1740" y="-96"/>
      </p:cViewPr>
      <p:guideLst>
        <p:guide orient="horz" pos="2160"/>
        <p:guide pos="2880"/>
      </p:guideLst>
    </p:cSldViewPr>
  </p:slideViewPr>
  <p:outlineViewPr>
    <p:cViewPr>
      <p:scale>
        <a:sx n="33" d="100"/>
        <a:sy n="33" d="100"/>
      </p:scale>
      <p:origin x="0" y="127086"/>
    </p:cViewPr>
  </p:outlineViewPr>
  <p:notesTextViewPr>
    <p:cViewPr>
      <p:scale>
        <a:sx n="3" d="2"/>
        <a:sy n="3" d="2"/>
      </p:scale>
      <p:origin x="0" y="0"/>
    </p:cViewPr>
  </p:notesTextViewPr>
  <p:sorterViewPr>
    <p:cViewPr varScale="1">
      <p:scale>
        <a:sx n="1" d="1"/>
        <a:sy n="1" d="1"/>
      </p:scale>
      <p:origin x="0" y="3829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gs" Target="tags/tag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2946400" cy="496414"/>
          </a:xfrm>
          <a:prstGeom prst="rect">
            <a:avLst/>
          </a:prstGeom>
        </p:spPr>
        <p:txBody>
          <a:bodyPr vert="horz" lIns="88281" tIns="44139" rIns="88281" bIns="44139" rtlCol="0"/>
          <a:lstStyle>
            <a:lvl1pPr algn="l">
              <a:defRPr sz="1200"/>
            </a:lvl1pPr>
          </a:lstStyle>
          <a:p>
            <a:endParaRPr lang="en-ZA"/>
          </a:p>
        </p:txBody>
      </p:sp>
      <p:sp>
        <p:nvSpPr>
          <p:cNvPr id="3" name="Date Placeholder 2"/>
          <p:cNvSpPr>
            <a:spLocks noGrp="1"/>
          </p:cNvSpPr>
          <p:nvPr>
            <p:ph type="dt" sz="quarter" idx="1"/>
          </p:nvPr>
        </p:nvSpPr>
        <p:spPr>
          <a:xfrm>
            <a:off x="3849690" y="5"/>
            <a:ext cx="2946400" cy="496414"/>
          </a:xfrm>
          <a:prstGeom prst="rect">
            <a:avLst/>
          </a:prstGeom>
        </p:spPr>
        <p:txBody>
          <a:bodyPr vert="horz" lIns="88281" tIns="44139" rIns="88281" bIns="44139" rtlCol="0"/>
          <a:lstStyle>
            <a:lvl1pPr algn="r">
              <a:defRPr sz="1200"/>
            </a:lvl1pPr>
          </a:lstStyle>
          <a:p>
            <a:fld id="{2991A988-9BCE-47F0-A483-F2D73BEA87EE}" type="datetimeFigureOut">
              <a:rPr lang="en-ZA" smtClean="0"/>
              <a:pPr/>
              <a:t>2020/02/26</a:t>
            </a:fld>
            <a:endParaRPr lang="en-ZA"/>
          </a:p>
        </p:txBody>
      </p:sp>
      <p:sp>
        <p:nvSpPr>
          <p:cNvPr id="4" name="Footer Placeholder 3"/>
          <p:cNvSpPr>
            <a:spLocks noGrp="1"/>
          </p:cNvSpPr>
          <p:nvPr>
            <p:ph type="ftr" sz="quarter" idx="2"/>
          </p:nvPr>
        </p:nvSpPr>
        <p:spPr>
          <a:xfrm>
            <a:off x="5" y="9428633"/>
            <a:ext cx="2946400" cy="496412"/>
          </a:xfrm>
          <a:prstGeom prst="rect">
            <a:avLst/>
          </a:prstGeom>
        </p:spPr>
        <p:txBody>
          <a:bodyPr vert="horz" lIns="88281" tIns="44139" rIns="88281" bIns="44139" rtlCol="0" anchor="b"/>
          <a:lstStyle>
            <a:lvl1pPr algn="l">
              <a:defRPr sz="1200"/>
            </a:lvl1pPr>
          </a:lstStyle>
          <a:p>
            <a:endParaRPr lang="en-ZA"/>
          </a:p>
        </p:txBody>
      </p:sp>
      <p:sp>
        <p:nvSpPr>
          <p:cNvPr id="5" name="Slide Number Placeholder 4"/>
          <p:cNvSpPr>
            <a:spLocks noGrp="1"/>
          </p:cNvSpPr>
          <p:nvPr>
            <p:ph type="sldNum" sz="quarter" idx="3"/>
          </p:nvPr>
        </p:nvSpPr>
        <p:spPr>
          <a:xfrm>
            <a:off x="3849690" y="9428633"/>
            <a:ext cx="2946400" cy="496412"/>
          </a:xfrm>
          <a:prstGeom prst="rect">
            <a:avLst/>
          </a:prstGeom>
        </p:spPr>
        <p:txBody>
          <a:bodyPr vert="horz" lIns="88281" tIns="44139" rIns="88281" bIns="44139" rtlCol="0" anchor="b"/>
          <a:lstStyle>
            <a:lvl1pPr algn="r">
              <a:defRPr sz="1200"/>
            </a:lvl1pPr>
          </a:lstStyle>
          <a:p>
            <a:fld id="{39F3AB6F-AFE8-4643-9ABE-F9955B3C5CD4}" type="slidenum">
              <a:rPr lang="en-ZA" smtClean="0"/>
              <a:pPr/>
              <a:t>‹#›</a:t>
            </a:fld>
            <a:endParaRPr lang="en-ZA"/>
          </a:p>
        </p:txBody>
      </p:sp>
    </p:spTree>
    <p:extLst>
      <p:ext uri="{BB962C8B-B14F-4D97-AF65-F5344CB8AC3E}">
        <p14:creationId xmlns:p14="http://schemas.microsoft.com/office/powerpoint/2010/main" xmlns="" val="428172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45658" cy="496332"/>
          </a:xfrm>
          <a:prstGeom prst="rect">
            <a:avLst/>
          </a:prstGeom>
        </p:spPr>
        <p:txBody>
          <a:bodyPr vert="horz" lIns="88281" tIns="44139" rIns="88281" bIns="44139" rtlCol="0"/>
          <a:lstStyle>
            <a:lvl1pPr algn="l">
              <a:defRPr sz="1200"/>
            </a:lvl1pPr>
          </a:lstStyle>
          <a:p>
            <a:endParaRPr lang="en-ZA"/>
          </a:p>
        </p:txBody>
      </p:sp>
      <p:sp>
        <p:nvSpPr>
          <p:cNvPr id="3" name="Date Placeholder 2"/>
          <p:cNvSpPr>
            <a:spLocks noGrp="1"/>
          </p:cNvSpPr>
          <p:nvPr>
            <p:ph type="dt" idx="1"/>
          </p:nvPr>
        </p:nvSpPr>
        <p:spPr>
          <a:xfrm>
            <a:off x="3850448" y="3"/>
            <a:ext cx="2945658" cy="496332"/>
          </a:xfrm>
          <a:prstGeom prst="rect">
            <a:avLst/>
          </a:prstGeom>
        </p:spPr>
        <p:txBody>
          <a:bodyPr vert="horz" lIns="88281" tIns="44139" rIns="88281" bIns="44139" rtlCol="0"/>
          <a:lstStyle>
            <a:lvl1pPr algn="r">
              <a:defRPr sz="1200"/>
            </a:lvl1pPr>
          </a:lstStyle>
          <a:p>
            <a:fld id="{FAF7147F-69E8-4D4B-B19A-E6BD79102F9C}" type="datetimeFigureOut">
              <a:rPr lang="en-ZA" smtClean="0"/>
              <a:pPr/>
              <a:t>2020/02/26</a:t>
            </a:fld>
            <a:endParaRPr lang="en-ZA"/>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88281" tIns="44139" rIns="88281" bIns="44139" rtlCol="0" anchor="ctr"/>
          <a:lstStyle/>
          <a:p>
            <a:endParaRPr lang="en-ZA"/>
          </a:p>
        </p:txBody>
      </p:sp>
      <p:sp>
        <p:nvSpPr>
          <p:cNvPr id="5" name="Notes Placeholder 4"/>
          <p:cNvSpPr>
            <a:spLocks noGrp="1"/>
          </p:cNvSpPr>
          <p:nvPr>
            <p:ph type="body" sz="quarter" idx="3"/>
          </p:nvPr>
        </p:nvSpPr>
        <p:spPr>
          <a:xfrm>
            <a:off x="679768" y="4715159"/>
            <a:ext cx="5438140" cy="4466987"/>
          </a:xfrm>
          <a:prstGeom prst="rect">
            <a:avLst/>
          </a:prstGeom>
        </p:spPr>
        <p:txBody>
          <a:bodyPr vert="horz" lIns="88281" tIns="44139" rIns="88281" bIns="441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5" y="9428589"/>
            <a:ext cx="2945658" cy="496332"/>
          </a:xfrm>
          <a:prstGeom prst="rect">
            <a:avLst/>
          </a:prstGeom>
        </p:spPr>
        <p:txBody>
          <a:bodyPr vert="horz" lIns="88281" tIns="44139" rIns="88281" bIns="44139" rtlCol="0" anchor="b"/>
          <a:lstStyle>
            <a:lvl1pPr algn="l">
              <a:defRPr sz="1200"/>
            </a:lvl1pPr>
          </a:lstStyle>
          <a:p>
            <a:endParaRPr lang="en-ZA"/>
          </a:p>
        </p:txBody>
      </p:sp>
      <p:sp>
        <p:nvSpPr>
          <p:cNvPr id="7" name="Slide Number Placeholder 6"/>
          <p:cNvSpPr>
            <a:spLocks noGrp="1"/>
          </p:cNvSpPr>
          <p:nvPr>
            <p:ph type="sldNum" sz="quarter" idx="5"/>
          </p:nvPr>
        </p:nvSpPr>
        <p:spPr>
          <a:xfrm>
            <a:off x="3850448" y="9428589"/>
            <a:ext cx="2945658" cy="496332"/>
          </a:xfrm>
          <a:prstGeom prst="rect">
            <a:avLst/>
          </a:prstGeom>
        </p:spPr>
        <p:txBody>
          <a:bodyPr vert="horz" lIns="88281" tIns="44139" rIns="88281" bIns="44139" rtlCol="0" anchor="b"/>
          <a:lstStyle>
            <a:lvl1pPr algn="r">
              <a:defRPr sz="1200"/>
            </a:lvl1pPr>
          </a:lstStyle>
          <a:p>
            <a:fld id="{30B74157-DD55-4E80-8665-737AFE1DF314}" type="slidenum">
              <a:rPr lang="en-ZA" smtClean="0"/>
              <a:pPr/>
              <a:t>‹#›</a:t>
            </a:fld>
            <a:endParaRPr lang="en-ZA"/>
          </a:p>
        </p:txBody>
      </p:sp>
    </p:spTree>
    <p:extLst>
      <p:ext uri="{BB962C8B-B14F-4D97-AF65-F5344CB8AC3E}">
        <p14:creationId xmlns:p14="http://schemas.microsoft.com/office/powerpoint/2010/main" xmlns="" val="282265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a:t>
            </a:fld>
            <a:endParaRPr lang="en-ZA"/>
          </a:p>
        </p:txBody>
      </p:sp>
    </p:spTree>
    <p:extLst>
      <p:ext uri="{BB962C8B-B14F-4D97-AF65-F5344CB8AC3E}">
        <p14:creationId xmlns:p14="http://schemas.microsoft.com/office/powerpoint/2010/main" xmlns="" val="266936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120</a:t>
            </a:fld>
            <a:endParaRPr lang="en-ZA"/>
          </a:p>
        </p:txBody>
      </p:sp>
    </p:spTree>
    <p:extLst>
      <p:ext uri="{BB962C8B-B14F-4D97-AF65-F5344CB8AC3E}">
        <p14:creationId xmlns:p14="http://schemas.microsoft.com/office/powerpoint/2010/main" xmlns="" val="263475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601D90C-0FCC-49EF-BD70-21AFE968F916}" type="slidenum">
              <a:rPr lang="en-US" smtClean="0"/>
              <a:pPr/>
              <a:t>121</a:t>
            </a:fld>
            <a:endParaRPr lang="en-US"/>
          </a:p>
        </p:txBody>
      </p:sp>
    </p:spTree>
    <p:extLst>
      <p:ext uri="{BB962C8B-B14F-4D97-AF65-F5344CB8AC3E}">
        <p14:creationId xmlns:p14="http://schemas.microsoft.com/office/powerpoint/2010/main" xmlns="" val="3990480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124</a:t>
            </a:fld>
            <a:endParaRPr lang="en-ZA"/>
          </a:p>
        </p:txBody>
      </p:sp>
    </p:spTree>
    <p:extLst>
      <p:ext uri="{BB962C8B-B14F-4D97-AF65-F5344CB8AC3E}">
        <p14:creationId xmlns:p14="http://schemas.microsoft.com/office/powerpoint/2010/main" xmlns="" val="3513290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125</a:t>
            </a:fld>
            <a:endParaRPr lang="en-ZA"/>
          </a:p>
        </p:txBody>
      </p:sp>
    </p:spTree>
    <p:extLst>
      <p:ext uri="{BB962C8B-B14F-4D97-AF65-F5344CB8AC3E}">
        <p14:creationId xmlns:p14="http://schemas.microsoft.com/office/powerpoint/2010/main" xmlns="" val="1688894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127</a:t>
            </a:fld>
            <a:endParaRPr lang="en-ZA" dirty="0"/>
          </a:p>
        </p:txBody>
      </p:sp>
    </p:spTree>
    <p:extLst>
      <p:ext uri="{BB962C8B-B14F-4D97-AF65-F5344CB8AC3E}">
        <p14:creationId xmlns:p14="http://schemas.microsoft.com/office/powerpoint/2010/main" xmlns="" val="110697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128</a:t>
            </a:fld>
            <a:endParaRPr lang="en-ZA" dirty="0"/>
          </a:p>
        </p:txBody>
      </p:sp>
    </p:spTree>
    <p:extLst>
      <p:ext uri="{BB962C8B-B14F-4D97-AF65-F5344CB8AC3E}">
        <p14:creationId xmlns:p14="http://schemas.microsoft.com/office/powerpoint/2010/main" xmlns="" val="3443535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129</a:t>
            </a:fld>
            <a:endParaRPr lang="en-ZA" dirty="0"/>
          </a:p>
        </p:txBody>
      </p:sp>
    </p:spTree>
    <p:extLst>
      <p:ext uri="{BB962C8B-B14F-4D97-AF65-F5344CB8AC3E}">
        <p14:creationId xmlns:p14="http://schemas.microsoft.com/office/powerpoint/2010/main" xmlns="" val="3211582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130</a:t>
            </a:fld>
            <a:endParaRPr lang="en-ZA" dirty="0"/>
          </a:p>
        </p:txBody>
      </p:sp>
    </p:spTree>
    <p:extLst>
      <p:ext uri="{BB962C8B-B14F-4D97-AF65-F5344CB8AC3E}">
        <p14:creationId xmlns:p14="http://schemas.microsoft.com/office/powerpoint/2010/main" xmlns="" val="120800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131</a:t>
            </a:fld>
            <a:endParaRPr lang="en-ZA" dirty="0"/>
          </a:p>
        </p:txBody>
      </p:sp>
    </p:spTree>
    <p:extLst>
      <p:ext uri="{BB962C8B-B14F-4D97-AF65-F5344CB8AC3E}">
        <p14:creationId xmlns:p14="http://schemas.microsoft.com/office/powerpoint/2010/main" xmlns="" val="386111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132</a:t>
            </a:fld>
            <a:endParaRPr lang="en-ZA" dirty="0"/>
          </a:p>
        </p:txBody>
      </p:sp>
    </p:spTree>
    <p:extLst>
      <p:ext uri="{BB962C8B-B14F-4D97-AF65-F5344CB8AC3E}">
        <p14:creationId xmlns:p14="http://schemas.microsoft.com/office/powerpoint/2010/main" xmlns="" val="56771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79</a:t>
            </a:fld>
            <a:endParaRPr lang="en-ZA"/>
          </a:p>
        </p:txBody>
      </p:sp>
    </p:spTree>
    <p:extLst>
      <p:ext uri="{BB962C8B-B14F-4D97-AF65-F5344CB8AC3E}">
        <p14:creationId xmlns:p14="http://schemas.microsoft.com/office/powerpoint/2010/main" xmlns="" val="1102871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133</a:t>
            </a:fld>
            <a:endParaRPr lang="en-ZA" dirty="0"/>
          </a:p>
        </p:txBody>
      </p:sp>
    </p:spTree>
    <p:extLst>
      <p:ext uri="{BB962C8B-B14F-4D97-AF65-F5344CB8AC3E}">
        <p14:creationId xmlns:p14="http://schemas.microsoft.com/office/powerpoint/2010/main" xmlns="" val="2839812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solidFill>
                  <a:prstClr val="black"/>
                </a:solidFill>
              </a:rPr>
              <a:pPr/>
              <a:t>134</a:t>
            </a:fld>
            <a:endParaRPr lang="en-ZA" dirty="0">
              <a:solidFill>
                <a:prstClr val="black"/>
              </a:solidFill>
            </a:endParaRPr>
          </a:p>
        </p:txBody>
      </p:sp>
    </p:spTree>
    <p:extLst>
      <p:ext uri="{BB962C8B-B14F-4D97-AF65-F5344CB8AC3E}">
        <p14:creationId xmlns:p14="http://schemas.microsoft.com/office/powerpoint/2010/main" xmlns="" val="1740273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135</a:t>
            </a:fld>
            <a:endParaRPr lang="en-ZA" dirty="0"/>
          </a:p>
        </p:txBody>
      </p:sp>
    </p:spTree>
    <p:extLst>
      <p:ext uri="{BB962C8B-B14F-4D97-AF65-F5344CB8AC3E}">
        <p14:creationId xmlns:p14="http://schemas.microsoft.com/office/powerpoint/2010/main" xmlns="" val="3036704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136</a:t>
            </a:fld>
            <a:endParaRPr lang="en-ZA"/>
          </a:p>
        </p:txBody>
      </p:sp>
    </p:spTree>
    <p:extLst>
      <p:ext uri="{BB962C8B-B14F-4D97-AF65-F5344CB8AC3E}">
        <p14:creationId xmlns:p14="http://schemas.microsoft.com/office/powerpoint/2010/main" xmlns="" val="365111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74157-DD55-4E80-8665-737AFE1DF314}" type="slidenum">
              <a:rPr lang="en-ZA" smtClean="0"/>
              <a:pPr/>
              <a:t>87</a:t>
            </a:fld>
            <a:endParaRPr lang="en-ZA"/>
          </a:p>
        </p:txBody>
      </p:sp>
    </p:spTree>
    <p:extLst>
      <p:ext uri="{BB962C8B-B14F-4D97-AF65-F5344CB8AC3E}">
        <p14:creationId xmlns:p14="http://schemas.microsoft.com/office/powerpoint/2010/main" xmlns="" val="420005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74157-DD55-4E80-8665-737AFE1DF314}" type="slidenum">
              <a:rPr lang="en-ZA" smtClean="0"/>
              <a:pPr/>
              <a:t>88</a:t>
            </a:fld>
            <a:endParaRPr lang="en-ZA"/>
          </a:p>
        </p:txBody>
      </p:sp>
    </p:spTree>
    <p:extLst>
      <p:ext uri="{BB962C8B-B14F-4D97-AF65-F5344CB8AC3E}">
        <p14:creationId xmlns:p14="http://schemas.microsoft.com/office/powerpoint/2010/main" xmlns="" val="178805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601D90C-0FCC-49EF-BD70-21AFE968F916}" type="slidenum">
              <a:rPr lang="en-US" smtClean="0"/>
              <a:pPr/>
              <a:t>113</a:t>
            </a:fld>
            <a:endParaRPr lang="en-US"/>
          </a:p>
        </p:txBody>
      </p:sp>
    </p:spTree>
    <p:extLst>
      <p:ext uri="{BB962C8B-B14F-4D97-AF65-F5344CB8AC3E}">
        <p14:creationId xmlns:p14="http://schemas.microsoft.com/office/powerpoint/2010/main" xmlns="" val="359862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116</a:t>
            </a:fld>
            <a:endParaRPr lang="en-ZA"/>
          </a:p>
        </p:txBody>
      </p:sp>
    </p:spTree>
    <p:extLst>
      <p:ext uri="{BB962C8B-B14F-4D97-AF65-F5344CB8AC3E}">
        <p14:creationId xmlns:p14="http://schemas.microsoft.com/office/powerpoint/2010/main" xmlns="" val="428284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117</a:t>
            </a:fld>
            <a:endParaRPr lang="en-ZA"/>
          </a:p>
        </p:txBody>
      </p:sp>
    </p:spTree>
    <p:extLst>
      <p:ext uri="{BB962C8B-B14F-4D97-AF65-F5344CB8AC3E}">
        <p14:creationId xmlns:p14="http://schemas.microsoft.com/office/powerpoint/2010/main" xmlns="" val="2025341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118</a:t>
            </a:fld>
            <a:endParaRPr lang="en-ZA"/>
          </a:p>
        </p:txBody>
      </p:sp>
    </p:spTree>
    <p:extLst>
      <p:ext uri="{BB962C8B-B14F-4D97-AF65-F5344CB8AC3E}">
        <p14:creationId xmlns:p14="http://schemas.microsoft.com/office/powerpoint/2010/main" xmlns="" val="4090617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119</a:t>
            </a:fld>
            <a:endParaRPr lang="en-ZA"/>
          </a:p>
        </p:txBody>
      </p:sp>
    </p:spTree>
    <p:extLst>
      <p:ext uri="{BB962C8B-B14F-4D97-AF65-F5344CB8AC3E}">
        <p14:creationId xmlns:p14="http://schemas.microsoft.com/office/powerpoint/2010/main" xmlns="" val="2572104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7" name="Date Placeholder 6"/>
          <p:cNvSpPr>
            <a:spLocks noGrp="1"/>
          </p:cNvSpPr>
          <p:nvPr>
            <p:ph type="dt" sz="half" idx="10"/>
          </p:nvPr>
        </p:nvSpPr>
        <p:spPr/>
        <p:txBody>
          <a:bodyPr/>
          <a:lstStyle/>
          <a:p>
            <a:fld id="{7A6C12FD-F097-41F7-AA9A-A988CB842655}" type="datetime1">
              <a:rPr lang="en-ZA" smtClean="0">
                <a:solidFill>
                  <a:prstClr val="black">
                    <a:tint val="75000"/>
                  </a:prstClr>
                </a:solidFill>
              </a:rPr>
              <a:pPr/>
              <a:t>2020/02/26</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843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8028384" cy="908720"/>
          </a:xfrm>
        </p:spPr>
        <p:txBody>
          <a:bodyPr>
            <a:normAutofit/>
          </a:bodyPr>
          <a:lstStyle>
            <a:lvl1pPr>
              <a:defRPr sz="2800" b="1">
                <a:solidFill>
                  <a:schemeClr val="accent2">
                    <a:lumMod val="75000"/>
                  </a:schemeClr>
                </a:solidFill>
              </a:defRPr>
            </a:lvl1pPr>
          </a:lstStyle>
          <a:p>
            <a:r>
              <a:rPr lang="en-US" dirty="0"/>
              <a:t>CLICK TO EDIT MASTER TITLE STYLE</a:t>
            </a:r>
            <a:endParaRPr lang="en-ZA" dirty="0"/>
          </a:p>
        </p:txBody>
      </p:sp>
      <p:sp>
        <p:nvSpPr>
          <p:cNvPr id="3" name="Content Placeholder 2"/>
          <p:cNvSpPr>
            <a:spLocks noGrp="1"/>
          </p:cNvSpPr>
          <p:nvPr>
            <p:ph idx="1"/>
          </p:nvPr>
        </p:nvSpPr>
        <p:spPr>
          <a:xfrm>
            <a:off x="251520" y="908720"/>
            <a:ext cx="8712968" cy="5217444"/>
          </a:xfrm>
        </p:spPr>
        <p:txBody>
          <a:bodyPr>
            <a:normAutofit/>
          </a:bodyPr>
          <a:lstStyle>
            <a:lvl1pPr>
              <a:defRPr sz="18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72B8E1FB-30FC-4DF2-BCF4-3AB5211FFE0D}" type="datetime1">
              <a:rPr lang="en-ZA" smtClean="0">
                <a:solidFill>
                  <a:prstClr val="black">
                    <a:tint val="75000"/>
                  </a:prstClr>
                </a:solidFill>
              </a:rPr>
              <a:pPr/>
              <a:t>2020/02/26</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56849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E4AA3-DDB1-47CC-8846-77A6E2B2A148}" type="datetime1">
              <a:rPr lang="en-ZA" smtClean="0">
                <a:solidFill>
                  <a:prstClr val="black">
                    <a:tint val="75000"/>
                  </a:prstClr>
                </a:solidFill>
              </a:rPr>
              <a:pPr/>
              <a:t>2020/02/26</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306933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31439-2095-438C-BEFB-FF6A1884D838}" type="datetime1">
              <a:rPr lang="en-ZA" smtClean="0">
                <a:solidFill>
                  <a:prstClr val="black">
                    <a:tint val="75000"/>
                  </a:prstClr>
                </a:solidFill>
              </a:rPr>
              <a:pPr/>
              <a:t>2020/02/26</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97223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9.xml"/><Relationship Id="rId4" Type="http://schemas.openxmlformats.org/officeDocument/2006/relationships/hyperlink" Target="../../../../Evidence%202019.20/P5/Branch%20S/5.1.1_S_qtr_NSNP"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0.xml"/><Relationship Id="rId4" Type="http://schemas.openxmlformats.org/officeDocument/2006/relationships/hyperlink" Target="../../../../Evidence%202019.20/P5/Branch%20S/5.2.1_S_annu_SASCE"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1.xml"/><Relationship Id="rId4" Type="http://schemas.openxmlformats.org/officeDocument/2006/relationships/hyperlink" Target="../../../../Evidence%202019.20/P5/Branch%20S/5.2.2_S_qtr_SocialCohesion"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hyperlink" Target="../../../../Evidence%202019.20/P5/Branch%20S/5.4.1_S_annu_HIVAIDS" TargetMode="External"/><Relationship Id="rId4" Type="http://schemas.openxmlformats.org/officeDocument/2006/relationships/hyperlink" Target="../../../../Evidence%202019.20/P5/Branch%20S/5.3.1_S_qtr_NSSF"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7.xml"/><Relationship Id="rId4" Type="http://schemas.openxmlformats.org/officeDocument/2006/relationships/image" Target="../media/image4.pn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4.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4.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6.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4.xml"/><Relationship Id="rId4" Type="http://schemas.openxmlformats.org/officeDocument/2006/relationships/image" Target="../media/image4.png"/></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5.xml"/><Relationship Id="rId4" Type="http://schemas.openxmlformats.org/officeDocument/2006/relationships/image" Target="../media/image16.png"/></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8.xml"/><Relationship Id="rId4" Type="http://schemas.openxmlformats.org/officeDocument/2006/relationships/image" Target="../media/image4.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9.xml"/><Relationship Id="rId4" Type="http://schemas.openxmlformats.org/officeDocument/2006/relationships/image" Target="../media/image17.png"/></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image" Target="../media/image4.png"/></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18.png"/><Relationship Id="rId4" Type="http://schemas.openxmlformats.org/officeDocument/2006/relationships/notesSlide" Target="../notesSlides/notesSlide14.xml"/></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18.png"/><Relationship Id="rId4" Type="http://schemas.openxmlformats.org/officeDocument/2006/relationships/notesSlide" Target="../notesSlides/notesSlide15.xml"/></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18.png"/><Relationship Id="rId4" Type="http://schemas.openxmlformats.org/officeDocument/2006/relationships/notesSlide" Target="../notesSlides/notesSlide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18.png"/><Relationship Id="rId4" Type="http://schemas.openxmlformats.org/officeDocument/2006/relationships/notesSlide" Target="../notesSlides/notesSlide17.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image" Target="../media/image18.png"/><Relationship Id="rId4" Type="http://schemas.openxmlformats.org/officeDocument/2006/relationships/notesSlide" Target="../notesSlides/notesSlide18.xml"/></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18.png"/><Relationship Id="rId4" Type="http://schemas.openxmlformats.org/officeDocument/2006/relationships/notesSlide" Target="../notesSlides/notesSlide19.xm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18.png"/><Relationship Id="rId4" Type="http://schemas.openxmlformats.org/officeDocument/2006/relationships/notesSlide" Target="../notesSlides/notesSlide20.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image" Target="../media/image18.png"/><Relationship Id="rId4" Type="http://schemas.openxmlformats.org/officeDocument/2006/relationships/notesSlide" Target="../notesSlides/notesSlide21.xm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18.png"/><Relationship Id="rId4" Type="http://schemas.openxmlformats.org/officeDocument/2006/relationships/notesSlide" Target="../notesSlides/notesSlide22.xml"/></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18.png"/><Relationship Id="rId4" Type="http://schemas.openxmlformats.org/officeDocument/2006/relationships/notesSlide" Target="../notesSlides/notesSlide23.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8.png"/></Relationships>
</file>

<file path=ppt/slides/_rels/slide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5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Evidence%202019.20/P1/Branch%20A/1.1.1_A_qtr_FinancialServices_Invoices3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Evidence%202019.20/P1/Branch%20A/1.1.2_A_annu_LabourRelations_Misconduct90"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hyperlink" Target="https://www.education.gov.za/Programmes/SecondChanceProgramme.aspx" TargetMode="Externa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hyperlink" Target="../../../../Evidence%202019.20/P2/Branch%20C/2.1.2_C_annu_ICT_DigitalContentDistributed" TargetMode="External"/><Relationship Id="rId4" Type="http://schemas.openxmlformats.org/officeDocument/2006/relationships/hyperlink" Target="../../../../Evidence%202019.20/P2/Branch%20C/2.1.1_C_annu_ICT_UtilisationRe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hyperlink" Target="../../../../Evidence%202019.20/P2/Branch%20C/2.2.1_C_annu_LTSM_HomeLanguageGr1-6"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hyperlink" Target="../../../../Evidence%202019.20/P2/Branch%20C/2.2.2_C_annu_LTSM_MathematicsGr1-9"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hyperlink" Target="../../../../Evidence%202019.20/P2/Branch%20C/2.3.1_C_annu_GET_ReadingNorms" TargetMode="External"/><Relationship Id="rId4" Type="http://schemas.openxmlformats.org/officeDocument/2006/relationships/hyperlink" Target="../../../../Evidence%202019.20/P2/Branch%20C/2.2.3_C_annu_LTSM_GradeRWorkbook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hyperlink" Target="../../../../Evidence%202019.20/P2/Branch%20C/2.3.3_C_annu_GET_EGRA" TargetMode="External"/><Relationship Id="rId4" Type="http://schemas.openxmlformats.org/officeDocument/2006/relationships/hyperlink" Target="../../../../Evidence%202019.20/P2/Branch%20C/2.3.2_C_annu_GET_IIA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hyperlink" Target="../../../../Evidence%202019.20/P2/Branch%20C/2.4.2_C_qtr_MST_CAPSTechSchools" TargetMode="External"/><Relationship Id="rId4" Type="http://schemas.openxmlformats.org/officeDocument/2006/relationships/hyperlink" Target="../../../../Evidence%202019.20/P2/Branch%20C/2.4.1_C_qtr_MST_CAPSTechSubj"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hyperlink" Target="../../../../Evidence%202019.20/P2/Branch%20C/2.5.2_C_qtr_RuralEdFramework" TargetMode="External"/><Relationship Id="rId4" Type="http://schemas.openxmlformats.org/officeDocument/2006/relationships/hyperlink" Target="../../../../Evidence%202019.20/P2/Branch%20C/2.5.1_C_qtr_Multigrad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hyperlink" Target="../../../../Evidence%202019.20/P2/Branch%20C/2.6.1_C_bian_NSCpasse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hyperlink" Target="../../../../Evidence%202019.20/P2/Branch%20C/2.7.1_C_annu_LSPID"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hyperlink" Target="../../../../Evidence%202019.20/P3/Branch%20T/3.1.1_T_annu_EMGD_SGB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hyperlink" Target="../../../../Evidence%202019.20/P3/Branch%20T/3.1.2_T_annu_EMGD_MgmtDocs"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hyperlink" Target="../../../../Evidence%202019.20/P3/Branch%20T/3.2.1_T_annu_ITE_FunzaLushaka"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hyperlink" Target="../../../../Evidence%202019.20/P3/Branch%20T/3.3.2_T_annu_CurriculumResearch_PhysicalScience" TargetMode="External"/><Relationship Id="rId4" Type="http://schemas.openxmlformats.org/officeDocument/2006/relationships/hyperlink" Target="../../../../Evidence%202019.20/P3/Branch%20T/3.3.1_T_annu_CurriculumResearch_EFA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hyperlink" Target="../../../../Evidence%202019.20/P3/Branch%20T/3.3.4_T_annu_CurriculumResearch_Mathematics" TargetMode="External"/><Relationship Id="rId4" Type="http://schemas.openxmlformats.org/officeDocument/2006/relationships/hyperlink" Target="../../../../Evidence%202019.20/P3/Branch%20T/3.3.3_T_annu_CurriculumResearch_Accountin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hyperlink" Target="../../../../Evidence%202019.20/P3/Branch%20T/3.4.2_T_qtr_EMPD+WSE_PMDS" TargetMode="External"/><Relationship Id="rId4" Type="http://schemas.openxmlformats.org/officeDocument/2006/relationships/hyperlink" Target="../../../../Evidence%202019.20/P3/Branch%20T/3.4.1_T_qtr_EMPD+WSE_IQM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hyperlink" Target="../../../../Evidence%202019.20/P3/Branch%20T/3.5.1_T_annu_EHRPPM_PostProvisioning" TargetMode="Externa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4.xml"/><Relationship Id="rId5" Type="http://schemas.openxmlformats.org/officeDocument/2006/relationships/hyperlink" Target="../../../../Evidence%202019.20/P4/Branch%20P/4.1.2_P_annu_Examinations_NSCreports" TargetMode="External"/><Relationship Id="rId4" Type="http://schemas.openxmlformats.org/officeDocument/2006/relationships/hyperlink" Target="../../../../Evidence%202019.20/P4/Branch%20P/4.1.1_P_annu_GET_TestItems"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hyperlink" Target="../../../../Evidence%202019.20/P4/Branch%20I/4.2.1_I_qtr_NewSchools"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hyperlink" Target="../../../../Evidence%202019.20/P4/Branch%20I/4.2.2_I_qtr_Sanitation"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hyperlink" Target="../../../../Evidence%202019.20/P4/Branch%20I/4.2.3_I_qtr_Water"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8.xml"/><Relationship Id="rId5" Type="http://schemas.openxmlformats.org/officeDocument/2006/relationships/hyperlink" Target="../../../../Evidence%202019.20/P4/Branch%20P/4.3.2_P_annu_EMIS_LURITS" TargetMode="External"/><Relationship Id="rId4" Type="http://schemas.openxmlformats.org/officeDocument/2006/relationships/hyperlink" Target="../../../../Evidence%202019.20/P4/Branch%20P/4.3.1_P_annu_EMIS_SA-SAMS"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9.xml"/><Relationship Id="rId4" Type="http://schemas.openxmlformats.org/officeDocument/2006/relationships/hyperlink" Target="../../../../Evidence%202019.20/P4/Branch%20D/4.4.1_D_annu_Mentoring"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0.xml"/><Relationship Id="rId4" Type="http://schemas.openxmlformats.org/officeDocument/2006/relationships/hyperlink" Target="../../../../Evidence%202019.20/P4/Branch%20D/4.4.2_D_bien_Principals"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1.xml"/><Relationship Id="rId5" Type="http://schemas.openxmlformats.org/officeDocument/2006/relationships/hyperlink" Target="../../../../Evidence%202019.20/P4/Branch%20D/4.4.4_D_annu_DistrictMonitoring" TargetMode="External"/><Relationship Id="rId4" Type="http://schemas.openxmlformats.org/officeDocument/2006/relationships/hyperlink" Target="../../../../Evidence%202019.20/P4/Branch%20D/4.4.3_D_annu_DistrictManagers" TargetMode="Externa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340768"/>
            <a:ext cx="8712968" cy="2567880"/>
          </a:xfrm>
        </p:spPr>
        <p:txBody>
          <a:bodyPr>
            <a:noAutofit/>
          </a:bodyPr>
          <a:lstStyle/>
          <a:p>
            <a:r>
              <a:rPr lang="en-ZA" b="1" dirty="0">
                <a:solidFill>
                  <a:schemeClr val="accent2">
                    <a:lumMod val="75000"/>
                  </a:schemeClr>
                </a:solidFill>
              </a:rPr>
              <a:t> THIRD QUARTERLY</a:t>
            </a:r>
            <a:r>
              <a:rPr lang="en-GB" b="1" dirty="0">
                <a:solidFill>
                  <a:schemeClr val="accent2">
                    <a:lumMod val="75000"/>
                  </a:schemeClr>
                </a:solidFill>
              </a:rPr>
              <a:t> PERFORMANCE OF THE DEPARTMENT IN MEETING ITS PRE-DETERMINED OBJECTIVES FOR 2019/20</a:t>
            </a:r>
            <a:r>
              <a:rPr lang="en-ZA" b="1" dirty="0">
                <a:solidFill>
                  <a:schemeClr val="accent2">
                    <a:lumMod val="75000"/>
                  </a:schemeClr>
                </a:solidFill>
              </a:rPr>
              <a:t> </a:t>
            </a:r>
          </a:p>
        </p:txBody>
      </p:sp>
      <p:sp>
        <p:nvSpPr>
          <p:cNvPr id="3" name="Subtitle 2"/>
          <p:cNvSpPr>
            <a:spLocks noGrp="1"/>
          </p:cNvSpPr>
          <p:nvPr>
            <p:ph type="subTitle" idx="1"/>
          </p:nvPr>
        </p:nvSpPr>
        <p:spPr>
          <a:xfrm>
            <a:off x="1331640" y="4005064"/>
            <a:ext cx="6912768" cy="1728192"/>
          </a:xfrm>
        </p:spPr>
        <p:txBody>
          <a:bodyPr>
            <a:noAutofit/>
          </a:bodyPr>
          <a:lstStyle/>
          <a:p>
            <a:pPr marL="342900" indent="-342900" eaLnBrk="0" hangingPunct="0">
              <a:defRPr/>
            </a:pPr>
            <a:r>
              <a:rPr lang="en-ZA" sz="2800" b="1" dirty="0">
                <a:solidFill>
                  <a:schemeClr val="accent6">
                    <a:lumMod val="50000"/>
                  </a:schemeClr>
                </a:solidFill>
                <a:latin typeface="+mj-lt"/>
              </a:rPr>
              <a:t>PORTFOLIO COMMITTEE ON BASIC EDUCATION</a:t>
            </a:r>
          </a:p>
          <a:p>
            <a:r>
              <a:rPr lang="en-ZA" sz="2800" b="1" dirty="0">
                <a:solidFill>
                  <a:schemeClr val="tx1"/>
                </a:solidFill>
                <a:latin typeface="+mj-lt"/>
              </a:rPr>
              <a:t> 25 FEBRUARY 2020 </a:t>
            </a:r>
          </a:p>
        </p:txBody>
      </p:sp>
      <p:sp>
        <p:nvSpPr>
          <p:cNvPr id="4" name="Slide Number Placeholder 3"/>
          <p:cNvSpPr>
            <a:spLocks noGrp="1"/>
          </p:cNvSpPr>
          <p:nvPr>
            <p:ph type="sldNum" sz="quarter" idx="12"/>
          </p:nvPr>
        </p:nvSpPr>
        <p:spPr/>
        <p:txBody>
          <a:bodyPr/>
          <a:lstStyle/>
          <a:p>
            <a:fld id="{E2C0AE55-7E06-4976-960B-3D98813CB3CF}" type="slidenum">
              <a:rPr lang="en-ZA" smtClean="0"/>
              <a:pPr/>
              <a:t>1</a:t>
            </a:fld>
            <a:endParaRPr lang="en-ZA"/>
          </a:p>
        </p:txBody>
      </p:sp>
      <p:pic>
        <p:nvPicPr>
          <p:cNvPr id="5" name="Picture 4"/>
          <p:cNvPicPr>
            <a:picLocks noChangeAspect="1"/>
          </p:cNvPicPr>
          <p:nvPr/>
        </p:nvPicPr>
        <p:blipFill>
          <a:blip r:embed="rId4"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42072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56" y="0"/>
            <a:ext cx="8028384" cy="908720"/>
          </a:xfrm>
        </p:spPr>
        <p:txBody>
          <a:bodyPr>
            <a:normAutofit/>
          </a:bodyPr>
          <a:lstStyle/>
          <a:p>
            <a:r>
              <a:rPr lang="en-US" sz="4400" b="1" dirty="0">
                <a:solidFill>
                  <a:schemeClr val="accent2">
                    <a:lumMod val="75000"/>
                  </a:schemeClr>
                </a:solidFill>
              </a:rPr>
              <a:t>PROGRAMMES OF THE DBE</a:t>
            </a:r>
            <a:endParaRPr lang="en-ZA" sz="4400" b="1" dirty="0">
              <a:solidFill>
                <a:schemeClr val="accent2">
                  <a:lumMod val="75000"/>
                </a:schemeClr>
              </a:solidFill>
            </a:endParaRPr>
          </a:p>
        </p:txBody>
      </p:sp>
      <p:sp>
        <p:nvSpPr>
          <p:cNvPr id="3" name="Content Placeholder 2"/>
          <p:cNvSpPr>
            <a:spLocks noGrp="1"/>
          </p:cNvSpPr>
          <p:nvPr>
            <p:ph idx="1"/>
          </p:nvPr>
        </p:nvSpPr>
        <p:spPr>
          <a:xfrm>
            <a:off x="0" y="764704"/>
            <a:ext cx="9144000" cy="5904656"/>
          </a:xfrm>
        </p:spPr>
        <p:txBody>
          <a:bodyPr>
            <a:noAutofit/>
          </a:bodyPr>
          <a:lstStyle/>
          <a:p>
            <a:pPr marL="1588" indent="20638" algn="just">
              <a:buNone/>
              <a:defRPr/>
            </a:pPr>
            <a:r>
              <a:rPr lang="en-GB" sz="2200" dirty="0"/>
              <a:t>The </a:t>
            </a:r>
            <a:r>
              <a:rPr lang="en-GB" sz="2200" b="1" dirty="0"/>
              <a:t>ANNUAL PERFORMANCE PLAN </a:t>
            </a:r>
            <a:r>
              <a:rPr lang="en-GB" sz="2200" dirty="0"/>
              <a:t>summarises the priorities of the DBE as aligned to the</a:t>
            </a:r>
            <a:r>
              <a:rPr lang="en-GB" sz="2200" b="1" dirty="0"/>
              <a:t> </a:t>
            </a:r>
            <a:r>
              <a:rPr lang="en-GB" sz="2200" b="1" i="1" dirty="0"/>
              <a:t>Delivery Agreement</a:t>
            </a:r>
            <a:r>
              <a:rPr lang="en-GB" sz="2200" b="1" dirty="0"/>
              <a:t> of </a:t>
            </a:r>
            <a:r>
              <a:rPr lang="en-US" sz="2200" b="1" dirty="0"/>
              <a:t>OUTCOME 1</a:t>
            </a:r>
            <a:r>
              <a:rPr lang="en-US" sz="2200" b="1" i="1" dirty="0"/>
              <a:t>: Improving the quality of Basic Education</a:t>
            </a:r>
            <a:r>
              <a:rPr lang="en-US" sz="2200" b="1" dirty="0"/>
              <a:t> </a:t>
            </a:r>
            <a:r>
              <a:rPr lang="en-GB" sz="2200" dirty="0"/>
              <a:t>and the </a:t>
            </a:r>
            <a:r>
              <a:rPr lang="en-GB" sz="2200" b="1" dirty="0"/>
              <a:t>Action Plan to 2014: </a:t>
            </a:r>
            <a:r>
              <a:rPr lang="en-GB" sz="2200" b="1" i="1" dirty="0"/>
              <a:t>Towards the Realisation of Schooling 2025</a:t>
            </a:r>
            <a:r>
              <a:rPr lang="en-GB" sz="2200" b="1" dirty="0"/>
              <a:t>.</a:t>
            </a:r>
          </a:p>
          <a:p>
            <a:pPr marL="1588" indent="-1588" algn="just">
              <a:buNone/>
              <a:defRPr/>
            </a:pPr>
            <a:r>
              <a:rPr lang="en-US" sz="2200" dirty="0"/>
              <a:t>	The activities of the DBE have been structured into five </a:t>
            </a:r>
            <a:r>
              <a:rPr lang="en-GB" sz="2200" dirty="0"/>
              <a:t>programmes</a:t>
            </a:r>
            <a:r>
              <a:rPr lang="en-US" sz="2200" dirty="0"/>
              <a:t> as elaborated in the Annual Performance Plan:</a:t>
            </a:r>
          </a:p>
          <a:p>
            <a:pPr marL="0" indent="0" algn="just">
              <a:buNone/>
              <a:defRPr/>
            </a:pPr>
            <a:r>
              <a:rPr lang="en-US" sz="2200" b="1" u="sng" dirty="0"/>
              <a:t>PROGRAMME 1</a:t>
            </a:r>
            <a:r>
              <a:rPr lang="en-US" sz="2200" b="1" dirty="0"/>
              <a:t>: ADMINISTRATION</a:t>
            </a:r>
          </a:p>
          <a:p>
            <a:pPr marL="0" indent="0" algn="just">
              <a:lnSpc>
                <a:spcPct val="150000"/>
              </a:lnSpc>
              <a:buNone/>
              <a:defRPr/>
            </a:pPr>
            <a:r>
              <a:rPr lang="en-US" sz="2200" b="1" u="sng" dirty="0"/>
              <a:t>PROGRAMME 2</a:t>
            </a:r>
            <a:r>
              <a:rPr lang="en-US" sz="2200" b="1" dirty="0"/>
              <a:t>: CURRICULUM POLICY, SUPPORT AND MONITORING</a:t>
            </a:r>
          </a:p>
          <a:p>
            <a:pPr marL="0" indent="0" algn="just">
              <a:lnSpc>
                <a:spcPct val="150000"/>
              </a:lnSpc>
              <a:buNone/>
              <a:defRPr/>
            </a:pPr>
            <a:r>
              <a:rPr lang="en-US" sz="2200" b="1" u="sng" dirty="0"/>
              <a:t>PROGRAMME 3</a:t>
            </a:r>
            <a:r>
              <a:rPr lang="en-US" sz="2200" b="1" dirty="0"/>
              <a:t>: TEACHERS, EDUCATION HUMAN RESOURCES AND 		   	     INSTITUTIONAL DEVELOPMENT</a:t>
            </a:r>
          </a:p>
          <a:p>
            <a:pPr marL="0" indent="0" algn="just">
              <a:lnSpc>
                <a:spcPct val="150000"/>
              </a:lnSpc>
              <a:buNone/>
              <a:defRPr/>
            </a:pPr>
            <a:r>
              <a:rPr lang="en-US" sz="2200" b="1" u="sng" dirty="0"/>
              <a:t>PROGRAMME 4</a:t>
            </a:r>
            <a:r>
              <a:rPr lang="en-US" sz="2200" b="1" dirty="0"/>
              <a:t>: PLANNING, INFORMATION AND ASSESSMENT</a:t>
            </a:r>
          </a:p>
          <a:p>
            <a:pPr marL="0" indent="0" algn="just">
              <a:lnSpc>
                <a:spcPct val="150000"/>
              </a:lnSpc>
              <a:buNone/>
              <a:defRPr/>
            </a:pPr>
            <a:r>
              <a:rPr lang="en-US" sz="2200" b="1" u="sng" dirty="0"/>
              <a:t>PROGRAMME 5</a:t>
            </a:r>
            <a:r>
              <a:rPr lang="en-US" sz="2200" b="1" dirty="0"/>
              <a:t>: EDUCATIONAL ENRICHMENT SERVICES</a:t>
            </a: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10</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5764640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8172400" cy="908720"/>
          </a:xfrm>
        </p:spPr>
        <p:txBody>
          <a:bodyPr>
            <a:normAutofit/>
          </a:bodyPr>
          <a:lstStyle/>
          <a:p>
            <a:r>
              <a:rPr lang="en-ZA" sz="4000" dirty="0"/>
              <a:t>CARE AND SUPPORT IN SCHOOLS</a:t>
            </a:r>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400" b="1" u="sng" dirty="0"/>
              <a:t>Health Promotion</a:t>
            </a:r>
          </a:p>
          <a:p>
            <a:pPr algn="just"/>
            <a:r>
              <a:rPr lang="en-US" sz="2400" b="1" dirty="0"/>
              <a:t>Seven (7) </a:t>
            </a:r>
            <a:r>
              <a:rPr lang="en-US" sz="2400" dirty="0"/>
              <a:t>school </a:t>
            </a:r>
            <a:r>
              <a:rPr lang="en-US" sz="2400" b="1" dirty="0"/>
              <a:t>monitoring visits </a:t>
            </a:r>
            <a:r>
              <a:rPr lang="en-US" sz="2400" dirty="0"/>
              <a:t>were conducted.</a:t>
            </a:r>
          </a:p>
          <a:p>
            <a:pPr algn="just"/>
            <a:r>
              <a:rPr lang="en-US" sz="2400" dirty="0"/>
              <a:t>The </a:t>
            </a:r>
            <a:r>
              <a:rPr lang="en-US" sz="2400" b="1" dirty="0"/>
              <a:t>DBE World AIDS Day Commemoration </a:t>
            </a:r>
            <a:r>
              <a:rPr lang="en-US" sz="2400" dirty="0"/>
              <a:t>was held at BA </a:t>
            </a:r>
            <a:r>
              <a:rPr lang="en-US" sz="2400" dirty="0" err="1"/>
              <a:t>Seobi</a:t>
            </a:r>
            <a:r>
              <a:rPr lang="en-US" sz="2400" dirty="0"/>
              <a:t> Secondary School in Potchefstroom, North West Province on 3 December 2019. Dialogues were held with parents creating awareness and buy-in on the DBE National Policy on HIV, STIs and TB on 23 October 2019. Once clarified, parents were supportive of the policy intents. </a:t>
            </a:r>
          </a:p>
          <a:p>
            <a:pPr algn="just"/>
            <a:r>
              <a:rPr lang="en-US" sz="2400" b="1" dirty="0"/>
              <a:t>The Minister, </a:t>
            </a:r>
            <a:r>
              <a:rPr lang="en-US" sz="2400" b="1" dirty="0" err="1"/>
              <a:t>Mrs</a:t>
            </a:r>
            <a:r>
              <a:rPr lang="en-US" sz="2400" b="1" dirty="0"/>
              <a:t> AM </a:t>
            </a:r>
            <a:r>
              <a:rPr lang="en-US" sz="2400" b="1" dirty="0" err="1"/>
              <a:t>Motshekga</a:t>
            </a:r>
            <a:r>
              <a:rPr lang="en-US" sz="2400" b="1" dirty="0"/>
              <a:t>, MP, supported</a:t>
            </a:r>
            <a:r>
              <a:rPr lang="en-US" sz="2400" dirty="0"/>
              <a:t> the Launch of the </a:t>
            </a:r>
            <a:r>
              <a:rPr lang="en-US" sz="2400" b="1" dirty="0"/>
              <a:t>Let’s Talk </a:t>
            </a:r>
            <a:r>
              <a:rPr lang="en-ZA" sz="2400" b="1" dirty="0"/>
              <a:t>Early and Unintended </a:t>
            </a:r>
            <a:r>
              <a:rPr lang="en-ZA" sz="2400" dirty="0"/>
              <a:t>Pregnancies (</a:t>
            </a:r>
            <a:r>
              <a:rPr lang="en-US" sz="2400" dirty="0"/>
              <a:t>EUP) Campaign in </a:t>
            </a:r>
            <a:r>
              <a:rPr lang="en-US" sz="2400" dirty="0" err="1"/>
              <a:t>Mamelodi</a:t>
            </a:r>
            <a:r>
              <a:rPr lang="en-US" sz="2400" dirty="0"/>
              <a:t> High School, </a:t>
            </a:r>
            <a:r>
              <a:rPr lang="en-US" sz="2400" b="1" dirty="0"/>
              <a:t>intended</a:t>
            </a:r>
            <a:r>
              <a:rPr lang="en-US" sz="2400" dirty="0"/>
              <a:t> to </a:t>
            </a:r>
            <a:r>
              <a:rPr lang="en-US" sz="2400" b="1" dirty="0"/>
              <a:t>decrease teenage pregnancies </a:t>
            </a:r>
            <a:r>
              <a:rPr lang="en-US" sz="2400" dirty="0"/>
              <a:t>on 06 November 2019.</a:t>
            </a:r>
          </a:p>
          <a:p>
            <a:pPr algn="just"/>
            <a:r>
              <a:rPr lang="en-ZA" sz="2400" dirty="0"/>
              <a:t>The second joint meeting for  </a:t>
            </a:r>
            <a:r>
              <a:rPr lang="en-ZA" sz="2400" b="1" dirty="0"/>
              <a:t>Human Immunodeficiency Virus (HIV) and Acquired Immune Deficiency Syndrome (AIDS) Life Skills Education and the Care and Support for Teaching and Learning (CSTL)</a:t>
            </a:r>
            <a:r>
              <a:rPr lang="en-ZA" sz="2400" dirty="0"/>
              <a:t> Inter-provincial Meeting was held on 29-31 October 2019.</a:t>
            </a:r>
          </a:p>
          <a:p>
            <a:pPr marL="0" indent="0">
              <a:buNone/>
            </a:pPr>
            <a:endParaRPr lang="en-US" sz="2400" dirty="0"/>
          </a:p>
          <a:p>
            <a:endParaRPr lang="en-US" dirty="0"/>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100</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1466347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60432" cy="908720"/>
          </a:xfrm>
        </p:spPr>
        <p:txBody>
          <a:bodyPr>
            <a:normAutofit/>
          </a:bodyPr>
          <a:lstStyle/>
          <a:p>
            <a:r>
              <a:rPr lang="en-ZA" sz="4000" dirty="0"/>
              <a:t>CARE AND SUPPORT IN SCHOOLS</a:t>
            </a:r>
          </a:p>
        </p:txBody>
      </p:sp>
      <p:sp>
        <p:nvSpPr>
          <p:cNvPr id="5" name="Content Placeholder 4"/>
          <p:cNvSpPr>
            <a:spLocks noGrp="1"/>
          </p:cNvSpPr>
          <p:nvPr>
            <p:ph idx="1"/>
          </p:nvPr>
        </p:nvSpPr>
        <p:spPr>
          <a:xfrm>
            <a:off x="251520" y="908720"/>
            <a:ext cx="8712968" cy="5328592"/>
          </a:xfrm>
        </p:spPr>
        <p:txBody>
          <a:bodyPr/>
          <a:lstStyle/>
          <a:p>
            <a:pPr marL="0" indent="0">
              <a:buNone/>
            </a:pPr>
            <a:r>
              <a:rPr lang="en-ZA" dirty="0"/>
              <a:t> </a:t>
            </a:r>
            <a:r>
              <a:rPr lang="en-ZA" sz="2400" b="1" dirty="0"/>
              <a:t>Psychosocial Support</a:t>
            </a:r>
          </a:p>
          <a:p>
            <a:r>
              <a:rPr lang="en-ZA" sz="2400" dirty="0"/>
              <a:t>The DBE undertook school monitoring visits in NW psychosocial programmes:</a:t>
            </a:r>
          </a:p>
          <a:p>
            <a:endParaRPr lang="en-ZA" dirty="0"/>
          </a:p>
          <a:p>
            <a:endParaRPr lang="en-ZA" dirty="0"/>
          </a:p>
          <a:p>
            <a:endParaRPr lang="en-ZA" dirty="0"/>
          </a:p>
          <a:p>
            <a:endParaRPr lang="en-ZA" dirty="0"/>
          </a:p>
          <a:p>
            <a:endParaRPr lang="en-ZA" dirty="0"/>
          </a:p>
          <a:p>
            <a:pPr lvl="0"/>
            <a:endParaRPr lang="en-ZA" dirty="0"/>
          </a:p>
          <a:p>
            <a:pPr marL="0" indent="0">
              <a:buNone/>
            </a:pPr>
            <a:endParaRPr lang="en-ZA" dirty="0"/>
          </a:p>
          <a:p>
            <a:pPr marL="0" indent="0">
              <a:buNone/>
            </a:pPr>
            <a:endParaRPr lang="en-US" dirty="0"/>
          </a:p>
          <a:p>
            <a:r>
              <a:rPr lang="en-ZA" sz="2000" dirty="0"/>
              <a:t>The DBE </a:t>
            </a:r>
            <a:r>
              <a:rPr lang="en-ZA" sz="2000" b="1" dirty="0"/>
              <a:t>facilitated</a:t>
            </a:r>
            <a:r>
              <a:rPr lang="en-ZA" sz="2000" dirty="0"/>
              <a:t> a workshop to </a:t>
            </a:r>
            <a:r>
              <a:rPr lang="en-ZA" sz="2000" b="1" dirty="0"/>
              <a:t>train 13 Learner Support Agents (LSA) </a:t>
            </a:r>
            <a:r>
              <a:rPr lang="en-ZA" sz="2000" dirty="0"/>
              <a:t>from across the Dr Kenneth Kaunda District on the Guide </a:t>
            </a:r>
            <a:r>
              <a:rPr lang="en-ZA" sz="2000" b="1" dirty="0"/>
              <a:t>for LSAs and Schools on providing Psychological Support (PSS) to Learners </a:t>
            </a:r>
            <a:r>
              <a:rPr lang="en-ZA" sz="2000" dirty="0"/>
              <a:t>on 19-22 November 2019. </a:t>
            </a:r>
          </a:p>
        </p:txBody>
      </p:sp>
      <p:sp>
        <p:nvSpPr>
          <p:cNvPr id="4" name="Slide Number Placeholder 3"/>
          <p:cNvSpPr>
            <a:spLocks noGrp="1"/>
          </p:cNvSpPr>
          <p:nvPr>
            <p:ph type="sldNum" sz="quarter" idx="12"/>
          </p:nvPr>
        </p:nvSpPr>
        <p:spPr/>
        <p:txBody>
          <a:bodyPr/>
          <a:lstStyle/>
          <a:p>
            <a:fld id="{E2C0AE55-7E06-4976-960B-3D98813CB3CF}" type="slidenum">
              <a:rPr lang="en-ZA" smtClean="0"/>
              <a:pPr/>
              <a:t>101</a:t>
            </a:fld>
            <a:endParaRPr lang="en-ZA"/>
          </a:p>
        </p:txBody>
      </p:sp>
      <p:graphicFrame>
        <p:nvGraphicFramePr>
          <p:cNvPr id="7" name="Table 6"/>
          <p:cNvGraphicFramePr>
            <a:graphicFrameLocks noGrp="1"/>
          </p:cNvGraphicFramePr>
          <p:nvPr>
            <p:extLst>
              <p:ext uri="{D42A27DB-BD31-4B8C-83A1-F6EECF244321}">
                <p14:modId xmlns:p14="http://schemas.microsoft.com/office/powerpoint/2010/main" xmlns="" val="1792058882"/>
              </p:ext>
            </p:extLst>
          </p:nvPr>
        </p:nvGraphicFramePr>
        <p:xfrm>
          <a:off x="539552" y="2204864"/>
          <a:ext cx="7632848" cy="2523744"/>
        </p:xfrm>
        <a:graphic>
          <a:graphicData uri="http://schemas.openxmlformats.org/drawingml/2006/table">
            <a:tbl>
              <a:tblPr firstRow="1" firstCol="1" bandRow="1">
                <a:tableStyleId>{21E4AEA4-8DFA-4A89-87EB-49C32662AFE0}</a:tableStyleId>
              </a:tblPr>
              <a:tblGrid>
                <a:gridCol w="3888432">
                  <a:extLst>
                    <a:ext uri="{9D8B030D-6E8A-4147-A177-3AD203B41FA5}">
                      <a16:colId xmlns:a16="http://schemas.microsoft.com/office/drawing/2014/main" xmlns="" val="20000"/>
                    </a:ext>
                  </a:extLst>
                </a:gridCol>
                <a:gridCol w="3744416">
                  <a:extLst>
                    <a:ext uri="{9D8B030D-6E8A-4147-A177-3AD203B41FA5}">
                      <a16:colId xmlns:a16="http://schemas.microsoft.com/office/drawing/2014/main" xmlns="" val="20001"/>
                    </a:ext>
                  </a:extLst>
                </a:gridCol>
              </a:tblGrid>
              <a:tr h="315035">
                <a:tc gridSpan="2">
                  <a:txBody>
                    <a:bodyPr/>
                    <a:lstStyle/>
                    <a:p>
                      <a:pPr algn="just">
                        <a:lnSpc>
                          <a:spcPct val="115000"/>
                        </a:lnSpc>
                        <a:spcAft>
                          <a:spcPts val="0"/>
                        </a:spcAft>
                      </a:pPr>
                      <a:r>
                        <a:rPr lang="en-ZA" sz="1800" dirty="0" err="1">
                          <a:effectLst/>
                        </a:rPr>
                        <a:t>Mathibestaad</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extLst>
                  <a:ext uri="{0D108BD9-81ED-4DB2-BD59-A6C34878D82A}">
                    <a16:rowId xmlns:a16="http://schemas.microsoft.com/office/drawing/2014/main" xmlns="" val="10000"/>
                  </a:ext>
                </a:extLst>
              </a:tr>
              <a:tr h="315035">
                <a:tc>
                  <a:txBody>
                    <a:bodyPr/>
                    <a:lstStyle/>
                    <a:p>
                      <a:pPr algn="just">
                        <a:lnSpc>
                          <a:spcPct val="115000"/>
                        </a:lnSpc>
                        <a:spcAft>
                          <a:spcPts val="0"/>
                        </a:spcAft>
                      </a:pPr>
                      <a:r>
                        <a:rPr lang="en-ZA" sz="1800" dirty="0">
                          <a:effectLst/>
                        </a:rPr>
                        <a:t>1. </a:t>
                      </a:r>
                      <a:r>
                        <a:rPr lang="en-ZA" sz="1800" dirty="0" err="1">
                          <a:effectLst/>
                        </a:rPr>
                        <a:t>Sempapa</a:t>
                      </a:r>
                      <a:r>
                        <a:rPr lang="en-ZA" sz="1800" dirty="0">
                          <a:effectLst/>
                        </a:rPr>
                        <a:t> Secondary School</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800">
                          <a:effectLst/>
                        </a:rPr>
                        <a:t>24 October 2019</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15035">
                <a:tc>
                  <a:txBody>
                    <a:bodyPr/>
                    <a:lstStyle/>
                    <a:p>
                      <a:pPr algn="just">
                        <a:lnSpc>
                          <a:spcPct val="115000"/>
                        </a:lnSpc>
                        <a:spcAft>
                          <a:spcPts val="0"/>
                        </a:spcAft>
                      </a:pPr>
                      <a:r>
                        <a:rPr lang="en-ZA" sz="1800" dirty="0">
                          <a:effectLst/>
                        </a:rPr>
                        <a:t>2. </a:t>
                      </a:r>
                      <a:r>
                        <a:rPr lang="en-ZA" sz="1800" dirty="0" err="1">
                          <a:effectLst/>
                        </a:rPr>
                        <a:t>Sekitla</a:t>
                      </a:r>
                      <a:r>
                        <a:rPr lang="en-ZA" sz="1800" dirty="0">
                          <a:effectLst/>
                        </a:rPr>
                        <a:t> Secondary School</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800">
                          <a:effectLst/>
                        </a:rPr>
                        <a:t>24 October 2019</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15035">
                <a:tc>
                  <a:txBody>
                    <a:bodyPr/>
                    <a:lstStyle/>
                    <a:p>
                      <a:pPr algn="just">
                        <a:lnSpc>
                          <a:spcPct val="115000"/>
                        </a:lnSpc>
                        <a:spcAft>
                          <a:spcPts val="0"/>
                        </a:spcAft>
                      </a:pPr>
                      <a:r>
                        <a:rPr lang="en-ZA" sz="1800" dirty="0">
                          <a:effectLst/>
                        </a:rPr>
                        <a:t>3. </a:t>
                      </a:r>
                      <a:r>
                        <a:rPr lang="en-ZA" sz="1800" dirty="0" err="1">
                          <a:effectLst/>
                        </a:rPr>
                        <a:t>Matsheko</a:t>
                      </a:r>
                      <a:r>
                        <a:rPr lang="en-ZA" sz="1800" dirty="0">
                          <a:effectLst/>
                        </a:rPr>
                        <a:t> Primary School</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800">
                          <a:effectLst/>
                        </a:rPr>
                        <a:t>24 October 2019</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15035">
                <a:tc gridSpan="2">
                  <a:txBody>
                    <a:bodyPr/>
                    <a:lstStyle/>
                    <a:p>
                      <a:pPr algn="just">
                        <a:lnSpc>
                          <a:spcPct val="115000"/>
                        </a:lnSpc>
                        <a:spcAft>
                          <a:spcPts val="0"/>
                        </a:spcAft>
                      </a:pPr>
                      <a:r>
                        <a:rPr lang="en-ZA" sz="1800" dirty="0" err="1">
                          <a:effectLst/>
                        </a:rPr>
                        <a:t>Syverskuil</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extLst>
                  <a:ext uri="{0D108BD9-81ED-4DB2-BD59-A6C34878D82A}">
                    <a16:rowId xmlns:a16="http://schemas.microsoft.com/office/drawing/2014/main" xmlns="" val="10004"/>
                  </a:ext>
                </a:extLst>
              </a:tr>
              <a:tr h="315035">
                <a:tc>
                  <a:txBody>
                    <a:bodyPr/>
                    <a:lstStyle/>
                    <a:p>
                      <a:pPr algn="just">
                        <a:lnSpc>
                          <a:spcPct val="115000"/>
                        </a:lnSpc>
                        <a:spcAft>
                          <a:spcPts val="0"/>
                        </a:spcAft>
                      </a:pPr>
                      <a:r>
                        <a:rPr lang="en-ZA" sz="1800" dirty="0">
                          <a:effectLst/>
                        </a:rPr>
                        <a:t>1. </a:t>
                      </a:r>
                      <a:r>
                        <a:rPr lang="en-ZA" sz="1800" dirty="0" err="1">
                          <a:effectLst/>
                        </a:rPr>
                        <a:t>Zacharia</a:t>
                      </a:r>
                      <a:r>
                        <a:rPr lang="en-ZA" sz="1800" dirty="0">
                          <a:effectLst/>
                        </a:rPr>
                        <a:t> </a:t>
                      </a:r>
                      <a:r>
                        <a:rPr lang="en-ZA" sz="1800" dirty="0" err="1">
                          <a:effectLst/>
                        </a:rPr>
                        <a:t>Mankgetleng</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800" dirty="0">
                          <a:effectLst/>
                        </a:rPr>
                        <a:t>25 October 2019</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15035">
                <a:tc>
                  <a:txBody>
                    <a:bodyPr/>
                    <a:lstStyle/>
                    <a:p>
                      <a:pPr algn="just">
                        <a:lnSpc>
                          <a:spcPct val="115000"/>
                        </a:lnSpc>
                        <a:spcAft>
                          <a:spcPts val="0"/>
                        </a:spcAft>
                      </a:pPr>
                      <a:r>
                        <a:rPr lang="en-ZA" sz="1800" dirty="0">
                          <a:effectLst/>
                        </a:rPr>
                        <a:t>2. </a:t>
                      </a:r>
                      <a:r>
                        <a:rPr lang="en-ZA" sz="1800" dirty="0" err="1">
                          <a:effectLst/>
                        </a:rPr>
                        <a:t>Swarisang</a:t>
                      </a:r>
                      <a:r>
                        <a:rPr lang="en-ZA" sz="1800" dirty="0">
                          <a:effectLst/>
                        </a:rPr>
                        <a:t> Primary School</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800" dirty="0">
                          <a:effectLst/>
                        </a:rPr>
                        <a:t>25 October 2019</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315035">
                <a:tc>
                  <a:txBody>
                    <a:bodyPr/>
                    <a:lstStyle/>
                    <a:p>
                      <a:pPr algn="just">
                        <a:lnSpc>
                          <a:spcPct val="115000"/>
                        </a:lnSpc>
                        <a:spcAft>
                          <a:spcPts val="0"/>
                        </a:spcAft>
                      </a:pPr>
                      <a:r>
                        <a:rPr lang="en-ZA" sz="1800" dirty="0">
                          <a:effectLst/>
                        </a:rPr>
                        <a:t>3. </a:t>
                      </a:r>
                      <a:r>
                        <a:rPr lang="en-ZA" sz="1800" dirty="0" err="1">
                          <a:effectLst/>
                        </a:rPr>
                        <a:t>Utsane</a:t>
                      </a:r>
                      <a:r>
                        <a:rPr lang="en-ZA" sz="1800" dirty="0">
                          <a:effectLst/>
                        </a:rPr>
                        <a:t> Secondary School</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ZA" sz="1800" dirty="0">
                          <a:effectLst/>
                        </a:rPr>
                        <a:t>25 October 2019</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8" name="Rectangle 7"/>
          <p:cNvSpPr/>
          <p:nvPr/>
        </p:nvSpPr>
        <p:spPr>
          <a:xfrm>
            <a:off x="2286000" y="2828836"/>
            <a:ext cx="4572000" cy="1477328"/>
          </a:xfrm>
          <a:prstGeom prst="rect">
            <a:avLst/>
          </a:prstGeom>
        </p:spPr>
        <p:txBody>
          <a:bodyPr>
            <a:spAutoFit/>
          </a:bodyPr>
          <a:lstStyle/>
          <a:p>
            <a:endParaRPr lang="en-ZA" dirty="0"/>
          </a:p>
          <a:p>
            <a:endParaRPr lang="en-ZA" dirty="0"/>
          </a:p>
          <a:p>
            <a:endParaRPr lang="en-ZA" dirty="0"/>
          </a:p>
          <a:p>
            <a:endParaRPr lang="en-ZA" dirty="0"/>
          </a:p>
          <a:p>
            <a:endParaRPr lang="en-ZA" dirty="0"/>
          </a:p>
        </p:txBody>
      </p:sp>
      <p:pic>
        <p:nvPicPr>
          <p:cNvPr id="9" name="Picture 8"/>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0680981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ZA" sz="4000" dirty="0"/>
              <a:t>CARE AND SUPPORT IN SCHOOLS</a:t>
            </a:r>
          </a:p>
        </p:txBody>
      </p:sp>
      <p:sp>
        <p:nvSpPr>
          <p:cNvPr id="3" name="Content Placeholder 2"/>
          <p:cNvSpPr>
            <a:spLocks noGrp="1"/>
          </p:cNvSpPr>
          <p:nvPr>
            <p:ph idx="1"/>
          </p:nvPr>
        </p:nvSpPr>
        <p:spPr/>
        <p:txBody>
          <a:bodyPr/>
          <a:lstStyle/>
          <a:p>
            <a:pPr marL="0" lvl="0" indent="0">
              <a:buNone/>
            </a:pPr>
            <a:r>
              <a:rPr lang="en-US" dirty="0"/>
              <a:t> </a:t>
            </a:r>
            <a:r>
              <a:rPr lang="en-US" sz="2800" b="1" u="sng" dirty="0"/>
              <a:t>School Nutrition</a:t>
            </a:r>
          </a:p>
          <a:p>
            <a:pPr algn="just"/>
            <a:r>
              <a:rPr lang="en-ZA" sz="3200" b="1" dirty="0"/>
              <a:t>A total number of 31 schools </a:t>
            </a:r>
            <a:r>
              <a:rPr lang="en-ZA" sz="3200" dirty="0"/>
              <a:t>were </a:t>
            </a:r>
            <a:r>
              <a:rPr lang="en-ZA" sz="3200" b="1" dirty="0"/>
              <a:t>monitored </a:t>
            </a:r>
            <a:r>
              <a:rPr lang="en-ZA" sz="3200" dirty="0"/>
              <a:t>against the target of </a:t>
            </a:r>
            <a:r>
              <a:rPr lang="en-ZA" sz="3200" b="1" dirty="0"/>
              <a:t>ten (10) </a:t>
            </a:r>
            <a:r>
              <a:rPr lang="en-ZA" sz="3200" dirty="0"/>
              <a:t>schools thus exceeding </a:t>
            </a:r>
            <a:r>
              <a:rPr lang="en-ZA" sz="3200" b="1" dirty="0"/>
              <a:t>the target </a:t>
            </a:r>
            <a:r>
              <a:rPr lang="en-ZA" sz="3200" dirty="0"/>
              <a:t>by </a:t>
            </a:r>
            <a:r>
              <a:rPr lang="en-ZA" sz="3200" b="1" dirty="0"/>
              <a:t>21.</a:t>
            </a:r>
            <a:r>
              <a:rPr lang="en-ZA" sz="3200" dirty="0"/>
              <a:t>  This also </a:t>
            </a:r>
            <a:r>
              <a:rPr lang="en-ZA" sz="3200" b="1" dirty="0"/>
              <a:t>covers </a:t>
            </a:r>
            <a:r>
              <a:rPr lang="en-ZA" sz="3200" dirty="0"/>
              <a:t>the shortfall of </a:t>
            </a:r>
            <a:r>
              <a:rPr lang="en-ZA" sz="3200" b="1" dirty="0"/>
              <a:t>17 schools </a:t>
            </a:r>
            <a:r>
              <a:rPr lang="en-ZA" sz="3200" dirty="0"/>
              <a:t>from quarter 2.</a:t>
            </a:r>
          </a:p>
          <a:p>
            <a:pPr algn="just"/>
            <a:r>
              <a:rPr lang="en-ZA" sz="3200" b="1" dirty="0"/>
              <a:t>Findings of monitoring </a:t>
            </a:r>
            <a:r>
              <a:rPr lang="en-ZA" sz="3200" dirty="0"/>
              <a:t>show that the </a:t>
            </a:r>
            <a:r>
              <a:rPr lang="en-ZA" sz="3200" b="1" dirty="0"/>
              <a:t>school feeding </a:t>
            </a:r>
            <a:r>
              <a:rPr lang="en-ZA" sz="3200" dirty="0"/>
              <a:t>programme is </a:t>
            </a:r>
            <a:r>
              <a:rPr lang="en-ZA" sz="3200" b="1" dirty="0"/>
              <a:t>implemented effectively </a:t>
            </a:r>
            <a:r>
              <a:rPr lang="en-ZA" sz="3200" dirty="0"/>
              <a:t>in compliance  with provincial menu </a:t>
            </a:r>
            <a:r>
              <a:rPr lang="en-ZA" sz="3200" b="1" dirty="0"/>
              <a:t>requirements. </a:t>
            </a:r>
            <a:endParaRPr lang="en-US" sz="3200" b="1"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102</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9108751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8100392" cy="1052736"/>
          </a:xfrm>
        </p:spPr>
        <p:txBody>
          <a:bodyPr>
            <a:noAutofit/>
          </a:bodyPr>
          <a:lstStyle/>
          <a:p>
            <a:r>
              <a:rPr lang="en-ZA" sz="4000" dirty="0"/>
              <a:t>SOCIAL COHESION AND PARTNERSHIP IN EDUCATION</a:t>
            </a:r>
          </a:p>
        </p:txBody>
      </p:sp>
      <p:sp>
        <p:nvSpPr>
          <p:cNvPr id="3" name="Content Placeholder 2"/>
          <p:cNvSpPr>
            <a:spLocks noGrp="1"/>
          </p:cNvSpPr>
          <p:nvPr>
            <p:ph idx="1"/>
          </p:nvPr>
        </p:nvSpPr>
        <p:spPr>
          <a:xfrm>
            <a:off x="179512" y="1052736"/>
            <a:ext cx="8784976" cy="5073428"/>
          </a:xfrm>
        </p:spPr>
        <p:txBody>
          <a:bodyPr>
            <a:normAutofit/>
          </a:bodyPr>
          <a:lstStyle/>
          <a:p>
            <a:pPr marL="0" indent="0">
              <a:buNone/>
            </a:pPr>
            <a:r>
              <a:rPr lang="en-US" sz="2800" b="1" u="sng" dirty="0"/>
              <a:t>Safety in Schools</a:t>
            </a:r>
          </a:p>
          <a:p>
            <a:pPr lvl="0" algn="just"/>
            <a:r>
              <a:rPr lang="en-ZA" sz="2800" b="1" dirty="0"/>
              <a:t>15 districts </a:t>
            </a:r>
            <a:r>
              <a:rPr lang="en-ZA" sz="2800" dirty="0"/>
              <a:t>were monitored for the </a:t>
            </a:r>
            <a:r>
              <a:rPr lang="en-ZA" sz="2800" b="1" dirty="0"/>
              <a:t>roll-out of National School Safety Framework (NSSF) and </a:t>
            </a:r>
            <a:r>
              <a:rPr lang="en-US" sz="2800" b="1" dirty="0"/>
              <a:t>Bullying prevention </a:t>
            </a:r>
            <a:r>
              <a:rPr lang="en-ZA" sz="2800" dirty="0"/>
              <a:t>on the management and training against Bullying across </a:t>
            </a:r>
            <a:r>
              <a:rPr lang="en-ZA" sz="2800" b="1" dirty="0"/>
              <a:t>three (3) </a:t>
            </a:r>
            <a:r>
              <a:rPr lang="en-ZA" sz="2800" dirty="0"/>
              <a:t>provinces (Western Cape, Northern Cape, Gauteng and Mpumalanga).</a:t>
            </a:r>
          </a:p>
          <a:p>
            <a:pPr marL="0" lvl="0" indent="0">
              <a:buNone/>
            </a:pPr>
            <a:r>
              <a:rPr lang="en-US" sz="2800" b="1" u="sng" dirty="0"/>
              <a:t>School and Enrichment in Education</a:t>
            </a:r>
            <a:endParaRPr lang="en-GB" sz="2800" b="1" u="sng" dirty="0"/>
          </a:p>
          <a:p>
            <a:pPr lvl="0" algn="just"/>
            <a:r>
              <a:rPr lang="en-ZA" sz="2800" b="1" dirty="0"/>
              <a:t>The South African Football Association (SAFA) </a:t>
            </a:r>
            <a:r>
              <a:rPr lang="en-ZA" sz="2800" dirty="0"/>
              <a:t>held a meeting with the DBE to outline their plans around the implementation of school football on the 21 October 2019. </a:t>
            </a:r>
          </a:p>
          <a:p>
            <a:pPr lvl="0"/>
            <a:endParaRPr lang="en-ZA" sz="2800" dirty="0"/>
          </a:p>
          <a:p>
            <a:endParaRPr lang="en-US" sz="2800" b="1" u="sng" dirty="0"/>
          </a:p>
          <a:p>
            <a:pPr lvl="0"/>
            <a:endParaRPr lang="en-ZA" sz="2800" dirty="0"/>
          </a:p>
          <a:p>
            <a:pPr marL="0" indent="0">
              <a:buNone/>
            </a:pPr>
            <a:endParaRPr lang="en-GB" dirty="0"/>
          </a:p>
          <a:p>
            <a:endParaRPr lang="en-GB" dirty="0"/>
          </a:p>
          <a:p>
            <a:endParaRPr lang="en-ZA" dirty="0"/>
          </a:p>
          <a:p>
            <a:endParaRPr lang="en-US"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103</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3023129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600" dirty="0"/>
              <a:t>SOCIAL COHESION AND PARTNERSHIP IN EDUCATION</a:t>
            </a:r>
            <a:endParaRPr lang="en-GB" sz="3600" dirty="0"/>
          </a:p>
        </p:txBody>
      </p:sp>
      <p:sp>
        <p:nvSpPr>
          <p:cNvPr id="3" name="Content Placeholder 2"/>
          <p:cNvSpPr>
            <a:spLocks noGrp="1"/>
          </p:cNvSpPr>
          <p:nvPr>
            <p:ph idx="1"/>
          </p:nvPr>
        </p:nvSpPr>
        <p:spPr/>
        <p:txBody>
          <a:bodyPr>
            <a:normAutofit/>
          </a:bodyPr>
          <a:lstStyle/>
          <a:p>
            <a:pPr marL="0" lvl="0" indent="0" algn="just">
              <a:buNone/>
            </a:pPr>
            <a:r>
              <a:rPr lang="en-US" sz="2400" b="1" u="sng" dirty="0"/>
              <a:t>School and Enrichment in Education</a:t>
            </a:r>
            <a:endParaRPr lang="en-GB" sz="2400" b="1" u="sng" dirty="0"/>
          </a:p>
          <a:p>
            <a:pPr lvl="0" algn="just"/>
            <a:r>
              <a:rPr lang="en-ZA" sz="2400" b="1" dirty="0"/>
              <a:t>Extended Joint National Task Team (EXJNTT) </a:t>
            </a:r>
            <a:r>
              <a:rPr lang="en-ZA" sz="2400" dirty="0"/>
              <a:t>meeting and </a:t>
            </a:r>
            <a:r>
              <a:rPr lang="en-US" sz="2400" dirty="0"/>
              <a:t>the draft </a:t>
            </a:r>
            <a:r>
              <a:rPr lang="en-US" sz="2400" b="1" dirty="0"/>
              <a:t>School Co-curricular and Enrichment Policy </a:t>
            </a:r>
            <a:r>
              <a:rPr lang="en-US" sz="2400" dirty="0"/>
              <a:t>were </a:t>
            </a:r>
            <a:r>
              <a:rPr lang="en-ZA" sz="2400" dirty="0"/>
              <a:t> held on 13 – 15 November 2019.</a:t>
            </a:r>
          </a:p>
          <a:p>
            <a:pPr lvl="0" algn="just"/>
            <a:r>
              <a:rPr lang="en-US" sz="2400" b="1" dirty="0"/>
              <a:t>DBE Spelling Bee: Indigenous languages </a:t>
            </a:r>
            <a:r>
              <a:rPr lang="en-ZA" sz="2400" dirty="0"/>
              <a:t>the DBE hosted the </a:t>
            </a:r>
            <a:r>
              <a:rPr lang="en-ZA" sz="2400" b="1" dirty="0"/>
              <a:t>Indigenous languages Spelling Bee </a:t>
            </a:r>
            <a:r>
              <a:rPr lang="en-ZA" sz="2400" dirty="0"/>
              <a:t>(Sepedi, Tshivenda, Xitsonga and </a:t>
            </a:r>
            <a:r>
              <a:rPr lang="en-ZA" sz="2400" dirty="0" err="1"/>
              <a:t>iSiswati</a:t>
            </a:r>
            <a:r>
              <a:rPr lang="en-ZA" sz="2400" dirty="0"/>
              <a:t>) at University of Venda, on 28 November 2019.</a:t>
            </a:r>
          </a:p>
          <a:p>
            <a:pPr lvl="0" algn="just"/>
            <a:r>
              <a:rPr lang="en-ZA" sz="2400" b="1" dirty="0"/>
              <a:t>ABC Motsepe South African School Choral Eisteddfod (SASCE) </a:t>
            </a:r>
            <a:r>
              <a:rPr lang="en-ZA" sz="2400" dirty="0"/>
              <a:t>workshop was held on 21 – 22 November 2019 in Kimberley,  Northern Cape. </a:t>
            </a:r>
          </a:p>
          <a:p>
            <a:pPr lvl="0" algn="just"/>
            <a:r>
              <a:rPr lang="en-ZA" sz="2400" b="1" dirty="0"/>
              <a:t>Active Education </a:t>
            </a:r>
            <a:r>
              <a:rPr lang="en-ZA" sz="2400" dirty="0"/>
              <a:t>training was held on 03-05 October 2019 at </a:t>
            </a:r>
            <a:r>
              <a:rPr lang="en-ZA" sz="2400" dirty="0" err="1"/>
              <a:t>Oranje</a:t>
            </a:r>
            <a:r>
              <a:rPr lang="en-ZA" sz="2400" dirty="0"/>
              <a:t>-Noord Primary School in </a:t>
            </a:r>
            <a:r>
              <a:rPr lang="en-ZA" sz="2400" dirty="0" err="1"/>
              <a:t>Upington</a:t>
            </a:r>
            <a:r>
              <a:rPr lang="en-ZA" sz="2400" dirty="0"/>
              <a:t>, Northern Cape. </a:t>
            </a:r>
            <a:r>
              <a:rPr lang="en-ZA" sz="2400" b="1" dirty="0"/>
              <a:t>A total  number of  26 teachers</a:t>
            </a:r>
            <a:r>
              <a:rPr lang="en-ZA" sz="2400" dirty="0"/>
              <a:t> were </a:t>
            </a:r>
            <a:r>
              <a:rPr lang="en-ZA" sz="2400" b="1" dirty="0"/>
              <a:t>trained.</a:t>
            </a:r>
          </a:p>
          <a:p>
            <a:pPr lvl="0"/>
            <a:endParaRPr lang="en-ZA"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104</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0930256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b="1" dirty="0">
                <a:solidFill>
                  <a:schemeClr val="accent2">
                    <a:lumMod val="75000"/>
                  </a:schemeClr>
                </a:solidFill>
              </a:rPr>
              <a:t>INDICATOR TABLE: PROGRAMME 5 </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105</a:t>
            </a:fld>
            <a:endParaRPr lang="en-ZA">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4022244245"/>
              </p:ext>
            </p:extLst>
          </p:nvPr>
        </p:nvGraphicFramePr>
        <p:xfrm>
          <a:off x="2" y="980727"/>
          <a:ext cx="9143997" cy="5040561"/>
        </p:xfrm>
        <a:graphic>
          <a:graphicData uri="http://schemas.openxmlformats.org/drawingml/2006/table">
            <a:tbl>
              <a:tblPr>
                <a:tableStyleId>{8A107856-5554-42FB-B03E-39F5DBC370BA}</a:tableStyleId>
              </a:tblPr>
              <a:tblGrid>
                <a:gridCol w="1043606">
                  <a:extLst>
                    <a:ext uri="{9D8B030D-6E8A-4147-A177-3AD203B41FA5}">
                      <a16:colId xmlns:a16="http://schemas.microsoft.com/office/drawing/2014/main" xmlns="" val="4073546405"/>
                    </a:ext>
                  </a:extLst>
                </a:gridCol>
                <a:gridCol w="958831">
                  <a:extLst>
                    <a:ext uri="{9D8B030D-6E8A-4147-A177-3AD203B41FA5}">
                      <a16:colId xmlns:a16="http://schemas.microsoft.com/office/drawing/2014/main" xmlns="" val="803761065"/>
                    </a:ext>
                  </a:extLst>
                </a:gridCol>
                <a:gridCol w="913377">
                  <a:extLst>
                    <a:ext uri="{9D8B030D-6E8A-4147-A177-3AD203B41FA5}">
                      <a16:colId xmlns:a16="http://schemas.microsoft.com/office/drawing/2014/main" xmlns="" val="2624363111"/>
                    </a:ext>
                  </a:extLst>
                </a:gridCol>
                <a:gridCol w="2016224">
                  <a:extLst>
                    <a:ext uri="{9D8B030D-6E8A-4147-A177-3AD203B41FA5}">
                      <a16:colId xmlns:a16="http://schemas.microsoft.com/office/drawing/2014/main" xmlns="" val="3964678380"/>
                    </a:ext>
                  </a:extLst>
                </a:gridCol>
                <a:gridCol w="1080120">
                  <a:extLst>
                    <a:ext uri="{9D8B030D-6E8A-4147-A177-3AD203B41FA5}">
                      <a16:colId xmlns:a16="http://schemas.microsoft.com/office/drawing/2014/main" xmlns="" val="1092359678"/>
                    </a:ext>
                  </a:extLst>
                </a:gridCol>
                <a:gridCol w="751319">
                  <a:extLst>
                    <a:ext uri="{9D8B030D-6E8A-4147-A177-3AD203B41FA5}">
                      <a16:colId xmlns:a16="http://schemas.microsoft.com/office/drawing/2014/main" xmlns="" val="2890152817"/>
                    </a:ext>
                  </a:extLst>
                </a:gridCol>
                <a:gridCol w="1190260">
                  <a:extLst>
                    <a:ext uri="{9D8B030D-6E8A-4147-A177-3AD203B41FA5}">
                      <a16:colId xmlns:a16="http://schemas.microsoft.com/office/drawing/2014/main" xmlns="" val="136892048"/>
                    </a:ext>
                  </a:extLst>
                </a:gridCol>
                <a:gridCol w="1190260">
                  <a:extLst>
                    <a:ext uri="{9D8B030D-6E8A-4147-A177-3AD203B41FA5}">
                      <a16:colId xmlns:a16="http://schemas.microsoft.com/office/drawing/2014/main" xmlns="" val="2087946090"/>
                    </a:ext>
                  </a:extLst>
                </a:gridCol>
              </a:tblGrid>
              <a:tr h="1176915">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4788" marR="4788" marT="4788" marB="28729"/>
                </a:tc>
                <a:tc>
                  <a:txBody>
                    <a:bodyPr/>
                    <a:lstStyle/>
                    <a:p>
                      <a:pPr algn="l" fontAlgn="t"/>
                      <a:r>
                        <a:rPr lang="en-ZA" sz="1200" b="1" u="none" strike="noStrike" dirty="0">
                          <a:effectLst/>
                        </a:rPr>
                        <a:t>Frequency</a:t>
                      </a:r>
                      <a:endParaRPr lang="en-ZA" sz="1200" b="1" i="0" u="none" strike="noStrike" dirty="0">
                        <a:solidFill>
                          <a:srgbClr val="000000"/>
                        </a:solidFill>
                        <a:effectLst/>
                        <a:latin typeface="+mn-lt"/>
                      </a:endParaRPr>
                    </a:p>
                  </a:txBody>
                  <a:tcPr marL="4788" marR="4788" marT="4788" marB="28729"/>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4788" marR="4788" marT="4788" marB="28729"/>
                </a:tc>
                <a:tc>
                  <a:txBody>
                    <a:bodyPr/>
                    <a:lstStyle/>
                    <a:p>
                      <a:pPr algn="l" fontAlgn="t"/>
                      <a:r>
                        <a:rPr lang="en-GB" sz="1200" b="1" u="none" strike="noStrike" dirty="0">
                          <a:effectLst/>
                        </a:rPr>
                        <a:t>Quarterly Milestone </a:t>
                      </a:r>
                      <a:br>
                        <a:rPr lang="en-GB" sz="1200" b="1" u="none" strike="noStrike" dirty="0">
                          <a:effectLst/>
                        </a:rPr>
                      </a:br>
                      <a:r>
                        <a:rPr lang="en-GB" sz="1200" b="1" u="none" strike="noStrike" dirty="0">
                          <a:effectLst/>
                        </a:rPr>
                        <a:t>(for Annual Indicators)</a:t>
                      </a:r>
                      <a:endParaRPr lang="en-GB" sz="1200" b="1" i="0" u="none" strike="noStrike" dirty="0">
                        <a:solidFill>
                          <a:srgbClr val="000000"/>
                        </a:solidFill>
                        <a:effectLst/>
                        <a:latin typeface="+mn-lt"/>
                      </a:endParaRPr>
                    </a:p>
                  </a:txBody>
                  <a:tcPr marL="4788" marR="4788" marT="4788" marB="28729"/>
                </a:tc>
                <a:tc>
                  <a:txBody>
                    <a:bodyPr/>
                    <a:lstStyle/>
                    <a:p>
                      <a:pPr algn="l" fontAlgn="t"/>
                      <a:r>
                        <a:rPr lang="en-GB" sz="1200" b="1" u="none" strike="noStrike" dirty="0">
                          <a:effectLst/>
                        </a:rPr>
                        <a:t>Quarterly Output </a:t>
                      </a:r>
                      <a:br>
                        <a:rPr lang="en-GB" sz="1200" b="1" u="none" strike="noStrike" dirty="0">
                          <a:effectLst/>
                        </a:rPr>
                      </a:br>
                      <a:r>
                        <a:rPr lang="en-GB" sz="1200" b="1" u="none" strike="noStrike" dirty="0">
                          <a:effectLst/>
                        </a:rPr>
                        <a:t>(for Quarterly Indicators)</a:t>
                      </a:r>
                      <a:endParaRPr lang="en-GB" sz="1200" b="1" i="0" u="none" strike="noStrike" dirty="0">
                        <a:solidFill>
                          <a:srgbClr val="000000"/>
                        </a:solidFill>
                        <a:effectLst/>
                        <a:latin typeface="+mn-lt"/>
                      </a:endParaRPr>
                    </a:p>
                  </a:txBody>
                  <a:tcPr marL="4788" marR="4788" marT="4788" marB="28729"/>
                </a:tc>
                <a:tc>
                  <a:txBody>
                    <a:bodyPr/>
                    <a:lstStyle/>
                    <a:p>
                      <a:pPr algn="l" fontAlgn="t"/>
                      <a:r>
                        <a:rPr lang="en-ZA" sz="1200" b="1" u="none" strike="noStrike" dirty="0">
                          <a:effectLst/>
                        </a:rPr>
                        <a:t>Deviation</a:t>
                      </a:r>
                      <a:endParaRPr lang="en-ZA" sz="1200" b="1" i="0" u="none" strike="noStrike" dirty="0">
                        <a:solidFill>
                          <a:srgbClr val="000000"/>
                        </a:solidFill>
                        <a:effectLst/>
                        <a:latin typeface="+mn-lt"/>
                      </a:endParaRPr>
                    </a:p>
                  </a:txBody>
                  <a:tcPr marL="4788" marR="4788" marT="4788" marB="28729"/>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4788" marR="4788" marT="4788" marB="28729"/>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4788" marR="4788" marT="4788" marB="28729"/>
                </a:tc>
                <a:extLst>
                  <a:ext uri="{0D108BD9-81ED-4DB2-BD59-A6C34878D82A}">
                    <a16:rowId xmlns:a16="http://schemas.microsoft.com/office/drawing/2014/main" xmlns="" val="2536874658"/>
                  </a:ext>
                </a:extLst>
              </a:tr>
              <a:tr h="332900">
                <a:tc gridSpan="8">
                  <a:txBody>
                    <a:bodyPr/>
                    <a:lstStyle/>
                    <a:p>
                      <a:pPr algn="l" fontAlgn="t"/>
                      <a:r>
                        <a:rPr lang="en-ZA" sz="1200" u="sng" strike="noStrike" dirty="0">
                          <a:effectLst/>
                        </a:rPr>
                        <a:t>PROGRAMME 5: EDUCATIONAL ENRICHMENT SERVICES</a:t>
                      </a:r>
                      <a:endParaRPr lang="en-ZA" sz="1200" b="1" i="0" u="sng" strike="noStrike" dirty="0">
                        <a:solidFill>
                          <a:srgbClr val="000000"/>
                        </a:solidFill>
                        <a:effectLst/>
                        <a:latin typeface="+mn-lt"/>
                      </a:endParaRPr>
                    </a:p>
                  </a:txBody>
                  <a:tcPr marL="4788" marR="4788" marT="4788" marB="28729"/>
                </a:tc>
                <a:tc hMerge="1">
                  <a:txBody>
                    <a:bodyPr/>
                    <a:lstStyle/>
                    <a:p>
                      <a:endParaRPr lang="en-ZA"/>
                    </a:p>
                  </a:txBody>
                  <a:tcPr/>
                </a:tc>
                <a:tc hMerge="1">
                  <a:txBody>
                    <a:bodyPr/>
                    <a:lstStyle/>
                    <a:p>
                      <a:pPr algn="l" fontAlgn="t"/>
                      <a:endParaRPr lang="en-ZA" sz="1200" b="1" i="0" u="none" strike="noStrike" dirty="0">
                        <a:solidFill>
                          <a:srgbClr val="000000"/>
                        </a:solidFill>
                        <a:effectLst/>
                        <a:latin typeface="Arial" panose="020B0604020202020204" pitchFamily="34" charset="0"/>
                      </a:endParaRPr>
                    </a:p>
                  </a:txBody>
                  <a:tcPr marL="4788" marR="4788" marT="4788" marB="2872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fontAlgn="t"/>
                      <a:endParaRPr lang="en-ZA" sz="1200" b="1" i="0" u="none" strike="noStrike" dirty="0">
                        <a:solidFill>
                          <a:srgbClr val="000000"/>
                        </a:solidFill>
                        <a:effectLst/>
                        <a:latin typeface="Arial" panose="020B0604020202020204" pitchFamily="34" charset="0"/>
                      </a:endParaRPr>
                    </a:p>
                  </a:txBody>
                  <a:tcPr marL="4788" marR="4788" marT="4788" marB="2872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pPr algn="l" fontAlgn="t"/>
                      <a:endParaRPr lang="en-ZA" sz="1200" b="1" i="0" u="none" strike="noStrike" dirty="0">
                        <a:solidFill>
                          <a:srgbClr val="000000"/>
                        </a:solidFill>
                        <a:effectLst/>
                        <a:latin typeface="Arial" panose="020B0604020202020204" pitchFamily="34" charset="0"/>
                      </a:endParaRPr>
                    </a:p>
                  </a:txBody>
                  <a:tcPr marL="4788" marR="4788" marT="4788" marB="2872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extLst>
                  <a:ext uri="{0D108BD9-81ED-4DB2-BD59-A6C34878D82A}">
                    <a16:rowId xmlns:a16="http://schemas.microsoft.com/office/drawing/2014/main" xmlns="" val="749254321"/>
                  </a:ext>
                </a:extLst>
              </a:tr>
              <a:tr h="614238">
                <a:tc rowSpan="3">
                  <a:txBody>
                    <a:bodyPr/>
                    <a:lstStyle/>
                    <a:p>
                      <a:pPr algn="l" fontAlgn="t"/>
                      <a:r>
                        <a:rPr lang="en-GB" sz="1200" u="sng" strike="noStrike" dirty="0">
                          <a:effectLst/>
                          <a:hlinkClick r:id="rId4" action="ppaction://hlinkfile"/>
                        </a:rPr>
                        <a:t>5.1.1. Number of schools monitored for the provision of nutritious meals.</a:t>
                      </a:r>
                      <a:endParaRPr lang="en-GB" sz="1200" b="1" i="0" u="sng" strike="noStrike" dirty="0">
                        <a:solidFill>
                          <a:srgbClr val="0563C1"/>
                        </a:solidFill>
                        <a:effectLst/>
                        <a:latin typeface="+mn-lt"/>
                      </a:endParaRPr>
                    </a:p>
                  </a:txBody>
                  <a:tcPr marL="4788" marR="4788" marT="4788" marB="28729"/>
                </a:tc>
                <a:tc>
                  <a:txBody>
                    <a:bodyPr/>
                    <a:lstStyle/>
                    <a:p>
                      <a:pPr algn="r" fontAlgn="t"/>
                      <a:r>
                        <a:rPr lang="en-ZA" sz="1200" u="none" strike="noStrike" dirty="0">
                          <a:effectLst/>
                        </a:rPr>
                        <a:t>Annual</a:t>
                      </a:r>
                      <a:endParaRPr lang="en-ZA" sz="1200" b="0" i="0" u="none" strike="noStrike" dirty="0">
                        <a:solidFill>
                          <a:srgbClr val="000000"/>
                        </a:solidFill>
                        <a:effectLst/>
                        <a:latin typeface="+mn-lt"/>
                      </a:endParaRPr>
                    </a:p>
                  </a:txBody>
                  <a:tcPr marL="4788" marR="4788" marT="4788" marB="28729"/>
                </a:tc>
                <a:tc>
                  <a:txBody>
                    <a:bodyPr/>
                    <a:lstStyle/>
                    <a:p>
                      <a:pPr algn="l" fontAlgn="t"/>
                      <a:r>
                        <a:rPr lang="en-ZA" sz="1200" u="none" strike="noStrike">
                          <a:effectLst/>
                        </a:rPr>
                        <a:t>110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4788" marR="4788" marT="4788" marB="28729"/>
                </a:tc>
                <a:tc>
                  <a:txBody>
                    <a:bodyPr/>
                    <a:lstStyle/>
                    <a:p>
                      <a:endParaRPr lang="en-ZA" dirty="0">
                        <a:latin typeface="+mn-lt"/>
                      </a:endParaRPr>
                    </a:p>
                  </a:txBody>
                  <a:tcPr marL="4788" marR="4788" marT="4788" marB="28729"/>
                </a:tc>
                <a:tc>
                  <a:txBody>
                    <a:bodyPr/>
                    <a:lstStyle/>
                    <a:p>
                      <a:endParaRPr lang="en-ZA" dirty="0">
                        <a:latin typeface="+mn-lt"/>
                      </a:endParaRPr>
                    </a:p>
                  </a:txBody>
                  <a:tcPr marL="4788" marR="4788" marT="4788" marB="28729"/>
                </a:tc>
                <a:tc>
                  <a:txBody>
                    <a:bodyPr/>
                    <a:lstStyle/>
                    <a:p>
                      <a:endParaRPr lang="en-ZA" dirty="0">
                        <a:latin typeface="+mn-lt"/>
                      </a:endParaRPr>
                    </a:p>
                  </a:txBody>
                  <a:tcPr marL="4788" marR="4788" marT="4788" marB="28729"/>
                </a:tc>
                <a:tc>
                  <a:txBody>
                    <a:bodyPr/>
                    <a:lstStyle/>
                    <a:p>
                      <a:pPr algn="l" fontAlgn="t"/>
                      <a:endParaRPr lang="en-ZA" sz="1200" b="0" i="0" u="none" strike="noStrike">
                        <a:solidFill>
                          <a:srgbClr val="000000"/>
                        </a:solidFill>
                        <a:effectLst/>
                        <a:latin typeface="+mn-lt"/>
                      </a:endParaRPr>
                    </a:p>
                  </a:txBody>
                  <a:tcPr marL="4788" marR="4788" marT="4788" marB="28729"/>
                </a:tc>
                <a:tc>
                  <a:txBody>
                    <a:bodyPr/>
                    <a:lstStyle/>
                    <a:p>
                      <a:pPr algn="l" fontAlgn="t"/>
                      <a:endParaRPr lang="en-ZA" sz="1200" b="0" i="0" u="none" strike="noStrike">
                        <a:solidFill>
                          <a:srgbClr val="000000"/>
                        </a:solidFill>
                        <a:effectLst/>
                        <a:latin typeface="+mn-lt"/>
                      </a:endParaRPr>
                    </a:p>
                  </a:txBody>
                  <a:tcPr marL="4788" marR="4788" marT="4788" marB="28729"/>
                </a:tc>
                <a:extLst>
                  <a:ext uri="{0D108BD9-81ED-4DB2-BD59-A6C34878D82A}">
                    <a16:rowId xmlns:a16="http://schemas.microsoft.com/office/drawing/2014/main" xmlns="" val="596320889"/>
                  </a:ext>
                </a:extLst>
              </a:tr>
              <a:tr h="1458254">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788" marR="4788" marT="4788" marB="2872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4788" marR="4788" marT="4788" marB="28729"/>
                </a:tc>
                <a:tc>
                  <a:txBody>
                    <a:bodyPr/>
                    <a:lstStyle/>
                    <a:p>
                      <a:pPr algn="l" fontAlgn="t"/>
                      <a:r>
                        <a:rPr lang="en-ZA" sz="1200" u="none" strike="noStrike">
                          <a:effectLst/>
                        </a:rPr>
                        <a:t>50</a:t>
                      </a:r>
                      <a:endParaRPr lang="en-ZA" sz="1200" b="0" i="0" u="none" strike="noStrike">
                        <a:solidFill>
                          <a:srgbClr val="000000"/>
                        </a:solidFill>
                        <a:effectLst/>
                        <a:latin typeface="+mn-lt"/>
                      </a:endParaRPr>
                    </a:p>
                  </a:txBody>
                  <a:tcPr marL="4788" marR="4788" marT="4788" marB="287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u="none" strike="noStrike" dirty="0">
                          <a:effectLst/>
                        </a:rPr>
                        <a:t>Quarterly indicator</a:t>
                      </a:r>
                    </a:p>
                    <a:p>
                      <a:endParaRPr lang="en-ZA" sz="1200" dirty="0">
                        <a:latin typeface="+mn-lt"/>
                      </a:endParaRPr>
                    </a:p>
                  </a:txBody>
                  <a:tcPr marL="4788" marR="4788" marT="4788" marB="28729"/>
                </a:tc>
                <a:tc>
                  <a:txBody>
                    <a:bodyPr/>
                    <a:lstStyle/>
                    <a:p>
                      <a:pPr algn="l" fontAlgn="t"/>
                      <a:r>
                        <a:rPr lang="en-ZA" sz="1200" u="none" strike="noStrike" dirty="0">
                          <a:effectLst/>
                        </a:rPr>
                        <a:t>33</a:t>
                      </a:r>
                      <a:endParaRPr lang="en-ZA" sz="1200" b="0" i="0" u="none" strike="noStrike" dirty="0">
                        <a:solidFill>
                          <a:srgbClr val="000000"/>
                        </a:solidFill>
                        <a:effectLst/>
                        <a:latin typeface="+mn-lt"/>
                      </a:endParaRPr>
                    </a:p>
                  </a:txBody>
                  <a:tcPr marL="4788" marR="4788" marT="4788" marB="28729">
                    <a:solidFill>
                      <a:srgbClr val="FFC000"/>
                    </a:solidFill>
                  </a:tcPr>
                </a:tc>
                <a:tc>
                  <a:txBody>
                    <a:bodyPr/>
                    <a:lstStyle/>
                    <a:p>
                      <a:pPr algn="l" fontAlgn="t"/>
                      <a:r>
                        <a:rPr lang="en-ZA" sz="1200" u="none" strike="noStrike">
                          <a:effectLst/>
                        </a:rPr>
                        <a:t>-17</a:t>
                      </a:r>
                      <a:endParaRPr lang="en-ZA" sz="1200" b="0" i="0" u="none" strike="noStrike">
                        <a:solidFill>
                          <a:srgbClr val="000000"/>
                        </a:solidFill>
                        <a:effectLst/>
                        <a:latin typeface="+mn-lt"/>
                      </a:endParaRPr>
                    </a:p>
                  </a:txBody>
                  <a:tcPr marL="4788" marR="4788" marT="4788" marB="28729"/>
                </a:tc>
                <a:tc>
                  <a:txBody>
                    <a:bodyPr/>
                    <a:lstStyle/>
                    <a:p>
                      <a:pPr algn="l" fontAlgn="t"/>
                      <a:r>
                        <a:rPr lang="en-ZA" sz="1200" u="none" strike="noStrike" dirty="0">
                          <a:effectLst/>
                        </a:rPr>
                        <a:t>Cancelled monitoring visits</a:t>
                      </a:r>
                      <a:endParaRPr lang="en-ZA" sz="1200" b="0" i="0" u="none" strike="noStrike" dirty="0">
                        <a:solidFill>
                          <a:srgbClr val="000000"/>
                        </a:solidFill>
                        <a:effectLst/>
                        <a:latin typeface="+mn-lt"/>
                      </a:endParaRPr>
                    </a:p>
                  </a:txBody>
                  <a:tcPr marL="4788" marR="4788" marT="4788" marB="28729"/>
                </a:tc>
                <a:tc>
                  <a:txBody>
                    <a:bodyPr/>
                    <a:lstStyle/>
                    <a:p>
                      <a:pPr algn="l" fontAlgn="t"/>
                      <a:r>
                        <a:rPr lang="en-GB" sz="1200" u="none" strike="noStrike">
                          <a:effectLst/>
                        </a:rPr>
                        <a:t>Other competing activities within the directorate, will double Q3 monitoring.</a:t>
                      </a:r>
                      <a:endParaRPr lang="en-GB" sz="1200" b="0" i="0" u="none" strike="noStrike">
                        <a:solidFill>
                          <a:srgbClr val="000000"/>
                        </a:solidFill>
                        <a:effectLst/>
                        <a:latin typeface="+mn-lt"/>
                      </a:endParaRPr>
                    </a:p>
                  </a:txBody>
                  <a:tcPr marL="4788" marR="4788" marT="4788" marB="28729"/>
                </a:tc>
                <a:extLst>
                  <a:ext uri="{0D108BD9-81ED-4DB2-BD59-A6C34878D82A}">
                    <a16:rowId xmlns:a16="http://schemas.microsoft.com/office/drawing/2014/main" xmlns="" val="157870979"/>
                  </a:ext>
                </a:extLst>
              </a:tr>
              <a:tr h="1458254">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788" marR="4788" marT="4788" marB="2872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788" marR="4788" marT="4788" marB="28729"/>
                </a:tc>
                <a:tc>
                  <a:txBody>
                    <a:bodyPr/>
                    <a:lstStyle/>
                    <a:p>
                      <a:pPr algn="l" fontAlgn="t"/>
                      <a:r>
                        <a:rPr lang="en-ZA" sz="1200" u="none" strike="noStrike" dirty="0">
                          <a:effectLst/>
                        </a:rPr>
                        <a:t>10</a:t>
                      </a:r>
                      <a:endParaRPr lang="en-ZA" sz="1200" b="1" i="0" u="none" strike="noStrike" dirty="0">
                        <a:solidFill>
                          <a:srgbClr val="000000"/>
                        </a:solidFill>
                        <a:effectLst/>
                        <a:latin typeface="+mn-lt"/>
                      </a:endParaRPr>
                    </a:p>
                  </a:txBody>
                  <a:tcPr marL="4788" marR="4788" marT="4788" marB="287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u="none" strike="noStrike" dirty="0">
                          <a:effectLst/>
                        </a:rPr>
                        <a:t>Quarterly indicator</a:t>
                      </a:r>
                    </a:p>
                    <a:p>
                      <a:endParaRPr lang="en-ZA" sz="1200" b="1" dirty="0">
                        <a:latin typeface="+mn-lt"/>
                      </a:endParaRPr>
                    </a:p>
                  </a:txBody>
                  <a:tcPr marL="4788" marR="4788" marT="4788" marB="28729"/>
                </a:tc>
                <a:tc>
                  <a:txBody>
                    <a:bodyPr/>
                    <a:lstStyle/>
                    <a:p>
                      <a:pPr algn="l" fontAlgn="t"/>
                      <a:r>
                        <a:rPr lang="en-ZA" sz="1200" u="none" strike="noStrike" dirty="0">
                          <a:effectLst/>
                        </a:rPr>
                        <a:t>31</a:t>
                      </a:r>
                      <a:endParaRPr lang="en-ZA" sz="1200" b="1" i="0" u="none" strike="noStrike" dirty="0">
                        <a:solidFill>
                          <a:srgbClr val="000000"/>
                        </a:solidFill>
                        <a:effectLst/>
                        <a:latin typeface="+mn-lt"/>
                      </a:endParaRPr>
                    </a:p>
                  </a:txBody>
                  <a:tcPr marL="4788" marR="4788" marT="4788" marB="28729">
                    <a:solidFill>
                      <a:srgbClr val="23A05C"/>
                    </a:solidFill>
                  </a:tcPr>
                </a:tc>
                <a:tc>
                  <a:txBody>
                    <a:bodyPr/>
                    <a:lstStyle/>
                    <a:p>
                      <a:pPr algn="l" fontAlgn="t"/>
                      <a:r>
                        <a:rPr lang="en-ZA" sz="1200" u="none" strike="noStrike" dirty="0">
                          <a:effectLst/>
                        </a:rPr>
                        <a:t>+21</a:t>
                      </a:r>
                      <a:endParaRPr lang="en-ZA" sz="1200" b="1" i="0" u="none" strike="noStrike" dirty="0">
                        <a:solidFill>
                          <a:srgbClr val="000000"/>
                        </a:solidFill>
                        <a:effectLst/>
                        <a:latin typeface="+mn-lt"/>
                      </a:endParaRPr>
                    </a:p>
                  </a:txBody>
                  <a:tcPr marL="4788" marR="4788" marT="4788" marB="28729"/>
                </a:tc>
                <a:tc>
                  <a:txBody>
                    <a:bodyPr/>
                    <a:lstStyle/>
                    <a:p>
                      <a:pPr algn="l" fontAlgn="t"/>
                      <a:r>
                        <a:rPr lang="en-GB" sz="1200" u="none" strike="noStrike" dirty="0">
                          <a:effectLst/>
                        </a:rPr>
                        <a:t>Exceeded target due to a shortfall of 17 schools  not monitored in Q2.</a:t>
                      </a:r>
                      <a:endParaRPr lang="en-GB" sz="1200" b="1" i="0" u="none" strike="noStrike" dirty="0">
                        <a:solidFill>
                          <a:srgbClr val="000000"/>
                        </a:solidFill>
                        <a:effectLst/>
                        <a:latin typeface="+mn-lt"/>
                      </a:endParaRPr>
                    </a:p>
                  </a:txBody>
                  <a:tcPr marL="4788" marR="4788" marT="4788" marB="28729"/>
                </a:tc>
                <a:tc>
                  <a:txBody>
                    <a:bodyPr/>
                    <a:lstStyle/>
                    <a:p>
                      <a:pPr algn="l" fontAlgn="t"/>
                      <a:r>
                        <a:rPr lang="en-ZA" sz="1200" u="none" strike="noStrike" dirty="0">
                          <a:effectLst/>
                        </a:rPr>
                        <a:t>None</a:t>
                      </a:r>
                      <a:endParaRPr lang="en-ZA" sz="1200" b="1" i="0" u="none" strike="noStrike" dirty="0">
                        <a:solidFill>
                          <a:srgbClr val="000000"/>
                        </a:solidFill>
                        <a:effectLst/>
                        <a:latin typeface="+mn-lt"/>
                      </a:endParaRPr>
                    </a:p>
                  </a:txBody>
                  <a:tcPr marL="4788" marR="4788" marT="4788" marB="28729"/>
                </a:tc>
                <a:extLst>
                  <a:ext uri="{0D108BD9-81ED-4DB2-BD59-A6C34878D82A}">
                    <a16:rowId xmlns:a16="http://schemas.microsoft.com/office/drawing/2014/main" xmlns="" val="1906610831"/>
                  </a:ext>
                </a:extLst>
              </a:tr>
            </a:tbl>
          </a:graphicData>
        </a:graphic>
      </p:graphicFrame>
    </p:spTree>
    <p:custDataLst>
      <p:tags r:id="rId1"/>
    </p:custDataLst>
    <p:extLst>
      <p:ext uri="{BB962C8B-B14F-4D97-AF65-F5344CB8AC3E}">
        <p14:creationId xmlns:p14="http://schemas.microsoft.com/office/powerpoint/2010/main" xmlns="" val="18633958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b="1" dirty="0">
                <a:solidFill>
                  <a:schemeClr val="accent2">
                    <a:lumMod val="75000"/>
                  </a:schemeClr>
                </a:solidFill>
              </a:rPr>
              <a:t>INDICATOR TABLE: PROGRAMME 5 </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106</a:t>
            </a:fld>
            <a:endParaRPr lang="en-ZA">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1910934094"/>
              </p:ext>
            </p:extLst>
          </p:nvPr>
        </p:nvGraphicFramePr>
        <p:xfrm>
          <a:off x="2" y="980726"/>
          <a:ext cx="9143997" cy="5040561"/>
        </p:xfrm>
        <a:graphic>
          <a:graphicData uri="http://schemas.openxmlformats.org/drawingml/2006/table">
            <a:tbl>
              <a:tblPr>
                <a:tableStyleId>{8A107856-5554-42FB-B03E-39F5DBC370BA}</a:tableStyleId>
              </a:tblPr>
              <a:tblGrid>
                <a:gridCol w="1043606">
                  <a:extLst>
                    <a:ext uri="{9D8B030D-6E8A-4147-A177-3AD203B41FA5}">
                      <a16:colId xmlns:a16="http://schemas.microsoft.com/office/drawing/2014/main" xmlns="" val="4073546405"/>
                    </a:ext>
                  </a:extLst>
                </a:gridCol>
                <a:gridCol w="958831">
                  <a:extLst>
                    <a:ext uri="{9D8B030D-6E8A-4147-A177-3AD203B41FA5}">
                      <a16:colId xmlns:a16="http://schemas.microsoft.com/office/drawing/2014/main" xmlns="" val="803761065"/>
                    </a:ext>
                  </a:extLst>
                </a:gridCol>
                <a:gridCol w="913377">
                  <a:extLst>
                    <a:ext uri="{9D8B030D-6E8A-4147-A177-3AD203B41FA5}">
                      <a16:colId xmlns:a16="http://schemas.microsoft.com/office/drawing/2014/main" xmlns="" val="2624363111"/>
                    </a:ext>
                  </a:extLst>
                </a:gridCol>
                <a:gridCol w="2016224">
                  <a:extLst>
                    <a:ext uri="{9D8B030D-6E8A-4147-A177-3AD203B41FA5}">
                      <a16:colId xmlns:a16="http://schemas.microsoft.com/office/drawing/2014/main" xmlns="" val="3964678380"/>
                    </a:ext>
                  </a:extLst>
                </a:gridCol>
                <a:gridCol w="1080120">
                  <a:extLst>
                    <a:ext uri="{9D8B030D-6E8A-4147-A177-3AD203B41FA5}">
                      <a16:colId xmlns:a16="http://schemas.microsoft.com/office/drawing/2014/main" xmlns="" val="1092359678"/>
                    </a:ext>
                  </a:extLst>
                </a:gridCol>
                <a:gridCol w="751319">
                  <a:extLst>
                    <a:ext uri="{9D8B030D-6E8A-4147-A177-3AD203B41FA5}">
                      <a16:colId xmlns:a16="http://schemas.microsoft.com/office/drawing/2014/main" xmlns="" val="2890152817"/>
                    </a:ext>
                  </a:extLst>
                </a:gridCol>
                <a:gridCol w="1190260">
                  <a:extLst>
                    <a:ext uri="{9D8B030D-6E8A-4147-A177-3AD203B41FA5}">
                      <a16:colId xmlns:a16="http://schemas.microsoft.com/office/drawing/2014/main" xmlns="" val="136892048"/>
                    </a:ext>
                  </a:extLst>
                </a:gridCol>
                <a:gridCol w="1190260">
                  <a:extLst>
                    <a:ext uri="{9D8B030D-6E8A-4147-A177-3AD203B41FA5}">
                      <a16:colId xmlns:a16="http://schemas.microsoft.com/office/drawing/2014/main" xmlns="" val="2087946090"/>
                    </a:ext>
                  </a:extLst>
                </a:gridCol>
              </a:tblGrid>
              <a:tr h="1340235">
                <a:tc>
                  <a:txBody>
                    <a:bodyPr/>
                    <a:lstStyle/>
                    <a:p>
                      <a:pPr algn="l" fontAlgn="t"/>
                      <a:r>
                        <a:rPr lang="en-ZA" sz="1200" b="1" u="none" strike="noStrike">
                          <a:effectLst/>
                        </a:rPr>
                        <a:t>Performance Indicator</a:t>
                      </a:r>
                      <a:endParaRPr lang="en-ZA" sz="1200" b="1" i="0" u="none" strike="noStrike">
                        <a:solidFill>
                          <a:srgbClr val="000000"/>
                        </a:solidFill>
                        <a:effectLst/>
                        <a:latin typeface="+mn-lt"/>
                      </a:endParaRPr>
                    </a:p>
                  </a:txBody>
                  <a:tcPr marL="4788" marR="4788" marT="4788" marB="28729"/>
                </a:tc>
                <a:tc>
                  <a:txBody>
                    <a:bodyPr/>
                    <a:lstStyle/>
                    <a:p>
                      <a:pPr algn="l" fontAlgn="t"/>
                      <a:r>
                        <a:rPr lang="en-ZA" sz="1200" b="1" u="none" strike="noStrike" dirty="0">
                          <a:effectLst/>
                        </a:rPr>
                        <a:t>Frequency</a:t>
                      </a:r>
                      <a:endParaRPr lang="en-ZA" sz="1200" b="1" i="0" u="none" strike="noStrike" dirty="0">
                        <a:solidFill>
                          <a:srgbClr val="000000"/>
                        </a:solidFill>
                        <a:effectLst/>
                        <a:latin typeface="+mn-lt"/>
                      </a:endParaRPr>
                    </a:p>
                  </a:txBody>
                  <a:tcPr marL="4788" marR="4788" marT="4788" marB="28729"/>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4788" marR="4788" marT="4788" marB="28729"/>
                </a:tc>
                <a:tc>
                  <a:txBody>
                    <a:bodyPr/>
                    <a:lstStyle/>
                    <a:p>
                      <a:pPr algn="l" fontAlgn="t"/>
                      <a:r>
                        <a:rPr lang="en-GB" sz="1200" b="1" u="none" strike="noStrike" dirty="0">
                          <a:effectLst/>
                        </a:rPr>
                        <a:t>Quarterly Milestone </a:t>
                      </a:r>
                      <a:br>
                        <a:rPr lang="en-GB" sz="1200" b="1" u="none" strike="noStrike" dirty="0">
                          <a:effectLst/>
                        </a:rPr>
                      </a:br>
                      <a:r>
                        <a:rPr lang="en-GB" sz="1200" b="1" u="none" strike="noStrike" dirty="0">
                          <a:effectLst/>
                        </a:rPr>
                        <a:t>(for Annual Indicators)</a:t>
                      </a:r>
                      <a:endParaRPr lang="en-GB" sz="1200" b="1" i="0" u="none" strike="noStrike" dirty="0">
                        <a:solidFill>
                          <a:srgbClr val="000000"/>
                        </a:solidFill>
                        <a:effectLst/>
                        <a:latin typeface="+mn-lt"/>
                      </a:endParaRPr>
                    </a:p>
                  </a:txBody>
                  <a:tcPr marL="4788" marR="4788" marT="4788" marB="28729"/>
                </a:tc>
                <a:tc>
                  <a:txBody>
                    <a:bodyPr/>
                    <a:lstStyle/>
                    <a:p>
                      <a:pPr algn="l" fontAlgn="t"/>
                      <a:r>
                        <a:rPr lang="en-GB" sz="1200" b="1" u="none" strike="noStrike" dirty="0">
                          <a:effectLst/>
                        </a:rPr>
                        <a:t>Quarterly Output </a:t>
                      </a:r>
                      <a:br>
                        <a:rPr lang="en-GB" sz="1200" b="1" u="none" strike="noStrike" dirty="0">
                          <a:effectLst/>
                        </a:rPr>
                      </a:br>
                      <a:r>
                        <a:rPr lang="en-GB" sz="1200" b="1" u="none" strike="noStrike" dirty="0">
                          <a:effectLst/>
                        </a:rPr>
                        <a:t>(for Quarterly Indicators)</a:t>
                      </a:r>
                      <a:endParaRPr lang="en-GB" sz="1200" b="1" i="0" u="none" strike="noStrike" dirty="0">
                        <a:solidFill>
                          <a:srgbClr val="000000"/>
                        </a:solidFill>
                        <a:effectLst/>
                        <a:latin typeface="+mn-lt"/>
                      </a:endParaRPr>
                    </a:p>
                  </a:txBody>
                  <a:tcPr marL="4788" marR="4788" marT="4788" marB="28729"/>
                </a:tc>
                <a:tc>
                  <a:txBody>
                    <a:bodyPr/>
                    <a:lstStyle/>
                    <a:p>
                      <a:pPr algn="l" fontAlgn="t"/>
                      <a:r>
                        <a:rPr lang="en-ZA" sz="1200" b="1" u="none" strike="noStrike" dirty="0">
                          <a:effectLst/>
                        </a:rPr>
                        <a:t>Deviation</a:t>
                      </a:r>
                      <a:endParaRPr lang="en-ZA" sz="1200" b="1" i="0" u="none" strike="noStrike" dirty="0">
                        <a:solidFill>
                          <a:srgbClr val="000000"/>
                        </a:solidFill>
                        <a:effectLst/>
                        <a:latin typeface="+mn-lt"/>
                      </a:endParaRPr>
                    </a:p>
                  </a:txBody>
                  <a:tcPr marL="4788" marR="4788" marT="4788" marB="28729"/>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4788" marR="4788" marT="4788" marB="28729"/>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4788" marR="4788" marT="4788" marB="28729"/>
                </a:tc>
                <a:extLst>
                  <a:ext uri="{0D108BD9-81ED-4DB2-BD59-A6C34878D82A}">
                    <a16:rowId xmlns:a16="http://schemas.microsoft.com/office/drawing/2014/main" xmlns="" val="2536874658"/>
                  </a:ext>
                </a:extLst>
              </a:tr>
              <a:tr h="699476">
                <a:tc rowSpan="3">
                  <a:txBody>
                    <a:bodyPr/>
                    <a:lstStyle/>
                    <a:p>
                      <a:pPr algn="l" fontAlgn="t"/>
                      <a:r>
                        <a:rPr lang="en-GB" sz="1200" u="sng" strike="noStrike" dirty="0">
                          <a:effectLst/>
                          <a:hlinkClick r:id="rId4" action="ppaction://hlinkfile"/>
                        </a:rPr>
                        <a:t>5.2.1. Number of professionals trained in SASCE programmes.</a:t>
                      </a:r>
                      <a:endParaRPr lang="en-GB" sz="1200" b="1" i="0" u="sng" strike="noStrike" dirty="0">
                        <a:solidFill>
                          <a:srgbClr val="0563C1"/>
                        </a:solidFill>
                        <a:effectLst/>
                        <a:latin typeface="+mn-lt"/>
                      </a:endParaRPr>
                    </a:p>
                  </a:txBody>
                  <a:tcPr marL="4788" marR="4788" marT="4788" marB="28729"/>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4788" marR="4788" marT="4788" marB="28729"/>
                </a:tc>
                <a:tc>
                  <a:txBody>
                    <a:bodyPr/>
                    <a:lstStyle/>
                    <a:p>
                      <a:pPr algn="l" fontAlgn="t"/>
                      <a:r>
                        <a:rPr lang="en-ZA" sz="1200" u="none" strike="noStrike">
                          <a:effectLst/>
                        </a:rPr>
                        <a:t>900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4788" marR="4788" marT="4788" marB="28729"/>
                </a:tc>
                <a:tc>
                  <a:txBody>
                    <a:bodyPr/>
                    <a:lstStyle/>
                    <a:p>
                      <a:endParaRPr lang="en-ZA" dirty="0">
                        <a:latin typeface="+mn-lt"/>
                      </a:endParaRPr>
                    </a:p>
                  </a:txBody>
                  <a:tcPr marL="4788" marR="4788" marT="4788" marB="28729"/>
                </a:tc>
                <a:tc>
                  <a:txBody>
                    <a:bodyPr/>
                    <a:lstStyle/>
                    <a:p>
                      <a:endParaRPr lang="en-ZA">
                        <a:latin typeface="+mn-lt"/>
                      </a:endParaRPr>
                    </a:p>
                  </a:txBody>
                  <a:tcPr marL="4788" marR="4788" marT="4788" marB="28729"/>
                </a:tc>
                <a:tc>
                  <a:txBody>
                    <a:bodyPr/>
                    <a:lstStyle/>
                    <a:p>
                      <a:endParaRPr lang="en-ZA">
                        <a:latin typeface="+mn-lt"/>
                      </a:endParaRPr>
                    </a:p>
                  </a:txBody>
                  <a:tcPr marL="4788" marR="4788" marT="4788" marB="28729"/>
                </a:tc>
                <a:tc>
                  <a:txBody>
                    <a:bodyPr/>
                    <a:lstStyle/>
                    <a:p>
                      <a:pPr algn="l" fontAlgn="t"/>
                      <a:endParaRPr lang="en-ZA" sz="1200" b="0" i="0" u="none" strike="noStrike">
                        <a:solidFill>
                          <a:srgbClr val="000000"/>
                        </a:solidFill>
                        <a:effectLst/>
                        <a:latin typeface="+mn-lt"/>
                      </a:endParaRPr>
                    </a:p>
                  </a:txBody>
                  <a:tcPr marL="4788" marR="4788" marT="4788" marB="28729"/>
                </a:tc>
                <a:tc>
                  <a:txBody>
                    <a:bodyPr/>
                    <a:lstStyle/>
                    <a:p>
                      <a:pPr algn="l" fontAlgn="t"/>
                      <a:endParaRPr lang="en-ZA" sz="1200" b="0" i="0" u="none" strike="noStrike">
                        <a:solidFill>
                          <a:srgbClr val="000000"/>
                        </a:solidFill>
                        <a:effectLst/>
                        <a:latin typeface="+mn-lt"/>
                      </a:endParaRPr>
                    </a:p>
                  </a:txBody>
                  <a:tcPr marL="4788" marR="4788" marT="4788" marB="28729"/>
                </a:tc>
                <a:extLst>
                  <a:ext uri="{0D108BD9-81ED-4DB2-BD59-A6C34878D82A}">
                    <a16:rowId xmlns:a16="http://schemas.microsoft.com/office/drawing/2014/main" xmlns="" val="1791054104"/>
                  </a:ext>
                </a:extLst>
              </a:tr>
              <a:tr h="1340235">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788" marR="4788" marT="4788" marB="2872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4788" marR="4788" marT="4788" marB="28729"/>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4788" marR="4788" marT="4788" marB="28729"/>
                </a:tc>
                <a:tc>
                  <a:txBody>
                    <a:bodyPr/>
                    <a:lstStyle/>
                    <a:p>
                      <a:pPr algn="l" fontAlgn="t"/>
                      <a:r>
                        <a:rPr lang="en-GB" sz="1200" u="none" strike="noStrike" dirty="0">
                          <a:effectLst/>
                        </a:rPr>
                        <a:t>Music titles for the 2020 ABC </a:t>
                      </a:r>
                      <a:r>
                        <a:rPr lang="en-GB" sz="1200" u="none" strike="noStrike" dirty="0" err="1">
                          <a:effectLst/>
                        </a:rPr>
                        <a:t>Motsepe</a:t>
                      </a:r>
                      <a:r>
                        <a:rPr lang="en-GB" sz="1200" u="none" strike="noStrike" dirty="0">
                          <a:effectLst/>
                        </a:rPr>
                        <a:t> SASCE Eisteddfod have been released to all provinces</a:t>
                      </a:r>
                      <a:endParaRPr lang="en-GB" sz="1200" b="0" i="0" u="none" strike="noStrike" dirty="0">
                        <a:solidFill>
                          <a:srgbClr val="000000"/>
                        </a:solidFill>
                        <a:effectLst/>
                        <a:latin typeface="+mn-lt"/>
                      </a:endParaRPr>
                    </a:p>
                  </a:txBody>
                  <a:tcPr marL="4788" marR="4788" marT="4788" marB="28729"/>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3233477824"/>
                  </a:ext>
                </a:extLst>
              </a:tr>
              <a:tr h="1660615">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788" marR="4788" marT="4788" marB="2872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788" marR="4788" marT="4788" marB="28729"/>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4788" marR="4788" marT="4788" marB="28729"/>
                </a:tc>
                <a:tc>
                  <a:txBody>
                    <a:bodyPr/>
                    <a:lstStyle/>
                    <a:p>
                      <a:pPr algn="l" fontAlgn="t"/>
                      <a:r>
                        <a:rPr lang="en-GB" sz="1200" b="0" u="none" strike="noStrike" dirty="0">
                          <a:effectLst/>
                        </a:rPr>
                        <a:t>The 2020 ABC Motsepe SASCE music syllabus is being typeset such that schools can interpret the music.</a:t>
                      </a:r>
                      <a:endParaRPr lang="en-GB" sz="1200" b="0" i="0" u="none" strike="noStrike" dirty="0">
                        <a:solidFill>
                          <a:srgbClr val="000000"/>
                        </a:solidFill>
                        <a:effectLst/>
                        <a:latin typeface="+mn-lt"/>
                      </a:endParaRPr>
                    </a:p>
                  </a:txBody>
                  <a:tcPr marL="4788" marR="4788" marT="4788" marB="28729"/>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585840765"/>
                  </a:ext>
                </a:extLst>
              </a:tr>
            </a:tbl>
          </a:graphicData>
        </a:graphic>
      </p:graphicFrame>
    </p:spTree>
    <p:custDataLst>
      <p:tags r:id="rId1"/>
    </p:custDataLst>
    <p:extLst>
      <p:ext uri="{BB962C8B-B14F-4D97-AF65-F5344CB8AC3E}">
        <p14:creationId xmlns:p14="http://schemas.microsoft.com/office/powerpoint/2010/main" xmlns="" val="42627646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b="1" dirty="0">
                <a:solidFill>
                  <a:schemeClr val="accent2">
                    <a:lumMod val="75000"/>
                  </a:schemeClr>
                </a:solidFill>
              </a:rPr>
              <a:t>INDICATOR TABLE: PROGRAMME 5 </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107</a:t>
            </a:fld>
            <a:endParaRPr lang="en-ZA">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1542140798"/>
              </p:ext>
            </p:extLst>
          </p:nvPr>
        </p:nvGraphicFramePr>
        <p:xfrm>
          <a:off x="-6" y="1052736"/>
          <a:ext cx="9144005" cy="4968553"/>
        </p:xfrm>
        <a:graphic>
          <a:graphicData uri="http://schemas.openxmlformats.org/drawingml/2006/table">
            <a:tbl>
              <a:tblPr>
                <a:tableStyleId>{8A107856-5554-42FB-B03E-39F5DBC370BA}</a:tableStyleId>
              </a:tblPr>
              <a:tblGrid>
                <a:gridCol w="1043614">
                  <a:extLst>
                    <a:ext uri="{9D8B030D-6E8A-4147-A177-3AD203B41FA5}">
                      <a16:colId xmlns:a16="http://schemas.microsoft.com/office/drawing/2014/main" xmlns="" val="2674651205"/>
                    </a:ext>
                  </a:extLst>
                </a:gridCol>
                <a:gridCol w="864096">
                  <a:extLst>
                    <a:ext uri="{9D8B030D-6E8A-4147-A177-3AD203B41FA5}">
                      <a16:colId xmlns:a16="http://schemas.microsoft.com/office/drawing/2014/main" xmlns="" val="3627293250"/>
                    </a:ext>
                  </a:extLst>
                </a:gridCol>
                <a:gridCol w="936104">
                  <a:extLst>
                    <a:ext uri="{9D8B030D-6E8A-4147-A177-3AD203B41FA5}">
                      <a16:colId xmlns:a16="http://schemas.microsoft.com/office/drawing/2014/main" xmlns="" val="2354578163"/>
                    </a:ext>
                  </a:extLst>
                </a:gridCol>
                <a:gridCol w="936104">
                  <a:extLst>
                    <a:ext uri="{9D8B030D-6E8A-4147-A177-3AD203B41FA5}">
                      <a16:colId xmlns:a16="http://schemas.microsoft.com/office/drawing/2014/main" xmlns="" val="2627381805"/>
                    </a:ext>
                  </a:extLst>
                </a:gridCol>
                <a:gridCol w="1008112">
                  <a:extLst>
                    <a:ext uri="{9D8B030D-6E8A-4147-A177-3AD203B41FA5}">
                      <a16:colId xmlns:a16="http://schemas.microsoft.com/office/drawing/2014/main" xmlns="" val="3576770788"/>
                    </a:ext>
                  </a:extLst>
                </a:gridCol>
                <a:gridCol w="720080">
                  <a:extLst>
                    <a:ext uri="{9D8B030D-6E8A-4147-A177-3AD203B41FA5}">
                      <a16:colId xmlns:a16="http://schemas.microsoft.com/office/drawing/2014/main" xmlns="" val="3860792288"/>
                    </a:ext>
                  </a:extLst>
                </a:gridCol>
                <a:gridCol w="2445634">
                  <a:extLst>
                    <a:ext uri="{9D8B030D-6E8A-4147-A177-3AD203B41FA5}">
                      <a16:colId xmlns:a16="http://schemas.microsoft.com/office/drawing/2014/main" xmlns="" val="3385159325"/>
                    </a:ext>
                  </a:extLst>
                </a:gridCol>
                <a:gridCol w="1190261">
                  <a:extLst>
                    <a:ext uri="{9D8B030D-6E8A-4147-A177-3AD203B41FA5}">
                      <a16:colId xmlns:a16="http://schemas.microsoft.com/office/drawing/2014/main" xmlns="" val="3381556746"/>
                    </a:ext>
                  </a:extLst>
                </a:gridCol>
              </a:tblGrid>
              <a:tr h="879858">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6536" marR="6536" marT="6536" marB="39214"/>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6536" marR="6536" marT="6536" marB="39214"/>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6536" marR="6536" marT="6536" marB="39214"/>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6536" marR="6536" marT="6536" marB="39214"/>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6536" marR="6536" marT="6536" marB="39214"/>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6536" marR="6536" marT="6536" marB="39214"/>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6536" marR="6536" marT="6536" marB="39214"/>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6536" marR="6536" marT="6536" marB="39214"/>
                </a:tc>
                <a:extLst>
                  <a:ext uri="{0D108BD9-81ED-4DB2-BD59-A6C34878D82A}">
                    <a16:rowId xmlns:a16="http://schemas.microsoft.com/office/drawing/2014/main" xmlns="" val="236029309"/>
                  </a:ext>
                </a:extLst>
              </a:tr>
              <a:tr h="465823">
                <a:tc rowSpan="3">
                  <a:txBody>
                    <a:bodyPr/>
                    <a:lstStyle/>
                    <a:p>
                      <a:pPr algn="l" fontAlgn="t"/>
                      <a:r>
                        <a:rPr lang="en-GB" sz="1200" u="sng" strike="noStrike" dirty="0">
                          <a:effectLst/>
                          <a:hlinkClick r:id="rId4" action="ppaction://hlinkfile"/>
                        </a:rPr>
                        <a:t>5.2.2. Number of learners, teachers, officials, SGBs and community organization members participating in social cohesion and gender equity programmes.</a:t>
                      </a:r>
                      <a:endParaRPr lang="en-GB" sz="1200" b="1" i="0" u="sng" strike="noStrike" dirty="0">
                        <a:solidFill>
                          <a:srgbClr val="0563C1"/>
                        </a:solidFill>
                        <a:effectLst/>
                        <a:latin typeface="+mn-lt"/>
                      </a:endParaRPr>
                    </a:p>
                  </a:txBody>
                  <a:tcPr marL="6536" marR="6536" marT="6536" marB="39214"/>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6536" marR="6536" marT="6536" marB="39214"/>
                </a:tc>
                <a:tc>
                  <a:txBody>
                    <a:bodyPr/>
                    <a:lstStyle/>
                    <a:p>
                      <a:pPr algn="l" fontAlgn="t"/>
                      <a:r>
                        <a:rPr lang="en-ZA" sz="1200" u="none" strike="noStrike">
                          <a:effectLst/>
                        </a:rPr>
                        <a:t>7 500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6536" marR="6536" marT="6536" marB="39214"/>
                </a:tc>
                <a:tc>
                  <a:txBody>
                    <a:bodyPr/>
                    <a:lstStyle/>
                    <a:p>
                      <a:pPr algn="l" fontAlgn="t"/>
                      <a:endParaRPr lang="en-ZA" sz="1200" b="1" i="0" u="none" strike="noStrike">
                        <a:solidFill>
                          <a:srgbClr val="000000"/>
                        </a:solidFill>
                        <a:effectLst/>
                        <a:latin typeface="+mn-lt"/>
                      </a:endParaRPr>
                    </a:p>
                  </a:txBody>
                  <a:tcPr marL="6536" marR="6536" marT="6536" marB="39214"/>
                </a:tc>
                <a:tc>
                  <a:txBody>
                    <a:bodyPr/>
                    <a:lstStyle/>
                    <a:p>
                      <a:pPr algn="l" fontAlgn="t"/>
                      <a:endParaRPr lang="en-ZA" sz="1200" b="0" i="0" u="none" strike="noStrike">
                        <a:solidFill>
                          <a:srgbClr val="000000"/>
                        </a:solidFill>
                        <a:effectLst/>
                        <a:latin typeface="+mn-lt"/>
                      </a:endParaRPr>
                    </a:p>
                  </a:txBody>
                  <a:tcPr marL="6536" marR="6536" marT="6536" marB="39214"/>
                </a:tc>
                <a:tc>
                  <a:txBody>
                    <a:bodyPr/>
                    <a:lstStyle/>
                    <a:p>
                      <a:pPr algn="l" fontAlgn="t"/>
                      <a:endParaRPr lang="en-ZA" sz="1200" b="0" i="0" u="none" strike="noStrike">
                        <a:solidFill>
                          <a:srgbClr val="000000"/>
                        </a:solidFill>
                        <a:effectLst/>
                        <a:latin typeface="+mn-lt"/>
                      </a:endParaRPr>
                    </a:p>
                  </a:txBody>
                  <a:tcPr marL="6536" marR="6536" marT="6536" marB="39214"/>
                </a:tc>
                <a:tc>
                  <a:txBody>
                    <a:bodyPr/>
                    <a:lstStyle/>
                    <a:p>
                      <a:pPr algn="l" fontAlgn="t"/>
                      <a:endParaRPr lang="en-ZA" sz="1200" b="0" i="0" u="none" strike="noStrike">
                        <a:solidFill>
                          <a:srgbClr val="000000"/>
                        </a:solidFill>
                        <a:effectLst/>
                        <a:latin typeface="+mn-lt"/>
                      </a:endParaRPr>
                    </a:p>
                  </a:txBody>
                  <a:tcPr marL="6536" marR="6536" marT="6536" marB="39214"/>
                </a:tc>
                <a:tc>
                  <a:txBody>
                    <a:bodyPr/>
                    <a:lstStyle/>
                    <a:p>
                      <a:pPr algn="l" fontAlgn="t"/>
                      <a:endParaRPr lang="en-ZA" sz="1200" b="0" i="0" u="none" strike="noStrike">
                        <a:solidFill>
                          <a:srgbClr val="000000"/>
                        </a:solidFill>
                        <a:effectLst/>
                        <a:latin typeface="+mn-lt"/>
                      </a:endParaRPr>
                    </a:p>
                  </a:txBody>
                  <a:tcPr marL="6536" marR="6536" marT="6536" marB="39214"/>
                </a:tc>
                <a:extLst>
                  <a:ext uri="{0D108BD9-81ED-4DB2-BD59-A6C34878D82A}">
                    <a16:rowId xmlns:a16="http://schemas.microsoft.com/office/drawing/2014/main" xmlns="" val="2203209178"/>
                  </a:ext>
                </a:extLst>
              </a:tr>
              <a:tr h="1500910">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536" marR="6536" marT="6536" marB="39214">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6536" marR="6536" marT="6536" marB="39214"/>
                </a:tc>
                <a:tc>
                  <a:txBody>
                    <a:bodyPr/>
                    <a:lstStyle/>
                    <a:p>
                      <a:pPr algn="l" fontAlgn="t"/>
                      <a:r>
                        <a:rPr lang="en-ZA" sz="1200" u="none" strike="noStrike">
                          <a:effectLst/>
                        </a:rPr>
                        <a:t>2500</a:t>
                      </a:r>
                      <a:endParaRPr lang="en-ZA" sz="1200" b="0" i="0" u="none" strike="noStrike">
                        <a:solidFill>
                          <a:srgbClr val="000000"/>
                        </a:solidFill>
                        <a:effectLst/>
                        <a:latin typeface="+mn-lt"/>
                      </a:endParaRPr>
                    </a:p>
                  </a:txBody>
                  <a:tcPr marL="6536" marR="6536" marT="6536" marB="39214"/>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0" i="0" u="none" strike="noStrike" dirty="0">
                        <a:solidFill>
                          <a:srgbClr val="000000"/>
                        </a:solidFill>
                        <a:effectLst/>
                        <a:latin typeface="+mn-lt"/>
                      </a:endParaRPr>
                    </a:p>
                  </a:txBody>
                  <a:tcPr marL="6536" marR="6536" marT="6536" marB="39214"/>
                </a:tc>
                <a:tc>
                  <a:txBody>
                    <a:bodyPr/>
                    <a:lstStyle/>
                    <a:p>
                      <a:pPr algn="l" fontAlgn="t"/>
                      <a:r>
                        <a:rPr lang="en-ZA" sz="1200" u="none" strike="noStrike" dirty="0">
                          <a:effectLst/>
                        </a:rPr>
                        <a:t>3438</a:t>
                      </a:r>
                      <a:endParaRPr lang="en-ZA" sz="1200" b="0" i="0" u="none" strike="noStrike" dirty="0">
                        <a:solidFill>
                          <a:srgbClr val="000000"/>
                        </a:solidFill>
                        <a:effectLst/>
                        <a:latin typeface="+mn-lt"/>
                      </a:endParaRPr>
                    </a:p>
                  </a:txBody>
                  <a:tcPr marL="6536" marR="6536" marT="6536" marB="39214">
                    <a:solidFill>
                      <a:srgbClr val="23A05C"/>
                    </a:solidFill>
                  </a:tcPr>
                </a:tc>
                <a:tc>
                  <a:txBody>
                    <a:bodyPr/>
                    <a:lstStyle/>
                    <a:p>
                      <a:pPr algn="l" fontAlgn="t"/>
                      <a:r>
                        <a:rPr lang="en-ZA" sz="1200" u="none" strike="noStrike">
                          <a:effectLst/>
                        </a:rPr>
                        <a:t>+938</a:t>
                      </a:r>
                      <a:endParaRPr lang="en-ZA" sz="1200" b="0" i="0" u="none" strike="noStrike">
                        <a:solidFill>
                          <a:srgbClr val="000000"/>
                        </a:solidFill>
                        <a:effectLst/>
                        <a:latin typeface="+mn-lt"/>
                      </a:endParaRPr>
                    </a:p>
                  </a:txBody>
                  <a:tcPr marL="6536" marR="6536" marT="6536" marB="39214"/>
                </a:tc>
                <a:tc>
                  <a:txBody>
                    <a:bodyPr/>
                    <a:lstStyle/>
                    <a:p>
                      <a:pPr algn="l" fontAlgn="t"/>
                      <a:r>
                        <a:rPr lang="en-GB" sz="1200" u="none" strike="noStrike" dirty="0">
                          <a:effectLst/>
                        </a:rPr>
                        <a:t>The Directorate hosted two </a:t>
                      </a:r>
                      <a:r>
                        <a:rPr lang="en-GB" sz="1200" u="none" strike="noStrike" dirty="0" err="1">
                          <a:effectLst/>
                        </a:rPr>
                        <a:t>JamboreeS</a:t>
                      </a:r>
                      <a:r>
                        <a:rPr lang="en-GB" sz="1200" u="none" strike="noStrike" dirty="0">
                          <a:effectLst/>
                        </a:rPr>
                        <a:t> instead of 1 Jamboree.  The Jamboree was hosted in Cape Town, </a:t>
                      </a:r>
                      <a:r>
                        <a:rPr lang="en-GB" sz="1200" u="none" strike="noStrike" dirty="0" err="1">
                          <a:effectLst/>
                        </a:rPr>
                        <a:t>Bonteheuwel</a:t>
                      </a:r>
                      <a:r>
                        <a:rPr lang="en-GB" sz="1200" u="none" strike="noStrike" dirty="0">
                          <a:effectLst/>
                        </a:rPr>
                        <a:t> to expose learners with life skills and various career opportunities </a:t>
                      </a:r>
                      <a:br>
                        <a:rPr lang="en-GB" sz="1200" u="none" strike="noStrike" dirty="0">
                          <a:effectLst/>
                        </a:rPr>
                      </a:br>
                      <a:endParaRPr lang="en-GB" sz="1200" b="0" i="0" u="none" strike="noStrike" dirty="0">
                        <a:solidFill>
                          <a:srgbClr val="000000"/>
                        </a:solidFill>
                        <a:effectLst/>
                        <a:latin typeface="+mn-lt"/>
                      </a:endParaRPr>
                    </a:p>
                  </a:txBody>
                  <a:tcPr marL="6536" marR="6536" marT="6536" marB="39214"/>
                </a:tc>
                <a:tc>
                  <a:txBody>
                    <a:bodyPr/>
                    <a:lstStyle/>
                    <a:p>
                      <a:pPr algn="l" fontAlgn="t"/>
                      <a:r>
                        <a:rPr lang="en-ZA" sz="1200" u="none" strike="noStrike" dirty="0">
                          <a:effectLst/>
                        </a:rPr>
                        <a:t>Not applicable</a:t>
                      </a:r>
                      <a:endParaRPr lang="en-ZA" sz="1200" b="0" i="0" u="none" strike="noStrike" dirty="0">
                        <a:solidFill>
                          <a:srgbClr val="000000"/>
                        </a:solidFill>
                        <a:effectLst/>
                        <a:latin typeface="+mn-lt"/>
                      </a:endParaRPr>
                    </a:p>
                  </a:txBody>
                  <a:tcPr marL="6536" marR="6536" marT="6536" marB="39214"/>
                </a:tc>
                <a:extLst>
                  <a:ext uri="{0D108BD9-81ED-4DB2-BD59-A6C34878D82A}">
                    <a16:rowId xmlns:a16="http://schemas.microsoft.com/office/drawing/2014/main" xmlns="" val="1252733693"/>
                  </a:ext>
                </a:extLst>
              </a:tr>
              <a:tr h="2121962">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536" marR="6536" marT="6536" marB="39214">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6536" marR="6536" marT="6536" marB="39214"/>
                </a:tc>
                <a:tc>
                  <a:txBody>
                    <a:bodyPr/>
                    <a:lstStyle/>
                    <a:p>
                      <a:pPr algn="l" fontAlgn="t"/>
                      <a:r>
                        <a:rPr lang="en-ZA" sz="1200" u="none" strike="noStrike" dirty="0">
                          <a:effectLst/>
                        </a:rPr>
                        <a:t>500</a:t>
                      </a:r>
                      <a:endParaRPr lang="en-ZA" sz="1200" b="1" i="0" u="none" strike="noStrike" dirty="0">
                        <a:solidFill>
                          <a:srgbClr val="000000"/>
                        </a:solidFill>
                        <a:effectLst/>
                        <a:latin typeface="+mn-lt"/>
                      </a:endParaRPr>
                    </a:p>
                  </a:txBody>
                  <a:tcPr marL="6536" marR="6536" marT="6536" marB="39214"/>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 Quarterly indicator</a:t>
                      </a:r>
                    </a:p>
                    <a:p>
                      <a:pPr algn="l" fontAlgn="t"/>
                      <a:endParaRPr lang="en-ZA" sz="1200" b="1" i="0" u="none" strike="noStrike" dirty="0">
                        <a:solidFill>
                          <a:srgbClr val="000000"/>
                        </a:solidFill>
                        <a:effectLst/>
                        <a:latin typeface="+mn-lt"/>
                      </a:endParaRPr>
                    </a:p>
                  </a:txBody>
                  <a:tcPr marL="6536" marR="6536" marT="6536" marB="39214"/>
                </a:tc>
                <a:tc>
                  <a:txBody>
                    <a:bodyPr/>
                    <a:lstStyle/>
                    <a:p>
                      <a:pPr algn="l" fontAlgn="t"/>
                      <a:r>
                        <a:rPr lang="en-ZA" sz="1200" u="none" strike="noStrike" dirty="0">
                          <a:effectLst/>
                        </a:rPr>
                        <a:t>303</a:t>
                      </a:r>
                      <a:endParaRPr lang="en-ZA" sz="1200" b="1" i="0" u="none" strike="noStrike" dirty="0">
                        <a:solidFill>
                          <a:srgbClr val="000000"/>
                        </a:solidFill>
                        <a:effectLst/>
                        <a:latin typeface="+mn-lt"/>
                      </a:endParaRPr>
                    </a:p>
                  </a:txBody>
                  <a:tcPr marL="6536" marR="6536" marT="6536" marB="39214">
                    <a:solidFill>
                      <a:srgbClr val="FFC000"/>
                    </a:solidFill>
                  </a:tcPr>
                </a:tc>
                <a:tc>
                  <a:txBody>
                    <a:bodyPr/>
                    <a:lstStyle/>
                    <a:p>
                      <a:pPr algn="l" fontAlgn="t"/>
                      <a:r>
                        <a:rPr lang="en-ZA" sz="1200" u="none" strike="noStrike" dirty="0">
                          <a:effectLst/>
                        </a:rPr>
                        <a:t>-197</a:t>
                      </a:r>
                      <a:endParaRPr lang="en-ZA" sz="1200" b="1" i="0" u="none" strike="noStrike" dirty="0">
                        <a:solidFill>
                          <a:srgbClr val="000000"/>
                        </a:solidFill>
                        <a:effectLst/>
                        <a:latin typeface="+mn-lt"/>
                      </a:endParaRPr>
                    </a:p>
                  </a:txBody>
                  <a:tcPr marL="6536" marR="6536" marT="6536" marB="39214"/>
                </a:tc>
                <a:tc>
                  <a:txBody>
                    <a:bodyPr/>
                    <a:lstStyle/>
                    <a:p>
                      <a:pPr algn="l" fontAlgn="t"/>
                      <a:r>
                        <a:rPr lang="en-GB" sz="1200" b="0" u="none" strike="noStrike" dirty="0">
                          <a:effectLst/>
                        </a:rPr>
                        <a:t>The Directorate hosted three National Events (Nkosi Albert Luthuli, Schools Moot Court and Heritage Education) during the month of September instead of the October.</a:t>
                      </a:r>
                      <a:endParaRPr lang="en-GB" sz="1200" b="0" i="0" u="none" strike="noStrike" dirty="0">
                        <a:solidFill>
                          <a:srgbClr val="000000"/>
                        </a:solidFill>
                        <a:effectLst/>
                        <a:latin typeface="+mn-lt"/>
                      </a:endParaRPr>
                    </a:p>
                  </a:txBody>
                  <a:tcPr marL="6536" marR="6536" marT="6536" marB="39214"/>
                </a:tc>
                <a:tc>
                  <a:txBody>
                    <a:bodyPr/>
                    <a:lstStyle/>
                    <a:p>
                      <a:pPr algn="l" fontAlgn="t"/>
                      <a:r>
                        <a:rPr lang="en-GB" sz="1200" b="0" u="none" strike="noStrike" dirty="0">
                          <a:effectLst/>
                        </a:rPr>
                        <a:t>In future, the directorate will look at the School calendar for September holidays before setting dates for National Events for the three programmes</a:t>
                      </a:r>
                      <a:endParaRPr lang="en-GB" sz="1200" b="0" i="0" u="none" strike="noStrike" dirty="0">
                        <a:solidFill>
                          <a:srgbClr val="000000"/>
                        </a:solidFill>
                        <a:effectLst/>
                        <a:latin typeface="+mn-lt"/>
                      </a:endParaRPr>
                    </a:p>
                  </a:txBody>
                  <a:tcPr marL="6536" marR="6536" marT="6536" marB="39214"/>
                </a:tc>
                <a:extLst>
                  <a:ext uri="{0D108BD9-81ED-4DB2-BD59-A6C34878D82A}">
                    <a16:rowId xmlns:a16="http://schemas.microsoft.com/office/drawing/2014/main" xmlns="" val="2433319500"/>
                  </a:ext>
                </a:extLst>
              </a:tr>
            </a:tbl>
          </a:graphicData>
        </a:graphic>
      </p:graphicFrame>
    </p:spTree>
    <p:custDataLst>
      <p:tags r:id="rId1"/>
    </p:custDataLst>
    <p:extLst>
      <p:ext uri="{BB962C8B-B14F-4D97-AF65-F5344CB8AC3E}">
        <p14:creationId xmlns:p14="http://schemas.microsoft.com/office/powerpoint/2010/main" xmlns="" val="30612100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b="1" dirty="0">
                <a:solidFill>
                  <a:schemeClr val="accent2">
                    <a:lumMod val="75000"/>
                  </a:schemeClr>
                </a:solidFill>
              </a:rPr>
              <a:t>INDICATOR TABLE: PROGRAMME 5 </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108</a:t>
            </a:fld>
            <a:endParaRPr lang="en-ZA">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4145326270"/>
              </p:ext>
            </p:extLst>
          </p:nvPr>
        </p:nvGraphicFramePr>
        <p:xfrm>
          <a:off x="2" y="980729"/>
          <a:ext cx="9143997" cy="4882638"/>
        </p:xfrm>
        <a:graphic>
          <a:graphicData uri="http://schemas.openxmlformats.org/drawingml/2006/table">
            <a:tbl>
              <a:tblPr>
                <a:tableStyleId>{8A107856-5554-42FB-B03E-39F5DBC370BA}</a:tableStyleId>
              </a:tblPr>
              <a:tblGrid>
                <a:gridCol w="1115614">
                  <a:extLst>
                    <a:ext uri="{9D8B030D-6E8A-4147-A177-3AD203B41FA5}">
                      <a16:colId xmlns:a16="http://schemas.microsoft.com/office/drawing/2014/main" xmlns="" val="2219572840"/>
                    </a:ext>
                  </a:extLst>
                </a:gridCol>
                <a:gridCol w="886823">
                  <a:extLst>
                    <a:ext uri="{9D8B030D-6E8A-4147-A177-3AD203B41FA5}">
                      <a16:colId xmlns:a16="http://schemas.microsoft.com/office/drawing/2014/main" xmlns="" val="87669502"/>
                    </a:ext>
                  </a:extLst>
                </a:gridCol>
                <a:gridCol w="769361">
                  <a:extLst>
                    <a:ext uri="{9D8B030D-6E8A-4147-A177-3AD203B41FA5}">
                      <a16:colId xmlns:a16="http://schemas.microsoft.com/office/drawing/2014/main" xmlns="" val="752400965"/>
                    </a:ext>
                  </a:extLst>
                </a:gridCol>
                <a:gridCol w="1800200">
                  <a:extLst>
                    <a:ext uri="{9D8B030D-6E8A-4147-A177-3AD203B41FA5}">
                      <a16:colId xmlns:a16="http://schemas.microsoft.com/office/drawing/2014/main" xmlns="" val="3026612497"/>
                    </a:ext>
                  </a:extLst>
                </a:gridCol>
                <a:gridCol w="1001219">
                  <a:extLst>
                    <a:ext uri="{9D8B030D-6E8A-4147-A177-3AD203B41FA5}">
                      <a16:colId xmlns:a16="http://schemas.microsoft.com/office/drawing/2014/main" xmlns="" val="2548750437"/>
                    </a:ext>
                  </a:extLst>
                </a:gridCol>
                <a:gridCol w="726973">
                  <a:extLst>
                    <a:ext uri="{9D8B030D-6E8A-4147-A177-3AD203B41FA5}">
                      <a16:colId xmlns:a16="http://schemas.microsoft.com/office/drawing/2014/main" xmlns="" val="1138339798"/>
                    </a:ext>
                  </a:extLst>
                </a:gridCol>
                <a:gridCol w="1944216">
                  <a:extLst>
                    <a:ext uri="{9D8B030D-6E8A-4147-A177-3AD203B41FA5}">
                      <a16:colId xmlns:a16="http://schemas.microsoft.com/office/drawing/2014/main" xmlns="" val="451776443"/>
                    </a:ext>
                  </a:extLst>
                </a:gridCol>
                <a:gridCol w="899591">
                  <a:extLst>
                    <a:ext uri="{9D8B030D-6E8A-4147-A177-3AD203B41FA5}">
                      <a16:colId xmlns:a16="http://schemas.microsoft.com/office/drawing/2014/main" xmlns="" val="2778880338"/>
                    </a:ext>
                  </a:extLst>
                </a:gridCol>
              </a:tblGrid>
              <a:tr h="0">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4856" marR="4856" marT="4856" marB="29137"/>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4856" marR="4856" marT="4856" marB="29137"/>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4856" marR="4856" marT="4856" marB="29137"/>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4856" marR="4856" marT="4856" marB="29137"/>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4856" marR="4856" marT="4856" marB="29137"/>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4856" marR="4856" marT="4856" marB="29137"/>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4856" marR="4856" marT="4856" marB="29137"/>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4856" marR="4856" marT="4856" marB="29137"/>
                </a:tc>
                <a:extLst>
                  <a:ext uri="{0D108BD9-81ED-4DB2-BD59-A6C34878D82A}">
                    <a16:rowId xmlns:a16="http://schemas.microsoft.com/office/drawing/2014/main" xmlns="" val="2411531651"/>
                  </a:ext>
                </a:extLst>
              </a:tr>
              <a:tr h="0">
                <a:tc rowSpan="3">
                  <a:txBody>
                    <a:bodyPr/>
                    <a:lstStyle/>
                    <a:p>
                      <a:pPr algn="l" fontAlgn="t"/>
                      <a:r>
                        <a:rPr lang="en-GB" sz="1200" u="sng" strike="noStrike" dirty="0">
                          <a:effectLst/>
                          <a:hlinkClick r:id="rId4" action="ppaction://hlinkfile"/>
                        </a:rPr>
                        <a:t>5.3.1. Number of Hot Spot Schools monitored towards Implementation  of the NSSF.</a:t>
                      </a:r>
                      <a:endParaRPr lang="en-GB" sz="1200" b="1" i="0" u="sng" strike="noStrike" dirty="0">
                        <a:solidFill>
                          <a:srgbClr val="0563C1"/>
                        </a:solidFill>
                        <a:effectLst/>
                        <a:latin typeface="+mn-lt"/>
                      </a:endParaRPr>
                    </a:p>
                  </a:txBody>
                  <a:tcPr marL="4856" marR="4856" marT="4856" marB="29137"/>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4856" marR="4856" marT="4856" marB="29137"/>
                </a:tc>
                <a:tc>
                  <a:txBody>
                    <a:bodyPr/>
                    <a:lstStyle/>
                    <a:p>
                      <a:pPr algn="l" fontAlgn="t"/>
                      <a:r>
                        <a:rPr lang="en-ZA" sz="1200" u="none" strike="noStrike">
                          <a:effectLst/>
                        </a:rPr>
                        <a:t>48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4856" marR="4856" marT="4856" marB="29137"/>
                </a:tc>
                <a:tc>
                  <a:txBody>
                    <a:bodyPr/>
                    <a:lstStyle/>
                    <a:p>
                      <a:pPr algn="l" fontAlgn="t"/>
                      <a:endParaRPr lang="en-ZA" sz="1200" b="1"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extLst>
                  <a:ext uri="{0D108BD9-81ED-4DB2-BD59-A6C34878D82A}">
                    <a16:rowId xmlns:a16="http://schemas.microsoft.com/office/drawing/2014/main" xmlns="" val="2095656121"/>
                  </a:ext>
                </a:extLst>
              </a:tr>
              <a:tr h="0">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856" marR="4856" marT="4856" marB="2913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4856" marR="4856" marT="4856" marB="29137"/>
                </a:tc>
                <a:tc>
                  <a:txBody>
                    <a:bodyPr/>
                    <a:lstStyle/>
                    <a:p>
                      <a:pPr algn="l" fontAlgn="t"/>
                      <a:r>
                        <a:rPr lang="en-ZA" sz="1200" u="none" strike="noStrike">
                          <a:effectLst/>
                        </a:rPr>
                        <a:t>12</a:t>
                      </a:r>
                      <a:endParaRPr lang="en-ZA" sz="1200" b="0" i="0" u="none" strike="noStrike">
                        <a:solidFill>
                          <a:srgbClr val="000000"/>
                        </a:solidFill>
                        <a:effectLst/>
                        <a:latin typeface="+mn-lt"/>
                      </a:endParaRPr>
                    </a:p>
                  </a:txBody>
                  <a:tcPr marL="4856" marR="4856" marT="4856" marB="29137"/>
                </a:tc>
                <a:tc>
                  <a:txBody>
                    <a:bodyPr/>
                    <a:lstStyle/>
                    <a:p>
                      <a:pPr algn="l" fontAlgn="t"/>
                      <a:r>
                        <a:rPr lang="en-ZA" sz="1200" u="none" strike="noStrike" dirty="0">
                          <a:effectLst/>
                        </a:rPr>
                        <a:t>Quarterly indicator</a:t>
                      </a:r>
                      <a:endParaRPr lang="en-ZA" sz="1200" b="0" i="0" u="none" strike="noStrike" dirty="0">
                        <a:solidFill>
                          <a:srgbClr val="000000"/>
                        </a:solidFill>
                        <a:effectLst/>
                        <a:latin typeface="+mn-lt"/>
                      </a:endParaRPr>
                    </a:p>
                  </a:txBody>
                  <a:tcPr marL="4856" marR="4856" marT="4856" marB="29137"/>
                </a:tc>
                <a:tc>
                  <a:txBody>
                    <a:bodyPr/>
                    <a:lstStyle/>
                    <a:p>
                      <a:pPr algn="l" fontAlgn="t"/>
                      <a:r>
                        <a:rPr lang="en-ZA" sz="1200" u="none" strike="noStrike" dirty="0">
                          <a:effectLst/>
                        </a:rPr>
                        <a:t>20</a:t>
                      </a:r>
                      <a:endParaRPr lang="en-ZA" sz="1200" b="0" i="0" u="none" strike="noStrike" dirty="0">
                        <a:solidFill>
                          <a:srgbClr val="000000"/>
                        </a:solidFill>
                        <a:effectLst/>
                        <a:latin typeface="+mn-lt"/>
                      </a:endParaRPr>
                    </a:p>
                  </a:txBody>
                  <a:tcPr marL="4856" marR="4856" marT="4856" marB="29137">
                    <a:solidFill>
                      <a:srgbClr val="00B050"/>
                    </a:solidFill>
                  </a:tcPr>
                </a:tc>
                <a:tc>
                  <a:txBody>
                    <a:bodyPr/>
                    <a:lstStyle/>
                    <a:p>
                      <a:pPr algn="l" fontAlgn="t"/>
                      <a:r>
                        <a:rPr lang="en-ZA" sz="1200" u="none" strike="noStrike">
                          <a:effectLst/>
                        </a:rPr>
                        <a:t>+8</a:t>
                      </a:r>
                      <a:endParaRPr lang="en-ZA" sz="1200" b="0" i="0" u="none" strike="noStrike">
                        <a:solidFill>
                          <a:srgbClr val="000000"/>
                        </a:solidFill>
                        <a:effectLst/>
                        <a:latin typeface="+mn-lt"/>
                      </a:endParaRPr>
                    </a:p>
                  </a:txBody>
                  <a:tcPr marL="4856" marR="4856" marT="4856" marB="29137"/>
                </a:tc>
                <a:tc>
                  <a:txBody>
                    <a:bodyPr/>
                    <a:lstStyle/>
                    <a:p>
                      <a:pPr algn="l" fontAlgn="t"/>
                      <a:r>
                        <a:rPr lang="en-GB" sz="1200" u="none" strike="noStrike" dirty="0">
                          <a:effectLst/>
                        </a:rPr>
                        <a:t>Provinces arranged for 20 Districts to be monitored. The 20 schools came from the 20 Districts.</a:t>
                      </a:r>
                      <a:endParaRPr lang="en-GB" sz="1200" b="0" i="0" u="none" strike="noStrike" dirty="0">
                        <a:solidFill>
                          <a:srgbClr val="000000"/>
                        </a:solidFill>
                        <a:effectLst/>
                        <a:latin typeface="+mn-lt"/>
                      </a:endParaRPr>
                    </a:p>
                  </a:txBody>
                  <a:tcPr marL="4856" marR="4856" marT="4856" marB="29137"/>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4856" marR="4856" marT="4856" marB="29137"/>
                </a:tc>
                <a:extLst>
                  <a:ext uri="{0D108BD9-81ED-4DB2-BD59-A6C34878D82A}">
                    <a16:rowId xmlns:a16="http://schemas.microsoft.com/office/drawing/2014/main" xmlns="" val="1457298331"/>
                  </a:ext>
                </a:extLst>
              </a:tr>
              <a:tr h="0">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856" marR="4856" marT="4856" marB="2913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856" marR="4856" marT="4856" marB="29137"/>
                </a:tc>
                <a:tc>
                  <a:txBody>
                    <a:bodyPr/>
                    <a:lstStyle/>
                    <a:p>
                      <a:pPr algn="l" fontAlgn="t"/>
                      <a:r>
                        <a:rPr lang="en-ZA" sz="1200" u="none" strike="noStrike" dirty="0">
                          <a:effectLst/>
                        </a:rPr>
                        <a:t>12</a:t>
                      </a:r>
                      <a:endParaRPr lang="en-ZA" sz="1200" b="1" i="0" u="none" strike="noStrike" dirty="0">
                        <a:solidFill>
                          <a:srgbClr val="000000"/>
                        </a:solidFill>
                        <a:effectLst/>
                        <a:latin typeface="+mn-lt"/>
                      </a:endParaRPr>
                    </a:p>
                  </a:txBody>
                  <a:tcPr marL="4856" marR="4856" marT="4856" marB="2913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1" i="0" u="none" strike="noStrike" dirty="0">
                        <a:solidFill>
                          <a:srgbClr val="000000"/>
                        </a:solidFill>
                        <a:effectLst/>
                        <a:latin typeface="+mn-lt"/>
                      </a:endParaRPr>
                    </a:p>
                  </a:txBody>
                  <a:tcPr marL="4856" marR="4856" marT="4856" marB="29137"/>
                </a:tc>
                <a:tc>
                  <a:txBody>
                    <a:bodyPr/>
                    <a:lstStyle/>
                    <a:p>
                      <a:pPr algn="l" fontAlgn="t"/>
                      <a:r>
                        <a:rPr lang="en-ZA" sz="1200" u="none" strike="noStrike" dirty="0">
                          <a:effectLst/>
                        </a:rPr>
                        <a:t>15</a:t>
                      </a:r>
                      <a:endParaRPr lang="en-ZA" sz="1200" b="1" i="0" u="none" strike="noStrike" dirty="0">
                        <a:solidFill>
                          <a:srgbClr val="000000"/>
                        </a:solidFill>
                        <a:effectLst/>
                        <a:latin typeface="+mn-lt"/>
                      </a:endParaRPr>
                    </a:p>
                  </a:txBody>
                  <a:tcPr marL="4856" marR="4856" marT="4856" marB="29137">
                    <a:solidFill>
                      <a:srgbClr val="00B050"/>
                    </a:solidFill>
                  </a:tcPr>
                </a:tc>
                <a:tc>
                  <a:txBody>
                    <a:bodyPr/>
                    <a:lstStyle/>
                    <a:p>
                      <a:pPr algn="l" fontAlgn="t"/>
                      <a:r>
                        <a:rPr lang="en-ZA" sz="1200" u="none" strike="noStrike" dirty="0">
                          <a:effectLst/>
                        </a:rPr>
                        <a:t>+3</a:t>
                      </a:r>
                      <a:endParaRPr lang="en-ZA" sz="1200" b="1" i="0" u="none" strike="noStrike" dirty="0">
                        <a:solidFill>
                          <a:srgbClr val="000000"/>
                        </a:solidFill>
                        <a:effectLst/>
                        <a:latin typeface="+mn-lt"/>
                      </a:endParaRPr>
                    </a:p>
                  </a:txBody>
                  <a:tcPr marL="4856" marR="4856" marT="4856" marB="29137"/>
                </a:tc>
                <a:tc>
                  <a:txBody>
                    <a:bodyPr/>
                    <a:lstStyle/>
                    <a:p>
                      <a:pPr algn="l" fontAlgn="t"/>
                      <a:r>
                        <a:rPr lang="en-GB" sz="1200" u="none" strike="noStrike" dirty="0">
                          <a:effectLst/>
                        </a:rPr>
                        <a:t>Provinces arranged for 15 Districts to be monitored. The 15 schools came from the 15 Districts.</a:t>
                      </a:r>
                      <a:endParaRPr lang="en-GB" sz="1200" b="1" i="0" u="none" strike="noStrike" dirty="0">
                        <a:solidFill>
                          <a:srgbClr val="000000"/>
                        </a:solidFill>
                        <a:effectLst/>
                        <a:latin typeface="+mn-lt"/>
                      </a:endParaRPr>
                    </a:p>
                  </a:txBody>
                  <a:tcPr marL="4856" marR="4856" marT="4856" marB="29137"/>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4856" marR="4856" marT="4856" marB="29137"/>
                </a:tc>
                <a:extLst>
                  <a:ext uri="{0D108BD9-81ED-4DB2-BD59-A6C34878D82A}">
                    <a16:rowId xmlns:a16="http://schemas.microsoft.com/office/drawing/2014/main" xmlns="" val="3312728506"/>
                  </a:ext>
                </a:extLst>
              </a:tr>
              <a:tr h="0">
                <a:tc>
                  <a:txBody>
                    <a:bodyPr/>
                    <a:lstStyle/>
                    <a:p>
                      <a:pPr algn="l" fontAlgn="t"/>
                      <a:endParaRPr lang="en-ZA" sz="1200" b="1" i="0" u="none" strike="noStrike" dirty="0">
                        <a:solidFill>
                          <a:srgbClr val="231F2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extLst>
                  <a:ext uri="{0D108BD9-81ED-4DB2-BD59-A6C34878D82A}">
                    <a16:rowId xmlns:a16="http://schemas.microsoft.com/office/drawing/2014/main" xmlns="" val="728963911"/>
                  </a:ext>
                </a:extLst>
              </a:tr>
              <a:tr h="0">
                <a:tc rowSpan="3">
                  <a:txBody>
                    <a:bodyPr/>
                    <a:lstStyle/>
                    <a:p>
                      <a:pPr algn="l" fontAlgn="t"/>
                      <a:r>
                        <a:rPr lang="en-GB" sz="1200" u="sng" strike="noStrike" dirty="0">
                          <a:effectLst/>
                          <a:hlinkClick r:id="rId5" action="ppaction://hlinkfile"/>
                        </a:rPr>
                        <a:t>5.4.1. Number of PED’s with approved annual business plans for the HIV/AIDS Life Skills Education Programme</a:t>
                      </a:r>
                      <a:endParaRPr lang="en-GB" sz="1200" b="1" i="0" u="sng" strike="noStrike" dirty="0">
                        <a:solidFill>
                          <a:srgbClr val="0563C1"/>
                        </a:solidFill>
                        <a:effectLst/>
                        <a:latin typeface="+mn-lt"/>
                      </a:endParaRPr>
                    </a:p>
                  </a:txBody>
                  <a:tcPr marL="4856" marR="4856" marT="4856" marB="29137"/>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4856" marR="4856" marT="4856" marB="29137"/>
                </a:tc>
                <a:tc>
                  <a:txBody>
                    <a:bodyPr/>
                    <a:lstStyle/>
                    <a:p>
                      <a:pPr algn="l" fontAlgn="t"/>
                      <a:r>
                        <a:rPr lang="en-ZA" sz="1200" u="none" strike="noStrike">
                          <a:effectLst/>
                        </a:rPr>
                        <a:t>9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4856" marR="4856" marT="4856" marB="29137"/>
                </a:tc>
                <a:tc>
                  <a:txBody>
                    <a:bodyPr/>
                    <a:lstStyle/>
                    <a:p>
                      <a:pPr algn="l" fontAlgn="t"/>
                      <a:endParaRPr lang="en-ZA" sz="1200" b="1"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tc>
                  <a:txBody>
                    <a:bodyPr/>
                    <a:lstStyle/>
                    <a:p>
                      <a:pPr algn="l" fontAlgn="t"/>
                      <a:endParaRPr lang="en-ZA" sz="1200" b="0" i="0" u="none" strike="noStrike">
                        <a:solidFill>
                          <a:srgbClr val="000000"/>
                        </a:solidFill>
                        <a:effectLst/>
                        <a:latin typeface="+mn-lt"/>
                      </a:endParaRPr>
                    </a:p>
                  </a:txBody>
                  <a:tcPr marL="4856" marR="4856" marT="4856" marB="29137"/>
                </a:tc>
                <a:extLst>
                  <a:ext uri="{0D108BD9-81ED-4DB2-BD59-A6C34878D82A}">
                    <a16:rowId xmlns:a16="http://schemas.microsoft.com/office/drawing/2014/main" xmlns="" val="2700336150"/>
                  </a:ext>
                </a:extLst>
              </a:tr>
              <a:tr h="0">
                <a:tc vMerge="1">
                  <a:txBody>
                    <a:bodyPr/>
                    <a:lstStyle/>
                    <a:p>
                      <a:pPr algn="l" fontAlgn="t"/>
                      <a:endParaRPr lang="en-ZA" sz="600" b="1" i="0" u="sng" strike="noStrike">
                        <a:solidFill>
                          <a:srgbClr val="0563C1"/>
                        </a:solidFill>
                        <a:effectLst/>
                        <a:latin typeface="Arial" panose="020B0604020202020204" pitchFamily="34" charset="0"/>
                      </a:endParaRPr>
                    </a:p>
                  </a:txBody>
                  <a:tcPr marL="4856" marR="4856" marT="4856" marB="2913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4856" marR="4856" marT="4856" marB="29137"/>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4856" marR="4856" marT="4856" marB="29137"/>
                </a:tc>
                <a:tc>
                  <a:txBody>
                    <a:bodyPr/>
                    <a:lstStyle/>
                    <a:p>
                      <a:pPr algn="l" fontAlgn="t"/>
                      <a:r>
                        <a:rPr lang="en-GB" sz="1200" u="none" strike="noStrike" dirty="0">
                          <a:effectLst/>
                        </a:rPr>
                        <a:t>First Joint Life Skills and CSTL Inter-provincial meeting held. Monitoring and support visit to schools.</a:t>
                      </a:r>
                      <a:endParaRPr lang="en-GB" sz="1200" b="0" i="0" u="none" strike="noStrike" dirty="0">
                        <a:solidFill>
                          <a:srgbClr val="000000"/>
                        </a:solidFill>
                        <a:effectLst/>
                        <a:latin typeface="+mn-lt"/>
                      </a:endParaRPr>
                    </a:p>
                  </a:txBody>
                  <a:tcPr marL="7620" marR="7620" marT="7620"/>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1602438214"/>
                  </a:ext>
                </a:extLst>
              </a:tr>
              <a:tr h="0">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856" marR="4856" marT="4856" marB="2913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856" marR="4856" marT="4856" marB="29137"/>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4856" marR="4856" marT="4856" marB="29137"/>
                </a:tc>
                <a:tc>
                  <a:txBody>
                    <a:bodyPr/>
                    <a:lstStyle/>
                    <a:p>
                      <a:pPr algn="l" fontAlgn="t"/>
                      <a:r>
                        <a:rPr lang="en-GB" sz="1200" u="none" strike="noStrike" dirty="0">
                          <a:effectLst/>
                        </a:rPr>
                        <a:t>Second Joint Life Skills and CSTL Inter-provincial meeting. Monitoring and support visit to schools.</a:t>
                      </a:r>
                      <a:endParaRPr lang="en-GB" sz="1200" b="0" i="0" u="none" strike="noStrike" dirty="0">
                        <a:solidFill>
                          <a:srgbClr val="000000"/>
                        </a:solidFill>
                        <a:effectLst/>
                        <a:latin typeface="+mn-lt"/>
                      </a:endParaRPr>
                    </a:p>
                  </a:txBody>
                  <a:tcPr marL="7620" marR="7620" marT="7620"/>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326401143"/>
                  </a:ext>
                </a:extLst>
              </a:tr>
            </a:tbl>
          </a:graphicData>
        </a:graphic>
      </p:graphicFrame>
    </p:spTree>
    <p:custDataLst>
      <p:tags r:id="rId1"/>
    </p:custDataLst>
    <p:extLst>
      <p:ext uri="{BB962C8B-B14F-4D97-AF65-F5344CB8AC3E}">
        <p14:creationId xmlns:p14="http://schemas.microsoft.com/office/powerpoint/2010/main" xmlns="" val="7918075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60848"/>
            <a:ext cx="8028384" cy="1700808"/>
          </a:xfrm>
        </p:spPr>
        <p:txBody>
          <a:bodyPr>
            <a:noAutofit/>
          </a:bodyPr>
          <a:lstStyle/>
          <a:p>
            <a:pPr marL="631825" indent="-631825">
              <a:spcBef>
                <a:spcPts val="0"/>
              </a:spcBef>
              <a:defRPr/>
            </a:pPr>
            <a:r>
              <a:rPr lang="en-US" sz="4400" dirty="0">
                <a:latin typeface="+mn-lt"/>
                <a:ea typeface="+mn-ea"/>
                <a:cs typeface="Calibri" pitchFamily="34" charset="0"/>
              </a:rPr>
              <a:t>PART B: </a:t>
            </a:r>
            <a:br>
              <a:rPr lang="en-US" sz="4400" dirty="0">
                <a:latin typeface="+mn-lt"/>
                <a:ea typeface="+mn-ea"/>
                <a:cs typeface="Calibri" pitchFamily="34" charset="0"/>
              </a:rPr>
            </a:br>
            <a:r>
              <a:rPr lang="en-GB" sz="4400" dirty="0"/>
              <a:t>VOTE 14: BASIC EDUCATION</a:t>
            </a:r>
            <a:br>
              <a:rPr lang="en-GB" sz="4400" dirty="0"/>
            </a:br>
            <a:r>
              <a:rPr lang="en-ZA" sz="4400" dirty="0">
                <a:latin typeface="+mn-lt"/>
                <a:ea typeface="+mn-ea"/>
                <a:cs typeface="Calibri" pitchFamily="34" charset="0"/>
              </a:rPr>
              <a:t>FINANCIAL REPORT </a:t>
            </a:r>
            <a:br>
              <a:rPr lang="en-ZA" sz="4400" dirty="0">
                <a:latin typeface="+mn-lt"/>
                <a:ea typeface="+mn-ea"/>
                <a:cs typeface="Calibri" pitchFamily="34" charset="0"/>
              </a:rPr>
            </a:br>
            <a:r>
              <a:rPr lang="en-ZA" sz="4400" dirty="0">
                <a:latin typeface="+mn-lt"/>
                <a:ea typeface="+mn-ea"/>
                <a:cs typeface="Calibri" pitchFamily="34" charset="0"/>
              </a:rPr>
              <a:t> THIRD QUARTER</a:t>
            </a:r>
            <a:endParaRPr lang="en-US" sz="4400" dirty="0">
              <a:latin typeface="+mn-lt"/>
              <a:ea typeface="+mn-ea"/>
              <a:cs typeface="Calibri"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109</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85684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008"/>
            <a:ext cx="8028384" cy="908720"/>
          </a:xfrm>
        </p:spPr>
        <p:txBody>
          <a:bodyPr>
            <a:noAutofit/>
          </a:bodyPr>
          <a:lstStyle/>
          <a:p>
            <a:r>
              <a:rPr lang="en-US" sz="2800" b="1" dirty="0">
                <a:solidFill>
                  <a:schemeClr val="accent2">
                    <a:lumMod val="75000"/>
                  </a:schemeClr>
                </a:solidFill>
              </a:rPr>
              <a:t>2018/19 </a:t>
            </a:r>
            <a:r>
              <a:rPr lang="en-US" sz="2800" b="1" u="sng" dirty="0">
                <a:solidFill>
                  <a:schemeClr val="accent2">
                    <a:lumMod val="75000"/>
                  </a:schemeClr>
                </a:solidFill>
              </a:rPr>
              <a:t>Q3</a:t>
            </a:r>
            <a:r>
              <a:rPr lang="en-US" sz="2800" b="1" dirty="0">
                <a:solidFill>
                  <a:schemeClr val="accent2">
                    <a:lumMod val="75000"/>
                  </a:schemeClr>
                </a:solidFill>
              </a:rPr>
              <a:t/>
            </a:r>
            <a:br>
              <a:rPr lang="en-US" sz="2800" b="1" dirty="0">
                <a:solidFill>
                  <a:schemeClr val="accent2">
                    <a:lumMod val="75000"/>
                  </a:schemeClr>
                </a:solidFill>
              </a:rPr>
            </a:br>
            <a:r>
              <a:rPr lang="en-US" sz="2800" b="1" dirty="0">
                <a:solidFill>
                  <a:schemeClr val="accent2">
                    <a:lumMod val="75000"/>
                  </a:schemeClr>
                </a:solidFill>
              </a:rPr>
              <a:t> STATUS BAR FOR INDICATORS</a:t>
            </a:r>
            <a:endParaRPr lang="en-ZA" sz="28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algn="just">
              <a:buNone/>
              <a:defRPr/>
            </a:pPr>
            <a:r>
              <a:rPr lang="en-ZA" sz="2000" dirty="0"/>
              <a:t> </a:t>
            </a:r>
            <a:endParaRPr lang="en-US" sz="1800" b="1" dirty="0"/>
          </a:p>
          <a:p>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11</a:t>
            </a:fld>
            <a:endParaRPr lang="en-ZA"/>
          </a:p>
        </p:txBody>
      </p:sp>
      <p:sp>
        <p:nvSpPr>
          <p:cNvPr id="4" name="Rectangle 20"/>
          <p:cNvSpPr txBox="1">
            <a:spLocks noChangeArrowheads="1"/>
          </p:cNvSpPr>
          <p:nvPr/>
        </p:nvSpPr>
        <p:spPr bwMode="auto">
          <a:xfrm>
            <a:off x="0" y="5549634"/>
            <a:ext cx="9144000" cy="1335750"/>
          </a:xfrm>
          <a:prstGeom prst="rect">
            <a:avLst/>
          </a:prstGeom>
          <a:solidFill>
            <a:schemeClr val="tx1">
              <a:lumMod val="75000"/>
              <a:lumOff val="25000"/>
            </a:schemeClr>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lnSpc>
                <a:spcPct val="115000"/>
              </a:lnSpc>
              <a:spcAft>
                <a:spcPts val="0"/>
              </a:spcAft>
            </a:pPr>
            <a:r>
              <a:rPr lang="en-ZA" sz="1600" b="1" dirty="0">
                <a:solidFill>
                  <a:srgbClr val="FFFFFF"/>
                </a:solidFill>
                <a:latin typeface="Arial" panose="020B0604020202020204" pitchFamily="34" charset="0"/>
                <a:ea typeface="Times New Roman"/>
                <a:cs typeface="Arial" panose="020B0604020202020204" pitchFamily="34" charset="0"/>
              </a:rPr>
              <a:t>All Annual Targets are WHITE unless </a:t>
            </a:r>
            <a:r>
              <a:rPr lang="en-ZA" sz="1600" b="1" u="sng" dirty="0">
                <a:solidFill>
                  <a:srgbClr val="00B050"/>
                </a:solidFill>
                <a:latin typeface="Arial" panose="020B0604020202020204" pitchFamily="34" charset="0"/>
                <a:ea typeface="Times New Roman"/>
                <a:cs typeface="Arial" panose="020B0604020202020204" pitchFamily="34" charset="0"/>
              </a:rPr>
              <a:t>fully achieved</a:t>
            </a:r>
            <a:r>
              <a:rPr lang="en-ZA" sz="1600" b="1" dirty="0">
                <a:solidFill>
                  <a:srgbClr val="FFFFFF"/>
                </a:solidFill>
                <a:latin typeface="Arial" panose="020B0604020202020204" pitchFamily="34" charset="0"/>
                <a:ea typeface="Times New Roman"/>
                <a:cs typeface="Arial" panose="020B0604020202020204" pitchFamily="34" charset="0"/>
              </a:rPr>
              <a:t>.</a:t>
            </a:r>
            <a:endParaRPr lang="en-ZA" sz="1600" b="1" dirty="0">
              <a:latin typeface="Arial" panose="020B0604020202020204" pitchFamily="34" charset="0"/>
              <a:ea typeface="Calibri"/>
              <a:cs typeface="Arial" panose="020B0604020202020204" pitchFamily="34" charset="0"/>
            </a:endParaRPr>
          </a:p>
          <a:p>
            <a:pPr>
              <a:lnSpc>
                <a:spcPct val="115000"/>
              </a:lnSpc>
              <a:spcAft>
                <a:spcPts val="0"/>
              </a:spcAft>
            </a:pPr>
            <a:r>
              <a:rPr lang="en-ZA" sz="1600" b="1" dirty="0">
                <a:solidFill>
                  <a:srgbClr val="FF0000"/>
                </a:solidFill>
                <a:latin typeface="Arial" panose="020B0604020202020204" pitchFamily="34" charset="0"/>
                <a:ea typeface="Times New Roman"/>
                <a:cs typeface="Arial" panose="020B0604020202020204" pitchFamily="34" charset="0"/>
              </a:rPr>
              <a:t>Where 50% of the target has not been achieved, the status is reflected as RED. </a:t>
            </a:r>
            <a:endParaRPr lang="en-ZA" sz="1600" b="1" dirty="0">
              <a:latin typeface="Arial" panose="020B0604020202020204" pitchFamily="34" charset="0"/>
              <a:ea typeface="Calibri"/>
              <a:cs typeface="Arial" panose="020B0604020202020204" pitchFamily="34" charset="0"/>
            </a:endParaRPr>
          </a:p>
          <a:p>
            <a:pPr eaLnBrk="0" fontAlgn="base" hangingPunct="0">
              <a:lnSpc>
                <a:spcPct val="115000"/>
              </a:lnSpc>
              <a:spcAft>
                <a:spcPts val="0"/>
              </a:spcAft>
            </a:pPr>
            <a:r>
              <a:rPr lang="en-ZA" sz="1600" b="1" dirty="0">
                <a:solidFill>
                  <a:srgbClr val="FFC000"/>
                </a:solidFill>
                <a:latin typeface="Arial" panose="020B0604020202020204" pitchFamily="34" charset="0"/>
                <a:ea typeface="Times New Roman"/>
                <a:cs typeface="Arial" panose="020B0604020202020204" pitchFamily="34" charset="0"/>
              </a:rPr>
              <a:t>Where 50% or more of the target has been realised, the status is reflected as AMBER.</a:t>
            </a:r>
            <a:endParaRPr lang="en-ZA" sz="1600" b="1" dirty="0">
              <a:latin typeface="Arial" panose="020B0604020202020204" pitchFamily="34" charset="0"/>
              <a:ea typeface="Calibri"/>
              <a:cs typeface="Arial" panose="020B0604020202020204" pitchFamily="34" charset="0"/>
            </a:endParaRPr>
          </a:p>
          <a:p>
            <a:r>
              <a:rPr lang="en-ZA" sz="1600" b="1" dirty="0">
                <a:solidFill>
                  <a:srgbClr val="00B050"/>
                </a:solidFill>
                <a:latin typeface="Arial" panose="020B0604020202020204" pitchFamily="34" charset="0"/>
                <a:ea typeface="Times New Roman"/>
                <a:cs typeface="Arial" panose="020B0604020202020204" pitchFamily="34" charset="0"/>
              </a:rPr>
              <a:t>Where the target has been </a:t>
            </a:r>
            <a:r>
              <a:rPr lang="en-ZA" sz="1600" b="1" u="sng" dirty="0">
                <a:solidFill>
                  <a:srgbClr val="00B050"/>
                </a:solidFill>
                <a:latin typeface="Arial" panose="020B0604020202020204" pitchFamily="34" charset="0"/>
                <a:ea typeface="Times New Roman"/>
                <a:cs typeface="Arial" panose="020B0604020202020204" pitchFamily="34" charset="0"/>
              </a:rPr>
              <a:t>fully achieved</a:t>
            </a:r>
            <a:r>
              <a:rPr lang="en-ZA" sz="1600" b="1" dirty="0">
                <a:solidFill>
                  <a:srgbClr val="00B050"/>
                </a:solidFill>
                <a:latin typeface="Arial" panose="020B0604020202020204" pitchFamily="34" charset="0"/>
                <a:ea typeface="Times New Roman"/>
                <a:cs typeface="Arial" panose="020B0604020202020204" pitchFamily="34" charset="0"/>
              </a:rPr>
              <a:t>, the status is reflected as GREEN</a:t>
            </a:r>
            <a:r>
              <a:rPr lang="en-ZA" sz="1600" b="1" dirty="0">
                <a:solidFill>
                  <a:srgbClr val="00B050"/>
                </a:solidFill>
                <a:ea typeface="Times New Roman"/>
                <a:cs typeface="Times New Roman"/>
              </a:rPr>
              <a:t>.</a:t>
            </a:r>
            <a:endParaRPr lang="en-ZA" sz="1600" b="1" dirty="0">
              <a:solidFill>
                <a:srgbClr val="00B050"/>
              </a:solidFill>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3317944219"/>
              </p:ext>
            </p:extLst>
          </p:nvPr>
        </p:nvGraphicFramePr>
        <p:xfrm>
          <a:off x="0" y="980728"/>
          <a:ext cx="9036496" cy="3933438"/>
        </p:xfrm>
        <a:graphic>
          <a:graphicData uri="http://schemas.openxmlformats.org/drawingml/2006/table">
            <a:tbl>
              <a:tblPr firstRow="1" firstCol="1" bandRow="1"/>
              <a:tblGrid>
                <a:gridCol w="1174653">
                  <a:extLst>
                    <a:ext uri="{9D8B030D-6E8A-4147-A177-3AD203B41FA5}">
                      <a16:colId xmlns:a16="http://schemas.microsoft.com/office/drawing/2014/main" xmlns="" val="1282659961"/>
                    </a:ext>
                  </a:extLst>
                </a:gridCol>
                <a:gridCol w="1215749">
                  <a:extLst>
                    <a:ext uri="{9D8B030D-6E8A-4147-A177-3AD203B41FA5}">
                      <a16:colId xmlns:a16="http://schemas.microsoft.com/office/drawing/2014/main" xmlns="" val="1312186765"/>
                    </a:ext>
                  </a:extLst>
                </a:gridCol>
                <a:gridCol w="972599">
                  <a:extLst>
                    <a:ext uri="{9D8B030D-6E8A-4147-A177-3AD203B41FA5}">
                      <a16:colId xmlns:a16="http://schemas.microsoft.com/office/drawing/2014/main" xmlns="" val="3179347659"/>
                    </a:ext>
                  </a:extLst>
                </a:gridCol>
                <a:gridCol w="1134699">
                  <a:extLst>
                    <a:ext uri="{9D8B030D-6E8A-4147-A177-3AD203B41FA5}">
                      <a16:colId xmlns:a16="http://schemas.microsoft.com/office/drawing/2014/main" xmlns="" val="3171025464"/>
                    </a:ext>
                  </a:extLst>
                </a:gridCol>
                <a:gridCol w="972599">
                  <a:extLst>
                    <a:ext uri="{9D8B030D-6E8A-4147-A177-3AD203B41FA5}">
                      <a16:colId xmlns:a16="http://schemas.microsoft.com/office/drawing/2014/main" xmlns="" val="1443015992"/>
                    </a:ext>
                  </a:extLst>
                </a:gridCol>
                <a:gridCol w="1134699">
                  <a:extLst>
                    <a:ext uri="{9D8B030D-6E8A-4147-A177-3AD203B41FA5}">
                      <a16:colId xmlns:a16="http://schemas.microsoft.com/office/drawing/2014/main" xmlns="" val="436583205"/>
                    </a:ext>
                  </a:extLst>
                </a:gridCol>
                <a:gridCol w="1053649">
                  <a:extLst>
                    <a:ext uri="{9D8B030D-6E8A-4147-A177-3AD203B41FA5}">
                      <a16:colId xmlns:a16="http://schemas.microsoft.com/office/drawing/2014/main" xmlns="" val="3333889744"/>
                    </a:ext>
                  </a:extLst>
                </a:gridCol>
                <a:gridCol w="1377849">
                  <a:extLst>
                    <a:ext uri="{9D8B030D-6E8A-4147-A177-3AD203B41FA5}">
                      <a16:colId xmlns:a16="http://schemas.microsoft.com/office/drawing/2014/main" xmlns="" val="3997352782"/>
                    </a:ext>
                  </a:extLst>
                </a:gridCol>
              </a:tblGrid>
              <a:tr h="302572">
                <a:tc rowSpan="2">
                  <a:txBody>
                    <a:bodyPr/>
                    <a:lstStyle/>
                    <a:p>
                      <a:pPr algn="ctr">
                        <a:lnSpc>
                          <a:spcPct val="115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
                      </a:r>
                      <a:br>
                        <a:rPr lang="en-ZA" sz="1600" dirty="0">
                          <a:effectLst/>
                          <a:latin typeface="Arial" panose="020B0604020202020204" pitchFamily="34" charset="0"/>
                          <a:ea typeface="Calibri" panose="020F0502020204030204" pitchFamily="34" charset="0"/>
                          <a:cs typeface="Arial" panose="020B0604020202020204" pitchFamily="34" charset="0"/>
                        </a:rPr>
                      </a:b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of indicators per programme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Quarterly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rowSpan="2">
                  <a:txBody>
                    <a:bodyPr/>
                    <a:lstStyle/>
                    <a:p>
                      <a:pPr algn="ct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Bi-annual Targets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Q3 status 2018/19</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112510147"/>
                  </a:ext>
                </a:extLst>
              </a:tr>
              <a:tr h="90771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achieved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Partially achieved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330595638"/>
                  </a:ext>
                </a:extLst>
              </a:tr>
              <a:tr h="302572">
                <a:tc>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590435135"/>
                  </a:ext>
                </a:extLst>
              </a:tr>
              <a:tr h="302572">
                <a:tc>
                  <a:txBody>
                    <a:bodyPr/>
                    <a:lstStyle/>
                    <a:p>
                      <a:pPr algn="ctr">
                        <a:lnSpc>
                          <a:spcPct val="115000"/>
                        </a:lnSpc>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Two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11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756340079"/>
                  </a:ext>
                </a:extLst>
              </a:tr>
              <a:tr h="302572">
                <a:tc>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Three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10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8</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990308672"/>
                  </a:ext>
                </a:extLst>
              </a:tr>
              <a:tr h="302572">
                <a:tc>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Four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11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688954314"/>
                  </a:ext>
                </a:extLst>
              </a:tr>
              <a:tr h="302572">
                <a:tc>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Five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84917161"/>
                  </a:ext>
                </a:extLst>
              </a:tr>
              <a:tr h="605145">
                <a:tc>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distribution</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12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600" b="0" i="0" u="none" strike="noStrike">
                          <a:solidFill>
                            <a:srgbClr val="000000"/>
                          </a:solidFill>
                          <a:effectLst/>
                          <a:latin typeface="Arial" panose="020B0604020202020204" pitchFamily="34" charset="0"/>
                        </a:rPr>
                        <a:t>1/12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600" b="0" i="0" u="none" strike="noStrike">
                          <a:solidFill>
                            <a:srgbClr val="000000"/>
                          </a:solidFill>
                          <a:effectLst/>
                          <a:latin typeface="Arial" panose="020B0604020202020204" pitchFamily="34" charset="0"/>
                        </a:rPr>
                        <a:t>2/12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600" b="0" i="0" u="none" strike="noStrike" dirty="0">
                          <a:solidFill>
                            <a:srgbClr val="000000"/>
                          </a:solidFill>
                          <a:effectLst/>
                          <a:latin typeface="Arial" panose="020B0604020202020204" pitchFamily="34" charset="0"/>
                        </a:rPr>
                        <a:t>9/12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518457485"/>
                  </a:ext>
                </a:extLst>
              </a:tr>
              <a:tr h="605145">
                <a:tc>
                  <a:txBody>
                    <a:bodyPr/>
                    <a:lstStyle/>
                    <a:p>
                      <a:pPr algn="ctr">
                        <a:lnSpc>
                          <a:spcPct val="115000"/>
                        </a:lnSpc>
                        <a:spcAft>
                          <a:spcPts val="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distribution</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r>
                        <a:rPr lang="en-ZA"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70%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26%</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1000"/>
                        </a:spcAft>
                      </a:pPr>
                      <a:r>
                        <a:rPr lang="en-ZA" sz="1600">
                          <a:solidFill>
                            <a:srgbClr val="000000"/>
                          </a:solidFill>
                          <a:effectLst/>
                          <a:latin typeface="Arial" panose="020B0604020202020204" pitchFamily="34" charset="0"/>
                          <a:ea typeface="Calibri" panose="020F0502020204030204" pitchFamily="34" charset="0"/>
                          <a:cs typeface="Arial" panose="020B0604020202020204" pitchFamily="34" charset="0"/>
                        </a:rPr>
                        <a:t>4%</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21185" marR="211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428525354"/>
                  </a:ext>
                </a:extLst>
              </a:tr>
            </a:tbl>
          </a:graphicData>
        </a:graphic>
      </p:graphicFrame>
      <p:sp>
        <p:nvSpPr>
          <p:cNvPr id="14" name="Rectangle 13"/>
          <p:cNvSpPr/>
          <p:nvPr/>
        </p:nvSpPr>
        <p:spPr>
          <a:xfrm>
            <a:off x="107503" y="4941168"/>
            <a:ext cx="9036495" cy="925125"/>
          </a:xfrm>
          <a:prstGeom prst="rect">
            <a:avLst/>
          </a:prstGeom>
        </p:spPr>
        <p:txBody>
          <a:bodyPr wrap="square">
            <a:spAutoFit/>
          </a:bodyPr>
          <a:lstStyle/>
          <a:p>
            <a:pPr>
              <a:lnSpc>
                <a:spcPct val="115000"/>
              </a:lnSpc>
              <a:spcAft>
                <a:spcPts val="0"/>
              </a:spcAft>
            </a:pPr>
            <a:r>
              <a:rPr lang="en-ZA"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ZA" sz="1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indicator 2.4.4 is recorded as a bi-annual reporting cycle in the APP however measured on a quarterly reporting cycle due to its targets being in Q1 and Q2</a:t>
            </a:r>
          </a:p>
          <a:p>
            <a:pPr>
              <a:lnSpc>
                <a:spcPct val="115000"/>
              </a:lnSpc>
              <a:spcAft>
                <a:spcPts val="0"/>
              </a:spcAft>
            </a:pPr>
            <a:endParaRPr lang="en-ZA" sz="160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24292796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b="1" dirty="0">
                <a:solidFill>
                  <a:schemeClr val="accent2">
                    <a:lumMod val="75000"/>
                  </a:schemeClr>
                </a:solidFill>
              </a:rPr>
              <a:t>INTRODUCTION</a:t>
            </a:r>
          </a:p>
        </p:txBody>
      </p:sp>
      <p:sp>
        <p:nvSpPr>
          <p:cNvPr id="3" name="Content Placeholder 2"/>
          <p:cNvSpPr>
            <a:spLocks noGrp="1"/>
          </p:cNvSpPr>
          <p:nvPr>
            <p:ph idx="1"/>
          </p:nvPr>
        </p:nvSpPr>
        <p:spPr/>
        <p:txBody>
          <a:bodyPr>
            <a:normAutofit/>
          </a:bodyPr>
          <a:lstStyle/>
          <a:p>
            <a:pPr lvl="0" algn="just">
              <a:lnSpc>
                <a:spcPct val="150000"/>
              </a:lnSpc>
              <a:spcBef>
                <a:spcPts val="0"/>
              </a:spcBef>
              <a:defRPr/>
            </a:pPr>
            <a:r>
              <a:rPr lang="en-ZA" sz="2800" dirty="0">
                <a:cs typeface="Arial" panose="020B0604020202020204" pitchFamily="34" charset="0"/>
              </a:rPr>
              <a:t>The total Appropriation budget of the Department for the 2019/20 financial year amounts to R24.505 billion</a:t>
            </a:r>
          </a:p>
          <a:p>
            <a:pPr lvl="0" algn="just">
              <a:lnSpc>
                <a:spcPct val="150000"/>
              </a:lnSpc>
              <a:spcBef>
                <a:spcPts val="0"/>
              </a:spcBef>
              <a:defRPr/>
            </a:pPr>
            <a:r>
              <a:rPr lang="en-ZA" sz="2800" dirty="0">
                <a:cs typeface="Arial" panose="020B0604020202020204" pitchFamily="34" charset="0"/>
              </a:rPr>
              <a:t>82% of the budget amounting to R20.081 billion is allocated to transfer of payments as follows:</a:t>
            </a:r>
          </a:p>
          <a:p>
            <a:pPr lvl="1" algn="just">
              <a:lnSpc>
                <a:spcPct val="150000"/>
              </a:lnSpc>
              <a:spcBef>
                <a:spcPts val="0"/>
              </a:spcBef>
              <a:buClr>
                <a:srgbClr val="C0504D">
                  <a:lumMod val="50000"/>
                </a:srgbClr>
              </a:buClr>
              <a:defRPr/>
            </a:pPr>
            <a:r>
              <a:rPr lang="en-ZA" dirty="0">
                <a:cs typeface="Arial" panose="020B0604020202020204" pitchFamily="34" charset="0"/>
              </a:rPr>
              <a:t>Conditional Grants: R18.569 billion</a:t>
            </a:r>
          </a:p>
          <a:p>
            <a:pPr lvl="1" algn="just">
              <a:lnSpc>
                <a:spcPct val="150000"/>
              </a:lnSpc>
              <a:spcBef>
                <a:spcPts val="0"/>
              </a:spcBef>
              <a:buClr>
                <a:srgbClr val="C0504D">
                  <a:lumMod val="50000"/>
                </a:srgbClr>
              </a:buClr>
              <a:defRPr/>
            </a:pPr>
            <a:r>
              <a:rPr lang="en-ZA" dirty="0">
                <a:cs typeface="Arial" panose="020B0604020202020204" pitchFamily="34" charset="0"/>
              </a:rPr>
              <a:t>Transfers to Public Entities: R155.1 million</a:t>
            </a:r>
          </a:p>
          <a:p>
            <a:pPr lvl="1" algn="just">
              <a:lnSpc>
                <a:spcPct val="150000"/>
              </a:lnSpc>
              <a:spcBef>
                <a:spcPts val="0"/>
              </a:spcBef>
              <a:buClr>
                <a:srgbClr val="C0504D">
                  <a:lumMod val="50000"/>
                </a:srgbClr>
              </a:buClr>
              <a:defRPr/>
            </a:pPr>
            <a:r>
              <a:rPr lang="en-ZA" dirty="0">
                <a:cs typeface="Arial" panose="020B0604020202020204" pitchFamily="34" charset="0"/>
              </a:rPr>
              <a:t>Other Transfers: R1.356 billion</a:t>
            </a:r>
          </a:p>
          <a:p>
            <a:pPr lvl="1" algn="just">
              <a:lnSpc>
                <a:spcPct val="150000"/>
              </a:lnSpc>
              <a:spcBef>
                <a:spcPts val="0"/>
              </a:spcBef>
              <a:buClr>
                <a:srgbClr val="C0504D">
                  <a:lumMod val="50000"/>
                </a:srgbClr>
              </a:buClr>
              <a:defRPr/>
            </a:pPr>
            <a:endParaRPr lang="en-ZA" sz="2400" dirty="0">
              <a:solidFill>
                <a:schemeClr val="tx1">
                  <a:lumMod val="95000"/>
                  <a:lumOff val="5000"/>
                </a:schemeClr>
              </a:solidFill>
              <a:latin typeface="Arial" panose="020B0604020202020204" pitchFamily="34" charset="0"/>
              <a:cs typeface="Arial" panose="020B0604020202020204" pitchFamily="34" charset="0"/>
            </a:endParaRPr>
          </a:p>
          <a:p>
            <a:endParaRPr lang="en-ZA" sz="2800" dirty="0"/>
          </a:p>
        </p:txBody>
      </p:sp>
      <p:pic>
        <p:nvPicPr>
          <p:cNvPr id="4" name="Picture 3"/>
          <p:cNvPicPr>
            <a:picLocks noChangeAspect="1"/>
          </p:cNvPicPr>
          <p:nvPr/>
        </p:nvPicPr>
        <p:blipFill>
          <a:blip r:embed="rId3" cstate="print"/>
          <a:stretch>
            <a:fillRect/>
          </a:stretch>
        </p:blipFill>
        <p:spPr>
          <a:xfrm>
            <a:off x="0" y="6021288"/>
            <a:ext cx="1691680" cy="836712"/>
          </a:xfrm>
          <a:prstGeom prst="rect">
            <a:avLst/>
          </a:prstGeom>
        </p:spPr>
      </p:pic>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110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8159061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b="1" dirty="0">
                <a:solidFill>
                  <a:schemeClr val="accent2">
                    <a:lumMod val="75000"/>
                  </a:schemeClr>
                </a:solidFill>
              </a:rPr>
              <a:t>INTRODUCTION</a:t>
            </a:r>
          </a:p>
        </p:txBody>
      </p:sp>
      <p:sp>
        <p:nvSpPr>
          <p:cNvPr id="3" name="Content Placeholder 2"/>
          <p:cNvSpPr>
            <a:spLocks noGrp="1"/>
          </p:cNvSpPr>
          <p:nvPr>
            <p:ph idx="1"/>
          </p:nvPr>
        </p:nvSpPr>
        <p:spPr/>
        <p:txBody>
          <a:bodyPr>
            <a:normAutofit/>
          </a:bodyPr>
          <a:lstStyle/>
          <a:p>
            <a:pPr lvl="0" algn="just">
              <a:lnSpc>
                <a:spcPct val="150000"/>
              </a:lnSpc>
              <a:spcBef>
                <a:spcPts val="0"/>
              </a:spcBef>
              <a:defRPr/>
            </a:pPr>
            <a:r>
              <a:rPr lang="en-ZA" sz="2400" dirty="0">
                <a:cs typeface="Arial" panose="020B0604020202020204" pitchFamily="34" charset="0"/>
              </a:rPr>
              <a:t>The remainder of the budget (R4.424 billion) is allocated to the following:</a:t>
            </a:r>
          </a:p>
          <a:p>
            <a:pPr lvl="1" algn="just">
              <a:lnSpc>
                <a:spcPct val="150000"/>
              </a:lnSpc>
              <a:spcBef>
                <a:spcPts val="0"/>
              </a:spcBef>
              <a:buClr>
                <a:srgbClr val="C0504D">
                  <a:lumMod val="50000"/>
                </a:srgbClr>
              </a:buClr>
              <a:defRPr/>
            </a:pPr>
            <a:r>
              <a:rPr lang="en-ZA" sz="2400" dirty="0">
                <a:cs typeface="Arial" panose="020B0604020202020204" pitchFamily="34" charset="0"/>
              </a:rPr>
              <a:t>Compensation of Employees: R479.5 million.</a:t>
            </a:r>
          </a:p>
          <a:p>
            <a:pPr lvl="1" algn="just">
              <a:lnSpc>
                <a:spcPct val="150000"/>
              </a:lnSpc>
              <a:spcBef>
                <a:spcPts val="0"/>
              </a:spcBef>
              <a:buClr>
                <a:srgbClr val="C0504D">
                  <a:lumMod val="50000"/>
                </a:srgbClr>
              </a:buClr>
              <a:defRPr/>
            </a:pPr>
            <a:r>
              <a:rPr lang="en-ZA" sz="2400" dirty="0">
                <a:cs typeface="Arial" panose="020B0604020202020204" pitchFamily="34" charset="0"/>
              </a:rPr>
              <a:t>Examiners and Moderators: R21.0 million.</a:t>
            </a:r>
          </a:p>
          <a:p>
            <a:pPr lvl="1" algn="just">
              <a:lnSpc>
                <a:spcPct val="150000"/>
              </a:lnSpc>
              <a:spcBef>
                <a:spcPts val="0"/>
              </a:spcBef>
              <a:buClr>
                <a:srgbClr val="C0504D">
                  <a:lumMod val="50000"/>
                </a:srgbClr>
              </a:buClr>
              <a:defRPr/>
            </a:pPr>
            <a:r>
              <a:rPr lang="en-ZA" sz="2400" dirty="0">
                <a:cs typeface="Arial" panose="020B0604020202020204" pitchFamily="34" charset="0"/>
              </a:rPr>
              <a:t>Earmarked Funds: R1.285 billion.</a:t>
            </a:r>
          </a:p>
          <a:p>
            <a:pPr lvl="1" algn="just">
              <a:lnSpc>
                <a:spcPct val="150000"/>
              </a:lnSpc>
              <a:spcBef>
                <a:spcPts val="0"/>
              </a:spcBef>
              <a:buClr>
                <a:srgbClr val="C0504D">
                  <a:lumMod val="50000"/>
                </a:srgbClr>
              </a:buClr>
              <a:defRPr/>
            </a:pPr>
            <a:r>
              <a:rPr lang="en-ZA" sz="2400" dirty="0">
                <a:cs typeface="Arial" panose="020B0604020202020204" pitchFamily="34" charset="0"/>
              </a:rPr>
              <a:t>Office Accommodation: R209.1 million.</a:t>
            </a:r>
          </a:p>
          <a:p>
            <a:pPr lvl="1" algn="just">
              <a:lnSpc>
                <a:spcPct val="150000"/>
              </a:lnSpc>
              <a:spcBef>
                <a:spcPts val="0"/>
              </a:spcBef>
              <a:buClr>
                <a:srgbClr val="C0504D">
                  <a:lumMod val="50000"/>
                </a:srgbClr>
              </a:buClr>
              <a:defRPr/>
            </a:pPr>
            <a:r>
              <a:rPr lang="en-ZA" sz="2400" dirty="0">
                <a:cs typeface="Arial" panose="020B0604020202020204" pitchFamily="34" charset="0"/>
              </a:rPr>
              <a:t>Specifically and Exclusively Appropriated: R2.027 billion.</a:t>
            </a:r>
          </a:p>
          <a:p>
            <a:pPr lvl="1" algn="just">
              <a:lnSpc>
                <a:spcPct val="150000"/>
              </a:lnSpc>
              <a:spcBef>
                <a:spcPts val="0"/>
              </a:spcBef>
              <a:buClr>
                <a:srgbClr val="C0504D">
                  <a:lumMod val="50000"/>
                </a:srgbClr>
              </a:buClr>
              <a:defRPr/>
            </a:pPr>
            <a:r>
              <a:rPr lang="en-ZA" sz="2400" dirty="0">
                <a:cs typeface="Arial" panose="020B0604020202020204" pitchFamily="34" charset="0"/>
              </a:rPr>
              <a:t>Departmental Operations: R166.4 million.</a:t>
            </a:r>
          </a:p>
          <a:p>
            <a:pPr lvl="1" algn="just">
              <a:lnSpc>
                <a:spcPct val="150000"/>
              </a:lnSpc>
              <a:spcBef>
                <a:spcPts val="0"/>
              </a:spcBef>
              <a:buClr>
                <a:srgbClr val="C0504D">
                  <a:lumMod val="50000"/>
                </a:srgbClr>
              </a:buClr>
              <a:defRPr/>
            </a:pPr>
            <a:r>
              <a:rPr lang="en-ZA" sz="2400" dirty="0">
                <a:cs typeface="Arial" panose="020B0604020202020204" pitchFamily="34" charset="0"/>
              </a:rPr>
              <a:t>Departmental Projects: R235.6 million.</a:t>
            </a:r>
          </a:p>
          <a:p>
            <a:pPr lvl="1" algn="just">
              <a:lnSpc>
                <a:spcPct val="150000"/>
              </a:lnSpc>
              <a:spcBef>
                <a:spcPts val="0"/>
              </a:spcBef>
              <a:buClr>
                <a:srgbClr val="C0504D">
                  <a:lumMod val="50000"/>
                </a:srgbClr>
              </a:buClr>
              <a:defRPr/>
            </a:pPr>
            <a:endParaRPr lang="en-ZA" sz="2400" dirty="0">
              <a:solidFill>
                <a:schemeClr val="tx1">
                  <a:lumMod val="95000"/>
                  <a:lumOff val="5000"/>
                </a:schemeClr>
              </a:solidFill>
              <a:latin typeface="Arial" panose="020B0604020202020204" pitchFamily="34" charset="0"/>
              <a:cs typeface="Arial" panose="020B0604020202020204" pitchFamily="34" charset="0"/>
            </a:endParaRPr>
          </a:p>
          <a:p>
            <a:endParaRPr lang="en-ZA" sz="2800" dirty="0"/>
          </a:p>
        </p:txBody>
      </p:sp>
      <p:pic>
        <p:nvPicPr>
          <p:cNvPr id="4" name="Picture 3"/>
          <p:cNvPicPr>
            <a:picLocks noChangeAspect="1"/>
          </p:cNvPicPr>
          <p:nvPr/>
        </p:nvPicPr>
        <p:blipFill>
          <a:blip r:embed="rId3" cstate="print"/>
          <a:stretch>
            <a:fillRect/>
          </a:stretch>
        </p:blipFill>
        <p:spPr>
          <a:xfrm>
            <a:off x="0" y="6021288"/>
            <a:ext cx="1691680" cy="836712"/>
          </a:xfrm>
          <a:prstGeom prst="rect">
            <a:avLst/>
          </a:prstGeom>
        </p:spPr>
      </p:pic>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111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7701230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b="1" dirty="0">
                <a:solidFill>
                  <a:schemeClr val="accent2">
                    <a:lumMod val="75000"/>
                  </a:schemeClr>
                </a:solidFill>
              </a:rPr>
              <a:t>INTRODUCTION (cont.)</a:t>
            </a:r>
          </a:p>
        </p:txBody>
      </p:sp>
      <p:sp>
        <p:nvSpPr>
          <p:cNvPr id="3" name="Content Placeholder 2"/>
          <p:cNvSpPr>
            <a:spLocks noGrp="1"/>
          </p:cNvSpPr>
          <p:nvPr>
            <p:ph idx="1"/>
          </p:nvPr>
        </p:nvSpPr>
        <p:spPr/>
        <p:txBody>
          <a:bodyPr>
            <a:normAutofit fontScale="77500" lnSpcReduction="20000"/>
          </a:bodyPr>
          <a:lstStyle/>
          <a:p>
            <a:pPr algn="just">
              <a:lnSpc>
                <a:spcPct val="150000"/>
              </a:lnSpc>
              <a:defRPr/>
            </a:pPr>
            <a:r>
              <a:rPr lang="en-ZA" sz="2000" dirty="0">
                <a:cs typeface="Arial" panose="020B0604020202020204" pitchFamily="34" charset="0"/>
              </a:rPr>
              <a:t>The total actual expenditure of the Department for the 2019/20 financial year third quarter amounts to </a:t>
            </a:r>
            <a:r>
              <a:rPr lang="en-ZA" sz="2000" b="1" dirty="0">
                <a:cs typeface="Arial" panose="020B0604020202020204" pitchFamily="34" charset="0"/>
              </a:rPr>
              <a:t>R19.268 billion.</a:t>
            </a:r>
          </a:p>
          <a:p>
            <a:pPr algn="just">
              <a:lnSpc>
                <a:spcPct val="150000"/>
              </a:lnSpc>
              <a:defRPr/>
            </a:pPr>
            <a:r>
              <a:rPr lang="en-ZA" sz="2000" dirty="0">
                <a:cs typeface="Arial" panose="020B0604020202020204" pitchFamily="34" charset="0"/>
              </a:rPr>
              <a:t>Expenditure amounting to R16.470 billion is made up of transfer of payments as follows:</a:t>
            </a:r>
          </a:p>
          <a:p>
            <a:pPr lvl="1" algn="just">
              <a:lnSpc>
                <a:spcPct val="150000"/>
              </a:lnSpc>
              <a:defRPr/>
            </a:pPr>
            <a:r>
              <a:rPr lang="en-ZA" sz="2000" dirty="0">
                <a:cs typeface="Arial" panose="020B0604020202020204" pitchFamily="34" charset="0"/>
              </a:rPr>
              <a:t>Conditional Grants: R15.038 billion</a:t>
            </a:r>
          </a:p>
          <a:p>
            <a:pPr lvl="1" algn="just">
              <a:lnSpc>
                <a:spcPct val="150000"/>
              </a:lnSpc>
              <a:defRPr/>
            </a:pPr>
            <a:r>
              <a:rPr lang="en-ZA" sz="2000" dirty="0">
                <a:cs typeface="Arial" panose="020B0604020202020204" pitchFamily="34" charset="0"/>
              </a:rPr>
              <a:t>Transfers to Public Entities: R116.4 million</a:t>
            </a:r>
          </a:p>
          <a:p>
            <a:pPr lvl="1" algn="just">
              <a:lnSpc>
                <a:spcPct val="150000"/>
              </a:lnSpc>
              <a:defRPr/>
            </a:pPr>
            <a:r>
              <a:rPr lang="en-ZA" sz="2000" dirty="0">
                <a:cs typeface="Arial" panose="020B0604020202020204" pitchFamily="34" charset="0"/>
              </a:rPr>
              <a:t>Other Transfers: R1.316 billion</a:t>
            </a:r>
          </a:p>
          <a:p>
            <a:pPr algn="just">
              <a:lnSpc>
                <a:spcPct val="150000"/>
              </a:lnSpc>
              <a:defRPr/>
            </a:pPr>
            <a:r>
              <a:rPr lang="en-ZA" sz="2000" dirty="0">
                <a:cs typeface="Arial" panose="020B0604020202020204" pitchFamily="34" charset="0"/>
              </a:rPr>
              <a:t>The remainder of the expenditure (R2.798 billion) is made up as follows:</a:t>
            </a:r>
          </a:p>
          <a:p>
            <a:pPr lvl="1" algn="just">
              <a:lnSpc>
                <a:spcPct val="150000"/>
              </a:lnSpc>
              <a:defRPr/>
            </a:pPr>
            <a:r>
              <a:rPr lang="en-ZA" sz="2000" dirty="0">
                <a:cs typeface="Arial" panose="020B0604020202020204" pitchFamily="34" charset="0"/>
              </a:rPr>
              <a:t>Compensation of Employees: R350.5 million</a:t>
            </a:r>
          </a:p>
          <a:p>
            <a:pPr lvl="1" algn="just">
              <a:lnSpc>
                <a:spcPct val="150000"/>
              </a:lnSpc>
              <a:defRPr/>
            </a:pPr>
            <a:r>
              <a:rPr lang="en-ZA" sz="2000" dirty="0">
                <a:cs typeface="Arial" panose="020B0604020202020204" pitchFamily="34" charset="0"/>
              </a:rPr>
              <a:t>Examiners and Moderators: R19.9 million</a:t>
            </a:r>
          </a:p>
          <a:p>
            <a:pPr lvl="1" algn="just">
              <a:lnSpc>
                <a:spcPct val="150000"/>
              </a:lnSpc>
              <a:defRPr/>
            </a:pPr>
            <a:r>
              <a:rPr lang="en-ZA" sz="2000" dirty="0">
                <a:cs typeface="Arial" panose="020B0604020202020204" pitchFamily="34" charset="0"/>
              </a:rPr>
              <a:t>Earmarked Funds: R989 million</a:t>
            </a:r>
          </a:p>
          <a:p>
            <a:pPr lvl="1" algn="just">
              <a:lnSpc>
                <a:spcPct val="150000"/>
              </a:lnSpc>
              <a:defRPr/>
            </a:pPr>
            <a:r>
              <a:rPr lang="en-ZA" sz="2000" dirty="0">
                <a:cs typeface="Arial" panose="020B0604020202020204" pitchFamily="34" charset="0"/>
              </a:rPr>
              <a:t>Office Accommodation : R152.1 million</a:t>
            </a:r>
          </a:p>
          <a:p>
            <a:pPr lvl="1" algn="just">
              <a:lnSpc>
                <a:spcPct val="150000"/>
              </a:lnSpc>
              <a:defRPr/>
            </a:pPr>
            <a:r>
              <a:rPr lang="en-ZA" sz="2000" dirty="0">
                <a:cs typeface="Arial" panose="020B0604020202020204" pitchFamily="34" charset="0"/>
              </a:rPr>
              <a:t>Specifically and Exclusively Appropriated: R1.026 billion</a:t>
            </a:r>
          </a:p>
          <a:p>
            <a:pPr lvl="1" algn="just">
              <a:lnSpc>
                <a:spcPct val="150000"/>
              </a:lnSpc>
              <a:defRPr/>
            </a:pPr>
            <a:r>
              <a:rPr lang="en-ZA" sz="2000" dirty="0">
                <a:cs typeface="Arial" panose="020B0604020202020204" pitchFamily="34" charset="0"/>
              </a:rPr>
              <a:t>Departmental Operations: R151.7 million</a:t>
            </a:r>
          </a:p>
          <a:p>
            <a:pPr lvl="1" algn="just">
              <a:lnSpc>
                <a:spcPct val="150000"/>
              </a:lnSpc>
              <a:defRPr/>
            </a:pPr>
            <a:r>
              <a:rPr lang="en-ZA" sz="2000" dirty="0">
                <a:cs typeface="Arial" panose="020B0604020202020204" pitchFamily="34" charset="0"/>
              </a:rPr>
              <a:t>Departmental Projects: R109.0 million</a:t>
            </a:r>
          </a:p>
          <a:p>
            <a:endParaRPr lang="en-ZA" dirty="0"/>
          </a:p>
        </p:txBody>
      </p:sp>
      <p:pic>
        <p:nvPicPr>
          <p:cNvPr id="4" name="Picture 3"/>
          <p:cNvPicPr>
            <a:picLocks noChangeAspect="1"/>
          </p:cNvPicPr>
          <p:nvPr/>
        </p:nvPicPr>
        <p:blipFill>
          <a:blip r:embed="rId3" cstate="print"/>
          <a:stretch>
            <a:fillRect/>
          </a:stretch>
        </p:blipFill>
        <p:spPr>
          <a:xfrm>
            <a:off x="0" y="6021288"/>
            <a:ext cx="1691680" cy="836712"/>
          </a:xfrm>
          <a:prstGeom prst="rect">
            <a:avLst/>
          </a:prstGeom>
        </p:spPr>
      </p:pic>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112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7455934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754343" cy="1124744"/>
          </a:xfrm>
        </p:spPr>
        <p:txBody>
          <a:bodyPr>
            <a:noAutofit/>
          </a:bodyPr>
          <a:lstStyle/>
          <a:p>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r>
              <a:rPr lang="en-US" b="1" dirty="0">
                <a:solidFill>
                  <a:schemeClr val="accent2">
                    <a:lumMod val="75000"/>
                  </a:schemeClr>
                </a:solidFill>
              </a:rPr>
              <a:t>ALLOCATION AGAINST ACTUAL EXPENDITURE PER PROGRAMME FOR THE 2019/20 FINANCIAL YEAR</a:t>
            </a:r>
            <a:r>
              <a:rPr lang="en-US" dirty="0">
                <a:solidFill>
                  <a:schemeClr val="accent2">
                    <a:lumMod val="75000"/>
                  </a:schemeClr>
                </a:solidFill>
              </a:rPr>
              <a:t/>
            </a:r>
            <a:br>
              <a:rPr lang="en-US" dirty="0">
                <a:solidFill>
                  <a:schemeClr val="accent2">
                    <a:lumMod val="75000"/>
                  </a:schemeClr>
                </a:solidFill>
              </a:rPr>
            </a:br>
            <a:endParaRPr lang="en-ZA"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20076456"/>
              </p:ext>
            </p:extLst>
          </p:nvPr>
        </p:nvGraphicFramePr>
        <p:xfrm>
          <a:off x="467543" y="1484783"/>
          <a:ext cx="8286800" cy="4392489"/>
        </p:xfrm>
        <a:graphic>
          <a:graphicData uri="http://schemas.openxmlformats.org/drawingml/2006/table">
            <a:tbl>
              <a:tblPr firstRow="1" bandRow="1">
                <a:tableStyleId>{5C22544A-7EE6-4342-B048-85BDC9FD1C3A}</a:tableStyleId>
              </a:tblPr>
              <a:tblGrid>
                <a:gridCol w="3096345">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374031">
                  <a:extLst>
                    <a:ext uri="{9D8B030D-6E8A-4147-A177-3AD203B41FA5}">
                      <a16:colId xmlns:a16="http://schemas.microsoft.com/office/drawing/2014/main" xmlns="" val="20004"/>
                    </a:ext>
                  </a:extLst>
                </a:gridCol>
              </a:tblGrid>
              <a:tr h="311182">
                <a:tc rowSpan="3">
                  <a:txBody>
                    <a:bodyPr/>
                    <a:lstStyle/>
                    <a:p>
                      <a:pPr marL="0" algn="ctr" defTabSz="914400" rtl="0" eaLnBrk="1" fontAlgn="t" latinLnBrk="0" hangingPunct="1"/>
                      <a:r>
                        <a:rPr lang="en-US" sz="2000" b="1" i="0" u="none" strike="noStrike" kern="1200" dirty="0" err="1">
                          <a:solidFill>
                            <a:srgbClr val="000000"/>
                          </a:solidFill>
                          <a:latin typeface="+mn-lt"/>
                          <a:ea typeface="+mn-ea"/>
                          <a:cs typeface="+mn-cs"/>
                        </a:rPr>
                        <a:t>Programmes</a:t>
                      </a:r>
                      <a:endParaRPr lang="en-US" sz="2000" b="1" i="0" u="none" strike="noStrike" kern="1200" dirty="0">
                        <a:solidFill>
                          <a:srgbClr val="000000"/>
                        </a:solidFill>
                        <a:latin typeface="+mn-lt"/>
                        <a:ea typeface="+mn-ea"/>
                        <a:cs typeface="+mn-cs"/>
                      </a:endParaRPr>
                    </a:p>
                  </a:txBody>
                  <a:tcPr marL="0" marR="0" marT="0" marB="0" anchor="ctr">
                    <a:solidFill>
                      <a:schemeClr val="accent2">
                        <a:lumMod val="40000"/>
                        <a:lumOff val="60000"/>
                      </a:schemeClr>
                    </a:solidFill>
                  </a:tcPr>
                </a:tc>
                <a:tc gridSpan="3">
                  <a:txBody>
                    <a:bodyPr/>
                    <a:lstStyle/>
                    <a:p>
                      <a:pPr algn="ctr" rtl="0" fontAlgn="t"/>
                      <a:r>
                        <a:rPr lang="en-US" sz="2000" b="1" i="0" u="none" strike="noStrike" dirty="0">
                          <a:solidFill>
                            <a:srgbClr val="000000"/>
                          </a:solidFill>
                          <a:latin typeface="+mn-lt"/>
                        </a:rPr>
                        <a:t>2019/20</a:t>
                      </a:r>
                    </a:p>
                  </a:txBody>
                  <a:tcPr marL="0" marR="0" marT="0" marB="0" anchor="ctr">
                    <a:solidFill>
                      <a:schemeClr val="accent2">
                        <a:lumMod val="40000"/>
                        <a:lumOff val="60000"/>
                      </a:schemeClr>
                    </a:solidFill>
                  </a:tcP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Expenditure as % of Appropriation</a:t>
                      </a:r>
                    </a:p>
                  </a:txBody>
                  <a:tcPr marL="0" marR="0" marT="0" marB="0" anchor="ctr">
                    <a:solidFill>
                      <a:schemeClr val="accent2">
                        <a:lumMod val="40000"/>
                        <a:lumOff val="60000"/>
                      </a:schemeClr>
                    </a:solidFill>
                  </a:tcPr>
                </a:tc>
                <a:extLst>
                  <a:ext uri="{0D108BD9-81ED-4DB2-BD59-A6C34878D82A}">
                    <a16:rowId xmlns:a16="http://schemas.microsoft.com/office/drawing/2014/main" xmlns="" val="10000"/>
                  </a:ext>
                </a:extLst>
              </a:tr>
              <a:tr h="522740">
                <a:tc vMerge="1">
                  <a:txBody>
                    <a:bodyPr/>
                    <a:lstStyle/>
                    <a:p>
                      <a:endParaRPr lang="en-GB"/>
                    </a:p>
                  </a:txBody>
                  <a:tcPr/>
                </a:tc>
                <a:tc>
                  <a:txBody>
                    <a:bodyPr/>
                    <a:lstStyle/>
                    <a:p>
                      <a:pPr algn="ctr" rtl="0" fontAlgn="t"/>
                      <a:r>
                        <a:rPr lang="en-US" sz="1600" b="1" i="0" u="none" strike="noStrike" dirty="0">
                          <a:solidFill>
                            <a:srgbClr val="000000"/>
                          </a:solidFill>
                          <a:latin typeface="+mn-lt"/>
                        </a:rPr>
                        <a:t>A</a:t>
                      </a:r>
                      <a:r>
                        <a:rPr lang="en-US" sz="1600" b="1" i="0" u="none" strike="noStrike" baseline="0" dirty="0">
                          <a:solidFill>
                            <a:srgbClr val="000000"/>
                          </a:solidFill>
                          <a:latin typeface="+mn-lt"/>
                        </a:rPr>
                        <a:t>PPROPRIATION</a:t>
                      </a:r>
                      <a:endParaRPr lang="en-US" sz="1600" b="1" i="0" u="none" strike="noStrike" dirty="0">
                        <a:solidFill>
                          <a:srgbClr val="000000"/>
                        </a:solidFill>
                        <a:latin typeface="+mn-lt"/>
                      </a:endParaRPr>
                    </a:p>
                  </a:txBody>
                  <a:tcPr marL="0" marR="0" marT="0" marB="0" anchor="ctr">
                    <a:solidFill>
                      <a:schemeClr val="accent2">
                        <a:lumMod val="20000"/>
                        <a:lumOff val="80000"/>
                      </a:schemeClr>
                    </a:solidFill>
                  </a:tcPr>
                </a:tc>
                <a:tc>
                  <a:txBody>
                    <a:bodyPr/>
                    <a:lstStyle/>
                    <a:p>
                      <a:pPr algn="ctr" rtl="0" fontAlgn="t"/>
                      <a:r>
                        <a:rPr lang="en-US" sz="1600" b="1" i="0" u="none" strike="noStrike" dirty="0">
                          <a:solidFill>
                            <a:srgbClr val="000000"/>
                          </a:solidFill>
                          <a:latin typeface="+mn-lt"/>
                        </a:rPr>
                        <a:t>ACTUAL</a:t>
                      </a:r>
                      <a:r>
                        <a:rPr lang="en-US" sz="1600" b="1" i="0" u="none" strike="noStrike" baseline="0" dirty="0">
                          <a:solidFill>
                            <a:srgbClr val="000000"/>
                          </a:solidFill>
                          <a:latin typeface="+mn-lt"/>
                        </a:rPr>
                        <a:t> EXPENDITURE</a:t>
                      </a:r>
                      <a:endParaRPr lang="en-US" sz="1600" b="1" i="0" u="none" strike="noStrike" dirty="0">
                        <a:solidFill>
                          <a:srgbClr val="000000"/>
                        </a:solidFill>
                        <a:latin typeface="+mn-lt"/>
                      </a:endParaRPr>
                    </a:p>
                  </a:txBody>
                  <a:tcPr marL="0" marR="0" marT="0" marB="0" anchor="ctr">
                    <a:solidFill>
                      <a:schemeClr val="accent2">
                        <a:lumMod val="20000"/>
                        <a:lumOff val="80000"/>
                      </a:schemeClr>
                    </a:solidFill>
                  </a:tcPr>
                </a:tc>
                <a:tc>
                  <a:txBody>
                    <a:bodyPr/>
                    <a:lstStyle/>
                    <a:p>
                      <a:pPr algn="ctr" rtl="0" fontAlgn="t"/>
                      <a:r>
                        <a:rPr lang="en-US" sz="1600" b="1" i="0" u="none" strike="noStrike" dirty="0">
                          <a:solidFill>
                            <a:srgbClr val="000000"/>
                          </a:solidFill>
                          <a:latin typeface="+mn-lt"/>
                        </a:rPr>
                        <a:t>VARIANCE</a:t>
                      </a:r>
                    </a:p>
                  </a:txBody>
                  <a:tcPr marL="0" marR="0" marT="0" marB="0" anchor="ctr">
                    <a:solidFill>
                      <a:schemeClr val="accent2">
                        <a:lumMod val="20000"/>
                        <a:lumOff val="80000"/>
                      </a:schemeClr>
                    </a:solidFill>
                  </a:tcP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1"/>
                  </a:ext>
                </a:extLst>
              </a:tr>
              <a:tr h="282209">
                <a:tc vMerge="1">
                  <a:txBody>
                    <a:bodyPr/>
                    <a:lstStyle/>
                    <a:p>
                      <a:endParaRPr lang="en-US"/>
                    </a:p>
                  </a:txBody>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2"/>
                  </a:ext>
                </a:extLst>
              </a:tr>
              <a:tr h="426528">
                <a:tc>
                  <a:txBody>
                    <a:bodyPr/>
                    <a:lstStyle/>
                    <a:p>
                      <a:pPr algn="l" rtl="0" fontAlgn="t"/>
                      <a:r>
                        <a:rPr lang="en-US" sz="1600" b="0" i="0" u="none" strike="noStrike" dirty="0">
                          <a:solidFill>
                            <a:srgbClr val="000000"/>
                          </a:solidFill>
                          <a:latin typeface="+mn-lt"/>
                          <a:cs typeface="Arial" panose="020B0604020202020204" pitchFamily="34" charset="0"/>
                        </a:rPr>
                        <a:t>Administration</a:t>
                      </a:r>
                    </a:p>
                  </a:txBody>
                  <a:tcPr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496 253</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382 761</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113 492</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77.13%</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3"/>
                  </a:ext>
                </a:extLst>
              </a:tr>
              <a:tr h="522740">
                <a:tc>
                  <a:txBody>
                    <a:bodyPr/>
                    <a:lstStyle/>
                    <a:p>
                      <a:pPr algn="l" rtl="0" fontAlgn="t"/>
                      <a:r>
                        <a:rPr lang="en-US" sz="1600" b="0" i="0" u="none" strike="noStrike" dirty="0">
                          <a:solidFill>
                            <a:srgbClr val="000000"/>
                          </a:solidFill>
                          <a:latin typeface="+mn-lt"/>
                          <a:cs typeface="Arial" panose="020B0604020202020204" pitchFamily="34" charset="0"/>
                        </a:rPr>
                        <a:t>Curriculum Policy, Support and Monitoring</a:t>
                      </a:r>
                    </a:p>
                  </a:txBody>
                  <a:tcPr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1 988 959</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1 551 172</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437 787</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77.99%</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4"/>
                  </a:ext>
                </a:extLst>
              </a:tr>
              <a:tr h="784112">
                <a:tc>
                  <a:txBody>
                    <a:bodyPr/>
                    <a:lstStyle/>
                    <a:p>
                      <a:pPr algn="l" rtl="0" fontAlgn="t"/>
                      <a:r>
                        <a:rPr lang="en-US" sz="1600" b="0" i="0" u="none" strike="noStrike" dirty="0">
                          <a:solidFill>
                            <a:srgbClr val="000000"/>
                          </a:solidFill>
                          <a:latin typeface="+mn-lt"/>
                          <a:cs typeface="Arial" panose="020B0604020202020204" pitchFamily="34" charset="0"/>
                        </a:rPr>
                        <a:t>Teachers,</a:t>
                      </a:r>
                      <a:r>
                        <a:rPr lang="en-US" sz="1600" b="0" i="0" u="none" strike="noStrike" baseline="0" dirty="0">
                          <a:solidFill>
                            <a:srgbClr val="000000"/>
                          </a:solidFill>
                          <a:latin typeface="+mn-lt"/>
                          <a:cs typeface="Arial" panose="020B0604020202020204" pitchFamily="34" charset="0"/>
                        </a:rPr>
                        <a:t> </a:t>
                      </a:r>
                      <a:r>
                        <a:rPr lang="en-US" sz="1600" b="0" i="0" u="none" strike="noStrike" dirty="0">
                          <a:solidFill>
                            <a:srgbClr val="000000"/>
                          </a:solidFill>
                          <a:latin typeface="+mn-lt"/>
                          <a:cs typeface="Arial" panose="020B0604020202020204" pitchFamily="34" charset="0"/>
                        </a:rPr>
                        <a:t>Education Human Resources Development and Institutional Development</a:t>
                      </a:r>
                    </a:p>
                  </a:txBody>
                  <a:tcPr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1 366 199</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1 307 128</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59 071</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95.68%</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5"/>
                  </a:ext>
                </a:extLst>
              </a:tr>
              <a:tr h="522740">
                <a:tc>
                  <a:txBody>
                    <a:bodyPr/>
                    <a:lstStyle/>
                    <a:p>
                      <a:pPr algn="l" rtl="0" fontAlgn="t"/>
                      <a:r>
                        <a:rPr lang="en-US" sz="1600" b="0" i="0" u="none" strike="noStrike" dirty="0">
                          <a:solidFill>
                            <a:srgbClr val="000000"/>
                          </a:solidFill>
                          <a:latin typeface="+mn-lt"/>
                          <a:cs typeface="Arial" panose="020B0604020202020204" pitchFamily="34" charset="0"/>
                        </a:rPr>
                        <a:t>Planning, Information and Assessment</a:t>
                      </a:r>
                    </a:p>
                  </a:txBody>
                  <a:tcPr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13 144 331</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9 781 351</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3 362 980</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74.41%</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6"/>
                  </a:ext>
                </a:extLst>
              </a:tr>
              <a:tr h="445223">
                <a:tc>
                  <a:txBody>
                    <a:bodyPr/>
                    <a:lstStyle/>
                    <a:p>
                      <a:pPr algn="l" rtl="0" fontAlgn="t"/>
                      <a:r>
                        <a:rPr lang="en-US" sz="1600" b="0" i="0" u="none" strike="noStrike" dirty="0">
                          <a:solidFill>
                            <a:srgbClr val="000000"/>
                          </a:solidFill>
                          <a:latin typeface="+mn-lt"/>
                          <a:cs typeface="Arial" panose="020B0604020202020204" pitchFamily="34" charset="0"/>
                        </a:rPr>
                        <a:t>Educational Enrichment Services</a:t>
                      </a:r>
                      <a:endParaRPr lang="en-US" sz="1600" b="0" i="0" u="none" strike="noStrike" baseline="30000" dirty="0">
                        <a:solidFill>
                          <a:srgbClr val="000000"/>
                        </a:solidFill>
                        <a:latin typeface="+mn-lt"/>
                        <a:cs typeface="Arial" panose="020B0604020202020204" pitchFamily="34" charset="0"/>
                      </a:endParaRPr>
                    </a:p>
                  </a:txBody>
                  <a:tcPr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7 508 789</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6 245 930</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1 262 859</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83.18%</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7"/>
                  </a:ext>
                </a:extLst>
              </a:tr>
              <a:tr h="575015">
                <a:tc>
                  <a:txBody>
                    <a:bodyPr/>
                    <a:lstStyle/>
                    <a:p>
                      <a:pPr algn="l" rtl="0" fontAlgn="t"/>
                      <a:r>
                        <a:rPr lang="en-US" sz="1600" b="1" i="0" u="none" strike="noStrike" dirty="0">
                          <a:solidFill>
                            <a:srgbClr val="000000"/>
                          </a:solidFill>
                          <a:latin typeface="+mn-lt"/>
                          <a:cs typeface="Arial" panose="020B0604020202020204" pitchFamily="34" charset="0"/>
                        </a:rPr>
                        <a:t>Total</a:t>
                      </a:r>
                    </a:p>
                  </a:txBody>
                  <a:tcPr marR="0" marT="0" marB="0" anchor="ctr">
                    <a:solidFill>
                      <a:schemeClr val="accent2">
                        <a:lumMod val="20000"/>
                        <a:lumOff val="80000"/>
                      </a:schemeClr>
                    </a:solidFill>
                  </a:tcPr>
                </a:tc>
                <a:tc>
                  <a:txBody>
                    <a:bodyPr/>
                    <a:lstStyle/>
                    <a:p>
                      <a:pPr algn="r" fontAlgn="b"/>
                      <a:r>
                        <a:rPr lang="en-ZA" sz="1600" b="1" i="0" u="none" strike="noStrike" dirty="0">
                          <a:solidFill>
                            <a:schemeClr val="tx1"/>
                          </a:solidFill>
                          <a:effectLst/>
                          <a:latin typeface="+mn-lt"/>
                          <a:cs typeface="Arial" panose="020B0604020202020204" pitchFamily="34" charset="0"/>
                        </a:rPr>
                        <a:t>24 504 531</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1" i="0" u="none" strike="noStrike" kern="1200" dirty="0">
                          <a:solidFill>
                            <a:schemeClr val="tx1"/>
                          </a:solidFill>
                          <a:effectLst/>
                          <a:latin typeface="+mn-lt"/>
                          <a:ea typeface="+mn-ea"/>
                          <a:cs typeface="Arial" panose="020B0604020202020204" pitchFamily="34" charset="0"/>
                        </a:rPr>
                        <a:t>19 268 342</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1" i="0" u="none" strike="noStrike" kern="1200" dirty="0">
                          <a:solidFill>
                            <a:schemeClr val="tx1"/>
                          </a:solidFill>
                          <a:effectLst/>
                          <a:latin typeface="+mn-lt"/>
                          <a:ea typeface="+mn-ea"/>
                          <a:cs typeface="Arial" panose="020B0604020202020204" pitchFamily="34" charset="0"/>
                        </a:rPr>
                        <a:t>5 236 189</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1" i="0" u="none" strike="noStrike" kern="1200" dirty="0">
                          <a:solidFill>
                            <a:schemeClr val="tx1"/>
                          </a:solidFill>
                          <a:effectLst/>
                          <a:latin typeface="+mn-lt"/>
                          <a:ea typeface="+mn-ea"/>
                          <a:cs typeface="Arial" panose="020B0604020202020204" pitchFamily="34" charset="0"/>
                        </a:rPr>
                        <a:t>78.63%</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8"/>
                  </a:ext>
                </a:extLst>
              </a:tr>
            </a:tbl>
          </a:graphicData>
        </a:graphic>
      </p:graphicFrame>
      <p:sp>
        <p:nvSpPr>
          <p:cNvPr id="5" name="Slide Number Placeholder 4"/>
          <p:cNvSpPr>
            <a:spLocks noGrp="1"/>
          </p:cNvSpPr>
          <p:nvPr>
            <p:ph type="sldNum" sz="quarter" idx="4294967295"/>
          </p:nvPr>
        </p:nvSpPr>
        <p:spPr>
          <a:xfrm>
            <a:off x="6553200" y="6356350"/>
            <a:ext cx="2590800" cy="365125"/>
          </a:xfrm>
          <a:prstGeom prst="rect">
            <a:avLst/>
          </a:prstGeom>
        </p:spPr>
        <p:txBody>
          <a:bodyPr/>
          <a:lstStyle/>
          <a:p>
            <a:fld id="{3DB53F8B-4788-43D9-B19C-7CDD71F53993}" type="slidenum">
              <a:rPr lang="en-ZA" smtClean="0"/>
              <a:pPr/>
              <a:t>113</a:t>
            </a:fld>
            <a:endParaRPr lang="en-ZA" dirty="0"/>
          </a:p>
        </p:txBody>
      </p:sp>
      <p:pic>
        <p:nvPicPr>
          <p:cNvPr id="6" name="Picture 5"/>
          <p:cNvPicPr>
            <a:picLocks noChangeAspect="1"/>
          </p:cNvPicPr>
          <p:nvPr/>
        </p:nvPicPr>
        <p:blipFill>
          <a:blip r:embed="rId4"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9672134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0"/>
            <a:ext cx="9144000" cy="836711"/>
          </a:xfrm>
        </p:spPr>
        <p:txBody>
          <a:bodyPr>
            <a:normAutofit/>
          </a:bodyPr>
          <a:lstStyle/>
          <a:p>
            <a:pPr eaLnBrk="1" hangingPunct="1"/>
            <a:r>
              <a:rPr lang="en-ZA" altLang="en-US" b="1" dirty="0">
                <a:solidFill>
                  <a:schemeClr val="accent2">
                    <a:lumMod val="75000"/>
                  </a:schemeClr>
                </a:solidFill>
              </a:rPr>
              <a:t>CHALLENGES (DEVIATIONS) AND MITIGATORY MEASURES </a:t>
            </a:r>
          </a:p>
        </p:txBody>
      </p:sp>
      <p:graphicFrame>
        <p:nvGraphicFramePr>
          <p:cNvPr id="2" name="Table 1"/>
          <p:cNvGraphicFramePr>
            <a:graphicFrameLocks noGrp="1"/>
          </p:cNvGraphicFramePr>
          <p:nvPr>
            <p:extLst>
              <p:ext uri="{D42A27DB-BD31-4B8C-83A1-F6EECF244321}">
                <p14:modId xmlns:p14="http://schemas.microsoft.com/office/powerpoint/2010/main" xmlns="" val="3604143067"/>
              </p:ext>
            </p:extLst>
          </p:nvPr>
        </p:nvGraphicFramePr>
        <p:xfrm>
          <a:off x="179512" y="836712"/>
          <a:ext cx="8784976" cy="2588096"/>
        </p:xfrm>
        <a:graphic>
          <a:graphicData uri="http://schemas.openxmlformats.org/drawingml/2006/table">
            <a:tbl>
              <a:tblPr firstRow="1" bandRow="1">
                <a:tableStyleId>{5C22544A-7EE6-4342-B048-85BDC9FD1C3A}</a:tableStyleId>
              </a:tblPr>
              <a:tblGrid>
                <a:gridCol w="4026446">
                  <a:extLst>
                    <a:ext uri="{9D8B030D-6E8A-4147-A177-3AD203B41FA5}">
                      <a16:colId xmlns:a16="http://schemas.microsoft.com/office/drawing/2014/main" xmlns="" val="20000"/>
                    </a:ext>
                  </a:extLst>
                </a:gridCol>
                <a:gridCol w="4758530">
                  <a:extLst>
                    <a:ext uri="{9D8B030D-6E8A-4147-A177-3AD203B41FA5}">
                      <a16:colId xmlns:a16="http://schemas.microsoft.com/office/drawing/2014/main" xmlns="" val="20001"/>
                    </a:ext>
                  </a:extLst>
                </a:gridCol>
              </a:tblGrid>
              <a:tr h="145546">
                <a:tc>
                  <a:txBody>
                    <a:bodyPr/>
                    <a:lstStyle/>
                    <a:p>
                      <a:pPr marL="0" algn="ctr" defTabSz="914400" rtl="0" eaLnBrk="1" latinLnBrk="0" hangingPunct="1"/>
                      <a:r>
                        <a:rPr lang="en-ZA" sz="1300" b="1" kern="1200" dirty="0">
                          <a:solidFill>
                            <a:srgbClr val="FF0000"/>
                          </a:solidFill>
                          <a:latin typeface="+mn-lt"/>
                          <a:ea typeface="+mn-ea"/>
                          <a:cs typeface="+mn-cs"/>
                        </a:rPr>
                        <a:t>CHALLENGES/DEVIATION</a:t>
                      </a:r>
                    </a:p>
                  </a:txBody>
                  <a:tcPr marL="91431" marR="91431" marT="45721" marB="45721">
                    <a:solidFill>
                      <a:schemeClr val="accent2">
                        <a:lumMod val="40000"/>
                        <a:lumOff val="60000"/>
                      </a:schemeClr>
                    </a:solidFill>
                  </a:tcPr>
                </a:tc>
                <a:tc>
                  <a:txBody>
                    <a:bodyPr/>
                    <a:lstStyle/>
                    <a:p>
                      <a:pPr algn="ctr"/>
                      <a:r>
                        <a:rPr lang="en-ZA" sz="1300" dirty="0">
                          <a:solidFill>
                            <a:srgbClr val="FF0000"/>
                          </a:solidFill>
                          <a:latin typeface="+mn-lt"/>
                        </a:rPr>
                        <a:t>MITIGATORY MEASURES/PROGRESS</a:t>
                      </a:r>
                    </a:p>
                  </a:txBody>
                  <a:tcPr marL="91431" marR="91431" marT="45721" marB="45721">
                    <a:solidFill>
                      <a:schemeClr val="accent2">
                        <a:lumMod val="40000"/>
                        <a:lumOff val="60000"/>
                      </a:schemeClr>
                    </a:solidFill>
                  </a:tcPr>
                </a:tc>
                <a:extLst>
                  <a:ext uri="{0D108BD9-81ED-4DB2-BD59-A6C34878D82A}">
                    <a16:rowId xmlns:a16="http://schemas.microsoft.com/office/drawing/2014/main" xmlns="" val="10000"/>
                  </a:ext>
                </a:extLst>
              </a:tr>
              <a:tr h="2298534">
                <a:tc>
                  <a:txBody>
                    <a:bodyPr/>
                    <a:lstStyle/>
                    <a:p>
                      <a:pPr marL="0" marR="0" lvl="0" indent="0" algn="just" defTabSz="914400" rtl="0" eaLnBrk="1" fontAlgn="t" latinLnBrk="0" hangingPunct="1">
                        <a:lnSpc>
                          <a:spcPct val="150000"/>
                        </a:lnSpc>
                        <a:spcBef>
                          <a:spcPts val="0"/>
                        </a:spcBef>
                        <a:spcAft>
                          <a:spcPts val="0"/>
                        </a:spcAft>
                        <a:buClrTx/>
                        <a:buSzTx/>
                        <a:buFont typeface="Wingdings"/>
                        <a:buNone/>
                        <a:tabLst/>
                        <a:defRPr/>
                      </a:pPr>
                      <a:r>
                        <a:rPr lang="en-US" sz="1300" b="1" dirty="0">
                          <a:solidFill>
                            <a:srgbClr val="FF0000"/>
                          </a:solidFill>
                          <a:effectLst/>
                          <a:latin typeface="+mn-lt"/>
                          <a:ea typeface="Times New Roman"/>
                        </a:rPr>
                        <a:t>Programme 2: </a:t>
                      </a:r>
                      <a:r>
                        <a:rPr lang="en-US" sz="1300" b="1" i="0" u="none" strike="noStrike" dirty="0">
                          <a:solidFill>
                            <a:srgbClr val="FF0000"/>
                          </a:solidFill>
                          <a:latin typeface="+mn-lt"/>
                          <a:cs typeface="Arial" panose="020B0604020202020204" pitchFamily="34" charset="0"/>
                        </a:rPr>
                        <a:t>Curriculum Policy, Support and Monitoring</a:t>
                      </a:r>
                    </a:p>
                    <a:p>
                      <a:pPr marL="0" lvl="0" indent="0" algn="just" defTabSz="914400" rtl="0" eaLnBrk="1" fontAlgn="t" latinLnBrk="0" hangingPunct="1">
                        <a:lnSpc>
                          <a:spcPct val="150000"/>
                        </a:lnSpc>
                        <a:spcBef>
                          <a:spcPts val="0"/>
                        </a:spcBef>
                        <a:buFont typeface="Wingdings"/>
                        <a:buNone/>
                      </a:pPr>
                      <a:r>
                        <a:rPr lang="en-US" sz="1300" dirty="0">
                          <a:solidFill>
                            <a:srgbClr val="FF0000"/>
                          </a:solidFill>
                          <a:effectLst/>
                          <a:latin typeface="+mn-lt"/>
                          <a:ea typeface="Times New Roman"/>
                        </a:rPr>
                        <a:t>The bulk</a:t>
                      </a:r>
                      <a:r>
                        <a:rPr lang="en-US" sz="1300" baseline="0" dirty="0">
                          <a:solidFill>
                            <a:srgbClr val="FF0000"/>
                          </a:solidFill>
                          <a:effectLst/>
                          <a:latin typeface="+mn-lt"/>
                          <a:ea typeface="Times New Roman"/>
                        </a:rPr>
                        <a:t> of the allocation on this </a:t>
                      </a:r>
                      <a:r>
                        <a:rPr lang="en-US" sz="1300" baseline="0" dirty="0" err="1">
                          <a:solidFill>
                            <a:srgbClr val="FF0000"/>
                          </a:solidFill>
                          <a:effectLst/>
                          <a:latin typeface="+mn-lt"/>
                          <a:ea typeface="Times New Roman"/>
                        </a:rPr>
                        <a:t>programme</a:t>
                      </a:r>
                      <a:r>
                        <a:rPr lang="en-US" sz="1300" baseline="0" dirty="0">
                          <a:solidFill>
                            <a:srgbClr val="FF0000"/>
                          </a:solidFill>
                          <a:effectLst/>
                          <a:latin typeface="+mn-lt"/>
                          <a:ea typeface="Times New Roman"/>
                        </a:rPr>
                        <a:t> is in respect of the </a:t>
                      </a:r>
                      <a:r>
                        <a:rPr lang="en-US" sz="1300" b="1" baseline="0" dirty="0">
                          <a:solidFill>
                            <a:srgbClr val="FF0000"/>
                          </a:solidFill>
                          <a:effectLst/>
                          <a:latin typeface="+mn-lt"/>
                          <a:ea typeface="Times New Roman"/>
                        </a:rPr>
                        <a:t>Workbooks and Matric Second Chance </a:t>
                      </a:r>
                      <a:r>
                        <a:rPr lang="en-US" sz="1300" b="1" baseline="0" dirty="0" err="1">
                          <a:solidFill>
                            <a:srgbClr val="FF0000"/>
                          </a:solidFill>
                          <a:effectLst/>
                          <a:latin typeface="+mn-lt"/>
                          <a:ea typeface="Times New Roman"/>
                        </a:rPr>
                        <a:t>programme</a:t>
                      </a:r>
                      <a:r>
                        <a:rPr lang="en-US" sz="1300" b="1" baseline="0" dirty="0">
                          <a:solidFill>
                            <a:srgbClr val="FF0000"/>
                          </a:solidFill>
                          <a:effectLst/>
                          <a:latin typeface="+mn-lt"/>
                          <a:ea typeface="Times New Roman"/>
                        </a:rPr>
                        <a:t>.</a:t>
                      </a:r>
                      <a:r>
                        <a:rPr lang="en-US" sz="1300" b="1" dirty="0">
                          <a:solidFill>
                            <a:srgbClr val="FF0000"/>
                          </a:solidFill>
                          <a:effectLst/>
                          <a:latin typeface="+mn-lt"/>
                          <a:ea typeface="Times New Roman"/>
                        </a:rPr>
                        <a:t> </a:t>
                      </a:r>
                      <a:endParaRPr lang="en-ZA" sz="1300" b="1" kern="1200" dirty="0">
                        <a:solidFill>
                          <a:srgbClr val="FF0000"/>
                        </a:solidFill>
                        <a:latin typeface="+mn-lt"/>
                        <a:ea typeface="+mn-ea"/>
                        <a:cs typeface="Arial" panose="020B0604020202020204" pitchFamily="34" charset="0"/>
                      </a:endParaRPr>
                    </a:p>
                  </a:txBody>
                  <a:tcPr marL="91431" marR="91431" marT="45721" marB="45721">
                    <a:solidFill>
                      <a:schemeClr val="accent2">
                        <a:lumMod val="20000"/>
                        <a:lumOff val="8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300" b="1" kern="1200" baseline="0" dirty="0">
                          <a:solidFill>
                            <a:srgbClr val="FF0000"/>
                          </a:solidFill>
                          <a:latin typeface="+mn-lt"/>
                          <a:ea typeface="+mn-ea"/>
                          <a:cs typeface="Arial" panose="020B0604020202020204" pitchFamily="34" charset="0"/>
                        </a:rPr>
                        <a:t>Second Chance </a:t>
                      </a:r>
                      <a:r>
                        <a:rPr lang="en-US" sz="1300" b="1" kern="1200" baseline="0" dirty="0" err="1">
                          <a:solidFill>
                            <a:srgbClr val="FF0000"/>
                          </a:solidFill>
                          <a:latin typeface="+mn-lt"/>
                          <a:ea typeface="+mn-ea"/>
                          <a:cs typeface="Arial" panose="020B0604020202020204" pitchFamily="34" charset="0"/>
                        </a:rPr>
                        <a:t>programme</a:t>
                      </a:r>
                      <a:endParaRPr lang="en-US" sz="1300" b="1" kern="1200" baseline="0" dirty="0">
                        <a:solidFill>
                          <a:srgbClr val="FF0000"/>
                        </a:solidFill>
                        <a:latin typeface="+mn-lt"/>
                        <a:ea typeface="+mn-ea"/>
                        <a:cs typeface="Arial" panose="020B0604020202020204" pitchFamily="34" charset="0"/>
                      </a:endParaRPr>
                    </a:p>
                    <a:p>
                      <a:pPr marL="169863" marR="0" indent="-169863"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300" kern="1200" baseline="0" dirty="0">
                          <a:solidFill>
                            <a:srgbClr val="FF0000"/>
                          </a:solidFill>
                          <a:latin typeface="+mn-lt"/>
                          <a:ea typeface="+mn-ea"/>
                          <a:cs typeface="Arial" panose="020B0604020202020204" pitchFamily="34" charset="0"/>
                        </a:rPr>
                        <a:t>The Second Chance LTSM were procured through Government Printing Works (GPW) which is an entity of Government. The materials have been received and </a:t>
                      </a:r>
                      <a:r>
                        <a:rPr lang="en-US" sz="1300" b="1" kern="1200" baseline="0" dirty="0">
                          <a:solidFill>
                            <a:srgbClr val="FF0000"/>
                          </a:solidFill>
                          <a:latin typeface="+mn-lt"/>
                          <a:ea typeface="+mn-ea"/>
                          <a:cs typeface="Arial" panose="020B0604020202020204" pitchFamily="34" charset="0"/>
                        </a:rPr>
                        <a:t>the Department is awaiting invoices from GPW. </a:t>
                      </a:r>
                      <a:r>
                        <a:rPr lang="en-US" sz="1300" kern="1200" baseline="0" dirty="0">
                          <a:solidFill>
                            <a:srgbClr val="FF0000"/>
                          </a:solidFill>
                          <a:latin typeface="+mn-lt"/>
                          <a:ea typeface="+mn-ea"/>
                          <a:cs typeface="Arial" panose="020B0604020202020204" pitchFamily="34" charset="0"/>
                        </a:rPr>
                        <a:t>The delivery is currently underway to 80 centers in provinces. The Department is awaiting delivery notes with invoices from the service provider  delivering the materials.</a:t>
                      </a:r>
                      <a:endParaRPr lang="en-US" sz="1300" kern="1200" dirty="0">
                        <a:solidFill>
                          <a:srgbClr val="FF0000"/>
                        </a:solidFill>
                        <a:latin typeface="+mn-lt"/>
                        <a:ea typeface="+mn-ea"/>
                        <a:cs typeface="Arial" panose="020B0604020202020204" pitchFamily="34" charset="0"/>
                      </a:endParaRPr>
                    </a:p>
                  </a:txBody>
                  <a:tcPr marL="91431" marR="91431" marT="45721" marB="45721">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pic>
        <p:nvPicPr>
          <p:cNvPr id="4" name="Picture 3"/>
          <p:cNvPicPr>
            <a:picLocks noChangeAspect="1"/>
          </p:cNvPicPr>
          <p:nvPr/>
        </p:nvPicPr>
        <p:blipFill>
          <a:blip r:embed="rId3" cstate="print"/>
          <a:stretch>
            <a:fillRect/>
          </a:stretch>
        </p:blipFill>
        <p:spPr>
          <a:xfrm>
            <a:off x="0" y="6021288"/>
            <a:ext cx="1691680" cy="836712"/>
          </a:xfrm>
          <a:prstGeom prst="rect">
            <a:avLst/>
          </a:prstGeom>
        </p:spPr>
      </p:pic>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114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402169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0"/>
            <a:ext cx="9144000" cy="1052736"/>
          </a:xfrm>
        </p:spPr>
        <p:txBody>
          <a:bodyPr>
            <a:normAutofit/>
          </a:bodyPr>
          <a:lstStyle/>
          <a:p>
            <a:pPr eaLnBrk="1" hangingPunct="1"/>
            <a:r>
              <a:rPr lang="en-ZA" altLang="en-US" b="1" dirty="0">
                <a:solidFill>
                  <a:schemeClr val="accent2">
                    <a:lumMod val="75000"/>
                  </a:schemeClr>
                </a:solidFill>
              </a:rPr>
              <a:t>CHALLENGES (DEVIATIONS) AND MITIGATORY MEASURES </a:t>
            </a:r>
          </a:p>
        </p:txBody>
      </p:sp>
      <p:graphicFrame>
        <p:nvGraphicFramePr>
          <p:cNvPr id="2" name="Table 1"/>
          <p:cNvGraphicFramePr>
            <a:graphicFrameLocks noGrp="1"/>
          </p:cNvGraphicFramePr>
          <p:nvPr>
            <p:extLst>
              <p:ext uri="{D42A27DB-BD31-4B8C-83A1-F6EECF244321}">
                <p14:modId xmlns:p14="http://schemas.microsoft.com/office/powerpoint/2010/main" xmlns="" val="695271684"/>
              </p:ext>
            </p:extLst>
          </p:nvPr>
        </p:nvGraphicFramePr>
        <p:xfrm>
          <a:off x="395536" y="1124744"/>
          <a:ext cx="8424936" cy="4608512"/>
        </p:xfrm>
        <a:graphic>
          <a:graphicData uri="http://schemas.openxmlformats.org/drawingml/2006/table">
            <a:tbl>
              <a:tblPr firstRow="1" bandRow="1">
                <a:tableStyleId>{5C22544A-7EE6-4342-B048-85BDC9FD1C3A}</a:tableStyleId>
              </a:tblPr>
              <a:tblGrid>
                <a:gridCol w="3861429">
                  <a:extLst>
                    <a:ext uri="{9D8B030D-6E8A-4147-A177-3AD203B41FA5}">
                      <a16:colId xmlns:a16="http://schemas.microsoft.com/office/drawing/2014/main" xmlns="" val="20000"/>
                    </a:ext>
                  </a:extLst>
                </a:gridCol>
                <a:gridCol w="4563507">
                  <a:extLst>
                    <a:ext uri="{9D8B030D-6E8A-4147-A177-3AD203B41FA5}">
                      <a16:colId xmlns:a16="http://schemas.microsoft.com/office/drawing/2014/main" xmlns="" val="20001"/>
                    </a:ext>
                  </a:extLst>
                </a:gridCol>
              </a:tblGrid>
              <a:tr h="1219902">
                <a:tc>
                  <a:txBody>
                    <a:bodyPr/>
                    <a:lstStyle/>
                    <a:p>
                      <a:pPr marL="0" algn="ctr" defTabSz="914400" rtl="0" eaLnBrk="1" latinLnBrk="0" hangingPunct="1"/>
                      <a:r>
                        <a:rPr lang="en-ZA" sz="2400" b="1" kern="1200" dirty="0">
                          <a:solidFill>
                            <a:schemeClr val="tx1"/>
                          </a:solidFill>
                          <a:latin typeface="+mn-lt"/>
                          <a:ea typeface="+mn-ea"/>
                          <a:cs typeface="+mn-cs"/>
                        </a:rPr>
                        <a:t>CHALLENGES/DEVIATION</a:t>
                      </a:r>
                    </a:p>
                  </a:txBody>
                  <a:tcPr marL="91431" marR="91431" marT="45721" marB="45721">
                    <a:solidFill>
                      <a:schemeClr val="accent2">
                        <a:lumMod val="40000"/>
                        <a:lumOff val="60000"/>
                      </a:schemeClr>
                    </a:solidFill>
                  </a:tcPr>
                </a:tc>
                <a:tc>
                  <a:txBody>
                    <a:bodyPr/>
                    <a:lstStyle/>
                    <a:p>
                      <a:pPr algn="ctr"/>
                      <a:r>
                        <a:rPr lang="en-ZA" sz="2400" dirty="0">
                          <a:solidFill>
                            <a:schemeClr val="tx1"/>
                          </a:solidFill>
                          <a:latin typeface="+mn-lt"/>
                        </a:rPr>
                        <a:t>MITIGATORY MEASURES/PROGRESS</a:t>
                      </a:r>
                    </a:p>
                  </a:txBody>
                  <a:tcPr marL="91431" marR="91431" marT="45721" marB="45721">
                    <a:solidFill>
                      <a:schemeClr val="accent2">
                        <a:lumMod val="40000"/>
                        <a:lumOff val="60000"/>
                      </a:schemeClr>
                    </a:solidFill>
                  </a:tcPr>
                </a:tc>
                <a:extLst>
                  <a:ext uri="{0D108BD9-81ED-4DB2-BD59-A6C34878D82A}">
                    <a16:rowId xmlns:a16="http://schemas.microsoft.com/office/drawing/2014/main" xmlns="" val="10000"/>
                  </a:ext>
                </a:extLst>
              </a:tr>
              <a:tr h="3388610">
                <a:tc>
                  <a:txBody>
                    <a:bodyPr/>
                    <a:lstStyle/>
                    <a:p>
                      <a:pPr marL="0" lvl="0" indent="0" algn="just" defTabSz="914400" rtl="0" eaLnBrk="1" fontAlgn="t" latinLnBrk="0" hangingPunct="1">
                        <a:lnSpc>
                          <a:spcPct val="150000"/>
                        </a:lnSpc>
                        <a:spcBef>
                          <a:spcPts val="0"/>
                        </a:spcBef>
                        <a:buFont typeface="Wingdings"/>
                        <a:buNone/>
                      </a:pPr>
                      <a:r>
                        <a:rPr lang="en-ZA" sz="1600" b="1" kern="1200" dirty="0">
                          <a:solidFill>
                            <a:schemeClr val="tx1"/>
                          </a:solidFill>
                          <a:latin typeface="+mn-lt"/>
                          <a:ea typeface="+mn-ea"/>
                          <a:cs typeface="Arial" panose="020B0604020202020204" pitchFamily="34" charset="0"/>
                        </a:rPr>
                        <a:t>Programme 3: Teachers, Education Human Resources Development and Institutional Development</a:t>
                      </a:r>
                    </a:p>
                    <a:p>
                      <a:pPr marL="0" lvl="0" indent="0" algn="just" defTabSz="914400" rtl="0" eaLnBrk="1" fontAlgn="t" latinLnBrk="0" hangingPunct="1">
                        <a:lnSpc>
                          <a:spcPct val="150000"/>
                        </a:lnSpc>
                        <a:spcBef>
                          <a:spcPts val="0"/>
                        </a:spcBef>
                        <a:buFont typeface="Wingdings"/>
                        <a:buNone/>
                      </a:pPr>
                      <a:r>
                        <a:rPr lang="en-ZA" sz="1600" kern="1200" dirty="0">
                          <a:solidFill>
                            <a:schemeClr val="tx1"/>
                          </a:solidFill>
                          <a:latin typeface="+mn-lt"/>
                          <a:ea typeface="+mn-ea"/>
                          <a:cs typeface="Arial" panose="020B0604020202020204" pitchFamily="34" charset="0"/>
                        </a:rPr>
                        <a:t>The </a:t>
                      </a:r>
                      <a:r>
                        <a:rPr lang="en-ZA" sz="1600" b="1" kern="1200" dirty="0">
                          <a:solidFill>
                            <a:schemeClr val="tx1"/>
                          </a:solidFill>
                          <a:latin typeface="+mn-lt"/>
                          <a:ea typeface="+mn-ea"/>
                          <a:cs typeface="Arial" panose="020B0604020202020204" pitchFamily="34" charset="0"/>
                        </a:rPr>
                        <a:t>high expenditure in</a:t>
                      </a:r>
                      <a:r>
                        <a:rPr lang="en-ZA" sz="1600" b="1" kern="1200" baseline="0" dirty="0">
                          <a:solidFill>
                            <a:schemeClr val="tx1"/>
                          </a:solidFill>
                          <a:latin typeface="+mn-lt"/>
                          <a:ea typeface="+mn-ea"/>
                          <a:cs typeface="Arial" panose="020B0604020202020204" pitchFamily="34" charset="0"/>
                        </a:rPr>
                        <a:t> this programme </a:t>
                      </a:r>
                      <a:r>
                        <a:rPr lang="en-ZA" sz="1600" kern="1200" dirty="0">
                          <a:solidFill>
                            <a:schemeClr val="tx1"/>
                          </a:solidFill>
                          <a:latin typeface="+mn-lt"/>
                          <a:ea typeface="+mn-ea"/>
                          <a:cs typeface="Arial" panose="020B0604020202020204" pitchFamily="34" charset="0"/>
                        </a:rPr>
                        <a:t>is due to the</a:t>
                      </a:r>
                      <a:r>
                        <a:rPr lang="en-ZA" sz="1600" kern="1200" baseline="0" dirty="0">
                          <a:solidFill>
                            <a:schemeClr val="tx1"/>
                          </a:solidFill>
                          <a:latin typeface="+mn-lt"/>
                          <a:ea typeface="+mn-ea"/>
                          <a:cs typeface="Arial" panose="020B0604020202020204" pitchFamily="34" charset="0"/>
                        </a:rPr>
                        <a:t> once-off transfer payment for</a:t>
                      </a:r>
                      <a:r>
                        <a:rPr lang="en-ZA" sz="1600" kern="1200" dirty="0">
                          <a:solidFill>
                            <a:schemeClr val="tx1"/>
                          </a:solidFill>
                          <a:latin typeface="+mn-lt"/>
                          <a:ea typeface="+mn-ea"/>
                          <a:cs typeface="Arial" panose="020B0604020202020204" pitchFamily="34" charset="0"/>
                        </a:rPr>
                        <a:t> </a:t>
                      </a:r>
                      <a:r>
                        <a:rPr lang="en-ZA" sz="1600" kern="1200" dirty="0" err="1">
                          <a:solidFill>
                            <a:schemeClr val="tx1"/>
                          </a:solidFill>
                          <a:latin typeface="+mn-lt"/>
                          <a:ea typeface="+mn-ea"/>
                          <a:cs typeface="Arial" panose="020B0604020202020204" pitchFamily="34" charset="0"/>
                        </a:rPr>
                        <a:t>Funza</a:t>
                      </a:r>
                      <a:r>
                        <a:rPr lang="en-ZA" sz="1600" kern="1200" dirty="0">
                          <a:solidFill>
                            <a:schemeClr val="tx1"/>
                          </a:solidFill>
                          <a:latin typeface="+mn-lt"/>
                          <a:ea typeface="+mn-ea"/>
                          <a:cs typeface="Arial" panose="020B0604020202020204" pitchFamily="34" charset="0"/>
                        </a:rPr>
                        <a:t> </a:t>
                      </a:r>
                      <a:r>
                        <a:rPr lang="en-ZA" sz="1600" kern="1200" dirty="0" err="1">
                          <a:solidFill>
                            <a:schemeClr val="tx1"/>
                          </a:solidFill>
                          <a:latin typeface="+mn-lt"/>
                          <a:ea typeface="+mn-ea"/>
                          <a:cs typeface="Arial" panose="020B0604020202020204" pitchFamily="34" charset="0"/>
                        </a:rPr>
                        <a:t>Lushaka</a:t>
                      </a:r>
                      <a:r>
                        <a:rPr lang="en-ZA" sz="1600" kern="1200" dirty="0">
                          <a:solidFill>
                            <a:schemeClr val="tx1"/>
                          </a:solidFill>
                          <a:latin typeface="+mn-lt"/>
                          <a:ea typeface="+mn-ea"/>
                          <a:cs typeface="Arial" panose="020B0604020202020204" pitchFamily="34" charset="0"/>
                        </a:rPr>
                        <a:t> Bursaries.</a:t>
                      </a:r>
                      <a:endParaRPr lang="en-ZA" sz="1600" b="1" kern="1200" dirty="0">
                        <a:solidFill>
                          <a:schemeClr val="tx1"/>
                        </a:solidFill>
                        <a:latin typeface="+mn-lt"/>
                        <a:ea typeface="+mn-ea"/>
                        <a:cs typeface="Arial" panose="020B0604020202020204" pitchFamily="34" charset="0"/>
                      </a:endParaRPr>
                    </a:p>
                  </a:txBody>
                  <a:tcPr marL="91431" marR="91431" marT="45721" marB="45721">
                    <a:solidFill>
                      <a:schemeClr val="accent2">
                        <a:lumMod val="20000"/>
                        <a:lumOff val="80000"/>
                      </a:schemeClr>
                    </a:solidFill>
                  </a:tcPr>
                </a:tc>
                <a:tc>
                  <a:txBody>
                    <a:bodyPr/>
                    <a:lstStyle/>
                    <a:p>
                      <a:pPr marL="0" indent="0" algn="just" defTabSz="914400" rtl="0" eaLnBrk="1" latinLnBrk="0" hangingPunct="1">
                        <a:lnSpc>
                          <a:spcPct val="150000"/>
                        </a:lnSpc>
                        <a:buFont typeface="Arial" panose="020B0604020202020204" pitchFamily="34" charset="0"/>
                        <a:buNone/>
                      </a:pPr>
                      <a:endParaRPr lang="en-ZA" sz="1600" kern="1200" dirty="0">
                        <a:solidFill>
                          <a:srgbClr val="FF0000"/>
                        </a:solidFill>
                        <a:latin typeface="+mn-lt"/>
                        <a:ea typeface="+mn-ea"/>
                        <a:cs typeface="Arial" panose="020B0604020202020204" pitchFamily="34" charset="0"/>
                      </a:endParaRPr>
                    </a:p>
                    <a:p>
                      <a:pPr marL="0" indent="0" algn="just" defTabSz="914400" rtl="0" eaLnBrk="1" latinLnBrk="0" hangingPunct="1">
                        <a:lnSpc>
                          <a:spcPct val="150000"/>
                        </a:lnSpc>
                        <a:buFont typeface="Arial" panose="020B0604020202020204" pitchFamily="34" charset="0"/>
                        <a:buNone/>
                      </a:pPr>
                      <a:endParaRPr lang="en-ZA" sz="1600" kern="1200" dirty="0">
                        <a:solidFill>
                          <a:srgbClr val="FF0000"/>
                        </a:solidFill>
                        <a:latin typeface="+mn-lt"/>
                        <a:ea typeface="+mn-ea"/>
                        <a:cs typeface="Arial" panose="020B0604020202020204" pitchFamily="34" charset="0"/>
                      </a:endParaRPr>
                    </a:p>
                    <a:p>
                      <a:pPr marL="0" indent="0" algn="just" defTabSz="914400" rtl="0" eaLnBrk="1" latinLnBrk="0" hangingPunct="1">
                        <a:lnSpc>
                          <a:spcPct val="150000"/>
                        </a:lnSpc>
                        <a:buFont typeface="Arial" panose="020B0604020202020204" pitchFamily="34" charset="0"/>
                        <a:buNone/>
                      </a:pPr>
                      <a:endParaRPr lang="en-ZA" sz="1600" kern="1200" dirty="0">
                        <a:solidFill>
                          <a:srgbClr val="FF0000"/>
                        </a:solidFill>
                        <a:latin typeface="+mn-lt"/>
                        <a:ea typeface="+mn-ea"/>
                        <a:cs typeface="Arial" panose="020B0604020202020204" pitchFamily="34" charset="0"/>
                      </a:endParaRPr>
                    </a:p>
                    <a:p>
                      <a:pPr marL="0" indent="0" algn="just" defTabSz="914400" rtl="0" eaLnBrk="1" latinLnBrk="0" hangingPunct="1">
                        <a:lnSpc>
                          <a:spcPct val="150000"/>
                        </a:lnSpc>
                        <a:buFont typeface="Arial" panose="020B0604020202020204" pitchFamily="34" charset="0"/>
                        <a:buNone/>
                      </a:pPr>
                      <a:r>
                        <a:rPr lang="en-ZA" sz="1600" kern="1200" dirty="0">
                          <a:solidFill>
                            <a:schemeClr val="tx1"/>
                          </a:solidFill>
                          <a:latin typeface="+mn-lt"/>
                          <a:ea typeface="+mn-ea"/>
                          <a:cs typeface="Arial" panose="020B0604020202020204" pitchFamily="34" charset="0"/>
                        </a:rPr>
                        <a:t>The </a:t>
                      </a:r>
                      <a:r>
                        <a:rPr lang="en-ZA" sz="1600" b="1" kern="1200" dirty="0">
                          <a:solidFill>
                            <a:schemeClr val="tx1"/>
                          </a:solidFill>
                          <a:latin typeface="+mn-lt"/>
                          <a:ea typeface="+mn-ea"/>
                          <a:cs typeface="Arial" panose="020B0604020202020204" pitchFamily="34" charset="0"/>
                        </a:rPr>
                        <a:t>once-off transfer for </a:t>
                      </a:r>
                      <a:r>
                        <a:rPr lang="en-ZA" sz="1600" b="1" kern="1200" dirty="0" err="1">
                          <a:solidFill>
                            <a:schemeClr val="tx1"/>
                          </a:solidFill>
                          <a:latin typeface="+mn-lt"/>
                          <a:ea typeface="+mn-ea"/>
                          <a:cs typeface="Arial" panose="020B0604020202020204" pitchFamily="34" charset="0"/>
                        </a:rPr>
                        <a:t>Funza</a:t>
                      </a:r>
                      <a:r>
                        <a:rPr lang="en-ZA" sz="1600" b="1" kern="1200" dirty="0">
                          <a:solidFill>
                            <a:schemeClr val="tx1"/>
                          </a:solidFill>
                          <a:latin typeface="+mn-lt"/>
                          <a:ea typeface="+mn-ea"/>
                          <a:cs typeface="Arial" panose="020B0604020202020204" pitchFamily="34" charset="0"/>
                        </a:rPr>
                        <a:t> </a:t>
                      </a:r>
                      <a:r>
                        <a:rPr lang="en-ZA" sz="1600" b="1" kern="1200" dirty="0" err="1">
                          <a:solidFill>
                            <a:schemeClr val="tx1"/>
                          </a:solidFill>
                          <a:latin typeface="+mn-lt"/>
                          <a:ea typeface="+mn-ea"/>
                          <a:cs typeface="Arial" panose="020B0604020202020204" pitchFamily="34" charset="0"/>
                        </a:rPr>
                        <a:t>Lushaka</a:t>
                      </a:r>
                      <a:r>
                        <a:rPr lang="en-ZA" sz="1600" b="1" kern="1200" dirty="0">
                          <a:solidFill>
                            <a:schemeClr val="tx1"/>
                          </a:solidFill>
                          <a:latin typeface="+mn-lt"/>
                          <a:ea typeface="+mn-ea"/>
                          <a:cs typeface="Arial" panose="020B0604020202020204" pitchFamily="34" charset="0"/>
                        </a:rPr>
                        <a:t> Bursaries</a:t>
                      </a:r>
                      <a:r>
                        <a:rPr lang="en-ZA" sz="1600" kern="1200" dirty="0">
                          <a:solidFill>
                            <a:schemeClr val="tx1"/>
                          </a:solidFill>
                          <a:latin typeface="+mn-lt"/>
                          <a:ea typeface="+mn-ea"/>
                          <a:cs typeface="Arial" panose="020B0604020202020204" pitchFamily="34" charset="0"/>
                        </a:rPr>
                        <a:t> was made to NSFAS on 16 May 2019. </a:t>
                      </a:r>
                    </a:p>
                  </a:txBody>
                  <a:tcPr marL="91431" marR="91431" marT="45721" marB="45721">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pic>
        <p:nvPicPr>
          <p:cNvPr id="4" name="Picture 3"/>
          <p:cNvPicPr>
            <a:picLocks noChangeAspect="1"/>
          </p:cNvPicPr>
          <p:nvPr/>
        </p:nvPicPr>
        <p:blipFill>
          <a:blip r:embed="rId3" cstate="print"/>
          <a:stretch>
            <a:fillRect/>
          </a:stretch>
        </p:blipFill>
        <p:spPr>
          <a:xfrm>
            <a:off x="0" y="6021288"/>
            <a:ext cx="1691680" cy="836712"/>
          </a:xfrm>
          <a:prstGeom prst="rect">
            <a:avLst/>
          </a:prstGeom>
        </p:spPr>
      </p:pic>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115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7470593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2">
                    <a:lumMod val="75000"/>
                  </a:schemeClr>
                </a:solidFill>
              </a:rPr>
              <a:t>ALLOCATION AGAINST ACTUAL EXPENDITURE PER ECONOMIC CLASSIFICATIONS FOR THE 2018/19 FINANCIAL YEAR</a:t>
            </a:r>
            <a:endParaRPr lang="en-ZA" sz="24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50277728"/>
              </p:ext>
            </p:extLst>
          </p:nvPr>
        </p:nvGraphicFramePr>
        <p:xfrm>
          <a:off x="304800" y="908720"/>
          <a:ext cx="8458200" cy="5263480"/>
        </p:xfrm>
        <a:graphic>
          <a:graphicData uri="http://schemas.openxmlformats.org/drawingml/2006/table">
            <a:tbl>
              <a:tblPr firstRow="1" bandRow="1">
                <a:tableStyleId>{5C22544A-7EE6-4342-B048-85BDC9FD1C3A}</a:tableStyleId>
              </a:tblPr>
              <a:tblGrid>
                <a:gridCol w="2339344">
                  <a:extLst>
                    <a:ext uri="{9D8B030D-6E8A-4147-A177-3AD203B41FA5}">
                      <a16:colId xmlns:a16="http://schemas.microsoft.com/office/drawing/2014/main" xmlns="" val="20000"/>
                    </a:ext>
                  </a:extLst>
                </a:gridCol>
                <a:gridCol w="1502293">
                  <a:extLst>
                    <a:ext uri="{9D8B030D-6E8A-4147-A177-3AD203B41FA5}">
                      <a16:colId xmlns:a16="http://schemas.microsoft.com/office/drawing/2014/main" xmlns="" val="20001"/>
                    </a:ext>
                  </a:extLst>
                </a:gridCol>
                <a:gridCol w="1727638">
                  <a:extLst>
                    <a:ext uri="{9D8B030D-6E8A-4147-A177-3AD203B41FA5}">
                      <a16:colId xmlns:a16="http://schemas.microsoft.com/office/drawing/2014/main" xmlns="" val="20002"/>
                    </a:ext>
                  </a:extLst>
                </a:gridCol>
                <a:gridCol w="1461325">
                  <a:extLst>
                    <a:ext uri="{9D8B030D-6E8A-4147-A177-3AD203B41FA5}">
                      <a16:colId xmlns:a16="http://schemas.microsoft.com/office/drawing/2014/main" xmlns="" val="20003"/>
                    </a:ext>
                  </a:extLst>
                </a:gridCol>
                <a:gridCol w="1427600">
                  <a:extLst>
                    <a:ext uri="{9D8B030D-6E8A-4147-A177-3AD203B41FA5}">
                      <a16:colId xmlns:a16="http://schemas.microsoft.com/office/drawing/2014/main" xmlns="" val="20004"/>
                    </a:ext>
                  </a:extLst>
                </a:gridCol>
              </a:tblGrid>
              <a:tr h="494154">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b="1" i="0" u="none" strike="noStrike" kern="1200" dirty="0">
                          <a:solidFill>
                            <a:srgbClr val="000000"/>
                          </a:solidFill>
                          <a:latin typeface="+mn-lt"/>
                          <a:ea typeface="+mn-ea"/>
                          <a:cs typeface="+mn-cs"/>
                        </a:rPr>
                        <a:t>ECONOMIC CLASSIFICATION</a:t>
                      </a:r>
                    </a:p>
                    <a:p>
                      <a:pPr marL="0" algn="ctr" defTabSz="914400" rtl="0" eaLnBrk="1" fontAlgn="t" latinLnBrk="0" hangingPunct="1"/>
                      <a:endParaRPr lang="en-ZA" sz="1600" b="1" i="0" u="none" strike="noStrike" kern="1200" dirty="0">
                        <a:solidFill>
                          <a:srgbClr val="000000"/>
                        </a:solidFill>
                        <a:latin typeface="+mn-lt"/>
                        <a:ea typeface="+mn-ea"/>
                        <a:cs typeface="+mn-cs"/>
                      </a:endParaRPr>
                    </a:p>
                  </a:txBody>
                  <a:tcPr>
                    <a:solidFill>
                      <a:schemeClr val="accent2">
                        <a:lumMod val="40000"/>
                        <a:lumOff val="60000"/>
                      </a:schemeClr>
                    </a:solidFill>
                  </a:tcPr>
                </a:tc>
                <a:tc gridSpan="3">
                  <a:txBody>
                    <a:bodyPr/>
                    <a:lstStyle/>
                    <a:p>
                      <a:pPr algn="ctr" rtl="0" fontAlgn="t"/>
                      <a:r>
                        <a:rPr lang="en-US" sz="2000" b="1" i="0" u="none" strike="noStrike" dirty="0">
                          <a:solidFill>
                            <a:srgbClr val="000000"/>
                          </a:solidFill>
                          <a:latin typeface="+mn-lt"/>
                        </a:rPr>
                        <a:t>2019/20</a:t>
                      </a:r>
                    </a:p>
                  </a:txBody>
                  <a:tcPr>
                    <a:solidFill>
                      <a:schemeClr val="accent2">
                        <a:lumMod val="40000"/>
                        <a:lumOff val="60000"/>
                      </a:schemeClr>
                    </a:solidFill>
                  </a:tcPr>
                </a:tc>
                <a:tc hMerge="1">
                  <a:txBody>
                    <a:bodyPr/>
                    <a:lstStyle/>
                    <a:p>
                      <a:pPr algn="ctr" rtl="0" fontAlgn="t"/>
                      <a:endParaRPr lang="en-US" sz="1600" b="1" i="0" u="none" strike="noStrike" dirty="0">
                        <a:solidFill>
                          <a:srgbClr val="000000"/>
                        </a:solidFill>
                        <a:latin typeface="Arial"/>
                      </a:endParaRPr>
                    </a:p>
                  </a:txBody>
                  <a:tcPr/>
                </a:tc>
                <a:tc hMerge="1">
                  <a:txBody>
                    <a:bodyPr/>
                    <a:lstStyle/>
                    <a:p>
                      <a:pPr algn="ctr" rtl="0" fontAlgn="t"/>
                      <a:endParaRPr lang="en-US" sz="1600" b="1" i="0" u="none" strike="noStrike" dirty="0">
                        <a:solidFill>
                          <a:srgbClr val="000000"/>
                        </a:solidFill>
                        <a:latin typeface="Arial"/>
                      </a:endParaRPr>
                    </a:p>
                  </a:txBody>
                  <a:tcPr/>
                </a:tc>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i="0" u="none" strike="noStrike" kern="1200" dirty="0">
                          <a:solidFill>
                            <a:srgbClr val="000000"/>
                          </a:solidFill>
                          <a:latin typeface="+mn-lt"/>
                          <a:ea typeface="+mn-ea"/>
                          <a:cs typeface="+mn-cs"/>
                        </a:rPr>
                        <a:t>Expenditure as % of Appropriation</a:t>
                      </a:r>
                    </a:p>
                    <a:p>
                      <a:pPr marL="0" algn="ctr" defTabSz="914400" rtl="0" eaLnBrk="1" fontAlgn="t" latinLnBrk="0" hangingPunct="1"/>
                      <a:endParaRPr lang="en-ZA" sz="1600" b="1" i="0" u="none" strike="noStrike" kern="1200" dirty="0">
                        <a:solidFill>
                          <a:srgbClr val="000000"/>
                        </a:solidFill>
                        <a:latin typeface="+mn-lt"/>
                        <a:ea typeface="+mn-ea"/>
                        <a:cs typeface="+mn-cs"/>
                      </a:endParaRPr>
                    </a:p>
                  </a:txBody>
                  <a:tcPr>
                    <a:solidFill>
                      <a:schemeClr val="accent2">
                        <a:lumMod val="40000"/>
                        <a:lumOff val="60000"/>
                      </a:schemeClr>
                    </a:solidFill>
                  </a:tcPr>
                </a:tc>
                <a:extLst>
                  <a:ext uri="{0D108BD9-81ED-4DB2-BD59-A6C34878D82A}">
                    <a16:rowId xmlns:a16="http://schemas.microsoft.com/office/drawing/2014/main" xmlns="" val="10000"/>
                  </a:ext>
                </a:extLst>
              </a:tr>
              <a:tr h="494154">
                <a:tc vMerge="1">
                  <a:txBody>
                    <a:bodyPr/>
                    <a:lstStyle/>
                    <a:p>
                      <a:endParaRPr lang="en-ZA" dirty="0"/>
                    </a:p>
                  </a:txBody>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APPROPRIATION</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ACTUAL EXPENDITURE</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VARIANCE</a:t>
                      </a:r>
                    </a:p>
                  </a:txBody>
                  <a:tcPr marL="0" marR="0" marT="0" marB="0" anchor="ctr">
                    <a:solidFill>
                      <a:schemeClr val="accent2">
                        <a:lumMod val="20000"/>
                        <a:lumOff val="80000"/>
                      </a:schemeClr>
                    </a:solidFill>
                  </a:tcPr>
                </a:tc>
                <a:tc vMerge="1">
                  <a:txBody>
                    <a:bodyPr/>
                    <a:lstStyle/>
                    <a:p>
                      <a:endParaRPr lang="en-ZA" dirty="0"/>
                    </a:p>
                  </a:txBody>
                  <a:tcPr/>
                </a:tc>
                <a:extLst>
                  <a:ext uri="{0D108BD9-81ED-4DB2-BD59-A6C34878D82A}">
                    <a16:rowId xmlns:a16="http://schemas.microsoft.com/office/drawing/2014/main" xmlns="" val="10001"/>
                  </a:ext>
                </a:extLst>
              </a:tr>
              <a:tr h="494154">
                <a:tc vMerge="1">
                  <a:txBody>
                    <a:bodyPr/>
                    <a:lstStyle/>
                    <a:p>
                      <a:endParaRPr lang="en-ZA" dirty="0"/>
                    </a:p>
                  </a:txBody>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vMerge="1">
                  <a:txBody>
                    <a:bodyPr/>
                    <a:lstStyle/>
                    <a:p>
                      <a:endParaRPr lang="en-ZA" dirty="0"/>
                    </a:p>
                  </a:txBody>
                  <a:tcPr/>
                </a:tc>
                <a:extLst>
                  <a:ext uri="{0D108BD9-81ED-4DB2-BD59-A6C34878D82A}">
                    <a16:rowId xmlns:a16="http://schemas.microsoft.com/office/drawing/2014/main" xmlns="" val="10002"/>
                  </a:ext>
                </a:extLst>
              </a:tr>
              <a:tr h="580618">
                <a:tc>
                  <a:txBody>
                    <a:bodyPr/>
                    <a:lstStyle/>
                    <a:p>
                      <a:pPr algn="l" rtl="0" fontAlgn="t"/>
                      <a:r>
                        <a:rPr lang="en-US" sz="1600" b="0" i="0" u="none" strike="noStrike" dirty="0">
                          <a:solidFill>
                            <a:srgbClr val="000000"/>
                          </a:solidFill>
                          <a:latin typeface="+mn-lt"/>
                          <a:cs typeface="Arial" panose="020B0604020202020204" pitchFamily="34" charset="0"/>
                        </a:rPr>
                        <a:t>Compensation of Employees</a:t>
                      </a:r>
                    </a:p>
                  </a:txBody>
                  <a:tcPr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546 751</a:t>
                      </a:r>
                    </a:p>
                  </a:txBody>
                  <a:tcPr marL="0"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394 176</a:t>
                      </a:r>
                    </a:p>
                  </a:txBody>
                  <a:tcPr marL="0" marR="0" marT="0" marB="0" anchor="ctr">
                    <a:solidFill>
                      <a:schemeClr val="accent2">
                        <a:lumMod val="20000"/>
                        <a:lumOff val="80000"/>
                      </a:schemeClr>
                    </a:solidFill>
                  </a:tcPr>
                </a:tc>
                <a:tc>
                  <a:txBody>
                    <a:bodyPr/>
                    <a:lstStyle/>
                    <a:p>
                      <a:pPr algn="r"/>
                      <a:r>
                        <a:rPr lang="en-ZA" sz="1600" dirty="0">
                          <a:latin typeface="+mn-lt"/>
                          <a:cs typeface="Arial" panose="020B0604020202020204" pitchFamily="34" charset="0"/>
                        </a:rPr>
                        <a:t>152 575</a:t>
                      </a:r>
                    </a:p>
                  </a:txBody>
                  <a:tcPr marL="0" marR="0" marT="0" marB="0" anchor="ctr">
                    <a:solidFill>
                      <a:schemeClr val="accent2">
                        <a:lumMod val="20000"/>
                        <a:lumOff val="80000"/>
                      </a:schemeClr>
                    </a:solidFill>
                  </a:tcPr>
                </a:tc>
                <a:tc>
                  <a:txBody>
                    <a:bodyPr/>
                    <a:lstStyle/>
                    <a:p>
                      <a:pPr algn="r"/>
                      <a:r>
                        <a:rPr lang="en-ZA" sz="1600" dirty="0">
                          <a:latin typeface="+mn-lt"/>
                          <a:cs typeface="Arial" panose="020B0604020202020204" pitchFamily="34" charset="0"/>
                        </a:rPr>
                        <a:t>72.09%</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3"/>
                  </a:ext>
                </a:extLst>
              </a:tr>
              <a:tr h="494154">
                <a:tc>
                  <a:txBody>
                    <a:bodyPr/>
                    <a:lstStyle/>
                    <a:p>
                      <a:pPr algn="l" rtl="0" fontAlgn="t"/>
                      <a:r>
                        <a:rPr lang="en-US" sz="1600" b="0" i="0" u="none" strike="noStrike" dirty="0">
                          <a:solidFill>
                            <a:srgbClr val="000000"/>
                          </a:solidFill>
                          <a:latin typeface="+mn-lt"/>
                          <a:cs typeface="Arial" panose="020B0604020202020204" pitchFamily="34" charset="0"/>
                        </a:rPr>
                        <a:t>Goods and Services</a:t>
                      </a:r>
                      <a:endParaRPr lang="en-US" sz="1600" b="1" i="0" u="none" strike="noStrike" dirty="0">
                        <a:solidFill>
                          <a:srgbClr val="000000"/>
                        </a:solidFill>
                        <a:latin typeface="+mn-lt"/>
                        <a:cs typeface="Arial" panose="020B0604020202020204" pitchFamily="34" charset="0"/>
                      </a:endParaRPr>
                    </a:p>
                  </a:txBody>
                  <a:tcPr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1 947</a:t>
                      </a:r>
                      <a:r>
                        <a:rPr lang="en-ZA" sz="1600" b="0" i="0" u="none" strike="noStrike" kern="1200" baseline="0" dirty="0">
                          <a:solidFill>
                            <a:schemeClr val="tx1"/>
                          </a:solidFill>
                          <a:effectLst/>
                          <a:latin typeface="+mn-lt"/>
                          <a:ea typeface="+mn-ea"/>
                          <a:cs typeface="Arial" panose="020B0604020202020204" pitchFamily="34" charset="0"/>
                        </a:rPr>
                        <a:t> 291</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1 514 514</a:t>
                      </a:r>
                    </a:p>
                  </a:txBody>
                  <a:tcPr marL="0" marR="0" marT="0" marB="0" anchor="ctr">
                    <a:solidFill>
                      <a:schemeClr val="accent2">
                        <a:lumMod val="20000"/>
                        <a:lumOff val="80000"/>
                      </a:schemeClr>
                    </a:solidFill>
                  </a:tcPr>
                </a:tc>
                <a:tc>
                  <a:txBody>
                    <a:bodyPr/>
                    <a:lstStyle/>
                    <a:p>
                      <a:pPr algn="r"/>
                      <a:r>
                        <a:rPr lang="en-ZA" sz="1600" dirty="0">
                          <a:latin typeface="+mn-lt"/>
                          <a:cs typeface="Arial" panose="020B0604020202020204" pitchFamily="34" charset="0"/>
                        </a:rPr>
                        <a:t>432 777</a:t>
                      </a:r>
                      <a:endParaRPr lang="en-ZA" sz="1600" dirty="0">
                        <a:solidFill>
                          <a:srgbClr val="FF0000"/>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a:latin typeface="+mn-lt"/>
                          <a:cs typeface="Arial" panose="020B0604020202020204" pitchFamily="34" charset="0"/>
                        </a:rPr>
                        <a:t>77.78%</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4"/>
                  </a:ext>
                </a:extLst>
              </a:tr>
              <a:tr h="496446">
                <a:tc>
                  <a:txBody>
                    <a:bodyPr/>
                    <a:lstStyle/>
                    <a:p>
                      <a:pPr algn="l" rtl="0" fontAlgn="t"/>
                      <a:r>
                        <a:rPr lang="en-US" sz="1600" b="0" i="0" u="none" strike="noStrike" dirty="0">
                          <a:solidFill>
                            <a:srgbClr val="000000"/>
                          </a:solidFill>
                          <a:latin typeface="+mn-lt"/>
                          <a:cs typeface="Arial" panose="020B0604020202020204" pitchFamily="34" charset="0"/>
                        </a:rPr>
                        <a:t>Interest</a:t>
                      </a:r>
                      <a:r>
                        <a:rPr lang="en-US" sz="1600" b="0" i="0" u="none" strike="noStrike" baseline="0" dirty="0">
                          <a:solidFill>
                            <a:srgbClr val="000000"/>
                          </a:solidFill>
                          <a:latin typeface="+mn-lt"/>
                          <a:cs typeface="Arial" panose="020B0604020202020204" pitchFamily="34" charset="0"/>
                        </a:rPr>
                        <a:t> and rent on land</a:t>
                      </a:r>
                      <a:endParaRPr lang="en-US" sz="1600" b="0" i="0" u="none" strike="noStrike" dirty="0">
                        <a:solidFill>
                          <a:srgbClr val="000000"/>
                        </a:solidFill>
                        <a:latin typeface="+mn-lt"/>
                        <a:cs typeface="Arial" panose="020B0604020202020204" pitchFamily="34" charset="0"/>
                      </a:endParaRPr>
                    </a:p>
                  </a:txBody>
                  <a:tcPr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43 557</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39 935</a:t>
                      </a:r>
                    </a:p>
                  </a:txBody>
                  <a:tcPr marL="0" marR="0" marT="0" marB="0" anchor="ctr">
                    <a:solidFill>
                      <a:schemeClr val="accent2">
                        <a:lumMod val="20000"/>
                        <a:lumOff val="80000"/>
                      </a:schemeClr>
                    </a:solidFill>
                  </a:tcPr>
                </a:tc>
                <a:tc>
                  <a:txBody>
                    <a:bodyPr/>
                    <a:lstStyle/>
                    <a:p>
                      <a:pPr algn="r"/>
                      <a:r>
                        <a:rPr lang="en-ZA" sz="1600" dirty="0">
                          <a:latin typeface="+mn-lt"/>
                          <a:cs typeface="Arial" panose="020B0604020202020204" pitchFamily="34" charset="0"/>
                        </a:rPr>
                        <a:t>3 622</a:t>
                      </a:r>
                    </a:p>
                  </a:txBody>
                  <a:tcPr marL="0" marR="0" marT="0" marB="0" anchor="ctr">
                    <a:solidFill>
                      <a:schemeClr val="accent2">
                        <a:lumMod val="20000"/>
                        <a:lumOff val="80000"/>
                      </a:schemeClr>
                    </a:solidFill>
                  </a:tcPr>
                </a:tc>
                <a:tc>
                  <a:txBody>
                    <a:bodyPr/>
                    <a:lstStyle/>
                    <a:p>
                      <a:pPr algn="r"/>
                      <a:r>
                        <a:rPr lang="en-ZA" sz="1600" dirty="0">
                          <a:latin typeface="+mn-lt"/>
                          <a:cs typeface="Arial" panose="020B0604020202020204" pitchFamily="34" charset="0"/>
                        </a:rPr>
                        <a:t>91.68%</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8"/>
                  </a:ext>
                </a:extLst>
              </a:tr>
              <a:tr h="457200">
                <a:tc>
                  <a:txBody>
                    <a:bodyPr/>
                    <a:lstStyle/>
                    <a:p>
                      <a:pPr algn="l" rtl="0" fontAlgn="t"/>
                      <a:r>
                        <a:rPr lang="en-US" sz="1600" b="0" i="0" u="none" strike="noStrike" dirty="0">
                          <a:solidFill>
                            <a:srgbClr val="000000"/>
                          </a:solidFill>
                          <a:latin typeface="+mn-lt"/>
                          <a:cs typeface="Arial" panose="020B0604020202020204" pitchFamily="34" charset="0"/>
                        </a:rPr>
                        <a:t>Transfers and Subsidies</a:t>
                      </a:r>
                    </a:p>
                  </a:txBody>
                  <a:tcPr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20 080</a:t>
                      </a:r>
                      <a:r>
                        <a:rPr lang="en-ZA" sz="1600" b="0" i="0" u="none" strike="noStrike" kern="1200" baseline="0" dirty="0">
                          <a:solidFill>
                            <a:schemeClr val="tx1"/>
                          </a:solidFill>
                          <a:effectLst/>
                          <a:latin typeface="+mn-lt"/>
                          <a:ea typeface="+mn-ea"/>
                          <a:cs typeface="Arial" panose="020B0604020202020204" pitchFamily="34" charset="0"/>
                        </a:rPr>
                        <a:t> 690</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16 469 911</a:t>
                      </a:r>
                    </a:p>
                  </a:txBody>
                  <a:tcPr marL="0" marR="0" marT="0" marB="0" anchor="ctr">
                    <a:solidFill>
                      <a:schemeClr val="accent2">
                        <a:lumMod val="20000"/>
                        <a:lumOff val="80000"/>
                      </a:schemeClr>
                    </a:solidFill>
                  </a:tcPr>
                </a:tc>
                <a:tc>
                  <a:txBody>
                    <a:bodyPr/>
                    <a:lstStyle/>
                    <a:p>
                      <a:pPr algn="r"/>
                      <a:r>
                        <a:rPr lang="en-ZA" sz="1600" dirty="0">
                          <a:latin typeface="+mn-lt"/>
                          <a:cs typeface="Arial" panose="020B0604020202020204" pitchFamily="34" charset="0"/>
                        </a:rPr>
                        <a:t>3 610 779</a:t>
                      </a:r>
                      <a:endParaRPr lang="en-ZA" sz="1600" dirty="0">
                        <a:solidFill>
                          <a:srgbClr val="FF0000"/>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a:latin typeface="+mn-lt"/>
                          <a:cs typeface="Arial" panose="020B0604020202020204" pitchFamily="34" charset="0"/>
                        </a:rPr>
                        <a:t>82.02%</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5"/>
                  </a:ext>
                </a:extLst>
              </a:tr>
              <a:tr h="533400">
                <a:tc>
                  <a:txBody>
                    <a:bodyPr/>
                    <a:lstStyle/>
                    <a:p>
                      <a:pPr algn="l" rtl="0" fontAlgn="t"/>
                      <a:r>
                        <a:rPr lang="en-US" sz="1600" b="0" i="0" u="none" strike="noStrike" dirty="0">
                          <a:solidFill>
                            <a:srgbClr val="000000"/>
                          </a:solidFill>
                          <a:latin typeface="+mn-lt"/>
                          <a:cs typeface="Arial" panose="020B0604020202020204" pitchFamily="34" charset="0"/>
                        </a:rPr>
                        <a:t>Payment</a:t>
                      </a:r>
                      <a:r>
                        <a:rPr lang="en-US" sz="1600" b="0" i="0" u="none" strike="noStrike" baseline="0" dirty="0">
                          <a:solidFill>
                            <a:srgbClr val="000000"/>
                          </a:solidFill>
                          <a:latin typeface="+mn-lt"/>
                          <a:cs typeface="Arial" panose="020B0604020202020204" pitchFamily="34" charset="0"/>
                        </a:rPr>
                        <a:t> for Capital Assets</a:t>
                      </a:r>
                      <a:endParaRPr lang="en-US" sz="1600" b="1" i="0" u="none" strike="noStrike" dirty="0">
                        <a:solidFill>
                          <a:srgbClr val="000000"/>
                        </a:solidFill>
                        <a:latin typeface="+mn-lt"/>
                        <a:cs typeface="Arial" panose="020B0604020202020204" pitchFamily="34" charset="0"/>
                      </a:endParaRPr>
                    </a:p>
                  </a:txBody>
                  <a:tcPr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1 886 242</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849 570</a:t>
                      </a:r>
                    </a:p>
                  </a:txBody>
                  <a:tcPr marL="0" marR="0" marT="0" marB="0" anchor="ctr">
                    <a:solidFill>
                      <a:schemeClr val="accent2">
                        <a:lumMod val="20000"/>
                        <a:lumOff val="80000"/>
                      </a:schemeClr>
                    </a:solidFill>
                  </a:tcPr>
                </a:tc>
                <a:tc>
                  <a:txBody>
                    <a:bodyPr/>
                    <a:lstStyle/>
                    <a:p>
                      <a:pPr algn="r"/>
                      <a:r>
                        <a:rPr lang="en-ZA" sz="1600" dirty="0">
                          <a:latin typeface="+mn-lt"/>
                          <a:cs typeface="Arial" panose="020B0604020202020204" pitchFamily="34" charset="0"/>
                        </a:rPr>
                        <a:t>1 036 672</a:t>
                      </a:r>
                    </a:p>
                  </a:txBody>
                  <a:tcPr marL="0" marR="0" marT="0" marB="0" anchor="ctr">
                    <a:solidFill>
                      <a:schemeClr val="accent2">
                        <a:lumMod val="20000"/>
                        <a:lumOff val="80000"/>
                      </a:schemeClr>
                    </a:solidFill>
                  </a:tcPr>
                </a:tc>
                <a:tc>
                  <a:txBody>
                    <a:bodyPr/>
                    <a:lstStyle/>
                    <a:p>
                      <a:pPr algn="r"/>
                      <a:r>
                        <a:rPr lang="en-ZA" sz="1600" dirty="0">
                          <a:latin typeface="+mn-lt"/>
                          <a:cs typeface="Arial" panose="020B0604020202020204" pitchFamily="34" charset="0"/>
                        </a:rPr>
                        <a:t>45.04%</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6"/>
                  </a:ext>
                </a:extLst>
              </a:tr>
              <a:tr h="457200">
                <a:tc>
                  <a:txBody>
                    <a:bodyPr/>
                    <a:lstStyle/>
                    <a:p>
                      <a:pPr algn="l" rtl="0" fontAlgn="t"/>
                      <a:r>
                        <a:rPr lang="en-US" sz="1600" b="0" i="0" u="none" strike="noStrike" dirty="0">
                          <a:solidFill>
                            <a:srgbClr val="000000"/>
                          </a:solidFill>
                          <a:latin typeface="+mn-lt"/>
                          <a:cs typeface="Arial" panose="020B0604020202020204" pitchFamily="34" charset="0"/>
                        </a:rPr>
                        <a:t>Payment</a:t>
                      </a:r>
                      <a:r>
                        <a:rPr lang="en-US" sz="1600" b="0" i="0" u="none" strike="noStrike" baseline="0" dirty="0">
                          <a:solidFill>
                            <a:srgbClr val="000000"/>
                          </a:solidFill>
                          <a:latin typeface="+mn-lt"/>
                          <a:cs typeface="Arial" panose="020B0604020202020204" pitchFamily="34" charset="0"/>
                        </a:rPr>
                        <a:t>s for Financial Assets</a:t>
                      </a:r>
                      <a:endParaRPr lang="en-US" sz="1600" b="0" i="0" u="none" strike="noStrike" dirty="0">
                        <a:solidFill>
                          <a:srgbClr val="000000"/>
                        </a:solidFill>
                        <a:latin typeface="+mn-lt"/>
                        <a:cs typeface="Arial" panose="020B0604020202020204" pitchFamily="34" charset="0"/>
                      </a:endParaRPr>
                    </a:p>
                  </a:txBody>
                  <a:tcPr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0</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236</a:t>
                      </a:r>
                    </a:p>
                  </a:txBody>
                  <a:tcPr marL="0" marR="0" marT="0" marB="0" anchor="ctr">
                    <a:solidFill>
                      <a:schemeClr val="accent2">
                        <a:lumMod val="20000"/>
                        <a:lumOff val="80000"/>
                      </a:schemeClr>
                    </a:solidFill>
                  </a:tcPr>
                </a:tc>
                <a:tc>
                  <a:txBody>
                    <a:bodyPr/>
                    <a:lstStyle/>
                    <a:p>
                      <a:pPr algn="r"/>
                      <a:r>
                        <a:rPr lang="en-ZA" sz="1600" dirty="0">
                          <a:latin typeface="+mn-lt"/>
                          <a:cs typeface="Arial" panose="020B0604020202020204" pitchFamily="34" charset="0"/>
                        </a:rPr>
                        <a:t>(236)</a:t>
                      </a:r>
                    </a:p>
                  </a:txBody>
                  <a:tcPr marL="0" marR="0" marT="0" marB="0" anchor="ctr">
                    <a:solidFill>
                      <a:schemeClr val="accent2">
                        <a:lumMod val="20000"/>
                        <a:lumOff val="80000"/>
                      </a:schemeClr>
                    </a:solidFill>
                  </a:tcPr>
                </a:tc>
                <a:tc>
                  <a:txBody>
                    <a:bodyPr/>
                    <a:lstStyle/>
                    <a:p>
                      <a:pPr algn="r"/>
                      <a:r>
                        <a:rPr lang="en-ZA" sz="1600" dirty="0">
                          <a:latin typeface="+mn-lt"/>
                          <a:cs typeface="Arial" panose="020B0604020202020204" pitchFamily="34" charset="0"/>
                        </a:rPr>
                        <a:t>0.0%</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9"/>
                  </a:ext>
                </a:extLst>
              </a:tr>
              <a:tr h="649846">
                <a:tc>
                  <a:txBody>
                    <a:bodyPr/>
                    <a:lstStyle/>
                    <a:p>
                      <a:pPr algn="l" rtl="0" fontAlgn="t"/>
                      <a:endParaRPr lang="en-US" sz="1600" b="1" i="0" u="none" strike="noStrike" dirty="0">
                        <a:solidFill>
                          <a:schemeClr val="tx1"/>
                        </a:solidFill>
                        <a:latin typeface="+mn-lt"/>
                        <a:cs typeface="Arial" panose="020B0604020202020204" pitchFamily="34" charset="0"/>
                      </a:endParaRPr>
                    </a:p>
                    <a:p>
                      <a:pPr algn="l" rtl="0" fontAlgn="t"/>
                      <a:r>
                        <a:rPr lang="en-US" sz="1600" b="1" i="0" u="none" strike="noStrike" dirty="0">
                          <a:solidFill>
                            <a:schemeClr val="tx1"/>
                          </a:solidFill>
                          <a:latin typeface="+mn-lt"/>
                          <a:cs typeface="Arial" panose="020B0604020202020204" pitchFamily="34" charset="0"/>
                        </a:rPr>
                        <a:t>Total</a:t>
                      </a:r>
                    </a:p>
                    <a:p>
                      <a:pPr algn="l" rtl="0" fontAlgn="t"/>
                      <a:endParaRPr lang="en-US" sz="1600" b="1" i="0" u="none" strike="noStrike" dirty="0">
                        <a:solidFill>
                          <a:schemeClr val="tx1"/>
                        </a:solidFill>
                        <a:latin typeface="+mn-lt"/>
                        <a:cs typeface="Arial" panose="020B0604020202020204" pitchFamily="34" charset="0"/>
                      </a:endParaRPr>
                    </a:p>
                  </a:txBody>
                  <a:tcPr marR="0" marT="0" marB="0" anchor="ctr">
                    <a:solidFill>
                      <a:schemeClr val="accent2">
                        <a:lumMod val="20000"/>
                        <a:lumOff val="80000"/>
                      </a:schemeClr>
                    </a:solidFill>
                  </a:tcPr>
                </a:tc>
                <a:tc>
                  <a:txBody>
                    <a:bodyPr/>
                    <a:lstStyle/>
                    <a:p>
                      <a:pPr marL="0" algn="r" defTabSz="914400" rtl="0" eaLnBrk="1" fontAlgn="b" latinLnBrk="0" hangingPunct="1"/>
                      <a:r>
                        <a:rPr lang="en-ZA" sz="1600" b="1" i="0" u="none" strike="noStrike" kern="1200" dirty="0">
                          <a:solidFill>
                            <a:schemeClr val="tx1"/>
                          </a:solidFill>
                          <a:effectLst/>
                          <a:latin typeface="+mn-lt"/>
                          <a:ea typeface="+mn-ea"/>
                          <a:cs typeface="Arial" panose="020B0604020202020204" pitchFamily="34" charset="0"/>
                        </a:rPr>
                        <a:t>24 504 531</a:t>
                      </a: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1" i="0" u="none" strike="noStrike" kern="1200" dirty="0">
                          <a:solidFill>
                            <a:schemeClr val="tx1"/>
                          </a:solidFill>
                          <a:effectLst/>
                          <a:latin typeface="+mn-lt"/>
                          <a:ea typeface="+mn-ea"/>
                          <a:cs typeface="Arial" panose="020B0604020202020204" pitchFamily="34" charset="0"/>
                        </a:rPr>
                        <a:t>19 268 342</a:t>
                      </a:r>
                    </a:p>
                  </a:txBody>
                  <a:tcPr marL="0" marR="0" marT="0" marB="0" anchor="ctr">
                    <a:solidFill>
                      <a:schemeClr val="accent2">
                        <a:lumMod val="20000"/>
                        <a:lumOff val="80000"/>
                      </a:schemeClr>
                    </a:solidFill>
                  </a:tcPr>
                </a:tc>
                <a:tc>
                  <a:txBody>
                    <a:bodyPr/>
                    <a:lstStyle/>
                    <a:p>
                      <a:pPr algn="r"/>
                      <a:r>
                        <a:rPr lang="en-ZA" sz="1600" b="1" dirty="0">
                          <a:latin typeface="+mn-lt"/>
                          <a:cs typeface="Arial" panose="020B0604020202020204" pitchFamily="34" charset="0"/>
                        </a:rPr>
                        <a:t>5 236 189</a:t>
                      </a:r>
                    </a:p>
                  </a:txBody>
                  <a:tcPr marL="0" marR="0" marT="0" marB="0" anchor="ctr">
                    <a:solidFill>
                      <a:schemeClr val="accent2">
                        <a:lumMod val="20000"/>
                        <a:lumOff val="80000"/>
                      </a:schemeClr>
                    </a:solidFill>
                  </a:tcPr>
                </a:tc>
                <a:tc>
                  <a:txBody>
                    <a:bodyPr/>
                    <a:lstStyle/>
                    <a:p>
                      <a:pPr algn="r"/>
                      <a:r>
                        <a:rPr lang="en-ZA" sz="1600" b="1" dirty="0">
                          <a:latin typeface="+mn-lt"/>
                          <a:cs typeface="Arial" panose="020B0604020202020204" pitchFamily="34" charset="0"/>
                        </a:rPr>
                        <a:t>78.63%</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7"/>
                  </a:ext>
                </a:extLst>
              </a:tr>
            </a:tbl>
          </a:graphicData>
        </a:graphic>
      </p:graphicFrame>
      <p:pic>
        <p:nvPicPr>
          <p:cNvPr id="5" name="Picture 4"/>
          <p:cNvPicPr>
            <a:picLocks noChangeAspect="1"/>
          </p:cNvPicPr>
          <p:nvPr/>
        </p:nvPicPr>
        <p:blipFill>
          <a:blip r:embed="rId4" cstate="print"/>
          <a:stretch>
            <a:fillRect/>
          </a:stretch>
        </p:blipFill>
        <p:spPr>
          <a:xfrm>
            <a:off x="0" y="6021288"/>
            <a:ext cx="1691680" cy="836712"/>
          </a:xfrm>
          <a:prstGeom prst="rect">
            <a:avLst/>
          </a:prstGeom>
        </p:spPr>
      </p:pic>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116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4451527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71400"/>
            <a:ext cx="9035480" cy="931999"/>
          </a:xfrm>
        </p:spPr>
        <p:txBody>
          <a:bodyPr>
            <a:normAutofit fontScale="90000"/>
          </a:bodyPr>
          <a:lstStyle/>
          <a:p>
            <a:pPr eaLnBrk="1" hangingPunct="1"/>
            <a:r>
              <a:rPr lang="en-ZA" altLang="en-US" sz="2400" dirty="0"/>
              <a:t> </a:t>
            </a:r>
            <a:br>
              <a:rPr lang="en-ZA" altLang="en-US" sz="2400" dirty="0"/>
            </a:br>
            <a:r>
              <a:rPr lang="en-ZA" altLang="en-US" b="1" dirty="0">
                <a:solidFill>
                  <a:schemeClr val="accent2">
                    <a:lumMod val="75000"/>
                  </a:schemeClr>
                </a:solidFill>
              </a:rPr>
              <a:t>CHALLENGES (DEVIATIONS) AND MITIGATORY MEASURES/PROGRESS</a:t>
            </a:r>
          </a:p>
        </p:txBody>
      </p:sp>
      <p:graphicFrame>
        <p:nvGraphicFramePr>
          <p:cNvPr id="2" name="Table 1"/>
          <p:cNvGraphicFramePr>
            <a:graphicFrameLocks noGrp="1"/>
          </p:cNvGraphicFramePr>
          <p:nvPr>
            <p:extLst>
              <p:ext uri="{D42A27DB-BD31-4B8C-83A1-F6EECF244321}">
                <p14:modId xmlns:p14="http://schemas.microsoft.com/office/powerpoint/2010/main" xmlns="" val="52172142"/>
              </p:ext>
            </p:extLst>
          </p:nvPr>
        </p:nvGraphicFramePr>
        <p:xfrm>
          <a:off x="280069" y="699962"/>
          <a:ext cx="8855968" cy="6075062"/>
        </p:xfrm>
        <a:graphic>
          <a:graphicData uri="http://schemas.openxmlformats.org/drawingml/2006/table">
            <a:tbl>
              <a:tblPr firstRow="1" bandRow="1">
                <a:tableStyleId>{5C22544A-7EE6-4342-B048-85BDC9FD1C3A}</a:tableStyleId>
              </a:tblPr>
              <a:tblGrid>
                <a:gridCol w="4280385">
                  <a:extLst>
                    <a:ext uri="{9D8B030D-6E8A-4147-A177-3AD203B41FA5}">
                      <a16:colId xmlns:a16="http://schemas.microsoft.com/office/drawing/2014/main" xmlns="" val="20000"/>
                    </a:ext>
                  </a:extLst>
                </a:gridCol>
                <a:gridCol w="4575583">
                  <a:extLst>
                    <a:ext uri="{9D8B030D-6E8A-4147-A177-3AD203B41FA5}">
                      <a16:colId xmlns:a16="http://schemas.microsoft.com/office/drawing/2014/main" xmlns="" val="20001"/>
                    </a:ext>
                  </a:extLst>
                </a:gridCol>
              </a:tblGrid>
              <a:tr h="293753">
                <a:tc>
                  <a:txBody>
                    <a:bodyPr/>
                    <a:lstStyle/>
                    <a:p>
                      <a:pPr marL="0" algn="ctr" defTabSz="914400" rtl="0" eaLnBrk="1" latinLnBrk="0" hangingPunct="1"/>
                      <a:r>
                        <a:rPr lang="en-ZA" sz="1800" b="1" kern="1200" dirty="0">
                          <a:solidFill>
                            <a:schemeClr val="tx1"/>
                          </a:solidFill>
                          <a:latin typeface="+mn-lt"/>
                          <a:ea typeface="+mn-ea"/>
                          <a:cs typeface="+mn-cs"/>
                        </a:rPr>
                        <a:t>CHALLENGES/DEVIATION</a:t>
                      </a:r>
                    </a:p>
                  </a:txBody>
                  <a:tcPr marL="91431" marR="91431" marT="45721" marB="45721">
                    <a:solidFill>
                      <a:schemeClr val="accent2">
                        <a:lumMod val="40000"/>
                        <a:lumOff val="60000"/>
                      </a:schemeClr>
                    </a:solidFill>
                  </a:tcPr>
                </a:tc>
                <a:tc>
                  <a:txBody>
                    <a:bodyPr/>
                    <a:lstStyle/>
                    <a:p>
                      <a:pPr algn="ctr"/>
                      <a:r>
                        <a:rPr lang="en-ZA" sz="1800" dirty="0">
                          <a:solidFill>
                            <a:schemeClr val="tx1"/>
                          </a:solidFill>
                        </a:rPr>
                        <a:t>MITIGATORY MEASURES/PROGRESS</a:t>
                      </a:r>
                    </a:p>
                  </a:txBody>
                  <a:tcPr marL="91431" marR="91431" marT="45721" marB="45721">
                    <a:solidFill>
                      <a:schemeClr val="accent2">
                        <a:lumMod val="40000"/>
                        <a:lumOff val="60000"/>
                      </a:schemeClr>
                    </a:solidFill>
                  </a:tcPr>
                </a:tc>
                <a:extLst>
                  <a:ext uri="{0D108BD9-81ED-4DB2-BD59-A6C34878D82A}">
                    <a16:rowId xmlns:a16="http://schemas.microsoft.com/office/drawing/2014/main" xmlns="" val="10000"/>
                  </a:ext>
                </a:extLst>
              </a:tr>
              <a:tr h="3090621">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lang="en-US" sz="1400" b="1" i="0" u="none" strike="noStrike" dirty="0">
                          <a:solidFill>
                            <a:schemeClr val="tx1"/>
                          </a:solidFill>
                          <a:latin typeface="+mn-lt"/>
                          <a:cs typeface="Arial" panose="020B0604020202020204" pitchFamily="34" charset="0"/>
                        </a:rPr>
                        <a:t>Goods and Services</a:t>
                      </a:r>
                      <a:r>
                        <a:rPr lang="en-US" sz="1400" b="0" i="0" u="none" strike="noStrike" dirty="0">
                          <a:solidFill>
                            <a:schemeClr val="tx1"/>
                          </a:solidFill>
                          <a:latin typeface="+mn-lt"/>
                          <a:cs typeface="Arial" panose="020B0604020202020204" pitchFamily="34" charset="0"/>
                        </a:rPr>
                        <a:t>: </a:t>
                      </a:r>
                      <a:r>
                        <a:rPr lang="en-US" sz="1400" b="0" i="0" u="none" strike="noStrike" baseline="0" dirty="0">
                          <a:solidFill>
                            <a:schemeClr val="tx1"/>
                          </a:solidFill>
                          <a:latin typeface="+mn-lt"/>
                          <a:cs typeface="Arial" panose="020B0604020202020204" pitchFamily="34" charset="0"/>
                        </a:rPr>
                        <a:t>Matric Second Chance Programme allocations.</a:t>
                      </a:r>
                      <a:endParaRPr lang="en-US" sz="1400" b="0" i="0" u="none" strike="noStrike" dirty="0">
                        <a:solidFill>
                          <a:schemeClr val="tx1"/>
                        </a:solidFill>
                        <a:latin typeface="+mn-lt"/>
                        <a:cs typeface="Arial" panose="020B0604020202020204" pitchFamily="34" charset="0"/>
                      </a:endParaRPr>
                    </a:p>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endParaRPr lang="en-ZA" sz="1400" dirty="0">
                        <a:solidFill>
                          <a:srgbClr val="FF0000"/>
                        </a:solidFill>
                        <a:latin typeface="+mn-lt"/>
                        <a:ea typeface="Times New Roman"/>
                      </a:endParaRPr>
                    </a:p>
                  </a:txBody>
                  <a:tcPr marL="91431" marR="91431" marT="45721" marB="45721">
                    <a:solidFill>
                      <a:schemeClr val="accent2">
                        <a:lumMod val="20000"/>
                        <a:lumOff val="80000"/>
                      </a:schemeClr>
                    </a:solidFill>
                  </a:tcPr>
                </a:tc>
                <a:tc>
                  <a:txBody>
                    <a:bodyPr/>
                    <a:lstStyle/>
                    <a:p>
                      <a:pPr marL="0" indent="0" algn="just" defTabSz="914400" rtl="0" eaLnBrk="1" latinLnBrk="0" hangingPunct="1">
                        <a:lnSpc>
                          <a:spcPct val="150000"/>
                        </a:lnSpc>
                        <a:buFont typeface="Arial" panose="020B0604020202020204" pitchFamily="34" charset="0"/>
                        <a:buNone/>
                      </a:pPr>
                      <a:r>
                        <a:rPr lang="en-US" sz="1400" b="1" kern="1200" baseline="0" dirty="0">
                          <a:solidFill>
                            <a:schemeClr val="tx1"/>
                          </a:solidFill>
                          <a:latin typeface="+mn-lt"/>
                          <a:ea typeface="+mn-ea"/>
                          <a:cs typeface="Arial" panose="020B0604020202020204" pitchFamily="34" charset="0"/>
                        </a:rPr>
                        <a:t>Matric Second Chance </a:t>
                      </a:r>
                      <a:r>
                        <a:rPr lang="en-US" sz="1400" b="1" kern="1200" baseline="0" dirty="0" err="1">
                          <a:solidFill>
                            <a:schemeClr val="tx1"/>
                          </a:solidFill>
                          <a:latin typeface="+mn-lt"/>
                          <a:ea typeface="+mn-ea"/>
                          <a:cs typeface="Arial" panose="020B0604020202020204" pitchFamily="34" charset="0"/>
                        </a:rPr>
                        <a:t>programme</a:t>
                      </a:r>
                      <a:endParaRPr lang="en-US" sz="1400" b="1" kern="1200" baseline="0" dirty="0">
                        <a:solidFill>
                          <a:schemeClr val="tx1"/>
                        </a:solidFill>
                        <a:latin typeface="+mn-lt"/>
                        <a:ea typeface="+mn-ea"/>
                        <a:cs typeface="Arial" panose="020B0604020202020204" pitchFamily="34" charset="0"/>
                      </a:endParaRPr>
                    </a:p>
                    <a:p>
                      <a:pPr marL="169863" indent="-169863" algn="just" defTabSz="914400" rtl="0" eaLnBrk="1" latinLnBrk="0" hangingPunct="1">
                        <a:lnSpc>
                          <a:spcPct val="150000"/>
                        </a:lnSpc>
                        <a:buFont typeface="Arial" panose="020B0604020202020204" pitchFamily="34" charset="0"/>
                        <a:buChar char="•"/>
                      </a:pPr>
                      <a:r>
                        <a:rPr lang="en-ZA" sz="1400" kern="1200" baseline="0" dirty="0">
                          <a:solidFill>
                            <a:schemeClr val="tx1"/>
                          </a:solidFill>
                          <a:latin typeface="+mn-lt"/>
                          <a:ea typeface="+mn-ea"/>
                          <a:cs typeface="Arial" panose="020B0604020202020204" pitchFamily="34" charset="0"/>
                        </a:rPr>
                        <a:t>The Second Chance LTSM were procured through Government Printers Works which is an entity of Government. The materials have been received and the Department is awaiting invoices from GPW. The Delivery is currently underway to 80 </a:t>
                      </a:r>
                      <a:r>
                        <a:rPr lang="en-ZA" sz="1400" kern="1200" baseline="0" dirty="0" err="1">
                          <a:solidFill>
                            <a:schemeClr val="tx1"/>
                          </a:solidFill>
                          <a:latin typeface="+mn-lt"/>
                          <a:ea typeface="+mn-ea"/>
                          <a:cs typeface="Arial" panose="020B0604020202020204" pitchFamily="34" charset="0"/>
                        </a:rPr>
                        <a:t>centers</a:t>
                      </a:r>
                      <a:r>
                        <a:rPr lang="en-ZA" sz="1400" kern="1200" baseline="0" dirty="0">
                          <a:solidFill>
                            <a:schemeClr val="tx1"/>
                          </a:solidFill>
                          <a:latin typeface="+mn-lt"/>
                          <a:ea typeface="+mn-ea"/>
                          <a:cs typeface="Arial" panose="020B0604020202020204" pitchFamily="34" charset="0"/>
                        </a:rPr>
                        <a:t> in provinces. </a:t>
                      </a:r>
                      <a:r>
                        <a:rPr lang="en-ZA" sz="1400" b="1" kern="1200" baseline="0" dirty="0">
                          <a:solidFill>
                            <a:schemeClr val="tx1"/>
                          </a:solidFill>
                          <a:latin typeface="+mn-lt"/>
                          <a:ea typeface="+mn-ea"/>
                          <a:cs typeface="Arial" panose="020B0604020202020204" pitchFamily="34" charset="0"/>
                        </a:rPr>
                        <a:t>The Department is awaiting delivery notes with invoices from the service provider</a:t>
                      </a:r>
                      <a:r>
                        <a:rPr lang="en-ZA" sz="1400" kern="1200" baseline="0" dirty="0">
                          <a:solidFill>
                            <a:schemeClr val="tx1"/>
                          </a:solidFill>
                          <a:latin typeface="+mn-lt"/>
                          <a:ea typeface="+mn-ea"/>
                          <a:cs typeface="Arial" panose="020B0604020202020204" pitchFamily="34" charset="0"/>
                        </a:rPr>
                        <a:t> delivering the materials</a:t>
                      </a:r>
                    </a:p>
                  </a:txBody>
                  <a:tcPr marL="91431" marR="91431" marT="45721" marB="45721">
                    <a:solidFill>
                      <a:schemeClr val="accent2">
                        <a:lumMod val="20000"/>
                        <a:lumOff val="80000"/>
                      </a:schemeClr>
                    </a:solidFill>
                  </a:tcPr>
                </a:tc>
                <a:extLst>
                  <a:ext uri="{0D108BD9-81ED-4DB2-BD59-A6C34878D82A}">
                    <a16:rowId xmlns:a16="http://schemas.microsoft.com/office/drawing/2014/main" xmlns="" val="10001"/>
                  </a:ext>
                </a:extLst>
              </a:tr>
              <a:tr h="1042660">
                <a:tc>
                  <a:txBody>
                    <a:bodyPr/>
                    <a:lstStyle/>
                    <a:p>
                      <a:pPr marL="0" indent="0" algn="just">
                        <a:lnSpc>
                          <a:spcPct val="150000"/>
                        </a:lnSpc>
                        <a:spcAft>
                          <a:spcPts val="0"/>
                        </a:spcAft>
                        <a:tabLst>
                          <a:tab pos="52388" algn="l"/>
                          <a:tab pos="342900" algn="l"/>
                        </a:tabLst>
                      </a:pPr>
                      <a:r>
                        <a:rPr kumimoji="0" lang="en-ZA"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Payments for Capital Assets: </a:t>
                      </a:r>
                      <a:r>
                        <a:rPr kumimoji="0" lang="en-ZA"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The bulk of the allocation on this item is in respect of the ASIDI project. </a:t>
                      </a:r>
                      <a:endParaRPr lang="en-ZA" sz="1400" dirty="0">
                        <a:solidFill>
                          <a:schemeClr val="tx1"/>
                        </a:solidFill>
                        <a:latin typeface="+mn-lt"/>
                        <a:ea typeface="Times New Roman"/>
                      </a:endParaRPr>
                    </a:p>
                  </a:txBody>
                  <a:tcPr marL="91431" marR="91431" marT="45721" marB="45721">
                    <a:solidFill>
                      <a:schemeClr val="accent2">
                        <a:lumMod val="20000"/>
                        <a:lumOff val="80000"/>
                      </a:schemeClr>
                    </a:solidFill>
                  </a:tcPr>
                </a:tc>
                <a:tc>
                  <a:txBody>
                    <a:bodyPr/>
                    <a:lstStyle/>
                    <a:p>
                      <a:pPr marL="171450" indent="-171450" algn="just" defTabSz="914400" rtl="0" eaLnBrk="1" latinLnBrk="0" hangingPunct="1">
                        <a:lnSpc>
                          <a:spcPct val="150000"/>
                        </a:lnSpc>
                        <a:buFont typeface="Arial" panose="020B0604020202020204" pitchFamily="34" charset="0"/>
                        <a:buChar char="•"/>
                      </a:pPr>
                      <a:r>
                        <a:rPr kumimoji="0" lang="en-US" sz="1400" b="0" i="0" u="none" strike="noStrike" kern="1200" cap="none" spc="0" normalizeH="0" baseline="0" noProof="0" dirty="0">
                          <a:ln>
                            <a:noFill/>
                          </a:ln>
                          <a:solidFill>
                            <a:schemeClr val="tx1"/>
                          </a:solidFill>
                          <a:effectLst/>
                          <a:uLnTx/>
                          <a:uFillTx/>
                          <a:latin typeface="+mn-lt"/>
                          <a:ea typeface="Times New Roman"/>
                          <a:cs typeface="+mn-cs"/>
                        </a:rPr>
                        <a:t>All the 606 projects to be implemented with the SAFE allocation are at the final stage of planning. To date only Professional Service Providers (PSPs) are still at procurement stage. There is no construction taking place on site. The Department of Environmental Affairs (DEA) cannot process because National Treasury has not approved the condonation to allocate DEA as one of the Implementing Agents.</a:t>
                      </a:r>
                    </a:p>
                  </a:txBody>
                  <a:tcPr marL="91431" marR="91431" marT="45721" marB="45721">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p:pic>
        <p:nvPicPr>
          <p:cNvPr id="4" name="Picture 3"/>
          <p:cNvPicPr>
            <a:picLocks noChangeAspect="1"/>
          </p:cNvPicPr>
          <p:nvPr/>
        </p:nvPicPr>
        <p:blipFill>
          <a:blip r:embed="rId4" cstate="print"/>
          <a:stretch>
            <a:fillRect/>
          </a:stretch>
        </p:blipFill>
        <p:spPr>
          <a:xfrm>
            <a:off x="0" y="6021288"/>
            <a:ext cx="1691680" cy="836712"/>
          </a:xfrm>
          <a:prstGeom prst="rect">
            <a:avLst/>
          </a:prstGeom>
        </p:spPr>
      </p:pic>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117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5109170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0"/>
            <a:ext cx="9035480" cy="836712"/>
          </a:xfrm>
        </p:spPr>
        <p:txBody>
          <a:bodyPr>
            <a:noAutofit/>
          </a:bodyPr>
          <a:lstStyle/>
          <a:p>
            <a:pPr eaLnBrk="1" hangingPunct="1"/>
            <a:r>
              <a:rPr lang="en-ZA" altLang="en-US" sz="3200" dirty="0"/>
              <a:t> </a:t>
            </a:r>
            <a:br>
              <a:rPr lang="en-ZA" altLang="en-US" sz="3200" dirty="0"/>
            </a:br>
            <a:r>
              <a:rPr lang="en-ZA" altLang="en-US" sz="3200" b="1" dirty="0">
                <a:solidFill>
                  <a:schemeClr val="accent2">
                    <a:lumMod val="75000"/>
                  </a:schemeClr>
                </a:solidFill>
              </a:rPr>
              <a:t>CHALLENGES (DEVIATIONS) AND MITIGATORY MEASURES/PROGRESS</a:t>
            </a:r>
          </a:p>
        </p:txBody>
      </p:sp>
      <p:graphicFrame>
        <p:nvGraphicFramePr>
          <p:cNvPr id="2" name="Table 1"/>
          <p:cNvGraphicFramePr>
            <a:graphicFrameLocks noGrp="1"/>
          </p:cNvGraphicFramePr>
          <p:nvPr>
            <p:extLst>
              <p:ext uri="{D42A27DB-BD31-4B8C-83A1-F6EECF244321}">
                <p14:modId xmlns:p14="http://schemas.microsoft.com/office/powerpoint/2010/main" xmlns="" val="638806647"/>
              </p:ext>
            </p:extLst>
          </p:nvPr>
        </p:nvGraphicFramePr>
        <p:xfrm>
          <a:off x="179512" y="1196752"/>
          <a:ext cx="8855968" cy="5159598"/>
        </p:xfrm>
        <a:graphic>
          <a:graphicData uri="http://schemas.openxmlformats.org/drawingml/2006/table">
            <a:tbl>
              <a:tblPr firstRow="1" bandRow="1">
                <a:tableStyleId>{5C22544A-7EE6-4342-B048-85BDC9FD1C3A}</a:tableStyleId>
              </a:tblPr>
              <a:tblGrid>
                <a:gridCol w="4280385">
                  <a:extLst>
                    <a:ext uri="{9D8B030D-6E8A-4147-A177-3AD203B41FA5}">
                      <a16:colId xmlns:a16="http://schemas.microsoft.com/office/drawing/2014/main" xmlns="" val="20000"/>
                    </a:ext>
                  </a:extLst>
                </a:gridCol>
                <a:gridCol w="4575583">
                  <a:extLst>
                    <a:ext uri="{9D8B030D-6E8A-4147-A177-3AD203B41FA5}">
                      <a16:colId xmlns:a16="http://schemas.microsoft.com/office/drawing/2014/main" xmlns="" val="20001"/>
                    </a:ext>
                  </a:extLst>
                </a:gridCol>
              </a:tblGrid>
              <a:tr h="674671">
                <a:tc>
                  <a:txBody>
                    <a:bodyPr/>
                    <a:lstStyle/>
                    <a:p>
                      <a:pPr marL="0" algn="ctr" defTabSz="914400" rtl="0" eaLnBrk="1" latinLnBrk="0" hangingPunct="1"/>
                      <a:r>
                        <a:rPr lang="en-ZA" sz="1800" b="1" kern="1200" dirty="0">
                          <a:solidFill>
                            <a:schemeClr val="tx1"/>
                          </a:solidFill>
                          <a:latin typeface="+mn-lt"/>
                          <a:ea typeface="+mn-ea"/>
                          <a:cs typeface="+mn-cs"/>
                        </a:rPr>
                        <a:t>CHALLENGES/DEVIATION</a:t>
                      </a:r>
                    </a:p>
                  </a:txBody>
                  <a:tcPr marL="91431" marR="91431" marT="45721" marB="45721">
                    <a:solidFill>
                      <a:schemeClr val="accent2">
                        <a:lumMod val="40000"/>
                        <a:lumOff val="60000"/>
                      </a:schemeClr>
                    </a:solidFill>
                  </a:tcPr>
                </a:tc>
                <a:tc>
                  <a:txBody>
                    <a:bodyPr/>
                    <a:lstStyle/>
                    <a:p>
                      <a:pPr algn="ctr"/>
                      <a:r>
                        <a:rPr lang="en-ZA" sz="1800" dirty="0">
                          <a:solidFill>
                            <a:schemeClr val="tx1"/>
                          </a:solidFill>
                          <a:latin typeface="+mn-lt"/>
                        </a:rPr>
                        <a:t>MITIGATORY MEASURES/PROGRESS</a:t>
                      </a:r>
                    </a:p>
                  </a:txBody>
                  <a:tcPr marL="91431" marR="91431" marT="45721" marB="45721">
                    <a:solidFill>
                      <a:schemeClr val="accent2">
                        <a:lumMod val="40000"/>
                        <a:lumOff val="60000"/>
                      </a:schemeClr>
                    </a:solidFill>
                  </a:tcPr>
                </a:tc>
                <a:extLst>
                  <a:ext uri="{0D108BD9-81ED-4DB2-BD59-A6C34878D82A}">
                    <a16:rowId xmlns:a16="http://schemas.microsoft.com/office/drawing/2014/main" xmlns="" val="10000"/>
                  </a:ext>
                </a:extLst>
              </a:tr>
              <a:tr h="4484927">
                <a:tc>
                  <a:txBody>
                    <a:bodyPr/>
                    <a:lstStyle/>
                    <a:p>
                      <a:pPr marL="0" indent="0" algn="just">
                        <a:lnSpc>
                          <a:spcPct val="150000"/>
                        </a:lnSpc>
                        <a:spcAft>
                          <a:spcPts val="0"/>
                        </a:spcAft>
                        <a:tabLst>
                          <a:tab pos="52388" algn="l"/>
                          <a:tab pos="342900" algn="l"/>
                        </a:tabLst>
                      </a:pPr>
                      <a:endParaRPr lang="en-ZA" sz="1400" dirty="0">
                        <a:solidFill>
                          <a:schemeClr val="tx1"/>
                        </a:solidFill>
                        <a:latin typeface="+mn-lt"/>
                        <a:ea typeface="Times New Roman"/>
                      </a:endParaRPr>
                    </a:p>
                    <a:p>
                      <a:pPr marL="0" indent="0" algn="just">
                        <a:lnSpc>
                          <a:spcPct val="150000"/>
                        </a:lnSpc>
                        <a:spcAft>
                          <a:spcPts val="0"/>
                        </a:spcAft>
                        <a:tabLst>
                          <a:tab pos="52388" algn="l"/>
                          <a:tab pos="342900" algn="l"/>
                        </a:tabLst>
                      </a:pPr>
                      <a:endParaRPr lang="en-ZA" sz="1400" dirty="0">
                        <a:solidFill>
                          <a:schemeClr val="tx1"/>
                        </a:solidFill>
                        <a:latin typeface="+mn-lt"/>
                        <a:ea typeface="Times New Roman"/>
                      </a:endParaRPr>
                    </a:p>
                    <a:p>
                      <a:pPr marL="0" indent="0" algn="just">
                        <a:lnSpc>
                          <a:spcPct val="150000"/>
                        </a:lnSpc>
                        <a:spcAft>
                          <a:spcPts val="0"/>
                        </a:spcAft>
                        <a:tabLst>
                          <a:tab pos="52388" algn="l"/>
                          <a:tab pos="342900" algn="l"/>
                        </a:tabLst>
                      </a:pPr>
                      <a:endParaRPr lang="en-ZA" sz="1400" dirty="0">
                        <a:solidFill>
                          <a:schemeClr val="tx1"/>
                        </a:solidFill>
                        <a:latin typeface="+mn-lt"/>
                        <a:ea typeface="Times New Roman"/>
                      </a:endParaRPr>
                    </a:p>
                    <a:p>
                      <a:pPr marL="0" indent="0" algn="just">
                        <a:lnSpc>
                          <a:spcPct val="150000"/>
                        </a:lnSpc>
                        <a:spcAft>
                          <a:spcPts val="0"/>
                        </a:spcAft>
                        <a:tabLst>
                          <a:tab pos="52388" algn="l"/>
                          <a:tab pos="342900" algn="l"/>
                        </a:tabLst>
                      </a:pPr>
                      <a:endParaRPr lang="en-ZA" sz="1400" dirty="0">
                        <a:solidFill>
                          <a:schemeClr val="tx1"/>
                        </a:solidFill>
                        <a:latin typeface="+mn-lt"/>
                        <a:ea typeface="Times New Roman"/>
                      </a:endParaRPr>
                    </a:p>
                    <a:p>
                      <a:pPr marL="0" indent="0" algn="just">
                        <a:lnSpc>
                          <a:spcPct val="150000"/>
                        </a:lnSpc>
                        <a:spcAft>
                          <a:spcPts val="0"/>
                        </a:spcAft>
                        <a:tabLst>
                          <a:tab pos="52388" algn="l"/>
                          <a:tab pos="342900" algn="l"/>
                        </a:tabLst>
                      </a:pPr>
                      <a:endParaRPr lang="en-ZA" sz="1400" dirty="0">
                        <a:solidFill>
                          <a:schemeClr val="tx1"/>
                        </a:solidFill>
                        <a:latin typeface="+mn-lt"/>
                        <a:ea typeface="Times New Roman"/>
                      </a:endParaRPr>
                    </a:p>
                    <a:p>
                      <a:pPr marL="0" indent="0" algn="just">
                        <a:lnSpc>
                          <a:spcPct val="150000"/>
                        </a:lnSpc>
                        <a:spcAft>
                          <a:spcPts val="0"/>
                        </a:spcAft>
                        <a:tabLst>
                          <a:tab pos="52388" algn="l"/>
                          <a:tab pos="342900" algn="l"/>
                        </a:tabLst>
                      </a:pPr>
                      <a:endParaRPr lang="en-ZA" sz="1400" dirty="0">
                        <a:solidFill>
                          <a:schemeClr val="tx1"/>
                        </a:solidFill>
                        <a:latin typeface="+mn-lt"/>
                        <a:ea typeface="Times New Roman"/>
                      </a:endParaRPr>
                    </a:p>
                    <a:p>
                      <a:pPr marL="0" indent="0" algn="just">
                        <a:lnSpc>
                          <a:spcPct val="150000"/>
                        </a:lnSpc>
                        <a:spcAft>
                          <a:spcPts val="0"/>
                        </a:spcAft>
                        <a:tabLst>
                          <a:tab pos="52388" algn="l"/>
                          <a:tab pos="342900" algn="l"/>
                        </a:tabLst>
                      </a:pPr>
                      <a:endParaRPr lang="en-ZA" sz="1400" dirty="0">
                        <a:solidFill>
                          <a:schemeClr val="tx1"/>
                        </a:solidFill>
                        <a:latin typeface="+mn-lt"/>
                        <a:ea typeface="Times New Roman"/>
                      </a:endParaRPr>
                    </a:p>
                    <a:p>
                      <a:pPr marL="0" indent="0" algn="just">
                        <a:lnSpc>
                          <a:spcPct val="150000"/>
                        </a:lnSpc>
                        <a:spcAft>
                          <a:spcPts val="0"/>
                        </a:spcAft>
                        <a:tabLst>
                          <a:tab pos="52388" algn="l"/>
                          <a:tab pos="342900" algn="l"/>
                        </a:tabLst>
                      </a:pPr>
                      <a:endParaRPr lang="en-ZA" sz="1400" dirty="0">
                        <a:solidFill>
                          <a:schemeClr val="tx1"/>
                        </a:solidFill>
                        <a:latin typeface="+mn-lt"/>
                        <a:ea typeface="Times New Roman"/>
                      </a:endParaRPr>
                    </a:p>
                    <a:p>
                      <a:pPr marL="0" indent="0" algn="just">
                        <a:lnSpc>
                          <a:spcPct val="150000"/>
                        </a:lnSpc>
                        <a:spcAft>
                          <a:spcPts val="0"/>
                        </a:spcAft>
                        <a:tabLst>
                          <a:tab pos="52388" algn="l"/>
                          <a:tab pos="342900" algn="l"/>
                        </a:tabLst>
                      </a:pPr>
                      <a:r>
                        <a:rPr lang="en-ZA" sz="1400" b="1" dirty="0">
                          <a:solidFill>
                            <a:schemeClr val="tx1"/>
                          </a:solidFill>
                          <a:latin typeface="+mn-lt"/>
                          <a:ea typeface="Times New Roman"/>
                        </a:rPr>
                        <a:t>PAYMENTS FOR FINANCIAL ASSETS</a:t>
                      </a:r>
                    </a:p>
                    <a:p>
                      <a:pPr marL="0" indent="0" algn="just">
                        <a:lnSpc>
                          <a:spcPct val="150000"/>
                        </a:lnSpc>
                        <a:spcAft>
                          <a:spcPts val="0"/>
                        </a:spcAft>
                        <a:tabLst>
                          <a:tab pos="52388" algn="l"/>
                          <a:tab pos="342900" algn="l"/>
                        </a:tabLst>
                      </a:pPr>
                      <a:endParaRPr lang="en-ZA" sz="1400" dirty="0">
                        <a:solidFill>
                          <a:schemeClr val="tx1"/>
                        </a:solidFill>
                        <a:latin typeface="+mn-lt"/>
                        <a:ea typeface="Times New Roman"/>
                      </a:endParaRPr>
                    </a:p>
                    <a:p>
                      <a:pPr marL="0" indent="0" algn="just">
                        <a:lnSpc>
                          <a:spcPct val="150000"/>
                        </a:lnSpc>
                        <a:spcAft>
                          <a:spcPts val="0"/>
                        </a:spcAft>
                        <a:tabLst>
                          <a:tab pos="52388" algn="l"/>
                          <a:tab pos="342900" algn="l"/>
                        </a:tabLst>
                      </a:pPr>
                      <a:endParaRPr lang="en-ZA" sz="1400" dirty="0">
                        <a:solidFill>
                          <a:schemeClr val="tx1"/>
                        </a:solidFill>
                        <a:latin typeface="+mn-lt"/>
                        <a:ea typeface="Times New Roman"/>
                      </a:endParaRPr>
                    </a:p>
                  </a:txBody>
                  <a:tcPr marL="91431" marR="91431" marT="45721" marB="45721">
                    <a:solidFill>
                      <a:schemeClr val="accent2">
                        <a:lumMod val="20000"/>
                        <a:lumOff val="80000"/>
                      </a:schemeClr>
                    </a:solidFill>
                  </a:tcPr>
                </a:tc>
                <a:tc>
                  <a:txBody>
                    <a:bodyPr/>
                    <a:lstStyle/>
                    <a:p>
                      <a:pPr marL="171450" indent="-171450" algn="just" defTabSz="914400" rtl="0" eaLnBrk="1" latinLnBrk="0" hangingPunct="1">
                        <a:lnSpc>
                          <a:spcPct val="150000"/>
                        </a:lnSpc>
                        <a:buFont typeface="Arial" panose="020B0604020202020204" pitchFamily="34" charset="0"/>
                        <a:buChar char="•"/>
                      </a:pPr>
                      <a:r>
                        <a:rPr kumimoji="0" lang="en-US" sz="1400" b="0" i="0" u="none" strike="noStrike" kern="1200" cap="none" spc="0" normalizeH="0" baseline="0" noProof="0" dirty="0">
                          <a:ln>
                            <a:noFill/>
                          </a:ln>
                          <a:solidFill>
                            <a:schemeClr val="tx1"/>
                          </a:solidFill>
                          <a:effectLst/>
                          <a:uLnTx/>
                          <a:uFillTx/>
                          <a:latin typeface="+mn-lt"/>
                          <a:ea typeface="Times New Roman"/>
                          <a:cs typeface="+mn-cs"/>
                        </a:rPr>
                        <a:t>The delay on the ASIDI is due to the procurement processes by implementing agents, ensuring that the SCM Prescripts are followed correctly to avoid non-responsive to the framework. To date projects have been awarded to The </a:t>
                      </a:r>
                      <a:r>
                        <a:rPr kumimoji="0" lang="en-US" sz="1400" b="0" i="0" u="none" strike="noStrike" kern="1200" cap="none" spc="0" normalizeH="0" baseline="0" noProof="0" dirty="0" err="1">
                          <a:ln>
                            <a:noFill/>
                          </a:ln>
                          <a:solidFill>
                            <a:schemeClr val="tx1"/>
                          </a:solidFill>
                          <a:effectLst/>
                          <a:uLnTx/>
                          <a:uFillTx/>
                          <a:latin typeface="+mn-lt"/>
                          <a:ea typeface="Times New Roman"/>
                          <a:cs typeface="+mn-cs"/>
                        </a:rPr>
                        <a:t>Mvula</a:t>
                      </a:r>
                      <a:r>
                        <a:rPr kumimoji="0" lang="en-US" sz="1400" b="0" i="0" u="none" strike="noStrike" kern="1200" cap="none" spc="0" normalizeH="0" baseline="0" noProof="0" dirty="0">
                          <a:ln>
                            <a:noFill/>
                          </a:ln>
                          <a:solidFill>
                            <a:schemeClr val="tx1"/>
                          </a:solidFill>
                          <a:effectLst/>
                          <a:uLnTx/>
                          <a:uFillTx/>
                          <a:latin typeface="+mn-lt"/>
                          <a:ea typeface="Times New Roman"/>
                          <a:cs typeface="+mn-cs"/>
                        </a:rPr>
                        <a:t> Trust (TMT), Development Bank of Southern Africa (DBSA), National Education Trust (NECT) and Department of Environmental Affairs.</a:t>
                      </a:r>
                    </a:p>
                    <a:p>
                      <a:pPr marL="0" indent="0" algn="just" defTabSz="914400" rtl="0" eaLnBrk="1" latinLnBrk="0" hangingPunct="1">
                        <a:lnSpc>
                          <a:spcPct val="150000"/>
                        </a:lnSpc>
                        <a:buFont typeface="Arial" panose="020B0604020202020204" pitchFamily="34" charset="0"/>
                        <a:buNone/>
                      </a:pPr>
                      <a:endParaRPr kumimoji="0" lang="en-US" sz="1400" b="0" i="0" u="none" strike="noStrike" kern="1200" cap="none" spc="0" normalizeH="0" baseline="0" noProof="0" dirty="0">
                        <a:ln>
                          <a:noFill/>
                        </a:ln>
                        <a:solidFill>
                          <a:schemeClr val="tx1"/>
                        </a:solidFill>
                        <a:effectLst/>
                        <a:uLnTx/>
                        <a:uFillTx/>
                        <a:latin typeface="+mn-lt"/>
                        <a:ea typeface="Times New Roman"/>
                        <a:cs typeface="+mn-cs"/>
                      </a:endParaRPr>
                    </a:p>
                    <a:p>
                      <a:pPr marL="171450" indent="-171450" algn="just" defTabSz="914400" rtl="0" eaLnBrk="1" latinLnBrk="0" hangingPunct="1">
                        <a:lnSpc>
                          <a:spcPct val="150000"/>
                        </a:lnSpc>
                        <a:buFont typeface="Arial" panose="020B0604020202020204" pitchFamily="34" charset="0"/>
                        <a:buChar char="•"/>
                      </a:pPr>
                      <a:r>
                        <a:rPr kumimoji="0" lang="en-US" sz="1400" b="0" i="0" u="none" strike="noStrike" kern="1200" cap="none" spc="0" normalizeH="0" baseline="0" dirty="0">
                          <a:ln>
                            <a:noFill/>
                          </a:ln>
                          <a:solidFill>
                            <a:schemeClr val="tx1"/>
                          </a:solidFill>
                          <a:effectLst/>
                          <a:uLnTx/>
                          <a:uFillTx/>
                          <a:latin typeface="+mn-lt"/>
                          <a:ea typeface="Times New Roman"/>
                          <a:cs typeface="Arial" panose="020B0604020202020204" pitchFamily="34" charset="0"/>
                        </a:rPr>
                        <a:t>The over expenditure is for theft and losses that occurred in the Department e.g. if officials are involved in car accidents while on duty and they are not liable . This item is normally not budgeted for but funds are allocated as and when related expenditure is approved.</a:t>
                      </a:r>
                      <a:endParaRPr kumimoji="0" lang="en-ZA" sz="1400" b="0" i="0" u="none" strike="noStrike" kern="1200" cap="none" spc="0" normalizeH="0" baseline="0" dirty="0">
                        <a:ln>
                          <a:noFill/>
                        </a:ln>
                        <a:solidFill>
                          <a:schemeClr val="tx1"/>
                        </a:solidFill>
                        <a:effectLst/>
                        <a:uLnTx/>
                        <a:uFillTx/>
                        <a:latin typeface="+mn-lt"/>
                        <a:ea typeface="Times New Roman"/>
                        <a:cs typeface="Arial" panose="020B0604020202020204" pitchFamily="34" charset="0"/>
                      </a:endParaRPr>
                    </a:p>
                  </a:txBody>
                  <a:tcPr marL="91431" marR="91431" marT="45721" marB="45721">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p:pic>
        <p:nvPicPr>
          <p:cNvPr id="4" name="Picture 3"/>
          <p:cNvPicPr>
            <a:picLocks noChangeAspect="1"/>
          </p:cNvPicPr>
          <p:nvPr/>
        </p:nvPicPr>
        <p:blipFill>
          <a:blip r:embed="rId4" cstate="print"/>
          <a:stretch>
            <a:fillRect/>
          </a:stretch>
        </p:blipFill>
        <p:spPr>
          <a:xfrm>
            <a:off x="0" y="6356350"/>
            <a:ext cx="1691680" cy="501649"/>
          </a:xfrm>
          <a:prstGeom prst="rect">
            <a:avLst/>
          </a:prstGeom>
        </p:spPr>
      </p:pic>
      <p:sp>
        <p:nvSpPr>
          <p:cNvPr id="3" name="Slide Number Placeholder 2"/>
          <p:cNvSpPr>
            <a:spLocks noGrp="1"/>
          </p:cNvSpPr>
          <p:nvPr>
            <p:ph type="sldNum" sz="quarter" idx="12"/>
          </p:nvPr>
        </p:nvSpPr>
        <p:spPr/>
        <p:txBody>
          <a:bodyPr/>
          <a:lstStyle/>
          <a:p>
            <a:r>
              <a:rPr lang="en-ZA" dirty="0">
                <a:solidFill>
                  <a:prstClr val="black">
                    <a:tint val="75000"/>
                  </a:prstClr>
                </a:solidFill>
              </a:rPr>
              <a:t>118</a:t>
            </a:r>
          </a:p>
        </p:txBody>
      </p:sp>
    </p:spTree>
    <p:custDataLst>
      <p:tags r:id="rId1"/>
    </p:custDataLst>
    <p:extLst>
      <p:ext uri="{BB962C8B-B14F-4D97-AF65-F5344CB8AC3E}">
        <p14:creationId xmlns:p14="http://schemas.microsoft.com/office/powerpoint/2010/main" xmlns="" val="15037486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124744"/>
          </a:xfrm>
        </p:spPr>
        <p:txBody>
          <a:bodyPr/>
          <a:lstStyle/>
          <a:p>
            <a:r>
              <a:rPr lang="en-US" sz="2400" b="1" dirty="0">
                <a:solidFill>
                  <a:schemeClr val="accent2">
                    <a:lumMod val="75000"/>
                  </a:schemeClr>
                </a:solidFill>
              </a:rPr>
              <a:t>ALLOCATION AGAINST ACTUAL EXPENDITURE  FOR THE 2019/20 FINANCIAL YEAR</a:t>
            </a:r>
            <a:endParaRPr lang="en-ZA" sz="2400" b="1" dirty="0">
              <a:solidFill>
                <a:schemeClr val="accent2">
                  <a:lumMod val="75000"/>
                </a:schemeClr>
              </a:solidFill>
            </a:endParaRPr>
          </a:p>
        </p:txBody>
      </p:sp>
      <p:graphicFrame>
        <p:nvGraphicFramePr>
          <p:cNvPr id="4" name="Content Placeholder 3"/>
          <p:cNvGraphicFramePr>
            <a:graphicFrameLocks noGrp="1"/>
          </p:cNvGraphicFramePr>
          <p:nvPr>
            <p:ph idx="1"/>
          </p:nvPr>
        </p:nvGraphicFramePr>
        <p:xfrm>
          <a:off x="467544" y="1052736"/>
          <a:ext cx="8229600" cy="530860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512168">
                  <a:extLst>
                    <a:ext uri="{9D8B030D-6E8A-4147-A177-3AD203B41FA5}">
                      <a16:colId xmlns:a16="http://schemas.microsoft.com/office/drawing/2014/main" xmlns="" val="20003"/>
                    </a:ext>
                  </a:extLst>
                </a:gridCol>
                <a:gridCol w="1388840">
                  <a:extLst>
                    <a:ext uri="{9D8B030D-6E8A-4147-A177-3AD203B41FA5}">
                      <a16:colId xmlns:a16="http://schemas.microsoft.com/office/drawing/2014/main" xmlns="" val="20004"/>
                    </a:ext>
                  </a:extLst>
                </a:gridCol>
              </a:tblGrid>
              <a:tr h="370840">
                <a:tc rowSpan="3">
                  <a:txBody>
                    <a:bodyPr/>
                    <a:lstStyle/>
                    <a:p>
                      <a:pPr marL="0" algn="ctr" defTabSz="914400" rtl="0" eaLnBrk="1" fontAlgn="t" latinLnBrk="0" hangingPunct="1"/>
                      <a:r>
                        <a:rPr lang="en-US" sz="1200" b="1" i="0" u="none" strike="noStrike" kern="1200" dirty="0">
                          <a:solidFill>
                            <a:schemeClr val="tx1"/>
                          </a:solidFill>
                          <a:latin typeface="Arial"/>
                          <a:ea typeface="+mn-ea"/>
                          <a:cs typeface="+mn-cs"/>
                        </a:rPr>
                        <a:t>ECONOMIC CLASSIFICATIONS</a:t>
                      </a:r>
                    </a:p>
                  </a:txBody>
                  <a:tcPr marL="0" marR="0" marT="0" marB="0" anchor="ctr">
                    <a:solidFill>
                      <a:schemeClr val="accent2">
                        <a:lumMod val="40000"/>
                        <a:lumOff val="60000"/>
                      </a:schemeClr>
                    </a:solidFill>
                  </a:tcPr>
                </a:tc>
                <a:tc gridSpan="3">
                  <a:txBody>
                    <a:bodyPr/>
                    <a:lstStyle/>
                    <a:p>
                      <a:pPr algn="ctr" rtl="0" fontAlgn="t"/>
                      <a:r>
                        <a:rPr lang="en-US" sz="1100" b="1" i="0" u="none" strike="noStrike" dirty="0">
                          <a:solidFill>
                            <a:schemeClr val="tx1"/>
                          </a:solidFill>
                          <a:latin typeface="Arial"/>
                        </a:rPr>
                        <a:t>2019/20</a:t>
                      </a:r>
                    </a:p>
                  </a:txBody>
                  <a:tcPr marL="0" marR="0" marT="0" marB="0" anchor="ctr">
                    <a:solidFill>
                      <a:schemeClr val="accent2">
                        <a:lumMod val="40000"/>
                        <a:lumOff val="60000"/>
                      </a:schemeClr>
                    </a:solidFill>
                  </a:tcP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1" i="0" u="none" strike="noStrike" kern="1200" noProof="0" dirty="0">
                          <a:solidFill>
                            <a:schemeClr val="tx1"/>
                          </a:solidFill>
                          <a:latin typeface="Arial"/>
                          <a:ea typeface="+mn-ea"/>
                          <a:cs typeface="+mn-cs"/>
                        </a:rPr>
                        <a:t>Expenditure as % of Appropriation</a:t>
                      </a:r>
                    </a:p>
                  </a:txBody>
                  <a:tcPr marL="0" marR="0" marT="0" marB="0" anchor="ctr">
                    <a:solidFill>
                      <a:schemeClr val="accent2">
                        <a:lumMod val="40000"/>
                        <a:lumOff val="60000"/>
                      </a:schemeClr>
                    </a:solidFill>
                  </a:tcPr>
                </a:tc>
                <a:extLst>
                  <a:ext uri="{0D108BD9-81ED-4DB2-BD59-A6C34878D82A}">
                    <a16:rowId xmlns:a16="http://schemas.microsoft.com/office/drawing/2014/main" xmlns="" val="10000"/>
                  </a:ext>
                </a:extLst>
              </a:tr>
              <a:tr h="370840">
                <a:tc vMerge="1">
                  <a:txBody>
                    <a:bodyPr/>
                    <a:lstStyle/>
                    <a:p>
                      <a:endParaRPr lang="en-GB"/>
                    </a:p>
                  </a:txBody>
                  <a:tcPr/>
                </a:tc>
                <a:tc>
                  <a:txBody>
                    <a:bodyPr/>
                    <a:lstStyle/>
                    <a:p>
                      <a:pPr marL="0" algn="ctr" defTabSz="914400" rtl="0" eaLnBrk="1" fontAlgn="t" latinLnBrk="0" hangingPunct="1"/>
                      <a:r>
                        <a:rPr lang="en-US" sz="1200" b="1" i="0" u="none" strike="noStrike" kern="1200" dirty="0">
                          <a:solidFill>
                            <a:schemeClr val="tx1"/>
                          </a:solidFill>
                          <a:latin typeface="Arial"/>
                          <a:ea typeface="+mn-ea"/>
                          <a:cs typeface="+mn-cs"/>
                        </a:rPr>
                        <a:t>APPROPRIATION</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200" b="1" i="0" u="none" strike="noStrike" kern="1200" dirty="0">
                          <a:solidFill>
                            <a:schemeClr val="tx1"/>
                          </a:solidFill>
                          <a:latin typeface="Arial"/>
                          <a:ea typeface="+mn-ea"/>
                          <a:cs typeface="+mn-cs"/>
                        </a:rPr>
                        <a:t>ACTUAL EXPENDITURE</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200" b="1" i="0" u="none" strike="noStrike" kern="1200" dirty="0">
                          <a:solidFill>
                            <a:schemeClr val="tx1"/>
                          </a:solidFill>
                          <a:latin typeface="Arial"/>
                          <a:ea typeface="+mn-ea"/>
                          <a:cs typeface="+mn-cs"/>
                        </a:rPr>
                        <a:t>VARIANCE</a:t>
                      </a:r>
                    </a:p>
                  </a:txBody>
                  <a:tcPr marL="0" marR="0" marT="0" marB="0" anchor="ctr">
                    <a:solidFill>
                      <a:schemeClr val="accent2">
                        <a:lumMod val="20000"/>
                        <a:lumOff val="80000"/>
                      </a:schemeClr>
                    </a:solidFill>
                  </a:tcP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1"/>
                  </a:ext>
                </a:extLst>
              </a:tr>
              <a:tr h="370840">
                <a:tc vMerge="1">
                  <a:txBody>
                    <a:bodyPr/>
                    <a:lstStyle/>
                    <a:p>
                      <a:endParaRPr lang="en-US"/>
                    </a:p>
                  </a:txBody>
                  <a:tcPr/>
                </a:tc>
                <a:tc>
                  <a:txBody>
                    <a:bodyPr/>
                    <a:lstStyle/>
                    <a:p>
                      <a:pPr marL="0" algn="ctr" defTabSz="914400" rtl="0" eaLnBrk="1" fontAlgn="t" latinLnBrk="0" hangingPunct="1"/>
                      <a:r>
                        <a:rPr lang="en-US" sz="1200" b="1" i="0" u="none" strike="noStrike" kern="1200" dirty="0">
                          <a:solidFill>
                            <a:schemeClr val="tx1"/>
                          </a:solidFill>
                          <a:latin typeface="Arial"/>
                          <a:ea typeface="+mn-ea"/>
                          <a:cs typeface="+mn-cs"/>
                        </a:rPr>
                        <a:t>R’000</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200" b="1" i="0" u="none" strike="noStrike" kern="1200" dirty="0">
                          <a:solidFill>
                            <a:schemeClr val="tx1"/>
                          </a:solidFill>
                          <a:latin typeface="Arial"/>
                          <a:ea typeface="+mn-ea"/>
                          <a:cs typeface="+mn-cs"/>
                        </a:rPr>
                        <a:t>R’000</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200" b="1" i="0" u="none" strike="noStrike" kern="1200" dirty="0">
                          <a:solidFill>
                            <a:schemeClr val="tx1"/>
                          </a:solidFill>
                          <a:latin typeface="Arial"/>
                          <a:ea typeface="+mn-ea"/>
                          <a:cs typeface="+mn-cs"/>
                        </a:rPr>
                        <a:t>R’000</a:t>
                      </a:r>
                    </a:p>
                  </a:txBody>
                  <a:tcPr marL="0" marR="0" marT="0" marB="0" anchor="ctr">
                    <a:solidFill>
                      <a:schemeClr val="accent2">
                        <a:lumMod val="20000"/>
                        <a:lumOff val="80000"/>
                      </a:schemeClr>
                    </a:solidFill>
                  </a:tcP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2"/>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cap="none" normalizeH="0" baseline="0" dirty="0">
                          <a:ln>
                            <a:noFill/>
                          </a:ln>
                          <a:solidFill>
                            <a:schemeClr val="tx1"/>
                          </a:solidFill>
                          <a:effectLst/>
                          <a:latin typeface="Arial" charset="0"/>
                        </a:rPr>
                        <a:t>Compensation of Employees</a:t>
                      </a:r>
                      <a:endParaRPr kumimoji="0" lang="en-US" sz="1300" b="1" i="0" u="none" strike="noStrike" cap="none" normalizeH="0" baseline="30000" dirty="0">
                        <a:ln>
                          <a:noFill/>
                        </a:ln>
                        <a:solidFill>
                          <a:schemeClr val="tx1"/>
                        </a:solidFill>
                        <a:effectLst/>
                        <a:latin typeface="Arial" charset="0"/>
                      </a:endParaRP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479 460</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350 460</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129 000</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73.09%</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3"/>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Examiners and Moderators</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21 009</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19 879</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1 130</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94.62%</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4"/>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Transfers to Public Entities</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155 063</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116 405</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38 658</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75.07%</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5"/>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Other Transfers</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1 356 216</a:t>
                      </a:r>
                    </a:p>
                  </a:txBody>
                  <a:tcPr marL="0" marR="0" marT="0" marB="0" anchor="c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1 315 695</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40 521</a:t>
                      </a:r>
                    </a:p>
                  </a:txBody>
                  <a:tcPr marL="90000" marR="36000" marT="46800" marB="46800"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      97.01%</a:t>
                      </a:r>
                    </a:p>
                  </a:txBody>
                  <a:tcPr anchor="ctr" horzOverflow="overflow">
                    <a:solidFill>
                      <a:schemeClr val="accent2">
                        <a:lumMod val="20000"/>
                        <a:lumOff val="80000"/>
                      </a:schemeClr>
                    </a:solidFill>
                  </a:tcPr>
                </a:tc>
                <a:extLst>
                  <a:ext uri="{0D108BD9-81ED-4DB2-BD59-A6C34878D82A}">
                    <a16:rowId xmlns:a16="http://schemas.microsoft.com/office/drawing/2014/main" xmlns="" val="10006"/>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Conditional Grants</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18 569 231</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15 037 811</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3 531 420</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80.98%</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7"/>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Schools Infrastructure Backlogs Indirect Grant</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2 027 048</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1 025 513</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1 001 535</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50.59%</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8"/>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Earmarked Funds</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1 284 770</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989 756</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295 014</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77.04%</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9"/>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Departmental Operations</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166 966</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151 723</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15 243</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90.87%</a:t>
                      </a:r>
                    </a:p>
                  </a:txBody>
                  <a:tcPr marL="0" marR="0" marT="0" marB="0" anchor="ctr">
                    <a:solidFill>
                      <a:schemeClr val="accent2">
                        <a:lumMod val="20000"/>
                        <a:lumOff val="80000"/>
                      </a:schemeClr>
                    </a:solidFill>
                  </a:tcPr>
                </a:tc>
                <a:extLst>
                  <a:ext uri="{0D108BD9-81ED-4DB2-BD59-A6C34878D82A}">
                    <a16:rowId xmlns:a16="http://schemas.microsoft.com/office/drawing/2014/main" xmlns="" val="10010"/>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Office Accommodation</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209 187</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152 091</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57 096</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72.71%</a:t>
                      </a:r>
                    </a:p>
                  </a:txBody>
                  <a:tcPr marL="0" marR="0" marT="0" marB="0" anchor="ctr">
                    <a:solidFill>
                      <a:schemeClr val="accent2">
                        <a:lumMod val="20000"/>
                        <a:lumOff val="80000"/>
                      </a:schemeClr>
                    </a:solidFill>
                  </a:tcPr>
                </a:tc>
                <a:extLst>
                  <a:ext uri="{0D108BD9-81ED-4DB2-BD59-A6C34878D82A}">
                    <a16:rowId xmlns:a16="http://schemas.microsoft.com/office/drawing/2014/main" xmlns="" val="10011"/>
                  </a:ext>
                </a:extLst>
              </a:tr>
              <a:tr h="370840">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rPr>
                        <a:t>Projects</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235 581</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109 009</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126 572</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charset="0"/>
                          <a:ea typeface="+mn-ea"/>
                          <a:cs typeface="+mn-cs"/>
                        </a:rPr>
                        <a:t>46.27%</a:t>
                      </a:r>
                    </a:p>
                  </a:txBody>
                  <a:tcPr marL="0" marR="0" marT="0" marB="0" anchor="ctr">
                    <a:solidFill>
                      <a:schemeClr val="accent2">
                        <a:lumMod val="20000"/>
                        <a:lumOff val="80000"/>
                      </a:schemeClr>
                    </a:solidFill>
                  </a:tcPr>
                </a:tc>
                <a:extLst>
                  <a:ext uri="{0D108BD9-81ED-4DB2-BD59-A6C34878D82A}">
                    <a16:rowId xmlns:a16="http://schemas.microsoft.com/office/drawing/2014/main" xmlns="" val="10012"/>
                  </a:ext>
                </a:extLst>
              </a:tr>
              <a:tr h="370840">
                <a:tc>
                  <a:txBody>
                    <a:bodyPr/>
                    <a:lstStyle/>
                    <a:p>
                      <a:pPr marL="45720" algn="l" rtl="0" fontAlgn="t"/>
                      <a:r>
                        <a:rPr lang="en-US" sz="1300" b="1" i="0" u="none" strike="noStrike" kern="0" baseline="0" dirty="0">
                          <a:solidFill>
                            <a:schemeClr val="tx1"/>
                          </a:solidFill>
                          <a:latin typeface="Arial"/>
                        </a:rPr>
                        <a:t>Total</a:t>
                      </a:r>
                    </a:p>
                  </a:txBody>
                  <a:tcPr marR="0" marT="0" marB="0" anchor="ctr">
                    <a:solidFill>
                      <a:schemeClr val="accent2">
                        <a:lumMod val="20000"/>
                        <a:lumOff val="80000"/>
                      </a:schemeClr>
                    </a:solidFill>
                  </a:tcPr>
                </a:tc>
                <a:tc>
                  <a:txBody>
                    <a:bodyPr/>
                    <a:lstStyle/>
                    <a:p>
                      <a:pPr algn="r" rtl="0" fontAlgn="ctr"/>
                      <a:r>
                        <a:rPr lang="en-ZA" sz="1300" b="1" i="0" u="none" strike="noStrike" dirty="0">
                          <a:solidFill>
                            <a:schemeClr val="tx1"/>
                          </a:solidFill>
                          <a:effectLst/>
                          <a:latin typeface="Arial"/>
                        </a:rPr>
                        <a:t>24 504 531</a:t>
                      </a:r>
                    </a:p>
                  </a:txBody>
                  <a:tcPr marL="0" marR="0" marT="0" marB="0" anchor="ctr">
                    <a:solidFill>
                      <a:schemeClr val="accent2">
                        <a:lumMod val="20000"/>
                        <a:lumOff val="80000"/>
                      </a:schemeClr>
                    </a:solidFill>
                  </a:tcPr>
                </a:tc>
                <a:tc>
                  <a:txBody>
                    <a:bodyPr/>
                    <a:lstStyle/>
                    <a:p>
                      <a:pPr algn="r" rtl="0" fontAlgn="ctr"/>
                      <a:r>
                        <a:rPr lang="en-ZA" sz="1300" b="1" i="0" u="none" strike="noStrike" dirty="0">
                          <a:solidFill>
                            <a:schemeClr val="tx1"/>
                          </a:solidFill>
                          <a:effectLst/>
                          <a:latin typeface="Arial"/>
                        </a:rPr>
                        <a:t>19 268 342</a:t>
                      </a:r>
                    </a:p>
                  </a:txBody>
                  <a:tcPr marL="0" marR="0" marT="0" marB="0" anchor="ctr">
                    <a:solidFill>
                      <a:schemeClr val="accent2">
                        <a:lumMod val="20000"/>
                        <a:lumOff val="80000"/>
                      </a:schemeClr>
                    </a:solidFill>
                  </a:tcPr>
                </a:tc>
                <a:tc>
                  <a:txBody>
                    <a:bodyPr/>
                    <a:lstStyle/>
                    <a:p>
                      <a:pPr algn="r" rtl="0" fontAlgn="ctr"/>
                      <a:r>
                        <a:rPr lang="en-ZA" sz="1300" b="1" i="0" u="none" strike="noStrike" dirty="0">
                          <a:solidFill>
                            <a:schemeClr val="tx1"/>
                          </a:solidFill>
                          <a:effectLst/>
                          <a:latin typeface="Arial"/>
                        </a:rPr>
                        <a:t>5 236 189</a:t>
                      </a:r>
                    </a:p>
                  </a:txBody>
                  <a:tcPr marL="0" marR="0" marT="0" marB="0" anchor="ctr">
                    <a:solidFill>
                      <a:schemeClr val="accent2">
                        <a:lumMod val="20000"/>
                        <a:lumOff val="80000"/>
                      </a:schemeClr>
                    </a:solidFill>
                  </a:tcPr>
                </a:tc>
                <a:tc>
                  <a:txBody>
                    <a:bodyPr/>
                    <a:lstStyle/>
                    <a:p>
                      <a:pPr algn="r" rtl="0" fontAlgn="ctr"/>
                      <a:r>
                        <a:rPr lang="en-ZA" sz="1300" b="1" i="0" u="none" strike="noStrike" dirty="0">
                          <a:solidFill>
                            <a:schemeClr val="tx1"/>
                          </a:solidFill>
                          <a:effectLst/>
                          <a:latin typeface="Arial"/>
                        </a:rPr>
                        <a:t>78.63%</a:t>
                      </a:r>
                    </a:p>
                  </a:txBody>
                  <a:tcPr marL="0" marR="0" marT="0" marB="0" anchor="ctr">
                    <a:solidFill>
                      <a:schemeClr val="accent2">
                        <a:lumMod val="20000"/>
                        <a:lumOff val="80000"/>
                      </a:schemeClr>
                    </a:solidFill>
                  </a:tcPr>
                </a:tc>
                <a:extLst>
                  <a:ext uri="{0D108BD9-81ED-4DB2-BD59-A6C34878D82A}">
                    <a16:rowId xmlns:a16="http://schemas.microsoft.com/office/drawing/2014/main" xmlns="" val="10013"/>
                  </a:ext>
                </a:extLst>
              </a:tr>
            </a:tbl>
          </a:graphicData>
        </a:graphic>
      </p:graphicFrame>
      <p:pic>
        <p:nvPicPr>
          <p:cNvPr id="5" name="Picture 4"/>
          <p:cNvPicPr>
            <a:picLocks noChangeAspect="1"/>
          </p:cNvPicPr>
          <p:nvPr/>
        </p:nvPicPr>
        <p:blipFill>
          <a:blip r:embed="rId4" cstate="print"/>
          <a:stretch>
            <a:fillRect/>
          </a:stretch>
        </p:blipFill>
        <p:spPr>
          <a:xfrm>
            <a:off x="0" y="6237312"/>
            <a:ext cx="1691680" cy="620688"/>
          </a:xfrm>
          <a:prstGeom prst="rect">
            <a:avLst/>
          </a:prstGeom>
        </p:spPr>
      </p:pic>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119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09616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500"/>
            <a:ext cx="8028384" cy="831228"/>
          </a:xfrm>
        </p:spPr>
        <p:txBody>
          <a:bodyPr>
            <a:noAutofit/>
          </a:bodyPr>
          <a:lstStyle/>
          <a:p>
            <a:r>
              <a:rPr lang="en-US" sz="4400" b="1" dirty="0">
                <a:solidFill>
                  <a:schemeClr val="accent2">
                    <a:lumMod val="75000"/>
                  </a:schemeClr>
                </a:solidFill>
              </a:rPr>
              <a:t>2019/20 </a:t>
            </a:r>
            <a:r>
              <a:rPr lang="en-US" sz="4400" b="1" u="sng" dirty="0">
                <a:solidFill>
                  <a:schemeClr val="accent2">
                    <a:lumMod val="75000"/>
                  </a:schemeClr>
                </a:solidFill>
              </a:rPr>
              <a:t>PRELIMINARY Q3</a:t>
            </a:r>
            <a:r>
              <a:rPr lang="en-US" sz="4400" b="1" dirty="0">
                <a:solidFill>
                  <a:schemeClr val="accent2">
                    <a:lumMod val="75000"/>
                  </a:schemeClr>
                </a:solidFill>
              </a:rPr>
              <a:t/>
            </a:r>
            <a:br>
              <a:rPr lang="en-US" sz="4400" b="1" dirty="0">
                <a:solidFill>
                  <a:schemeClr val="accent2">
                    <a:lumMod val="75000"/>
                  </a:schemeClr>
                </a:solidFill>
              </a:rPr>
            </a:br>
            <a:r>
              <a:rPr lang="en-US" sz="4400" b="1" dirty="0">
                <a:solidFill>
                  <a:schemeClr val="accent2">
                    <a:lumMod val="75000"/>
                  </a:schemeClr>
                </a:solidFill>
              </a:rPr>
              <a:t> STATUS BAR FOR INDICATORS</a:t>
            </a:r>
            <a:endParaRPr lang="en-ZA" sz="44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algn="just">
              <a:buNone/>
              <a:defRPr/>
            </a:pPr>
            <a:r>
              <a:rPr lang="en-ZA" sz="2000" dirty="0"/>
              <a:t> </a:t>
            </a:r>
            <a:endParaRPr lang="en-US" sz="1800" b="1" dirty="0"/>
          </a:p>
          <a:p>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12</a:t>
            </a:fld>
            <a:endParaRPr lang="en-ZA"/>
          </a:p>
        </p:txBody>
      </p:sp>
      <p:sp>
        <p:nvSpPr>
          <p:cNvPr id="4" name="Rectangle 20"/>
          <p:cNvSpPr txBox="1">
            <a:spLocks noChangeArrowheads="1"/>
          </p:cNvSpPr>
          <p:nvPr/>
        </p:nvSpPr>
        <p:spPr bwMode="auto">
          <a:xfrm>
            <a:off x="0" y="5549634"/>
            <a:ext cx="9144000" cy="1335750"/>
          </a:xfrm>
          <a:prstGeom prst="rect">
            <a:avLst/>
          </a:prstGeom>
          <a:solidFill>
            <a:schemeClr val="tx1">
              <a:lumMod val="75000"/>
              <a:lumOff val="25000"/>
            </a:schemeClr>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lnSpc>
                <a:spcPct val="115000"/>
              </a:lnSpc>
              <a:spcAft>
                <a:spcPts val="0"/>
              </a:spcAft>
            </a:pPr>
            <a:r>
              <a:rPr lang="en-ZA" sz="1600" b="1" dirty="0">
                <a:solidFill>
                  <a:srgbClr val="FFFFFF"/>
                </a:solidFill>
                <a:latin typeface="Arial" panose="020B0604020202020204" pitchFamily="34" charset="0"/>
                <a:ea typeface="Times New Roman"/>
                <a:cs typeface="Arial" panose="020B0604020202020204" pitchFamily="34" charset="0"/>
              </a:rPr>
              <a:t>All Annual Targets are WHITE unless </a:t>
            </a:r>
            <a:r>
              <a:rPr lang="en-ZA" sz="1600" b="1" u="sng" dirty="0">
                <a:solidFill>
                  <a:srgbClr val="00B050"/>
                </a:solidFill>
                <a:latin typeface="Arial" panose="020B0604020202020204" pitchFamily="34" charset="0"/>
                <a:ea typeface="Times New Roman"/>
                <a:cs typeface="Arial" panose="020B0604020202020204" pitchFamily="34" charset="0"/>
              </a:rPr>
              <a:t>fully achieved</a:t>
            </a:r>
            <a:r>
              <a:rPr lang="en-ZA" sz="1600" b="1" dirty="0">
                <a:solidFill>
                  <a:srgbClr val="FFFFFF"/>
                </a:solidFill>
                <a:latin typeface="Arial" panose="020B0604020202020204" pitchFamily="34" charset="0"/>
                <a:ea typeface="Times New Roman"/>
                <a:cs typeface="Arial" panose="020B0604020202020204" pitchFamily="34" charset="0"/>
              </a:rPr>
              <a:t>.</a:t>
            </a:r>
            <a:endParaRPr lang="en-ZA" sz="1600" b="1" dirty="0">
              <a:latin typeface="Arial" panose="020B0604020202020204" pitchFamily="34" charset="0"/>
              <a:ea typeface="Calibri"/>
              <a:cs typeface="Arial" panose="020B0604020202020204" pitchFamily="34" charset="0"/>
            </a:endParaRPr>
          </a:p>
          <a:p>
            <a:pPr>
              <a:lnSpc>
                <a:spcPct val="115000"/>
              </a:lnSpc>
              <a:spcAft>
                <a:spcPts val="0"/>
              </a:spcAft>
            </a:pPr>
            <a:r>
              <a:rPr lang="en-ZA" sz="1600" b="1" dirty="0">
                <a:solidFill>
                  <a:srgbClr val="FF0000"/>
                </a:solidFill>
                <a:latin typeface="Arial" panose="020B0604020202020204" pitchFamily="34" charset="0"/>
                <a:ea typeface="Times New Roman"/>
                <a:cs typeface="Arial" panose="020B0604020202020204" pitchFamily="34" charset="0"/>
              </a:rPr>
              <a:t>Where 50% of the target has not been achieved, the status is reflected as RED. </a:t>
            </a:r>
            <a:endParaRPr lang="en-ZA" sz="1600" b="1" dirty="0">
              <a:latin typeface="Arial" panose="020B0604020202020204" pitchFamily="34" charset="0"/>
              <a:ea typeface="Calibri"/>
              <a:cs typeface="Arial" panose="020B0604020202020204" pitchFamily="34" charset="0"/>
            </a:endParaRPr>
          </a:p>
          <a:p>
            <a:pPr eaLnBrk="0" fontAlgn="base" hangingPunct="0">
              <a:lnSpc>
                <a:spcPct val="115000"/>
              </a:lnSpc>
              <a:spcAft>
                <a:spcPts val="0"/>
              </a:spcAft>
            </a:pPr>
            <a:r>
              <a:rPr lang="en-ZA" sz="1600" b="1" dirty="0">
                <a:solidFill>
                  <a:srgbClr val="FFC000"/>
                </a:solidFill>
                <a:latin typeface="Arial" panose="020B0604020202020204" pitchFamily="34" charset="0"/>
                <a:ea typeface="Times New Roman"/>
                <a:cs typeface="Arial" panose="020B0604020202020204" pitchFamily="34" charset="0"/>
              </a:rPr>
              <a:t>Where 50% or more of the target has been realised, the status is reflected as AMBER.</a:t>
            </a:r>
            <a:endParaRPr lang="en-ZA" sz="1600" b="1" dirty="0">
              <a:latin typeface="Arial" panose="020B0604020202020204" pitchFamily="34" charset="0"/>
              <a:ea typeface="Calibri"/>
              <a:cs typeface="Arial" panose="020B0604020202020204" pitchFamily="34" charset="0"/>
            </a:endParaRPr>
          </a:p>
          <a:p>
            <a:r>
              <a:rPr lang="en-ZA" sz="1600" b="1" dirty="0">
                <a:solidFill>
                  <a:srgbClr val="00B050"/>
                </a:solidFill>
                <a:latin typeface="Arial" panose="020B0604020202020204" pitchFamily="34" charset="0"/>
                <a:ea typeface="Times New Roman"/>
                <a:cs typeface="Arial" panose="020B0604020202020204" pitchFamily="34" charset="0"/>
              </a:rPr>
              <a:t>Where the target has been </a:t>
            </a:r>
            <a:r>
              <a:rPr lang="en-ZA" sz="1600" b="1" u="sng" dirty="0">
                <a:solidFill>
                  <a:srgbClr val="00B050"/>
                </a:solidFill>
                <a:latin typeface="Arial" panose="020B0604020202020204" pitchFamily="34" charset="0"/>
                <a:ea typeface="Times New Roman"/>
                <a:cs typeface="Arial" panose="020B0604020202020204" pitchFamily="34" charset="0"/>
              </a:rPr>
              <a:t>fully achieved</a:t>
            </a:r>
            <a:r>
              <a:rPr lang="en-ZA" sz="1600" b="1" dirty="0">
                <a:solidFill>
                  <a:srgbClr val="00B050"/>
                </a:solidFill>
                <a:latin typeface="Arial" panose="020B0604020202020204" pitchFamily="34" charset="0"/>
                <a:ea typeface="Times New Roman"/>
                <a:cs typeface="Arial" panose="020B0604020202020204" pitchFamily="34" charset="0"/>
              </a:rPr>
              <a:t>, the status is reflected as GREEN</a:t>
            </a:r>
            <a:r>
              <a:rPr lang="en-ZA" sz="1600" b="1" dirty="0">
                <a:solidFill>
                  <a:srgbClr val="00B050"/>
                </a:solidFill>
                <a:ea typeface="Times New Roman"/>
                <a:cs typeface="Times New Roman"/>
              </a:rPr>
              <a:t>.</a:t>
            </a:r>
            <a:endParaRPr lang="en-ZA" sz="1600" b="1" dirty="0">
              <a:solidFill>
                <a:srgbClr val="00B050"/>
              </a:solidFill>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914474292"/>
              </p:ext>
            </p:extLst>
          </p:nvPr>
        </p:nvGraphicFramePr>
        <p:xfrm>
          <a:off x="1" y="1210912"/>
          <a:ext cx="9143998" cy="4174813"/>
        </p:xfrm>
        <a:graphic>
          <a:graphicData uri="http://schemas.openxmlformats.org/drawingml/2006/table">
            <a:tbl>
              <a:tblPr/>
              <a:tblGrid>
                <a:gridCol w="1172661">
                  <a:extLst>
                    <a:ext uri="{9D8B030D-6E8A-4147-A177-3AD203B41FA5}">
                      <a16:colId xmlns:a16="http://schemas.microsoft.com/office/drawing/2014/main" xmlns="" val="4168450376"/>
                    </a:ext>
                  </a:extLst>
                </a:gridCol>
                <a:gridCol w="1172661">
                  <a:extLst>
                    <a:ext uri="{9D8B030D-6E8A-4147-A177-3AD203B41FA5}">
                      <a16:colId xmlns:a16="http://schemas.microsoft.com/office/drawing/2014/main" xmlns="" val="2718077414"/>
                    </a:ext>
                  </a:extLst>
                </a:gridCol>
                <a:gridCol w="1172661">
                  <a:extLst>
                    <a:ext uri="{9D8B030D-6E8A-4147-A177-3AD203B41FA5}">
                      <a16:colId xmlns:a16="http://schemas.microsoft.com/office/drawing/2014/main" xmlns="" val="331710992"/>
                    </a:ext>
                  </a:extLst>
                </a:gridCol>
                <a:gridCol w="1172661">
                  <a:extLst>
                    <a:ext uri="{9D8B030D-6E8A-4147-A177-3AD203B41FA5}">
                      <a16:colId xmlns:a16="http://schemas.microsoft.com/office/drawing/2014/main" xmlns="" val="3076587346"/>
                    </a:ext>
                  </a:extLst>
                </a:gridCol>
                <a:gridCol w="1172661">
                  <a:extLst>
                    <a:ext uri="{9D8B030D-6E8A-4147-A177-3AD203B41FA5}">
                      <a16:colId xmlns:a16="http://schemas.microsoft.com/office/drawing/2014/main" xmlns="" val="1580038038"/>
                    </a:ext>
                  </a:extLst>
                </a:gridCol>
                <a:gridCol w="1172661">
                  <a:extLst>
                    <a:ext uri="{9D8B030D-6E8A-4147-A177-3AD203B41FA5}">
                      <a16:colId xmlns:a16="http://schemas.microsoft.com/office/drawing/2014/main" xmlns="" val="2099162550"/>
                    </a:ext>
                  </a:extLst>
                </a:gridCol>
                <a:gridCol w="1172661">
                  <a:extLst>
                    <a:ext uri="{9D8B030D-6E8A-4147-A177-3AD203B41FA5}">
                      <a16:colId xmlns:a16="http://schemas.microsoft.com/office/drawing/2014/main" xmlns="" val="430626415"/>
                    </a:ext>
                  </a:extLst>
                </a:gridCol>
                <a:gridCol w="935371">
                  <a:extLst>
                    <a:ext uri="{9D8B030D-6E8A-4147-A177-3AD203B41FA5}">
                      <a16:colId xmlns:a16="http://schemas.microsoft.com/office/drawing/2014/main" xmlns="" val="939751974"/>
                    </a:ext>
                  </a:extLst>
                </a:gridCol>
              </a:tblGrid>
              <a:tr h="366200">
                <a:tc rowSpan="2">
                  <a:txBody>
                    <a:bodyPr/>
                    <a:lstStyle/>
                    <a:p>
                      <a:pPr algn="ctr" fontAlgn="t"/>
                      <a:r>
                        <a:rPr lang="en-ZA" sz="1600" b="1" i="0" u="none" strike="noStrike">
                          <a:solidFill>
                            <a:srgbClr val="000000"/>
                          </a:solidFill>
                          <a:effectLst/>
                          <a:latin typeface="Arial" panose="020B0604020202020204" pitchFamily="34" charset="0"/>
                        </a:rPr>
                        <a:t>Programme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GB" sz="1600" b="1" i="0" u="none" strike="noStrike">
                          <a:solidFill>
                            <a:srgbClr val="000000"/>
                          </a:solidFill>
                          <a:effectLst/>
                          <a:latin typeface="Arial" panose="020B0604020202020204" pitchFamily="34" charset="0"/>
                        </a:rPr>
                        <a:t>No. of indicators per programme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600" b="1" i="0" u="none" strike="noStrike">
                          <a:solidFill>
                            <a:srgbClr val="000000"/>
                          </a:solidFill>
                          <a:effectLst/>
                          <a:latin typeface="Arial" panose="020B0604020202020204" pitchFamily="34" charset="0"/>
                        </a:rPr>
                        <a:t>Annual Targets</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600" b="1" i="0" u="none" strike="noStrike">
                          <a:solidFill>
                            <a:srgbClr val="000000"/>
                          </a:solidFill>
                          <a:effectLst/>
                          <a:latin typeface="Arial" panose="020B0604020202020204" pitchFamily="34" charset="0"/>
                        </a:rPr>
                        <a:t>Quarterly Targets</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600" b="1" i="0" u="none" strike="noStrike">
                          <a:solidFill>
                            <a:srgbClr val="000000"/>
                          </a:solidFill>
                          <a:effectLst/>
                          <a:latin typeface="Arial" panose="020B0604020202020204" pitchFamily="34" charset="0"/>
                        </a:rPr>
                        <a:t>Bi-annual Targets</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t"/>
                      <a:r>
                        <a:rPr lang="en-ZA" sz="1600" b="1" i="0" u="none" strike="noStrike">
                          <a:solidFill>
                            <a:srgbClr val="000000"/>
                          </a:solidFill>
                          <a:effectLst/>
                          <a:latin typeface="Arial" panose="020B0604020202020204" pitchFamily="34" charset="0"/>
                        </a:rPr>
                        <a:t>Q3 status 2019/20</a:t>
                      </a:r>
                    </a:p>
                  </a:txBody>
                  <a:tcPr marL="7283" marR="7283" marT="7283" marB="43697">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93352701"/>
                  </a:ext>
                </a:extLst>
              </a:tr>
              <a:tr h="68360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r>
                        <a:rPr lang="en-ZA" sz="1600" b="1" i="0" u="none" strike="noStrike">
                          <a:solidFill>
                            <a:srgbClr val="000000"/>
                          </a:solidFill>
                          <a:effectLst/>
                          <a:latin typeface="Arial" panose="020B0604020202020204" pitchFamily="34" charset="0"/>
                        </a:rPr>
                        <a:t>Not achieved</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600" b="1" i="0" u="none" strike="noStrike">
                          <a:solidFill>
                            <a:srgbClr val="000000"/>
                          </a:solidFill>
                          <a:effectLst/>
                          <a:latin typeface="Arial" panose="020B0604020202020204" pitchFamily="34" charset="0"/>
                        </a:rPr>
                        <a:t>Partially achieved</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1600" b="1" i="0" u="none" strike="noStrike">
                          <a:solidFill>
                            <a:srgbClr val="000000"/>
                          </a:solidFill>
                          <a:effectLst/>
                          <a:latin typeface="Arial" panose="020B0604020202020204" pitchFamily="34" charset="0"/>
                        </a:rPr>
                        <a:t>Achieved</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02953300"/>
                  </a:ext>
                </a:extLst>
              </a:tr>
              <a:tr h="366200">
                <a:tc>
                  <a:txBody>
                    <a:bodyPr/>
                    <a:lstStyle/>
                    <a:p>
                      <a:pPr algn="ctr" fontAlgn="t"/>
                      <a:r>
                        <a:rPr lang="en-ZA" sz="1600" b="1" i="0" u="none" strike="noStrike">
                          <a:solidFill>
                            <a:srgbClr val="000000"/>
                          </a:solidFill>
                          <a:effectLst/>
                          <a:latin typeface="Arial" panose="020B0604020202020204" pitchFamily="34" charset="0"/>
                        </a:rPr>
                        <a:t>One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2</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393676003"/>
                  </a:ext>
                </a:extLst>
              </a:tr>
              <a:tr h="366200">
                <a:tc>
                  <a:txBody>
                    <a:bodyPr/>
                    <a:lstStyle/>
                    <a:p>
                      <a:pPr algn="ctr" fontAlgn="t"/>
                      <a:r>
                        <a:rPr lang="en-ZA" sz="1600" b="1" i="0" u="none" strike="noStrike">
                          <a:solidFill>
                            <a:srgbClr val="000000"/>
                          </a:solidFill>
                          <a:effectLst/>
                          <a:latin typeface="Arial" panose="020B0604020202020204" pitchFamily="34" charset="0"/>
                        </a:rPr>
                        <a:t>Two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14</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9</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4</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3</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95105114"/>
                  </a:ext>
                </a:extLst>
              </a:tr>
              <a:tr h="366200">
                <a:tc>
                  <a:txBody>
                    <a:bodyPr/>
                    <a:lstStyle/>
                    <a:p>
                      <a:pPr algn="ctr" fontAlgn="t"/>
                      <a:r>
                        <a:rPr lang="en-ZA" sz="1600" b="1" i="0" u="none" strike="noStrike">
                          <a:solidFill>
                            <a:srgbClr val="000000"/>
                          </a:solidFill>
                          <a:effectLst/>
                          <a:latin typeface="Arial" panose="020B0604020202020204" pitchFamily="34" charset="0"/>
                        </a:rPr>
                        <a:t>Three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10</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4</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6</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6</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264666838"/>
                  </a:ext>
                </a:extLst>
              </a:tr>
              <a:tr h="366200">
                <a:tc>
                  <a:txBody>
                    <a:bodyPr/>
                    <a:lstStyle/>
                    <a:p>
                      <a:pPr algn="ctr" fontAlgn="t"/>
                      <a:r>
                        <a:rPr lang="en-ZA" sz="1600" b="1" i="0" u="none" strike="noStrike">
                          <a:solidFill>
                            <a:srgbClr val="000000"/>
                          </a:solidFill>
                          <a:effectLst/>
                          <a:latin typeface="Arial" panose="020B0604020202020204" pitchFamily="34" charset="0"/>
                        </a:rPr>
                        <a:t>Four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12</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8</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3</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 (bi-ennial)</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2</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938178296"/>
                  </a:ext>
                </a:extLst>
              </a:tr>
              <a:tr h="366200">
                <a:tc>
                  <a:txBody>
                    <a:bodyPr/>
                    <a:lstStyle/>
                    <a:p>
                      <a:pPr algn="ctr" fontAlgn="t"/>
                      <a:r>
                        <a:rPr lang="en-ZA" sz="1600" b="1" i="0" u="none" strike="noStrike">
                          <a:solidFill>
                            <a:srgbClr val="000000"/>
                          </a:solidFill>
                          <a:effectLst/>
                          <a:latin typeface="Arial" panose="020B0604020202020204" pitchFamily="34" charset="0"/>
                        </a:rPr>
                        <a:t>Five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5</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2</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3</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2</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589263259"/>
                  </a:ext>
                </a:extLst>
              </a:tr>
              <a:tr h="647002">
                <a:tc>
                  <a:txBody>
                    <a:bodyPr/>
                    <a:lstStyle/>
                    <a:p>
                      <a:pPr algn="ctr" fontAlgn="t"/>
                      <a:r>
                        <a:rPr lang="en-ZA" sz="1600" b="1" i="0" u="none" strike="noStrike">
                          <a:solidFill>
                            <a:srgbClr val="000000"/>
                          </a:solidFill>
                          <a:effectLst/>
                          <a:latin typeface="Arial" panose="020B0604020202020204" pitchFamily="34" charset="0"/>
                        </a:rPr>
                        <a:t>Total distribution</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43</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24</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17</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2</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1/17</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4/17</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12/17</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524630641"/>
                  </a:ext>
                </a:extLst>
              </a:tr>
              <a:tr h="647002">
                <a:tc>
                  <a:txBody>
                    <a:bodyPr/>
                    <a:lstStyle/>
                    <a:p>
                      <a:pPr algn="ctr" fontAlgn="t"/>
                      <a:r>
                        <a:rPr lang="en-ZA" sz="1600" b="1" i="0" u="none" strike="noStrike" dirty="0">
                          <a:solidFill>
                            <a:srgbClr val="000000"/>
                          </a:solidFill>
                          <a:effectLst/>
                          <a:latin typeface="Arial" panose="020B0604020202020204" pitchFamily="34" charset="0"/>
                        </a:rPr>
                        <a:t>Percentage distribution</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100%</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56%</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40%</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5%</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6%</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24%</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71%</a:t>
                      </a:r>
                    </a:p>
                  </a:txBody>
                  <a:tcPr marL="7620" marR="7620" marT="76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984232791"/>
                  </a:ext>
                </a:extLst>
              </a:tr>
            </a:tbl>
          </a:graphicData>
        </a:graphic>
      </p:graphicFrame>
    </p:spTree>
    <p:custDataLst>
      <p:tags r:id="rId1"/>
    </p:custDataLst>
    <p:extLst>
      <p:ext uri="{BB962C8B-B14F-4D97-AF65-F5344CB8AC3E}">
        <p14:creationId xmlns:p14="http://schemas.microsoft.com/office/powerpoint/2010/main" xmlns="" val="9362180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0"/>
            <a:ext cx="8316416" cy="981075"/>
          </a:xfrm>
        </p:spPr>
        <p:txBody>
          <a:bodyPr>
            <a:normAutofit/>
          </a:bodyPr>
          <a:lstStyle/>
          <a:p>
            <a:pPr eaLnBrk="1" hangingPunct="1"/>
            <a:r>
              <a:rPr lang="en-ZA" altLang="en-US" sz="2400" b="1" dirty="0">
                <a:solidFill>
                  <a:schemeClr val="accent6">
                    <a:lumMod val="50000"/>
                  </a:schemeClr>
                </a:solidFill>
              </a:rPr>
              <a:t> </a:t>
            </a:r>
            <a:r>
              <a:rPr lang="en-ZA" altLang="en-US" b="1" dirty="0">
                <a:solidFill>
                  <a:schemeClr val="accent2">
                    <a:lumMod val="75000"/>
                  </a:schemeClr>
                </a:solidFill>
              </a:rPr>
              <a:t>CHALLENGES (DEVIATIONS) AND MITIGATORY MEASURES/PROGRESS</a:t>
            </a:r>
            <a:endParaRPr lang="en-ZA" altLang="en-US" sz="2400" b="1" dirty="0">
              <a:solidFill>
                <a:schemeClr val="accent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651813632"/>
              </p:ext>
            </p:extLst>
          </p:nvPr>
        </p:nvGraphicFramePr>
        <p:xfrm>
          <a:off x="100013" y="980727"/>
          <a:ext cx="8936483" cy="3854200"/>
        </p:xfrm>
        <a:graphic>
          <a:graphicData uri="http://schemas.openxmlformats.org/drawingml/2006/table">
            <a:tbl>
              <a:tblPr firstRow="1" bandRow="1">
                <a:tableStyleId>{5C22544A-7EE6-4342-B048-85BDC9FD1C3A}</a:tableStyleId>
              </a:tblPr>
              <a:tblGrid>
                <a:gridCol w="4095887">
                  <a:extLst>
                    <a:ext uri="{9D8B030D-6E8A-4147-A177-3AD203B41FA5}">
                      <a16:colId xmlns:a16="http://schemas.microsoft.com/office/drawing/2014/main" xmlns="" val="20000"/>
                    </a:ext>
                  </a:extLst>
                </a:gridCol>
                <a:gridCol w="4840596">
                  <a:extLst>
                    <a:ext uri="{9D8B030D-6E8A-4147-A177-3AD203B41FA5}">
                      <a16:colId xmlns:a16="http://schemas.microsoft.com/office/drawing/2014/main" xmlns="" val="20001"/>
                    </a:ext>
                  </a:extLst>
                </a:gridCol>
              </a:tblGrid>
              <a:tr h="384066">
                <a:tc>
                  <a:txBody>
                    <a:bodyPr/>
                    <a:lstStyle/>
                    <a:p>
                      <a:pPr marL="0" algn="ctr" defTabSz="914400" rtl="0" eaLnBrk="1" latinLnBrk="0" hangingPunct="1"/>
                      <a:r>
                        <a:rPr lang="en-ZA" sz="3200" b="1" kern="1200" dirty="0">
                          <a:solidFill>
                            <a:schemeClr val="tx1"/>
                          </a:solidFill>
                          <a:latin typeface="+mn-lt"/>
                          <a:ea typeface="+mn-ea"/>
                          <a:cs typeface="+mn-cs"/>
                        </a:rPr>
                        <a:t>CHALLENGES/DEVIATION</a:t>
                      </a:r>
                    </a:p>
                  </a:txBody>
                  <a:tcPr marL="91431" marR="91431" marT="45721" marB="45721">
                    <a:solidFill>
                      <a:schemeClr val="accent2">
                        <a:lumMod val="40000"/>
                        <a:lumOff val="60000"/>
                      </a:schemeClr>
                    </a:solidFill>
                  </a:tcPr>
                </a:tc>
                <a:tc>
                  <a:txBody>
                    <a:bodyPr/>
                    <a:lstStyle/>
                    <a:p>
                      <a:pPr algn="ctr"/>
                      <a:r>
                        <a:rPr lang="en-ZA" sz="3200" dirty="0">
                          <a:solidFill>
                            <a:schemeClr val="tx1"/>
                          </a:solidFill>
                          <a:latin typeface="+mn-lt"/>
                        </a:rPr>
                        <a:t>MITIGATORY MEASURES/PROGRESS</a:t>
                      </a:r>
                    </a:p>
                  </a:txBody>
                  <a:tcPr marL="91431" marR="91431" marT="45721" marB="45721">
                    <a:solidFill>
                      <a:schemeClr val="accent2">
                        <a:lumMod val="40000"/>
                        <a:lumOff val="60000"/>
                      </a:schemeClr>
                    </a:solidFill>
                  </a:tcPr>
                </a:tc>
                <a:extLst>
                  <a:ext uri="{0D108BD9-81ED-4DB2-BD59-A6C34878D82A}">
                    <a16:rowId xmlns:a16="http://schemas.microsoft.com/office/drawing/2014/main" xmlns="" val="10000"/>
                  </a:ext>
                </a:extLst>
              </a:tr>
              <a:tr h="1638661">
                <a:tc>
                  <a:txBody>
                    <a:bodyPr/>
                    <a:lstStyle/>
                    <a:p>
                      <a:pPr lvl="0" algn="just">
                        <a:lnSpc>
                          <a:spcPct val="150000"/>
                        </a:lnSpc>
                        <a:spcBef>
                          <a:spcPts val="0"/>
                        </a:spcBef>
                        <a:buNone/>
                      </a:pPr>
                      <a:r>
                        <a:rPr lang="en-ZA" sz="2000" b="1" dirty="0">
                          <a:solidFill>
                            <a:schemeClr val="tx1"/>
                          </a:solidFill>
                          <a:latin typeface="+mn-lt"/>
                          <a:cs typeface="Arial" panose="020B0604020202020204" pitchFamily="34" charset="0"/>
                        </a:rPr>
                        <a:t>Projects:</a:t>
                      </a:r>
                    </a:p>
                    <a:p>
                      <a:pPr marL="0" lvl="0" algn="just" defTabSz="914400" rtl="0" eaLnBrk="1" latinLnBrk="0" hangingPunct="1">
                        <a:lnSpc>
                          <a:spcPct val="150000"/>
                        </a:lnSpc>
                        <a:spcBef>
                          <a:spcPts val="0"/>
                        </a:spcBef>
                      </a:pPr>
                      <a:r>
                        <a:rPr lang="en-ZA" sz="2000" kern="1200" dirty="0">
                          <a:solidFill>
                            <a:schemeClr val="tx1"/>
                          </a:solidFill>
                          <a:latin typeface="+mn-lt"/>
                          <a:ea typeface="+mn-ea"/>
                          <a:cs typeface="Arial" panose="020B0604020202020204" pitchFamily="34" charset="0"/>
                        </a:rPr>
                        <a:t>The</a:t>
                      </a:r>
                      <a:r>
                        <a:rPr lang="en-ZA" sz="2000" kern="1200" baseline="0" dirty="0">
                          <a:solidFill>
                            <a:schemeClr val="tx1"/>
                          </a:solidFill>
                          <a:latin typeface="+mn-lt"/>
                          <a:ea typeface="+mn-ea"/>
                          <a:cs typeface="Arial" panose="020B0604020202020204" pitchFamily="34" charset="0"/>
                        </a:rPr>
                        <a:t> </a:t>
                      </a:r>
                      <a:r>
                        <a:rPr lang="en-ZA" sz="2000" kern="1200" dirty="0">
                          <a:solidFill>
                            <a:schemeClr val="tx1"/>
                          </a:solidFill>
                          <a:latin typeface="+mn-lt"/>
                          <a:ea typeface="+mn-ea"/>
                          <a:cs typeface="Arial" panose="020B0604020202020204" pitchFamily="34" charset="0"/>
                        </a:rPr>
                        <a:t>allocation of various</a:t>
                      </a:r>
                      <a:r>
                        <a:rPr lang="en-ZA" sz="2000" kern="1200" baseline="0" dirty="0">
                          <a:solidFill>
                            <a:schemeClr val="tx1"/>
                          </a:solidFill>
                          <a:latin typeface="+mn-lt"/>
                          <a:ea typeface="+mn-ea"/>
                          <a:cs typeface="Arial" panose="020B0604020202020204" pitchFamily="34" charset="0"/>
                        </a:rPr>
                        <a:t> </a:t>
                      </a:r>
                      <a:r>
                        <a:rPr lang="en-ZA" sz="2000" kern="1200" dirty="0">
                          <a:solidFill>
                            <a:schemeClr val="tx1"/>
                          </a:solidFill>
                          <a:latin typeface="+mn-lt"/>
                          <a:ea typeface="+mn-ea"/>
                          <a:cs typeface="Arial" panose="020B0604020202020204" pitchFamily="34" charset="0"/>
                        </a:rPr>
                        <a:t>project in the</a:t>
                      </a:r>
                      <a:r>
                        <a:rPr lang="en-ZA" sz="2000" kern="1200" baseline="0" dirty="0">
                          <a:solidFill>
                            <a:schemeClr val="tx1"/>
                          </a:solidFill>
                          <a:latin typeface="+mn-lt"/>
                          <a:ea typeface="+mn-ea"/>
                          <a:cs typeface="Arial" panose="020B0604020202020204" pitchFamily="34" charset="0"/>
                        </a:rPr>
                        <a:t> Department. </a:t>
                      </a:r>
                      <a:endParaRPr lang="en-ZA" sz="2000" kern="1200" dirty="0">
                        <a:solidFill>
                          <a:schemeClr val="tx1"/>
                        </a:solidFill>
                        <a:latin typeface="+mn-lt"/>
                        <a:ea typeface="+mn-ea"/>
                        <a:cs typeface="Arial" panose="020B0604020202020204" pitchFamily="34" charset="0"/>
                      </a:endParaRPr>
                    </a:p>
                  </a:txBody>
                  <a:tcPr marL="91431" marR="91431" marT="45721" marB="45721">
                    <a:solidFill>
                      <a:schemeClr val="accent2">
                        <a:lumMod val="20000"/>
                        <a:lumOff val="8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tab pos="1990725" algn="l"/>
                        </a:tabLst>
                        <a:defRPr/>
                      </a:pPr>
                      <a:endParaRPr kumimoji="0" lang="en-ZA" sz="2000" b="0" i="0" u="none" strike="noStrike" kern="1200" cap="none" spc="0" normalizeH="0" baseline="0" noProof="0" dirty="0">
                        <a:ln>
                          <a:noFill/>
                        </a:ln>
                        <a:solidFill>
                          <a:schemeClr val="tx1"/>
                        </a:solidFill>
                        <a:effectLst/>
                        <a:uLnTx/>
                        <a:uFillTx/>
                        <a:latin typeface="+mn-lt"/>
                        <a:ea typeface="Times New Roman"/>
                        <a:cs typeface="Arial" panose="020B0604020202020204"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tab pos="1990725" algn="l"/>
                        </a:tabLst>
                        <a:defRPr/>
                      </a:pPr>
                      <a:r>
                        <a:rPr kumimoji="0" lang="en-US" sz="2000" b="0" i="0" u="none" strike="noStrike" kern="1200" cap="none" spc="0" normalizeH="0" baseline="0" noProof="0" dirty="0">
                          <a:ln>
                            <a:noFill/>
                          </a:ln>
                          <a:solidFill>
                            <a:schemeClr val="tx1"/>
                          </a:solidFill>
                          <a:effectLst/>
                          <a:uLnTx/>
                          <a:uFillTx/>
                          <a:latin typeface="+mn-lt"/>
                          <a:ea typeface="Times New Roman"/>
                          <a:cs typeface="Arial" panose="020B0604020202020204" pitchFamily="34" charset="0"/>
                        </a:rPr>
                        <a:t>The underspending on projects is mainly due  to the delays in the appointment of service providers for the tender on Systemic Evaluation study for grade 3, 6 and 9.</a:t>
                      </a:r>
                      <a:endParaRPr kumimoji="0" lang="en-ZA" sz="2000" b="0" i="0" u="none" strike="noStrike" kern="1200" cap="none" spc="0" normalizeH="0" baseline="0" noProof="0" dirty="0">
                        <a:ln>
                          <a:noFill/>
                        </a:ln>
                        <a:solidFill>
                          <a:schemeClr val="tx1"/>
                        </a:solidFill>
                        <a:effectLst/>
                        <a:uLnTx/>
                        <a:uFillTx/>
                        <a:latin typeface="+mn-lt"/>
                        <a:ea typeface="Times New Roman"/>
                        <a:cs typeface="Arial" panose="020B0604020202020204" pitchFamily="34" charset="0"/>
                      </a:endParaRPr>
                    </a:p>
                  </a:txBody>
                  <a:tcPr marL="91431" marR="91431" marT="45721" marB="45721">
                    <a:solidFill>
                      <a:schemeClr val="accent2">
                        <a:lumMod val="20000"/>
                        <a:lumOff val="80000"/>
                      </a:schemeClr>
                    </a:solidFill>
                  </a:tcPr>
                </a:tc>
                <a:extLst>
                  <a:ext uri="{0D108BD9-81ED-4DB2-BD59-A6C34878D82A}">
                    <a16:rowId xmlns:a16="http://schemas.microsoft.com/office/drawing/2014/main" xmlns="" val="10002"/>
                  </a:ext>
                </a:extLst>
              </a:tr>
            </a:tbl>
          </a:graphicData>
        </a:graphic>
      </p:graphicFrame>
      <p:pic>
        <p:nvPicPr>
          <p:cNvPr id="4" name="Picture 3"/>
          <p:cNvPicPr>
            <a:picLocks noChangeAspect="1"/>
          </p:cNvPicPr>
          <p:nvPr/>
        </p:nvPicPr>
        <p:blipFill>
          <a:blip r:embed="rId4" cstate="print"/>
          <a:stretch>
            <a:fillRect/>
          </a:stretch>
        </p:blipFill>
        <p:spPr>
          <a:xfrm>
            <a:off x="0" y="6021288"/>
            <a:ext cx="1691680" cy="836712"/>
          </a:xfrm>
          <a:prstGeom prst="rect">
            <a:avLst/>
          </a:prstGeom>
        </p:spPr>
      </p:pic>
      <p:sp>
        <p:nvSpPr>
          <p:cNvPr id="3" name="Slide Number Placeholder 2"/>
          <p:cNvSpPr>
            <a:spLocks noGrp="1"/>
          </p:cNvSpPr>
          <p:nvPr>
            <p:ph type="sldNum" sz="quarter" idx="12"/>
          </p:nvPr>
        </p:nvSpPr>
        <p:spPr>
          <a:xfrm>
            <a:off x="7452320" y="6453336"/>
            <a:ext cx="1234480" cy="268140"/>
          </a:xfrm>
        </p:spPr>
        <p:txBody>
          <a:bodyPr/>
          <a:lstStyle/>
          <a:p>
            <a:fld id="{E2C0AE55-7E06-4976-960B-3D98813CB3CF}" type="slidenum">
              <a:rPr lang="en-ZA" smtClean="0">
                <a:solidFill>
                  <a:prstClr val="black">
                    <a:tint val="75000"/>
                  </a:prstClr>
                </a:solidFill>
              </a:rPr>
              <a:pPr/>
              <a:t>120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1619026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8384" cy="913403"/>
          </a:xfrm>
        </p:spPr>
        <p:txBody>
          <a:bodyPr>
            <a:noAutofit/>
          </a:bodyPr>
          <a:lstStyle/>
          <a:p>
            <a:pPr algn="l"/>
            <a:r>
              <a:rPr lang="en-US" sz="2400" dirty="0">
                <a:solidFill>
                  <a:schemeClr val="accent2">
                    <a:lumMod val="75000"/>
                  </a:schemeClr>
                </a:solidFill>
              </a:rPr>
              <a:t/>
            </a:r>
            <a:br>
              <a:rPr lang="en-US" sz="2400" dirty="0">
                <a:solidFill>
                  <a:schemeClr val="accent2">
                    <a:lumMod val="75000"/>
                  </a:schemeClr>
                </a:solidFill>
              </a:rPr>
            </a:br>
            <a:r>
              <a:rPr lang="en-US" sz="2400" b="1" dirty="0">
                <a:solidFill>
                  <a:schemeClr val="accent2">
                    <a:lumMod val="75000"/>
                  </a:schemeClr>
                </a:solidFill>
              </a:rPr>
              <a:t>DETAILS OF EARMARKED ALLOCATIONS/CONDITIONAL GRANT FOR THE 2019/20 FINANCIAL YEAR</a:t>
            </a:r>
            <a:br>
              <a:rPr lang="en-US" sz="2400" b="1" dirty="0">
                <a:solidFill>
                  <a:schemeClr val="accent2">
                    <a:lumMod val="75000"/>
                  </a:schemeClr>
                </a:solidFill>
              </a:rPr>
            </a:br>
            <a:endParaRPr lang="en-ZA" sz="24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89980863"/>
              </p:ext>
            </p:extLst>
          </p:nvPr>
        </p:nvGraphicFramePr>
        <p:xfrm>
          <a:off x="251520" y="980733"/>
          <a:ext cx="8640960" cy="5215571"/>
        </p:xfrm>
        <a:graphic>
          <a:graphicData uri="http://schemas.openxmlformats.org/drawingml/2006/table">
            <a:tbl>
              <a:tblPr firstRow="1" bandRow="1">
                <a:tableStyleId>{5C22544A-7EE6-4342-B048-85BDC9FD1C3A}</a:tableStyleId>
              </a:tblPr>
              <a:tblGrid>
                <a:gridCol w="3312762">
                  <a:extLst>
                    <a:ext uri="{9D8B030D-6E8A-4147-A177-3AD203B41FA5}">
                      <a16:colId xmlns:a16="http://schemas.microsoft.com/office/drawing/2014/main" xmlns="" val="20000"/>
                    </a:ext>
                  </a:extLst>
                </a:gridCol>
                <a:gridCol w="1425856">
                  <a:extLst>
                    <a:ext uri="{9D8B030D-6E8A-4147-A177-3AD203B41FA5}">
                      <a16:colId xmlns:a16="http://schemas.microsoft.com/office/drawing/2014/main" xmlns="" val="20001"/>
                    </a:ext>
                  </a:extLst>
                </a:gridCol>
                <a:gridCol w="1350811">
                  <a:extLst>
                    <a:ext uri="{9D8B030D-6E8A-4147-A177-3AD203B41FA5}">
                      <a16:colId xmlns:a16="http://schemas.microsoft.com/office/drawing/2014/main" xmlns="" val="20002"/>
                    </a:ext>
                  </a:extLst>
                </a:gridCol>
                <a:gridCol w="1275766">
                  <a:extLst>
                    <a:ext uri="{9D8B030D-6E8A-4147-A177-3AD203B41FA5}">
                      <a16:colId xmlns:a16="http://schemas.microsoft.com/office/drawing/2014/main" xmlns="" val="20003"/>
                    </a:ext>
                  </a:extLst>
                </a:gridCol>
                <a:gridCol w="1275765">
                  <a:extLst>
                    <a:ext uri="{9D8B030D-6E8A-4147-A177-3AD203B41FA5}">
                      <a16:colId xmlns:a16="http://schemas.microsoft.com/office/drawing/2014/main" xmlns="" val="20004"/>
                    </a:ext>
                  </a:extLst>
                </a:gridCol>
              </a:tblGrid>
              <a:tr h="212467">
                <a:tc rowSpan="3">
                  <a:txBody>
                    <a:bodyPr/>
                    <a:lstStyle/>
                    <a:p>
                      <a:pPr marL="0" algn="ctr" defTabSz="914400" rtl="0" eaLnBrk="1" fontAlgn="t" latinLnBrk="0" hangingPunct="1"/>
                      <a:r>
                        <a:rPr lang="en-US" sz="1200" b="1" i="0" u="none" strike="noStrike" kern="1200" dirty="0">
                          <a:solidFill>
                            <a:srgbClr val="000000"/>
                          </a:solidFill>
                          <a:latin typeface="Arial" panose="020B0604020202020204" pitchFamily="34" charset="0"/>
                          <a:ea typeface="+mn-ea"/>
                          <a:cs typeface="Arial" panose="020B0604020202020204" pitchFamily="34" charset="0"/>
                        </a:rPr>
                        <a:t>SERVICE</a:t>
                      </a:r>
                    </a:p>
                  </a:txBody>
                  <a:tcPr marL="0" marR="0" marT="0" marB="0" anchor="ctr">
                    <a:solidFill>
                      <a:schemeClr val="accent2">
                        <a:lumMod val="40000"/>
                        <a:lumOff val="60000"/>
                      </a:schemeClr>
                    </a:solidFill>
                  </a:tcPr>
                </a:tc>
                <a:tc gridSpan="3">
                  <a:txBody>
                    <a:bodyPr/>
                    <a:lstStyle/>
                    <a:p>
                      <a:endParaRPr lang="en-US" sz="1400" dirty="0"/>
                    </a:p>
                  </a:txBody>
                  <a:tcPr marL="0" marR="0" marT="0" marB="0" anchor="ctr">
                    <a:solidFill>
                      <a:schemeClr val="accent2">
                        <a:lumMod val="40000"/>
                        <a:lumOff val="60000"/>
                      </a:schemeClr>
                    </a:solidFill>
                  </a:tcP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1" i="0" u="none" strike="noStrike" kern="1200" noProof="0" dirty="0">
                          <a:solidFill>
                            <a:srgbClr val="000000"/>
                          </a:solidFill>
                          <a:latin typeface="Arial" panose="020B0604020202020204" pitchFamily="34" charset="0"/>
                          <a:ea typeface="+mn-ea"/>
                          <a:cs typeface="Arial" panose="020B0604020202020204" pitchFamily="34" charset="0"/>
                        </a:rPr>
                        <a:t>Expenditure as % of Appropriation</a:t>
                      </a:r>
                    </a:p>
                  </a:txBody>
                  <a:tcPr marL="0" marR="0" marT="0" marB="0" anchor="ctr">
                    <a:solidFill>
                      <a:schemeClr val="accent2">
                        <a:lumMod val="40000"/>
                        <a:lumOff val="60000"/>
                      </a:schemeClr>
                    </a:solidFill>
                  </a:tcPr>
                </a:tc>
                <a:extLst>
                  <a:ext uri="{0D108BD9-81ED-4DB2-BD59-A6C34878D82A}">
                    <a16:rowId xmlns:a16="http://schemas.microsoft.com/office/drawing/2014/main" xmlns="" val="10000"/>
                  </a:ext>
                </a:extLst>
              </a:tr>
              <a:tr h="424934">
                <a:tc vMerge="1">
                  <a:txBody>
                    <a:bodyPr/>
                    <a:lstStyle/>
                    <a:p>
                      <a:endParaRPr lang="en-GB"/>
                    </a:p>
                  </a:txBody>
                  <a:tcPr/>
                </a:tc>
                <a:tc>
                  <a:txBody>
                    <a:bodyPr/>
                    <a:lstStyle/>
                    <a:p>
                      <a:pPr marL="0" algn="ctr" defTabSz="914400" rtl="0" eaLnBrk="1" fontAlgn="t" latinLnBrk="0" hangingPunct="1"/>
                      <a:r>
                        <a:rPr lang="en-US" sz="1200" b="1" i="0" u="none" strike="noStrike" kern="1200" dirty="0">
                          <a:solidFill>
                            <a:srgbClr val="000000"/>
                          </a:solidFill>
                          <a:latin typeface="Arial" panose="020B0604020202020204" pitchFamily="34" charset="0"/>
                          <a:ea typeface="+mn-ea"/>
                          <a:cs typeface="Arial" panose="020B0604020202020204" pitchFamily="34" charset="0"/>
                        </a:rPr>
                        <a:t>APPROPRIATION</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200" b="1" i="0" u="none" strike="noStrike" kern="1200" dirty="0">
                          <a:solidFill>
                            <a:srgbClr val="000000"/>
                          </a:solidFill>
                          <a:latin typeface="Arial" panose="020B0604020202020204" pitchFamily="34" charset="0"/>
                          <a:ea typeface="+mn-ea"/>
                          <a:cs typeface="Arial" panose="020B0604020202020204" pitchFamily="34" charset="0"/>
                        </a:rPr>
                        <a:t>ACTUAL EXPENDITURE</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200" b="1" i="0" u="none" strike="noStrike" kern="1200" dirty="0">
                          <a:solidFill>
                            <a:srgbClr val="000000"/>
                          </a:solidFill>
                          <a:latin typeface="Arial" panose="020B0604020202020204" pitchFamily="34" charset="0"/>
                          <a:ea typeface="+mn-ea"/>
                          <a:cs typeface="Arial" panose="020B0604020202020204" pitchFamily="34" charset="0"/>
                        </a:rPr>
                        <a:t>VARIANCE</a:t>
                      </a:r>
                    </a:p>
                  </a:txBody>
                  <a:tcPr marL="0" marR="0" marT="0" marB="0" anchor="ctr">
                    <a:solidFill>
                      <a:schemeClr val="accent2">
                        <a:lumMod val="20000"/>
                        <a:lumOff val="80000"/>
                      </a:schemeClr>
                    </a:solidFill>
                  </a:tcP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1"/>
                  </a:ext>
                </a:extLst>
              </a:tr>
              <a:tr h="81781">
                <a:tc vMerge="1">
                  <a:txBody>
                    <a:bodyPr/>
                    <a:lstStyle/>
                    <a:p>
                      <a:endParaRPr lang="en-US"/>
                    </a:p>
                  </a:txBody>
                  <a:tcPr/>
                </a:tc>
                <a:tc>
                  <a:txBody>
                    <a:bodyPr/>
                    <a:lstStyle/>
                    <a:p>
                      <a:pPr marL="0" algn="ctr" defTabSz="914400" rtl="0" eaLnBrk="1" fontAlgn="t" latinLnBrk="0" hangingPunct="1"/>
                      <a:r>
                        <a:rPr lang="en-US" sz="1200" b="1" i="0" u="none" strike="noStrike" kern="1200" dirty="0">
                          <a:solidFill>
                            <a:srgbClr val="000000"/>
                          </a:solidFill>
                          <a:latin typeface="Arial" panose="020B0604020202020204" pitchFamily="34" charset="0"/>
                          <a:ea typeface="+mn-ea"/>
                          <a:cs typeface="Arial" panose="020B0604020202020204" pitchFamily="34" charset="0"/>
                        </a:rPr>
                        <a:t>R’000</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200" b="1" i="0" u="none" strike="noStrike" kern="1200" dirty="0">
                          <a:solidFill>
                            <a:srgbClr val="000000"/>
                          </a:solidFill>
                          <a:latin typeface="Arial" panose="020B0604020202020204" pitchFamily="34" charset="0"/>
                          <a:ea typeface="+mn-ea"/>
                          <a:cs typeface="Arial" panose="020B0604020202020204" pitchFamily="34" charset="0"/>
                        </a:rPr>
                        <a:t>R’000</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200" b="1" i="0" u="none" strike="noStrike" kern="1200" dirty="0">
                          <a:solidFill>
                            <a:srgbClr val="000000"/>
                          </a:solidFill>
                          <a:latin typeface="Arial" panose="020B0604020202020204" pitchFamily="34" charset="0"/>
                          <a:ea typeface="+mn-ea"/>
                          <a:cs typeface="Arial" panose="020B0604020202020204" pitchFamily="34" charset="0"/>
                        </a:rPr>
                        <a:t>R’000</a:t>
                      </a:r>
                    </a:p>
                  </a:txBody>
                  <a:tcPr marL="0" marR="0" marT="0" marB="0" anchor="ctr">
                    <a:solidFill>
                      <a:schemeClr val="accent2">
                        <a:lumMod val="20000"/>
                        <a:lumOff val="80000"/>
                      </a:schemeClr>
                    </a:solidFill>
                  </a:tcP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2"/>
                  </a:ext>
                </a:extLst>
              </a:tr>
              <a:tr h="303532">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Earmarked Funds:</a:t>
                      </a:r>
                      <a:endPar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1 284 770</a:t>
                      </a:r>
                    </a:p>
                  </a:txBody>
                  <a:tcPr marT="45724" marB="45724"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989 756</a:t>
                      </a:r>
                    </a:p>
                  </a:txBody>
                  <a:tcPr anchor="ctr" horzOverflow="overflow">
                    <a:solidFill>
                      <a:schemeClr val="accent2">
                        <a:lumMod val="20000"/>
                        <a:lumOff val="80000"/>
                      </a:schemeClr>
                    </a:solidFill>
                  </a:tcPr>
                </a:tc>
                <a:tc>
                  <a:txBody>
                    <a:bodyPr/>
                    <a:lstStyle/>
                    <a:p>
                      <a:pPr marL="542925" marR="0" lvl="1" indent="-185738"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295 014</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77.04%</a:t>
                      </a:r>
                    </a:p>
                  </a:txBody>
                  <a:tcPr anchor="ctr" horzOverflow="overflow">
                    <a:solidFill>
                      <a:schemeClr val="accent2">
                        <a:lumMod val="20000"/>
                        <a:lumOff val="80000"/>
                      </a:schemeClr>
                    </a:solidFill>
                  </a:tcPr>
                </a:tc>
                <a:extLst>
                  <a:ext uri="{0D108BD9-81ED-4DB2-BD59-A6C34878D82A}">
                    <a16:rowId xmlns:a16="http://schemas.microsoft.com/office/drawing/2014/main" xmlns="" val="10003"/>
                  </a:ext>
                </a:extLst>
              </a:tr>
              <a:tr h="303523">
                <a:tc>
                  <a:txBody>
                    <a:bodyPr/>
                    <a:lstStyle/>
                    <a:p>
                      <a:pPr marL="182880" algn="l" fontAlgn="b"/>
                      <a:r>
                        <a:rPr lang="en-GB" sz="1300" b="0" i="0" u="none" strike="noStrike" dirty="0">
                          <a:solidFill>
                            <a:schemeClr val="tx1"/>
                          </a:solidFill>
                          <a:latin typeface="Arial" panose="020B0604020202020204" pitchFamily="34" charset="0"/>
                          <a:cs typeface="Arial" panose="020B0604020202020204" pitchFamily="34" charset="0"/>
                        </a:rPr>
                        <a:t>Workbooks</a:t>
                      </a:r>
                    </a:p>
                  </a:txBody>
                  <a:tcPr marL="9525" marR="9525" marT="9525"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1 170 183</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928 514</a:t>
                      </a:r>
                    </a:p>
                  </a:txBody>
                  <a:tcPr anchor="ctr" horzOverflow="overflow">
                    <a:solidFill>
                      <a:schemeClr val="accent2">
                        <a:lumMod val="20000"/>
                        <a:lumOff val="80000"/>
                      </a:schemeClr>
                    </a:solidFill>
                  </a:tcPr>
                </a:tc>
                <a:tc>
                  <a:txBody>
                    <a:bodyPr/>
                    <a:lstStyle/>
                    <a:p>
                      <a:pPr marL="542925" marR="0" lvl="1" indent="-185738"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241 669</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79.35%</a:t>
                      </a:r>
                    </a:p>
                  </a:txBody>
                  <a:tcPr anchor="ctr" horzOverflow="overflow">
                    <a:solidFill>
                      <a:schemeClr val="accent2">
                        <a:lumMod val="20000"/>
                        <a:lumOff val="80000"/>
                      </a:schemeClr>
                    </a:solidFill>
                  </a:tcPr>
                </a:tc>
                <a:extLst>
                  <a:ext uri="{0D108BD9-81ED-4DB2-BD59-A6C34878D82A}">
                    <a16:rowId xmlns:a16="http://schemas.microsoft.com/office/drawing/2014/main" xmlns="" val="10004"/>
                  </a:ext>
                </a:extLst>
              </a:tr>
              <a:tr h="481560">
                <a:tc>
                  <a:txBody>
                    <a:bodyPr/>
                    <a:lstStyle/>
                    <a:p>
                      <a:pPr marL="182880" algn="l" fontAlgn="b"/>
                      <a:r>
                        <a:rPr lang="en-GB" sz="1300" b="0" i="0" u="none" strike="noStrike" dirty="0">
                          <a:solidFill>
                            <a:schemeClr val="tx1"/>
                          </a:solidFill>
                          <a:latin typeface="Arial" panose="020B0604020202020204" pitchFamily="34" charset="0"/>
                          <a:cs typeface="Arial" panose="020B0604020202020204" pitchFamily="34" charset="0"/>
                        </a:rPr>
                        <a:t>Matric</a:t>
                      </a:r>
                      <a:r>
                        <a:rPr lang="en-GB" sz="1300" b="0" i="0" u="none" strike="noStrike" baseline="0" dirty="0">
                          <a:solidFill>
                            <a:schemeClr val="tx1"/>
                          </a:solidFill>
                          <a:latin typeface="Arial" panose="020B0604020202020204" pitchFamily="34" charset="0"/>
                          <a:cs typeface="Arial" panose="020B0604020202020204" pitchFamily="34" charset="0"/>
                        </a:rPr>
                        <a:t> </a:t>
                      </a:r>
                      <a:r>
                        <a:rPr lang="en-GB" sz="1300" b="0" i="0" u="none" strike="noStrike" dirty="0">
                          <a:solidFill>
                            <a:schemeClr val="tx1"/>
                          </a:solidFill>
                          <a:latin typeface="Arial" panose="020B0604020202020204" pitchFamily="34" charset="0"/>
                          <a:cs typeface="Arial" panose="020B0604020202020204" pitchFamily="34" charset="0"/>
                        </a:rPr>
                        <a:t>Second Chance Programme</a:t>
                      </a:r>
                    </a:p>
                  </a:txBody>
                  <a:tcPr marL="9525" marR="9525" marT="9525"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85 261</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40 424</a:t>
                      </a:r>
                    </a:p>
                  </a:txBody>
                  <a:tcPr anchor="ctr" horzOverflow="overflow">
                    <a:solidFill>
                      <a:schemeClr val="accent2">
                        <a:lumMod val="20000"/>
                        <a:lumOff val="80000"/>
                      </a:schemeClr>
                    </a:solidFill>
                  </a:tcPr>
                </a:tc>
                <a:tc>
                  <a:txBody>
                    <a:bodyPr/>
                    <a:lstStyle/>
                    <a:p>
                      <a:pPr marL="542925" marR="0" lvl="1" indent="-92075"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44 837</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47.41%</a:t>
                      </a:r>
                    </a:p>
                  </a:txBody>
                  <a:tcPr anchor="ctr" horzOverflow="overflow">
                    <a:solidFill>
                      <a:schemeClr val="accent2">
                        <a:lumMod val="20000"/>
                        <a:lumOff val="80000"/>
                      </a:schemeClr>
                    </a:solidFill>
                  </a:tcPr>
                </a:tc>
                <a:extLst>
                  <a:ext uri="{0D108BD9-81ED-4DB2-BD59-A6C34878D82A}">
                    <a16:rowId xmlns:a16="http://schemas.microsoft.com/office/drawing/2014/main" xmlns="" val="10005"/>
                  </a:ext>
                </a:extLst>
              </a:tr>
              <a:tr h="303523">
                <a:tc>
                  <a:txBody>
                    <a:bodyPr/>
                    <a:lstStyle/>
                    <a:p>
                      <a:pPr marL="182880" algn="l" fontAlgn="b"/>
                      <a:r>
                        <a:rPr lang="en-GB" sz="1300" b="0" i="0" u="none" strike="noStrike" dirty="0">
                          <a:solidFill>
                            <a:schemeClr val="tx1"/>
                          </a:solidFill>
                          <a:latin typeface="Arial" panose="020B0604020202020204" pitchFamily="34" charset="0"/>
                          <a:cs typeface="Arial" panose="020B0604020202020204" pitchFamily="34" charset="0"/>
                        </a:rPr>
                        <a:t>Maths,</a:t>
                      </a:r>
                      <a:r>
                        <a:rPr lang="en-GB" sz="1300" b="0" i="0" u="none" strike="noStrike" baseline="0" dirty="0">
                          <a:solidFill>
                            <a:schemeClr val="tx1"/>
                          </a:solidFill>
                          <a:latin typeface="Arial" panose="020B0604020202020204" pitchFamily="34" charset="0"/>
                          <a:cs typeface="Arial" panose="020B0604020202020204" pitchFamily="34" charset="0"/>
                        </a:rPr>
                        <a:t> Science and Technology Oversight grant</a:t>
                      </a:r>
                      <a:endParaRPr lang="en-GB" sz="13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6 197</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3 351</a:t>
                      </a:r>
                    </a:p>
                  </a:txBody>
                  <a:tcPr anchor="ctr" horzOverflow="overflow">
                    <a:solidFill>
                      <a:schemeClr val="accent2">
                        <a:lumMod val="20000"/>
                        <a:lumOff val="80000"/>
                      </a:schemeClr>
                    </a:solidFill>
                  </a:tcPr>
                </a:tc>
                <a:tc>
                  <a:txBody>
                    <a:bodyPr/>
                    <a:lstStyle/>
                    <a:p>
                      <a:pPr marL="542925" marR="0" lvl="1"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2 846</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54.07%</a:t>
                      </a:r>
                    </a:p>
                  </a:txBody>
                  <a:tcPr anchor="ctr" horzOverflow="overflow">
                    <a:solidFill>
                      <a:schemeClr val="accent2">
                        <a:lumMod val="20000"/>
                        <a:lumOff val="80000"/>
                      </a:schemeClr>
                    </a:solidFill>
                  </a:tcPr>
                </a:tc>
                <a:extLst>
                  <a:ext uri="{0D108BD9-81ED-4DB2-BD59-A6C34878D82A}">
                    <a16:rowId xmlns:a16="http://schemas.microsoft.com/office/drawing/2014/main" xmlns="" val="10006"/>
                  </a:ext>
                </a:extLst>
              </a:tr>
              <a:tr h="303523">
                <a:tc>
                  <a:txBody>
                    <a:bodyPr/>
                    <a:lstStyle/>
                    <a:p>
                      <a:pPr marL="182880" algn="l" fontAlgn="b"/>
                      <a:r>
                        <a:rPr lang="en-GB" sz="1300" b="0" i="0" u="none" strike="noStrike" dirty="0">
                          <a:solidFill>
                            <a:schemeClr val="tx1"/>
                          </a:solidFill>
                          <a:latin typeface="Arial" panose="020B0604020202020204" pitchFamily="34" charset="0"/>
                          <a:cs typeface="Arial" panose="020B0604020202020204" pitchFamily="34" charset="0"/>
                        </a:rPr>
                        <a:t>National School Nutrition Programme Oversight</a:t>
                      </a:r>
                      <a:r>
                        <a:rPr lang="en-GB" sz="1300" b="0" i="0" u="none" strike="noStrike" baseline="0" dirty="0">
                          <a:solidFill>
                            <a:schemeClr val="tx1"/>
                          </a:solidFill>
                          <a:latin typeface="Arial" panose="020B0604020202020204" pitchFamily="34" charset="0"/>
                          <a:cs typeface="Arial" panose="020B0604020202020204" pitchFamily="34" charset="0"/>
                        </a:rPr>
                        <a:t> grant</a:t>
                      </a:r>
                      <a:endParaRPr lang="en-GB" sz="1300" b="0" i="0" u="none" strike="noStrike" dirty="0">
                        <a:solidFill>
                          <a:schemeClr val="tx1"/>
                        </a:solidFill>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20 129</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15 090</a:t>
                      </a:r>
                    </a:p>
                  </a:txBody>
                  <a:tcPr anchor="ctr" horzOverflow="overflow">
                    <a:solidFill>
                      <a:schemeClr val="accent2">
                        <a:lumMod val="20000"/>
                        <a:lumOff val="80000"/>
                      </a:schemeClr>
                    </a:solidFill>
                  </a:tcPr>
                </a:tc>
                <a:tc>
                  <a:txBody>
                    <a:bodyPr/>
                    <a:lstStyle/>
                    <a:p>
                      <a:pPr marL="622300" marR="0" lvl="1" indent="-79375"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5 039</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74.97%</a:t>
                      </a:r>
                    </a:p>
                  </a:txBody>
                  <a:tcPr anchor="ctr" horzOverflow="overflow">
                    <a:solidFill>
                      <a:schemeClr val="accent2">
                        <a:lumMod val="20000"/>
                        <a:lumOff val="80000"/>
                      </a:schemeClr>
                    </a:solidFill>
                  </a:tcPr>
                </a:tc>
                <a:extLst>
                  <a:ext uri="{0D108BD9-81ED-4DB2-BD59-A6C34878D82A}">
                    <a16:rowId xmlns:a16="http://schemas.microsoft.com/office/drawing/2014/main" xmlns="" val="10007"/>
                  </a:ext>
                </a:extLst>
              </a:tr>
              <a:tr h="303523">
                <a:tc>
                  <a:txBody>
                    <a:bodyPr/>
                    <a:lstStyle/>
                    <a:p>
                      <a:pPr marL="182880" algn="l" defTabSz="914400" rtl="0" eaLnBrk="1" fontAlgn="b" latinLnBrk="0" hangingPunct="1"/>
                      <a:r>
                        <a:rPr lang="en-ZA" sz="1300" b="0" i="0" u="none" strike="noStrike" kern="1200" dirty="0">
                          <a:solidFill>
                            <a:schemeClr val="tx1"/>
                          </a:solidFill>
                          <a:latin typeface="Arial" panose="020B0604020202020204" pitchFamily="34" charset="0"/>
                          <a:ea typeface="+mn-ea"/>
                          <a:cs typeface="Arial" panose="020B0604020202020204" pitchFamily="34" charset="0"/>
                        </a:rPr>
                        <a:t>Learners with Profound Intellectual Disabilities Oversight grant</a:t>
                      </a:r>
                    </a:p>
                  </a:txBody>
                  <a:tcPr marL="0" marR="108000"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3 000    </a:t>
                      </a:r>
                    </a:p>
                  </a:txBody>
                  <a:tcPr marL="0" marR="0" marT="0" marB="0" anchor="ctr" anchorCtr="1">
                    <a:solidFill>
                      <a:schemeClr val="accent2">
                        <a:lumMod val="20000"/>
                        <a:lumOff val="80000"/>
                      </a:schemeClr>
                    </a:solidFill>
                  </a:tcPr>
                </a:tc>
                <a:tc>
                  <a:txBody>
                    <a:bodyPr/>
                    <a:lstStyle/>
                    <a:p>
                      <a:pPr marL="914400" marR="0" lvl="2" indent="-292100" algn="l"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2 377</a:t>
                      </a:r>
                    </a:p>
                  </a:txBody>
                  <a:tcPr marL="0" marR="0" marT="0" marB="0" anchor="ctr" anchorCtr="1">
                    <a:solidFill>
                      <a:schemeClr val="accent2">
                        <a:lumMod val="20000"/>
                        <a:lumOff val="80000"/>
                      </a:schemeClr>
                    </a:solidFill>
                  </a:tcPr>
                </a:tc>
                <a:tc>
                  <a:txBody>
                    <a:bodyPr/>
                    <a:lstStyle/>
                    <a:p>
                      <a:pPr marL="715963" marR="0" lvl="1" indent="-265113" algn="l"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    623</a:t>
                      </a:r>
                    </a:p>
                  </a:txBody>
                  <a:tcPr marL="0" marR="0" marT="0" marB="0" anchor="ctr" anchorCtr="1">
                    <a:solidFill>
                      <a:schemeClr val="accent2">
                        <a:lumMod val="20000"/>
                        <a:lumOff val="80000"/>
                      </a:schemeClr>
                    </a:solidFill>
                  </a:tcPr>
                </a:tc>
                <a:tc>
                  <a:txBody>
                    <a:bodyPr/>
                    <a:lstStyle/>
                    <a:p>
                      <a:pPr marL="457200" marR="0" lvl="1"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79.23%</a:t>
                      </a:r>
                    </a:p>
                  </a:txBody>
                  <a:tcPr marL="0" marR="0" marT="0" marB="0" anchor="ctr" anchorCtr="1">
                    <a:solidFill>
                      <a:schemeClr val="accent2">
                        <a:lumMod val="20000"/>
                        <a:lumOff val="80000"/>
                      </a:schemeClr>
                    </a:solidFill>
                  </a:tcPr>
                </a:tc>
                <a:extLst>
                  <a:ext uri="{0D108BD9-81ED-4DB2-BD59-A6C34878D82A}">
                    <a16:rowId xmlns:a16="http://schemas.microsoft.com/office/drawing/2014/main" xmlns="" val="10008"/>
                  </a:ext>
                </a:extLst>
              </a:tr>
              <a:tr h="303523">
                <a:tc>
                  <a:txBody>
                    <a:body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Conditional Grants:</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18 569 231</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15 037 811</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3 531 420</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80.98%</a:t>
                      </a:r>
                    </a:p>
                  </a:txBody>
                  <a:tcPr marL="0" marR="0" marT="0" marB="0" anchor="ctr">
                    <a:solidFill>
                      <a:schemeClr val="accent2">
                        <a:lumMod val="20000"/>
                        <a:lumOff val="80000"/>
                      </a:schemeClr>
                    </a:solidFill>
                  </a:tcPr>
                </a:tc>
                <a:extLst>
                  <a:ext uri="{0D108BD9-81ED-4DB2-BD59-A6C34878D82A}">
                    <a16:rowId xmlns:a16="http://schemas.microsoft.com/office/drawing/2014/main" xmlns="" val="10009"/>
                  </a:ext>
                </a:extLst>
              </a:tr>
              <a:tr h="303523">
                <a:tc>
                  <a:txBody>
                    <a:bodyPr/>
                    <a:lstStyle/>
                    <a:p>
                      <a:pPr marL="182880" algn="l" defTabSz="914400" rtl="0" eaLnBrk="1" fontAlgn="b" latinLnBrk="0" hangingPunct="1"/>
                      <a:r>
                        <a:rPr lang="en-ZA" sz="1300" b="0" i="0" u="none" strike="noStrike" kern="1200" dirty="0">
                          <a:solidFill>
                            <a:schemeClr val="tx1"/>
                          </a:solidFill>
                          <a:latin typeface="Arial" panose="020B0604020202020204" pitchFamily="34" charset="0"/>
                          <a:ea typeface="+mn-ea"/>
                          <a:cs typeface="Arial" panose="020B0604020202020204" pitchFamily="34" charset="0"/>
                        </a:rPr>
                        <a:t>Education Infrastructure Grant</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10 514 478</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8 343 330</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2 171 148</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79.35%</a:t>
                      </a:r>
                    </a:p>
                  </a:txBody>
                  <a:tcPr marL="0" marR="0" marT="0" marB="0" anchor="ctr">
                    <a:solidFill>
                      <a:schemeClr val="accent2">
                        <a:lumMod val="20000"/>
                        <a:lumOff val="80000"/>
                      </a:schemeClr>
                    </a:solidFill>
                  </a:tcPr>
                </a:tc>
                <a:extLst>
                  <a:ext uri="{0D108BD9-81ED-4DB2-BD59-A6C34878D82A}">
                    <a16:rowId xmlns:a16="http://schemas.microsoft.com/office/drawing/2014/main" xmlns="" val="10010"/>
                  </a:ext>
                </a:extLst>
              </a:tr>
              <a:tr h="303523">
                <a:tc>
                  <a:txBody>
                    <a:bodyPr/>
                    <a:lstStyle/>
                    <a:p>
                      <a:pPr marL="182880" algn="l" defTabSz="914400" rtl="0" eaLnBrk="1" fontAlgn="b" latinLnBrk="0" hangingPunct="1"/>
                      <a:r>
                        <a:rPr lang="en-ZA" sz="1300" b="0" i="0" u="none" strike="noStrike" kern="1200" dirty="0">
                          <a:solidFill>
                            <a:schemeClr val="tx1"/>
                          </a:solidFill>
                          <a:latin typeface="Arial" panose="020B0604020202020204" pitchFamily="34" charset="0"/>
                          <a:ea typeface="+mn-ea"/>
                          <a:cs typeface="Arial" panose="020B0604020202020204" pitchFamily="34" charset="0"/>
                        </a:rPr>
                        <a:t>HIV &amp; Aids (Life</a:t>
                      </a: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 Skills) conditional grant</a:t>
                      </a:r>
                      <a:r>
                        <a:rPr lang="en-ZA" sz="1300" b="0" i="0" u="none" strike="noStrike" kern="1200" dirty="0">
                          <a:solidFill>
                            <a:schemeClr val="tx1"/>
                          </a:solidFill>
                          <a:latin typeface="Arial" panose="020B0604020202020204" pitchFamily="34" charset="0"/>
                          <a:ea typeface="+mn-ea"/>
                          <a:cs typeface="Arial" panose="020B0604020202020204" pitchFamily="34" charset="0"/>
                        </a:rPr>
                        <a:t> </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256 951</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205 559</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51 392</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80.00%</a:t>
                      </a:r>
                    </a:p>
                  </a:txBody>
                  <a:tcPr marL="0" marR="0" marT="0" marB="0" anchor="ctr">
                    <a:solidFill>
                      <a:schemeClr val="accent2">
                        <a:lumMod val="20000"/>
                        <a:lumOff val="80000"/>
                      </a:schemeClr>
                    </a:solidFill>
                  </a:tcPr>
                </a:tc>
                <a:extLst>
                  <a:ext uri="{0D108BD9-81ED-4DB2-BD59-A6C34878D82A}">
                    <a16:rowId xmlns:a16="http://schemas.microsoft.com/office/drawing/2014/main" xmlns="" val="10011"/>
                  </a:ext>
                </a:extLst>
              </a:tr>
              <a:tr h="303523">
                <a:tc>
                  <a:txBody>
                    <a:bodyPr/>
                    <a:lstStyle/>
                    <a:p>
                      <a:pPr marL="182880" algn="l" defTabSz="914400" rtl="0" eaLnBrk="1" fontAlgn="b" latinLnBrk="0" hangingPunct="1"/>
                      <a:r>
                        <a:rPr lang="en-ZA" sz="1300" b="0" i="0" u="none" strike="noStrike" kern="1200" dirty="0">
                          <a:solidFill>
                            <a:schemeClr val="tx1"/>
                          </a:solidFill>
                          <a:latin typeface="Arial" panose="020B0604020202020204" pitchFamily="34" charset="0"/>
                          <a:ea typeface="+mn-ea"/>
                          <a:cs typeface="Arial" panose="020B0604020202020204" pitchFamily="34" charset="0"/>
                        </a:rPr>
                        <a:t>Maths, Science and Technology conditional grant</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391 302</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352 172</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39 130</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90.00%</a:t>
                      </a:r>
                    </a:p>
                  </a:txBody>
                  <a:tcPr marL="0" marR="0" marT="0" marB="0" anchor="ctr">
                    <a:solidFill>
                      <a:schemeClr val="accent2">
                        <a:lumMod val="20000"/>
                        <a:lumOff val="80000"/>
                      </a:schemeClr>
                    </a:solidFill>
                  </a:tcPr>
                </a:tc>
                <a:extLst>
                  <a:ext uri="{0D108BD9-81ED-4DB2-BD59-A6C34878D82A}">
                    <a16:rowId xmlns:a16="http://schemas.microsoft.com/office/drawing/2014/main" xmlns="" val="10012"/>
                  </a:ext>
                </a:extLst>
              </a:tr>
              <a:tr h="303523">
                <a:tc>
                  <a:txBody>
                    <a:bodyPr/>
                    <a:lstStyle/>
                    <a:p>
                      <a:pPr marL="182880" algn="l" defTabSz="914400" rtl="0" eaLnBrk="1" fontAlgn="b" latinLnBrk="0" hangingPunct="1"/>
                      <a:r>
                        <a:rPr lang="en-ZA" sz="1300" b="0" i="0" u="none" strike="noStrike" kern="1200" dirty="0">
                          <a:solidFill>
                            <a:schemeClr val="tx1"/>
                          </a:solidFill>
                          <a:latin typeface="Arial" panose="020B0604020202020204" pitchFamily="34" charset="0"/>
                          <a:ea typeface="+mn-ea"/>
                          <a:cs typeface="Arial" panose="020B0604020202020204" pitchFamily="34" charset="0"/>
                        </a:rPr>
                        <a:t>Nat School Nutrition </a:t>
                      </a:r>
                      <a:r>
                        <a:rPr lang="en-ZA" sz="1300" b="0" i="0" u="none" strike="noStrike" kern="1200" dirty="0" err="1">
                          <a:solidFill>
                            <a:schemeClr val="tx1"/>
                          </a:solidFill>
                          <a:latin typeface="Arial" panose="020B0604020202020204" pitchFamily="34" charset="0"/>
                          <a:ea typeface="+mn-ea"/>
                          <a:cs typeface="Arial" panose="020B0604020202020204" pitchFamily="34" charset="0"/>
                        </a:rPr>
                        <a:t>Prog</a:t>
                      </a:r>
                      <a:r>
                        <a:rPr lang="en-ZA" sz="1300" b="0" i="0" u="none" strike="noStrike" kern="1200" dirty="0">
                          <a:solidFill>
                            <a:schemeClr val="tx1"/>
                          </a:solidFill>
                          <a:latin typeface="Arial" panose="020B0604020202020204" pitchFamily="34" charset="0"/>
                          <a:ea typeface="+mn-ea"/>
                          <a:cs typeface="Arial" panose="020B0604020202020204" pitchFamily="34" charset="0"/>
                        </a:rPr>
                        <a:t> conditional grant</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7 185 715</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5 990 209</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1 195 506</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83.36%</a:t>
                      </a:r>
                    </a:p>
                  </a:txBody>
                  <a:tcPr marL="0" marR="0" marT="0" marB="0" anchor="ctr">
                    <a:solidFill>
                      <a:schemeClr val="accent2">
                        <a:lumMod val="20000"/>
                        <a:lumOff val="80000"/>
                      </a:schemeClr>
                    </a:solidFill>
                  </a:tcPr>
                </a:tc>
                <a:extLst>
                  <a:ext uri="{0D108BD9-81ED-4DB2-BD59-A6C34878D82A}">
                    <a16:rowId xmlns:a16="http://schemas.microsoft.com/office/drawing/2014/main" xmlns="" val="10013"/>
                  </a:ext>
                </a:extLst>
              </a:tr>
              <a:tr h="303523">
                <a:tc>
                  <a:txBody>
                    <a:bodyPr/>
                    <a:lstStyle/>
                    <a:p>
                      <a:pPr marL="182880" algn="l" defTabSz="914400" rtl="0" eaLnBrk="1" fontAlgn="b" latinLnBrk="0" hangingPunct="1"/>
                      <a:r>
                        <a:rPr lang="en-ZA" sz="1300" b="0" i="0" u="none" strike="noStrike" kern="1200" dirty="0">
                          <a:solidFill>
                            <a:schemeClr val="tx1"/>
                          </a:solidFill>
                          <a:latin typeface="Arial" panose="020B0604020202020204" pitchFamily="34" charset="0"/>
                          <a:ea typeface="+mn-ea"/>
                          <a:cs typeface="Arial" panose="020B0604020202020204" pitchFamily="34" charset="0"/>
                        </a:rPr>
                        <a:t>Learners with Profound Intellectual Disability</a:t>
                      </a:r>
                      <a:r>
                        <a:rPr lang="en-ZA" sz="1300" b="0" i="0" u="none" strike="noStrike" kern="1200" baseline="0" dirty="0">
                          <a:solidFill>
                            <a:schemeClr val="tx1"/>
                          </a:solidFill>
                          <a:latin typeface="Arial" panose="020B0604020202020204" pitchFamily="34" charset="0"/>
                          <a:ea typeface="+mn-ea"/>
                          <a:cs typeface="Arial" panose="020B0604020202020204" pitchFamily="34" charset="0"/>
                        </a:rPr>
                        <a:t> conditional grant</a:t>
                      </a:r>
                      <a:endParaRPr lang="en-ZA" sz="1300" b="0" i="0" u="none" strike="noStrike"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220 785</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146 541</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74 244</a:t>
                      </a:r>
                    </a:p>
                  </a:txBody>
                  <a:tcPr marL="0" marR="0" marT="0"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66.37%</a:t>
                      </a:r>
                    </a:p>
                  </a:txBody>
                  <a:tcPr marL="0" marR="0" marT="0" marB="0" anchor="ctr">
                    <a:solidFill>
                      <a:schemeClr val="accent2">
                        <a:lumMod val="20000"/>
                        <a:lumOff val="80000"/>
                      </a:schemeClr>
                    </a:solidFill>
                  </a:tcPr>
                </a:tc>
                <a:extLst>
                  <a:ext uri="{0D108BD9-81ED-4DB2-BD59-A6C34878D82A}">
                    <a16:rowId xmlns:a16="http://schemas.microsoft.com/office/drawing/2014/main" xmlns="" val="10014"/>
                  </a:ext>
                </a:extLst>
              </a:tr>
            </a:tbl>
          </a:graphicData>
        </a:graphic>
      </p:graphicFrame>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3DB53F8B-4788-43D9-B19C-7CDD71F53993}" type="slidenum">
              <a:rPr lang="en-ZA" smtClean="0"/>
              <a:pPr/>
              <a:t>121</a:t>
            </a:fld>
            <a:endParaRPr lang="en-ZA" dirty="0"/>
          </a:p>
        </p:txBody>
      </p:sp>
      <p:pic>
        <p:nvPicPr>
          <p:cNvPr id="6" name="Picture 5"/>
          <p:cNvPicPr>
            <a:picLocks noChangeAspect="1"/>
          </p:cNvPicPr>
          <p:nvPr/>
        </p:nvPicPr>
        <p:blipFill>
          <a:blip r:embed="rId4" cstate="print"/>
          <a:stretch>
            <a:fillRect/>
          </a:stretch>
        </p:blipFill>
        <p:spPr>
          <a:xfrm>
            <a:off x="0" y="6289020"/>
            <a:ext cx="1691680" cy="568979"/>
          </a:xfrm>
          <a:prstGeom prst="rect">
            <a:avLst/>
          </a:prstGeom>
        </p:spPr>
      </p:pic>
    </p:spTree>
    <p:custDataLst>
      <p:tags r:id="rId1"/>
    </p:custDataLst>
    <p:extLst>
      <p:ext uri="{BB962C8B-B14F-4D97-AF65-F5344CB8AC3E}">
        <p14:creationId xmlns:p14="http://schemas.microsoft.com/office/powerpoint/2010/main" xmlns="" val="28365624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0"/>
            <a:ext cx="9144000" cy="836711"/>
          </a:xfrm>
        </p:spPr>
        <p:txBody>
          <a:bodyPr>
            <a:noAutofit/>
          </a:bodyPr>
          <a:lstStyle/>
          <a:p>
            <a:pPr eaLnBrk="1" hangingPunct="1"/>
            <a:r>
              <a:rPr lang="en-ZA" altLang="en-US" sz="3600" dirty="0">
                <a:solidFill>
                  <a:schemeClr val="accent2">
                    <a:lumMod val="75000"/>
                  </a:schemeClr>
                </a:solidFill>
              </a:rPr>
              <a:t> </a:t>
            </a:r>
            <a:br>
              <a:rPr lang="en-ZA" altLang="en-US" sz="3600" dirty="0">
                <a:solidFill>
                  <a:schemeClr val="accent2">
                    <a:lumMod val="75000"/>
                  </a:schemeClr>
                </a:solidFill>
              </a:rPr>
            </a:br>
            <a:r>
              <a:rPr lang="en-ZA" altLang="en-US" sz="3600" dirty="0"/>
              <a:t>CHALLENGES/DEVIATIONS AND MITIGATORY MEASURES </a:t>
            </a:r>
          </a:p>
        </p:txBody>
      </p:sp>
      <p:graphicFrame>
        <p:nvGraphicFramePr>
          <p:cNvPr id="2" name="Table 1"/>
          <p:cNvGraphicFramePr>
            <a:graphicFrameLocks noGrp="1"/>
          </p:cNvGraphicFramePr>
          <p:nvPr>
            <p:extLst>
              <p:ext uri="{D42A27DB-BD31-4B8C-83A1-F6EECF244321}">
                <p14:modId xmlns:p14="http://schemas.microsoft.com/office/powerpoint/2010/main" xmlns="" val="1230373883"/>
              </p:ext>
            </p:extLst>
          </p:nvPr>
        </p:nvGraphicFramePr>
        <p:xfrm>
          <a:off x="107504" y="1196752"/>
          <a:ext cx="8928992" cy="5814318"/>
        </p:xfrm>
        <a:graphic>
          <a:graphicData uri="http://schemas.openxmlformats.org/drawingml/2006/table">
            <a:tbl>
              <a:tblPr firstRow="1" bandRow="1">
                <a:tableStyleId>{5C22544A-7EE6-4342-B048-85BDC9FD1C3A}</a:tableStyleId>
              </a:tblPr>
              <a:tblGrid>
                <a:gridCol w="4390088">
                  <a:extLst>
                    <a:ext uri="{9D8B030D-6E8A-4147-A177-3AD203B41FA5}">
                      <a16:colId xmlns:a16="http://schemas.microsoft.com/office/drawing/2014/main" xmlns="" val="20000"/>
                    </a:ext>
                  </a:extLst>
                </a:gridCol>
                <a:gridCol w="4538904">
                  <a:extLst>
                    <a:ext uri="{9D8B030D-6E8A-4147-A177-3AD203B41FA5}">
                      <a16:colId xmlns:a16="http://schemas.microsoft.com/office/drawing/2014/main" xmlns="" val="20001"/>
                    </a:ext>
                  </a:extLst>
                </a:gridCol>
              </a:tblGrid>
              <a:tr h="626246">
                <a:tc>
                  <a:txBody>
                    <a:bodyPr/>
                    <a:lstStyle/>
                    <a:p>
                      <a:pPr marL="0" algn="ctr" defTabSz="914400" rtl="0" eaLnBrk="1" latinLnBrk="0" hangingPunct="1"/>
                      <a:r>
                        <a:rPr lang="en-ZA" sz="1800" b="1" kern="1200" dirty="0">
                          <a:solidFill>
                            <a:schemeClr val="tx1"/>
                          </a:solidFill>
                          <a:latin typeface="+mn-lt"/>
                          <a:ea typeface="+mn-ea"/>
                          <a:cs typeface="+mn-cs"/>
                        </a:rPr>
                        <a:t>CHALLENGES/DEVIATION</a:t>
                      </a:r>
                    </a:p>
                  </a:txBody>
                  <a:tcPr marL="91431" marR="91431" marT="45721" marB="45721">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mn-lt"/>
                        </a:rPr>
                        <a:t>MITIGATORY MEASURES/PROGRESS</a:t>
                      </a:r>
                    </a:p>
                    <a:p>
                      <a:pPr algn="ctr"/>
                      <a:endParaRPr lang="en-ZA" sz="1800" dirty="0">
                        <a:solidFill>
                          <a:schemeClr val="tx1"/>
                        </a:solidFill>
                        <a:latin typeface="+mn-lt"/>
                      </a:endParaRPr>
                    </a:p>
                  </a:txBody>
                  <a:tcPr marL="91431" marR="91431" marT="45721" marB="45721">
                    <a:solidFill>
                      <a:schemeClr val="accent2">
                        <a:lumMod val="40000"/>
                        <a:lumOff val="60000"/>
                      </a:schemeClr>
                    </a:solidFill>
                  </a:tcPr>
                </a:tc>
                <a:extLst>
                  <a:ext uri="{0D108BD9-81ED-4DB2-BD59-A6C34878D82A}">
                    <a16:rowId xmlns:a16="http://schemas.microsoft.com/office/drawing/2014/main" xmlns="" val="10000"/>
                  </a:ext>
                </a:extLst>
              </a:tr>
              <a:tr h="5062386">
                <a:tc>
                  <a:txBody>
                    <a:bodyPr/>
                    <a:lstStyle/>
                    <a:p>
                      <a:pPr marL="0" indent="0">
                        <a:buNone/>
                      </a:pPr>
                      <a:r>
                        <a:rPr lang="en-ZA" sz="1600" b="1" dirty="0">
                          <a:solidFill>
                            <a:schemeClr val="tx1"/>
                          </a:solidFill>
                          <a:latin typeface="+mn-lt"/>
                          <a:cs typeface="Arial" panose="020B0604020202020204" pitchFamily="34" charset="0"/>
                        </a:rPr>
                        <a:t>CONDITIONAL GRANTS:</a:t>
                      </a:r>
                    </a:p>
                    <a:p>
                      <a:pPr lvl="0" algn="just">
                        <a:lnSpc>
                          <a:spcPct val="150000"/>
                        </a:lnSpc>
                        <a:spcBef>
                          <a:spcPts val="0"/>
                        </a:spcBef>
                      </a:pPr>
                      <a:r>
                        <a:rPr lang="en-US" sz="1600" dirty="0" err="1">
                          <a:solidFill>
                            <a:schemeClr val="tx1"/>
                          </a:solidFill>
                          <a:latin typeface="+mn-lt"/>
                          <a:cs typeface="Arial" panose="020B0604020202020204" pitchFamily="34" charset="0"/>
                        </a:rPr>
                        <a:t>Maths</a:t>
                      </a:r>
                      <a:r>
                        <a:rPr lang="en-US" sz="1600" dirty="0">
                          <a:solidFill>
                            <a:schemeClr val="tx1"/>
                          </a:solidFill>
                          <a:latin typeface="+mn-lt"/>
                          <a:cs typeface="Arial" panose="020B0604020202020204" pitchFamily="34" charset="0"/>
                        </a:rPr>
                        <a:t>, Science and Technology Oversight grant</a:t>
                      </a:r>
                    </a:p>
                    <a:p>
                      <a:pPr lvl="0" algn="just">
                        <a:lnSpc>
                          <a:spcPct val="150000"/>
                        </a:lnSpc>
                        <a:spcBef>
                          <a:spcPts val="0"/>
                        </a:spcBef>
                      </a:pPr>
                      <a:endParaRPr lang="en-US" sz="1600" dirty="0">
                        <a:solidFill>
                          <a:schemeClr val="tx1"/>
                        </a:solidFill>
                        <a:latin typeface="+mn-lt"/>
                        <a:cs typeface="Arial" panose="020B0604020202020204" pitchFamily="34" charset="0"/>
                      </a:endParaRPr>
                    </a:p>
                    <a:p>
                      <a:pPr lvl="0" algn="just">
                        <a:lnSpc>
                          <a:spcPct val="150000"/>
                        </a:lnSpc>
                        <a:spcBef>
                          <a:spcPts val="0"/>
                        </a:spcBef>
                      </a:pPr>
                      <a:endParaRPr lang="en-US" sz="1600" dirty="0">
                        <a:solidFill>
                          <a:schemeClr val="tx1"/>
                        </a:solidFill>
                        <a:latin typeface="+mn-lt"/>
                        <a:cs typeface="Arial" panose="020B0604020202020204" pitchFamily="34" charset="0"/>
                      </a:endParaRPr>
                    </a:p>
                    <a:p>
                      <a:pPr lvl="0" algn="just">
                        <a:lnSpc>
                          <a:spcPct val="150000"/>
                        </a:lnSpc>
                        <a:spcBef>
                          <a:spcPts val="0"/>
                        </a:spcBef>
                      </a:pPr>
                      <a:endParaRPr lang="en-US" sz="1600" dirty="0">
                        <a:solidFill>
                          <a:schemeClr val="tx1"/>
                        </a:solidFill>
                        <a:latin typeface="+mn-lt"/>
                        <a:cs typeface="Arial" panose="020B0604020202020204" pitchFamily="34" charset="0"/>
                      </a:endParaRPr>
                    </a:p>
                    <a:p>
                      <a:pPr lvl="0" algn="just">
                        <a:lnSpc>
                          <a:spcPct val="150000"/>
                        </a:lnSpc>
                        <a:spcBef>
                          <a:spcPts val="0"/>
                        </a:spcBef>
                      </a:pPr>
                      <a:endParaRPr lang="en-US" sz="1600" dirty="0">
                        <a:solidFill>
                          <a:schemeClr val="tx1"/>
                        </a:solidFill>
                        <a:latin typeface="+mn-lt"/>
                        <a:cs typeface="Arial" panose="020B0604020202020204" pitchFamily="34" charset="0"/>
                      </a:endParaRPr>
                    </a:p>
                    <a:p>
                      <a:pPr lvl="0" algn="just">
                        <a:lnSpc>
                          <a:spcPct val="150000"/>
                        </a:lnSpc>
                        <a:spcBef>
                          <a:spcPts val="0"/>
                        </a:spcBef>
                      </a:pPr>
                      <a:endParaRPr lang="en-US" sz="1600" dirty="0">
                        <a:solidFill>
                          <a:schemeClr val="tx1"/>
                        </a:solidFill>
                        <a:latin typeface="+mn-lt"/>
                        <a:cs typeface="Arial" panose="020B0604020202020204" pitchFamily="34" charset="0"/>
                      </a:endParaRPr>
                    </a:p>
                    <a:p>
                      <a:pPr lvl="0" algn="just">
                        <a:lnSpc>
                          <a:spcPct val="150000"/>
                        </a:lnSpc>
                        <a:spcBef>
                          <a:spcPts val="0"/>
                        </a:spcBef>
                      </a:pPr>
                      <a:endParaRPr lang="en-US" sz="1600" dirty="0">
                        <a:solidFill>
                          <a:schemeClr val="tx1"/>
                        </a:solidFill>
                        <a:latin typeface="+mn-lt"/>
                        <a:cs typeface="Arial" panose="020B0604020202020204" pitchFamily="34" charset="0"/>
                      </a:endParaRPr>
                    </a:p>
                    <a:p>
                      <a:pPr lvl="0" algn="just">
                        <a:lnSpc>
                          <a:spcPct val="150000"/>
                        </a:lnSpc>
                        <a:spcBef>
                          <a:spcPts val="0"/>
                        </a:spcBef>
                      </a:pPr>
                      <a:endParaRPr lang="en-US" sz="700" dirty="0">
                        <a:solidFill>
                          <a:schemeClr val="tx1"/>
                        </a:solidFill>
                        <a:latin typeface="+mn-lt"/>
                        <a:cs typeface="Arial" panose="020B0604020202020204" pitchFamily="34" charset="0"/>
                      </a:endParaRPr>
                    </a:p>
                    <a:p>
                      <a:pPr lvl="0" algn="just">
                        <a:lnSpc>
                          <a:spcPct val="150000"/>
                        </a:lnSpc>
                        <a:spcBef>
                          <a:spcPts val="0"/>
                        </a:spcBef>
                      </a:pPr>
                      <a:r>
                        <a:rPr lang="en-US" sz="1600" dirty="0">
                          <a:solidFill>
                            <a:schemeClr val="tx1"/>
                          </a:solidFill>
                          <a:latin typeface="+mn-lt"/>
                          <a:cs typeface="Arial" panose="020B0604020202020204" pitchFamily="34" charset="0"/>
                        </a:rPr>
                        <a:t>Learners with Profound Intellectual Disability conditional grant</a:t>
                      </a:r>
                    </a:p>
                    <a:p>
                      <a:pPr lvl="0" algn="just">
                        <a:lnSpc>
                          <a:spcPct val="150000"/>
                        </a:lnSpc>
                        <a:spcBef>
                          <a:spcPts val="0"/>
                        </a:spcBef>
                      </a:pPr>
                      <a:endParaRPr lang="en-US" sz="1600" dirty="0">
                        <a:solidFill>
                          <a:schemeClr val="tx1"/>
                        </a:solidFill>
                        <a:latin typeface="+mn-lt"/>
                        <a:cs typeface="Arial" panose="020B0604020202020204" pitchFamily="34" charset="0"/>
                      </a:endParaRPr>
                    </a:p>
                    <a:p>
                      <a:pPr lvl="0" algn="just">
                        <a:lnSpc>
                          <a:spcPct val="150000"/>
                        </a:lnSpc>
                        <a:spcBef>
                          <a:spcPts val="0"/>
                        </a:spcBef>
                      </a:pPr>
                      <a:endParaRPr lang="en-US" sz="1600" dirty="0">
                        <a:solidFill>
                          <a:schemeClr val="tx1"/>
                        </a:solidFill>
                        <a:latin typeface="+mn-lt"/>
                        <a:cs typeface="Arial" panose="020B0604020202020204" pitchFamily="34" charset="0"/>
                      </a:endParaRPr>
                    </a:p>
                  </a:txBody>
                  <a:tcPr marL="91431" marR="91431" marT="45721" marB="45721">
                    <a:solidFill>
                      <a:schemeClr val="accent2">
                        <a:lumMod val="20000"/>
                        <a:lumOff val="80000"/>
                      </a:schemeClr>
                    </a:solidFill>
                  </a:tcPr>
                </a:tc>
                <a:tc>
                  <a:txBody>
                    <a:bodyPr/>
                    <a:lstStyle/>
                    <a:p>
                      <a:pPr marL="285750" lvl="0" indent="-285750" algn="just" defTabSz="914400" rtl="0" eaLnBrk="1" latinLnBrk="0" hangingPunct="1">
                        <a:lnSpc>
                          <a:spcPct val="150000"/>
                        </a:lnSpc>
                        <a:spcBef>
                          <a:spcPts val="0"/>
                        </a:spcBef>
                        <a:buFont typeface="Arial" panose="020B0604020202020204" pitchFamily="34" charset="0"/>
                        <a:buChar char="•"/>
                      </a:pPr>
                      <a:r>
                        <a:rPr lang="en-US" sz="1600" kern="1200" dirty="0">
                          <a:solidFill>
                            <a:schemeClr val="tx1"/>
                          </a:solidFill>
                          <a:latin typeface="+mn-lt"/>
                          <a:ea typeface="+mn-ea"/>
                          <a:cs typeface="Arial" panose="020B0604020202020204" pitchFamily="34" charset="0"/>
                        </a:rPr>
                        <a:t>In the GP; </a:t>
                      </a:r>
                      <a:r>
                        <a:rPr lang="en-US" sz="1600" kern="1200" dirty="0" err="1">
                          <a:solidFill>
                            <a:schemeClr val="tx1"/>
                          </a:solidFill>
                          <a:latin typeface="+mn-lt"/>
                          <a:ea typeface="+mn-ea"/>
                          <a:cs typeface="Arial" panose="020B0604020202020204" pitchFamily="34" charset="0"/>
                        </a:rPr>
                        <a:t>MPu</a:t>
                      </a:r>
                      <a:r>
                        <a:rPr lang="en-US" sz="1600" kern="1200" dirty="0">
                          <a:solidFill>
                            <a:schemeClr val="tx1"/>
                          </a:solidFill>
                          <a:latin typeface="+mn-lt"/>
                          <a:ea typeface="+mn-ea"/>
                          <a:cs typeface="Arial" panose="020B0604020202020204" pitchFamily="34" charset="0"/>
                        </a:rPr>
                        <a:t> and NC the procurement tenders came to an end/expired and there were delays with the renewal thereof</a:t>
                      </a:r>
                    </a:p>
                    <a:p>
                      <a:pPr marL="285750" lvl="0" indent="-285750" algn="just" defTabSz="914400" rtl="0" eaLnBrk="1" latinLnBrk="0" hangingPunct="1">
                        <a:lnSpc>
                          <a:spcPct val="150000"/>
                        </a:lnSpc>
                        <a:spcBef>
                          <a:spcPts val="0"/>
                        </a:spcBef>
                        <a:buFont typeface="Arial" panose="020B0604020202020204" pitchFamily="34" charset="0"/>
                        <a:buChar char="•"/>
                      </a:pPr>
                      <a:r>
                        <a:rPr lang="en-US" sz="1600" kern="1200" dirty="0">
                          <a:solidFill>
                            <a:schemeClr val="tx1"/>
                          </a:solidFill>
                          <a:latin typeface="+mn-lt"/>
                          <a:ea typeface="+mn-ea"/>
                          <a:cs typeface="Arial" panose="020B0604020202020204" pitchFamily="34" charset="0"/>
                        </a:rPr>
                        <a:t>Limpopo changed the business plans during the year and they deviated around September 2019 from the business plans and requested to participate in the KZN – ICT contract.</a:t>
                      </a:r>
                    </a:p>
                    <a:p>
                      <a:pPr lvl="0" algn="just">
                        <a:lnSpc>
                          <a:spcPct val="150000"/>
                        </a:lnSpc>
                        <a:spcBef>
                          <a:spcPts val="0"/>
                        </a:spcBef>
                      </a:pPr>
                      <a:endParaRPr lang="en-US" sz="1600" dirty="0">
                        <a:solidFill>
                          <a:schemeClr val="tx1"/>
                        </a:solidFill>
                        <a:latin typeface="+mn-lt"/>
                        <a:cs typeface="Arial" panose="020B0604020202020204" pitchFamily="34" charset="0"/>
                      </a:endParaRPr>
                    </a:p>
                    <a:p>
                      <a:pPr marL="285750" lvl="0" indent="-285750" algn="just">
                        <a:lnSpc>
                          <a:spcPct val="150000"/>
                        </a:lnSpc>
                        <a:spcBef>
                          <a:spcPts val="0"/>
                        </a:spcBef>
                        <a:buFont typeface="Arial" panose="020B0604020202020204" pitchFamily="34" charset="0"/>
                        <a:buChar char="•"/>
                      </a:pPr>
                      <a:r>
                        <a:rPr lang="en-US" sz="1600" dirty="0">
                          <a:solidFill>
                            <a:schemeClr val="tx1"/>
                          </a:solidFill>
                          <a:latin typeface="+mn-lt"/>
                          <a:cs typeface="Arial" panose="020B0604020202020204" pitchFamily="34" charset="0"/>
                        </a:rPr>
                        <a:t>The challenges were the delays in the appointment of the outreach teams (therapist) for NC and EC provinces.</a:t>
                      </a:r>
                    </a:p>
                    <a:p>
                      <a:pPr marL="285750" lvl="0" indent="-285750" algn="just" defTabSz="914400" rtl="0" eaLnBrk="1" latinLnBrk="0" hangingPunct="1">
                        <a:lnSpc>
                          <a:spcPct val="150000"/>
                        </a:lnSpc>
                        <a:spcBef>
                          <a:spcPts val="0"/>
                        </a:spcBef>
                        <a:buFont typeface="Arial" panose="020B0604020202020204" pitchFamily="34" charset="0"/>
                        <a:buChar char="•"/>
                      </a:pPr>
                      <a:r>
                        <a:rPr lang="en-US" sz="1600" kern="1200" dirty="0">
                          <a:solidFill>
                            <a:schemeClr val="tx1"/>
                          </a:solidFill>
                          <a:latin typeface="+mn-lt"/>
                          <a:ea typeface="+mn-ea"/>
                          <a:cs typeface="Arial" panose="020B0604020202020204" pitchFamily="34" charset="0"/>
                        </a:rPr>
                        <a:t>In Mpumalanga – the delay was due to late procurement processes of the LTSM material.</a:t>
                      </a:r>
                    </a:p>
                    <a:p>
                      <a:pPr marL="0" indent="0" algn="just" defTabSz="914400" rtl="0" eaLnBrk="1" latinLnBrk="0" hangingPunct="1">
                        <a:lnSpc>
                          <a:spcPct val="150000"/>
                        </a:lnSpc>
                        <a:buFont typeface="Arial" panose="020B0604020202020204" pitchFamily="34" charset="0"/>
                        <a:buNone/>
                      </a:pPr>
                      <a:endParaRPr lang="en-US" sz="1600" b="1" kern="1200" dirty="0">
                        <a:solidFill>
                          <a:schemeClr val="tx1"/>
                        </a:solidFill>
                        <a:latin typeface="+mn-lt"/>
                        <a:ea typeface="+mn-ea"/>
                        <a:cs typeface="Arial" panose="020B0604020202020204" pitchFamily="34" charset="0"/>
                      </a:endParaRPr>
                    </a:p>
                  </a:txBody>
                  <a:tcPr marL="91431" marR="91431" marT="45721" marB="45721">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pic>
        <p:nvPicPr>
          <p:cNvPr id="4" name="Picture 3"/>
          <p:cNvPicPr>
            <a:picLocks noChangeAspect="1"/>
          </p:cNvPicPr>
          <p:nvPr/>
        </p:nvPicPr>
        <p:blipFill>
          <a:blip r:embed="rId3" cstate="print"/>
          <a:stretch>
            <a:fillRect/>
          </a:stretch>
        </p:blipFill>
        <p:spPr>
          <a:xfrm>
            <a:off x="0" y="6021288"/>
            <a:ext cx="1691680" cy="836712"/>
          </a:xfrm>
          <a:prstGeom prst="rect">
            <a:avLst/>
          </a:prstGeom>
        </p:spPr>
      </p:pic>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122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4313766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0"/>
            <a:ext cx="9144000" cy="836711"/>
          </a:xfrm>
        </p:spPr>
        <p:txBody>
          <a:bodyPr>
            <a:noAutofit/>
          </a:bodyPr>
          <a:lstStyle/>
          <a:p>
            <a:pPr eaLnBrk="1" hangingPunct="1"/>
            <a:r>
              <a:rPr lang="en-ZA" altLang="en-US" sz="3600" dirty="0">
                <a:solidFill>
                  <a:schemeClr val="accent2">
                    <a:lumMod val="75000"/>
                  </a:schemeClr>
                </a:solidFill>
              </a:rPr>
              <a:t> </a:t>
            </a:r>
            <a:br>
              <a:rPr lang="en-ZA" altLang="en-US" sz="3600" dirty="0">
                <a:solidFill>
                  <a:schemeClr val="accent2">
                    <a:lumMod val="75000"/>
                  </a:schemeClr>
                </a:solidFill>
              </a:rPr>
            </a:br>
            <a:r>
              <a:rPr lang="en-ZA" altLang="en-US" sz="3600" dirty="0"/>
              <a:t>CHALLENGES/DEVIATIONS AND MITIGATORY MEASURES </a:t>
            </a:r>
          </a:p>
        </p:txBody>
      </p:sp>
      <p:graphicFrame>
        <p:nvGraphicFramePr>
          <p:cNvPr id="2" name="Table 1"/>
          <p:cNvGraphicFramePr>
            <a:graphicFrameLocks noGrp="1"/>
          </p:cNvGraphicFramePr>
          <p:nvPr>
            <p:extLst>
              <p:ext uri="{D42A27DB-BD31-4B8C-83A1-F6EECF244321}">
                <p14:modId xmlns:p14="http://schemas.microsoft.com/office/powerpoint/2010/main" xmlns="" val="3272923202"/>
              </p:ext>
            </p:extLst>
          </p:nvPr>
        </p:nvGraphicFramePr>
        <p:xfrm>
          <a:off x="107504" y="1196752"/>
          <a:ext cx="8928992" cy="5189146"/>
        </p:xfrm>
        <a:graphic>
          <a:graphicData uri="http://schemas.openxmlformats.org/drawingml/2006/table">
            <a:tbl>
              <a:tblPr firstRow="1" bandRow="1">
                <a:tableStyleId>{5C22544A-7EE6-4342-B048-85BDC9FD1C3A}</a:tableStyleId>
              </a:tblPr>
              <a:tblGrid>
                <a:gridCol w="4390088">
                  <a:extLst>
                    <a:ext uri="{9D8B030D-6E8A-4147-A177-3AD203B41FA5}">
                      <a16:colId xmlns:a16="http://schemas.microsoft.com/office/drawing/2014/main" xmlns="" val="20000"/>
                    </a:ext>
                  </a:extLst>
                </a:gridCol>
                <a:gridCol w="4538904">
                  <a:extLst>
                    <a:ext uri="{9D8B030D-6E8A-4147-A177-3AD203B41FA5}">
                      <a16:colId xmlns:a16="http://schemas.microsoft.com/office/drawing/2014/main" xmlns="" val="20001"/>
                    </a:ext>
                  </a:extLst>
                </a:gridCol>
              </a:tblGrid>
              <a:tr h="675437">
                <a:tc>
                  <a:txBody>
                    <a:bodyPr/>
                    <a:lstStyle/>
                    <a:p>
                      <a:pPr marL="0" algn="ctr" defTabSz="914400" rtl="0" eaLnBrk="1" latinLnBrk="0" hangingPunct="1"/>
                      <a:r>
                        <a:rPr lang="en-ZA" sz="1800" b="1" kern="1200" dirty="0">
                          <a:solidFill>
                            <a:schemeClr val="tx1"/>
                          </a:solidFill>
                          <a:latin typeface="+mn-lt"/>
                          <a:ea typeface="+mn-ea"/>
                          <a:cs typeface="+mn-cs"/>
                        </a:rPr>
                        <a:t>CHALLENGES/DEVIATION</a:t>
                      </a:r>
                    </a:p>
                  </a:txBody>
                  <a:tcPr marL="91431" marR="91431" marT="45721" marB="45721">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mn-lt"/>
                        </a:rPr>
                        <a:t>MITIGATORY MEASURES/PROGRESS</a:t>
                      </a:r>
                    </a:p>
                    <a:p>
                      <a:pPr algn="ctr"/>
                      <a:endParaRPr lang="en-ZA" sz="1800" dirty="0">
                        <a:solidFill>
                          <a:srgbClr val="FF0000"/>
                        </a:solidFill>
                        <a:latin typeface="+mn-lt"/>
                      </a:endParaRPr>
                    </a:p>
                  </a:txBody>
                  <a:tcPr marL="91431" marR="91431" marT="45721" marB="45721">
                    <a:solidFill>
                      <a:schemeClr val="accent2">
                        <a:lumMod val="40000"/>
                        <a:lumOff val="60000"/>
                      </a:schemeClr>
                    </a:solidFill>
                  </a:tcPr>
                </a:tc>
                <a:extLst>
                  <a:ext uri="{0D108BD9-81ED-4DB2-BD59-A6C34878D82A}">
                    <a16:rowId xmlns:a16="http://schemas.microsoft.com/office/drawing/2014/main" xmlns="" val="10000"/>
                  </a:ext>
                </a:extLst>
              </a:tr>
              <a:tr h="4149099">
                <a:tc>
                  <a:txBody>
                    <a:bodyPr/>
                    <a:lstStyle/>
                    <a:p>
                      <a:pPr marL="0" indent="0">
                        <a:buNone/>
                      </a:pPr>
                      <a:r>
                        <a:rPr lang="en-ZA" sz="1800" b="1" dirty="0">
                          <a:solidFill>
                            <a:schemeClr val="tx1"/>
                          </a:solidFill>
                          <a:latin typeface="+mn-lt"/>
                          <a:cs typeface="Arial" panose="020B0604020202020204" pitchFamily="34" charset="0"/>
                        </a:rPr>
                        <a:t>EARMARKED FUNDS:</a:t>
                      </a:r>
                    </a:p>
                    <a:p>
                      <a:pPr lvl="0" algn="just">
                        <a:lnSpc>
                          <a:spcPct val="150000"/>
                        </a:lnSpc>
                        <a:spcBef>
                          <a:spcPts val="0"/>
                        </a:spcBef>
                      </a:pPr>
                      <a:r>
                        <a:rPr lang="en-US" sz="1800" dirty="0">
                          <a:solidFill>
                            <a:schemeClr val="tx1"/>
                          </a:solidFill>
                          <a:latin typeface="+mn-lt"/>
                          <a:cs typeface="Arial" panose="020B0604020202020204" pitchFamily="34" charset="0"/>
                        </a:rPr>
                        <a:t>The bulk</a:t>
                      </a:r>
                      <a:r>
                        <a:rPr lang="en-US" sz="1800" baseline="0" dirty="0">
                          <a:solidFill>
                            <a:schemeClr val="tx1"/>
                          </a:solidFill>
                          <a:latin typeface="+mn-lt"/>
                          <a:cs typeface="Arial" panose="020B0604020202020204" pitchFamily="34" charset="0"/>
                        </a:rPr>
                        <a:t> of the allocations on earmarked funds are related to the</a:t>
                      </a:r>
                      <a:r>
                        <a:rPr kumimoji="0" lang="en-ZA" sz="1800" b="0" i="0" u="none" strike="noStrike" kern="1200" cap="none" spc="0" normalizeH="0" baseline="0" dirty="0">
                          <a:ln>
                            <a:noFill/>
                          </a:ln>
                          <a:solidFill>
                            <a:schemeClr val="tx1"/>
                          </a:solidFill>
                          <a:effectLst/>
                          <a:uLnTx/>
                          <a:uFillTx/>
                          <a:latin typeface="+mn-lt"/>
                          <a:ea typeface="Times New Roman"/>
                          <a:cs typeface="Arial" panose="020B0604020202020204" pitchFamily="34" charset="0"/>
                        </a:rPr>
                        <a:t> Workbooks and Matric Second Chance programmes.</a:t>
                      </a:r>
                      <a:endParaRPr lang="en-US" sz="1800" dirty="0">
                        <a:solidFill>
                          <a:schemeClr val="tx1"/>
                        </a:solidFill>
                        <a:latin typeface="+mn-lt"/>
                        <a:cs typeface="Arial" panose="020B0604020202020204" pitchFamily="34" charset="0"/>
                      </a:endParaRPr>
                    </a:p>
                  </a:txBody>
                  <a:tcPr marL="91431" marR="91431" marT="45721" marB="45721">
                    <a:solidFill>
                      <a:schemeClr val="accent2">
                        <a:lumMod val="20000"/>
                        <a:lumOff val="80000"/>
                      </a:schemeClr>
                    </a:solidFill>
                  </a:tcPr>
                </a:tc>
                <a:tc>
                  <a:txBody>
                    <a:bodyPr/>
                    <a:lstStyle/>
                    <a:p>
                      <a:pPr marL="0" indent="0" algn="just" defTabSz="914400" rtl="0" eaLnBrk="1" latinLnBrk="0" hangingPunct="1">
                        <a:lnSpc>
                          <a:spcPct val="150000"/>
                        </a:lnSpc>
                        <a:buFont typeface="Arial" panose="020B0604020202020204" pitchFamily="34" charset="0"/>
                        <a:buNone/>
                      </a:pPr>
                      <a:r>
                        <a:rPr lang="en-US" sz="1500" b="1" kern="1200" dirty="0">
                          <a:solidFill>
                            <a:schemeClr val="tx1"/>
                          </a:solidFill>
                          <a:latin typeface="+mn-lt"/>
                          <a:ea typeface="+mn-ea"/>
                          <a:cs typeface="Arial" panose="020B0604020202020204" pitchFamily="34" charset="0"/>
                        </a:rPr>
                        <a:t>Workbooks</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500" kern="1200" dirty="0">
                          <a:solidFill>
                            <a:schemeClr val="tx1"/>
                          </a:solidFill>
                          <a:latin typeface="+mn-lt"/>
                          <a:ea typeface="+mn-ea"/>
                          <a:cs typeface="Arial" panose="020B0604020202020204" pitchFamily="34" charset="0"/>
                        </a:rPr>
                        <a:t>Underspending is due to </a:t>
                      </a:r>
                      <a:r>
                        <a:rPr lang="en-ZA" sz="1500" b="1" kern="1200" dirty="0">
                          <a:solidFill>
                            <a:schemeClr val="tx1"/>
                          </a:solidFill>
                          <a:latin typeface="+mn-lt"/>
                          <a:ea typeface="+mn-ea"/>
                          <a:cs typeface="Arial" panose="020B0604020202020204" pitchFamily="34" charset="0"/>
                        </a:rPr>
                        <a:t>payment of delivery on Workbooks volume 1 </a:t>
                      </a:r>
                      <a:r>
                        <a:rPr lang="en-ZA" sz="1500" kern="1200" dirty="0">
                          <a:solidFill>
                            <a:schemeClr val="tx1"/>
                          </a:solidFill>
                          <a:latin typeface="+mn-lt"/>
                          <a:ea typeface="+mn-ea"/>
                          <a:cs typeface="Arial" panose="020B0604020202020204" pitchFamily="34" charset="0"/>
                        </a:rPr>
                        <a:t>which was not paid in full. 2 097 workbooks volume 1 were not yet delivered when invoices for delivery of volume 1 was submitted and processed, however the outstanding workbooks volume 1 were delivered with Workbooks Volume 2 and the Department is awaiting the invoices for delivery. The other </a:t>
                      </a:r>
                      <a:r>
                        <a:rPr lang="en-ZA" sz="1500" b="1" kern="1200" dirty="0">
                          <a:solidFill>
                            <a:schemeClr val="tx1"/>
                          </a:solidFill>
                          <a:latin typeface="+mn-lt"/>
                          <a:ea typeface="+mn-ea"/>
                          <a:cs typeface="Arial" panose="020B0604020202020204" pitchFamily="34" charset="0"/>
                        </a:rPr>
                        <a:t>delay in finalising the approval of the CPI aligned to the contract.</a:t>
                      </a:r>
                      <a:r>
                        <a:rPr lang="en-ZA" sz="1500" kern="1200" dirty="0">
                          <a:solidFill>
                            <a:schemeClr val="tx1"/>
                          </a:solidFill>
                          <a:latin typeface="+mn-lt"/>
                          <a:ea typeface="+mn-ea"/>
                          <a:cs typeface="Arial" panose="020B0604020202020204" pitchFamily="34" charset="0"/>
                        </a:rPr>
                        <a:t> The CPI was approved and processed in January 2020 and will reflect in the Fourth Quarter presentation</a:t>
                      </a:r>
                      <a:r>
                        <a:rPr lang="en-ZA" sz="1500" kern="1200" dirty="0">
                          <a:solidFill>
                            <a:srgbClr val="FF0000"/>
                          </a:solidFill>
                          <a:latin typeface="+mn-lt"/>
                          <a:ea typeface="+mn-ea"/>
                          <a:cs typeface="Arial" panose="020B0604020202020204" pitchFamily="34" charset="0"/>
                        </a:rPr>
                        <a:t>.</a:t>
                      </a:r>
                      <a:endParaRPr lang="en-US" sz="1500" kern="1200" baseline="0" dirty="0">
                        <a:solidFill>
                          <a:srgbClr val="FF0000"/>
                        </a:solidFill>
                        <a:latin typeface="+mn-lt"/>
                        <a:ea typeface="+mn-ea"/>
                        <a:cs typeface="Arial" panose="020B0604020202020204" pitchFamily="34" charset="0"/>
                      </a:endParaRPr>
                    </a:p>
                    <a:p>
                      <a:pPr marL="0" indent="0" algn="just" defTabSz="914400" rtl="0" eaLnBrk="1" latinLnBrk="0" hangingPunct="1">
                        <a:lnSpc>
                          <a:spcPct val="150000"/>
                        </a:lnSpc>
                        <a:buFont typeface="Arial" panose="020B0604020202020204" pitchFamily="34" charset="0"/>
                        <a:buNone/>
                      </a:pPr>
                      <a:endParaRPr lang="en-US" sz="1500" b="1" kern="1200" dirty="0">
                        <a:solidFill>
                          <a:schemeClr val="tx1"/>
                        </a:solidFill>
                        <a:latin typeface="+mn-lt"/>
                        <a:ea typeface="+mn-ea"/>
                        <a:cs typeface="Arial" panose="020B0604020202020204" pitchFamily="34" charset="0"/>
                      </a:endParaRPr>
                    </a:p>
                  </a:txBody>
                  <a:tcPr marL="91431" marR="91431" marT="45721" marB="45721">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pic>
        <p:nvPicPr>
          <p:cNvPr id="4" name="Picture 3"/>
          <p:cNvPicPr>
            <a:picLocks noChangeAspect="1"/>
          </p:cNvPicPr>
          <p:nvPr/>
        </p:nvPicPr>
        <p:blipFill>
          <a:blip r:embed="rId3" cstate="print"/>
          <a:stretch>
            <a:fillRect/>
          </a:stretch>
        </p:blipFill>
        <p:spPr>
          <a:xfrm>
            <a:off x="0" y="6021288"/>
            <a:ext cx="1691680" cy="836712"/>
          </a:xfrm>
          <a:prstGeom prst="rect">
            <a:avLst/>
          </a:prstGeom>
        </p:spPr>
      </p:pic>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123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299334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0"/>
            <a:ext cx="9144000" cy="1412776"/>
          </a:xfrm>
        </p:spPr>
        <p:txBody>
          <a:bodyPr>
            <a:normAutofit/>
          </a:bodyPr>
          <a:lstStyle/>
          <a:p>
            <a:pPr eaLnBrk="1" hangingPunct="1"/>
            <a:r>
              <a:rPr lang="en-ZA" altLang="en-US" sz="2400" dirty="0">
                <a:solidFill>
                  <a:schemeClr val="accent2">
                    <a:lumMod val="75000"/>
                  </a:schemeClr>
                </a:solidFill>
              </a:rPr>
              <a:t> </a:t>
            </a:r>
            <a:r>
              <a:rPr lang="en-ZA" altLang="en-US" sz="3600" b="1" dirty="0">
                <a:solidFill>
                  <a:schemeClr val="accent2">
                    <a:lumMod val="75000"/>
                  </a:schemeClr>
                </a:solidFill>
              </a:rPr>
              <a:t>CHALLENGES/DEVIATIONS AND MITIGATORY MEASURES </a:t>
            </a:r>
          </a:p>
        </p:txBody>
      </p:sp>
      <p:graphicFrame>
        <p:nvGraphicFramePr>
          <p:cNvPr id="2" name="Table 1"/>
          <p:cNvGraphicFramePr>
            <a:graphicFrameLocks noGrp="1"/>
          </p:cNvGraphicFramePr>
          <p:nvPr>
            <p:extLst>
              <p:ext uri="{D42A27DB-BD31-4B8C-83A1-F6EECF244321}">
                <p14:modId xmlns:p14="http://schemas.microsoft.com/office/powerpoint/2010/main" xmlns="" val="2166460553"/>
              </p:ext>
            </p:extLst>
          </p:nvPr>
        </p:nvGraphicFramePr>
        <p:xfrm>
          <a:off x="0" y="1276252"/>
          <a:ext cx="9144000" cy="5581748"/>
        </p:xfrm>
        <a:graphic>
          <a:graphicData uri="http://schemas.openxmlformats.org/drawingml/2006/table">
            <a:tbl>
              <a:tblPr firstRow="1" bandRow="1">
                <a:tableStyleId>{5C22544A-7EE6-4342-B048-85BDC9FD1C3A}</a:tableStyleId>
              </a:tblPr>
              <a:tblGrid>
                <a:gridCol w="2987824">
                  <a:extLst>
                    <a:ext uri="{9D8B030D-6E8A-4147-A177-3AD203B41FA5}">
                      <a16:colId xmlns:a16="http://schemas.microsoft.com/office/drawing/2014/main" xmlns="" val="20000"/>
                    </a:ext>
                  </a:extLst>
                </a:gridCol>
                <a:gridCol w="6156176">
                  <a:extLst>
                    <a:ext uri="{9D8B030D-6E8A-4147-A177-3AD203B41FA5}">
                      <a16:colId xmlns:a16="http://schemas.microsoft.com/office/drawing/2014/main" xmlns="" val="20001"/>
                    </a:ext>
                  </a:extLst>
                </a:gridCol>
              </a:tblGrid>
              <a:tr h="724630">
                <a:tc>
                  <a:txBody>
                    <a:bodyPr/>
                    <a:lstStyle/>
                    <a:p>
                      <a:pPr marL="0" algn="ctr" defTabSz="914400" rtl="0" eaLnBrk="1" latinLnBrk="0" hangingPunct="1"/>
                      <a:r>
                        <a:rPr lang="en-ZA" sz="2000" b="1" kern="1200" dirty="0">
                          <a:solidFill>
                            <a:schemeClr val="tx1"/>
                          </a:solidFill>
                          <a:latin typeface="+mn-lt"/>
                          <a:ea typeface="+mn-ea"/>
                          <a:cs typeface="+mn-cs"/>
                        </a:rPr>
                        <a:t>CHALLENGES/DEVIATION</a:t>
                      </a:r>
                    </a:p>
                  </a:txBody>
                  <a:tcPr marL="91431" marR="91431" marT="45721" marB="45721">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000" dirty="0">
                          <a:solidFill>
                            <a:schemeClr val="tx1"/>
                          </a:solidFill>
                          <a:latin typeface="+mn-lt"/>
                        </a:rPr>
                        <a:t>MITIGATORY MEASURES/PROGRESS</a:t>
                      </a:r>
                    </a:p>
                    <a:p>
                      <a:pPr algn="ctr"/>
                      <a:endParaRPr lang="en-ZA" sz="2000" dirty="0">
                        <a:solidFill>
                          <a:srgbClr val="FF0000"/>
                        </a:solidFill>
                        <a:latin typeface="+mn-lt"/>
                      </a:endParaRPr>
                    </a:p>
                  </a:txBody>
                  <a:tcPr marL="91431" marR="91431" marT="45721" marB="45721">
                    <a:solidFill>
                      <a:schemeClr val="accent2">
                        <a:lumMod val="40000"/>
                        <a:lumOff val="60000"/>
                      </a:schemeClr>
                    </a:solidFill>
                  </a:tcPr>
                </a:tc>
                <a:extLst>
                  <a:ext uri="{0D108BD9-81ED-4DB2-BD59-A6C34878D82A}">
                    <a16:rowId xmlns:a16="http://schemas.microsoft.com/office/drawing/2014/main" xmlns="" val="10000"/>
                  </a:ext>
                </a:extLst>
              </a:tr>
              <a:tr h="4857118">
                <a:tc>
                  <a:txBody>
                    <a:bodyPr/>
                    <a:lstStyle/>
                    <a:p>
                      <a:pPr marL="0" indent="0">
                        <a:buNone/>
                      </a:pPr>
                      <a:r>
                        <a:rPr lang="en-ZA" sz="1600" b="1" dirty="0">
                          <a:solidFill>
                            <a:schemeClr val="tx1"/>
                          </a:solidFill>
                          <a:latin typeface="+mn-lt"/>
                          <a:cs typeface="Arial" panose="020B0604020202020204" pitchFamily="34" charset="0"/>
                        </a:rPr>
                        <a:t>EARMARKED FUNDS:</a:t>
                      </a:r>
                    </a:p>
                    <a:p>
                      <a:pPr lvl="0" algn="just">
                        <a:lnSpc>
                          <a:spcPct val="150000"/>
                        </a:lnSpc>
                        <a:spcBef>
                          <a:spcPts val="0"/>
                        </a:spcBef>
                      </a:pPr>
                      <a:r>
                        <a:rPr lang="en-US" sz="1600" dirty="0">
                          <a:solidFill>
                            <a:schemeClr val="tx1"/>
                          </a:solidFill>
                          <a:latin typeface="+mn-lt"/>
                          <a:cs typeface="Arial" panose="020B0604020202020204" pitchFamily="34" charset="0"/>
                        </a:rPr>
                        <a:t>The bulk</a:t>
                      </a:r>
                      <a:r>
                        <a:rPr lang="en-US" sz="1600" baseline="0" dirty="0">
                          <a:solidFill>
                            <a:schemeClr val="tx1"/>
                          </a:solidFill>
                          <a:latin typeface="+mn-lt"/>
                          <a:cs typeface="Arial" panose="020B0604020202020204" pitchFamily="34" charset="0"/>
                        </a:rPr>
                        <a:t> of the allocations on earmarked funds are related to the</a:t>
                      </a:r>
                      <a:r>
                        <a:rPr kumimoji="0" lang="en-ZA" sz="1600" b="0" i="0" u="none" strike="noStrike" kern="1200" cap="none" spc="0" normalizeH="0" baseline="0" dirty="0">
                          <a:ln>
                            <a:noFill/>
                          </a:ln>
                          <a:solidFill>
                            <a:schemeClr val="tx1"/>
                          </a:solidFill>
                          <a:effectLst/>
                          <a:uLnTx/>
                          <a:uFillTx/>
                          <a:latin typeface="+mn-lt"/>
                          <a:ea typeface="Times New Roman"/>
                          <a:cs typeface="Arial" panose="020B0604020202020204" pitchFamily="34" charset="0"/>
                        </a:rPr>
                        <a:t> Workbooks and Matric Second Chance programmes.</a:t>
                      </a:r>
                      <a:endParaRPr lang="en-US" sz="1600" dirty="0">
                        <a:solidFill>
                          <a:schemeClr val="tx1"/>
                        </a:solidFill>
                        <a:latin typeface="+mn-lt"/>
                        <a:cs typeface="Arial" panose="020B0604020202020204" pitchFamily="34" charset="0"/>
                      </a:endParaRPr>
                    </a:p>
                  </a:txBody>
                  <a:tcPr marL="91431" marR="91431" marT="45721" marB="45721">
                    <a:solidFill>
                      <a:schemeClr val="accent2">
                        <a:lumMod val="20000"/>
                        <a:lumOff val="80000"/>
                      </a:schemeClr>
                    </a:solidFill>
                  </a:tcPr>
                </a:tc>
                <a:tc>
                  <a:txBody>
                    <a:bodyPr/>
                    <a:lstStyle/>
                    <a:p>
                      <a:pPr marL="0" indent="0" algn="just" defTabSz="914400" rtl="0" eaLnBrk="1" latinLnBrk="0" hangingPunct="1">
                        <a:lnSpc>
                          <a:spcPct val="150000"/>
                        </a:lnSpc>
                        <a:buFont typeface="Arial" panose="020B0604020202020204" pitchFamily="34" charset="0"/>
                        <a:buNone/>
                      </a:pPr>
                      <a:r>
                        <a:rPr lang="en-ZA" sz="1400" b="1" kern="1200" dirty="0">
                          <a:solidFill>
                            <a:schemeClr val="tx1"/>
                          </a:solidFill>
                          <a:latin typeface="+mn-lt"/>
                          <a:ea typeface="+mn-ea"/>
                          <a:cs typeface="Arial" panose="020B0604020202020204" pitchFamily="34" charset="0"/>
                        </a:rPr>
                        <a:t>Matric Second Chance programme</a:t>
                      </a: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kern="1200" dirty="0">
                          <a:solidFill>
                            <a:schemeClr val="tx1"/>
                          </a:solidFill>
                          <a:latin typeface="+mn-lt"/>
                          <a:ea typeface="+mn-ea"/>
                          <a:cs typeface="Arial" panose="020B0604020202020204" pitchFamily="34" charset="0"/>
                        </a:rPr>
                        <a:t>The Programme</a:t>
                      </a:r>
                      <a:r>
                        <a:rPr lang="en-ZA" sz="1400" kern="1200" baseline="0" dirty="0">
                          <a:solidFill>
                            <a:schemeClr val="tx1"/>
                          </a:solidFill>
                          <a:latin typeface="+mn-lt"/>
                          <a:ea typeface="+mn-ea"/>
                          <a:cs typeface="Arial" panose="020B0604020202020204" pitchFamily="34" charset="0"/>
                        </a:rPr>
                        <a:t> has </a:t>
                      </a:r>
                      <a:r>
                        <a:rPr lang="en-ZA" sz="1400" b="1" kern="1200" baseline="0" dirty="0">
                          <a:solidFill>
                            <a:schemeClr val="tx1"/>
                          </a:solidFill>
                          <a:latin typeface="+mn-lt"/>
                          <a:ea typeface="+mn-ea"/>
                          <a:cs typeface="Arial" panose="020B0604020202020204" pitchFamily="34" charset="0"/>
                        </a:rPr>
                        <a:t>two </a:t>
                      </a:r>
                      <a:r>
                        <a:rPr lang="en-ZA" sz="1400" kern="1200" baseline="0" dirty="0">
                          <a:solidFill>
                            <a:schemeClr val="tx1"/>
                          </a:solidFill>
                          <a:latin typeface="+mn-lt"/>
                          <a:ea typeface="+mn-ea"/>
                          <a:cs typeface="Arial" panose="020B0604020202020204" pitchFamily="34" charset="0"/>
                        </a:rPr>
                        <a:t>major costs drivers: </a:t>
                      </a:r>
                      <a:r>
                        <a:rPr lang="en-ZA" sz="1400" b="1" kern="1200" baseline="0" dirty="0">
                          <a:solidFill>
                            <a:schemeClr val="tx1"/>
                          </a:solidFill>
                          <a:latin typeface="+mn-lt"/>
                          <a:ea typeface="+mn-ea"/>
                          <a:cs typeface="Arial" panose="020B0604020202020204" pitchFamily="34" charset="0"/>
                        </a:rPr>
                        <a:t>procurement of LTSM </a:t>
                      </a:r>
                      <a:r>
                        <a:rPr lang="en-ZA" sz="1400" kern="1200" baseline="0" dirty="0">
                          <a:solidFill>
                            <a:schemeClr val="tx1"/>
                          </a:solidFill>
                          <a:latin typeface="+mn-lt"/>
                          <a:ea typeface="+mn-ea"/>
                          <a:cs typeface="Arial" panose="020B0604020202020204" pitchFamily="34" charset="0"/>
                        </a:rPr>
                        <a:t>and </a:t>
                      </a:r>
                      <a:r>
                        <a:rPr lang="en-ZA" sz="1400" b="1" kern="1200" baseline="0" dirty="0">
                          <a:solidFill>
                            <a:schemeClr val="tx1"/>
                          </a:solidFill>
                          <a:latin typeface="+mn-lt"/>
                          <a:ea typeface="+mn-ea"/>
                          <a:cs typeface="Arial" panose="020B0604020202020204" pitchFamily="34" charset="0"/>
                        </a:rPr>
                        <a:t>Teacher stipend </a:t>
                      </a: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kern="1200" baseline="0" dirty="0">
                          <a:solidFill>
                            <a:schemeClr val="tx1"/>
                          </a:solidFill>
                          <a:latin typeface="+mn-lt"/>
                          <a:ea typeface="+mn-ea"/>
                          <a:cs typeface="Arial" panose="020B0604020202020204" pitchFamily="34" charset="0"/>
                        </a:rPr>
                        <a:t>Procurement of LTSM</a:t>
                      </a:r>
                      <a:r>
                        <a:rPr lang="en-ZA" sz="1400" kern="1200" baseline="0" dirty="0">
                          <a:solidFill>
                            <a:schemeClr val="tx1"/>
                          </a:solidFill>
                          <a:latin typeface="+mn-lt"/>
                          <a:ea typeface="+mn-ea"/>
                          <a:cs typeface="Arial" panose="020B0604020202020204" pitchFamily="34" charset="0"/>
                        </a:rPr>
                        <a:t>: </a:t>
                      </a:r>
                      <a:r>
                        <a:rPr lang="en-ZA" sz="1400" kern="1200" dirty="0">
                          <a:solidFill>
                            <a:schemeClr val="tx1"/>
                          </a:solidFill>
                          <a:latin typeface="+mn-lt"/>
                          <a:ea typeface="+mn-ea"/>
                          <a:cs typeface="Arial" panose="020B0604020202020204" pitchFamily="34" charset="0"/>
                        </a:rPr>
                        <a:t>The</a:t>
                      </a:r>
                      <a:r>
                        <a:rPr lang="en-ZA" sz="1400" kern="1200" baseline="0" dirty="0">
                          <a:solidFill>
                            <a:schemeClr val="tx1"/>
                          </a:solidFill>
                          <a:latin typeface="+mn-lt"/>
                          <a:ea typeface="+mn-ea"/>
                          <a:cs typeface="Arial" panose="020B0604020202020204" pitchFamily="34" charset="0"/>
                        </a:rPr>
                        <a:t> Department procure the LTSM from the </a:t>
                      </a:r>
                      <a:r>
                        <a:rPr lang="en-ZA" sz="1400" kern="1200" dirty="0">
                          <a:solidFill>
                            <a:schemeClr val="tx1"/>
                          </a:solidFill>
                          <a:latin typeface="+mn-lt"/>
                          <a:ea typeface="+mn-ea"/>
                          <a:cs typeface="Arial" panose="020B0604020202020204" pitchFamily="34" charset="0"/>
                        </a:rPr>
                        <a:t>Government Printing Works (GPW). The materials were delivered however the Department is awaiting the</a:t>
                      </a:r>
                      <a:r>
                        <a:rPr lang="en-ZA" sz="1400" kern="1200" baseline="0" dirty="0">
                          <a:solidFill>
                            <a:schemeClr val="tx1"/>
                          </a:solidFill>
                          <a:latin typeface="+mn-lt"/>
                          <a:ea typeface="+mn-ea"/>
                          <a:cs typeface="Arial" panose="020B0604020202020204" pitchFamily="34" charset="0"/>
                        </a:rPr>
                        <a:t> </a:t>
                      </a:r>
                      <a:r>
                        <a:rPr lang="en-ZA" sz="1400" kern="1200" dirty="0">
                          <a:solidFill>
                            <a:schemeClr val="tx1"/>
                          </a:solidFill>
                          <a:latin typeface="+mn-lt"/>
                          <a:ea typeface="+mn-ea"/>
                          <a:cs typeface="Arial" panose="020B0604020202020204" pitchFamily="34" charset="0"/>
                        </a:rPr>
                        <a:t>final invoice</a:t>
                      </a:r>
                      <a:r>
                        <a:rPr lang="en-ZA" sz="1400" kern="1200" baseline="0" dirty="0">
                          <a:solidFill>
                            <a:schemeClr val="tx1"/>
                          </a:solidFill>
                          <a:latin typeface="+mn-lt"/>
                          <a:ea typeface="+mn-ea"/>
                          <a:cs typeface="Arial" panose="020B0604020202020204" pitchFamily="34" charset="0"/>
                        </a:rPr>
                        <a:t> from </a:t>
                      </a:r>
                      <a:r>
                        <a:rPr lang="en-ZA" sz="1400" kern="1200" dirty="0">
                          <a:solidFill>
                            <a:schemeClr val="tx1"/>
                          </a:solidFill>
                          <a:latin typeface="+mn-lt"/>
                          <a:ea typeface="+mn-ea"/>
                          <a:cs typeface="Arial" panose="020B0604020202020204" pitchFamily="34" charset="0"/>
                        </a:rPr>
                        <a:t>GPW </a:t>
                      </a:r>
                      <a:r>
                        <a:rPr lang="en-ZA" sz="1400" kern="1200" baseline="0" dirty="0">
                          <a:solidFill>
                            <a:schemeClr val="tx1"/>
                          </a:solidFill>
                          <a:latin typeface="+mn-lt"/>
                          <a:ea typeface="+mn-ea"/>
                          <a:cs typeface="Arial" panose="020B0604020202020204" pitchFamily="34" charset="0"/>
                        </a:rPr>
                        <a:t>to process the payment</a:t>
                      </a:r>
                      <a:r>
                        <a:rPr lang="en-ZA" sz="1400" kern="1200" dirty="0">
                          <a:solidFill>
                            <a:schemeClr val="tx1"/>
                          </a:solidFill>
                          <a:latin typeface="+mn-lt"/>
                          <a:ea typeface="+mn-ea"/>
                          <a:cs typeface="Arial" panose="020B0604020202020204" pitchFamily="34" charset="0"/>
                        </a:rPr>
                        <a:t>. </a:t>
                      </a: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kern="1200" dirty="0">
                          <a:solidFill>
                            <a:schemeClr val="tx1"/>
                          </a:solidFill>
                          <a:latin typeface="+mn-lt"/>
                          <a:ea typeface="+mn-ea"/>
                          <a:cs typeface="Arial" panose="020B0604020202020204" pitchFamily="34" charset="0"/>
                        </a:rPr>
                        <a:t>Teacher Stipend: </a:t>
                      </a:r>
                      <a:r>
                        <a:rPr lang="en-ZA" sz="1400" b="0" kern="1200" dirty="0">
                          <a:solidFill>
                            <a:schemeClr val="tx1"/>
                          </a:solidFill>
                          <a:latin typeface="+mn-lt"/>
                          <a:ea typeface="+mn-ea"/>
                          <a:cs typeface="Arial" panose="020B0604020202020204" pitchFamily="34" charset="0"/>
                        </a:rPr>
                        <a:t>The submission</a:t>
                      </a:r>
                      <a:r>
                        <a:rPr lang="en-ZA" sz="1400" b="0" kern="1200" baseline="0" dirty="0">
                          <a:solidFill>
                            <a:schemeClr val="tx1"/>
                          </a:solidFill>
                          <a:latin typeface="+mn-lt"/>
                          <a:ea typeface="+mn-ea"/>
                          <a:cs typeface="Arial" panose="020B0604020202020204" pitchFamily="34" charset="0"/>
                        </a:rPr>
                        <a:t> of teacher claims are delayed as a result of the appointment letter. The letter must be signed by </a:t>
                      </a:r>
                      <a:r>
                        <a:rPr lang="en-ZA" sz="1400" b="0" kern="1200" baseline="0" dirty="0" err="1">
                          <a:solidFill>
                            <a:schemeClr val="tx1"/>
                          </a:solidFill>
                          <a:latin typeface="+mn-lt"/>
                          <a:ea typeface="+mn-ea"/>
                          <a:cs typeface="Arial" panose="020B0604020202020204" pitchFamily="34" charset="0"/>
                        </a:rPr>
                        <a:t>HoDs</a:t>
                      </a:r>
                      <a:r>
                        <a:rPr lang="en-ZA" sz="1400" b="0" kern="1200" baseline="0" dirty="0">
                          <a:solidFill>
                            <a:schemeClr val="tx1"/>
                          </a:solidFill>
                          <a:latin typeface="+mn-lt"/>
                          <a:ea typeface="+mn-ea"/>
                          <a:cs typeface="Arial" panose="020B0604020202020204" pitchFamily="34" charset="0"/>
                        </a:rPr>
                        <a:t> PEDs to appoint each teacher. Each </a:t>
                      </a:r>
                      <a:r>
                        <a:rPr lang="en-ZA" sz="1400" b="0" kern="1200" baseline="0" dirty="0" err="1">
                          <a:solidFill>
                            <a:schemeClr val="tx1"/>
                          </a:solidFill>
                          <a:latin typeface="+mn-lt"/>
                          <a:ea typeface="+mn-ea"/>
                          <a:cs typeface="Arial" panose="020B0604020202020204" pitchFamily="34" charset="0"/>
                        </a:rPr>
                        <a:t>HoD</a:t>
                      </a:r>
                      <a:r>
                        <a:rPr lang="en-ZA" sz="1400" b="0" kern="1200" baseline="0" dirty="0">
                          <a:solidFill>
                            <a:schemeClr val="tx1"/>
                          </a:solidFill>
                          <a:latin typeface="+mn-lt"/>
                          <a:ea typeface="+mn-ea"/>
                          <a:cs typeface="Arial" panose="020B0604020202020204" pitchFamily="34" charset="0"/>
                        </a:rPr>
                        <a:t> has to sign approximately 250 letters for their respective Provinces. As a result, the teacher claims are submitted late for payment and this causes underspending.</a:t>
                      </a: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0" kern="1200" baseline="0" dirty="0">
                          <a:solidFill>
                            <a:schemeClr val="tx1"/>
                          </a:solidFill>
                          <a:latin typeface="+mn-lt"/>
                          <a:ea typeface="+mn-ea"/>
                          <a:cs typeface="Arial" panose="020B0604020202020204" pitchFamily="34" charset="0"/>
                        </a:rPr>
                        <a:t>In the 2020 academic year, the SCMP Provincial Coordinators will request the </a:t>
                      </a:r>
                      <a:r>
                        <a:rPr lang="en-ZA" sz="1400" b="0" kern="1200" baseline="0" dirty="0" err="1">
                          <a:solidFill>
                            <a:schemeClr val="tx1"/>
                          </a:solidFill>
                          <a:latin typeface="+mn-lt"/>
                          <a:ea typeface="+mn-ea"/>
                          <a:cs typeface="Arial" panose="020B0604020202020204" pitchFamily="34" charset="0"/>
                        </a:rPr>
                        <a:t>HoDs</a:t>
                      </a:r>
                      <a:r>
                        <a:rPr lang="en-ZA" sz="1400" b="0" kern="1200" baseline="0" dirty="0">
                          <a:solidFill>
                            <a:schemeClr val="tx1"/>
                          </a:solidFill>
                          <a:latin typeface="+mn-lt"/>
                          <a:ea typeface="+mn-ea"/>
                          <a:cs typeface="Arial" panose="020B0604020202020204" pitchFamily="34" charset="0"/>
                        </a:rPr>
                        <a:t> to sign one list with the names of teachers contracted to teach and  will not have to sign each letter. It is envisaged that the claims will be submitted timeously</a:t>
                      </a:r>
                      <a:endParaRPr lang="en-US" sz="1600" kern="1200" dirty="0">
                        <a:solidFill>
                          <a:srgbClr val="FF0000"/>
                        </a:solidFill>
                        <a:latin typeface="+mn-lt"/>
                        <a:ea typeface="+mn-ea"/>
                        <a:cs typeface="Arial" panose="020B0604020202020204" pitchFamily="34" charset="0"/>
                      </a:endParaRPr>
                    </a:p>
                  </a:txBody>
                  <a:tcPr marL="91431" marR="91431" marT="45721" marB="45721">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pic>
        <p:nvPicPr>
          <p:cNvPr id="4" name="Picture 3"/>
          <p:cNvPicPr>
            <a:picLocks noChangeAspect="1"/>
          </p:cNvPicPr>
          <p:nvPr/>
        </p:nvPicPr>
        <p:blipFill>
          <a:blip r:embed="rId4" cstate="print"/>
          <a:stretch>
            <a:fillRect/>
          </a:stretch>
        </p:blipFill>
        <p:spPr>
          <a:xfrm>
            <a:off x="0" y="6021288"/>
            <a:ext cx="1691680" cy="836712"/>
          </a:xfrm>
          <a:prstGeom prst="rect">
            <a:avLst/>
          </a:prstGeom>
        </p:spPr>
      </p:pic>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124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1772391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288032"/>
          </a:xfrm>
        </p:spPr>
        <p:txBody>
          <a:bodyPr>
            <a:noAutofit/>
          </a:bodyPr>
          <a:lstStyle/>
          <a:p>
            <a:r>
              <a:rPr lang="en-US" dirty="0"/>
              <a:t>DETAILS OF TRANSFERS AGAINST ACTUAL EXPENDITURE FOR THE 2019/20 FINANCIAL YEAR</a:t>
            </a:r>
            <a:br>
              <a:rPr lang="en-US" dirty="0"/>
            </a:b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53003345"/>
              </p:ext>
            </p:extLst>
          </p:nvPr>
        </p:nvGraphicFramePr>
        <p:xfrm>
          <a:off x="179511" y="959371"/>
          <a:ext cx="8784976" cy="5424561"/>
        </p:xfrm>
        <a:graphic>
          <a:graphicData uri="http://schemas.openxmlformats.org/drawingml/2006/table">
            <a:tbl>
              <a:tblPr firstRow="1" bandRow="1">
                <a:tableStyleId>{5C22544A-7EE6-4342-B048-85BDC9FD1C3A}</a:tableStyleId>
              </a:tblPr>
              <a:tblGrid>
                <a:gridCol w="2547668">
                  <a:extLst>
                    <a:ext uri="{9D8B030D-6E8A-4147-A177-3AD203B41FA5}">
                      <a16:colId xmlns:a16="http://schemas.microsoft.com/office/drawing/2014/main" xmlns="" val="20000"/>
                    </a:ext>
                  </a:extLst>
                </a:gridCol>
                <a:gridCol w="1614217">
                  <a:extLst>
                    <a:ext uri="{9D8B030D-6E8A-4147-A177-3AD203B41FA5}">
                      <a16:colId xmlns:a16="http://schemas.microsoft.com/office/drawing/2014/main" xmlns="" val="20001"/>
                    </a:ext>
                  </a:extLst>
                </a:gridCol>
                <a:gridCol w="1537350">
                  <a:extLst>
                    <a:ext uri="{9D8B030D-6E8A-4147-A177-3AD203B41FA5}">
                      <a16:colId xmlns:a16="http://schemas.microsoft.com/office/drawing/2014/main" xmlns="" val="20002"/>
                    </a:ext>
                  </a:extLst>
                </a:gridCol>
                <a:gridCol w="1537350">
                  <a:extLst>
                    <a:ext uri="{9D8B030D-6E8A-4147-A177-3AD203B41FA5}">
                      <a16:colId xmlns:a16="http://schemas.microsoft.com/office/drawing/2014/main" xmlns="" val="20003"/>
                    </a:ext>
                  </a:extLst>
                </a:gridCol>
                <a:gridCol w="1548391">
                  <a:extLst>
                    <a:ext uri="{9D8B030D-6E8A-4147-A177-3AD203B41FA5}">
                      <a16:colId xmlns:a16="http://schemas.microsoft.com/office/drawing/2014/main" xmlns="" val="20004"/>
                    </a:ext>
                  </a:extLst>
                </a:gridCol>
              </a:tblGrid>
              <a:tr h="296716">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a:solidFill>
                            <a:srgbClr val="000000"/>
                          </a:solidFill>
                          <a:latin typeface="+mn-lt"/>
                          <a:ea typeface="+mn-ea"/>
                          <a:cs typeface="+mn-cs"/>
                        </a:rPr>
                        <a:t>SERVICE</a:t>
                      </a:r>
                    </a:p>
                  </a:txBody>
                  <a:tcPr marL="0" marR="0" marT="0" marB="0" anchor="ctr">
                    <a:solidFill>
                      <a:schemeClr val="accent2">
                        <a:lumMod val="40000"/>
                        <a:lumOff val="60000"/>
                      </a:schemeClr>
                    </a:solidFill>
                  </a:tcPr>
                </a:tc>
                <a:tc gridSpan="3">
                  <a:txBody>
                    <a:bodyPr/>
                    <a:lstStyle/>
                    <a:p>
                      <a:endParaRPr lang="en-ZA" sz="2000" dirty="0">
                        <a:latin typeface="+mn-lt"/>
                      </a:endParaRPr>
                    </a:p>
                  </a:txBody>
                  <a:tcPr marL="0" marR="0" marT="0" marB="0" anchor="ctr">
                    <a:solidFill>
                      <a:schemeClr val="accent2">
                        <a:lumMod val="40000"/>
                        <a:lumOff val="60000"/>
                      </a:schemeClr>
                    </a:solidFill>
                  </a:tcP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kern="1200" noProof="0" dirty="0">
                          <a:solidFill>
                            <a:srgbClr val="000000"/>
                          </a:solidFill>
                          <a:latin typeface="+mn-lt"/>
                          <a:ea typeface="+mn-ea"/>
                          <a:cs typeface="+mn-cs"/>
                        </a:rPr>
                        <a:t>Expenditure as % of Appropriation</a:t>
                      </a:r>
                    </a:p>
                  </a:txBody>
                  <a:tcPr marL="0" marR="0" marT="0" marB="0" anchor="ctr">
                    <a:solidFill>
                      <a:schemeClr val="accent2">
                        <a:lumMod val="40000"/>
                        <a:lumOff val="60000"/>
                      </a:schemeClr>
                    </a:solidFill>
                  </a:tcPr>
                </a:tc>
                <a:extLst>
                  <a:ext uri="{0D108BD9-81ED-4DB2-BD59-A6C34878D82A}">
                    <a16:rowId xmlns:a16="http://schemas.microsoft.com/office/drawing/2014/main" xmlns="" val="10000"/>
                  </a:ext>
                </a:extLst>
              </a:tr>
              <a:tr h="415402">
                <a:tc vMerge="1">
                  <a:txBody>
                    <a:bodyPr/>
                    <a:lstStyle/>
                    <a:p>
                      <a:endParaRPr lang="en-GB"/>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a:solidFill>
                            <a:srgbClr val="000000"/>
                          </a:solidFill>
                          <a:latin typeface="+mn-lt"/>
                          <a:ea typeface="+mn-ea"/>
                          <a:cs typeface="+mn-cs"/>
                        </a:rPr>
                        <a:t>APPROPRIATION</a:t>
                      </a:r>
                    </a:p>
                  </a:txBody>
                  <a:tcPr marL="0" marR="0" marT="0" marB="0" anchor="c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a:solidFill>
                            <a:srgbClr val="000000"/>
                          </a:solidFill>
                          <a:latin typeface="+mn-lt"/>
                          <a:ea typeface="+mn-ea"/>
                          <a:cs typeface="+mn-cs"/>
                        </a:rPr>
                        <a:t>ACTUAL EXPENDITURE</a:t>
                      </a:r>
                    </a:p>
                  </a:txBody>
                  <a:tcPr marL="0" marR="0" marT="0" marB="0" anchor="c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a:solidFill>
                            <a:srgbClr val="000000"/>
                          </a:solidFill>
                          <a:latin typeface="+mn-lt"/>
                          <a:ea typeface="+mn-ea"/>
                          <a:cs typeface="+mn-cs"/>
                        </a:rPr>
                        <a:t>VARIANCE</a:t>
                      </a:r>
                    </a:p>
                  </a:txBody>
                  <a:tcPr marL="0" marR="0" marT="0" marB="0" anchor="ctr">
                    <a:solidFill>
                      <a:schemeClr val="accent2">
                        <a:lumMod val="20000"/>
                        <a:lumOff val="80000"/>
                      </a:schemeClr>
                    </a:solidFill>
                  </a:tcP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1"/>
                  </a:ext>
                </a:extLst>
              </a:tr>
              <a:tr h="340685">
                <a:tc vMerge="1">
                  <a:txBody>
                    <a:bodyPr/>
                    <a:lstStyle/>
                    <a:p>
                      <a:endParaRPr lang="en-US"/>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algn="ctr" defTabSz="914400" rtl="0" eaLnBrk="1" fontAlgn="t" latinLnBrk="0" hangingPunct="1"/>
                      <a:r>
                        <a:rPr lang="en-US" sz="14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xmlns="" val="10002"/>
                  </a:ext>
                </a:extLst>
              </a:tr>
              <a:tr h="34068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95000"/>
                              <a:lumOff val="5000"/>
                            </a:schemeClr>
                          </a:solidFill>
                          <a:effectLst/>
                          <a:latin typeface="+mn-lt"/>
                        </a:rPr>
                        <a:t>Transfers to Public Entities</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mn-lt"/>
                        </a:rPr>
                        <a:t>155 063</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mn-lt"/>
                        </a:rPr>
                        <a:t>116 405</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solidFill>
                          <a:effectLst/>
                          <a:latin typeface="+mn-lt"/>
                          <a:ea typeface=""/>
                          <a:cs typeface=""/>
                        </a:rPr>
                        <a:t>38 658</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chemeClr val="tx1"/>
                          </a:solidFill>
                          <a:effectLst/>
                          <a:latin typeface="+mn-lt"/>
                          <a:ea typeface=""/>
                          <a:cs typeface=""/>
                        </a:rPr>
                        <a:t>75.07%</a:t>
                      </a:r>
                    </a:p>
                  </a:txBody>
                  <a:tcPr anchor="ctr" horzOverflow="overflow">
                    <a:solidFill>
                      <a:schemeClr val="accent2">
                        <a:lumMod val="20000"/>
                        <a:lumOff val="80000"/>
                      </a:schemeClr>
                    </a:solidFill>
                  </a:tcPr>
                </a:tc>
                <a:extLst>
                  <a:ext uri="{0D108BD9-81ED-4DB2-BD59-A6C34878D82A}">
                    <a16:rowId xmlns:a16="http://schemas.microsoft.com/office/drawing/2014/main" xmlns="" val="10003"/>
                  </a:ext>
                </a:extLst>
              </a:tr>
              <a:tr h="2967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a:solidFill>
                            <a:schemeClr val="tx1">
                              <a:lumMod val="95000"/>
                              <a:lumOff val="5000"/>
                            </a:schemeClr>
                          </a:solidFill>
                          <a:latin typeface="+mn-lt"/>
                        </a:rPr>
                        <a:t>UMALUSI</a:t>
                      </a:r>
                    </a:p>
                  </a:txBody>
                  <a:tcPr marL="9525" marR="9525" marT="9525" marB="0" anchor="c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134 634</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100 976</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33 658</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75.00%</a:t>
                      </a:r>
                    </a:p>
                  </a:txBody>
                  <a:tcPr anchor="ctr" horzOverflow="overflow">
                    <a:solidFill>
                      <a:schemeClr val="accent2">
                        <a:lumMod val="20000"/>
                        <a:lumOff val="80000"/>
                      </a:schemeClr>
                    </a:solidFill>
                  </a:tcPr>
                </a:tc>
                <a:extLst>
                  <a:ext uri="{0D108BD9-81ED-4DB2-BD59-A6C34878D82A}">
                    <a16:rowId xmlns:a16="http://schemas.microsoft.com/office/drawing/2014/main" xmlns="" val="10004"/>
                  </a:ext>
                </a:extLst>
              </a:tr>
              <a:tr h="31989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a:solidFill>
                            <a:schemeClr val="tx1">
                              <a:lumMod val="95000"/>
                              <a:lumOff val="5000"/>
                            </a:schemeClr>
                          </a:solidFill>
                          <a:latin typeface="+mn-lt"/>
                        </a:rPr>
                        <a:t>ETDP SETA </a:t>
                      </a:r>
                    </a:p>
                  </a:txBody>
                  <a:tcPr marL="9525" marR="9525" marT="9525" marB="0" anchor="c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429</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429</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0</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100.00%</a:t>
                      </a:r>
                    </a:p>
                  </a:txBody>
                  <a:tcPr anchor="ctr" horzOverflow="overflow">
                    <a:solidFill>
                      <a:schemeClr val="accent2">
                        <a:lumMod val="20000"/>
                        <a:lumOff val="80000"/>
                      </a:schemeClr>
                    </a:solidFill>
                  </a:tcPr>
                </a:tc>
                <a:extLst>
                  <a:ext uri="{0D108BD9-81ED-4DB2-BD59-A6C34878D82A}">
                    <a16:rowId xmlns:a16="http://schemas.microsoft.com/office/drawing/2014/main" xmlns="" val="10005"/>
                  </a:ext>
                </a:extLst>
              </a:tr>
              <a:tr h="296716">
                <a:tc>
                  <a:txBody>
                    <a:bodyPr/>
                    <a:lstStyle/>
                    <a:p>
                      <a:pPr marL="182880" algn="l" fontAlgn="b"/>
                      <a:r>
                        <a:rPr lang="en-GB" sz="1400" b="0" i="0" u="none" strike="noStrike" dirty="0">
                          <a:solidFill>
                            <a:schemeClr val="tx1"/>
                          </a:solidFill>
                          <a:latin typeface="+mn-lt"/>
                        </a:rPr>
                        <a:t>SACE</a:t>
                      </a:r>
                    </a:p>
                  </a:txBody>
                  <a:tcPr marL="9525" marR="9525" marT="9525"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20 000</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15 000</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5 000</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75.00%</a:t>
                      </a:r>
                    </a:p>
                  </a:txBody>
                  <a:tcPr anchor="ctr" horzOverflow="overflow">
                    <a:solidFill>
                      <a:schemeClr val="accent2">
                        <a:lumMod val="20000"/>
                        <a:lumOff val="80000"/>
                      </a:schemeClr>
                    </a:solidFill>
                  </a:tcPr>
                </a:tc>
                <a:extLst>
                  <a:ext uri="{0D108BD9-81ED-4DB2-BD59-A6C34878D82A}">
                    <a16:rowId xmlns:a16="http://schemas.microsoft.com/office/drawing/2014/main" xmlns="" val="10006"/>
                  </a:ext>
                </a:extLst>
              </a:tr>
              <a:tr h="34068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4572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mn-lt"/>
                        </a:rPr>
                        <a:t>Other Transfers</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mn-lt"/>
                        </a:rPr>
                        <a:t>1 356 396</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mn-lt"/>
                        </a:rPr>
                        <a:t>1 315 695</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mn-lt"/>
                        </a:rPr>
                        <a:t>40 701</a:t>
                      </a:r>
                    </a:p>
                  </a:txBody>
                  <a:tcPr marL="90000" marR="36000" marT="46800" marB="46800"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mn-lt"/>
                        </a:rPr>
                        <a:t>97.00%</a:t>
                      </a:r>
                    </a:p>
                  </a:txBody>
                  <a:tcPr anchor="ctr" horzOverflow="overflow">
                    <a:solidFill>
                      <a:schemeClr val="accent2">
                        <a:lumMod val="20000"/>
                        <a:lumOff val="80000"/>
                      </a:schemeClr>
                    </a:solidFill>
                  </a:tcPr>
                </a:tc>
                <a:extLst>
                  <a:ext uri="{0D108BD9-81ED-4DB2-BD59-A6C34878D82A}">
                    <a16:rowId xmlns:a16="http://schemas.microsoft.com/office/drawing/2014/main" xmlns="" val="10007"/>
                  </a:ext>
                </a:extLst>
              </a:tr>
              <a:tr h="42467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a:solidFill>
                            <a:schemeClr val="tx1"/>
                          </a:solidFill>
                          <a:latin typeface="+mn-lt"/>
                        </a:rPr>
                        <a:t>NSFAS: Fundza Lushaka Bursaries</a:t>
                      </a:r>
                    </a:p>
                  </a:txBody>
                  <a:tcPr marL="9525" marR="9525" marT="9525" marB="0" anchor="c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1 224 271</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1 224 271</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0</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100.00%</a:t>
                      </a:r>
                    </a:p>
                  </a:txBody>
                  <a:tcPr anchor="ctr" horzOverflow="overflow">
                    <a:solidFill>
                      <a:schemeClr val="accent2">
                        <a:lumMod val="20000"/>
                        <a:lumOff val="80000"/>
                      </a:schemeClr>
                    </a:solidFill>
                  </a:tcPr>
                </a:tc>
                <a:extLst>
                  <a:ext uri="{0D108BD9-81ED-4DB2-BD59-A6C34878D82A}">
                    <a16:rowId xmlns:a16="http://schemas.microsoft.com/office/drawing/2014/main" xmlns="" val="10008"/>
                  </a:ext>
                </a:extLst>
              </a:tr>
              <a:tr h="34068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a:solidFill>
                            <a:schemeClr val="tx1"/>
                          </a:solidFill>
                          <a:latin typeface="+mn-lt"/>
                        </a:rPr>
                        <a:t>UNESCO Membership Fees</a:t>
                      </a:r>
                      <a:endParaRPr lang="en-GB" sz="1400" b="1" i="0" u="none" strike="noStrike" baseline="30000" dirty="0">
                        <a:solidFill>
                          <a:schemeClr val="tx1"/>
                        </a:solidFill>
                        <a:latin typeface="+mn-lt"/>
                      </a:endParaRPr>
                    </a:p>
                  </a:txBody>
                  <a:tcPr marL="9525" marR="9525" marT="9525" marB="0" anchor="c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16 295</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0</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16 295</a:t>
                      </a:r>
                    </a:p>
                  </a:txBody>
                  <a:tcPr marL="90000" marR="36000" marT="46800" marB="46800"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0.00%</a:t>
                      </a:r>
                    </a:p>
                  </a:txBody>
                  <a:tcPr anchor="ctr" horzOverflow="overflow">
                    <a:solidFill>
                      <a:schemeClr val="accent2">
                        <a:lumMod val="20000"/>
                        <a:lumOff val="80000"/>
                      </a:schemeClr>
                    </a:solidFill>
                  </a:tcPr>
                </a:tc>
                <a:extLst>
                  <a:ext uri="{0D108BD9-81ED-4DB2-BD59-A6C34878D82A}">
                    <a16:rowId xmlns:a16="http://schemas.microsoft.com/office/drawing/2014/main" xmlns="" val="10009"/>
                  </a:ext>
                </a:extLst>
              </a:tr>
              <a:tr h="2967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a:solidFill>
                            <a:schemeClr val="tx1"/>
                          </a:solidFill>
                          <a:latin typeface="+mn-lt"/>
                        </a:rPr>
                        <a:t>ADEA</a:t>
                      </a:r>
                    </a:p>
                  </a:txBody>
                  <a:tcPr marL="9525" marR="9525" marT="9525" marB="0" anchor="c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150</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0</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150</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0.00%</a:t>
                      </a:r>
                    </a:p>
                  </a:txBody>
                  <a:tcPr anchor="ctr" horzOverflow="overflow">
                    <a:solidFill>
                      <a:schemeClr val="accent2">
                        <a:lumMod val="20000"/>
                        <a:lumOff val="80000"/>
                      </a:schemeClr>
                    </a:solidFill>
                  </a:tcPr>
                </a:tc>
                <a:extLst>
                  <a:ext uri="{0D108BD9-81ED-4DB2-BD59-A6C34878D82A}">
                    <a16:rowId xmlns:a16="http://schemas.microsoft.com/office/drawing/2014/main" xmlns="" val="10010"/>
                  </a:ext>
                </a:extLst>
              </a:tr>
              <a:tr h="296716">
                <a:tc>
                  <a:txBody>
                    <a:bodyPr/>
                    <a:lstStyle/>
                    <a:p>
                      <a:pPr marL="182880" algn="l" fontAlgn="b"/>
                      <a:r>
                        <a:rPr lang="en-GB" sz="1400" b="0" i="0" u="none" strike="noStrike" dirty="0">
                          <a:solidFill>
                            <a:schemeClr val="tx1"/>
                          </a:solidFill>
                          <a:latin typeface="+mn-lt"/>
                        </a:rPr>
                        <a:t>Household</a:t>
                      </a:r>
                    </a:p>
                  </a:txBody>
                  <a:tcPr marL="9525" marR="9525" marT="9525"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0</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4 808</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(4 808)</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0.00</a:t>
                      </a:r>
                    </a:p>
                  </a:txBody>
                  <a:tcPr anchor="ctr" horzOverflow="overflow">
                    <a:solidFill>
                      <a:schemeClr val="accent2">
                        <a:lumMod val="20000"/>
                        <a:lumOff val="80000"/>
                      </a:schemeClr>
                    </a:solidFill>
                  </a:tcPr>
                </a:tc>
                <a:extLst>
                  <a:ext uri="{0D108BD9-81ED-4DB2-BD59-A6C34878D82A}">
                    <a16:rowId xmlns:a16="http://schemas.microsoft.com/office/drawing/2014/main" xmlns="" val="10011"/>
                  </a:ext>
                </a:extLst>
              </a:tr>
              <a:tr h="2967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fontAlgn="b"/>
                      <a:r>
                        <a:rPr lang="en-GB" sz="1400" b="0" i="0" u="none" strike="noStrike" dirty="0">
                          <a:solidFill>
                            <a:schemeClr val="tx1">
                              <a:lumMod val="95000"/>
                              <a:lumOff val="5000"/>
                            </a:schemeClr>
                          </a:solidFill>
                          <a:latin typeface="+mn-lt"/>
                        </a:rPr>
                        <a:t>Childline South Africa</a:t>
                      </a:r>
                    </a:p>
                  </a:txBody>
                  <a:tcPr marL="9525" marR="9525" marT="9525" marB="0" anchor="c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69</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69</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0</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100.00%</a:t>
                      </a:r>
                    </a:p>
                  </a:txBody>
                  <a:tcPr anchor="ctr" horzOverflow="overflow">
                    <a:solidFill>
                      <a:schemeClr val="accent2">
                        <a:lumMod val="20000"/>
                        <a:lumOff val="80000"/>
                      </a:schemeClr>
                    </a:solidFill>
                  </a:tcPr>
                </a:tc>
                <a:extLst>
                  <a:ext uri="{0D108BD9-81ED-4DB2-BD59-A6C34878D82A}">
                    <a16:rowId xmlns:a16="http://schemas.microsoft.com/office/drawing/2014/main" xmlns="" val="10012"/>
                  </a:ext>
                </a:extLst>
              </a:tr>
              <a:tr h="42467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182880" algn="l" defTabSz="914400" rtl="0" eaLnBrk="1" fontAlgn="b" latinLnBrk="0" hangingPunct="1"/>
                      <a:r>
                        <a:rPr lang="en-US" sz="1400" b="0" i="0" u="none" strike="noStrike" kern="1200" dirty="0">
                          <a:solidFill>
                            <a:schemeClr val="tx1">
                              <a:lumMod val="95000"/>
                              <a:lumOff val="5000"/>
                            </a:schemeClr>
                          </a:solidFill>
                          <a:latin typeface="+mn-lt"/>
                          <a:ea typeface=""/>
                          <a:cs typeface=""/>
                        </a:rPr>
                        <a:t>Guidance Counseling &amp; Youth Development Centre: Malawi</a:t>
                      </a:r>
                    </a:p>
                  </a:txBody>
                  <a:tcPr marL="9525" marR="9525" marT="9525" marB="0" anchor="c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chemeClr val="tx1"/>
                          </a:solidFill>
                          <a:effectLst/>
                          <a:latin typeface="+mn-lt"/>
                          <a:ea typeface="+mn-ea"/>
                          <a:cs typeface="+mn-cs"/>
                        </a:rPr>
                        <a:t>186</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chemeClr val="tx1"/>
                          </a:solidFill>
                          <a:effectLst/>
                          <a:latin typeface="+mn-lt"/>
                          <a:ea typeface="+mn-ea"/>
                          <a:cs typeface="+mn-cs"/>
                        </a:rPr>
                        <a:t>0</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a:ln>
                            <a:noFill/>
                          </a:ln>
                          <a:solidFill>
                            <a:schemeClr val="tx1"/>
                          </a:solidFill>
                          <a:effectLst/>
                          <a:latin typeface="+mn-lt"/>
                          <a:ea typeface="+mn-ea"/>
                          <a:cs typeface="+mn-cs"/>
                        </a:rPr>
                        <a:t>186</a:t>
                      </a:r>
                    </a:p>
                  </a:txBody>
                  <a:tcPr anchor="ctr" horzOverflow="overflow">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0.00%</a:t>
                      </a:r>
                    </a:p>
                  </a:txBody>
                  <a:tcPr anchor="ctr" horzOverflow="overflow">
                    <a:solidFill>
                      <a:schemeClr val="accent2">
                        <a:lumMod val="20000"/>
                        <a:lumOff val="80000"/>
                      </a:schemeClr>
                    </a:solidFill>
                  </a:tcPr>
                </a:tc>
                <a:extLst>
                  <a:ext uri="{0D108BD9-81ED-4DB2-BD59-A6C34878D82A}">
                    <a16:rowId xmlns:a16="http://schemas.microsoft.com/office/drawing/2014/main" xmlns="" val="10013"/>
                  </a:ext>
                </a:extLst>
              </a:tr>
              <a:tr h="298819">
                <a:tc>
                  <a:txBody>
                    <a:bodyPr/>
                    <a:lstStyle/>
                    <a:p>
                      <a:pPr marL="182880" algn="l" defTabSz="914400" rtl="0" eaLnBrk="1" fontAlgn="b" latinLnBrk="0" hangingPunct="1"/>
                      <a:r>
                        <a:rPr lang="en-GB" sz="1400" b="0" i="0" u="none" strike="noStrike" kern="1200" dirty="0">
                          <a:solidFill>
                            <a:schemeClr val="tx1">
                              <a:lumMod val="95000"/>
                              <a:lumOff val="5000"/>
                            </a:schemeClr>
                          </a:solidFill>
                          <a:latin typeface="+mn-lt"/>
                          <a:ea typeface=""/>
                          <a:cs typeface=""/>
                        </a:rPr>
                        <a:t> SACMEQ</a:t>
                      </a:r>
                    </a:p>
                  </a:txBody>
                  <a:tcPr marL="9525" marR="9525" marT="9525"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3 480</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2 587</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893</a:t>
                      </a:r>
                    </a:p>
                  </a:txBody>
                  <a:tcPr marL="90000" marR="36000" marT="46800" marB="46800"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74.34%</a:t>
                      </a:r>
                    </a:p>
                  </a:txBody>
                  <a:tcPr anchor="ctr" horzOverflow="overflow">
                    <a:solidFill>
                      <a:schemeClr val="accent2">
                        <a:lumMod val="20000"/>
                        <a:lumOff val="80000"/>
                      </a:schemeClr>
                    </a:solidFill>
                  </a:tcPr>
                </a:tc>
                <a:extLst>
                  <a:ext uri="{0D108BD9-81ED-4DB2-BD59-A6C34878D82A}">
                    <a16:rowId xmlns:a16="http://schemas.microsoft.com/office/drawing/2014/main" xmlns="" val="10014"/>
                  </a:ext>
                </a:extLst>
              </a:tr>
              <a:tr h="298819">
                <a:tc>
                  <a:txBody>
                    <a:bodyPr/>
                    <a:lstStyle/>
                    <a:p>
                      <a:pPr marL="182880" algn="l" defTabSz="914400" rtl="0" eaLnBrk="1" fontAlgn="b" latinLnBrk="0" hangingPunct="1"/>
                      <a:r>
                        <a:rPr lang="en-GB" sz="1400" b="0" i="0" u="none" strike="noStrike" kern="1200" dirty="0">
                          <a:solidFill>
                            <a:schemeClr val="tx1"/>
                          </a:solidFill>
                          <a:latin typeface="+mn-lt"/>
                          <a:ea typeface=""/>
                          <a:cs typeface=""/>
                        </a:rPr>
                        <a:t>NECT</a:t>
                      </a:r>
                    </a:p>
                  </a:txBody>
                  <a:tcPr marL="9525" marR="9525" marT="9525" marB="0" anchor="ctr">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111 945</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83 960</a:t>
                      </a:r>
                    </a:p>
                  </a:txBody>
                  <a:tcPr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27 985</a:t>
                      </a:r>
                    </a:p>
                  </a:txBody>
                  <a:tcPr marL="90000" marR="36000" marT="46800" marB="46800" anchor="ctr" horzOverflow="overflow">
                    <a:solidFill>
                      <a:schemeClr val="accent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n-lt"/>
                        </a:rPr>
                        <a:t>75.00%</a:t>
                      </a:r>
                    </a:p>
                  </a:txBody>
                  <a:tcPr anchor="ctr" horzOverflow="overflow">
                    <a:solidFill>
                      <a:schemeClr val="accent2">
                        <a:lumMod val="20000"/>
                        <a:lumOff val="80000"/>
                      </a:schemeClr>
                    </a:solidFill>
                  </a:tcPr>
                </a:tc>
                <a:extLst>
                  <a:ext uri="{0D108BD9-81ED-4DB2-BD59-A6C34878D82A}">
                    <a16:rowId xmlns:a16="http://schemas.microsoft.com/office/drawing/2014/main" xmlns="" val="10015"/>
                  </a:ext>
                </a:extLst>
              </a:tr>
            </a:tbl>
          </a:graphicData>
        </a:graphic>
      </p:graphicFrame>
      <p:pic>
        <p:nvPicPr>
          <p:cNvPr id="5" name="Picture 4"/>
          <p:cNvPicPr>
            <a:picLocks noChangeAspect="1"/>
          </p:cNvPicPr>
          <p:nvPr/>
        </p:nvPicPr>
        <p:blipFill>
          <a:blip r:embed="rId4" cstate="print"/>
          <a:stretch>
            <a:fillRect/>
          </a:stretch>
        </p:blipFill>
        <p:spPr>
          <a:xfrm>
            <a:off x="0" y="6368841"/>
            <a:ext cx="1691680" cy="489158"/>
          </a:xfrm>
          <a:prstGeom prst="rect">
            <a:avLst/>
          </a:prstGeom>
        </p:spPr>
      </p:pic>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125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4147504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79512" y="1124744"/>
            <a:ext cx="8507288" cy="4032448"/>
          </a:xfrm>
        </p:spPr>
        <p:txBody>
          <a:bodyPr>
            <a:noAutofit/>
          </a:bodyPr>
          <a:lstStyle/>
          <a:p>
            <a:pPr marL="631825" indent="-631825">
              <a:spcBef>
                <a:spcPts val="0"/>
              </a:spcBef>
              <a:defRPr/>
            </a:pPr>
            <a:r>
              <a:rPr lang="en-US" sz="4400" dirty="0">
                <a:latin typeface="+mn-lt"/>
                <a:ea typeface="+mn-ea"/>
                <a:cs typeface="Calibri" pitchFamily="34" charset="0"/>
              </a:rPr>
              <a:t>PART C: </a:t>
            </a:r>
            <a:br>
              <a:rPr lang="en-US" sz="4400" dirty="0">
                <a:latin typeface="+mn-lt"/>
                <a:ea typeface="+mn-ea"/>
                <a:cs typeface="Calibri" pitchFamily="34" charset="0"/>
              </a:rPr>
            </a:br>
            <a:r>
              <a:rPr lang="en-GB" sz="4400" dirty="0"/>
              <a:t>2019/20 AUDIT ACTION PLAN – FINANCIAL AND PERFORMANCE INFORMATION BASED ON  2018/19 AGSA AUDIT REPORT</a:t>
            </a:r>
            <a:endParaRPr lang="en-US" sz="4400" dirty="0">
              <a:latin typeface="+mn-lt"/>
              <a:ea typeface="+mn-ea"/>
              <a:cs typeface="Calibri"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126</a:t>
            </a:fld>
            <a:endParaRPr lang="en-ZA" dirty="0">
              <a:solidFill>
                <a:prstClr val="black">
                  <a:tint val="75000"/>
                </a:prstClr>
              </a:solidFill>
            </a:endParaRPr>
          </a:p>
        </p:txBody>
      </p:sp>
      <p:pic>
        <p:nvPicPr>
          <p:cNvPr id="5" name="Picture 4"/>
          <p:cNvPicPr>
            <a:picLocks noChangeAspect="1"/>
          </p:cNvPicPr>
          <p:nvPr/>
        </p:nvPicPr>
        <p:blipFill>
          <a:blip r:embed="rId4"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4810599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64" y="203"/>
            <a:ext cx="9001000" cy="332453"/>
          </a:xfrm>
        </p:spPr>
        <p:txBody>
          <a:bodyPr>
            <a:normAutofit fontScale="90000"/>
          </a:bodyPr>
          <a:lstStyle/>
          <a:p>
            <a:r>
              <a:rPr lang="en-ZA" sz="2600" b="1" dirty="0">
                <a:solidFill>
                  <a:schemeClr val="accent2">
                    <a:lumMod val="75000"/>
                  </a:schemeClr>
                </a:solidFill>
              </a:rPr>
              <a:t> </a:t>
            </a:r>
            <a:r>
              <a:rPr lang="en-ZA" sz="2600" dirty="0"/>
              <a:t> </a:t>
            </a:r>
            <a:r>
              <a:rPr lang="en-ZA" sz="3100" dirty="0"/>
              <a:t>2019/20 AUDIT ACTION PLAN </a:t>
            </a:r>
            <a:endParaRPr lang="en-ZA" sz="31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376012172"/>
              </p:ext>
            </p:extLst>
          </p:nvPr>
        </p:nvGraphicFramePr>
        <p:xfrm>
          <a:off x="4564" y="476671"/>
          <a:ext cx="9144000" cy="5904657"/>
        </p:xfrm>
        <a:graphic>
          <a:graphicData uri="http://schemas.openxmlformats.org/drawingml/2006/table">
            <a:tbl>
              <a:tblPr firstRow="1" bandRow="1">
                <a:tableStyleId>{21E4AEA4-8DFA-4A89-87EB-49C32662AFE0}</a:tableStyleId>
              </a:tblPr>
              <a:tblGrid>
                <a:gridCol w="1255068">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4"/>
                    </a:ext>
                  </a:extLst>
                </a:gridCol>
                <a:gridCol w="1800200">
                  <a:extLst>
                    <a:ext uri="{9D8B030D-6E8A-4147-A177-3AD203B41FA5}">
                      <a16:colId xmlns:a16="http://schemas.microsoft.com/office/drawing/2014/main" xmlns="" val="20005"/>
                    </a:ext>
                  </a:extLst>
                </a:gridCol>
                <a:gridCol w="1440160">
                  <a:extLst>
                    <a:ext uri="{9D8B030D-6E8A-4147-A177-3AD203B41FA5}">
                      <a16:colId xmlns:a16="http://schemas.microsoft.com/office/drawing/2014/main" xmlns="" val="20007"/>
                    </a:ext>
                  </a:extLst>
                </a:gridCol>
                <a:gridCol w="1604206">
                  <a:extLst>
                    <a:ext uri="{9D8B030D-6E8A-4147-A177-3AD203B41FA5}">
                      <a16:colId xmlns:a16="http://schemas.microsoft.com/office/drawing/2014/main" xmlns="" val="20006"/>
                    </a:ext>
                  </a:extLst>
                </a:gridCol>
                <a:gridCol w="1460190">
                  <a:extLst>
                    <a:ext uri="{9D8B030D-6E8A-4147-A177-3AD203B41FA5}">
                      <a16:colId xmlns:a16="http://schemas.microsoft.com/office/drawing/2014/main" xmlns="" val="20008"/>
                    </a:ext>
                  </a:extLst>
                </a:gridCol>
              </a:tblGrid>
              <a:tr h="417398">
                <a:tc>
                  <a:txBody>
                    <a:bodyPr/>
                    <a:lstStyle/>
                    <a:p>
                      <a:pPr algn="ctr"/>
                      <a:r>
                        <a:rPr lang="en-ZA" sz="1400" dirty="0">
                          <a:solidFill>
                            <a:schemeClr val="lt1"/>
                          </a:solidFill>
                          <a:latin typeface="Calibri" panose="020F0502020204030204" pitchFamily="34" charset="0"/>
                          <a:cs typeface="Calibri" panose="020F0502020204030204" pitchFamily="34" charset="0"/>
                        </a:rPr>
                        <a:t>Findings</a:t>
                      </a:r>
                      <a:endParaRPr lang="en-ZA" sz="14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en-ZA" sz="1450" dirty="0">
                          <a:solidFill>
                            <a:schemeClr val="lt1"/>
                          </a:solidFill>
                        </a:rPr>
                        <a:t>AG</a:t>
                      </a:r>
                      <a:r>
                        <a:rPr lang="en-ZA" sz="1450" baseline="0" dirty="0">
                          <a:solidFill>
                            <a:schemeClr val="lt1"/>
                          </a:solidFill>
                        </a:rPr>
                        <a:t> Recommendation</a:t>
                      </a:r>
                      <a:endParaRPr lang="en-ZA" sz="1450" dirty="0">
                        <a:solidFill>
                          <a:schemeClr val="tx1"/>
                        </a:solidFill>
                      </a:endParaRPr>
                    </a:p>
                  </a:txBody>
                  <a:tcPr/>
                </a:tc>
                <a:tc>
                  <a:txBody>
                    <a:bodyPr/>
                    <a:lstStyle/>
                    <a:p>
                      <a:pPr algn="ctr"/>
                      <a:r>
                        <a:rPr lang="en-ZA" sz="1450" dirty="0">
                          <a:solidFill>
                            <a:schemeClr val="lt1"/>
                          </a:solidFill>
                        </a:rPr>
                        <a:t>DBE</a:t>
                      </a:r>
                      <a:r>
                        <a:rPr lang="en-ZA" sz="1450" baseline="0" dirty="0">
                          <a:solidFill>
                            <a:schemeClr val="lt1"/>
                          </a:solidFill>
                        </a:rPr>
                        <a:t> Actions</a:t>
                      </a:r>
                      <a:endParaRPr lang="en-ZA" sz="1450" dirty="0">
                        <a:solidFill>
                          <a:schemeClr val="tx1"/>
                        </a:solidFill>
                      </a:endParaRPr>
                    </a:p>
                  </a:txBody>
                  <a:tcPr/>
                </a:tc>
                <a:tc>
                  <a:txBody>
                    <a:bodyPr/>
                    <a:lstStyle/>
                    <a:p>
                      <a:pPr algn="ctr"/>
                      <a:r>
                        <a:rPr lang="en-ZA" sz="1450" dirty="0"/>
                        <a:t>Q1 Progress </a:t>
                      </a:r>
                      <a:endParaRPr lang="en-ZA" sz="1450" dirty="0">
                        <a:solidFill>
                          <a:schemeClr val="tx1"/>
                        </a:solidFill>
                      </a:endParaRPr>
                    </a:p>
                  </a:txBody>
                  <a:tcPr/>
                </a:tc>
                <a:tc>
                  <a:txBody>
                    <a:bodyPr/>
                    <a:lstStyle/>
                    <a:p>
                      <a:pPr algn="ctr"/>
                      <a:r>
                        <a:rPr lang="en-ZA" sz="1450" dirty="0">
                          <a:solidFill>
                            <a:schemeClr val="bg1"/>
                          </a:solidFill>
                        </a:rPr>
                        <a:t>Q2 Progress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50" dirty="0">
                          <a:solidFill>
                            <a:schemeClr val="bg1"/>
                          </a:solidFill>
                        </a:rPr>
                        <a:t>Q3</a:t>
                      </a:r>
                      <a:r>
                        <a:rPr lang="en-ZA" sz="1450" baseline="0" dirty="0">
                          <a:solidFill>
                            <a:schemeClr val="bg1"/>
                          </a:solidFill>
                        </a:rPr>
                        <a:t> </a:t>
                      </a:r>
                      <a:r>
                        <a:rPr lang="en-ZA" sz="1450" dirty="0">
                          <a:solidFill>
                            <a:schemeClr val="bg1"/>
                          </a:solidFill>
                        </a:rPr>
                        <a:t>Progress</a:t>
                      </a:r>
                    </a:p>
                    <a:p>
                      <a:pPr algn="ctr"/>
                      <a:endParaRPr lang="en-ZA" sz="1450" dirty="0">
                        <a:solidFill>
                          <a:schemeClr val="bg1"/>
                        </a:solidFill>
                      </a:endParaRPr>
                    </a:p>
                  </a:txBody>
                  <a:tcPr/>
                </a:tc>
                <a:extLst>
                  <a:ext uri="{0D108BD9-81ED-4DB2-BD59-A6C34878D82A}">
                    <a16:rowId xmlns:a16="http://schemas.microsoft.com/office/drawing/2014/main" xmlns="" val="10000"/>
                  </a:ext>
                </a:extLst>
              </a:tr>
              <a:tr h="5371257">
                <a:tc>
                  <a:txBody>
                    <a:bodyPr/>
                    <a:lstStyle/>
                    <a:p>
                      <a:pPr algn="l" fontAlgn="t"/>
                      <a:r>
                        <a:rPr lang="en-ZA" sz="1400" b="1" i="0" u="none" strike="noStrike" dirty="0">
                          <a:solidFill>
                            <a:srgbClr val="000000"/>
                          </a:solidFill>
                          <a:effectLst/>
                          <a:latin typeface="+mn-lt"/>
                          <a:cs typeface="Calibri" panose="020F0502020204030204" pitchFamily="34" charset="0"/>
                        </a:rPr>
                        <a:t>1. Immovable tangible capital Assets: </a:t>
                      </a:r>
                      <a:r>
                        <a:rPr lang="en-ZA" sz="1400" b="0" i="0" u="none" strike="noStrike" dirty="0">
                          <a:solidFill>
                            <a:srgbClr val="000000"/>
                          </a:solidFill>
                          <a:effectLst/>
                          <a:latin typeface="+mn-lt"/>
                          <a:cs typeface="Calibri" panose="020F0502020204030204" pitchFamily="34" charset="0"/>
                        </a:rPr>
                        <a:t>Overstatement of capital assets and</a:t>
                      </a:r>
                      <a:r>
                        <a:rPr lang="en-ZA" sz="1400" b="0" i="0" u="none" strike="noStrike" baseline="0" dirty="0">
                          <a:solidFill>
                            <a:srgbClr val="000000"/>
                          </a:solidFill>
                          <a:effectLst/>
                          <a:latin typeface="+mn-lt"/>
                          <a:cs typeface="Calibri" panose="020F0502020204030204" pitchFamily="34" charset="0"/>
                        </a:rPr>
                        <a:t> capital expenditure as well as understatement of goods and services expenditure.</a:t>
                      </a:r>
                      <a:endParaRPr lang="en-ZA" sz="1400" b="0" i="0" u="none" strike="noStrike" dirty="0">
                        <a:solidFill>
                          <a:srgbClr val="000000"/>
                        </a:solidFill>
                        <a:effectLst/>
                        <a:latin typeface="+mn-lt"/>
                        <a:cs typeface="Calibri" panose="020F0502020204030204" pitchFamily="34" charset="0"/>
                      </a:endParaRPr>
                    </a:p>
                    <a:p>
                      <a:pPr algn="l" fontAlgn="t"/>
                      <a:r>
                        <a:rPr lang="en-US" sz="1400" b="1" i="0" u="none" strike="noStrike" dirty="0">
                          <a:solidFill>
                            <a:srgbClr val="000000"/>
                          </a:solidFill>
                          <a:effectLst/>
                          <a:latin typeface="+mn-lt"/>
                          <a:cs typeface="Calibri" panose="020F0502020204030204" pitchFamily="34" charset="0"/>
                        </a:rPr>
                        <a:t> </a:t>
                      </a:r>
                      <a:endParaRPr lang="en-ZA" sz="1400" b="0" i="0" u="none" strike="noStrike" dirty="0">
                        <a:solidFill>
                          <a:srgbClr val="000000"/>
                        </a:solidFill>
                        <a:effectLst/>
                        <a:latin typeface="+mn-lt"/>
                        <a:cs typeface="Calibri" panose="020F0502020204030204" pitchFamily="34" charset="0"/>
                      </a:endParaRPr>
                    </a:p>
                  </a:txBody>
                  <a:tcPr marL="9525" marR="9525" marT="9525" marB="0"/>
                </a:tc>
                <a:tc>
                  <a:txBody>
                    <a:bodyPr/>
                    <a:lstStyle/>
                    <a:p>
                      <a:pPr marL="0" indent="0" algn="just">
                        <a:buFont typeface="Courier New" panose="02070309020205020404" pitchFamily="49" charset="0"/>
                        <a:buNone/>
                      </a:pPr>
                      <a:r>
                        <a:rPr lang="en-US" sz="1400" dirty="0">
                          <a:solidFill>
                            <a:schemeClr val="tx1"/>
                          </a:solidFill>
                          <a:latin typeface="+mn-lt"/>
                        </a:rPr>
                        <a:t>a)    Improve monitoring controls</a:t>
                      </a:r>
                      <a:r>
                        <a:rPr lang="en-US" sz="1400" baseline="0" dirty="0">
                          <a:solidFill>
                            <a:schemeClr val="tx1"/>
                          </a:solidFill>
                          <a:latin typeface="+mn-lt"/>
                        </a:rPr>
                        <a:t> </a:t>
                      </a:r>
                      <a:r>
                        <a:rPr lang="en-US" sz="1400" dirty="0">
                          <a:solidFill>
                            <a:schemeClr val="tx1"/>
                          </a:solidFill>
                          <a:latin typeface="+mn-lt"/>
                        </a:rPr>
                        <a:t>pertaining to obtaining invoices from the implementing agents  </a:t>
                      </a:r>
                    </a:p>
                    <a:p>
                      <a:pPr marL="0" indent="0" algn="just">
                        <a:buFont typeface="Courier New" panose="02070309020205020404" pitchFamily="49" charset="0"/>
                        <a:buNone/>
                      </a:pPr>
                      <a:endParaRPr lang="en-US" sz="1400" dirty="0">
                        <a:solidFill>
                          <a:schemeClr val="tx1"/>
                        </a:solidFill>
                        <a:latin typeface="+mn-lt"/>
                      </a:endParaRPr>
                    </a:p>
                    <a:p>
                      <a:pPr marL="0" indent="0" algn="just">
                        <a:buFont typeface="Courier New" panose="02070309020205020404" pitchFamily="49" charset="0"/>
                        <a:buNone/>
                      </a:pPr>
                      <a:r>
                        <a:rPr lang="en-US" sz="1400" dirty="0">
                          <a:solidFill>
                            <a:schemeClr val="tx1"/>
                          </a:solidFill>
                          <a:latin typeface="+mn-lt"/>
                        </a:rPr>
                        <a:t>b) Update policies and procedures on immovable assets to address matters related to the value of in-use of assets.</a:t>
                      </a:r>
                    </a:p>
                  </a:txBody>
                  <a:tcPr/>
                </a:tc>
                <a:tc>
                  <a:txBody>
                    <a:bodyPr/>
                    <a:lstStyle/>
                    <a:p>
                      <a:pPr algn="l" fontAlgn="t"/>
                      <a:r>
                        <a:rPr lang="en-US" sz="1400" b="0" i="0" u="none" strike="noStrike" dirty="0">
                          <a:solidFill>
                            <a:srgbClr val="000000"/>
                          </a:solidFill>
                          <a:effectLst/>
                          <a:latin typeface="+mn-lt"/>
                        </a:rPr>
                        <a:t> Monthly reconciliations on expenditure are done and the values of completed projects are only based on actual payments processed through BAS with provision for both Accruals, Retention, PSP &amp; Implementing Agents fees.  </a:t>
                      </a:r>
                    </a:p>
                    <a:p>
                      <a:pPr algn="l" fontAlgn="t"/>
                      <a:endParaRPr lang="en-US" sz="1400" b="0" i="0" u="none" strike="noStrike" dirty="0">
                        <a:solidFill>
                          <a:srgbClr val="000000"/>
                        </a:solidFill>
                        <a:effectLst/>
                        <a:latin typeface="+mn-lt"/>
                      </a:endParaRPr>
                    </a:p>
                    <a:p>
                      <a:pPr algn="l" fontAlgn="t"/>
                      <a:endParaRPr lang="en-US" sz="1400" b="0" i="0" u="none" strike="noStrike" dirty="0">
                        <a:solidFill>
                          <a:srgbClr val="000000"/>
                        </a:solidFill>
                        <a:effectLst/>
                        <a:latin typeface="+mn-lt"/>
                      </a:endParaRPr>
                    </a:p>
                    <a:p>
                      <a:pPr algn="l" fontAlgn="t"/>
                      <a:endParaRPr lang="en-US" sz="1400" b="0" i="0" u="none" strike="noStrike" dirty="0">
                        <a:solidFill>
                          <a:srgbClr val="000000"/>
                        </a:solidFill>
                        <a:effectLst/>
                        <a:latin typeface="+mn-lt"/>
                      </a:endParaRPr>
                    </a:p>
                    <a:p>
                      <a:pPr algn="l" fontAlgn="t"/>
                      <a:endParaRPr lang="en-US" sz="1400" b="0" i="0" u="none" strike="noStrike" dirty="0">
                        <a:solidFill>
                          <a:srgbClr val="000000"/>
                        </a:solidFill>
                        <a:effectLst/>
                        <a:latin typeface="+mn-lt"/>
                      </a:endParaRPr>
                    </a:p>
                    <a:p>
                      <a:pPr algn="l" fontAlgn="t"/>
                      <a:r>
                        <a:rPr lang="en-US" sz="1400" b="0" i="0" u="none" strike="noStrike" dirty="0">
                          <a:solidFill>
                            <a:srgbClr val="000000"/>
                          </a:solidFill>
                          <a:effectLst/>
                          <a:latin typeface="+mn-lt"/>
                        </a:rPr>
                        <a:t> </a:t>
                      </a:r>
                    </a:p>
                  </a:txBody>
                  <a:tcPr marL="9525" marR="9525" marT="9525" marB="0"/>
                </a:tc>
                <a:tc>
                  <a:txBody>
                    <a:bodyPr/>
                    <a:lstStyle/>
                    <a:p>
                      <a:pPr algn="l" fontAlgn="t"/>
                      <a:r>
                        <a:rPr lang="en-US" sz="1400" b="0" i="0" u="none" strike="noStrike" dirty="0">
                          <a:solidFill>
                            <a:srgbClr val="000000"/>
                          </a:solidFill>
                          <a:effectLst/>
                          <a:latin typeface="+mn-lt"/>
                        </a:rPr>
                        <a:t> </a:t>
                      </a:r>
                      <a:r>
                        <a:rPr lang="en-US" sz="1400" b="1" i="0" u="none" strike="noStrike" dirty="0">
                          <a:solidFill>
                            <a:srgbClr val="000000"/>
                          </a:solidFill>
                          <a:effectLst/>
                          <a:latin typeface="+mn-lt"/>
                        </a:rPr>
                        <a:t>MCS will be adhered to</a:t>
                      </a:r>
                      <a:r>
                        <a:rPr lang="en-US" sz="1400" b="0" i="0" u="none" strike="noStrike" dirty="0">
                          <a:solidFill>
                            <a:srgbClr val="000000"/>
                          </a:solidFill>
                          <a:effectLst/>
                          <a:latin typeface="+mn-lt"/>
                        </a:rPr>
                        <a:t>. The Implementing Agents will be </a:t>
                      </a:r>
                      <a:r>
                        <a:rPr lang="en-US" sz="1400" b="1" i="0" u="none" strike="noStrike" dirty="0">
                          <a:solidFill>
                            <a:srgbClr val="000000"/>
                          </a:solidFill>
                          <a:effectLst/>
                          <a:latin typeface="+mn-lt"/>
                        </a:rPr>
                        <a:t>required to indicate the total value realised to</a:t>
                      </a:r>
                      <a:r>
                        <a:rPr lang="en-US" sz="1400" b="1" i="0" u="none" strike="noStrike" baseline="0" dirty="0">
                          <a:solidFill>
                            <a:srgbClr val="000000"/>
                          </a:solidFill>
                          <a:effectLst/>
                          <a:latin typeface="+mn-lt"/>
                        </a:rPr>
                        <a:t> </a:t>
                      </a:r>
                      <a:r>
                        <a:rPr lang="en-US" sz="1400" b="1" i="0" u="none" strike="noStrike" dirty="0">
                          <a:solidFill>
                            <a:srgbClr val="000000"/>
                          </a:solidFill>
                          <a:effectLst/>
                          <a:latin typeface="+mn-lt"/>
                        </a:rPr>
                        <a:t>bring the project to practical completion</a:t>
                      </a:r>
                      <a:r>
                        <a:rPr lang="en-US" sz="1400" b="0" i="0" u="none" strike="noStrike" dirty="0">
                          <a:solidFill>
                            <a:srgbClr val="000000"/>
                          </a:solidFill>
                          <a:effectLst/>
                          <a:latin typeface="+mn-lt"/>
                        </a:rPr>
                        <a:t> stage.</a:t>
                      </a:r>
                    </a:p>
                    <a:p>
                      <a:pPr algn="l" fontAlgn="t"/>
                      <a:endParaRPr lang="en-US" sz="1400" b="0" i="0" u="none" strike="noStrike" dirty="0">
                        <a:solidFill>
                          <a:srgbClr val="000000"/>
                        </a:solidFill>
                        <a:effectLst/>
                        <a:latin typeface="+mn-lt"/>
                      </a:endParaRPr>
                    </a:p>
                    <a:p>
                      <a:pPr algn="l" fontAlgn="t"/>
                      <a:endParaRPr lang="en-US" sz="1400" b="0" i="0" u="none" strike="noStrike" dirty="0">
                        <a:solidFill>
                          <a:srgbClr val="000000"/>
                        </a:solidFill>
                        <a:effectLst/>
                        <a:latin typeface="+mn-lt"/>
                      </a:endParaRPr>
                    </a:p>
                    <a:p>
                      <a:pPr algn="l" fontAlgn="t"/>
                      <a:r>
                        <a:rPr lang="en-US" sz="1400" b="0" i="0" u="none" strike="noStrike" dirty="0">
                          <a:solidFill>
                            <a:srgbClr val="000000"/>
                          </a:solidFill>
                          <a:effectLst/>
                          <a:latin typeface="+mn-lt"/>
                        </a:rPr>
                        <a:t> </a:t>
                      </a:r>
                    </a:p>
                  </a:txBody>
                  <a:tcPr marL="9525" marR="9525" marT="9525" marB="0"/>
                </a:tc>
                <a:tc>
                  <a:txBody>
                    <a:bodyPr/>
                    <a:lstStyle/>
                    <a:p>
                      <a:pPr algn="l" fontAlgn="t"/>
                      <a:r>
                        <a:rPr lang="en-US" sz="1400" b="0" i="0" u="none" strike="noStrike" dirty="0">
                          <a:solidFill>
                            <a:schemeClr val="tx1"/>
                          </a:solidFill>
                          <a:effectLst/>
                          <a:latin typeface="+mn-lt"/>
                        </a:rPr>
                        <a:t>The ASIDI unit is currently </a:t>
                      </a:r>
                      <a:r>
                        <a:rPr lang="en-US" sz="1400" b="1" i="0" u="none" strike="noStrike" dirty="0">
                          <a:solidFill>
                            <a:schemeClr val="tx1"/>
                          </a:solidFill>
                          <a:effectLst/>
                          <a:latin typeface="+mn-lt"/>
                        </a:rPr>
                        <a:t>reversing all IA fees previously </a:t>
                      </a:r>
                      <a:r>
                        <a:rPr lang="en-US" sz="1400" b="0" i="0" u="none" strike="noStrike" dirty="0">
                          <a:solidFill>
                            <a:schemeClr val="tx1"/>
                          </a:solidFill>
                          <a:effectLst/>
                          <a:latin typeface="+mn-lt"/>
                        </a:rPr>
                        <a:t>accounted as part of Capital</a:t>
                      </a:r>
                      <a:r>
                        <a:rPr lang="en-US" sz="1400" b="0" i="0" u="none" strike="noStrike" baseline="0" dirty="0">
                          <a:solidFill>
                            <a:schemeClr val="tx1"/>
                          </a:solidFill>
                          <a:effectLst/>
                          <a:latin typeface="+mn-lt"/>
                        </a:rPr>
                        <a:t> Expenditure. To date </a:t>
                      </a:r>
                      <a:r>
                        <a:rPr lang="en-US" sz="1400" b="1" i="0" u="none" strike="noStrike" baseline="0" dirty="0">
                          <a:solidFill>
                            <a:schemeClr val="tx1"/>
                          </a:solidFill>
                          <a:effectLst/>
                          <a:latin typeface="+mn-lt"/>
                        </a:rPr>
                        <a:t>R380 000 000 which represents  47.5% of the estimated R800 000 000 overstatement has been reversed. </a:t>
                      </a:r>
                      <a:r>
                        <a:rPr lang="en-US" sz="1400" b="0" i="0" u="none" strike="noStrike" baseline="0" dirty="0">
                          <a:solidFill>
                            <a:schemeClr val="tx1"/>
                          </a:solidFill>
                          <a:effectLst/>
                          <a:latin typeface="+mn-lt"/>
                        </a:rPr>
                        <a:t>The projected completion period of adjustment of Capital Expenditure Overstatement and Operational expenditure understatement is the end of quarter 3. All DBSA project (114);  CDC Batch 1 (26); IDT Batch 1( 12) have been completed). </a:t>
                      </a:r>
                      <a:endParaRPr lang="en-US" sz="1400" b="0" i="0" u="none" strike="noStrike" dirty="0">
                        <a:solidFill>
                          <a:schemeClr val="tx1"/>
                        </a:solidFill>
                        <a:effectLst/>
                        <a:latin typeface="+mn-lt"/>
                      </a:endParaRPr>
                    </a:p>
                  </a:txBody>
                  <a:tcPr marL="9525" marR="9525" marT="9525" marB="0"/>
                </a:tc>
                <a:tc>
                  <a:txBody>
                    <a:bodyPr/>
                    <a:lstStyle/>
                    <a:p>
                      <a:pPr algn="l" fontAlgn="t"/>
                      <a:r>
                        <a:rPr lang="en-US" sz="1400" b="1" i="0" u="none" strike="noStrike" dirty="0">
                          <a:solidFill>
                            <a:schemeClr val="tx1"/>
                          </a:solidFill>
                          <a:effectLst/>
                          <a:latin typeface="+mn-lt"/>
                        </a:rPr>
                        <a:t>Project Completed for Q3 reporting.</a:t>
                      </a:r>
                    </a:p>
                    <a:p>
                      <a:pPr algn="l" fontAlgn="t"/>
                      <a:r>
                        <a:rPr lang="en-US" sz="1400" b="0" i="0" u="none" strike="noStrike" dirty="0">
                          <a:solidFill>
                            <a:schemeClr val="tx1"/>
                          </a:solidFill>
                          <a:effectLst/>
                          <a:latin typeface="+mn-lt"/>
                        </a:rPr>
                        <a:t>Total IA Fees and Disbursements removed totals just under R550m.</a:t>
                      </a:r>
                    </a:p>
                  </a:txBody>
                  <a:tcPr marL="9525" marR="9525" marT="9525" marB="0"/>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A0948A26-9286-4C3D-ABF4-C4CB1DDC8102}" type="slidenum">
              <a:rPr lang="en-ZA" smtClean="0">
                <a:solidFill>
                  <a:prstClr val="black">
                    <a:tint val="75000"/>
                  </a:prstClr>
                </a:solidFill>
              </a:rPr>
              <a:pPr/>
              <a:t>127</a:t>
            </a:fld>
            <a:endParaRPr lang="en-ZA" dirty="0">
              <a:solidFill>
                <a:prstClr val="black">
                  <a:tint val="75000"/>
                </a:prstClr>
              </a:solidFill>
            </a:endParaRPr>
          </a:p>
        </p:txBody>
      </p:sp>
      <p:pic>
        <p:nvPicPr>
          <p:cNvPr id="4" name="Picture 3"/>
          <p:cNvPicPr>
            <a:picLocks noChangeAspect="1"/>
          </p:cNvPicPr>
          <p:nvPr/>
        </p:nvPicPr>
        <p:blipFill>
          <a:blip r:embed="rId5" cstate="print"/>
          <a:stretch>
            <a:fillRect/>
          </a:stretch>
        </p:blipFill>
        <p:spPr>
          <a:xfrm>
            <a:off x="179512" y="6356351"/>
            <a:ext cx="1554615" cy="501648"/>
          </a:xfrm>
          <a:prstGeom prst="rect">
            <a:avLst/>
          </a:prstGeom>
        </p:spPr>
      </p:pic>
    </p:spTree>
    <p:custDataLst>
      <p:tags r:id="rId1"/>
    </p:custDataLst>
    <p:extLst>
      <p:ext uri="{BB962C8B-B14F-4D97-AF65-F5344CB8AC3E}">
        <p14:creationId xmlns:p14="http://schemas.microsoft.com/office/powerpoint/2010/main" xmlns="" val="163331815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64" y="203"/>
            <a:ext cx="9001000" cy="332453"/>
          </a:xfrm>
        </p:spPr>
        <p:txBody>
          <a:bodyPr>
            <a:normAutofit fontScale="90000"/>
          </a:bodyPr>
          <a:lstStyle/>
          <a:p>
            <a:r>
              <a:rPr lang="en-ZA" sz="2600" b="1" dirty="0">
                <a:solidFill>
                  <a:schemeClr val="accent2">
                    <a:lumMod val="75000"/>
                  </a:schemeClr>
                </a:solidFill>
              </a:rPr>
              <a:t> </a:t>
            </a:r>
            <a:r>
              <a:rPr lang="en-ZA" sz="2600" dirty="0"/>
              <a:t> </a:t>
            </a:r>
            <a:r>
              <a:rPr lang="en-ZA" sz="3100" dirty="0"/>
              <a:t>2019/20 AUDIT ACTION PLAN</a:t>
            </a:r>
            <a:endParaRPr lang="en-ZA" sz="31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184878766"/>
              </p:ext>
            </p:extLst>
          </p:nvPr>
        </p:nvGraphicFramePr>
        <p:xfrm>
          <a:off x="4564" y="404663"/>
          <a:ext cx="9139436" cy="6332897"/>
        </p:xfrm>
        <a:graphic>
          <a:graphicData uri="http://schemas.openxmlformats.org/drawingml/2006/table">
            <a:tbl>
              <a:tblPr firstRow="1" bandRow="1">
                <a:tableStyleId>{21E4AEA4-8DFA-4A89-87EB-49C32662AFE0}</a:tableStyleId>
              </a:tblPr>
              <a:tblGrid>
                <a:gridCol w="1195268">
                  <a:extLst>
                    <a:ext uri="{9D8B030D-6E8A-4147-A177-3AD203B41FA5}">
                      <a16:colId xmlns:a16="http://schemas.microsoft.com/office/drawing/2014/main" xmlns="" val="20002"/>
                    </a:ext>
                  </a:extLst>
                </a:gridCol>
                <a:gridCol w="1476432">
                  <a:extLst>
                    <a:ext uri="{9D8B030D-6E8A-4147-A177-3AD203B41FA5}">
                      <a16:colId xmlns:a16="http://schemas.microsoft.com/office/drawing/2014/main" xmlns="" val="20004"/>
                    </a:ext>
                  </a:extLst>
                </a:gridCol>
                <a:gridCol w="1535696">
                  <a:extLst>
                    <a:ext uri="{9D8B030D-6E8A-4147-A177-3AD203B41FA5}">
                      <a16:colId xmlns:a16="http://schemas.microsoft.com/office/drawing/2014/main" xmlns="" val="20005"/>
                    </a:ext>
                  </a:extLst>
                </a:gridCol>
                <a:gridCol w="1440160">
                  <a:extLst>
                    <a:ext uri="{9D8B030D-6E8A-4147-A177-3AD203B41FA5}">
                      <a16:colId xmlns:a16="http://schemas.microsoft.com/office/drawing/2014/main" xmlns="" val="20007"/>
                    </a:ext>
                  </a:extLst>
                </a:gridCol>
                <a:gridCol w="1728192">
                  <a:extLst>
                    <a:ext uri="{9D8B030D-6E8A-4147-A177-3AD203B41FA5}">
                      <a16:colId xmlns:a16="http://schemas.microsoft.com/office/drawing/2014/main" xmlns="" val="20006"/>
                    </a:ext>
                  </a:extLst>
                </a:gridCol>
                <a:gridCol w="1763688">
                  <a:extLst>
                    <a:ext uri="{9D8B030D-6E8A-4147-A177-3AD203B41FA5}">
                      <a16:colId xmlns:a16="http://schemas.microsoft.com/office/drawing/2014/main" xmlns="" val="3224555401"/>
                    </a:ext>
                  </a:extLst>
                </a:gridCol>
              </a:tblGrid>
              <a:tr h="471596">
                <a:tc>
                  <a:txBody>
                    <a:bodyPr/>
                    <a:lstStyle/>
                    <a:p>
                      <a:pPr algn="ctr"/>
                      <a:r>
                        <a:rPr lang="en-ZA" sz="1300" dirty="0">
                          <a:solidFill>
                            <a:schemeClr val="lt1"/>
                          </a:solidFill>
                          <a:latin typeface="Calibri" panose="020F0502020204030204" pitchFamily="34" charset="0"/>
                          <a:cs typeface="Calibri" panose="020F0502020204030204" pitchFamily="34" charset="0"/>
                        </a:rPr>
                        <a:t>Findings</a:t>
                      </a:r>
                      <a:endParaRPr lang="en-ZA" sz="1300" dirty="0">
                        <a:solidFill>
                          <a:schemeClr val="tx1"/>
                        </a:solidFill>
                        <a:latin typeface="Calibri" panose="020F0502020204030204" pitchFamily="34" charset="0"/>
                        <a:cs typeface="Calibri" panose="020F0502020204030204" pitchFamily="34" charset="0"/>
                      </a:endParaRPr>
                    </a:p>
                  </a:txBody>
                  <a:tcPr/>
                </a:tc>
                <a:tc>
                  <a:txBody>
                    <a:bodyPr/>
                    <a:lstStyle/>
                    <a:p>
                      <a:pPr algn="l"/>
                      <a:r>
                        <a:rPr lang="en-ZA" sz="1300" dirty="0">
                          <a:solidFill>
                            <a:schemeClr val="lt1"/>
                          </a:solidFill>
                        </a:rPr>
                        <a:t>AG</a:t>
                      </a:r>
                      <a:r>
                        <a:rPr lang="en-ZA" sz="1300" baseline="0" dirty="0">
                          <a:solidFill>
                            <a:schemeClr val="lt1"/>
                          </a:solidFill>
                        </a:rPr>
                        <a:t> Recommendation</a:t>
                      </a:r>
                      <a:endParaRPr lang="en-ZA" sz="1300" dirty="0">
                        <a:solidFill>
                          <a:schemeClr val="tx1"/>
                        </a:solidFill>
                      </a:endParaRPr>
                    </a:p>
                  </a:txBody>
                  <a:tcPr/>
                </a:tc>
                <a:tc>
                  <a:txBody>
                    <a:bodyPr/>
                    <a:lstStyle/>
                    <a:p>
                      <a:pPr algn="ctr"/>
                      <a:r>
                        <a:rPr lang="en-ZA" sz="1300" dirty="0">
                          <a:solidFill>
                            <a:schemeClr val="lt1"/>
                          </a:solidFill>
                        </a:rPr>
                        <a:t>DBE</a:t>
                      </a:r>
                      <a:r>
                        <a:rPr lang="en-ZA" sz="1300" baseline="0" dirty="0">
                          <a:solidFill>
                            <a:schemeClr val="lt1"/>
                          </a:solidFill>
                        </a:rPr>
                        <a:t> Actions</a:t>
                      </a:r>
                      <a:endParaRPr lang="en-ZA" sz="1300" dirty="0">
                        <a:solidFill>
                          <a:schemeClr val="tx1"/>
                        </a:solidFill>
                      </a:endParaRPr>
                    </a:p>
                  </a:txBody>
                  <a:tcPr/>
                </a:tc>
                <a:tc>
                  <a:txBody>
                    <a:bodyPr/>
                    <a:lstStyle/>
                    <a:p>
                      <a:pPr algn="ctr"/>
                      <a:r>
                        <a:rPr lang="en-ZA" sz="1300" dirty="0"/>
                        <a:t>Q1 Progress</a:t>
                      </a:r>
                      <a:endParaRPr lang="en-ZA" sz="13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300" dirty="0"/>
                        <a:t>Q2 Progress</a:t>
                      </a:r>
                      <a:endParaRPr lang="en-ZA" sz="1300" dirty="0">
                        <a:solidFill>
                          <a:schemeClr val="tx1"/>
                        </a:solidFill>
                      </a:endParaRPr>
                    </a:p>
                    <a:p>
                      <a:endParaRPr lang="en-ZA" sz="13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dirty="0"/>
                        <a:t>Q3 Progress</a:t>
                      </a:r>
                      <a:endParaRPr lang="en-ZA" sz="1300" dirty="0">
                        <a:solidFill>
                          <a:schemeClr val="tx1"/>
                        </a:solidFill>
                      </a:endParaRPr>
                    </a:p>
                    <a:p>
                      <a:endParaRPr lang="en-ZA" sz="1300" dirty="0">
                        <a:solidFill>
                          <a:schemeClr val="tx1"/>
                        </a:solidFill>
                      </a:endParaRPr>
                    </a:p>
                  </a:txBody>
                  <a:tcPr/>
                </a:tc>
                <a:extLst>
                  <a:ext uri="{0D108BD9-81ED-4DB2-BD59-A6C34878D82A}">
                    <a16:rowId xmlns:a16="http://schemas.microsoft.com/office/drawing/2014/main" xmlns="" val="10000"/>
                  </a:ext>
                </a:extLst>
              </a:tr>
              <a:tr h="5845217">
                <a:tc>
                  <a:txBody>
                    <a:bodyPr/>
                    <a:lstStyle/>
                    <a:p>
                      <a:pPr algn="l" fontAlgn="t"/>
                      <a:r>
                        <a:rPr lang="en-ZA" sz="1800" b="1" i="0" u="none" strike="noStrike" dirty="0">
                          <a:solidFill>
                            <a:srgbClr val="000000"/>
                          </a:solidFill>
                          <a:effectLst/>
                          <a:latin typeface="Calibri" panose="020F0502020204030204" pitchFamily="34" charset="0"/>
                          <a:cs typeface="Calibri" panose="020F0502020204030204" pitchFamily="34" charset="0"/>
                        </a:rPr>
                        <a:t>1. Immovable tangible capital Assets: </a:t>
                      </a:r>
                      <a:r>
                        <a:rPr lang="en-ZA" sz="1800" b="0" i="0" u="none" strike="noStrike" dirty="0">
                          <a:solidFill>
                            <a:srgbClr val="000000"/>
                          </a:solidFill>
                          <a:effectLst/>
                          <a:latin typeface="Calibri" panose="020F0502020204030204" pitchFamily="34" charset="0"/>
                          <a:cs typeface="Calibri" panose="020F0502020204030204" pitchFamily="34" charset="0"/>
                        </a:rPr>
                        <a:t>Overstatement of capital assets and</a:t>
                      </a:r>
                      <a:r>
                        <a:rPr lang="en-ZA" sz="1800" b="0" i="0" u="none" strike="noStrike" baseline="0" dirty="0">
                          <a:solidFill>
                            <a:srgbClr val="000000"/>
                          </a:solidFill>
                          <a:effectLst/>
                          <a:latin typeface="Calibri" panose="020F0502020204030204" pitchFamily="34" charset="0"/>
                          <a:cs typeface="Calibri" panose="020F0502020204030204" pitchFamily="34" charset="0"/>
                        </a:rPr>
                        <a:t> capital expenditure as well as understatement of goods and services expenditure.</a:t>
                      </a:r>
                      <a:endParaRPr lang="en-ZA" sz="1800" b="0" i="0" u="none" strike="noStrike" dirty="0">
                        <a:solidFill>
                          <a:srgbClr val="000000"/>
                        </a:solidFill>
                        <a:effectLst/>
                        <a:latin typeface="Calibri" panose="020F0502020204030204" pitchFamily="34" charset="0"/>
                        <a:cs typeface="Calibri" panose="020F0502020204030204" pitchFamily="34" charset="0"/>
                      </a:endParaRPr>
                    </a:p>
                    <a:p>
                      <a:pPr algn="l" fontAlgn="t"/>
                      <a:r>
                        <a:rPr lang="en-US" sz="1800" b="1" i="0" u="none" strike="noStrike" dirty="0">
                          <a:solidFill>
                            <a:srgbClr val="000000"/>
                          </a:solidFill>
                          <a:effectLst/>
                          <a:latin typeface="Calibri" panose="020F0502020204030204" pitchFamily="34" charset="0"/>
                          <a:cs typeface="Calibri" panose="020F0502020204030204" pitchFamily="34" charset="0"/>
                        </a:rPr>
                        <a:t> </a:t>
                      </a:r>
                      <a:endParaRPr lang="en-ZA"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marL="0" indent="0" algn="just">
                        <a:buFont typeface="Courier New" panose="02070309020205020404" pitchFamily="49" charset="0"/>
                        <a:buNone/>
                      </a:pPr>
                      <a:r>
                        <a:rPr lang="en-US" sz="1800" dirty="0">
                          <a:solidFill>
                            <a:schemeClr val="tx1"/>
                          </a:solidFill>
                        </a:rPr>
                        <a:t>c) Strengthen monthly controls over the preparation of the immovable asset register </a:t>
                      </a:r>
                    </a:p>
                    <a:p>
                      <a:pPr marL="0" indent="0" algn="just">
                        <a:buFont typeface="Courier New" panose="02070309020205020404" pitchFamily="49" charset="0"/>
                        <a:buNone/>
                      </a:pPr>
                      <a:r>
                        <a:rPr lang="en-US" sz="1800" dirty="0">
                          <a:solidFill>
                            <a:schemeClr val="tx1"/>
                          </a:solidFill>
                        </a:rPr>
                        <a:t> </a:t>
                      </a:r>
                    </a:p>
                    <a:p>
                      <a:pPr marL="0" indent="0" algn="just">
                        <a:buFont typeface="Courier New" panose="02070309020205020404" pitchFamily="49" charset="0"/>
                        <a:buNone/>
                      </a:pPr>
                      <a:r>
                        <a:rPr lang="en-US" sz="1800" dirty="0">
                          <a:solidFill>
                            <a:schemeClr val="tx1"/>
                          </a:solidFill>
                        </a:rPr>
                        <a:t>d) Review all assets capitalised in the assets register.  </a:t>
                      </a:r>
                      <a:endParaRPr lang="en-ZA" sz="1800" dirty="0">
                        <a:solidFill>
                          <a:schemeClr val="tx1"/>
                        </a:solidFill>
                      </a:endParaRPr>
                    </a:p>
                  </a:txBody>
                  <a:tcPr/>
                </a:tc>
                <a:tc>
                  <a:txBody>
                    <a:bodyPr/>
                    <a:lstStyle/>
                    <a:p>
                      <a:pPr algn="l" fontAlgn="t"/>
                      <a:r>
                        <a:rPr lang="en-US" sz="1800" b="0" i="0" u="none" strike="noStrike" dirty="0">
                          <a:solidFill>
                            <a:srgbClr val="000000"/>
                          </a:solidFill>
                          <a:effectLst/>
                          <a:latin typeface="+mn-lt"/>
                        </a:rPr>
                        <a:t> DBE is busy performing the split between operational and capital expenditure for the period</a:t>
                      </a:r>
                      <a:r>
                        <a:rPr lang="en-US" sz="1800" b="0" i="0" u="none" strike="noStrike" baseline="0" dirty="0">
                          <a:solidFill>
                            <a:srgbClr val="000000"/>
                          </a:solidFill>
                          <a:effectLst/>
                          <a:latin typeface="+mn-lt"/>
                        </a:rPr>
                        <a:t> since the inception of ASIDI in 2012. This should be completed on time for accurate disclosure in the 2019/20 Annual Financial Statements.</a:t>
                      </a:r>
                      <a:endParaRPr lang="en-US" sz="1800" b="0" i="0" u="none" strike="noStrike" dirty="0">
                        <a:solidFill>
                          <a:srgbClr val="000000"/>
                        </a:solidFill>
                        <a:effectLst/>
                        <a:latin typeface="+mn-lt"/>
                      </a:endParaRPr>
                    </a:p>
                  </a:txBody>
                  <a:tcPr marL="9525" marR="9525" marT="9525" marB="0"/>
                </a:tc>
                <a:tc>
                  <a:txBody>
                    <a:bodyPr/>
                    <a:lstStyle/>
                    <a:p>
                      <a:pPr algn="l" fontAlgn="t"/>
                      <a:r>
                        <a:rPr lang="en-US" sz="1600" b="0" i="0" u="none" strike="noStrike" dirty="0">
                          <a:solidFill>
                            <a:srgbClr val="000000"/>
                          </a:solidFill>
                          <a:effectLst/>
                          <a:latin typeface="+mn-lt"/>
                        </a:rPr>
                        <a:t> DBSA Batch 1 and Mvula trust Batch</a:t>
                      </a:r>
                      <a:r>
                        <a:rPr lang="en-US" sz="1600" b="0" i="0" u="none" strike="noStrike" baseline="0" dirty="0">
                          <a:solidFill>
                            <a:srgbClr val="000000"/>
                          </a:solidFill>
                          <a:effectLst/>
                          <a:latin typeface="+mn-lt"/>
                        </a:rPr>
                        <a:t> 1 and 2 , Adopt a School, DoE FS, WC, NC and Eskom batch 1 and 2 have been completed</a:t>
                      </a:r>
                      <a:r>
                        <a:rPr lang="en-US" sz="1600" b="0" i="0" u="none" strike="noStrike" dirty="0">
                          <a:solidFill>
                            <a:srgbClr val="000000"/>
                          </a:solidFill>
                          <a:effectLst/>
                          <a:latin typeface="+mn-lt"/>
                        </a:rPr>
                        <a:t>. Additional human  resources will be sourced</a:t>
                      </a:r>
                      <a:r>
                        <a:rPr lang="en-US" sz="1600" b="0" i="0" u="none" strike="noStrike" baseline="0" dirty="0">
                          <a:solidFill>
                            <a:srgbClr val="000000"/>
                          </a:solidFill>
                          <a:effectLst/>
                          <a:latin typeface="+mn-lt"/>
                        </a:rPr>
                        <a:t> to assist in accelerating the correction process and complete all by the end of the 3</a:t>
                      </a:r>
                      <a:r>
                        <a:rPr lang="en-US" sz="1600" b="0" i="0" u="none" strike="noStrike" baseline="30000" dirty="0">
                          <a:solidFill>
                            <a:srgbClr val="000000"/>
                          </a:solidFill>
                          <a:effectLst/>
                          <a:latin typeface="+mn-lt"/>
                        </a:rPr>
                        <a:t>rd</a:t>
                      </a:r>
                      <a:r>
                        <a:rPr lang="en-US" sz="1600" b="0" i="0" u="none" strike="noStrike" baseline="0" dirty="0">
                          <a:solidFill>
                            <a:srgbClr val="000000"/>
                          </a:solidFill>
                          <a:effectLst/>
                          <a:latin typeface="+mn-lt"/>
                        </a:rPr>
                        <a:t> Quarter. </a:t>
                      </a:r>
                      <a:r>
                        <a:rPr lang="en-US" sz="1600" b="0" i="0" u="none" strike="noStrike" dirty="0">
                          <a:solidFill>
                            <a:srgbClr val="000000"/>
                          </a:solidFill>
                          <a:effectLst/>
                          <a:latin typeface="+mn-lt"/>
                        </a:rPr>
                        <a:t>  </a:t>
                      </a: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The adjustment</a:t>
                      </a:r>
                      <a:r>
                        <a:rPr lang="en-US" sz="1600" b="0" i="0" u="none" strike="noStrike" baseline="0" dirty="0">
                          <a:solidFill>
                            <a:schemeClr val="tx1"/>
                          </a:solidFill>
                          <a:effectLst/>
                          <a:latin typeface="+mn-lt"/>
                        </a:rPr>
                        <a:t> process is linked and is targeted for completion by the end of the 3</a:t>
                      </a:r>
                      <a:r>
                        <a:rPr lang="en-US" sz="1600" b="0" i="0" u="none" strike="noStrike" baseline="30000" dirty="0">
                          <a:solidFill>
                            <a:schemeClr val="tx1"/>
                          </a:solidFill>
                          <a:effectLst/>
                          <a:latin typeface="+mn-lt"/>
                        </a:rPr>
                        <a:t>rd</a:t>
                      </a:r>
                      <a:r>
                        <a:rPr lang="en-US" sz="1600" b="0" i="0" u="none" strike="noStrike" baseline="0" dirty="0">
                          <a:solidFill>
                            <a:schemeClr val="tx1"/>
                          </a:solidFill>
                          <a:effectLst/>
                          <a:latin typeface="+mn-lt"/>
                        </a:rPr>
                        <a:t> Quarter. </a:t>
                      </a:r>
                      <a:r>
                        <a:rPr lang="en-US" sz="1600" b="1" i="0" u="none" strike="noStrike" baseline="0" dirty="0">
                          <a:solidFill>
                            <a:schemeClr val="tx1"/>
                          </a:solidFill>
                          <a:effectLst/>
                          <a:latin typeface="+mn-lt"/>
                        </a:rPr>
                        <a:t>The value of completed assets will be strictly limited to Construction Costs and PSP Fees.</a:t>
                      </a:r>
                      <a:endParaRPr lang="en-US" sz="1600" b="1" i="0" u="none" strike="noStrike" dirty="0">
                        <a:solidFill>
                          <a:schemeClr val="tx1"/>
                        </a:solidFill>
                        <a:effectLst/>
                        <a:latin typeface="+mn-lt"/>
                      </a:endParaRPr>
                    </a:p>
                    <a:p>
                      <a:pPr algn="l" fontAlgn="t"/>
                      <a:endParaRPr lang="en-US" sz="1600" b="0" i="0" u="none" strike="noStrike" dirty="0">
                        <a:solidFill>
                          <a:srgbClr val="000000"/>
                        </a:solidFill>
                        <a:effectLst/>
                        <a:latin typeface="+mn-lt"/>
                      </a:endParaRPr>
                    </a:p>
                  </a:txBody>
                  <a:tcPr marL="9525" marR="9525" marT="9525" marB="0"/>
                </a:tc>
                <a:tc>
                  <a:txBody>
                    <a:bodyPr/>
                    <a:lstStyle/>
                    <a:p>
                      <a:pPr algn="l" fontAlgn="t"/>
                      <a:r>
                        <a:rPr lang="en-US" sz="1600" b="1" i="0" u="none" strike="noStrike" dirty="0">
                          <a:solidFill>
                            <a:srgbClr val="000000"/>
                          </a:solidFill>
                          <a:effectLst/>
                          <a:latin typeface="+mn-lt"/>
                        </a:rPr>
                        <a:t>Capital Assets and Expenditure values adjusted</a:t>
                      </a:r>
                      <a:r>
                        <a:rPr lang="en-US" sz="1600" b="0" i="0" u="none" strike="noStrike" dirty="0">
                          <a:solidFill>
                            <a:srgbClr val="000000"/>
                          </a:solidFill>
                          <a:effectLst/>
                          <a:latin typeface="+mn-lt"/>
                        </a:rPr>
                        <a:t> </a:t>
                      </a:r>
                      <a:r>
                        <a:rPr lang="en-US" sz="1600" b="1" i="0" u="none" strike="noStrike" dirty="0">
                          <a:solidFill>
                            <a:srgbClr val="000000"/>
                          </a:solidFill>
                          <a:effectLst/>
                          <a:latin typeface="+mn-lt"/>
                        </a:rPr>
                        <a:t>to exclude Implementing</a:t>
                      </a:r>
                      <a:r>
                        <a:rPr lang="en-US" sz="1600" b="1" i="0" u="none" strike="noStrike" baseline="0" dirty="0">
                          <a:solidFill>
                            <a:srgbClr val="000000"/>
                          </a:solidFill>
                          <a:effectLst/>
                          <a:latin typeface="+mn-lt"/>
                        </a:rPr>
                        <a:t> </a:t>
                      </a:r>
                      <a:r>
                        <a:rPr lang="en-US" sz="1600" b="1" i="0" u="none" strike="noStrike" dirty="0">
                          <a:solidFill>
                            <a:srgbClr val="000000"/>
                          </a:solidFill>
                          <a:effectLst/>
                          <a:latin typeface="+mn-lt"/>
                        </a:rPr>
                        <a:t>Agent Fees and Disbursements </a:t>
                      </a:r>
                      <a:r>
                        <a:rPr lang="en-US" sz="1600" b="0" i="0" u="none" strike="noStrike" dirty="0">
                          <a:solidFill>
                            <a:srgbClr val="000000"/>
                          </a:solidFill>
                          <a:effectLst/>
                          <a:latin typeface="+mn-lt"/>
                        </a:rPr>
                        <a:t>and reported as such for Q3 Financials.</a:t>
                      </a:r>
                    </a:p>
                  </a:txBody>
                  <a:tcPr marL="9525" marR="9525" marT="9525" marB="0"/>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1CEF410C-7925-47E4-9D08-6442E47B191A}" type="slidenum">
              <a:rPr lang="en-ZA" smtClean="0">
                <a:solidFill>
                  <a:prstClr val="black">
                    <a:tint val="75000"/>
                  </a:prstClr>
                </a:solidFill>
              </a:rPr>
              <a:pPr/>
              <a:t>128</a:t>
            </a:fld>
            <a:endParaRPr lang="en-ZA" dirty="0">
              <a:solidFill>
                <a:prstClr val="black">
                  <a:tint val="75000"/>
                </a:prstClr>
              </a:solidFill>
            </a:endParaRPr>
          </a:p>
        </p:txBody>
      </p:sp>
      <p:pic>
        <p:nvPicPr>
          <p:cNvPr id="4" name="Picture 3"/>
          <p:cNvPicPr>
            <a:picLocks noChangeAspect="1"/>
          </p:cNvPicPr>
          <p:nvPr/>
        </p:nvPicPr>
        <p:blipFill>
          <a:blip r:embed="rId5" cstate="print"/>
          <a:stretch>
            <a:fillRect/>
          </a:stretch>
        </p:blipFill>
        <p:spPr>
          <a:xfrm>
            <a:off x="-18066" y="6222917"/>
            <a:ext cx="1554615" cy="635083"/>
          </a:xfrm>
          <a:prstGeom prst="rect">
            <a:avLst/>
          </a:prstGeom>
        </p:spPr>
      </p:pic>
    </p:spTree>
    <p:custDataLst>
      <p:tags r:id="rId1"/>
    </p:custDataLst>
    <p:extLst>
      <p:ext uri="{BB962C8B-B14F-4D97-AF65-F5344CB8AC3E}">
        <p14:creationId xmlns:p14="http://schemas.microsoft.com/office/powerpoint/2010/main" xmlns="" val="28514655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184010"/>
            <a:ext cx="9001000" cy="936105"/>
          </a:xfrm>
        </p:spPr>
        <p:txBody>
          <a:bodyPr>
            <a:normAutofit/>
          </a:bodyPr>
          <a:lstStyle/>
          <a:p>
            <a:r>
              <a:rPr lang="en-ZA" sz="2600" dirty="0"/>
              <a:t> </a:t>
            </a:r>
            <a:r>
              <a:rPr lang="en-ZA" sz="3200" dirty="0"/>
              <a:t>2019/20 AUDIT ACTION PLAN</a:t>
            </a:r>
            <a:endParaRPr lang="en-ZA" sz="32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61194070"/>
              </p:ext>
            </p:extLst>
          </p:nvPr>
        </p:nvGraphicFramePr>
        <p:xfrm>
          <a:off x="0" y="692695"/>
          <a:ext cx="9140703" cy="5403978"/>
        </p:xfrm>
        <a:graphic>
          <a:graphicData uri="http://schemas.openxmlformats.org/drawingml/2006/table">
            <a:tbl>
              <a:tblPr firstRow="1" bandRow="1">
                <a:tableStyleId>{21E4AEA4-8DFA-4A89-87EB-49C32662AFE0}</a:tableStyleId>
              </a:tblPr>
              <a:tblGrid>
                <a:gridCol w="1412222">
                  <a:extLst>
                    <a:ext uri="{9D8B030D-6E8A-4147-A177-3AD203B41FA5}">
                      <a16:colId xmlns:a16="http://schemas.microsoft.com/office/drawing/2014/main" xmlns="" val="20002"/>
                    </a:ext>
                  </a:extLst>
                </a:gridCol>
                <a:gridCol w="1379076">
                  <a:extLst>
                    <a:ext uri="{9D8B030D-6E8A-4147-A177-3AD203B41FA5}">
                      <a16:colId xmlns:a16="http://schemas.microsoft.com/office/drawing/2014/main" xmlns="" val="20004"/>
                    </a:ext>
                  </a:extLst>
                </a:gridCol>
                <a:gridCol w="1678875">
                  <a:extLst>
                    <a:ext uri="{9D8B030D-6E8A-4147-A177-3AD203B41FA5}">
                      <a16:colId xmlns:a16="http://schemas.microsoft.com/office/drawing/2014/main" xmlns="" val="20005"/>
                    </a:ext>
                  </a:extLst>
                </a:gridCol>
                <a:gridCol w="1379076">
                  <a:extLst>
                    <a:ext uri="{9D8B030D-6E8A-4147-A177-3AD203B41FA5}">
                      <a16:colId xmlns:a16="http://schemas.microsoft.com/office/drawing/2014/main" xmlns="" val="20007"/>
                    </a:ext>
                  </a:extLst>
                </a:gridCol>
                <a:gridCol w="1645727">
                  <a:extLst>
                    <a:ext uri="{9D8B030D-6E8A-4147-A177-3AD203B41FA5}">
                      <a16:colId xmlns:a16="http://schemas.microsoft.com/office/drawing/2014/main" xmlns="" val="20006"/>
                    </a:ext>
                  </a:extLst>
                </a:gridCol>
                <a:gridCol w="1645727">
                  <a:extLst>
                    <a:ext uri="{9D8B030D-6E8A-4147-A177-3AD203B41FA5}">
                      <a16:colId xmlns:a16="http://schemas.microsoft.com/office/drawing/2014/main" xmlns="" val="400122961"/>
                    </a:ext>
                  </a:extLst>
                </a:gridCol>
              </a:tblGrid>
              <a:tr h="584126">
                <a:tc>
                  <a:txBody>
                    <a:bodyPr/>
                    <a:lstStyle/>
                    <a:p>
                      <a:pPr algn="ctr"/>
                      <a:r>
                        <a:rPr lang="en-ZA" sz="1400" dirty="0">
                          <a:solidFill>
                            <a:schemeClr val="lt1"/>
                          </a:solidFill>
                        </a:rPr>
                        <a:t>Findings</a:t>
                      </a:r>
                      <a:endParaRPr lang="en-ZA" sz="1400" dirty="0">
                        <a:solidFill>
                          <a:schemeClr val="tx1"/>
                        </a:solidFill>
                      </a:endParaRPr>
                    </a:p>
                  </a:txBody>
                  <a:tcPr/>
                </a:tc>
                <a:tc>
                  <a:txBody>
                    <a:bodyPr/>
                    <a:lstStyle/>
                    <a:p>
                      <a:pPr algn="l"/>
                      <a:r>
                        <a:rPr lang="en-ZA" sz="1400" dirty="0">
                          <a:solidFill>
                            <a:schemeClr val="lt1"/>
                          </a:solidFill>
                        </a:rPr>
                        <a:t>AG</a:t>
                      </a:r>
                      <a:r>
                        <a:rPr lang="en-ZA" sz="1400" baseline="0" dirty="0">
                          <a:solidFill>
                            <a:schemeClr val="lt1"/>
                          </a:solidFill>
                        </a:rPr>
                        <a:t> Recommendation</a:t>
                      </a:r>
                      <a:endParaRPr lang="en-ZA" sz="1400" dirty="0">
                        <a:solidFill>
                          <a:schemeClr val="tx1"/>
                        </a:solidFill>
                      </a:endParaRPr>
                    </a:p>
                  </a:txBody>
                  <a:tcPr/>
                </a:tc>
                <a:tc>
                  <a:txBody>
                    <a:bodyPr/>
                    <a:lstStyle/>
                    <a:p>
                      <a:pPr algn="ctr"/>
                      <a:r>
                        <a:rPr lang="en-ZA" sz="1400" dirty="0">
                          <a:solidFill>
                            <a:schemeClr val="lt1"/>
                          </a:solidFill>
                        </a:rPr>
                        <a:t>DBE</a:t>
                      </a:r>
                      <a:r>
                        <a:rPr lang="en-ZA" sz="1400" baseline="0" dirty="0">
                          <a:solidFill>
                            <a:schemeClr val="lt1"/>
                          </a:solidFill>
                        </a:rPr>
                        <a:t> Actions</a:t>
                      </a:r>
                      <a:endParaRPr lang="en-ZA" sz="1400" dirty="0">
                        <a:solidFill>
                          <a:schemeClr val="tx1"/>
                        </a:solidFill>
                      </a:endParaRPr>
                    </a:p>
                  </a:txBody>
                  <a:tcPr/>
                </a:tc>
                <a:tc>
                  <a:txBody>
                    <a:bodyPr/>
                    <a:lstStyle/>
                    <a:p>
                      <a:pPr algn="ctr"/>
                      <a:r>
                        <a:rPr lang="en-ZA" sz="1400" dirty="0"/>
                        <a:t>Q1 Progress</a:t>
                      </a:r>
                      <a:endParaRPr lang="en-ZA" sz="1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t>Q2 Progress</a:t>
                      </a:r>
                      <a:endParaRPr lang="en-ZA" sz="1400" dirty="0">
                        <a:solidFill>
                          <a:schemeClr val="tx1"/>
                        </a:solidFill>
                      </a:endParaRPr>
                    </a:p>
                    <a:p>
                      <a:pPr algn="ctr"/>
                      <a:endParaRPr lang="en-ZA" sz="1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dirty="0"/>
                        <a:t>Q3 Progress</a:t>
                      </a:r>
                      <a:endParaRPr lang="en-ZA" sz="1400" dirty="0">
                        <a:solidFill>
                          <a:schemeClr val="tx1"/>
                        </a:solidFill>
                      </a:endParaRPr>
                    </a:p>
                    <a:p>
                      <a:pPr algn="ctr"/>
                      <a:endParaRPr lang="en-ZA" sz="1400" dirty="0">
                        <a:solidFill>
                          <a:schemeClr val="tx1"/>
                        </a:solidFill>
                      </a:endParaRPr>
                    </a:p>
                  </a:txBody>
                  <a:tcPr/>
                </a:tc>
                <a:extLst>
                  <a:ext uri="{0D108BD9-81ED-4DB2-BD59-A6C34878D82A}">
                    <a16:rowId xmlns:a16="http://schemas.microsoft.com/office/drawing/2014/main" xmlns="" val="10000"/>
                  </a:ext>
                </a:extLst>
              </a:tr>
              <a:tr h="4672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baseline="0" dirty="0">
                          <a:solidFill>
                            <a:schemeClr val="tx1"/>
                          </a:solidFill>
                          <a:latin typeface="+mn-lt"/>
                          <a:ea typeface="+mn-ea"/>
                          <a:cs typeface="+mn-cs"/>
                        </a:rPr>
                        <a:t>2. Commitments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Misstatement of commitments due to insufficient audit evidence provided.</a:t>
                      </a:r>
                      <a:endParaRPr lang="en-ZA" sz="1400" b="0" dirty="0">
                        <a:solidFill>
                          <a:schemeClr val="tx1"/>
                        </a:solidFill>
                      </a:endParaRPr>
                    </a:p>
                  </a:txBody>
                  <a:tcPr/>
                </a:tc>
                <a:tc>
                  <a:txBody>
                    <a:bodyPr/>
                    <a:lstStyle/>
                    <a:p>
                      <a:pPr marL="0" indent="0" algn="just">
                        <a:buFont typeface="Courier New" panose="02070309020205020404" pitchFamily="49" charset="0"/>
                        <a:buNone/>
                      </a:pPr>
                      <a:r>
                        <a:rPr lang="en-US" sz="1400" dirty="0">
                          <a:solidFill>
                            <a:schemeClr val="tx1"/>
                          </a:solidFill>
                        </a:rPr>
                        <a:t>(a)   Management must take appropriate steps to understand and address the estimation uncertainty, and should develop a point estimate that meets the measurement objective and is supported by sufficient appropriate evidence. </a:t>
                      </a:r>
                    </a:p>
                    <a:p>
                      <a:pPr marL="0" indent="0" algn="just">
                        <a:buFont typeface="Courier New" panose="02070309020205020404" pitchFamily="49" charset="0"/>
                        <a:buNone/>
                      </a:pPr>
                      <a:endParaRPr lang="en-ZA" sz="1400" dirty="0">
                        <a:solidFill>
                          <a:schemeClr val="tx1"/>
                        </a:solidFill>
                      </a:endParaRPr>
                    </a:p>
                  </a:txBody>
                  <a:tcPr/>
                </a:tc>
                <a:tc>
                  <a:txBody>
                    <a:bodyPr/>
                    <a:lstStyle/>
                    <a:p>
                      <a:pPr algn="l" fontAlgn="t"/>
                      <a:r>
                        <a:rPr lang="en-US" sz="1400" b="0" i="0" u="none" strike="noStrike" dirty="0">
                          <a:solidFill>
                            <a:srgbClr val="000000"/>
                          </a:solidFill>
                          <a:effectLst/>
                          <a:latin typeface="+mn-lt"/>
                        </a:rPr>
                        <a:t> In previous Financial Years, Projects formally allocated to IAs were classified as Approved but not Contracted, even if these</a:t>
                      </a:r>
                      <a:r>
                        <a:rPr lang="en-US" sz="1400" b="0" i="0" u="none" strike="noStrike" baseline="0" dirty="0">
                          <a:solidFill>
                            <a:srgbClr val="000000"/>
                          </a:solidFill>
                          <a:effectLst/>
                          <a:latin typeface="+mn-lt"/>
                        </a:rPr>
                        <a:t> were</a:t>
                      </a:r>
                      <a:r>
                        <a:rPr lang="en-US" sz="1400" b="0" i="0" u="none" strike="noStrike" dirty="0">
                          <a:solidFill>
                            <a:srgbClr val="000000"/>
                          </a:solidFill>
                          <a:effectLst/>
                          <a:latin typeface="+mn-lt"/>
                        </a:rPr>
                        <a:t> not yet awarded. All project</a:t>
                      </a:r>
                      <a:r>
                        <a:rPr lang="en-US" sz="1400" b="0" i="0" u="none" strike="noStrike" baseline="0" dirty="0">
                          <a:solidFill>
                            <a:srgbClr val="000000"/>
                          </a:solidFill>
                          <a:effectLst/>
                          <a:latin typeface="+mn-lt"/>
                        </a:rPr>
                        <a:t> values </a:t>
                      </a:r>
                      <a:r>
                        <a:rPr lang="en-US" sz="1400" b="0" i="0" u="none" strike="noStrike" dirty="0">
                          <a:solidFill>
                            <a:srgbClr val="000000"/>
                          </a:solidFill>
                          <a:effectLst/>
                          <a:latin typeface="+mn-lt"/>
                        </a:rPr>
                        <a:t>previously recorded</a:t>
                      </a:r>
                      <a:r>
                        <a:rPr lang="en-US" sz="1400" b="0" i="0" u="none" strike="noStrike" baseline="0" dirty="0">
                          <a:solidFill>
                            <a:srgbClr val="000000"/>
                          </a:solidFill>
                          <a:effectLst/>
                          <a:latin typeface="+mn-lt"/>
                        </a:rPr>
                        <a:t> as “Approved but Not Contracted” in the Commitment Register have been removed with effect from the 31 March 2019.  </a:t>
                      </a:r>
                      <a:endParaRPr lang="en-US" sz="1400" b="0" i="0" u="none" strike="noStrike" dirty="0">
                        <a:solidFill>
                          <a:srgbClr val="000000"/>
                        </a:solidFill>
                        <a:effectLst/>
                        <a:latin typeface="+mn-lt"/>
                      </a:endParaRPr>
                    </a:p>
                  </a:txBody>
                  <a:tcPr marL="9525" marR="9525" marT="9525" marB="0"/>
                </a:tc>
                <a:tc>
                  <a:txBody>
                    <a:bodyPr/>
                    <a:lstStyle/>
                    <a:p>
                      <a:pPr algn="l" fontAlgn="t"/>
                      <a:r>
                        <a:rPr lang="en-US" sz="1400" b="0" i="0" u="none" strike="noStrike" dirty="0">
                          <a:solidFill>
                            <a:srgbClr val="000000"/>
                          </a:solidFill>
                          <a:effectLst/>
                          <a:latin typeface="+mn-lt"/>
                        </a:rPr>
                        <a:t> </a:t>
                      </a:r>
                      <a:r>
                        <a:rPr lang="en-US" sz="1400" b="0" i="0" u="none" strike="noStrike" dirty="0">
                          <a:solidFill>
                            <a:schemeClr val="tx1"/>
                          </a:solidFill>
                          <a:effectLst/>
                          <a:latin typeface="+mn-lt"/>
                        </a:rPr>
                        <a:t>The comparative amount have been corrected and will be reflected in the interim financial statements of 30 September 2019</a:t>
                      </a:r>
                    </a:p>
                    <a:p>
                      <a:pPr algn="l" fontAlgn="t"/>
                      <a:endParaRPr lang="en-US" sz="1400" b="0" i="0" u="none" strike="noStrike" dirty="0">
                        <a:solidFill>
                          <a:srgbClr val="000000"/>
                        </a:solidFill>
                        <a:effectLst/>
                        <a:latin typeface="+mn-lt"/>
                      </a:endParaRPr>
                    </a:p>
                    <a:p>
                      <a:pPr algn="l" fontAlgn="t"/>
                      <a:endParaRPr lang="en-US" sz="1400" b="0" i="0" u="none" strike="noStrike" dirty="0">
                        <a:solidFill>
                          <a:srgbClr val="000000"/>
                        </a:solidFill>
                        <a:effectLst/>
                        <a:latin typeface="+mn-lt"/>
                      </a:endParaRPr>
                    </a:p>
                    <a:p>
                      <a:pPr algn="l" fontAlgn="t"/>
                      <a:r>
                        <a:rPr lang="en-US" sz="1400" b="0" i="0" u="none" strike="noStrike" dirty="0">
                          <a:solidFill>
                            <a:srgbClr val="000000"/>
                          </a:solidFill>
                          <a:effectLst/>
                          <a:latin typeface="+mn-lt"/>
                        </a:rPr>
                        <a:t>The</a:t>
                      </a:r>
                      <a:r>
                        <a:rPr lang="en-US" sz="1400" b="0" i="0" u="none" strike="noStrike" baseline="0" dirty="0">
                          <a:solidFill>
                            <a:srgbClr val="000000"/>
                          </a:solidFill>
                          <a:effectLst/>
                          <a:latin typeface="+mn-lt"/>
                        </a:rPr>
                        <a:t> Commitment Register has been amended and only reflects the portion of the PSP</a:t>
                      </a:r>
                    </a:p>
                    <a:p>
                      <a:pPr algn="l" fontAlgn="t"/>
                      <a:endParaRPr lang="en-US" sz="1400" b="0" i="0" u="none" strike="noStrike" baseline="0" dirty="0">
                        <a:solidFill>
                          <a:srgbClr val="000000"/>
                        </a:solidFill>
                        <a:effectLst/>
                        <a:latin typeface="+mn-lt"/>
                      </a:endParaRPr>
                    </a:p>
                    <a:p>
                      <a:pPr algn="l" fontAlgn="t"/>
                      <a:r>
                        <a:rPr lang="en-US" sz="1400" b="0" i="0" u="none" strike="noStrike" baseline="0" dirty="0">
                          <a:solidFill>
                            <a:srgbClr val="000000"/>
                          </a:solidFill>
                          <a:effectLst/>
                          <a:latin typeface="+mn-lt"/>
                        </a:rPr>
                        <a:t> </a:t>
                      </a:r>
                    </a:p>
                    <a:p>
                      <a:pPr algn="l" fontAlgn="t"/>
                      <a:endParaRPr lang="en-US" sz="1400" b="0" i="0" u="none" strike="noStrike" baseline="0" dirty="0">
                        <a:solidFill>
                          <a:srgbClr val="000000"/>
                        </a:solidFill>
                        <a:effectLst/>
                        <a:latin typeface="+mn-lt"/>
                      </a:endParaRPr>
                    </a:p>
                    <a:p>
                      <a:pPr algn="l" fontAlgn="t"/>
                      <a:endParaRPr lang="en-US" sz="1400" b="0" i="0" u="none" strike="noStrike" dirty="0">
                        <a:solidFill>
                          <a:srgbClr val="000000"/>
                        </a:solidFill>
                        <a:effectLst/>
                        <a:latin typeface="+mn-lt"/>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Disbursements </a:t>
                      </a:r>
                      <a:r>
                        <a:rPr lang="en-US" sz="1400" b="0" i="0" u="none" strike="noStrike" baseline="0" dirty="0">
                          <a:solidFill>
                            <a:schemeClr val="tx1"/>
                          </a:solidFill>
                          <a:effectLst/>
                          <a:latin typeface="+mn-lt"/>
                        </a:rPr>
                        <a:t> </a:t>
                      </a:r>
                      <a:r>
                        <a:rPr lang="en-US" sz="1400" b="1" i="0" u="none" strike="noStrike" baseline="0" dirty="0">
                          <a:solidFill>
                            <a:schemeClr val="tx1"/>
                          </a:solidFill>
                          <a:effectLst/>
                          <a:latin typeface="+mn-lt"/>
                        </a:rPr>
                        <a:t>commitments have been adjusted to be  on a proven costs and line with the </a:t>
                      </a:r>
                      <a:r>
                        <a:rPr lang="en-US" sz="1400" b="1" i="0" u="none" strike="noStrike" baseline="0" dirty="0" err="1">
                          <a:solidFill>
                            <a:schemeClr val="tx1"/>
                          </a:solidFill>
                          <a:effectLst/>
                          <a:latin typeface="+mn-lt"/>
                        </a:rPr>
                        <a:t>authorised</a:t>
                      </a:r>
                      <a:r>
                        <a:rPr lang="en-US" sz="1400" b="1" i="0" u="none" strike="noStrike" baseline="0" dirty="0">
                          <a:solidFill>
                            <a:schemeClr val="tx1"/>
                          </a:solidFill>
                          <a:effectLst/>
                          <a:latin typeface="+mn-lt"/>
                        </a:rPr>
                        <a:t> contract percentage</a:t>
                      </a:r>
                      <a:r>
                        <a:rPr lang="en-US" sz="1400" b="0" i="0" u="none" strike="noStrike" baseline="0" dirty="0">
                          <a:solidFill>
                            <a:schemeClr val="tx1"/>
                          </a:solidFill>
                          <a:effectLst/>
                          <a:latin typeface="+mn-lt"/>
                        </a:rPr>
                        <a:t>. Where the disbursements have already been incurred and accounted, the amount equaling the expenditure has been raised as the Commitment Value. All estimated amounts will be deduced from proven trends and follow pattern of expenditure on same.</a:t>
                      </a:r>
                      <a:endParaRPr lang="en-US" sz="1400" b="0" i="0" u="none" strike="noStrike" dirty="0">
                        <a:solidFill>
                          <a:srgbClr val="000000"/>
                        </a:solidFill>
                        <a:effectLst/>
                        <a:latin typeface="+mn-lt"/>
                      </a:endParaRPr>
                    </a:p>
                  </a:txBody>
                  <a:tcPr marL="9525" marR="9525" marT="9525" marB="0"/>
                </a:tc>
                <a:tc>
                  <a:txBody>
                    <a:bodyPr/>
                    <a:lstStyle/>
                    <a:p>
                      <a:pPr algn="l" fontAlgn="t"/>
                      <a:r>
                        <a:rPr lang="en-US" sz="1400" b="0" i="0" u="none" strike="noStrike" dirty="0">
                          <a:solidFill>
                            <a:srgbClr val="000000"/>
                          </a:solidFill>
                          <a:effectLst/>
                          <a:latin typeface="+mn-lt"/>
                        </a:rPr>
                        <a:t> </a:t>
                      </a:r>
                      <a:r>
                        <a:rPr lang="en-US" sz="1400" b="1" i="0" u="none" strike="noStrike" dirty="0">
                          <a:solidFill>
                            <a:srgbClr val="000000"/>
                          </a:solidFill>
                          <a:effectLst/>
                          <a:latin typeface="+mn-lt"/>
                        </a:rPr>
                        <a:t>Modified Cash</a:t>
                      </a:r>
                      <a:r>
                        <a:rPr lang="en-US" sz="1400" b="1" i="0" u="none" strike="noStrike" baseline="0" dirty="0">
                          <a:solidFill>
                            <a:srgbClr val="000000"/>
                          </a:solidFill>
                          <a:effectLst/>
                          <a:latin typeface="+mn-lt"/>
                        </a:rPr>
                        <a:t> </a:t>
                      </a:r>
                      <a:r>
                        <a:rPr lang="en-US" sz="1400" b="1" i="0" u="none" strike="noStrike" dirty="0">
                          <a:solidFill>
                            <a:srgbClr val="000000"/>
                          </a:solidFill>
                          <a:effectLst/>
                          <a:latin typeface="+mn-lt"/>
                        </a:rPr>
                        <a:t>System (MCS) has changed to exclude commitments for Operational Expenditure. </a:t>
                      </a:r>
                      <a:r>
                        <a:rPr lang="en-US" sz="1400" b="0" i="0" u="none" strike="noStrike" dirty="0">
                          <a:solidFill>
                            <a:srgbClr val="000000"/>
                          </a:solidFill>
                          <a:effectLst/>
                          <a:latin typeface="+mn-lt"/>
                        </a:rPr>
                        <a:t>Disbursements were removed from Capital Assets and Expenditure and is classified as an operational expense in accordance with the AG’s instructions.</a:t>
                      </a:r>
                    </a:p>
                  </a:txBody>
                  <a:tcPr marL="9525" marR="9525" marT="9525" marB="0"/>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F1B84B2C-7E0E-4449-AC1A-F50586F37E45}" type="slidenum">
              <a:rPr lang="en-ZA" smtClean="0">
                <a:solidFill>
                  <a:prstClr val="black">
                    <a:tint val="75000"/>
                  </a:prstClr>
                </a:solidFill>
              </a:rPr>
              <a:pPr/>
              <a:t>129</a:t>
            </a:fld>
            <a:endParaRPr lang="en-ZA" dirty="0">
              <a:solidFill>
                <a:prstClr val="black">
                  <a:tint val="75000"/>
                </a:prstClr>
              </a:solidFill>
            </a:endParaRPr>
          </a:p>
        </p:txBody>
      </p:sp>
      <p:pic>
        <p:nvPicPr>
          <p:cNvPr id="7" name="Picture 6"/>
          <p:cNvPicPr>
            <a:picLocks noChangeAspect="1"/>
          </p:cNvPicPr>
          <p:nvPr/>
        </p:nvPicPr>
        <p:blipFill>
          <a:blip r:embed="rId5" cstate="print"/>
          <a:stretch>
            <a:fillRect/>
          </a:stretch>
        </p:blipFill>
        <p:spPr>
          <a:xfrm>
            <a:off x="0" y="6162996"/>
            <a:ext cx="1554615" cy="695004"/>
          </a:xfrm>
          <a:prstGeom prst="rect">
            <a:avLst/>
          </a:prstGeom>
        </p:spPr>
      </p:pic>
    </p:spTree>
    <p:custDataLst>
      <p:tags r:id="rId1"/>
    </p:custDataLst>
    <p:extLst>
      <p:ext uri="{BB962C8B-B14F-4D97-AF65-F5344CB8AC3E}">
        <p14:creationId xmlns:p14="http://schemas.microsoft.com/office/powerpoint/2010/main" xmlns="" val="51018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184010"/>
            <a:ext cx="9001000" cy="936105"/>
          </a:xfrm>
        </p:spPr>
        <p:txBody>
          <a:bodyPr>
            <a:normAutofit/>
          </a:bodyPr>
          <a:lstStyle/>
          <a:p>
            <a:r>
              <a:rPr lang="en-ZA" sz="2600" dirty="0"/>
              <a:t> </a:t>
            </a:r>
            <a:r>
              <a:rPr lang="en-ZA" dirty="0"/>
              <a:t>2019/20 AUDIT ACTION PLAN</a:t>
            </a:r>
            <a:endParaRPr lang="en-ZA"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865290728"/>
              </p:ext>
            </p:extLst>
          </p:nvPr>
        </p:nvGraphicFramePr>
        <p:xfrm>
          <a:off x="139705" y="510431"/>
          <a:ext cx="9000999" cy="5896745"/>
        </p:xfrm>
        <a:graphic>
          <a:graphicData uri="http://schemas.openxmlformats.org/drawingml/2006/table">
            <a:tbl>
              <a:tblPr firstRow="1" bandRow="1">
                <a:tableStyleId>{21E4AEA4-8DFA-4A89-87EB-49C32662AFE0}</a:tableStyleId>
              </a:tblPr>
              <a:tblGrid>
                <a:gridCol w="1551975">
                  <a:extLst>
                    <a:ext uri="{9D8B030D-6E8A-4147-A177-3AD203B41FA5}">
                      <a16:colId xmlns:a16="http://schemas.microsoft.com/office/drawing/2014/main" xmlns="" val="20002"/>
                    </a:ext>
                  </a:extLst>
                </a:gridCol>
                <a:gridCol w="1547248">
                  <a:extLst>
                    <a:ext uri="{9D8B030D-6E8A-4147-A177-3AD203B41FA5}">
                      <a16:colId xmlns:a16="http://schemas.microsoft.com/office/drawing/2014/main" xmlns="" val="20004"/>
                    </a:ext>
                  </a:extLst>
                </a:gridCol>
                <a:gridCol w="1442819">
                  <a:extLst>
                    <a:ext uri="{9D8B030D-6E8A-4147-A177-3AD203B41FA5}">
                      <a16:colId xmlns:a16="http://schemas.microsoft.com/office/drawing/2014/main" xmlns="" val="20005"/>
                    </a:ext>
                  </a:extLst>
                </a:gridCol>
                <a:gridCol w="1486319">
                  <a:extLst>
                    <a:ext uri="{9D8B030D-6E8A-4147-A177-3AD203B41FA5}">
                      <a16:colId xmlns:a16="http://schemas.microsoft.com/office/drawing/2014/main" xmlns="" val="20007"/>
                    </a:ext>
                  </a:extLst>
                </a:gridCol>
                <a:gridCol w="1486319">
                  <a:extLst>
                    <a:ext uri="{9D8B030D-6E8A-4147-A177-3AD203B41FA5}">
                      <a16:colId xmlns:a16="http://schemas.microsoft.com/office/drawing/2014/main" xmlns="" val="20006"/>
                    </a:ext>
                  </a:extLst>
                </a:gridCol>
                <a:gridCol w="1486319">
                  <a:extLst>
                    <a:ext uri="{9D8B030D-6E8A-4147-A177-3AD203B41FA5}">
                      <a16:colId xmlns:a16="http://schemas.microsoft.com/office/drawing/2014/main" xmlns="" val="3182570432"/>
                    </a:ext>
                  </a:extLst>
                </a:gridCol>
              </a:tblGrid>
              <a:tr h="373845">
                <a:tc>
                  <a:txBody>
                    <a:bodyPr/>
                    <a:lstStyle/>
                    <a:p>
                      <a:pPr algn="ctr"/>
                      <a:r>
                        <a:rPr lang="en-ZA" sz="1600" dirty="0">
                          <a:solidFill>
                            <a:schemeClr val="lt1"/>
                          </a:solidFill>
                        </a:rPr>
                        <a:t>Findings</a:t>
                      </a:r>
                      <a:endParaRPr lang="en-ZA" sz="1600" dirty="0">
                        <a:solidFill>
                          <a:schemeClr val="tx1"/>
                        </a:solidFill>
                      </a:endParaRPr>
                    </a:p>
                  </a:txBody>
                  <a:tcPr/>
                </a:tc>
                <a:tc>
                  <a:txBody>
                    <a:bodyPr/>
                    <a:lstStyle/>
                    <a:p>
                      <a:pPr algn="ctr"/>
                      <a:r>
                        <a:rPr lang="en-ZA" sz="1600" dirty="0">
                          <a:solidFill>
                            <a:schemeClr val="lt1"/>
                          </a:solidFill>
                        </a:rPr>
                        <a:t>AG</a:t>
                      </a:r>
                      <a:r>
                        <a:rPr lang="en-ZA" sz="1600" baseline="0" dirty="0">
                          <a:solidFill>
                            <a:schemeClr val="lt1"/>
                          </a:solidFill>
                        </a:rPr>
                        <a:t> Recommendation</a:t>
                      </a:r>
                      <a:endParaRPr lang="en-ZA" sz="1600" dirty="0">
                        <a:solidFill>
                          <a:schemeClr val="tx1"/>
                        </a:solidFill>
                      </a:endParaRPr>
                    </a:p>
                  </a:txBody>
                  <a:tcPr/>
                </a:tc>
                <a:tc>
                  <a:txBody>
                    <a:bodyPr/>
                    <a:lstStyle/>
                    <a:p>
                      <a:pPr algn="ctr"/>
                      <a:r>
                        <a:rPr lang="en-ZA" sz="1600" dirty="0">
                          <a:solidFill>
                            <a:schemeClr val="lt1"/>
                          </a:solidFill>
                        </a:rPr>
                        <a:t>DBE</a:t>
                      </a:r>
                      <a:r>
                        <a:rPr lang="en-ZA" sz="1600" baseline="0" dirty="0">
                          <a:solidFill>
                            <a:schemeClr val="lt1"/>
                          </a:solidFill>
                        </a:rPr>
                        <a:t> Actions</a:t>
                      </a:r>
                      <a:endParaRPr lang="en-ZA" sz="1600" dirty="0">
                        <a:solidFill>
                          <a:schemeClr val="tx1"/>
                        </a:solidFill>
                      </a:endParaRPr>
                    </a:p>
                  </a:txBody>
                  <a:tcPr/>
                </a:tc>
                <a:tc>
                  <a:txBody>
                    <a:bodyPr/>
                    <a:lstStyle/>
                    <a:p>
                      <a:pPr algn="ctr"/>
                      <a:r>
                        <a:rPr lang="en-ZA" sz="1600" dirty="0"/>
                        <a:t>Q1 Progress</a:t>
                      </a:r>
                      <a:endParaRPr lang="en-ZA" sz="1600" dirty="0">
                        <a:solidFill>
                          <a:schemeClr val="tx1"/>
                        </a:solidFill>
                      </a:endParaRPr>
                    </a:p>
                  </a:txBody>
                  <a:tcPr/>
                </a:tc>
                <a:tc>
                  <a:txBody>
                    <a:bodyPr/>
                    <a:lstStyle/>
                    <a:p>
                      <a:pPr algn="ctr"/>
                      <a:r>
                        <a:rPr lang="en-ZA" sz="1600" dirty="0"/>
                        <a:t>Q2 Progress</a:t>
                      </a:r>
                      <a:endParaRPr lang="en-ZA"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t>Q3 Progress</a:t>
                      </a:r>
                      <a:endParaRPr lang="en-ZA" sz="1600" dirty="0">
                        <a:solidFill>
                          <a:schemeClr val="tx1"/>
                        </a:solidFill>
                      </a:endParaRPr>
                    </a:p>
                    <a:p>
                      <a:pPr algn="ctr"/>
                      <a:endParaRPr lang="en-ZA" sz="1600" dirty="0">
                        <a:solidFill>
                          <a:schemeClr val="tx1"/>
                        </a:solidFill>
                      </a:endParaRPr>
                    </a:p>
                  </a:txBody>
                  <a:tcPr/>
                </a:tc>
                <a:extLst>
                  <a:ext uri="{0D108BD9-81ED-4DB2-BD59-A6C34878D82A}">
                    <a16:rowId xmlns:a16="http://schemas.microsoft.com/office/drawing/2014/main" xmlns="" val="10000"/>
                  </a:ext>
                </a:extLst>
              </a:tr>
              <a:tr h="5073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700" b="1" kern="1200" baseline="0" dirty="0">
                          <a:solidFill>
                            <a:schemeClr val="tx1"/>
                          </a:solidFill>
                          <a:latin typeface="+mn-lt"/>
                          <a:ea typeface="+mn-ea"/>
                          <a:cs typeface="+mn-cs"/>
                        </a:rPr>
                        <a:t>2. Commitments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chemeClr val="tx1"/>
                          </a:solidFill>
                        </a:rPr>
                        <a:t>Misstatement of commitments due to insufficient audit evidence provided.</a:t>
                      </a:r>
                      <a:endParaRPr lang="en-ZA" sz="1700" b="0" dirty="0">
                        <a:solidFill>
                          <a:schemeClr val="tx1"/>
                        </a:solidFill>
                      </a:endParaRPr>
                    </a:p>
                  </a:txBody>
                  <a:tcPr/>
                </a:tc>
                <a:tc>
                  <a:txBody>
                    <a:bodyPr/>
                    <a:lstStyle/>
                    <a:p>
                      <a:pPr marL="0" indent="0" algn="just">
                        <a:buFont typeface="Courier New" panose="02070309020205020404" pitchFamily="49" charset="0"/>
                        <a:buNone/>
                      </a:pPr>
                      <a:r>
                        <a:rPr lang="en-US" sz="1700" dirty="0">
                          <a:solidFill>
                            <a:schemeClr val="tx1"/>
                          </a:solidFill>
                        </a:rPr>
                        <a:t>(b) Management must ensure that auditors are furnished with sufficient information in order to re-perform work done by the management and to determine if management’s point estimate is reasonable. </a:t>
                      </a:r>
                      <a:endParaRPr lang="en-ZA" sz="1700" dirty="0">
                        <a:solidFill>
                          <a:schemeClr val="tx1"/>
                        </a:solidFill>
                      </a:endParaRPr>
                    </a:p>
                  </a:txBody>
                  <a:tcPr/>
                </a:tc>
                <a:tc>
                  <a:txBody>
                    <a:bodyPr/>
                    <a:lstStyle/>
                    <a:p>
                      <a:pPr algn="l" fontAlgn="t"/>
                      <a:r>
                        <a:rPr lang="en-US" sz="1700" b="0" i="0" u="none" strike="noStrike" dirty="0">
                          <a:solidFill>
                            <a:srgbClr val="000000"/>
                          </a:solidFill>
                          <a:effectLst/>
                          <a:latin typeface="+mn-lt"/>
                        </a:rPr>
                        <a:t> </a:t>
                      </a:r>
                      <a:r>
                        <a:rPr lang="en-US" sz="1700" b="0" i="0" u="none" strike="noStrike" baseline="0" dirty="0">
                          <a:solidFill>
                            <a:srgbClr val="000000"/>
                          </a:solidFill>
                          <a:effectLst/>
                          <a:latin typeface="+mn-lt"/>
                        </a:rPr>
                        <a:t>The commitment values are strictly for projects with award tender values.</a:t>
                      </a:r>
                    </a:p>
                    <a:p>
                      <a:pPr algn="l" fontAlgn="t"/>
                      <a:r>
                        <a:rPr lang="en-US" sz="1700" b="0" i="0" u="none" strike="noStrike" baseline="0" dirty="0">
                          <a:solidFill>
                            <a:srgbClr val="000000"/>
                          </a:solidFill>
                          <a:effectLst/>
                          <a:latin typeface="+mn-lt"/>
                        </a:rPr>
                        <a:t>All estimated disbursement values to the end of 31 March 2019 have been replaced with actual expenses reimbursed to the Implementing Agents. </a:t>
                      </a:r>
                      <a:endParaRPr lang="en-US" sz="1700" b="0" i="0" u="none" strike="noStrike" dirty="0">
                        <a:solidFill>
                          <a:srgbClr val="000000"/>
                        </a:solidFill>
                        <a:effectLst/>
                        <a:latin typeface="+mn-lt"/>
                      </a:endParaRPr>
                    </a:p>
                  </a:txBody>
                  <a:tcPr marL="9525" marR="9525" marT="9525" marB="0"/>
                </a:tc>
                <a:tc>
                  <a:txBody>
                    <a:bodyPr/>
                    <a:lstStyle/>
                    <a:p>
                      <a:pPr algn="l" fontAlgn="t"/>
                      <a:r>
                        <a:rPr lang="en-US" sz="1700" b="0" i="0" u="none" strike="noStrike" dirty="0">
                          <a:solidFill>
                            <a:srgbClr val="000000"/>
                          </a:solidFill>
                          <a:effectLst/>
                          <a:latin typeface="+mn-lt"/>
                        </a:rPr>
                        <a:t> </a:t>
                      </a:r>
                      <a:r>
                        <a:rPr lang="en-US" sz="1700" b="0" i="0" u="none" strike="noStrike" baseline="0" dirty="0">
                          <a:solidFill>
                            <a:srgbClr val="000000"/>
                          </a:solidFill>
                          <a:effectLst/>
                          <a:latin typeface="+mn-lt"/>
                        </a:rPr>
                        <a:t>Disbursements are now based on actual costs incurred by the Implementing Agent with effect from 31 March 2019. </a:t>
                      </a:r>
                    </a:p>
                    <a:p>
                      <a:pPr algn="l" fontAlgn="t"/>
                      <a:endParaRPr lang="en-US" sz="1700" b="0" i="0" u="none" strike="noStrike" baseline="0" dirty="0">
                        <a:solidFill>
                          <a:srgbClr val="000000"/>
                        </a:solidFill>
                        <a:effectLst/>
                        <a:latin typeface="+mn-lt"/>
                      </a:endParaRPr>
                    </a:p>
                    <a:p>
                      <a:pPr algn="l" fontAlgn="t"/>
                      <a:endParaRPr lang="en-US" sz="1700" b="0" i="0" u="none" strike="noStrike" dirty="0">
                        <a:solidFill>
                          <a:srgbClr val="000000"/>
                        </a:solidFill>
                        <a:effectLst/>
                        <a:latin typeface="+mn-lt"/>
                      </a:endParaRPr>
                    </a:p>
                  </a:txBody>
                  <a:tcPr marL="9525" marR="9525" marT="9525" marB="0"/>
                </a:tc>
                <a:tc>
                  <a:txBody>
                    <a:bodyPr/>
                    <a:lstStyle/>
                    <a:p>
                      <a:pPr algn="l" fontAlgn="t"/>
                      <a:r>
                        <a:rPr lang="en-US" sz="1400" b="1" i="0" u="none" strike="noStrike" dirty="0">
                          <a:solidFill>
                            <a:schemeClr val="tx1"/>
                          </a:solidFill>
                          <a:effectLst/>
                          <a:latin typeface="+mn-lt"/>
                        </a:rPr>
                        <a:t>Disbursements </a:t>
                      </a:r>
                      <a:r>
                        <a:rPr lang="en-US" sz="1400" b="1" i="0" u="none" strike="noStrike" baseline="0" dirty="0">
                          <a:solidFill>
                            <a:schemeClr val="tx1"/>
                          </a:solidFill>
                          <a:effectLst/>
                          <a:latin typeface="+mn-lt"/>
                        </a:rPr>
                        <a:t> commitments have been adjusted to be on proven costs and line with the authorised contract percentage. </a:t>
                      </a:r>
                      <a:r>
                        <a:rPr lang="en-US" sz="1400" b="0" i="0" u="none" strike="noStrike" baseline="0" dirty="0">
                          <a:solidFill>
                            <a:schemeClr val="tx1"/>
                          </a:solidFill>
                          <a:effectLst/>
                          <a:latin typeface="+mn-lt"/>
                        </a:rPr>
                        <a:t>Where the disbursements have already been incurred and accounted, the amount equaling the expenditure has been raised as the Commitment Value. All estimated amounts will be deduced from proven trends and follow pattern of expenditure on same.</a:t>
                      </a:r>
                      <a:endParaRPr lang="en-US" sz="1400" b="0" i="0" u="none" strike="noStrike" dirty="0">
                        <a:solidFill>
                          <a:schemeClr val="tx1"/>
                        </a:solidFill>
                        <a:effectLst/>
                        <a:latin typeface="+mn-lt"/>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mn-lt"/>
                        </a:rPr>
                        <a:t>Disbursements </a:t>
                      </a:r>
                      <a:r>
                        <a:rPr lang="en-US" sz="1400" b="1" i="0" u="none" strike="noStrike" baseline="0" dirty="0">
                          <a:solidFill>
                            <a:schemeClr val="tx1"/>
                          </a:solidFill>
                          <a:effectLst/>
                          <a:latin typeface="+mn-lt"/>
                        </a:rPr>
                        <a:t> commitments have been adjusted to be on proven costs and in line with the </a:t>
                      </a:r>
                      <a:r>
                        <a:rPr lang="en-US" sz="1400" b="1" i="0" u="none" strike="noStrike" baseline="0" dirty="0" err="1">
                          <a:solidFill>
                            <a:schemeClr val="tx1"/>
                          </a:solidFill>
                          <a:effectLst/>
                          <a:latin typeface="+mn-lt"/>
                        </a:rPr>
                        <a:t>authorised</a:t>
                      </a:r>
                      <a:r>
                        <a:rPr lang="en-US" sz="1400" b="1" i="0" u="none" strike="noStrike" baseline="0" dirty="0">
                          <a:solidFill>
                            <a:schemeClr val="tx1"/>
                          </a:solidFill>
                          <a:effectLst/>
                          <a:latin typeface="+mn-lt"/>
                        </a:rPr>
                        <a:t> contract percentage. </a:t>
                      </a:r>
                      <a:r>
                        <a:rPr lang="en-US" sz="1400" b="0" i="0" u="none" strike="noStrike" baseline="0" dirty="0">
                          <a:solidFill>
                            <a:schemeClr val="tx1"/>
                          </a:solidFill>
                          <a:effectLst/>
                          <a:latin typeface="+mn-lt"/>
                        </a:rPr>
                        <a:t>Where the disbursements have already been incurred and accounted for, the amount equaling the expenditure has been raised as the Commitment Value. All estimated amounts will be deduced from proven trends and follow patterns of expenditure on same.</a:t>
                      </a:r>
                      <a:endParaRPr lang="en-US" sz="1400" b="0" i="0" u="none" strike="noStrike" dirty="0">
                        <a:solidFill>
                          <a:schemeClr val="tx1"/>
                        </a:solidFill>
                        <a:effectLst/>
                        <a:latin typeface="+mn-lt"/>
                      </a:endParaRPr>
                    </a:p>
                    <a:p>
                      <a:pPr algn="l" fontAlgn="t"/>
                      <a:endParaRPr lang="en-US" sz="1400" b="0" i="0" u="none" strike="noStrike" dirty="0">
                        <a:solidFill>
                          <a:schemeClr val="tx1"/>
                        </a:solidFill>
                        <a:effectLst/>
                        <a:latin typeface="+mn-lt"/>
                      </a:endParaRPr>
                    </a:p>
                  </a:txBody>
                  <a:tcPr marL="9525" marR="9525" marT="9525" marB="0"/>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E293273B-9BD3-4743-9BD7-4BD807E7ABEB}" type="slidenum">
              <a:rPr lang="en-ZA" smtClean="0">
                <a:solidFill>
                  <a:prstClr val="black">
                    <a:tint val="75000"/>
                  </a:prstClr>
                </a:solidFill>
              </a:rPr>
              <a:pPr/>
              <a:t>130</a:t>
            </a:fld>
            <a:endParaRPr lang="en-ZA" dirty="0">
              <a:solidFill>
                <a:prstClr val="black">
                  <a:tint val="75000"/>
                </a:prstClr>
              </a:solidFill>
            </a:endParaRPr>
          </a:p>
        </p:txBody>
      </p:sp>
      <p:pic>
        <p:nvPicPr>
          <p:cNvPr id="7" name="Picture 6"/>
          <p:cNvPicPr>
            <a:picLocks noChangeAspect="1"/>
          </p:cNvPicPr>
          <p:nvPr/>
        </p:nvPicPr>
        <p:blipFill>
          <a:blip r:embed="rId5" cstate="print"/>
          <a:stretch>
            <a:fillRect/>
          </a:stretch>
        </p:blipFill>
        <p:spPr>
          <a:xfrm>
            <a:off x="0" y="6162996"/>
            <a:ext cx="1554615" cy="695004"/>
          </a:xfrm>
          <a:prstGeom prst="rect">
            <a:avLst/>
          </a:prstGeom>
        </p:spPr>
      </p:pic>
    </p:spTree>
    <p:custDataLst>
      <p:tags r:id="rId1"/>
    </p:custDataLst>
    <p:extLst>
      <p:ext uri="{BB962C8B-B14F-4D97-AF65-F5344CB8AC3E}">
        <p14:creationId xmlns:p14="http://schemas.microsoft.com/office/powerpoint/2010/main" xmlns="" val="19381240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496" y="116633"/>
            <a:ext cx="9001000" cy="576064"/>
          </a:xfrm>
        </p:spPr>
        <p:txBody>
          <a:bodyPr>
            <a:noAutofit/>
          </a:bodyPr>
          <a:lstStyle/>
          <a:p>
            <a:r>
              <a:rPr lang="en-ZA" sz="3200" b="1" dirty="0">
                <a:solidFill>
                  <a:schemeClr val="accent2">
                    <a:lumMod val="75000"/>
                  </a:schemeClr>
                </a:solidFill>
              </a:rPr>
              <a:t> </a:t>
            </a:r>
            <a:r>
              <a:rPr lang="en-ZA" sz="3200" dirty="0"/>
              <a:t> 2019/20 AUDIT ACTION PLAN</a:t>
            </a:r>
            <a:endParaRPr lang="en-ZA" sz="32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280724645"/>
              </p:ext>
            </p:extLst>
          </p:nvPr>
        </p:nvGraphicFramePr>
        <p:xfrm>
          <a:off x="36368" y="589977"/>
          <a:ext cx="9107632" cy="6223399"/>
        </p:xfrm>
        <a:graphic>
          <a:graphicData uri="http://schemas.openxmlformats.org/drawingml/2006/table">
            <a:tbl>
              <a:tblPr firstRow="1" bandRow="1">
                <a:tableStyleId>{21E4AEA4-8DFA-4A89-87EB-49C32662AFE0}</a:tableStyleId>
              </a:tblPr>
              <a:tblGrid>
                <a:gridCol w="1229966">
                  <a:extLst>
                    <a:ext uri="{9D8B030D-6E8A-4147-A177-3AD203B41FA5}">
                      <a16:colId xmlns:a16="http://schemas.microsoft.com/office/drawing/2014/main" xmlns="" val="20002"/>
                    </a:ext>
                  </a:extLst>
                </a:gridCol>
                <a:gridCol w="2412205">
                  <a:extLst>
                    <a:ext uri="{9D8B030D-6E8A-4147-A177-3AD203B41FA5}">
                      <a16:colId xmlns:a16="http://schemas.microsoft.com/office/drawing/2014/main" xmlns="" val="20004"/>
                    </a:ext>
                  </a:extLst>
                </a:gridCol>
                <a:gridCol w="1218391">
                  <a:extLst>
                    <a:ext uri="{9D8B030D-6E8A-4147-A177-3AD203B41FA5}">
                      <a16:colId xmlns:a16="http://schemas.microsoft.com/office/drawing/2014/main" xmlns="" val="20005"/>
                    </a:ext>
                  </a:extLst>
                </a:gridCol>
                <a:gridCol w="1415690">
                  <a:extLst>
                    <a:ext uri="{9D8B030D-6E8A-4147-A177-3AD203B41FA5}">
                      <a16:colId xmlns:a16="http://schemas.microsoft.com/office/drawing/2014/main" xmlns="" val="20007"/>
                    </a:ext>
                  </a:extLst>
                </a:gridCol>
                <a:gridCol w="1415690">
                  <a:extLst>
                    <a:ext uri="{9D8B030D-6E8A-4147-A177-3AD203B41FA5}">
                      <a16:colId xmlns:a16="http://schemas.microsoft.com/office/drawing/2014/main" xmlns="" val="20006"/>
                    </a:ext>
                  </a:extLst>
                </a:gridCol>
                <a:gridCol w="1415690">
                  <a:extLst>
                    <a:ext uri="{9D8B030D-6E8A-4147-A177-3AD203B41FA5}">
                      <a16:colId xmlns:a16="http://schemas.microsoft.com/office/drawing/2014/main" xmlns="" val="3858874260"/>
                    </a:ext>
                  </a:extLst>
                </a:gridCol>
              </a:tblGrid>
              <a:tr h="551677">
                <a:tc>
                  <a:txBody>
                    <a:bodyPr/>
                    <a:lstStyle/>
                    <a:p>
                      <a:pPr algn="ctr"/>
                      <a:r>
                        <a:rPr lang="en-ZA" sz="1450" dirty="0">
                          <a:solidFill>
                            <a:schemeClr val="lt1"/>
                          </a:solidFill>
                        </a:rPr>
                        <a:t>Findings</a:t>
                      </a:r>
                      <a:endParaRPr lang="en-ZA" sz="1450" dirty="0">
                        <a:solidFill>
                          <a:schemeClr val="tx1"/>
                        </a:solidFill>
                      </a:endParaRPr>
                    </a:p>
                  </a:txBody>
                  <a:tcPr/>
                </a:tc>
                <a:tc>
                  <a:txBody>
                    <a:bodyPr/>
                    <a:lstStyle/>
                    <a:p>
                      <a:pPr algn="ctr"/>
                      <a:r>
                        <a:rPr lang="en-ZA" sz="1450" dirty="0">
                          <a:solidFill>
                            <a:schemeClr val="lt1"/>
                          </a:solidFill>
                        </a:rPr>
                        <a:t>AG</a:t>
                      </a:r>
                      <a:r>
                        <a:rPr lang="en-ZA" sz="1450" baseline="0" dirty="0">
                          <a:solidFill>
                            <a:schemeClr val="lt1"/>
                          </a:solidFill>
                        </a:rPr>
                        <a:t> Recommendation</a:t>
                      </a:r>
                      <a:endParaRPr lang="en-ZA" sz="1450" dirty="0">
                        <a:solidFill>
                          <a:schemeClr val="tx1"/>
                        </a:solidFill>
                      </a:endParaRPr>
                    </a:p>
                  </a:txBody>
                  <a:tcPr/>
                </a:tc>
                <a:tc>
                  <a:txBody>
                    <a:bodyPr/>
                    <a:lstStyle/>
                    <a:p>
                      <a:pPr algn="ctr"/>
                      <a:r>
                        <a:rPr lang="en-ZA" sz="1450" dirty="0">
                          <a:solidFill>
                            <a:schemeClr val="lt1"/>
                          </a:solidFill>
                        </a:rPr>
                        <a:t>DBE</a:t>
                      </a:r>
                      <a:r>
                        <a:rPr lang="en-ZA" sz="1450" baseline="0" dirty="0">
                          <a:solidFill>
                            <a:schemeClr val="lt1"/>
                          </a:solidFill>
                        </a:rPr>
                        <a:t> Actions</a:t>
                      </a:r>
                      <a:endParaRPr lang="en-ZA" sz="1450" dirty="0">
                        <a:solidFill>
                          <a:schemeClr val="tx1"/>
                        </a:solidFill>
                      </a:endParaRPr>
                    </a:p>
                  </a:txBody>
                  <a:tcPr/>
                </a:tc>
                <a:tc>
                  <a:txBody>
                    <a:bodyPr/>
                    <a:lstStyle/>
                    <a:p>
                      <a:pPr algn="ctr"/>
                      <a:r>
                        <a:rPr lang="en-ZA" sz="1450" dirty="0"/>
                        <a:t>Q1 Progress</a:t>
                      </a:r>
                      <a:endParaRPr lang="en-ZA" sz="145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50" dirty="0">
                          <a:solidFill>
                            <a:schemeClr val="tx1"/>
                          </a:solidFill>
                        </a:rPr>
                        <a:t> </a:t>
                      </a:r>
                      <a:r>
                        <a:rPr lang="en-ZA" sz="1450" dirty="0"/>
                        <a:t>Q2 Progress</a:t>
                      </a:r>
                      <a:endParaRPr lang="en-ZA" sz="1450" dirty="0">
                        <a:solidFill>
                          <a:schemeClr val="tx1"/>
                        </a:solidFill>
                      </a:endParaRPr>
                    </a:p>
                    <a:p>
                      <a:pPr algn="ctr"/>
                      <a:endParaRPr lang="en-ZA" sz="145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50" dirty="0"/>
                        <a:t>Q3 Progress</a:t>
                      </a:r>
                      <a:endParaRPr lang="en-ZA" sz="1450" dirty="0">
                        <a:solidFill>
                          <a:schemeClr val="tx1"/>
                        </a:solidFill>
                      </a:endParaRPr>
                    </a:p>
                    <a:p>
                      <a:pPr algn="ctr"/>
                      <a:endParaRPr lang="en-ZA" sz="1450" dirty="0">
                        <a:solidFill>
                          <a:schemeClr val="tx1"/>
                        </a:solidFill>
                      </a:endParaRPr>
                    </a:p>
                  </a:txBody>
                  <a:tcPr/>
                </a:tc>
                <a:extLst>
                  <a:ext uri="{0D108BD9-81ED-4DB2-BD59-A6C34878D82A}">
                    <a16:rowId xmlns:a16="http://schemas.microsoft.com/office/drawing/2014/main" xmlns="" val="10000"/>
                  </a:ext>
                </a:extLst>
              </a:tr>
              <a:tr h="5671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baseline="0" dirty="0">
                          <a:solidFill>
                            <a:schemeClr val="tx1"/>
                          </a:solidFill>
                          <a:latin typeface="+mn-lt"/>
                          <a:ea typeface="+mn-ea"/>
                          <a:cs typeface="+mn-cs"/>
                        </a:rPr>
                        <a:t>3. Contingent Liabilities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Understatement of contingent Liabilities.</a:t>
                      </a:r>
                      <a:endParaRPr lang="en-ZA" sz="1600" b="0" dirty="0">
                        <a:solidFill>
                          <a:schemeClr val="tx1"/>
                        </a:solidFill>
                      </a:endParaRPr>
                    </a:p>
                  </a:txBody>
                  <a:tcPr/>
                </a:tc>
                <a:tc>
                  <a:txBody>
                    <a:bodyPr/>
                    <a:lstStyle/>
                    <a:p>
                      <a:pPr marL="0" indent="0" algn="just">
                        <a:buFont typeface="Courier New" panose="02070309020205020404" pitchFamily="49" charset="0"/>
                        <a:buNone/>
                      </a:pPr>
                      <a:r>
                        <a:rPr lang="en-US" sz="1600" dirty="0">
                          <a:solidFill>
                            <a:schemeClr val="tx1"/>
                          </a:solidFill>
                        </a:rPr>
                        <a:t>a</a:t>
                      </a:r>
                      <a:r>
                        <a:rPr lang="en-US" sz="1400" dirty="0">
                          <a:solidFill>
                            <a:schemeClr val="tx1"/>
                          </a:solidFill>
                        </a:rPr>
                        <a:t>)    Management needs to ensure that the financial exposure disclosed in the financial statements is in line with the supporting evidence of the amount claimed by the plaintiffs.                                                 </a:t>
                      </a:r>
                    </a:p>
                    <a:p>
                      <a:pPr marL="0" indent="0" algn="just">
                        <a:buFont typeface="Courier New" panose="02070309020205020404" pitchFamily="49" charset="0"/>
                        <a:buNone/>
                      </a:pPr>
                      <a:r>
                        <a:rPr lang="en-US" sz="1400" dirty="0">
                          <a:solidFill>
                            <a:schemeClr val="tx1"/>
                          </a:solidFill>
                        </a:rPr>
                        <a:t>b) Re-perform recalculations of the interest amounts as per the summons received to ensure accurate disclosure of the financial exposure linked to the contingent liabilities.                                                        </a:t>
                      </a:r>
                    </a:p>
                    <a:p>
                      <a:pPr marL="0" indent="0" algn="just">
                        <a:buFont typeface="Courier New" panose="02070309020205020404" pitchFamily="49" charset="0"/>
                        <a:buNone/>
                      </a:pPr>
                      <a:r>
                        <a:rPr lang="en-US" sz="1400" dirty="0">
                          <a:solidFill>
                            <a:schemeClr val="tx1"/>
                          </a:solidFill>
                        </a:rPr>
                        <a:t>c) Adjust the notes to the financial statements and consider the impacts on the prior year disclosed figures.                                                                                </a:t>
                      </a:r>
                    </a:p>
                    <a:p>
                      <a:pPr marL="0" indent="0" algn="just">
                        <a:buFont typeface="Courier New" panose="02070309020205020404" pitchFamily="49" charset="0"/>
                        <a:buNone/>
                      </a:pPr>
                      <a:r>
                        <a:rPr lang="en-US" sz="1400" dirty="0">
                          <a:solidFill>
                            <a:schemeClr val="tx1"/>
                          </a:solidFill>
                        </a:rPr>
                        <a:t>d) Provide the remaining outstanding supporting documentation as per the tables above.</a:t>
                      </a:r>
                    </a:p>
                    <a:p>
                      <a:pPr marL="0" indent="0" algn="just">
                        <a:buFont typeface="Courier New" panose="02070309020205020404" pitchFamily="49" charset="0"/>
                        <a:buNone/>
                      </a:pPr>
                      <a:r>
                        <a:rPr lang="en-US" sz="1400" dirty="0">
                          <a:solidFill>
                            <a:schemeClr val="tx1"/>
                          </a:solidFill>
                        </a:rPr>
                        <a:t>e) Implement the necessary controls to ensure that the amounts disclosed in the annual financial statements is accurate and complete.</a:t>
                      </a:r>
                      <a:endParaRPr lang="en-ZA" sz="1400" dirty="0">
                        <a:solidFill>
                          <a:schemeClr val="tx1"/>
                        </a:solidFill>
                      </a:endParaRPr>
                    </a:p>
                  </a:txBody>
                  <a:tcPr/>
                </a:tc>
                <a:tc>
                  <a:txBody>
                    <a:bodyPr/>
                    <a:lstStyle/>
                    <a:p>
                      <a:pPr algn="l" fontAlgn="t"/>
                      <a:r>
                        <a:rPr lang="en-US" sz="1800" b="0" i="0" u="none" strike="noStrike" dirty="0">
                          <a:solidFill>
                            <a:schemeClr val="tx1"/>
                          </a:solidFill>
                          <a:effectLst/>
                          <a:latin typeface="+mn-lt"/>
                        </a:rPr>
                        <a:t> </a:t>
                      </a:r>
                      <a:r>
                        <a:rPr lang="en-US" sz="1600" b="0" i="0" u="none" strike="noStrike" dirty="0">
                          <a:solidFill>
                            <a:schemeClr val="tx1"/>
                          </a:solidFill>
                          <a:effectLst/>
                          <a:latin typeface="+mn-lt"/>
                        </a:rPr>
                        <a:t>The Department has corrected the 2018/19 amounts for disclosure during the audit and the interest amounts are now included</a:t>
                      </a:r>
                      <a:r>
                        <a:rPr lang="en-US" sz="1800" b="0" i="0" u="none" strike="noStrike" dirty="0">
                          <a:solidFill>
                            <a:schemeClr val="tx1"/>
                          </a:solidFill>
                          <a:effectLst/>
                          <a:latin typeface="+mn-lt"/>
                        </a:rPr>
                        <a:t>.</a:t>
                      </a:r>
                    </a:p>
                  </a:txBody>
                  <a:tcPr marL="9525" marR="9525" marT="9525" marB="0"/>
                </a:tc>
                <a:tc>
                  <a:txBody>
                    <a:bodyPr/>
                    <a:lstStyle/>
                    <a:p>
                      <a:pPr algn="l" fontAlgn="t"/>
                      <a:r>
                        <a:rPr lang="en-US" sz="1800" b="0" i="0" u="none" strike="noStrike" dirty="0">
                          <a:solidFill>
                            <a:schemeClr val="tx1"/>
                          </a:solidFill>
                          <a:effectLst/>
                          <a:latin typeface="+mn-lt"/>
                        </a:rPr>
                        <a:t> </a:t>
                      </a:r>
                      <a:r>
                        <a:rPr lang="en-US" sz="1600" b="0" i="0" u="none" strike="noStrike" dirty="0">
                          <a:solidFill>
                            <a:schemeClr val="tx1"/>
                          </a:solidFill>
                          <a:effectLst/>
                          <a:latin typeface="+mn-lt"/>
                        </a:rPr>
                        <a:t>The disclosure is now corrected in the Interim Financial Statements which includes the  contingent liabilities with interest.</a:t>
                      </a:r>
                    </a:p>
                  </a:txBody>
                  <a:tcPr marL="9525" marR="9525" marT="9525" marB="0"/>
                </a:tc>
                <a:tc>
                  <a:txBody>
                    <a:bodyPr/>
                    <a:lstStyle/>
                    <a:p>
                      <a:pPr algn="l" fontAlgn="t"/>
                      <a:r>
                        <a:rPr lang="en-US" sz="1600" b="1" i="0" u="none" strike="noStrike" dirty="0">
                          <a:solidFill>
                            <a:schemeClr val="tx1"/>
                          </a:solidFill>
                          <a:effectLst/>
                          <a:latin typeface="+mn-lt"/>
                        </a:rPr>
                        <a:t>Disclosure</a:t>
                      </a:r>
                      <a:r>
                        <a:rPr lang="en-US" sz="1600" b="1" i="0" u="none" strike="noStrike" baseline="0" dirty="0">
                          <a:solidFill>
                            <a:schemeClr val="tx1"/>
                          </a:solidFill>
                          <a:effectLst/>
                          <a:latin typeface="+mn-lt"/>
                        </a:rPr>
                        <a:t> of Contingent Liabilities in the Interim Financial Statements </a:t>
                      </a:r>
                      <a:r>
                        <a:rPr lang="en-US" sz="1600" b="0" i="0" u="none" strike="noStrike" baseline="0" dirty="0">
                          <a:solidFill>
                            <a:schemeClr val="tx1"/>
                          </a:solidFill>
                          <a:effectLst/>
                          <a:latin typeface="+mn-lt"/>
                        </a:rPr>
                        <a:t>(30/09/2019) have been addressed and  is compliant to the Modified Cash Standard.</a:t>
                      </a:r>
                      <a:endParaRPr lang="en-US" sz="1600" b="0" i="0" u="none" strike="noStrike" dirty="0">
                        <a:solidFill>
                          <a:schemeClr val="tx1"/>
                        </a:solidFill>
                        <a:effectLst/>
                        <a:latin typeface="+mn-lt"/>
                      </a:endParaRPr>
                    </a:p>
                  </a:txBody>
                  <a:tcPr marL="9525" marR="9525" marT="9525" marB="0"/>
                </a:tc>
                <a:tc>
                  <a:txBody>
                    <a:bodyPr/>
                    <a:lstStyle/>
                    <a:p>
                      <a:pPr algn="l" fontAlgn="t"/>
                      <a:r>
                        <a:rPr lang="en-US" sz="1600" b="0" i="0" u="none" strike="noStrike" dirty="0">
                          <a:solidFill>
                            <a:schemeClr val="tx1"/>
                          </a:solidFill>
                          <a:effectLst/>
                          <a:latin typeface="+mn-lt"/>
                        </a:rPr>
                        <a:t>Resolved in Q2</a:t>
                      </a:r>
                    </a:p>
                    <a:p>
                      <a:pPr algn="l" fontAlgn="t"/>
                      <a:r>
                        <a:rPr lang="en-US" sz="1600" b="1" i="0" u="none" strike="noStrike" dirty="0">
                          <a:solidFill>
                            <a:schemeClr val="tx1"/>
                          </a:solidFill>
                          <a:effectLst/>
                          <a:latin typeface="+mn-lt"/>
                        </a:rPr>
                        <a:t>Disclosure</a:t>
                      </a:r>
                      <a:r>
                        <a:rPr lang="en-US" sz="1600" b="1" i="0" u="none" strike="noStrike" baseline="0" dirty="0">
                          <a:solidFill>
                            <a:schemeClr val="tx1"/>
                          </a:solidFill>
                          <a:effectLst/>
                          <a:latin typeface="+mn-lt"/>
                        </a:rPr>
                        <a:t> of Contingent Liabilities in the Interim Financial Statements </a:t>
                      </a:r>
                      <a:r>
                        <a:rPr lang="en-US" sz="1600" b="0" i="0" u="none" strike="noStrike" baseline="0" dirty="0">
                          <a:solidFill>
                            <a:schemeClr val="tx1"/>
                          </a:solidFill>
                          <a:effectLst/>
                          <a:latin typeface="+mn-lt"/>
                        </a:rPr>
                        <a:t>(30/09/2019) have been addressed and  is compliant to the Modified Cash Standard.</a:t>
                      </a:r>
                      <a:endParaRPr lang="en-US" sz="1600" b="0" i="0" u="none" strike="noStrike" dirty="0">
                        <a:solidFill>
                          <a:schemeClr val="tx1"/>
                        </a:solidFill>
                        <a:effectLst/>
                        <a:latin typeface="+mn-lt"/>
                      </a:endParaRPr>
                    </a:p>
                  </a:txBody>
                  <a:tcPr marL="9525" marR="9525" marT="9525" marB="0"/>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2A6ADBE0-5049-42B2-B87F-099664B7DB9D}" type="slidenum">
              <a:rPr lang="en-ZA" smtClean="0">
                <a:solidFill>
                  <a:prstClr val="black">
                    <a:tint val="75000"/>
                  </a:prstClr>
                </a:solidFill>
              </a:rPr>
              <a:pPr/>
              <a:t>131</a:t>
            </a:fld>
            <a:endParaRPr lang="en-ZA" dirty="0">
              <a:solidFill>
                <a:prstClr val="black">
                  <a:tint val="75000"/>
                </a:prstClr>
              </a:solidFill>
            </a:endParaRPr>
          </a:p>
        </p:txBody>
      </p:sp>
      <p:pic>
        <p:nvPicPr>
          <p:cNvPr id="4" name="Picture 3"/>
          <p:cNvPicPr>
            <a:picLocks noChangeAspect="1"/>
          </p:cNvPicPr>
          <p:nvPr/>
        </p:nvPicPr>
        <p:blipFill>
          <a:blip r:embed="rId5" cstate="print"/>
          <a:stretch>
            <a:fillRect/>
          </a:stretch>
        </p:blipFill>
        <p:spPr>
          <a:xfrm>
            <a:off x="22673" y="6453336"/>
            <a:ext cx="1141672" cy="404664"/>
          </a:xfrm>
          <a:prstGeom prst="rect">
            <a:avLst/>
          </a:prstGeom>
        </p:spPr>
      </p:pic>
    </p:spTree>
    <p:custDataLst>
      <p:tags r:id="rId1"/>
    </p:custDataLst>
    <p:extLst>
      <p:ext uri="{BB962C8B-B14F-4D97-AF65-F5344CB8AC3E}">
        <p14:creationId xmlns:p14="http://schemas.microsoft.com/office/powerpoint/2010/main" xmlns="" val="27670173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496" y="116632"/>
            <a:ext cx="9001000" cy="570881"/>
          </a:xfrm>
        </p:spPr>
        <p:txBody>
          <a:bodyPr>
            <a:normAutofit fontScale="90000"/>
          </a:bodyPr>
          <a:lstStyle/>
          <a:p>
            <a:r>
              <a:rPr lang="en-ZA" sz="2600" b="1" dirty="0">
                <a:solidFill>
                  <a:schemeClr val="accent2">
                    <a:lumMod val="75000"/>
                  </a:schemeClr>
                </a:solidFill>
              </a:rPr>
              <a:t> </a:t>
            </a:r>
            <a:r>
              <a:rPr lang="en-ZA" sz="2600" dirty="0"/>
              <a:t> </a:t>
            </a:r>
            <a:r>
              <a:rPr lang="en-ZA" sz="4000" dirty="0"/>
              <a:t>2019/20 AUDIT ACTION PLAN</a:t>
            </a:r>
            <a:endParaRPr lang="en-ZA" sz="40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4241726975"/>
              </p:ext>
            </p:extLst>
          </p:nvPr>
        </p:nvGraphicFramePr>
        <p:xfrm>
          <a:off x="35497" y="764704"/>
          <a:ext cx="9000997" cy="5623151"/>
        </p:xfrm>
        <a:graphic>
          <a:graphicData uri="http://schemas.openxmlformats.org/drawingml/2006/table">
            <a:tbl>
              <a:tblPr firstRow="1" bandRow="1">
                <a:tableStyleId>{21E4AEA4-8DFA-4A89-87EB-49C32662AFE0}</a:tableStyleId>
              </a:tblPr>
              <a:tblGrid>
                <a:gridCol w="1512167">
                  <a:extLst>
                    <a:ext uri="{9D8B030D-6E8A-4147-A177-3AD203B41FA5}">
                      <a16:colId xmlns:a16="http://schemas.microsoft.com/office/drawing/2014/main" xmlns="" val="20002"/>
                    </a:ext>
                  </a:extLst>
                </a:gridCol>
                <a:gridCol w="1512168">
                  <a:extLst>
                    <a:ext uri="{9D8B030D-6E8A-4147-A177-3AD203B41FA5}">
                      <a16:colId xmlns:a16="http://schemas.microsoft.com/office/drawing/2014/main" xmlns="" val="20004"/>
                    </a:ext>
                  </a:extLst>
                </a:gridCol>
                <a:gridCol w="1296144">
                  <a:extLst>
                    <a:ext uri="{9D8B030D-6E8A-4147-A177-3AD203B41FA5}">
                      <a16:colId xmlns:a16="http://schemas.microsoft.com/office/drawing/2014/main" xmlns="" val="20005"/>
                    </a:ext>
                  </a:extLst>
                </a:gridCol>
                <a:gridCol w="1338128">
                  <a:extLst>
                    <a:ext uri="{9D8B030D-6E8A-4147-A177-3AD203B41FA5}">
                      <a16:colId xmlns:a16="http://schemas.microsoft.com/office/drawing/2014/main" xmlns="" val="20007"/>
                    </a:ext>
                  </a:extLst>
                </a:gridCol>
                <a:gridCol w="1671195">
                  <a:extLst>
                    <a:ext uri="{9D8B030D-6E8A-4147-A177-3AD203B41FA5}">
                      <a16:colId xmlns:a16="http://schemas.microsoft.com/office/drawing/2014/main" xmlns="" val="20006"/>
                    </a:ext>
                  </a:extLst>
                </a:gridCol>
                <a:gridCol w="1671195">
                  <a:extLst>
                    <a:ext uri="{9D8B030D-6E8A-4147-A177-3AD203B41FA5}">
                      <a16:colId xmlns:a16="http://schemas.microsoft.com/office/drawing/2014/main" xmlns="" val="2468629314"/>
                    </a:ext>
                  </a:extLst>
                </a:gridCol>
              </a:tblGrid>
              <a:tr h="392996">
                <a:tc>
                  <a:txBody>
                    <a:bodyPr/>
                    <a:lstStyle/>
                    <a:p>
                      <a:pPr algn="ctr"/>
                      <a:r>
                        <a:rPr lang="en-ZA" sz="1450" dirty="0">
                          <a:solidFill>
                            <a:schemeClr val="lt1"/>
                          </a:solidFill>
                        </a:rPr>
                        <a:t>Findings</a:t>
                      </a:r>
                      <a:endParaRPr lang="en-ZA" sz="1450" dirty="0">
                        <a:solidFill>
                          <a:schemeClr val="tx1"/>
                        </a:solidFill>
                      </a:endParaRPr>
                    </a:p>
                  </a:txBody>
                  <a:tcPr/>
                </a:tc>
                <a:tc>
                  <a:txBody>
                    <a:bodyPr/>
                    <a:lstStyle/>
                    <a:p>
                      <a:pPr algn="ctr"/>
                      <a:r>
                        <a:rPr lang="en-ZA" sz="1450" dirty="0">
                          <a:solidFill>
                            <a:schemeClr val="lt1"/>
                          </a:solidFill>
                        </a:rPr>
                        <a:t>AG</a:t>
                      </a:r>
                      <a:r>
                        <a:rPr lang="en-ZA" sz="1450" baseline="0" dirty="0">
                          <a:solidFill>
                            <a:schemeClr val="lt1"/>
                          </a:solidFill>
                        </a:rPr>
                        <a:t> Recommendation</a:t>
                      </a:r>
                      <a:endParaRPr lang="en-ZA" sz="1450" dirty="0">
                        <a:solidFill>
                          <a:schemeClr val="tx1"/>
                        </a:solidFill>
                      </a:endParaRPr>
                    </a:p>
                  </a:txBody>
                  <a:tcPr/>
                </a:tc>
                <a:tc>
                  <a:txBody>
                    <a:bodyPr/>
                    <a:lstStyle/>
                    <a:p>
                      <a:pPr algn="ctr"/>
                      <a:r>
                        <a:rPr lang="en-ZA" sz="1450" dirty="0">
                          <a:solidFill>
                            <a:schemeClr val="lt1"/>
                          </a:solidFill>
                        </a:rPr>
                        <a:t>DBE</a:t>
                      </a:r>
                      <a:r>
                        <a:rPr lang="en-ZA" sz="1450" baseline="0" dirty="0">
                          <a:solidFill>
                            <a:schemeClr val="lt1"/>
                          </a:solidFill>
                        </a:rPr>
                        <a:t> Actions</a:t>
                      </a:r>
                      <a:endParaRPr lang="en-ZA" sz="1450" dirty="0">
                        <a:solidFill>
                          <a:schemeClr val="tx1"/>
                        </a:solidFill>
                      </a:endParaRPr>
                    </a:p>
                  </a:txBody>
                  <a:tcPr/>
                </a:tc>
                <a:tc>
                  <a:txBody>
                    <a:bodyPr/>
                    <a:lstStyle/>
                    <a:p>
                      <a:pPr algn="ctr"/>
                      <a:r>
                        <a:rPr lang="en-ZA" sz="1450" dirty="0"/>
                        <a:t>Q1</a:t>
                      </a:r>
                      <a:r>
                        <a:rPr lang="en-ZA" sz="1450" baseline="0" dirty="0"/>
                        <a:t> </a:t>
                      </a:r>
                      <a:r>
                        <a:rPr lang="en-ZA" sz="1450" dirty="0"/>
                        <a:t>Progress</a:t>
                      </a:r>
                      <a:endParaRPr lang="en-ZA" sz="145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50" dirty="0"/>
                        <a:t>Q2</a:t>
                      </a:r>
                      <a:r>
                        <a:rPr lang="en-ZA" sz="1450" baseline="0" dirty="0"/>
                        <a:t> </a:t>
                      </a:r>
                      <a:r>
                        <a:rPr lang="en-ZA" sz="1450" dirty="0"/>
                        <a:t>Progress</a:t>
                      </a:r>
                      <a:endParaRPr lang="en-ZA" sz="1450" dirty="0">
                        <a:solidFill>
                          <a:schemeClr val="tx1"/>
                        </a:solidFill>
                      </a:endParaRPr>
                    </a:p>
                    <a:p>
                      <a:pPr algn="ctr"/>
                      <a:endParaRPr lang="en-ZA" sz="145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50" b="1" kern="1200" dirty="0">
                          <a:solidFill>
                            <a:schemeClr val="lt1"/>
                          </a:solidFill>
                          <a:latin typeface="+mn-lt"/>
                          <a:ea typeface="+mn-ea"/>
                          <a:cs typeface="+mn-cs"/>
                        </a:rPr>
                        <a:t>Q3 Progress</a:t>
                      </a:r>
                    </a:p>
                    <a:p>
                      <a:pPr algn="ctr"/>
                      <a:endParaRPr lang="en-ZA" sz="1450" dirty="0">
                        <a:solidFill>
                          <a:schemeClr val="tx1"/>
                        </a:solidFill>
                      </a:endParaRPr>
                    </a:p>
                  </a:txBody>
                  <a:tcPr/>
                </a:tc>
                <a:extLst>
                  <a:ext uri="{0D108BD9-81ED-4DB2-BD59-A6C34878D82A}">
                    <a16:rowId xmlns:a16="http://schemas.microsoft.com/office/drawing/2014/main" xmlns="" val="10000"/>
                  </a:ext>
                </a:extLst>
              </a:tr>
              <a:tr h="4868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baseline="0" dirty="0">
                          <a:solidFill>
                            <a:schemeClr val="tx1"/>
                          </a:solidFill>
                          <a:latin typeface="+mn-lt"/>
                          <a:ea typeface="+mn-ea"/>
                          <a:cs typeface="+mn-cs"/>
                        </a:rPr>
                        <a:t>4. </a:t>
                      </a:r>
                      <a:r>
                        <a:rPr lang="en-US" sz="1800" b="1" kern="1200" baseline="0" dirty="0">
                          <a:solidFill>
                            <a:schemeClr val="tx1"/>
                          </a:solidFill>
                          <a:latin typeface="+mn-lt"/>
                          <a:ea typeface="+mn-ea"/>
                          <a:cs typeface="+mn-cs"/>
                        </a:rPr>
                        <a:t>Accruals and payables not recognised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Misstatement of accruals.</a:t>
                      </a:r>
                      <a:endParaRPr lang="en-ZA" sz="1800" b="0" dirty="0">
                        <a:solidFill>
                          <a:schemeClr val="tx1"/>
                        </a:solidFill>
                      </a:endParaRPr>
                    </a:p>
                  </a:txBody>
                  <a:tcPr/>
                </a:tc>
                <a:tc>
                  <a:txBody>
                    <a:bodyPr/>
                    <a:lstStyle/>
                    <a:p>
                      <a:pPr marL="0" indent="0" algn="just">
                        <a:buFont typeface="Courier New" panose="02070309020205020404" pitchFamily="49" charset="0"/>
                        <a:buNone/>
                      </a:pPr>
                      <a:r>
                        <a:rPr lang="en-US" sz="1800" dirty="0">
                          <a:solidFill>
                            <a:schemeClr val="tx1"/>
                          </a:solidFill>
                        </a:rPr>
                        <a:t>a)    Introduce procedures and internal controls where the department officials make a record as to when the invoices are received from the implementing agents.  </a:t>
                      </a:r>
                      <a:endParaRPr lang="en-ZA" sz="1800" dirty="0">
                        <a:solidFill>
                          <a:schemeClr val="tx1"/>
                        </a:solidFill>
                      </a:endParaRPr>
                    </a:p>
                  </a:txBody>
                  <a:tcPr/>
                </a:tc>
                <a:tc>
                  <a:txBody>
                    <a:bodyPr/>
                    <a:lstStyle/>
                    <a:p>
                      <a:pPr algn="l" fontAlgn="t"/>
                      <a:r>
                        <a:rPr lang="en-US" sz="1800" b="0" i="0" u="none" strike="noStrike" dirty="0">
                          <a:solidFill>
                            <a:srgbClr val="000000"/>
                          </a:solidFill>
                          <a:effectLst/>
                          <a:latin typeface="+mn-lt"/>
                        </a:rPr>
                        <a:t> Classification is determined by the date the invoice is received by the implementing agent. </a:t>
                      </a:r>
                    </a:p>
                    <a:p>
                      <a:pPr algn="l" fontAlgn="t"/>
                      <a:r>
                        <a:rPr lang="en-US" sz="1800" b="0" i="0" u="none" strike="noStrike" dirty="0">
                          <a:solidFill>
                            <a:srgbClr val="000000"/>
                          </a:solidFill>
                          <a:effectLst/>
                          <a:latin typeface="+mn-lt"/>
                        </a:rPr>
                        <a:t> </a:t>
                      </a:r>
                    </a:p>
                    <a:p>
                      <a:pPr algn="l" fontAlgn="t"/>
                      <a:r>
                        <a:rPr lang="en-US" sz="1800" b="0" i="0" u="none" strike="noStrike" dirty="0">
                          <a:solidFill>
                            <a:srgbClr val="000000"/>
                          </a:solidFill>
                          <a:effectLst/>
                          <a:latin typeface="+mn-lt"/>
                        </a:rPr>
                        <a:t> </a:t>
                      </a:r>
                    </a:p>
                  </a:txBody>
                  <a:tcPr marL="9525" marR="9525" marT="9525" marB="0"/>
                </a:tc>
                <a:tc>
                  <a:txBody>
                    <a:bodyPr/>
                    <a:lstStyle/>
                    <a:p>
                      <a:pPr algn="l" fontAlgn="t"/>
                      <a:r>
                        <a:rPr lang="en-US" sz="1800" b="0" i="0" u="none" strike="noStrike" dirty="0">
                          <a:solidFill>
                            <a:srgbClr val="000000"/>
                          </a:solidFill>
                          <a:effectLst/>
                          <a:latin typeface="+mn-lt"/>
                        </a:rPr>
                        <a:t> The DBE has bought a</a:t>
                      </a:r>
                      <a:r>
                        <a:rPr lang="en-US" sz="1800" b="0" i="0" u="none" strike="noStrike" baseline="0" dirty="0">
                          <a:solidFill>
                            <a:srgbClr val="000000"/>
                          </a:solidFill>
                          <a:effectLst/>
                          <a:latin typeface="+mn-lt"/>
                        </a:rPr>
                        <a:t> Receipt Date Stamp which we  used for all 61 ASIDI projects being implemented internally.</a:t>
                      </a:r>
                    </a:p>
                    <a:p>
                      <a:pPr algn="l" fontAlgn="t"/>
                      <a:endParaRPr lang="en-US" sz="1800" b="0" i="0" u="none" strike="noStrike" baseline="0" dirty="0">
                        <a:solidFill>
                          <a:srgbClr val="000000"/>
                        </a:solidFill>
                        <a:effectLst/>
                        <a:latin typeface="+mn-lt"/>
                      </a:endParaRPr>
                    </a:p>
                    <a:p>
                      <a:pPr algn="l" fontAlgn="t"/>
                      <a:r>
                        <a:rPr lang="en-US" sz="1800" b="0" i="0" u="none" strike="noStrike" baseline="0" dirty="0">
                          <a:solidFill>
                            <a:srgbClr val="000000"/>
                          </a:solidFill>
                          <a:effectLst/>
                          <a:latin typeface="+mn-lt"/>
                        </a:rPr>
                        <a:t> </a:t>
                      </a:r>
                      <a:endParaRPr lang="en-US" sz="1800" b="0" i="0" u="none" strike="noStrike" dirty="0">
                        <a:solidFill>
                          <a:srgbClr val="000000"/>
                        </a:solidFill>
                        <a:effectLst/>
                        <a:latin typeface="+mn-lt"/>
                      </a:endParaRPr>
                    </a:p>
                  </a:txBody>
                  <a:tcPr marL="9525" marR="9525" marT="9525" marB="0"/>
                </a:tc>
                <a:tc>
                  <a:txBody>
                    <a:bodyPr/>
                    <a:lstStyle/>
                    <a:p>
                      <a:pPr algn="l" fontAlgn="t"/>
                      <a:r>
                        <a:rPr lang="en-US" sz="1800" b="1" i="0" u="none" strike="noStrike" dirty="0">
                          <a:solidFill>
                            <a:schemeClr val="tx1"/>
                          </a:solidFill>
                          <a:effectLst/>
                          <a:latin typeface="+mn-lt"/>
                        </a:rPr>
                        <a:t>Disclosure</a:t>
                      </a:r>
                      <a:r>
                        <a:rPr lang="en-US" sz="1800" b="1" i="0" u="none" strike="noStrike" baseline="0" dirty="0">
                          <a:solidFill>
                            <a:schemeClr val="tx1"/>
                          </a:solidFill>
                          <a:effectLst/>
                          <a:latin typeface="+mn-lt"/>
                        </a:rPr>
                        <a:t> notes have been addressed and are compliant to Modified Cash Standard. </a:t>
                      </a:r>
                      <a:r>
                        <a:rPr lang="en-US" sz="1800" b="0" i="0" u="none" strike="noStrike" baseline="0" dirty="0">
                          <a:solidFill>
                            <a:schemeClr val="tx1"/>
                          </a:solidFill>
                          <a:effectLst/>
                          <a:latin typeface="+mn-lt"/>
                        </a:rPr>
                        <a:t>All </a:t>
                      </a:r>
                      <a:r>
                        <a:rPr lang="en-US" sz="1800" b="1" i="0" u="none" strike="noStrike" baseline="0" dirty="0">
                          <a:solidFill>
                            <a:schemeClr val="tx1"/>
                          </a:solidFill>
                          <a:effectLst/>
                          <a:latin typeface="+mn-lt"/>
                        </a:rPr>
                        <a:t>schedules for both Accruals and Payables </a:t>
                      </a:r>
                      <a:r>
                        <a:rPr lang="en-US" sz="1800" b="0" i="0" u="none" strike="noStrike" baseline="0" dirty="0">
                          <a:solidFill>
                            <a:schemeClr val="tx1"/>
                          </a:solidFill>
                          <a:effectLst/>
                          <a:latin typeface="+mn-lt"/>
                        </a:rPr>
                        <a:t>includes the Receipt Date of invoices and supported by stamped sources documents.</a:t>
                      </a:r>
                      <a:endParaRPr lang="en-US" sz="1800" b="0" i="0" u="none" strike="noStrike" dirty="0">
                        <a:solidFill>
                          <a:schemeClr val="tx1"/>
                        </a:solidFill>
                        <a:effectLst/>
                        <a:latin typeface="+mn-lt"/>
                      </a:endParaRPr>
                    </a:p>
                  </a:txBody>
                  <a:tcPr marL="9525" marR="9525" marT="9525" marB="0"/>
                </a:tc>
                <a:tc>
                  <a:txBody>
                    <a:bodyPr/>
                    <a:lstStyle/>
                    <a:p>
                      <a:pPr algn="l" fontAlgn="t"/>
                      <a:r>
                        <a:rPr lang="en-US" sz="1800" b="0" i="0" u="none" strike="noStrike" dirty="0">
                          <a:solidFill>
                            <a:schemeClr val="tx1"/>
                          </a:solidFill>
                          <a:effectLst/>
                          <a:latin typeface="+mn-lt"/>
                        </a:rPr>
                        <a:t>Resolved in Q2</a:t>
                      </a:r>
                    </a:p>
                    <a:p>
                      <a:pPr algn="l" fontAlgn="t"/>
                      <a:r>
                        <a:rPr lang="en-US" sz="1800" b="1" i="0" u="none" strike="noStrike" dirty="0">
                          <a:solidFill>
                            <a:schemeClr val="tx1"/>
                          </a:solidFill>
                          <a:effectLst/>
                          <a:latin typeface="+mn-lt"/>
                        </a:rPr>
                        <a:t>Disclosure</a:t>
                      </a:r>
                      <a:r>
                        <a:rPr lang="en-US" sz="1800" b="1" i="0" u="none" strike="noStrike" baseline="0" dirty="0">
                          <a:solidFill>
                            <a:schemeClr val="tx1"/>
                          </a:solidFill>
                          <a:effectLst/>
                          <a:latin typeface="+mn-lt"/>
                        </a:rPr>
                        <a:t> notes have been addressed and are compliant to Modified Cash Standard (MCS). </a:t>
                      </a:r>
                      <a:r>
                        <a:rPr lang="en-US" sz="1800" b="0" i="0" u="none" strike="noStrike" baseline="0" dirty="0">
                          <a:solidFill>
                            <a:schemeClr val="tx1"/>
                          </a:solidFill>
                          <a:effectLst/>
                          <a:latin typeface="+mn-lt"/>
                        </a:rPr>
                        <a:t>All </a:t>
                      </a:r>
                      <a:r>
                        <a:rPr lang="en-US" sz="1800" b="1" i="0" u="none" strike="noStrike" baseline="0" dirty="0">
                          <a:solidFill>
                            <a:schemeClr val="tx1"/>
                          </a:solidFill>
                          <a:effectLst/>
                          <a:latin typeface="+mn-lt"/>
                        </a:rPr>
                        <a:t>schedules for both Accruals and Payables </a:t>
                      </a:r>
                      <a:r>
                        <a:rPr lang="en-US" sz="1800" b="0" i="0" u="none" strike="noStrike" baseline="0" dirty="0">
                          <a:solidFill>
                            <a:schemeClr val="tx1"/>
                          </a:solidFill>
                          <a:effectLst/>
                          <a:latin typeface="+mn-lt"/>
                        </a:rPr>
                        <a:t>includes the Receipt Date of invoices and supported by stamped sources documents.</a:t>
                      </a:r>
                      <a:endParaRPr lang="en-US" sz="1800" b="0" i="0" u="none" strike="noStrike" dirty="0">
                        <a:solidFill>
                          <a:schemeClr val="tx1"/>
                        </a:solidFill>
                        <a:effectLst/>
                        <a:latin typeface="+mn-lt"/>
                      </a:endParaRPr>
                    </a:p>
                  </a:txBody>
                  <a:tcPr marL="9525" marR="9525" marT="9525" marB="0"/>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CC2ACB2C-3978-4C43-A405-22DC9BC931D3}" type="slidenum">
              <a:rPr lang="en-ZA" smtClean="0">
                <a:solidFill>
                  <a:prstClr val="black">
                    <a:tint val="75000"/>
                  </a:prstClr>
                </a:solidFill>
              </a:rPr>
              <a:pPr/>
              <a:t>132</a:t>
            </a:fld>
            <a:endParaRPr lang="en-ZA" dirty="0">
              <a:solidFill>
                <a:prstClr val="black">
                  <a:tint val="75000"/>
                </a:prstClr>
              </a:solidFill>
            </a:endParaRPr>
          </a:p>
        </p:txBody>
      </p:sp>
      <p:pic>
        <p:nvPicPr>
          <p:cNvPr id="4" name="Picture 3"/>
          <p:cNvPicPr>
            <a:picLocks noChangeAspect="1"/>
          </p:cNvPicPr>
          <p:nvPr/>
        </p:nvPicPr>
        <p:blipFill>
          <a:blip r:embed="rId5" cstate="print"/>
          <a:stretch>
            <a:fillRect/>
          </a:stretch>
        </p:blipFill>
        <p:spPr>
          <a:xfrm>
            <a:off x="35496" y="6165436"/>
            <a:ext cx="1584175" cy="556040"/>
          </a:xfrm>
          <a:prstGeom prst="rect">
            <a:avLst/>
          </a:prstGeom>
        </p:spPr>
      </p:pic>
    </p:spTree>
    <p:custDataLst>
      <p:tags r:id="rId1"/>
    </p:custDataLst>
    <p:extLst>
      <p:ext uri="{BB962C8B-B14F-4D97-AF65-F5344CB8AC3E}">
        <p14:creationId xmlns:p14="http://schemas.microsoft.com/office/powerpoint/2010/main" xmlns="" val="15759459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496" y="116633"/>
            <a:ext cx="9001000" cy="504056"/>
          </a:xfrm>
        </p:spPr>
        <p:txBody>
          <a:bodyPr>
            <a:normAutofit fontScale="90000"/>
          </a:bodyPr>
          <a:lstStyle/>
          <a:p>
            <a:r>
              <a:rPr lang="en-ZA" sz="2600" b="1" dirty="0">
                <a:solidFill>
                  <a:schemeClr val="accent2">
                    <a:lumMod val="75000"/>
                  </a:schemeClr>
                </a:solidFill>
              </a:rPr>
              <a:t> </a:t>
            </a:r>
            <a:r>
              <a:rPr lang="en-ZA" sz="2600" dirty="0"/>
              <a:t> </a:t>
            </a:r>
            <a:r>
              <a:rPr lang="en-ZA" sz="3600" dirty="0"/>
              <a:t>2019/20 AUDIT ACTION PLAN</a:t>
            </a:r>
            <a:endParaRPr lang="en-ZA" sz="36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76358113"/>
              </p:ext>
            </p:extLst>
          </p:nvPr>
        </p:nvGraphicFramePr>
        <p:xfrm>
          <a:off x="35497" y="589634"/>
          <a:ext cx="9095322" cy="6295750"/>
        </p:xfrm>
        <a:graphic>
          <a:graphicData uri="http://schemas.openxmlformats.org/drawingml/2006/table">
            <a:tbl>
              <a:tblPr firstRow="1" bandRow="1">
                <a:tableStyleId>{21E4AEA4-8DFA-4A89-87EB-49C32662AFE0}</a:tableStyleId>
              </a:tblPr>
              <a:tblGrid>
                <a:gridCol w="1296143">
                  <a:extLst>
                    <a:ext uri="{9D8B030D-6E8A-4147-A177-3AD203B41FA5}">
                      <a16:colId xmlns:a16="http://schemas.microsoft.com/office/drawing/2014/main" xmlns="" val="20002"/>
                    </a:ext>
                  </a:extLst>
                </a:gridCol>
                <a:gridCol w="1944216">
                  <a:extLst>
                    <a:ext uri="{9D8B030D-6E8A-4147-A177-3AD203B41FA5}">
                      <a16:colId xmlns:a16="http://schemas.microsoft.com/office/drawing/2014/main" xmlns="" val="20004"/>
                    </a:ext>
                  </a:extLst>
                </a:gridCol>
                <a:gridCol w="1584176">
                  <a:extLst>
                    <a:ext uri="{9D8B030D-6E8A-4147-A177-3AD203B41FA5}">
                      <a16:colId xmlns:a16="http://schemas.microsoft.com/office/drawing/2014/main" xmlns="" val="20005"/>
                    </a:ext>
                  </a:extLst>
                </a:gridCol>
                <a:gridCol w="2160240">
                  <a:extLst>
                    <a:ext uri="{9D8B030D-6E8A-4147-A177-3AD203B41FA5}">
                      <a16:colId xmlns:a16="http://schemas.microsoft.com/office/drawing/2014/main" xmlns="" val="20007"/>
                    </a:ext>
                  </a:extLst>
                </a:gridCol>
                <a:gridCol w="2110547">
                  <a:extLst>
                    <a:ext uri="{9D8B030D-6E8A-4147-A177-3AD203B41FA5}">
                      <a16:colId xmlns:a16="http://schemas.microsoft.com/office/drawing/2014/main" xmlns="" val="2230854587"/>
                    </a:ext>
                  </a:extLst>
                </a:gridCol>
              </a:tblGrid>
              <a:tr h="561469">
                <a:tc>
                  <a:txBody>
                    <a:bodyPr/>
                    <a:lstStyle/>
                    <a:p>
                      <a:pPr algn="ctr"/>
                      <a:r>
                        <a:rPr lang="en-ZA" sz="1450" dirty="0">
                          <a:solidFill>
                            <a:schemeClr val="lt1"/>
                          </a:solidFill>
                        </a:rPr>
                        <a:t>Findings</a:t>
                      </a:r>
                      <a:endParaRPr lang="en-ZA" sz="1450" dirty="0">
                        <a:solidFill>
                          <a:schemeClr val="tx1"/>
                        </a:solidFill>
                      </a:endParaRPr>
                    </a:p>
                  </a:txBody>
                  <a:tcPr/>
                </a:tc>
                <a:tc>
                  <a:txBody>
                    <a:bodyPr/>
                    <a:lstStyle/>
                    <a:p>
                      <a:pPr algn="ctr"/>
                      <a:r>
                        <a:rPr lang="en-ZA" sz="1450" dirty="0">
                          <a:solidFill>
                            <a:schemeClr val="lt1"/>
                          </a:solidFill>
                        </a:rPr>
                        <a:t>AG</a:t>
                      </a:r>
                      <a:r>
                        <a:rPr lang="en-ZA" sz="1450" baseline="0" dirty="0">
                          <a:solidFill>
                            <a:schemeClr val="lt1"/>
                          </a:solidFill>
                        </a:rPr>
                        <a:t> Recommendation</a:t>
                      </a:r>
                      <a:endParaRPr lang="en-ZA" sz="1450" dirty="0">
                        <a:solidFill>
                          <a:schemeClr val="tx1"/>
                        </a:solidFill>
                      </a:endParaRPr>
                    </a:p>
                  </a:txBody>
                  <a:tcPr/>
                </a:tc>
                <a:tc>
                  <a:txBody>
                    <a:bodyPr/>
                    <a:lstStyle/>
                    <a:p>
                      <a:pPr algn="ctr"/>
                      <a:r>
                        <a:rPr lang="en-ZA" sz="1450" dirty="0">
                          <a:solidFill>
                            <a:schemeClr val="lt1"/>
                          </a:solidFill>
                        </a:rPr>
                        <a:t>DBE</a:t>
                      </a:r>
                      <a:r>
                        <a:rPr lang="en-ZA" sz="1450" baseline="0" dirty="0">
                          <a:solidFill>
                            <a:schemeClr val="lt1"/>
                          </a:solidFill>
                        </a:rPr>
                        <a:t> Actions</a:t>
                      </a:r>
                      <a:endParaRPr lang="en-ZA" sz="145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50" dirty="0"/>
                        <a:t>Q2 Progress</a:t>
                      </a:r>
                      <a:endParaRPr lang="en-ZA" sz="1450" dirty="0">
                        <a:solidFill>
                          <a:schemeClr val="tx1"/>
                        </a:solidFill>
                      </a:endParaRPr>
                    </a:p>
                    <a:p>
                      <a:pPr algn="ctr"/>
                      <a:endParaRPr lang="en-ZA" sz="145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50" dirty="0"/>
                        <a:t>Q3 Progress</a:t>
                      </a:r>
                      <a:endParaRPr lang="en-ZA" sz="1450" dirty="0">
                        <a:solidFill>
                          <a:schemeClr val="tx1"/>
                        </a:solidFill>
                      </a:endParaRPr>
                    </a:p>
                    <a:p>
                      <a:pPr algn="ctr"/>
                      <a:endParaRPr lang="en-ZA" sz="1450" dirty="0">
                        <a:solidFill>
                          <a:schemeClr val="tx1"/>
                        </a:solidFill>
                      </a:endParaRPr>
                    </a:p>
                  </a:txBody>
                  <a:tcPr/>
                </a:tc>
                <a:extLst>
                  <a:ext uri="{0D108BD9-81ED-4DB2-BD59-A6C34878D82A}">
                    <a16:rowId xmlns:a16="http://schemas.microsoft.com/office/drawing/2014/main" xmlns="" val="10000"/>
                  </a:ext>
                </a:extLst>
              </a:tr>
              <a:tr h="5734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50" b="1" kern="1200" baseline="0" dirty="0">
                          <a:solidFill>
                            <a:schemeClr val="tx1"/>
                          </a:solidFill>
                          <a:latin typeface="+mn-lt"/>
                          <a:ea typeface="+mn-ea"/>
                          <a:cs typeface="+mn-cs"/>
                        </a:rPr>
                        <a:t>5. MATERIAL IRREGULARITY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50" b="0" dirty="0">
                          <a:solidFill>
                            <a:schemeClr val="tx1"/>
                          </a:solidFill>
                        </a:rPr>
                        <a:t>Cost incurred for remedial construction for projects undertaken by Adopt-a-School.</a:t>
                      </a:r>
                      <a:endParaRPr lang="en-ZA" sz="1450" b="0" dirty="0">
                        <a:solidFill>
                          <a:schemeClr val="tx1"/>
                        </a:solidFill>
                      </a:endParaRPr>
                    </a:p>
                  </a:txBody>
                  <a:tcPr/>
                </a:tc>
                <a:tc>
                  <a:txBody>
                    <a:bodyPr/>
                    <a:lstStyle/>
                    <a:p>
                      <a:pPr marL="0" indent="0" algn="just">
                        <a:buFont typeface="Courier New" panose="02070309020205020404" pitchFamily="49" charset="0"/>
                        <a:buNone/>
                      </a:pPr>
                      <a:r>
                        <a:rPr lang="en-US" sz="1200" dirty="0">
                          <a:solidFill>
                            <a:schemeClr val="tx1"/>
                          </a:solidFill>
                        </a:rPr>
                        <a:t>(</a:t>
                      </a:r>
                      <a:r>
                        <a:rPr lang="en-US" sz="1400" dirty="0">
                          <a:solidFill>
                            <a:schemeClr val="tx1"/>
                          </a:solidFill>
                        </a:rPr>
                        <a:t>a) Ensure that proper and due processes are followed with regards to the appointment of service providers and implementing agents and to ensure that the providers meet the necessary requirements in line with CIDB to perform construction work in the public sector.</a:t>
                      </a:r>
                    </a:p>
                    <a:p>
                      <a:pPr marL="0" indent="0" algn="just">
                        <a:buFont typeface="Courier New" panose="02070309020205020404" pitchFamily="49" charset="0"/>
                        <a:buNone/>
                      </a:pPr>
                      <a:r>
                        <a:rPr lang="en-US" sz="1400" dirty="0">
                          <a:solidFill>
                            <a:schemeClr val="tx1"/>
                          </a:solidFill>
                        </a:rPr>
                        <a:t>b) Ensure compliance with CIDB and NT procurement prescripts</a:t>
                      </a:r>
                    </a:p>
                    <a:p>
                      <a:pPr marL="0" indent="0" algn="just">
                        <a:buFont typeface="Courier New" panose="02070309020205020404" pitchFamily="49" charset="0"/>
                        <a:buNone/>
                      </a:pPr>
                      <a:r>
                        <a:rPr lang="en-US" sz="1400" dirty="0">
                          <a:solidFill>
                            <a:schemeClr val="tx1"/>
                          </a:solidFill>
                        </a:rPr>
                        <a:t>c) Ensure compliance with the PFMA section 38 with regards to investigation into permitted irregular and fruitless and wasteful expenditure.</a:t>
                      </a:r>
                      <a:endParaRPr lang="en-ZA" sz="1400" dirty="0">
                        <a:solidFill>
                          <a:schemeClr val="tx1"/>
                        </a:solidFill>
                      </a:endParaRPr>
                    </a:p>
                  </a:txBody>
                  <a:tcPr/>
                </a:tc>
                <a:tc>
                  <a:txBody>
                    <a:bodyPr/>
                    <a:lstStyle/>
                    <a:p>
                      <a:pPr algn="l" fontAlgn="t"/>
                      <a:r>
                        <a:rPr lang="en-US" sz="1450" b="0" i="0" u="none" strike="noStrike" baseline="0" dirty="0">
                          <a:solidFill>
                            <a:srgbClr val="000000"/>
                          </a:solidFill>
                          <a:effectLst/>
                          <a:latin typeface="+mn-lt"/>
                        </a:rPr>
                        <a:t>All related irregular expenditure  be disclosed accordingly and cost incurred for remedial action be recovered from the IA. </a:t>
                      </a:r>
                      <a:endParaRPr lang="en-US" sz="1450" b="0" i="0" u="none" strike="noStrike" dirty="0">
                        <a:solidFill>
                          <a:srgbClr val="000000"/>
                        </a:solidFill>
                        <a:effectLst/>
                        <a:latin typeface="+mn-lt"/>
                      </a:endParaRPr>
                    </a:p>
                  </a:txBody>
                  <a:tcPr marL="9525" marR="9525" marT="9525" marB="0"/>
                </a:tc>
                <a:tc>
                  <a:txBody>
                    <a:bodyPr/>
                    <a:lstStyle/>
                    <a:p>
                      <a:pPr algn="l" fontAlgn="t"/>
                      <a:r>
                        <a:rPr lang="en-US" sz="1450" b="0" i="0" u="none" strike="noStrike" dirty="0">
                          <a:solidFill>
                            <a:srgbClr val="000000"/>
                          </a:solidFill>
                          <a:effectLst/>
                          <a:latin typeface="+mn-lt"/>
                        </a:rPr>
                        <a:t>The final accounts for Phase 2 have been done for all three schools and consequently approved by the DG. The Adopt-a-School Foundation (AASF) has submitted their Final Accounts for Phase 1 to the PSU on the 11/11/2019. The process of review is underway and expected to be completed by the end of 3rd quarter so</a:t>
                      </a:r>
                      <a:r>
                        <a:rPr lang="en-US" sz="1450" b="0" i="0" u="none" strike="noStrike" baseline="0" dirty="0">
                          <a:solidFill>
                            <a:srgbClr val="000000"/>
                          </a:solidFill>
                          <a:effectLst/>
                          <a:latin typeface="+mn-lt"/>
                        </a:rPr>
                        <a:t> that </a:t>
                      </a:r>
                      <a:r>
                        <a:rPr lang="en-US" sz="1450" b="0" i="0" u="none" strike="noStrike" dirty="0">
                          <a:solidFill>
                            <a:srgbClr val="000000"/>
                          </a:solidFill>
                          <a:effectLst/>
                          <a:latin typeface="+mn-lt"/>
                        </a:rPr>
                        <a:t> the quantum would be issued to AASF for repayment.</a:t>
                      </a:r>
                    </a:p>
                  </a:txBody>
                  <a:tcPr marL="9525" marR="9525" marT="9525" marB="0"/>
                </a:tc>
                <a:tc>
                  <a:txBody>
                    <a:bodyPr/>
                    <a:lstStyle/>
                    <a:p>
                      <a:pPr algn="l" fontAlgn="t"/>
                      <a:r>
                        <a:rPr lang="en-US" sz="1450" b="1" i="0" u="none" strike="noStrike" dirty="0">
                          <a:solidFill>
                            <a:srgbClr val="000000"/>
                          </a:solidFill>
                          <a:effectLst/>
                          <a:latin typeface="+mn-lt"/>
                        </a:rPr>
                        <a:t>The DG signed a letter addressed to AASF with a claim for the irregular expenditure</a:t>
                      </a:r>
                      <a:r>
                        <a:rPr lang="en-US" sz="1450" b="0" i="0" u="none" strike="noStrike" dirty="0">
                          <a:solidFill>
                            <a:srgbClr val="000000"/>
                          </a:solidFill>
                          <a:effectLst/>
                          <a:latin typeface="+mn-lt"/>
                        </a:rPr>
                        <a:t>.</a:t>
                      </a:r>
                    </a:p>
                  </a:txBody>
                  <a:tcPr marL="9525" marR="9525" marT="9525" marB="0"/>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8EE50A0D-889D-457D-9DEF-01C4412972A0}" type="slidenum">
              <a:rPr lang="en-ZA">
                <a:solidFill>
                  <a:prstClr val="black">
                    <a:tint val="75000"/>
                  </a:prstClr>
                </a:solidFill>
              </a:rPr>
              <a:pPr/>
              <a:t>133</a:t>
            </a:fld>
            <a:endParaRPr lang="en-ZA" dirty="0">
              <a:solidFill>
                <a:prstClr val="black">
                  <a:tint val="75000"/>
                </a:prstClr>
              </a:solidFill>
            </a:endParaRPr>
          </a:p>
        </p:txBody>
      </p:sp>
      <p:pic>
        <p:nvPicPr>
          <p:cNvPr id="6" name="Picture 5"/>
          <p:cNvPicPr>
            <a:picLocks noChangeAspect="1"/>
          </p:cNvPicPr>
          <p:nvPr/>
        </p:nvPicPr>
        <p:blipFill>
          <a:blip r:embed="rId5" cstate="print"/>
          <a:stretch>
            <a:fillRect/>
          </a:stretch>
        </p:blipFill>
        <p:spPr>
          <a:xfrm>
            <a:off x="35496" y="6356351"/>
            <a:ext cx="1554615" cy="363072"/>
          </a:xfrm>
          <a:prstGeom prst="rect">
            <a:avLst/>
          </a:prstGeom>
        </p:spPr>
      </p:pic>
    </p:spTree>
    <p:custDataLst>
      <p:tags r:id="rId1"/>
    </p:custDataLst>
    <p:extLst>
      <p:ext uri="{BB962C8B-B14F-4D97-AF65-F5344CB8AC3E}">
        <p14:creationId xmlns:p14="http://schemas.microsoft.com/office/powerpoint/2010/main" xmlns="" val="25098320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496" y="116633"/>
            <a:ext cx="9001000" cy="504056"/>
          </a:xfrm>
        </p:spPr>
        <p:txBody>
          <a:bodyPr>
            <a:normAutofit fontScale="90000"/>
          </a:bodyPr>
          <a:lstStyle/>
          <a:p>
            <a:r>
              <a:rPr lang="en-ZA" sz="2600" b="1" dirty="0">
                <a:solidFill>
                  <a:schemeClr val="accent2">
                    <a:lumMod val="75000"/>
                  </a:schemeClr>
                </a:solidFill>
              </a:rPr>
              <a:t> </a:t>
            </a:r>
            <a:r>
              <a:rPr lang="en-ZA" sz="2600" dirty="0"/>
              <a:t> </a:t>
            </a:r>
            <a:r>
              <a:rPr lang="en-ZA" sz="3600" dirty="0"/>
              <a:t>2019/20 AUDIT ACTION PLAN</a:t>
            </a:r>
            <a:endParaRPr lang="en-ZA" sz="36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687200809"/>
              </p:ext>
            </p:extLst>
          </p:nvPr>
        </p:nvGraphicFramePr>
        <p:xfrm>
          <a:off x="107504" y="620689"/>
          <a:ext cx="8928992" cy="6192687"/>
        </p:xfrm>
        <a:graphic>
          <a:graphicData uri="http://schemas.openxmlformats.org/drawingml/2006/table">
            <a:tbl>
              <a:tblPr firstRow="1" bandRow="1">
                <a:tableStyleId>{21E4AEA4-8DFA-4A89-87EB-49C32662AFE0}</a:tableStyleId>
              </a:tblPr>
              <a:tblGrid>
                <a:gridCol w="1296144">
                  <a:extLst>
                    <a:ext uri="{9D8B030D-6E8A-4147-A177-3AD203B41FA5}">
                      <a16:colId xmlns:a16="http://schemas.microsoft.com/office/drawing/2014/main" xmlns="" val="20002"/>
                    </a:ext>
                  </a:extLst>
                </a:gridCol>
                <a:gridCol w="1132548">
                  <a:extLst>
                    <a:ext uri="{9D8B030D-6E8A-4147-A177-3AD203B41FA5}">
                      <a16:colId xmlns:a16="http://schemas.microsoft.com/office/drawing/2014/main" xmlns="" val="20004"/>
                    </a:ext>
                  </a:extLst>
                </a:gridCol>
                <a:gridCol w="1318233">
                  <a:extLst>
                    <a:ext uri="{9D8B030D-6E8A-4147-A177-3AD203B41FA5}">
                      <a16:colId xmlns:a16="http://schemas.microsoft.com/office/drawing/2014/main" xmlns="" val="20005"/>
                    </a:ext>
                  </a:extLst>
                </a:gridCol>
                <a:gridCol w="2584078">
                  <a:extLst>
                    <a:ext uri="{9D8B030D-6E8A-4147-A177-3AD203B41FA5}">
                      <a16:colId xmlns:a16="http://schemas.microsoft.com/office/drawing/2014/main" xmlns="" val="20006"/>
                    </a:ext>
                  </a:extLst>
                </a:gridCol>
                <a:gridCol w="2597989">
                  <a:extLst>
                    <a:ext uri="{9D8B030D-6E8A-4147-A177-3AD203B41FA5}">
                      <a16:colId xmlns:a16="http://schemas.microsoft.com/office/drawing/2014/main" xmlns="" val="2487525533"/>
                    </a:ext>
                  </a:extLst>
                </a:gridCol>
              </a:tblGrid>
              <a:tr h="759089">
                <a:tc>
                  <a:txBody>
                    <a:bodyPr/>
                    <a:lstStyle/>
                    <a:p>
                      <a:pPr algn="ctr"/>
                      <a:r>
                        <a:rPr lang="en-ZA" sz="1450" dirty="0">
                          <a:solidFill>
                            <a:schemeClr val="lt1"/>
                          </a:solidFill>
                        </a:rPr>
                        <a:t>Findings</a:t>
                      </a:r>
                      <a:endParaRPr lang="en-ZA" sz="1450" dirty="0">
                        <a:solidFill>
                          <a:schemeClr val="tx1"/>
                        </a:solidFill>
                      </a:endParaRPr>
                    </a:p>
                  </a:txBody>
                  <a:tcPr/>
                </a:tc>
                <a:tc>
                  <a:txBody>
                    <a:bodyPr/>
                    <a:lstStyle/>
                    <a:p>
                      <a:pPr algn="ctr"/>
                      <a:r>
                        <a:rPr lang="en-ZA" sz="1450" dirty="0">
                          <a:solidFill>
                            <a:schemeClr val="lt1"/>
                          </a:solidFill>
                        </a:rPr>
                        <a:t>AG</a:t>
                      </a:r>
                      <a:r>
                        <a:rPr lang="en-ZA" sz="1450" baseline="0" dirty="0">
                          <a:solidFill>
                            <a:schemeClr val="lt1"/>
                          </a:solidFill>
                        </a:rPr>
                        <a:t> Recommendation</a:t>
                      </a:r>
                      <a:endParaRPr lang="en-ZA" sz="1450" dirty="0">
                        <a:solidFill>
                          <a:schemeClr val="tx1"/>
                        </a:solidFill>
                      </a:endParaRPr>
                    </a:p>
                  </a:txBody>
                  <a:tcPr/>
                </a:tc>
                <a:tc>
                  <a:txBody>
                    <a:bodyPr/>
                    <a:lstStyle/>
                    <a:p>
                      <a:pPr algn="ctr"/>
                      <a:r>
                        <a:rPr lang="en-ZA" sz="1450" dirty="0">
                          <a:solidFill>
                            <a:schemeClr val="lt1"/>
                          </a:solidFill>
                        </a:rPr>
                        <a:t>DBE</a:t>
                      </a:r>
                      <a:r>
                        <a:rPr lang="en-ZA" sz="1450" baseline="0" dirty="0">
                          <a:solidFill>
                            <a:schemeClr val="lt1"/>
                          </a:solidFill>
                        </a:rPr>
                        <a:t> Actions</a:t>
                      </a:r>
                      <a:endParaRPr lang="en-ZA" sz="145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50" dirty="0"/>
                        <a:t>Q2 Progress</a:t>
                      </a:r>
                      <a:endParaRPr lang="en-ZA" sz="1450" dirty="0">
                        <a:solidFill>
                          <a:schemeClr val="tx1"/>
                        </a:solidFill>
                      </a:endParaRPr>
                    </a:p>
                    <a:p>
                      <a:pPr algn="ctr"/>
                      <a:endParaRPr lang="en-ZA" sz="145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50" dirty="0"/>
                        <a:t>Q3 Progress</a:t>
                      </a:r>
                      <a:endParaRPr lang="en-ZA" sz="1450" dirty="0">
                        <a:solidFill>
                          <a:schemeClr val="tx1"/>
                        </a:solidFill>
                      </a:endParaRPr>
                    </a:p>
                    <a:p>
                      <a:pPr algn="ctr"/>
                      <a:endParaRPr lang="en-ZA" sz="1450" dirty="0">
                        <a:solidFill>
                          <a:schemeClr val="tx1"/>
                        </a:solidFill>
                      </a:endParaRPr>
                    </a:p>
                  </a:txBody>
                  <a:tcPr/>
                </a:tc>
                <a:extLst>
                  <a:ext uri="{0D108BD9-81ED-4DB2-BD59-A6C34878D82A}">
                    <a16:rowId xmlns:a16="http://schemas.microsoft.com/office/drawing/2014/main" xmlns="" val="10000"/>
                  </a:ext>
                </a:extLst>
              </a:tr>
              <a:tr h="5433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50" b="1" kern="1200" baseline="0" dirty="0">
                          <a:solidFill>
                            <a:schemeClr val="tx1"/>
                          </a:solidFill>
                          <a:latin typeface="+mn-lt"/>
                          <a:ea typeface="+mn-ea"/>
                          <a:cs typeface="+mn-cs"/>
                        </a:rPr>
                        <a:t>6. Irregular, Fruitless and Wasteful Expenditure Investigation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50" b="0" dirty="0">
                          <a:solidFill>
                            <a:schemeClr val="tx1"/>
                          </a:solidFill>
                        </a:rPr>
                        <a:t>Non-compliance with the PPPFA when awarding contracts.</a:t>
                      </a:r>
                      <a:endParaRPr lang="en-ZA" sz="1450" b="0" dirty="0">
                        <a:solidFill>
                          <a:schemeClr val="tx1"/>
                        </a:solidFill>
                      </a:endParaRPr>
                    </a:p>
                  </a:txBody>
                  <a:tcPr/>
                </a:tc>
                <a:tc>
                  <a:txBody>
                    <a:bodyPr/>
                    <a:lstStyle/>
                    <a:p>
                      <a:pPr marL="0" indent="0" algn="just">
                        <a:buFont typeface="Courier New" panose="02070309020205020404" pitchFamily="49" charset="0"/>
                        <a:buNone/>
                      </a:pPr>
                      <a:r>
                        <a:rPr lang="en-US" sz="1450" dirty="0">
                          <a:solidFill>
                            <a:schemeClr val="tx1"/>
                          </a:solidFill>
                        </a:rPr>
                        <a:t>a)</a:t>
                      </a:r>
                      <a:r>
                        <a:rPr lang="en-US" sz="1450" baseline="0" dirty="0">
                          <a:solidFill>
                            <a:schemeClr val="tx1"/>
                          </a:solidFill>
                        </a:rPr>
                        <a:t> Irregular, Fruitless and wasteful expenditure must be investigated within three months</a:t>
                      </a:r>
                      <a:endParaRPr lang="en-ZA" sz="1450" dirty="0">
                        <a:solidFill>
                          <a:schemeClr val="tx1"/>
                        </a:solidFill>
                      </a:endParaRPr>
                    </a:p>
                  </a:txBody>
                  <a:tcPr/>
                </a:tc>
                <a:tc>
                  <a:txBody>
                    <a:bodyPr/>
                    <a:lstStyle/>
                    <a:p>
                      <a:pPr algn="l" fontAlgn="t"/>
                      <a:r>
                        <a:rPr lang="en-US" sz="1450" b="0" i="0" u="none" strike="noStrike" baseline="0" dirty="0">
                          <a:solidFill>
                            <a:srgbClr val="000000"/>
                          </a:solidFill>
                          <a:effectLst/>
                          <a:latin typeface="+mn-lt"/>
                        </a:rPr>
                        <a:t> To investigate all confirmed irregular, fruitless and wasteful expenditure within the financial year</a:t>
                      </a:r>
                    </a:p>
                    <a:p>
                      <a:pPr algn="l" fontAlgn="t"/>
                      <a:endParaRPr lang="en-US" sz="1450" b="0" i="0" u="none" strike="noStrike" baseline="0" dirty="0">
                        <a:solidFill>
                          <a:srgbClr val="000000"/>
                        </a:solidFill>
                        <a:effectLst/>
                        <a:latin typeface="+mn-lt"/>
                      </a:endParaRPr>
                    </a:p>
                    <a:p>
                      <a:pPr algn="l" fontAlgn="t"/>
                      <a:r>
                        <a:rPr lang="en-US" sz="1450" b="0" i="0" u="none" strike="noStrike" baseline="0" dirty="0">
                          <a:solidFill>
                            <a:srgbClr val="000000"/>
                          </a:solidFill>
                          <a:effectLst/>
                          <a:latin typeface="+mn-lt"/>
                        </a:rPr>
                        <a:t>Source additional investigation capacity to finalize the  possible irregular expenditure investigation</a:t>
                      </a:r>
                      <a:endParaRPr lang="en-US" sz="1450" b="0" i="0" u="none" strike="noStrike" dirty="0">
                        <a:solidFill>
                          <a:srgbClr val="000000"/>
                        </a:solidFill>
                        <a:effectLst/>
                        <a:latin typeface="+mn-lt"/>
                      </a:endParaRPr>
                    </a:p>
                  </a:txBody>
                  <a:tcPr marL="9525" marR="9525" marT="9525" marB="0"/>
                </a:tc>
                <a:tc>
                  <a:txBody>
                    <a:bodyPr/>
                    <a:lstStyle/>
                    <a:p>
                      <a:pPr algn="l" fontAlgn="t"/>
                      <a:r>
                        <a:rPr lang="en-US" sz="1200" b="1" i="0" u="none" strike="noStrike" dirty="0">
                          <a:solidFill>
                            <a:srgbClr val="000000"/>
                          </a:solidFill>
                          <a:effectLst/>
                          <a:latin typeface="+mn-lt"/>
                        </a:rPr>
                        <a:t>Irregular expenditure - Confirmed</a:t>
                      </a:r>
                    </a:p>
                    <a:p>
                      <a:pPr algn="l" fontAlgn="t"/>
                      <a:r>
                        <a:rPr lang="en-US" sz="1200" b="0" i="0" u="none" strike="noStrike" dirty="0">
                          <a:solidFill>
                            <a:schemeClr val="tx1"/>
                          </a:solidFill>
                          <a:effectLst/>
                          <a:latin typeface="+mn-lt"/>
                        </a:rPr>
                        <a:t>This has been addressed with all officials at BMM, and SMM. Meetings have been convened with IAs and PSU to address the</a:t>
                      </a:r>
                      <a:r>
                        <a:rPr lang="en-US" sz="1200" b="0" i="0" u="none" strike="noStrike" baseline="0" dirty="0">
                          <a:solidFill>
                            <a:schemeClr val="tx1"/>
                          </a:solidFill>
                          <a:effectLst/>
                          <a:latin typeface="+mn-lt"/>
                        </a:rPr>
                        <a:t> matter.</a:t>
                      </a:r>
                    </a:p>
                    <a:p>
                      <a:pPr algn="l" fontAlgn="t"/>
                      <a:r>
                        <a:rPr lang="en-US" sz="1200" b="1" i="0" u="none" strike="noStrike" baseline="0" dirty="0">
                          <a:solidFill>
                            <a:schemeClr val="tx1"/>
                          </a:solidFill>
                          <a:effectLst/>
                          <a:latin typeface="+mn-lt"/>
                        </a:rPr>
                        <a:t>Consequence Management </a:t>
                      </a:r>
                      <a:r>
                        <a:rPr lang="en-US" sz="1200" b="0" i="0" u="none" strike="noStrike" baseline="0" dirty="0">
                          <a:solidFill>
                            <a:schemeClr val="tx1"/>
                          </a:solidFill>
                          <a:effectLst/>
                          <a:latin typeface="+mn-lt"/>
                        </a:rPr>
                        <a:t>completed 9 out of 20 cases.</a:t>
                      </a:r>
                    </a:p>
                    <a:p>
                      <a:pPr algn="l" fontAlgn="t"/>
                      <a:r>
                        <a:rPr lang="en-US" sz="1200" b="0" i="0" u="none" strike="noStrike" baseline="0" dirty="0">
                          <a:solidFill>
                            <a:schemeClr val="tx1"/>
                          </a:solidFill>
                          <a:effectLst/>
                          <a:latin typeface="+mn-lt"/>
                        </a:rPr>
                        <a:t>Audi letters  have been issued to all the implicated officials, IAs, and PSU, received responses are being considered for finalization.</a:t>
                      </a:r>
                    </a:p>
                    <a:p>
                      <a:pPr algn="l" fontAlgn="t"/>
                      <a:endParaRPr lang="en-US" sz="1200" b="0" i="0" u="none" strike="noStrike" baseline="0" dirty="0">
                        <a:solidFill>
                          <a:srgbClr val="000000"/>
                        </a:solidFill>
                        <a:effectLst/>
                        <a:latin typeface="+mn-lt"/>
                      </a:endParaRPr>
                    </a:p>
                    <a:p>
                      <a:pPr algn="l" fontAlgn="t"/>
                      <a:r>
                        <a:rPr lang="en-US" sz="1200" b="1" i="0" u="none" strike="noStrike" baseline="0" dirty="0">
                          <a:solidFill>
                            <a:srgbClr val="000000"/>
                          </a:solidFill>
                          <a:effectLst/>
                          <a:latin typeface="+mn-lt"/>
                        </a:rPr>
                        <a:t>Possible Irregular expenditure</a:t>
                      </a:r>
                    </a:p>
                    <a:p>
                      <a:pPr algn="l" fontAlgn="t"/>
                      <a:r>
                        <a:rPr lang="en-US" sz="1200" b="0" i="0" u="none" strike="noStrike" baseline="0" dirty="0">
                          <a:solidFill>
                            <a:srgbClr val="000000"/>
                          </a:solidFill>
                          <a:effectLst/>
                          <a:latin typeface="+mn-lt"/>
                        </a:rPr>
                        <a:t>Investigated 3 out of 13 possible irregular expenditure (still to be confirmed)</a:t>
                      </a:r>
                    </a:p>
                    <a:p>
                      <a:pPr algn="l" fontAlgn="t"/>
                      <a:endParaRPr lang="en-US" sz="1200" b="0" i="0" u="none" strike="noStrike" baseline="0" dirty="0">
                        <a:solidFill>
                          <a:srgbClr val="000000"/>
                        </a:solidFill>
                        <a:effectLst/>
                        <a:latin typeface="+mn-lt"/>
                      </a:endParaRPr>
                    </a:p>
                    <a:p>
                      <a:pPr algn="l" fontAlgn="t"/>
                      <a:r>
                        <a:rPr lang="en-US" sz="1200" b="1" i="0" u="none" strike="noStrike" baseline="0" dirty="0">
                          <a:solidFill>
                            <a:srgbClr val="000000"/>
                          </a:solidFill>
                          <a:effectLst/>
                          <a:latin typeface="+mn-lt"/>
                        </a:rPr>
                        <a:t>Fruitless and Wasteful Expenditure</a:t>
                      </a:r>
                      <a:endParaRPr lang="en-US" sz="1200" b="0" i="0" u="none" strike="noStrike" baseline="0" dirty="0">
                        <a:solidFill>
                          <a:srgbClr val="000000"/>
                        </a:solidFill>
                        <a:effectLst/>
                        <a:latin typeface="+mn-lt"/>
                      </a:endParaRPr>
                    </a:p>
                    <a:p>
                      <a:pPr algn="l" fontAlgn="t"/>
                      <a:r>
                        <a:rPr lang="en-US" sz="1200" b="0" i="0" u="none" strike="noStrike" baseline="0" dirty="0">
                          <a:solidFill>
                            <a:srgbClr val="000000"/>
                          </a:solidFill>
                          <a:effectLst/>
                          <a:latin typeface="+mn-lt"/>
                        </a:rPr>
                        <a:t>Previous reported cases were investigated</a:t>
                      </a:r>
                    </a:p>
                    <a:p>
                      <a:pPr algn="l" fontAlgn="t"/>
                      <a:r>
                        <a:rPr lang="en-US" sz="1200" b="0" i="0" u="none" strike="noStrike" baseline="0" dirty="0">
                          <a:solidFill>
                            <a:srgbClr val="000000"/>
                          </a:solidFill>
                          <a:effectLst/>
                          <a:latin typeface="+mn-lt"/>
                        </a:rPr>
                        <a:t>Pending investigation is on 2018/19 </a:t>
                      </a:r>
                    </a:p>
                    <a:p>
                      <a:pPr algn="l" fontAlgn="t"/>
                      <a:r>
                        <a:rPr lang="en-US" sz="1200" b="0" i="0" u="none" strike="noStrike" baseline="0" dirty="0">
                          <a:solidFill>
                            <a:srgbClr val="000000"/>
                          </a:solidFill>
                          <a:effectLst/>
                          <a:latin typeface="+mn-lt"/>
                        </a:rPr>
                        <a:t>Cases</a:t>
                      </a:r>
                      <a:endParaRPr lang="en-US" sz="1200" b="1" i="0" u="none" strike="noStrike" baseline="0" dirty="0">
                        <a:solidFill>
                          <a:srgbClr val="000000"/>
                        </a:solidFill>
                        <a:effectLst/>
                        <a:latin typeface="+mn-lt"/>
                      </a:endParaRPr>
                    </a:p>
                    <a:p>
                      <a:pPr algn="l" fontAlgn="t"/>
                      <a:r>
                        <a:rPr lang="en-US" sz="1200" b="1" i="0" u="none" strike="noStrike" baseline="0" dirty="0">
                          <a:solidFill>
                            <a:srgbClr val="000000"/>
                          </a:solidFill>
                          <a:effectLst/>
                          <a:latin typeface="+mn-lt"/>
                        </a:rPr>
                        <a:t>Possible Fruitless and Wasteful Expenditure</a:t>
                      </a:r>
                      <a:r>
                        <a:rPr lang="en-US" sz="1200" b="0" i="0" u="none" strike="noStrike" baseline="0" dirty="0">
                          <a:solidFill>
                            <a:srgbClr val="000000"/>
                          </a:solidFill>
                          <a:effectLst/>
                          <a:latin typeface="+mn-lt"/>
                        </a:rPr>
                        <a:t> – 70 % investigated and the committee and internal audit is in the process of verifying the assessment report</a:t>
                      </a:r>
                    </a:p>
                    <a:p>
                      <a:pPr algn="l" fontAlgn="t"/>
                      <a:endParaRPr lang="en-US" sz="1400" b="0" i="0" u="none" strike="noStrike" baseline="0" dirty="0">
                        <a:solidFill>
                          <a:srgbClr val="000000"/>
                        </a:solidFill>
                        <a:effectLst/>
                        <a:latin typeface="+mn-lt"/>
                      </a:endParaRPr>
                    </a:p>
                    <a:p>
                      <a:pPr algn="l" fontAlgn="t"/>
                      <a:endParaRPr lang="en-US" sz="1400" b="0" i="0" u="none" strike="noStrike" baseline="0" dirty="0">
                        <a:solidFill>
                          <a:srgbClr val="000000"/>
                        </a:solidFill>
                        <a:effectLst/>
                        <a:latin typeface="+mn-lt"/>
                      </a:endParaRPr>
                    </a:p>
                    <a:p>
                      <a:pPr algn="l" fontAlgn="t"/>
                      <a:endParaRPr lang="en-US" sz="1400" b="0" i="0" u="none" strike="noStrike" dirty="0">
                        <a:solidFill>
                          <a:srgbClr val="000000"/>
                        </a:solidFill>
                        <a:effectLst/>
                        <a:latin typeface="+mn-lt"/>
                      </a:endParaRPr>
                    </a:p>
                  </a:txBody>
                  <a:tcPr marL="9525" marR="9525" marT="9525" marB="0"/>
                </a:tc>
                <a:tc>
                  <a:txBody>
                    <a:bodyPr/>
                    <a:lstStyle/>
                    <a:p>
                      <a:pPr algn="l" fontAlgn="t"/>
                      <a:r>
                        <a:rPr lang="en-US" sz="1200" b="1" i="0" u="none" strike="noStrike" dirty="0">
                          <a:solidFill>
                            <a:srgbClr val="000000"/>
                          </a:solidFill>
                          <a:effectLst/>
                          <a:latin typeface="+mn-lt"/>
                        </a:rPr>
                        <a:t>Irregular Expenditure – Confirmed</a:t>
                      </a:r>
                    </a:p>
                    <a:p>
                      <a:pPr algn="l" fontAlgn="t"/>
                      <a:r>
                        <a:rPr lang="en-US" sz="1200" b="0" i="0" u="none" strike="noStrike" dirty="0">
                          <a:solidFill>
                            <a:srgbClr val="000000"/>
                          </a:solidFill>
                          <a:effectLst/>
                          <a:latin typeface="+mn-lt"/>
                        </a:rPr>
                        <a:t>Investigation </a:t>
                      </a:r>
                      <a:r>
                        <a:rPr lang="en-US" sz="1200" b="0" i="0" u="none" strike="noStrike" dirty="0">
                          <a:solidFill>
                            <a:schemeClr val="tx1"/>
                          </a:solidFill>
                          <a:effectLst/>
                          <a:latin typeface="+mn-lt"/>
                        </a:rPr>
                        <a:t>of previous</a:t>
                      </a:r>
                      <a:r>
                        <a:rPr lang="en-US" sz="1200" b="0" i="0" u="none" strike="noStrike" baseline="0" dirty="0">
                          <a:solidFill>
                            <a:schemeClr val="tx1"/>
                          </a:solidFill>
                          <a:effectLst/>
                          <a:latin typeface="+mn-lt"/>
                        </a:rPr>
                        <a:t> cases</a:t>
                      </a:r>
                      <a:r>
                        <a:rPr lang="en-US" sz="1200" b="0" i="0" u="none" strike="noStrike" dirty="0">
                          <a:solidFill>
                            <a:schemeClr val="tx1"/>
                          </a:solidFill>
                          <a:effectLst/>
                          <a:latin typeface="+mn-lt"/>
                        </a:rPr>
                        <a:t> completed.</a:t>
                      </a:r>
                    </a:p>
                    <a:p>
                      <a:pPr algn="l" fontAlgn="t"/>
                      <a:r>
                        <a:rPr lang="en-US" sz="1200" b="0" i="0" u="none" strike="noStrike" dirty="0">
                          <a:solidFill>
                            <a:schemeClr val="tx1"/>
                          </a:solidFill>
                          <a:effectLst/>
                          <a:latin typeface="+mn-lt"/>
                        </a:rPr>
                        <a:t> 85% of confirmed irregular expenditure was investigated (previous and 2018/19) included</a:t>
                      </a:r>
                      <a:r>
                        <a:rPr lang="en-US" sz="1200" b="1" i="0" u="none" strike="noStrike" dirty="0">
                          <a:solidFill>
                            <a:schemeClr val="tx1"/>
                          </a:solidFill>
                          <a:effectLst/>
                          <a:latin typeface="+mn-lt"/>
                        </a:rPr>
                        <a:t>. </a:t>
                      </a:r>
                    </a:p>
                    <a:p>
                      <a:pPr algn="l" fontAlgn="t"/>
                      <a:r>
                        <a:rPr lang="en-US" sz="1200" b="1" i="0" u="none" strike="noStrike" dirty="0">
                          <a:solidFill>
                            <a:schemeClr val="tx1"/>
                          </a:solidFill>
                          <a:effectLst/>
                          <a:latin typeface="+mn-lt"/>
                        </a:rPr>
                        <a:t>Consequence Management has</a:t>
                      </a:r>
                      <a:r>
                        <a:rPr lang="en-US" sz="1200" b="1" i="0" u="none" strike="noStrike" baseline="0" dirty="0">
                          <a:solidFill>
                            <a:schemeClr val="tx1"/>
                          </a:solidFill>
                          <a:effectLst/>
                          <a:latin typeface="+mn-lt"/>
                        </a:rPr>
                        <a:t> </a:t>
                      </a:r>
                      <a:r>
                        <a:rPr lang="en-US" sz="1200" b="0" i="0" u="none" strike="noStrike" baseline="0" dirty="0">
                          <a:solidFill>
                            <a:schemeClr val="tx1"/>
                          </a:solidFill>
                          <a:effectLst/>
                          <a:latin typeface="+mn-lt"/>
                        </a:rPr>
                        <a:t>already been implemented in some previous and 2018/19 cases.</a:t>
                      </a:r>
                    </a:p>
                    <a:p>
                      <a:pPr algn="l" fontAlgn="t"/>
                      <a:r>
                        <a:rPr lang="en-US" sz="1200" b="0" i="0" u="none" strike="noStrike" baseline="0" dirty="0">
                          <a:solidFill>
                            <a:schemeClr val="tx1"/>
                          </a:solidFill>
                          <a:effectLst/>
                          <a:latin typeface="+mn-lt"/>
                        </a:rPr>
                        <a:t>12 out of 20 cases cautionary/ warning /final warning letters were issued</a:t>
                      </a:r>
                    </a:p>
                    <a:p>
                      <a:pPr algn="l" fontAlgn="t"/>
                      <a:r>
                        <a:rPr lang="en-US" sz="1200" b="0" i="0" u="none" strike="noStrike" baseline="0" dirty="0">
                          <a:solidFill>
                            <a:schemeClr val="tx1"/>
                          </a:solidFill>
                          <a:effectLst/>
                          <a:latin typeface="+mn-lt"/>
                        </a:rPr>
                        <a:t> Implementing Agents were requested to account.</a:t>
                      </a:r>
                    </a:p>
                    <a:p>
                      <a:pPr algn="l" fontAlgn="t"/>
                      <a:endParaRPr lang="en-US" sz="1200" b="0" i="0" u="none" strike="noStrike" baseline="0" dirty="0">
                        <a:solidFill>
                          <a:schemeClr val="tx1"/>
                        </a:solidFill>
                        <a:effectLst/>
                        <a:latin typeface="+mn-lt"/>
                      </a:endParaRPr>
                    </a:p>
                    <a:p>
                      <a:pPr algn="l" fontAlgn="t"/>
                      <a:r>
                        <a:rPr lang="en-US" sz="1200" b="1" i="0" u="none" strike="noStrike" baseline="0" dirty="0">
                          <a:solidFill>
                            <a:schemeClr val="tx1"/>
                          </a:solidFill>
                          <a:effectLst/>
                          <a:latin typeface="+mn-lt"/>
                        </a:rPr>
                        <a:t>Investigated 3 out of 13 possible irregular expenditure. </a:t>
                      </a:r>
                      <a:r>
                        <a:rPr lang="en-US" sz="1200" b="0" i="0" u="none" strike="noStrike" baseline="0" dirty="0">
                          <a:solidFill>
                            <a:schemeClr val="tx1"/>
                          </a:solidFill>
                          <a:effectLst/>
                          <a:latin typeface="+mn-lt"/>
                        </a:rPr>
                        <a:t>The TOR was approved to source a service provider to assist with other investigation.</a:t>
                      </a:r>
                    </a:p>
                    <a:p>
                      <a:pPr algn="l" fontAlgn="t"/>
                      <a:endParaRPr lang="en-US" sz="1200" b="0" i="0" u="none" strike="noStrike" baseline="0" dirty="0">
                        <a:solidFill>
                          <a:schemeClr val="tx1"/>
                        </a:solidFill>
                        <a:effectLst/>
                        <a:latin typeface="+mn-lt"/>
                      </a:endParaRPr>
                    </a:p>
                    <a:p>
                      <a:pPr algn="l" fontAlgn="t"/>
                      <a:r>
                        <a:rPr lang="en-US" sz="1200" b="1" i="0" u="none" strike="noStrike" baseline="0" dirty="0">
                          <a:solidFill>
                            <a:schemeClr val="tx1"/>
                          </a:solidFill>
                          <a:effectLst/>
                          <a:latin typeface="+mn-lt"/>
                        </a:rPr>
                        <a:t>Fruitless and Wasteful Expenditure </a:t>
                      </a:r>
                    </a:p>
                    <a:p>
                      <a:pPr algn="l" fontAlgn="t"/>
                      <a:r>
                        <a:rPr lang="en-US" sz="1200" b="0" i="0" u="none" strike="noStrike" baseline="0" dirty="0">
                          <a:solidFill>
                            <a:schemeClr val="tx1"/>
                          </a:solidFill>
                          <a:effectLst/>
                          <a:latin typeface="+mn-lt"/>
                        </a:rPr>
                        <a:t>Previous cases were investigated. 2018/19 investigation </a:t>
                      </a:r>
                      <a:r>
                        <a:rPr lang="en-US" sz="1200" b="0" i="0" u="none" strike="noStrike" baseline="0" dirty="0">
                          <a:solidFill>
                            <a:srgbClr val="000000"/>
                          </a:solidFill>
                          <a:effectLst/>
                          <a:latin typeface="+mn-lt"/>
                        </a:rPr>
                        <a:t>has started.</a:t>
                      </a:r>
                    </a:p>
                    <a:p>
                      <a:pPr algn="l" fontAlgn="t"/>
                      <a:endParaRPr lang="en-US" sz="1200" b="0" i="0" u="none" strike="noStrike" baseline="0" dirty="0">
                        <a:solidFill>
                          <a:srgbClr val="000000"/>
                        </a:solidFill>
                        <a:effectLst/>
                        <a:latin typeface="+mn-lt"/>
                      </a:endParaRPr>
                    </a:p>
                    <a:p>
                      <a:pPr algn="l" fontAlgn="t"/>
                      <a:r>
                        <a:rPr lang="en-US" sz="1200" b="1" i="0" u="none" strike="noStrike" baseline="0" dirty="0">
                          <a:solidFill>
                            <a:srgbClr val="000000"/>
                          </a:solidFill>
                          <a:effectLst/>
                          <a:latin typeface="+mn-lt"/>
                        </a:rPr>
                        <a:t>Possible Fruitless and Wasteful Expenditure -</a:t>
                      </a:r>
                      <a:r>
                        <a:rPr lang="en-US" sz="1200" b="0" i="0" u="none" strike="noStrike" baseline="0" dirty="0">
                          <a:solidFill>
                            <a:srgbClr val="000000"/>
                          </a:solidFill>
                          <a:effectLst/>
                          <a:latin typeface="+mn-lt"/>
                        </a:rPr>
                        <a:t>70% investigated and the committee and internal audit is in the process of verifying the professional assessment reports conducted at school to assess the condition. </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a:xfrm>
            <a:off x="7956376" y="6525344"/>
            <a:ext cx="730424" cy="196132"/>
          </a:xfrm>
        </p:spPr>
        <p:txBody>
          <a:bodyPr/>
          <a:lstStyle/>
          <a:p>
            <a:fld id="{98850C2A-815A-4024-8D01-3F56A84F1BB2}" type="slidenum">
              <a:rPr lang="en-ZA" smtClean="0">
                <a:solidFill>
                  <a:prstClr val="black">
                    <a:tint val="75000"/>
                  </a:prstClr>
                </a:solidFill>
              </a:rPr>
              <a:pPr/>
              <a:t>134</a:t>
            </a:fld>
            <a:endParaRPr lang="en-ZA" dirty="0">
              <a:solidFill>
                <a:prstClr val="black">
                  <a:tint val="75000"/>
                </a:prstClr>
              </a:solidFill>
            </a:endParaRPr>
          </a:p>
        </p:txBody>
      </p:sp>
      <p:pic>
        <p:nvPicPr>
          <p:cNvPr id="6" name="Picture 5"/>
          <p:cNvPicPr>
            <a:picLocks noChangeAspect="1"/>
          </p:cNvPicPr>
          <p:nvPr/>
        </p:nvPicPr>
        <p:blipFill>
          <a:blip r:embed="rId5" cstate="print"/>
          <a:stretch>
            <a:fillRect/>
          </a:stretch>
        </p:blipFill>
        <p:spPr>
          <a:xfrm>
            <a:off x="0" y="6231873"/>
            <a:ext cx="1554615" cy="626127"/>
          </a:xfrm>
          <a:prstGeom prst="rect">
            <a:avLst/>
          </a:prstGeom>
        </p:spPr>
      </p:pic>
    </p:spTree>
    <p:custDataLst>
      <p:tags r:id="rId1"/>
    </p:custDataLst>
    <p:extLst>
      <p:ext uri="{BB962C8B-B14F-4D97-AF65-F5344CB8AC3E}">
        <p14:creationId xmlns:p14="http://schemas.microsoft.com/office/powerpoint/2010/main" xmlns="" val="11630259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496" y="116633"/>
            <a:ext cx="9001000" cy="576064"/>
          </a:xfrm>
        </p:spPr>
        <p:txBody>
          <a:bodyPr>
            <a:normAutofit fontScale="90000"/>
          </a:bodyPr>
          <a:lstStyle/>
          <a:p>
            <a:r>
              <a:rPr lang="en-ZA" sz="2600" b="1" dirty="0">
                <a:solidFill>
                  <a:schemeClr val="accent2">
                    <a:lumMod val="75000"/>
                  </a:schemeClr>
                </a:solidFill>
              </a:rPr>
              <a:t> </a:t>
            </a:r>
            <a:r>
              <a:rPr lang="en-ZA" sz="2600" dirty="0"/>
              <a:t> </a:t>
            </a:r>
            <a:r>
              <a:rPr lang="en-ZA" sz="4400" dirty="0"/>
              <a:t>2019/20 AUDIT ACTION PLAN</a:t>
            </a:r>
            <a:endParaRPr lang="en-ZA" sz="44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951267784"/>
              </p:ext>
            </p:extLst>
          </p:nvPr>
        </p:nvGraphicFramePr>
        <p:xfrm>
          <a:off x="35497" y="734175"/>
          <a:ext cx="9099488" cy="5443698"/>
        </p:xfrm>
        <a:graphic>
          <a:graphicData uri="http://schemas.openxmlformats.org/drawingml/2006/table">
            <a:tbl>
              <a:tblPr firstRow="1" bandRow="1">
                <a:tableStyleId>{21E4AEA4-8DFA-4A89-87EB-49C32662AFE0}</a:tableStyleId>
              </a:tblPr>
              <a:tblGrid>
                <a:gridCol w="1356352">
                  <a:extLst>
                    <a:ext uri="{9D8B030D-6E8A-4147-A177-3AD203B41FA5}">
                      <a16:colId xmlns:a16="http://schemas.microsoft.com/office/drawing/2014/main" xmlns="" val="20004"/>
                    </a:ext>
                  </a:extLst>
                </a:gridCol>
                <a:gridCol w="1674306">
                  <a:extLst>
                    <a:ext uri="{9D8B030D-6E8A-4147-A177-3AD203B41FA5}">
                      <a16:colId xmlns:a16="http://schemas.microsoft.com/office/drawing/2014/main" xmlns="" val="20005"/>
                    </a:ext>
                  </a:extLst>
                </a:gridCol>
                <a:gridCol w="1819898">
                  <a:extLst>
                    <a:ext uri="{9D8B030D-6E8A-4147-A177-3AD203B41FA5}">
                      <a16:colId xmlns:a16="http://schemas.microsoft.com/office/drawing/2014/main" xmlns="" val="20006"/>
                    </a:ext>
                  </a:extLst>
                </a:gridCol>
                <a:gridCol w="2124466">
                  <a:extLst>
                    <a:ext uri="{9D8B030D-6E8A-4147-A177-3AD203B41FA5}">
                      <a16:colId xmlns:a16="http://schemas.microsoft.com/office/drawing/2014/main" xmlns="" val="20007"/>
                    </a:ext>
                  </a:extLst>
                </a:gridCol>
                <a:gridCol w="2124466">
                  <a:extLst>
                    <a:ext uri="{9D8B030D-6E8A-4147-A177-3AD203B41FA5}">
                      <a16:colId xmlns:a16="http://schemas.microsoft.com/office/drawing/2014/main" xmlns="" val="20008"/>
                    </a:ext>
                  </a:extLst>
                </a:gridCol>
              </a:tblGrid>
              <a:tr h="494250">
                <a:tc>
                  <a:txBody>
                    <a:bodyPr/>
                    <a:lstStyle/>
                    <a:p>
                      <a:pPr algn="ctr"/>
                      <a:r>
                        <a:rPr lang="en-ZA" sz="1450" dirty="0">
                          <a:solidFill>
                            <a:schemeClr val="lt1"/>
                          </a:solidFill>
                        </a:rPr>
                        <a:t>Findings</a:t>
                      </a:r>
                      <a:endParaRPr lang="en-ZA" sz="1450" dirty="0">
                        <a:solidFill>
                          <a:schemeClr val="tx1"/>
                        </a:solidFill>
                      </a:endParaRPr>
                    </a:p>
                  </a:txBody>
                  <a:tcPr/>
                </a:tc>
                <a:tc>
                  <a:txBody>
                    <a:bodyPr/>
                    <a:lstStyle/>
                    <a:p>
                      <a:pPr algn="ctr"/>
                      <a:r>
                        <a:rPr lang="en-ZA" sz="1450" dirty="0">
                          <a:solidFill>
                            <a:schemeClr val="lt1"/>
                          </a:solidFill>
                        </a:rPr>
                        <a:t>AG</a:t>
                      </a:r>
                      <a:r>
                        <a:rPr lang="en-ZA" sz="1450" baseline="0" dirty="0">
                          <a:solidFill>
                            <a:schemeClr val="lt1"/>
                          </a:solidFill>
                        </a:rPr>
                        <a:t> Recommendation</a:t>
                      </a:r>
                      <a:endParaRPr lang="en-ZA" sz="1450" dirty="0">
                        <a:solidFill>
                          <a:schemeClr val="tx1"/>
                        </a:solidFill>
                      </a:endParaRPr>
                    </a:p>
                  </a:txBody>
                  <a:tcPr/>
                </a:tc>
                <a:tc>
                  <a:txBody>
                    <a:bodyPr/>
                    <a:lstStyle/>
                    <a:p>
                      <a:pPr algn="ctr"/>
                      <a:r>
                        <a:rPr lang="en-ZA" sz="1450" dirty="0">
                          <a:solidFill>
                            <a:schemeClr val="lt1"/>
                          </a:solidFill>
                        </a:rPr>
                        <a:t>DBE</a:t>
                      </a:r>
                      <a:r>
                        <a:rPr lang="en-ZA" sz="1450" baseline="0" dirty="0">
                          <a:solidFill>
                            <a:schemeClr val="lt1"/>
                          </a:solidFill>
                        </a:rPr>
                        <a:t> Actions</a:t>
                      </a:r>
                      <a:endParaRPr lang="en-ZA" sz="1450" dirty="0">
                        <a:solidFill>
                          <a:schemeClr val="tx1"/>
                        </a:solidFill>
                      </a:endParaRPr>
                    </a:p>
                  </a:txBody>
                  <a:tcPr/>
                </a:tc>
                <a:tc>
                  <a:txBody>
                    <a:bodyPr/>
                    <a:lstStyle/>
                    <a:p>
                      <a:pPr algn="ctr"/>
                      <a:r>
                        <a:rPr lang="en-ZA" sz="1450" dirty="0"/>
                        <a:t>Q2 Progress</a:t>
                      </a:r>
                      <a:endParaRPr lang="en-ZA" sz="145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50" dirty="0"/>
                        <a:t>Q3 Progress</a:t>
                      </a:r>
                      <a:endParaRPr lang="en-ZA" sz="1450" dirty="0">
                        <a:solidFill>
                          <a:schemeClr val="tx1"/>
                        </a:solidFill>
                      </a:endParaRPr>
                    </a:p>
                    <a:p>
                      <a:pPr algn="ctr"/>
                      <a:endParaRPr lang="en-ZA" sz="1450" dirty="0">
                        <a:solidFill>
                          <a:schemeClr val="tx1"/>
                        </a:solidFill>
                      </a:endParaRPr>
                    </a:p>
                  </a:txBody>
                  <a:tcPr/>
                </a:tc>
                <a:extLst>
                  <a:ext uri="{0D108BD9-81ED-4DB2-BD59-A6C34878D82A}">
                    <a16:rowId xmlns:a16="http://schemas.microsoft.com/office/drawing/2014/main" xmlns="" val="10000"/>
                  </a:ext>
                </a:extLst>
              </a:tr>
              <a:tr h="4910298">
                <a:tc>
                  <a:txBody>
                    <a:bodyPr/>
                    <a:lstStyle/>
                    <a:p>
                      <a:pPr marL="0" indent="0" algn="just">
                        <a:buFont typeface="Courier New" panose="02070309020205020404" pitchFamily="49" charset="0"/>
                        <a:buNone/>
                      </a:pPr>
                      <a:r>
                        <a:rPr lang="en-ZA" sz="1600" b="1" dirty="0">
                          <a:solidFill>
                            <a:schemeClr val="tx1"/>
                          </a:solidFill>
                        </a:rPr>
                        <a:t>Programme 2:</a:t>
                      </a:r>
                    </a:p>
                    <a:p>
                      <a:pPr marL="0" indent="0" algn="just">
                        <a:buFont typeface="Courier New" panose="02070309020205020404" pitchFamily="49" charset="0"/>
                        <a:buNone/>
                      </a:pPr>
                      <a:endParaRPr lang="en-ZA" sz="1600" b="1" dirty="0">
                        <a:solidFill>
                          <a:schemeClr val="tx1"/>
                        </a:solidFill>
                      </a:endParaRPr>
                    </a:p>
                    <a:p>
                      <a:pPr marL="0" indent="0" algn="just">
                        <a:buFont typeface="Courier New" panose="02070309020205020404" pitchFamily="49" charset="0"/>
                        <a:buNone/>
                      </a:pPr>
                      <a:r>
                        <a:rPr lang="en-ZA" sz="1600" dirty="0">
                          <a:solidFill>
                            <a:schemeClr val="tx1"/>
                          </a:solidFill>
                        </a:rPr>
                        <a:t>Planned</a:t>
                      </a:r>
                      <a:r>
                        <a:rPr lang="en-ZA" sz="1600" baseline="0" dirty="0">
                          <a:solidFill>
                            <a:schemeClr val="tx1"/>
                          </a:solidFill>
                        </a:rPr>
                        <a:t> targets were not specific.</a:t>
                      </a:r>
                      <a:endParaRPr lang="en-ZA" sz="1600" dirty="0">
                        <a:solidFill>
                          <a:schemeClr val="tx1"/>
                        </a:solidFill>
                      </a:endParaRPr>
                    </a:p>
                  </a:txBody>
                  <a:tcPr/>
                </a:tc>
                <a:tc>
                  <a:txBody>
                    <a:bodyPr/>
                    <a:lstStyle/>
                    <a:p>
                      <a:pPr algn="l" fontAlgn="t"/>
                      <a:endParaRPr lang="en-US" sz="1700" b="0" i="0" u="none" strike="noStrike" dirty="0">
                        <a:solidFill>
                          <a:srgbClr val="000000"/>
                        </a:solidFill>
                        <a:effectLst/>
                        <a:latin typeface="+mn-lt"/>
                      </a:endParaRPr>
                    </a:p>
                    <a:p>
                      <a:pPr algn="l" fontAlgn="t"/>
                      <a:r>
                        <a:rPr lang="en-US" sz="1700" b="0" i="0" u="none" strike="noStrike" dirty="0">
                          <a:solidFill>
                            <a:srgbClr val="000000"/>
                          </a:solidFill>
                          <a:effectLst/>
                          <a:latin typeface="+mn-lt"/>
                        </a:rPr>
                        <a:t>An indicator should have a specific target per term or per year. There should be a numerical number of Technical Mathematics lesson plans monitored per year. There should also be a numeric number of Technical Sciences lesson plans monitored per year.  </a:t>
                      </a:r>
                    </a:p>
                  </a:txBody>
                  <a:tcPr marL="9525" marR="9525" marT="9525" marB="0"/>
                </a:tc>
                <a:tc>
                  <a:txBody>
                    <a:bodyPr/>
                    <a:lstStyle/>
                    <a:p>
                      <a:pPr algn="l" fontAlgn="t"/>
                      <a:endParaRPr lang="en-US" sz="1700" b="0" i="0" u="none" strike="noStrike" dirty="0">
                        <a:solidFill>
                          <a:srgbClr val="000000"/>
                        </a:solidFill>
                        <a:effectLst/>
                        <a:latin typeface="+mn-lt"/>
                      </a:endParaRPr>
                    </a:p>
                    <a:p>
                      <a:pPr algn="l" fontAlgn="t"/>
                      <a:r>
                        <a:rPr lang="en-US" sz="1700" b="0" i="0" u="none" strike="noStrike" dirty="0">
                          <a:solidFill>
                            <a:srgbClr val="000000"/>
                          </a:solidFill>
                          <a:effectLst/>
                          <a:latin typeface="+mn-lt"/>
                        </a:rPr>
                        <a:t>The Performance Indicators have been quantified for the 2019/2020 years and beyond.  </a:t>
                      </a:r>
                    </a:p>
                    <a:p>
                      <a:pPr algn="l" fontAlgn="t"/>
                      <a:endParaRPr lang="en-US" sz="1700" b="0" i="0" u="none" strike="noStrike" dirty="0">
                        <a:solidFill>
                          <a:srgbClr val="000000"/>
                        </a:solidFill>
                        <a:effectLst/>
                        <a:latin typeface="+mn-lt"/>
                      </a:endParaRPr>
                    </a:p>
                  </a:txBody>
                  <a:tcPr marL="9525" marR="9525" marT="9525" marB="0"/>
                </a:tc>
                <a:tc>
                  <a:txBody>
                    <a:bodyPr/>
                    <a:lstStyle/>
                    <a:p>
                      <a:pPr algn="l" fontAlgn="t"/>
                      <a:endParaRPr lang="en-US" sz="1700" b="0" i="0" u="none" strike="noStrike" dirty="0">
                        <a:solidFill>
                          <a:srgbClr val="000000"/>
                        </a:solidFill>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ZA" sz="1700" b="0" i="0" u="none" strike="noStrike" kern="1200" dirty="0">
                          <a:solidFill>
                            <a:srgbClr val="000000"/>
                          </a:solidFill>
                          <a:effectLst/>
                          <a:latin typeface="+mn-lt"/>
                          <a:ea typeface="+mn-ea"/>
                          <a:cs typeface="+mn-cs"/>
                          <a:sym typeface="Arial"/>
                        </a:rPr>
                        <a:t>Quarterly monitoring of the alignment between all the  quarterly indicators and their corresponding quantified targets </a:t>
                      </a:r>
                    </a:p>
                    <a:p>
                      <a:pPr marL="0" marR="0" lvl="0" indent="0" algn="l" defTabSz="914400" rtl="0" eaLnBrk="1" fontAlgn="t" latinLnBrk="0" hangingPunct="1">
                        <a:lnSpc>
                          <a:spcPct val="100000"/>
                        </a:lnSpc>
                        <a:spcBef>
                          <a:spcPts val="0"/>
                        </a:spcBef>
                        <a:spcAft>
                          <a:spcPts val="0"/>
                        </a:spcAft>
                        <a:buClrTx/>
                        <a:buSzTx/>
                        <a:buFontTx/>
                        <a:buNone/>
                        <a:tabLst/>
                        <a:defRPr/>
                      </a:pPr>
                      <a:r>
                        <a:rPr lang="en-ZA" sz="1700" b="0" i="0" u="none" strike="noStrike" kern="1200" dirty="0">
                          <a:solidFill>
                            <a:srgbClr val="000000"/>
                          </a:solidFill>
                          <a:effectLst/>
                          <a:latin typeface="+mn-lt"/>
                          <a:ea typeface="+mn-ea"/>
                          <a:cs typeface="+mn-cs"/>
                          <a:sym typeface="Arial"/>
                        </a:rPr>
                        <a:t>The teacher guides and lesson plans are not monitored in 2019/20 but Technical schools are monitored.</a:t>
                      </a:r>
                    </a:p>
                    <a:p>
                      <a:pPr marL="0" marR="0" lvl="0" indent="0" algn="l" defTabSz="914400" rtl="0" eaLnBrk="1" fontAlgn="t" latinLnBrk="0" hangingPunct="1">
                        <a:lnSpc>
                          <a:spcPct val="100000"/>
                        </a:lnSpc>
                        <a:spcBef>
                          <a:spcPts val="0"/>
                        </a:spcBef>
                        <a:spcAft>
                          <a:spcPts val="0"/>
                        </a:spcAft>
                        <a:buClrTx/>
                        <a:buSzTx/>
                        <a:buFontTx/>
                        <a:buNone/>
                        <a:tabLst/>
                        <a:defRPr/>
                      </a:pPr>
                      <a:r>
                        <a:rPr lang="en-ZA" sz="1700" b="0" baseline="0" dirty="0">
                          <a:solidFill>
                            <a:schemeClr val="tx1"/>
                          </a:solidFill>
                          <a:effectLst/>
                          <a:latin typeface="+mn-lt"/>
                          <a:ea typeface="Times New Roman" panose="02020603050405020304" pitchFamily="18" charset="0"/>
                          <a:cs typeface="Arial" panose="020B0604020202020204" pitchFamily="34" charset="0"/>
                        </a:rPr>
                        <a:t> </a:t>
                      </a:r>
                      <a:r>
                        <a:rPr lang="en-ZA" sz="1700" b="0" dirty="0">
                          <a:solidFill>
                            <a:schemeClr val="tx1"/>
                          </a:solidFill>
                          <a:effectLst/>
                          <a:latin typeface="+mn-lt"/>
                          <a:ea typeface="Times New Roman" panose="02020603050405020304" pitchFamily="18" charset="0"/>
                          <a:cs typeface="Arial" panose="020B0604020202020204" pitchFamily="34" charset="0"/>
                        </a:rPr>
                        <a:t> </a:t>
                      </a:r>
                      <a:endParaRPr lang="en-US" sz="1700" b="0" i="0" u="none" strike="noStrike" dirty="0">
                        <a:solidFill>
                          <a:schemeClr val="tx1"/>
                        </a:solidFill>
                        <a:effectLst/>
                        <a:latin typeface="+mn-lt"/>
                      </a:endParaRPr>
                    </a:p>
                    <a:p>
                      <a:pPr algn="l" fontAlgn="t"/>
                      <a:endParaRPr lang="en-US" sz="1700" b="0" i="0" u="none" strike="noStrike" dirty="0">
                        <a:solidFill>
                          <a:srgbClr val="000000"/>
                        </a:solidFill>
                        <a:effectLst/>
                        <a:latin typeface="+mn-lt"/>
                      </a:endParaRPr>
                    </a:p>
                  </a:txBody>
                  <a:tcPr marL="9525" marR="9525" marT="9525" marB="0"/>
                </a:tc>
                <a:tc>
                  <a:txBody>
                    <a:bodyPr/>
                    <a:lstStyle/>
                    <a:p>
                      <a:pPr algn="l" fontAlgn="t"/>
                      <a:endParaRPr lang="en-US" sz="1700" b="0" i="0" u="none" strike="noStrike" dirty="0">
                        <a:solidFill>
                          <a:srgbClr val="000000"/>
                        </a:solidFill>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700" dirty="0">
                          <a:solidFill>
                            <a:schemeClr val="tx1"/>
                          </a:solidFill>
                          <a:latin typeface="+mn-lt"/>
                        </a:rPr>
                        <a:t> </a:t>
                      </a:r>
                      <a:r>
                        <a:rPr lang="en-ZA" sz="1700" b="0" i="0" u="none" strike="noStrike" kern="1200" dirty="0">
                          <a:solidFill>
                            <a:srgbClr val="000000"/>
                          </a:solidFill>
                          <a:effectLst/>
                          <a:latin typeface="+mn-lt"/>
                          <a:ea typeface="+mn-ea"/>
                          <a:cs typeface="+mn-cs"/>
                          <a:sym typeface="Arial"/>
                        </a:rPr>
                        <a:t>The teacher guides and lesson plans are not monitored in 2019/20  </a:t>
                      </a:r>
                    </a:p>
                    <a:p>
                      <a:pPr marL="0" marR="0" lvl="0" indent="0" algn="l" defTabSz="914400" rtl="0" eaLnBrk="1" fontAlgn="t" latinLnBrk="0" hangingPunct="1">
                        <a:lnSpc>
                          <a:spcPct val="100000"/>
                        </a:lnSpc>
                        <a:spcBef>
                          <a:spcPts val="0"/>
                        </a:spcBef>
                        <a:spcAft>
                          <a:spcPts val="0"/>
                        </a:spcAft>
                        <a:buClrTx/>
                        <a:buSzTx/>
                        <a:buFontTx/>
                        <a:buNone/>
                        <a:tabLst/>
                        <a:defRPr/>
                      </a:pPr>
                      <a:endParaRPr lang="en-ZA" sz="1700" b="0" i="0" u="none" strike="noStrike" kern="1200" dirty="0">
                        <a:solidFill>
                          <a:srgbClr val="000000"/>
                        </a:solidFill>
                        <a:effectLst/>
                        <a:latin typeface="+mn-lt"/>
                        <a:ea typeface="+mn-ea"/>
                        <a:cs typeface="+mn-cs"/>
                        <a:sym typeface="Arial"/>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700" b="1" dirty="0">
                          <a:solidFill>
                            <a:schemeClr val="tx1"/>
                          </a:solidFill>
                          <a:latin typeface="+mn-lt"/>
                        </a:rPr>
                        <a:t>The Branch has now included clear targets that are measurable for all indicators.</a:t>
                      </a:r>
                      <a:endParaRPr lang="en-ZA" sz="1700" b="1" dirty="0">
                        <a:solidFill>
                          <a:schemeClr val="tx1"/>
                        </a:solidFill>
                        <a:latin typeface="+mn-lt"/>
                      </a:endParaRPr>
                    </a:p>
                    <a:p>
                      <a:pPr algn="l" fontAlgn="t"/>
                      <a:endParaRPr lang="en-US" sz="1700" b="0" i="0" u="none" strike="noStrike" dirty="0">
                        <a:solidFill>
                          <a:srgbClr val="000000"/>
                        </a:solidFill>
                        <a:effectLst/>
                        <a:latin typeface="+mn-lt"/>
                      </a:endParaRPr>
                    </a:p>
                    <a:p>
                      <a:pPr algn="l" fontAlgn="t"/>
                      <a:endParaRPr lang="en-US" sz="17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DD3743FE-13B2-4B14-B047-DF9AEFF34847}" type="slidenum">
              <a:rPr lang="en-ZA" smtClean="0">
                <a:solidFill>
                  <a:prstClr val="black">
                    <a:tint val="75000"/>
                  </a:prstClr>
                </a:solidFill>
              </a:rPr>
              <a:pPr/>
              <a:t>135</a:t>
            </a:fld>
            <a:endParaRPr lang="en-ZA" dirty="0">
              <a:solidFill>
                <a:prstClr val="black">
                  <a:tint val="75000"/>
                </a:prstClr>
              </a:solidFill>
            </a:endParaRPr>
          </a:p>
        </p:txBody>
      </p:sp>
      <p:pic>
        <p:nvPicPr>
          <p:cNvPr id="4" name="Picture 3"/>
          <p:cNvPicPr>
            <a:picLocks noChangeAspect="1"/>
          </p:cNvPicPr>
          <p:nvPr/>
        </p:nvPicPr>
        <p:blipFill>
          <a:blip r:embed="rId5" cstate="print"/>
          <a:stretch>
            <a:fillRect/>
          </a:stretch>
        </p:blipFill>
        <p:spPr>
          <a:xfrm>
            <a:off x="35496" y="6222083"/>
            <a:ext cx="1656183" cy="611644"/>
          </a:xfrm>
          <a:prstGeom prst="rect">
            <a:avLst/>
          </a:prstGeom>
        </p:spPr>
      </p:pic>
    </p:spTree>
    <p:custDataLst>
      <p:tags r:id="rId1"/>
    </p:custDataLst>
    <p:extLst>
      <p:ext uri="{BB962C8B-B14F-4D97-AF65-F5344CB8AC3E}">
        <p14:creationId xmlns:p14="http://schemas.microsoft.com/office/powerpoint/2010/main" xmlns="" val="42745200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496" y="116632"/>
            <a:ext cx="9001000" cy="936105"/>
          </a:xfrm>
        </p:spPr>
        <p:txBody>
          <a:bodyPr>
            <a:normAutofit/>
          </a:bodyPr>
          <a:lstStyle/>
          <a:p>
            <a:r>
              <a:rPr lang="en-ZA" sz="2600" b="1" dirty="0">
                <a:solidFill>
                  <a:schemeClr val="accent2">
                    <a:lumMod val="75000"/>
                  </a:schemeClr>
                </a:solidFill>
              </a:rPr>
              <a:t> </a:t>
            </a:r>
            <a:r>
              <a:rPr lang="en-ZA" sz="3600" dirty="0"/>
              <a:t>2019/20 AUDIT ACTION PLAN</a:t>
            </a:r>
            <a:endParaRPr lang="en-ZA" sz="26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476670339"/>
              </p:ext>
            </p:extLst>
          </p:nvPr>
        </p:nvGraphicFramePr>
        <p:xfrm>
          <a:off x="143508" y="875929"/>
          <a:ext cx="8892988" cy="5937447"/>
        </p:xfrm>
        <a:graphic>
          <a:graphicData uri="http://schemas.openxmlformats.org/drawingml/2006/table">
            <a:tbl>
              <a:tblPr firstRow="1" bandRow="1">
                <a:tableStyleId>{21E4AEA4-8DFA-4A89-87EB-49C32662AFE0}</a:tableStyleId>
              </a:tblPr>
              <a:tblGrid>
                <a:gridCol w="1260140">
                  <a:extLst>
                    <a:ext uri="{9D8B030D-6E8A-4147-A177-3AD203B41FA5}">
                      <a16:colId xmlns:a16="http://schemas.microsoft.com/office/drawing/2014/main" xmlns="" val="20004"/>
                    </a:ext>
                  </a:extLst>
                </a:gridCol>
                <a:gridCol w="1800200">
                  <a:extLst>
                    <a:ext uri="{9D8B030D-6E8A-4147-A177-3AD203B41FA5}">
                      <a16:colId xmlns:a16="http://schemas.microsoft.com/office/drawing/2014/main" xmlns="" val="20005"/>
                    </a:ext>
                  </a:extLst>
                </a:gridCol>
                <a:gridCol w="1944216">
                  <a:extLst>
                    <a:ext uri="{9D8B030D-6E8A-4147-A177-3AD203B41FA5}">
                      <a16:colId xmlns:a16="http://schemas.microsoft.com/office/drawing/2014/main" xmlns="" val="20006"/>
                    </a:ext>
                  </a:extLst>
                </a:gridCol>
                <a:gridCol w="2016224">
                  <a:extLst>
                    <a:ext uri="{9D8B030D-6E8A-4147-A177-3AD203B41FA5}">
                      <a16:colId xmlns:a16="http://schemas.microsoft.com/office/drawing/2014/main" xmlns="" val="20007"/>
                    </a:ext>
                  </a:extLst>
                </a:gridCol>
                <a:gridCol w="1872208">
                  <a:extLst>
                    <a:ext uri="{9D8B030D-6E8A-4147-A177-3AD203B41FA5}">
                      <a16:colId xmlns:a16="http://schemas.microsoft.com/office/drawing/2014/main" xmlns="" val="20008"/>
                    </a:ext>
                  </a:extLst>
                </a:gridCol>
              </a:tblGrid>
              <a:tr h="626057">
                <a:tc>
                  <a:txBody>
                    <a:bodyPr/>
                    <a:lstStyle/>
                    <a:p>
                      <a:pPr algn="ctr"/>
                      <a:r>
                        <a:rPr lang="en-ZA" sz="1600" dirty="0">
                          <a:solidFill>
                            <a:schemeClr val="lt1"/>
                          </a:solidFill>
                        </a:rPr>
                        <a:t>Findings</a:t>
                      </a:r>
                      <a:endParaRPr lang="en-ZA" sz="1600" dirty="0">
                        <a:solidFill>
                          <a:schemeClr val="tx1"/>
                        </a:solidFill>
                      </a:endParaRPr>
                    </a:p>
                  </a:txBody>
                  <a:tcPr/>
                </a:tc>
                <a:tc>
                  <a:txBody>
                    <a:bodyPr/>
                    <a:lstStyle/>
                    <a:p>
                      <a:pPr algn="ctr"/>
                      <a:r>
                        <a:rPr lang="en-ZA" sz="1600" dirty="0">
                          <a:solidFill>
                            <a:schemeClr val="lt1"/>
                          </a:solidFill>
                        </a:rPr>
                        <a:t>AG</a:t>
                      </a:r>
                      <a:r>
                        <a:rPr lang="en-ZA" sz="1600" baseline="0" dirty="0">
                          <a:solidFill>
                            <a:schemeClr val="lt1"/>
                          </a:solidFill>
                        </a:rPr>
                        <a:t> Recommendation</a:t>
                      </a:r>
                      <a:endParaRPr lang="en-ZA" sz="1600" dirty="0">
                        <a:solidFill>
                          <a:schemeClr val="tx1"/>
                        </a:solidFill>
                      </a:endParaRPr>
                    </a:p>
                  </a:txBody>
                  <a:tcPr/>
                </a:tc>
                <a:tc>
                  <a:txBody>
                    <a:bodyPr/>
                    <a:lstStyle/>
                    <a:p>
                      <a:pPr algn="ctr"/>
                      <a:r>
                        <a:rPr lang="en-ZA" sz="1600" dirty="0">
                          <a:solidFill>
                            <a:schemeClr val="lt1"/>
                          </a:solidFill>
                        </a:rPr>
                        <a:t>DBE</a:t>
                      </a:r>
                      <a:r>
                        <a:rPr lang="en-ZA" sz="1600" baseline="0" dirty="0">
                          <a:solidFill>
                            <a:schemeClr val="lt1"/>
                          </a:solidFill>
                        </a:rPr>
                        <a:t> Actions</a:t>
                      </a:r>
                      <a:endParaRPr lang="en-ZA" sz="1600" dirty="0">
                        <a:solidFill>
                          <a:schemeClr val="tx1"/>
                        </a:solidFill>
                      </a:endParaRPr>
                    </a:p>
                  </a:txBody>
                  <a:tcPr/>
                </a:tc>
                <a:tc>
                  <a:txBody>
                    <a:bodyPr/>
                    <a:lstStyle/>
                    <a:p>
                      <a:pPr algn="ctr"/>
                      <a:r>
                        <a:rPr lang="en-ZA" sz="1600" dirty="0"/>
                        <a:t>Q2 Progress</a:t>
                      </a:r>
                      <a:endParaRPr lang="en-ZA"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t>Q3 Progress</a:t>
                      </a:r>
                      <a:endParaRPr lang="en-ZA" sz="1600" dirty="0">
                        <a:solidFill>
                          <a:schemeClr val="tx1"/>
                        </a:solidFill>
                      </a:endParaRPr>
                    </a:p>
                    <a:p>
                      <a:pPr algn="ctr"/>
                      <a:endParaRPr lang="en-ZA" sz="1600" dirty="0">
                        <a:solidFill>
                          <a:schemeClr val="tx1"/>
                        </a:solidFill>
                      </a:endParaRPr>
                    </a:p>
                  </a:txBody>
                  <a:tcPr/>
                </a:tc>
                <a:extLst>
                  <a:ext uri="{0D108BD9-81ED-4DB2-BD59-A6C34878D82A}">
                    <a16:rowId xmlns:a16="http://schemas.microsoft.com/office/drawing/2014/main" xmlns="" val="10000"/>
                  </a:ext>
                </a:extLst>
              </a:tr>
              <a:tr h="5311390">
                <a:tc>
                  <a:txBody>
                    <a:bodyPr/>
                    <a:lstStyle/>
                    <a:p>
                      <a:r>
                        <a:rPr lang="en-ZA" sz="1450" b="1" dirty="0">
                          <a:solidFill>
                            <a:schemeClr val="tx1"/>
                          </a:solidFill>
                        </a:rPr>
                        <a:t>Programme 3</a:t>
                      </a:r>
                    </a:p>
                    <a:p>
                      <a:endParaRPr lang="en-ZA" sz="1450" b="1" dirty="0">
                        <a:solidFill>
                          <a:schemeClr val="tx1"/>
                        </a:solidFill>
                      </a:endParaRPr>
                    </a:p>
                    <a:p>
                      <a:r>
                        <a:rPr lang="en-ZA" sz="1450" dirty="0">
                          <a:solidFill>
                            <a:schemeClr val="tx1"/>
                          </a:solidFill>
                        </a:rPr>
                        <a:t>The reported achievement in the annual performance report did not agree to the supporting evidence provided.</a:t>
                      </a:r>
                    </a:p>
                    <a:p>
                      <a:endParaRPr lang="en-ZA" sz="1450" dirty="0">
                        <a:solidFill>
                          <a:schemeClr val="tx1"/>
                        </a:solidFill>
                      </a:endParaRPr>
                    </a:p>
                  </a:txBody>
                  <a:tcPr/>
                </a:tc>
                <a:tc>
                  <a:txBody>
                    <a:bodyPr/>
                    <a:lstStyle/>
                    <a:p>
                      <a:pPr marL="285750" marR="0" lvl="0" indent="-285750" algn="l">
                        <a:spcBef>
                          <a:spcPts val="0"/>
                        </a:spcBef>
                        <a:spcAft>
                          <a:spcPts val="0"/>
                        </a:spcAft>
                        <a:buFont typeface="Courier New" panose="02070309020205020404" pitchFamily="49" charset="0"/>
                        <a:buChar char="o"/>
                        <a:tabLst>
                          <a:tab pos="309245" algn="l"/>
                        </a:tabLst>
                      </a:pPr>
                      <a:endParaRPr lang="en-GB" sz="1400" kern="1200" dirty="0">
                        <a:solidFill>
                          <a:schemeClr val="tx1"/>
                        </a:solidFill>
                        <a:latin typeface="+mn-lt"/>
                        <a:ea typeface="+mn-ea"/>
                        <a:cs typeface="+mn-cs"/>
                      </a:endParaRPr>
                    </a:p>
                    <a:p>
                      <a:pPr marL="285750" marR="0" lvl="0" indent="-285750" algn="l">
                        <a:spcBef>
                          <a:spcPts val="0"/>
                        </a:spcBef>
                        <a:spcAft>
                          <a:spcPts val="0"/>
                        </a:spcAft>
                        <a:buFont typeface="Courier New" panose="02070309020205020404" pitchFamily="49" charset="0"/>
                        <a:buChar char="o"/>
                        <a:tabLst>
                          <a:tab pos="309245" algn="l"/>
                        </a:tabLst>
                      </a:pPr>
                      <a:endParaRPr lang="en-GB" sz="1400" kern="1200" dirty="0">
                        <a:solidFill>
                          <a:schemeClr val="tx1"/>
                        </a:solidFill>
                        <a:latin typeface="+mn-lt"/>
                        <a:ea typeface="+mn-ea"/>
                        <a:cs typeface="+mn-cs"/>
                      </a:endParaRPr>
                    </a:p>
                    <a:p>
                      <a:pPr marL="285750" marR="0" lvl="0" indent="-285750" algn="l">
                        <a:spcBef>
                          <a:spcPts val="0"/>
                        </a:spcBef>
                        <a:spcAft>
                          <a:spcPts val="0"/>
                        </a:spcAft>
                        <a:buFont typeface="Courier New" panose="02070309020205020404" pitchFamily="49" charset="0"/>
                        <a:buChar char="o"/>
                        <a:tabLst>
                          <a:tab pos="309245" algn="l"/>
                        </a:tabLst>
                      </a:pPr>
                      <a:r>
                        <a:rPr lang="en-GB" sz="1400" kern="1200" dirty="0">
                          <a:solidFill>
                            <a:schemeClr val="tx1"/>
                          </a:solidFill>
                          <a:latin typeface="+mn-lt"/>
                          <a:ea typeface="+mn-ea"/>
                          <a:cs typeface="+mn-cs"/>
                        </a:rPr>
                        <a:t>Implement proper record keeping by ensuring that the actual performance reported is valid, and accurate.</a:t>
                      </a:r>
                    </a:p>
                    <a:p>
                      <a:pPr marL="0" marR="0" lvl="0" indent="0" algn="l">
                        <a:spcBef>
                          <a:spcPts val="0"/>
                        </a:spcBef>
                        <a:spcAft>
                          <a:spcPts val="0"/>
                        </a:spcAft>
                        <a:buFont typeface="Courier New" panose="02070309020205020404" pitchFamily="49" charset="0"/>
                        <a:buNone/>
                        <a:tabLst>
                          <a:tab pos="309245" algn="l"/>
                        </a:tabLst>
                      </a:pPr>
                      <a:endParaRPr lang="en-GB" sz="1400" kern="1200" dirty="0">
                        <a:solidFill>
                          <a:schemeClr val="tx1"/>
                        </a:solidFill>
                        <a:latin typeface="+mn-lt"/>
                        <a:ea typeface="+mn-ea"/>
                        <a:cs typeface="+mn-cs"/>
                      </a:endParaRPr>
                    </a:p>
                    <a:p>
                      <a:pPr marL="285750" marR="0" lvl="0" indent="-285750" algn="l">
                        <a:spcBef>
                          <a:spcPts val="0"/>
                        </a:spcBef>
                        <a:spcAft>
                          <a:spcPts val="0"/>
                        </a:spcAft>
                        <a:buFont typeface="Courier New" panose="02070309020205020404" pitchFamily="49" charset="0"/>
                        <a:buChar char="o"/>
                        <a:tabLst>
                          <a:tab pos="309245" algn="l"/>
                        </a:tabLst>
                      </a:pPr>
                      <a:r>
                        <a:rPr lang="en-US" sz="1400" kern="1200" dirty="0">
                          <a:solidFill>
                            <a:schemeClr val="tx1"/>
                          </a:solidFill>
                          <a:latin typeface="+mn-lt"/>
                          <a:ea typeface="+mn-ea"/>
                          <a:cs typeface="+mn-cs"/>
                        </a:rPr>
                        <a:t>Establish adequate process of verification of the source documentation on a quarterly basis and review source documentation to validate reported achievements</a:t>
                      </a:r>
                    </a:p>
                  </a:txBody>
                  <a:tcPr marL="114300" marR="114300" marT="0" marB="0"/>
                </a:tc>
                <a:tc>
                  <a:txBody>
                    <a:bodyPr/>
                    <a:lstStyle/>
                    <a:p>
                      <a:pPr marL="0" marR="0" algn="just">
                        <a:spcBef>
                          <a:spcPts val="0"/>
                        </a:spcBef>
                        <a:spcAft>
                          <a:spcPts val="0"/>
                        </a:spcAft>
                      </a:pPr>
                      <a:r>
                        <a:rPr lang="en-US" sz="1400" kern="1200" dirty="0">
                          <a:solidFill>
                            <a:schemeClr val="tx1"/>
                          </a:solidFill>
                          <a:latin typeface="+mn-lt"/>
                          <a:ea typeface="+mn-ea"/>
                          <a:cs typeface="+mn-cs"/>
                        </a:rPr>
                        <a:t>DBE</a:t>
                      </a:r>
                      <a:r>
                        <a:rPr lang="en-US" sz="1400" kern="1200" baseline="0" dirty="0">
                          <a:solidFill>
                            <a:schemeClr val="tx1"/>
                          </a:solidFill>
                          <a:latin typeface="+mn-lt"/>
                          <a:ea typeface="+mn-ea"/>
                          <a:cs typeface="+mn-cs"/>
                        </a:rPr>
                        <a:t> has communicated with relevant </a:t>
                      </a:r>
                      <a:r>
                        <a:rPr lang="en-US" sz="1400" kern="1200" baseline="0" dirty="0" err="1">
                          <a:solidFill>
                            <a:schemeClr val="tx1"/>
                          </a:solidFill>
                          <a:latin typeface="+mn-lt"/>
                          <a:ea typeface="+mn-ea"/>
                          <a:cs typeface="+mn-cs"/>
                        </a:rPr>
                        <a:t>programme</a:t>
                      </a:r>
                      <a:r>
                        <a:rPr lang="en-US" sz="1400" kern="1200" baseline="0" dirty="0">
                          <a:solidFill>
                            <a:schemeClr val="tx1"/>
                          </a:solidFill>
                          <a:latin typeface="+mn-lt"/>
                          <a:ea typeface="+mn-ea"/>
                          <a:cs typeface="+mn-cs"/>
                        </a:rPr>
                        <a:t> managers in Provinces to ensure that scripts are identifiable through a name or a code, and also to ensure that they are dated. </a:t>
                      </a:r>
                    </a:p>
                    <a:p>
                      <a:pPr marL="0" marR="0" algn="just">
                        <a:spcBef>
                          <a:spcPts val="0"/>
                        </a:spcBef>
                        <a:spcAft>
                          <a:spcPts val="0"/>
                        </a:spcAft>
                      </a:pPr>
                      <a:endParaRPr lang="en-US" sz="1400" kern="1200" baseline="0" dirty="0">
                        <a:solidFill>
                          <a:schemeClr val="tx1"/>
                        </a:solidFill>
                        <a:latin typeface="+mn-lt"/>
                        <a:ea typeface="+mn-ea"/>
                        <a:cs typeface="+mn-cs"/>
                      </a:endParaRPr>
                    </a:p>
                    <a:p>
                      <a:pPr marL="0" marR="0" algn="just">
                        <a:spcBef>
                          <a:spcPts val="0"/>
                        </a:spcBef>
                        <a:spcAft>
                          <a:spcPts val="0"/>
                        </a:spcAft>
                      </a:pPr>
                      <a:r>
                        <a:rPr lang="en-US" sz="1400" kern="1200" baseline="0" dirty="0">
                          <a:solidFill>
                            <a:schemeClr val="tx1"/>
                          </a:solidFill>
                          <a:latin typeface="+mn-lt"/>
                          <a:ea typeface="+mn-ea"/>
                          <a:cs typeface="+mn-cs"/>
                        </a:rPr>
                        <a:t>The DBE is also encouraging more provinces to take the tests online on the Moodle Platform. This will improve validity and reliability.</a:t>
                      </a:r>
                    </a:p>
                    <a:p>
                      <a:pPr marL="0" marR="0" algn="just">
                        <a:spcBef>
                          <a:spcPts val="0"/>
                        </a:spcBef>
                        <a:spcAft>
                          <a:spcPts val="0"/>
                        </a:spcAft>
                      </a:pPr>
                      <a:endParaRPr lang="en-US" sz="1400" kern="1200" baseline="0" dirty="0">
                        <a:solidFill>
                          <a:schemeClr val="tx1"/>
                        </a:solidFill>
                        <a:latin typeface="+mn-lt"/>
                        <a:ea typeface="+mn-ea"/>
                        <a:cs typeface="+mn-cs"/>
                      </a:endParaRPr>
                    </a:p>
                    <a:p>
                      <a:pPr marL="0" marR="0" algn="just">
                        <a:spcBef>
                          <a:spcPts val="0"/>
                        </a:spcBef>
                        <a:spcAft>
                          <a:spcPts val="0"/>
                        </a:spcAft>
                      </a:pPr>
                      <a:r>
                        <a:rPr lang="en-US" sz="1400" kern="1200" baseline="0" dirty="0">
                          <a:solidFill>
                            <a:schemeClr val="tx1"/>
                          </a:solidFill>
                          <a:latin typeface="+mn-lt"/>
                          <a:ea typeface="+mn-ea"/>
                          <a:cs typeface="+mn-cs"/>
                        </a:rPr>
                        <a:t>Going forward, the DBE will only be required to provide a report on the assessments. </a:t>
                      </a:r>
                      <a:endParaRPr lang="en-US" sz="1400" kern="1200" dirty="0">
                        <a:solidFill>
                          <a:schemeClr val="tx1"/>
                        </a:solidFill>
                        <a:latin typeface="+mn-lt"/>
                        <a:ea typeface="+mn-ea"/>
                        <a:cs typeface="+mn-cs"/>
                      </a:endParaRPr>
                    </a:p>
                  </a:txBody>
                  <a:tcPr marL="68580" marR="68580" marT="0" marB="0"/>
                </a:tc>
                <a:tc>
                  <a:txBody>
                    <a:bodyPr/>
                    <a:lstStyle/>
                    <a:p>
                      <a:pPr algn="just"/>
                      <a:r>
                        <a:rPr lang="en-ZA" sz="1400" b="1" dirty="0">
                          <a:solidFill>
                            <a:schemeClr val="tx1"/>
                          </a:solidFill>
                          <a:latin typeface="+mn-lt"/>
                        </a:rPr>
                        <a:t>Technical</a:t>
                      </a:r>
                      <a:r>
                        <a:rPr lang="en-ZA" sz="1400" b="1" baseline="0" dirty="0">
                          <a:solidFill>
                            <a:schemeClr val="tx1"/>
                          </a:solidFill>
                          <a:latin typeface="+mn-lt"/>
                        </a:rPr>
                        <a:t> Indicator Descriptions were discussed </a:t>
                      </a:r>
                      <a:r>
                        <a:rPr lang="en-ZA" sz="1400" baseline="0" dirty="0">
                          <a:solidFill>
                            <a:schemeClr val="tx1"/>
                          </a:solidFill>
                          <a:latin typeface="+mn-lt"/>
                        </a:rPr>
                        <a:t>in detail at the Branch Reviews to strengthen evidence to be provided.</a:t>
                      </a:r>
                    </a:p>
                    <a:p>
                      <a:pPr algn="just"/>
                      <a:endParaRPr lang="en-ZA" sz="1400" baseline="0" dirty="0">
                        <a:solidFill>
                          <a:schemeClr val="tx1"/>
                        </a:solidFill>
                        <a:latin typeface="+mn-lt"/>
                      </a:endParaRPr>
                    </a:p>
                    <a:p>
                      <a:pPr algn="just"/>
                      <a:r>
                        <a:rPr lang="en-ZA" sz="1400" b="1" baseline="0" dirty="0">
                          <a:solidFill>
                            <a:schemeClr val="tx1"/>
                          </a:solidFill>
                          <a:latin typeface="+mn-lt"/>
                        </a:rPr>
                        <a:t>The business process has been reviewed </a:t>
                      </a:r>
                      <a:r>
                        <a:rPr lang="en-ZA" sz="1400" baseline="0" dirty="0">
                          <a:solidFill>
                            <a:schemeClr val="tx1"/>
                          </a:solidFill>
                          <a:latin typeface="+mn-lt"/>
                        </a:rPr>
                        <a:t>to clearly indicate the process flow for each indicator.</a:t>
                      </a:r>
                      <a:endParaRPr lang="en-ZA" sz="1400" dirty="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 meeting was convened with AGSA where branch</a:t>
                      </a:r>
                      <a:r>
                        <a:rPr lang="en-US" sz="1400" kern="1200" baseline="0" dirty="0">
                          <a:solidFill>
                            <a:schemeClr val="tx1"/>
                          </a:solidFill>
                          <a:latin typeface="+mn-lt"/>
                          <a:ea typeface="+mn-ea"/>
                          <a:cs typeface="+mn-cs"/>
                        </a:rPr>
                        <a:t> officials were in attendance to discuss requirements for evidence and  reporting. For 2020/21 the branch has removed the indicators on Self Diagnostic Assessments</a:t>
                      </a:r>
                      <a:endParaRPr lang="en-US" sz="1400" kern="1200" dirty="0">
                        <a:solidFill>
                          <a:schemeClr val="tx1"/>
                        </a:solidFill>
                        <a:latin typeface="+mn-lt"/>
                        <a:ea typeface="+mn-ea"/>
                        <a:cs typeface="+mn-cs"/>
                      </a:endParaRPr>
                    </a:p>
                  </a:txBody>
                  <a:tcPr/>
                </a:tc>
                <a:tc>
                  <a:txBody>
                    <a:bodyPr/>
                    <a:lstStyle/>
                    <a:p>
                      <a:pPr algn="just"/>
                      <a:r>
                        <a:rPr lang="en-US" sz="1400" b="1" kern="1200" baseline="0" dirty="0">
                          <a:solidFill>
                            <a:schemeClr val="tx1"/>
                          </a:solidFill>
                          <a:latin typeface="+mn-lt"/>
                          <a:ea typeface="+mn-ea"/>
                          <a:cs typeface="+mn-cs"/>
                        </a:rPr>
                        <a:t>All issues that were highlighted in the previous audit have been resolved.</a:t>
                      </a:r>
                    </a:p>
                    <a:p>
                      <a:pPr algn="just"/>
                      <a:endParaRPr lang="en-US" sz="1400" kern="1200" baseline="0" dirty="0">
                        <a:solidFill>
                          <a:schemeClr val="tx1"/>
                        </a:solidFill>
                        <a:latin typeface="+mn-lt"/>
                        <a:ea typeface="+mn-ea"/>
                        <a:cs typeface="+mn-cs"/>
                      </a:endParaRPr>
                    </a:p>
                    <a:p>
                      <a:pPr algn="just"/>
                      <a:r>
                        <a:rPr lang="en-US" sz="1400" b="1" kern="1200" baseline="0" dirty="0">
                          <a:solidFill>
                            <a:schemeClr val="tx1"/>
                          </a:solidFill>
                          <a:latin typeface="+mn-lt"/>
                          <a:ea typeface="+mn-ea"/>
                          <a:cs typeface="+mn-cs"/>
                        </a:rPr>
                        <a:t>The Annual Performance Plan indicators for 2020 have changed</a:t>
                      </a:r>
                      <a:r>
                        <a:rPr lang="en-US" sz="1400" kern="1200" baseline="0" dirty="0">
                          <a:solidFill>
                            <a:schemeClr val="tx1"/>
                          </a:solidFill>
                          <a:latin typeface="+mn-lt"/>
                          <a:ea typeface="+mn-ea"/>
                          <a:cs typeface="+mn-cs"/>
                        </a:rPr>
                        <a:t>, and new reporting requirements have been complied with.</a:t>
                      </a:r>
                      <a:endParaRPr lang="en-US" sz="1400" kern="1200" dirty="0">
                        <a:solidFill>
                          <a:schemeClr val="tx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sp>
        <p:nvSpPr>
          <p:cNvPr id="3" name="Slide Number Placeholder 2"/>
          <p:cNvSpPr>
            <a:spLocks noGrp="1"/>
          </p:cNvSpPr>
          <p:nvPr>
            <p:ph type="sldNum" sz="quarter" idx="12"/>
          </p:nvPr>
        </p:nvSpPr>
        <p:spPr/>
        <p:txBody>
          <a:bodyPr/>
          <a:lstStyle/>
          <a:p>
            <a:fld id="{34CDD2CC-31A5-465F-B025-DDA68A415B92}" type="slidenum">
              <a:rPr lang="en-ZA" smtClean="0">
                <a:solidFill>
                  <a:prstClr val="black">
                    <a:tint val="75000"/>
                  </a:prstClr>
                </a:solidFill>
              </a:rPr>
              <a:pPr/>
              <a:t>136</a:t>
            </a:fld>
            <a:endParaRPr lang="en-ZA" dirty="0">
              <a:solidFill>
                <a:prstClr val="black">
                  <a:tint val="75000"/>
                </a:prstClr>
              </a:solidFill>
            </a:endParaRPr>
          </a:p>
        </p:txBody>
      </p:sp>
      <p:pic>
        <p:nvPicPr>
          <p:cNvPr id="4" name="Picture 3"/>
          <p:cNvPicPr>
            <a:picLocks noChangeAspect="1"/>
          </p:cNvPicPr>
          <p:nvPr/>
        </p:nvPicPr>
        <p:blipFill>
          <a:blip r:embed="rId5" cstate="print"/>
          <a:stretch>
            <a:fillRect/>
          </a:stretch>
        </p:blipFill>
        <p:spPr>
          <a:xfrm>
            <a:off x="37186" y="6046305"/>
            <a:ext cx="1554615" cy="695004"/>
          </a:xfrm>
          <a:prstGeom prst="rect">
            <a:avLst/>
          </a:prstGeom>
        </p:spPr>
      </p:pic>
    </p:spTree>
    <p:custDataLst>
      <p:tags r:id="rId1"/>
    </p:custDataLst>
    <p:extLst>
      <p:ext uri="{BB962C8B-B14F-4D97-AF65-F5344CB8AC3E}">
        <p14:creationId xmlns:p14="http://schemas.microsoft.com/office/powerpoint/2010/main" xmlns="" val="33976665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496" y="0"/>
            <a:ext cx="8208912" cy="643327"/>
          </a:xfrm>
        </p:spPr>
        <p:txBody>
          <a:bodyPr>
            <a:normAutofit/>
          </a:bodyPr>
          <a:lstStyle/>
          <a:p>
            <a:r>
              <a:rPr lang="en-ZA" sz="2600" b="1" dirty="0">
                <a:solidFill>
                  <a:schemeClr val="accent2">
                    <a:lumMod val="75000"/>
                  </a:schemeClr>
                </a:solidFill>
              </a:rPr>
              <a:t> </a:t>
            </a:r>
            <a:r>
              <a:rPr lang="en-ZA" sz="3200" dirty="0"/>
              <a:t>2019/20 AUDIT ACTION PLAN</a:t>
            </a:r>
            <a:endParaRPr lang="en-ZA" sz="32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119732490"/>
              </p:ext>
            </p:extLst>
          </p:nvPr>
        </p:nvGraphicFramePr>
        <p:xfrm>
          <a:off x="35496" y="541353"/>
          <a:ext cx="9094452" cy="5938459"/>
        </p:xfrm>
        <a:graphic>
          <a:graphicData uri="http://schemas.openxmlformats.org/drawingml/2006/table">
            <a:tbl>
              <a:tblPr firstRow="1" bandRow="1">
                <a:tableStyleId>{21E4AEA4-8DFA-4A89-87EB-49C32662AFE0}</a:tableStyleId>
              </a:tblPr>
              <a:tblGrid>
                <a:gridCol w="1287934">
                  <a:extLst>
                    <a:ext uri="{9D8B030D-6E8A-4147-A177-3AD203B41FA5}">
                      <a16:colId xmlns:a16="http://schemas.microsoft.com/office/drawing/2014/main" xmlns="" val="20004"/>
                    </a:ext>
                  </a:extLst>
                </a:gridCol>
                <a:gridCol w="1818890">
                  <a:extLst>
                    <a:ext uri="{9D8B030D-6E8A-4147-A177-3AD203B41FA5}">
                      <a16:colId xmlns:a16="http://schemas.microsoft.com/office/drawing/2014/main" xmlns="" val="20005"/>
                    </a:ext>
                  </a:extLst>
                </a:gridCol>
                <a:gridCol w="1964402">
                  <a:extLst>
                    <a:ext uri="{9D8B030D-6E8A-4147-A177-3AD203B41FA5}">
                      <a16:colId xmlns:a16="http://schemas.microsoft.com/office/drawing/2014/main" xmlns="" val="20006"/>
                    </a:ext>
                  </a:extLst>
                </a:gridCol>
                <a:gridCol w="2129574">
                  <a:extLst>
                    <a:ext uri="{9D8B030D-6E8A-4147-A177-3AD203B41FA5}">
                      <a16:colId xmlns:a16="http://schemas.microsoft.com/office/drawing/2014/main" xmlns="" val="20007"/>
                    </a:ext>
                  </a:extLst>
                </a:gridCol>
                <a:gridCol w="1893652">
                  <a:extLst>
                    <a:ext uri="{9D8B030D-6E8A-4147-A177-3AD203B41FA5}">
                      <a16:colId xmlns:a16="http://schemas.microsoft.com/office/drawing/2014/main" xmlns="" val="20008"/>
                    </a:ext>
                  </a:extLst>
                </a:gridCol>
              </a:tblGrid>
              <a:tr h="552644">
                <a:tc>
                  <a:txBody>
                    <a:bodyPr/>
                    <a:lstStyle/>
                    <a:p>
                      <a:pPr algn="ctr"/>
                      <a:r>
                        <a:rPr lang="en-ZA" sz="1600" dirty="0">
                          <a:solidFill>
                            <a:schemeClr val="lt1"/>
                          </a:solidFill>
                          <a:latin typeface="+mn-lt"/>
                        </a:rPr>
                        <a:t>Findings</a:t>
                      </a:r>
                      <a:endParaRPr lang="en-ZA" sz="1600" dirty="0">
                        <a:solidFill>
                          <a:schemeClr val="tx1"/>
                        </a:solidFill>
                        <a:latin typeface="+mn-lt"/>
                      </a:endParaRPr>
                    </a:p>
                  </a:txBody>
                  <a:tcPr/>
                </a:tc>
                <a:tc>
                  <a:txBody>
                    <a:bodyPr/>
                    <a:lstStyle/>
                    <a:p>
                      <a:pPr algn="l"/>
                      <a:r>
                        <a:rPr lang="en-ZA" sz="1600" dirty="0">
                          <a:solidFill>
                            <a:schemeClr val="lt1"/>
                          </a:solidFill>
                          <a:latin typeface="+mn-lt"/>
                        </a:rPr>
                        <a:t>AG</a:t>
                      </a:r>
                      <a:r>
                        <a:rPr lang="en-ZA" sz="1600" baseline="0" dirty="0">
                          <a:solidFill>
                            <a:schemeClr val="lt1"/>
                          </a:solidFill>
                          <a:latin typeface="+mn-lt"/>
                        </a:rPr>
                        <a:t> Recommendation</a:t>
                      </a:r>
                      <a:endParaRPr lang="en-ZA" sz="1600" dirty="0">
                        <a:solidFill>
                          <a:schemeClr val="tx1"/>
                        </a:solidFill>
                        <a:latin typeface="+mn-lt"/>
                      </a:endParaRPr>
                    </a:p>
                  </a:txBody>
                  <a:tcPr/>
                </a:tc>
                <a:tc>
                  <a:txBody>
                    <a:bodyPr/>
                    <a:lstStyle/>
                    <a:p>
                      <a:pPr algn="ctr"/>
                      <a:r>
                        <a:rPr lang="en-ZA" sz="1600" dirty="0">
                          <a:solidFill>
                            <a:schemeClr val="lt1"/>
                          </a:solidFill>
                          <a:latin typeface="+mn-lt"/>
                        </a:rPr>
                        <a:t>DBE</a:t>
                      </a:r>
                      <a:r>
                        <a:rPr lang="en-ZA" sz="1600" baseline="0" dirty="0">
                          <a:solidFill>
                            <a:schemeClr val="lt1"/>
                          </a:solidFill>
                          <a:latin typeface="+mn-lt"/>
                        </a:rPr>
                        <a:t> Actions</a:t>
                      </a:r>
                      <a:endParaRPr lang="en-ZA" sz="1600" dirty="0">
                        <a:solidFill>
                          <a:schemeClr val="tx1"/>
                        </a:solidFill>
                        <a:latin typeface="+mn-lt"/>
                      </a:endParaRPr>
                    </a:p>
                  </a:txBody>
                  <a:tcPr/>
                </a:tc>
                <a:tc>
                  <a:txBody>
                    <a:bodyPr/>
                    <a:lstStyle/>
                    <a:p>
                      <a:pPr algn="ctr"/>
                      <a:r>
                        <a:rPr lang="en-ZA" sz="1600" dirty="0">
                          <a:latin typeface="+mn-lt"/>
                        </a:rPr>
                        <a:t>Q2 Progress</a:t>
                      </a:r>
                      <a:endParaRPr lang="en-ZA" sz="1600" dirty="0">
                        <a:solidFill>
                          <a:schemeClr val="tx1"/>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latin typeface="+mn-lt"/>
                        </a:rPr>
                        <a:t>Q3 Progress</a:t>
                      </a:r>
                      <a:endParaRPr lang="en-ZA" sz="1600" dirty="0">
                        <a:solidFill>
                          <a:schemeClr val="tx1"/>
                        </a:solidFill>
                        <a:latin typeface="+mn-lt"/>
                      </a:endParaRPr>
                    </a:p>
                    <a:p>
                      <a:pPr algn="ctr"/>
                      <a:endParaRPr lang="en-ZA" sz="1600" dirty="0">
                        <a:solidFill>
                          <a:schemeClr val="tx1"/>
                        </a:solidFill>
                        <a:latin typeface="+mn-lt"/>
                      </a:endParaRPr>
                    </a:p>
                  </a:txBody>
                  <a:tcPr/>
                </a:tc>
                <a:extLst>
                  <a:ext uri="{0D108BD9-81ED-4DB2-BD59-A6C34878D82A}">
                    <a16:rowId xmlns:a16="http://schemas.microsoft.com/office/drawing/2014/main" xmlns="" val="10000"/>
                  </a:ext>
                </a:extLst>
              </a:tr>
              <a:tr h="5359339">
                <a:tc>
                  <a:txBody>
                    <a:bodyPr/>
                    <a:lstStyle/>
                    <a:p>
                      <a:r>
                        <a:rPr lang="en-ZA" sz="1450" b="1" dirty="0">
                          <a:solidFill>
                            <a:schemeClr val="tx1"/>
                          </a:solidFill>
                          <a:latin typeface="+mn-lt"/>
                        </a:rPr>
                        <a:t>Programme 4:</a:t>
                      </a:r>
                    </a:p>
                    <a:p>
                      <a:endParaRPr lang="en-ZA" sz="1450" dirty="0">
                        <a:solidFill>
                          <a:schemeClr val="tx1"/>
                        </a:solidFill>
                        <a:latin typeface="+mn-lt"/>
                      </a:endParaRPr>
                    </a:p>
                    <a:p>
                      <a:r>
                        <a:rPr lang="en-ZA" sz="1450" dirty="0">
                          <a:solidFill>
                            <a:schemeClr val="tx1"/>
                          </a:solidFill>
                          <a:latin typeface="+mn-lt"/>
                        </a:rPr>
                        <a:t>The reported achievements in the</a:t>
                      </a:r>
                      <a:r>
                        <a:rPr lang="en-ZA" sz="1450" baseline="0" dirty="0">
                          <a:solidFill>
                            <a:schemeClr val="tx1"/>
                          </a:solidFill>
                          <a:latin typeface="+mn-lt"/>
                        </a:rPr>
                        <a:t> annual performance report did not agree to the  supporting evidence provided.</a:t>
                      </a:r>
                    </a:p>
                    <a:p>
                      <a:endParaRPr lang="en-ZA" sz="1450" dirty="0">
                        <a:solidFill>
                          <a:schemeClr val="tx1"/>
                        </a:solidFill>
                        <a:latin typeface="+mn-lt"/>
                      </a:endParaRPr>
                    </a:p>
                  </a:txBody>
                  <a:tcPr/>
                </a:tc>
                <a:tc>
                  <a:txBody>
                    <a:bodyPr/>
                    <a:lstStyle/>
                    <a:p>
                      <a:pPr marL="285750" marR="0" lvl="0" indent="-285750" algn="l">
                        <a:spcBef>
                          <a:spcPts val="0"/>
                        </a:spcBef>
                        <a:spcAft>
                          <a:spcPts val="0"/>
                        </a:spcAft>
                        <a:buFont typeface="Courier New" panose="02070309020205020404" pitchFamily="49" charset="0"/>
                        <a:buChar char="o"/>
                        <a:tabLst>
                          <a:tab pos="309245" algn="l"/>
                        </a:tabLst>
                      </a:pPr>
                      <a:endParaRPr lang="en-GB" sz="1450" kern="1200" dirty="0">
                        <a:solidFill>
                          <a:schemeClr val="tx1"/>
                        </a:solidFill>
                        <a:latin typeface="+mn-lt"/>
                        <a:ea typeface="+mn-ea"/>
                        <a:cs typeface="+mn-cs"/>
                      </a:endParaRPr>
                    </a:p>
                    <a:p>
                      <a:pPr marL="0" marR="0" lvl="0" indent="0" algn="l">
                        <a:spcBef>
                          <a:spcPts val="0"/>
                        </a:spcBef>
                        <a:spcAft>
                          <a:spcPts val="0"/>
                        </a:spcAft>
                        <a:buFont typeface="Courier New" panose="02070309020205020404" pitchFamily="49" charset="0"/>
                        <a:buNone/>
                        <a:tabLst>
                          <a:tab pos="309245" algn="l"/>
                        </a:tabLst>
                      </a:pPr>
                      <a:r>
                        <a:rPr lang="en-GB" sz="1450" kern="1200" dirty="0">
                          <a:solidFill>
                            <a:schemeClr val="tx1"/>
                          </a:solidFill>
                          <a:latin typeface="+mn-lt"/>
                          <a:ea typeface="+mn-ea"/>
                          <a:cs typeface="+mn-cs"/>
                        </a:rPr>
                        <a:t>Implement proper record keeping by ensuring that the actual performance reported is valid, and accurate.</a:t>
                      </a:r>
                    </a:p>
                    <a:p>
                      <a:pPr marL="285750" marR="0" lvl="0" indent="-285750" algn="l">
                        <a:spcBef>
                          <a:spcPts val="0"/>
                        </a:spcBef>
                        <a:spcAft>
                          <a:spcPts val="0"/>
                        </a:spcAft>
                        <a:buFont typeface="Courier New" panose="02070309020205020404" pitchFamily="49" charset="0"/>
                        <a:buChar char="o"/>
                        <a:tabLst>
                          <a:tab pos="309245" algn="l"/>
                        </a:tabLst>
                      </a:pPr>
                      <a:endParaRPr lang="en-GB" sz="1450" kern="1200" dirty="0">
                        <a:solidFill>
                          <a:schemeClr val="tx1"/>
                        </a:solidFill>
                        <a:latin typeface="+mn-lt"/>
                        <a:ea typeface="+mn-ea"/>
                        <a:cs typeface="+mn-cs"/>
                      </a:endParaRPr>
                    </a:p>
                    <a:p>
                      <a:pPr marL="0" marR="0" lvl="0" indent="0" algn="l">
                        <a:spcBef>
                          <a:spcPts val="0"/>
                        </a:spcBef>
                        <a:spcAft>
                          <a:spcPts val="0"/>
                        </a:spcAft>
                        <a:buFont typeface="Courier New" panose="02070309020205020404" pitchFamily="49" charset="0"/>
                        <a:buNone/>
                        <a:tabLst>
                          <a:tab pos="309245" algn="l"/>
                        </a:tabLst>
                      </a:pPr>
                      <a:r>
                        <a:rPr lang="en-US" sz="1450" kern="1200" dirty="0">
                          <a:solidFill>
                            <a:schemeClr val="tx1"/>
                          </a:solidFill>
                          <a:latin typeface="+mn-lt"/>
                          <a:ea typeface="+mn-ea"/>
                          <a:cs typeface="+mn-cs"/>
                        </a:rPr>
                        <a:t>Establish adequate process of verification of the source documentation on a quarterly basis and review source documentation to validate reported achievements</a:t>
                      </a:r>
                    </a:p>
                  </a:txBody>
                  <a:tcPr marL="114300" marR="114300" marT="0" marB="0"/>
                </a:tc>
                <a:tc>
                  <a:txBody>
                    <a:bodyPr/>
                    <a:lstStyle/>
                    <a:p>
                      <a:pPr marL="0" marR="0" algn="just">
                        <a:spcBef>
                          <a:spcPts val="0"/>
                        </a:spcBef>
                        <a:spcAft>
                          <a:spcPts val="0"/>
                        </a:spcAft>
                      </a:pPr>
                      <a:endParaRPr lang="en-US" sz="1450" kern="1200" baseline="0" dirty="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50" kern="1200" dirty="0">
                          <a:solidFill>
                            <a:schemeClr val="dk1"/>
                          </a:solidFill>
                          <a:effectLst/>
                          <a:latin typeface="+mn-lt"/>
                          <a:ea typeface="+mn-ea"/>
                          <a:cs typeface="+mn-cs"/>
                        </a:rPr>
                        <a:t>The Project Manager is working more closely with mentors to verify numbers and designation of officials that are targeted for the mentoring support and who receive support.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50"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50" kern="1200" baseline="0" dirty="0">
                          <a:solidFill>
                            <a:schemeClr val="tx1"/>
                          </a:solidFill>
                          <a:latin typeface="+mn-lt"/>
                          <a:ea typeface="+mn-ea"/>
                          <a:cs typeface="+mn-cs"/>
                        </a:rPr>
                        <a:t>Monthly reconciliation and verification of projects that achieved practical completion between  Asset Management; Implementing Agents and the Infrastructure Unit to ensure accurate and common reporting on performance.</a:t>
                      </a:r>
                    </a:p>
                  </a:txBody>
                  <a:tcPr marL="68580" marR="68580" marT="0" marB="0"/>
                </a:tc>
                <a:tc>
                  <a:txBody>
                    <a:bodyPr/>
                    <a:lstStyle/>
                    <a:p>
                      <a:pPr algn="just"/>
                      <a:r>
                        <a:rPr lang="en-ZA" sz="1450" kern="1200" dirty="0">
                          <a:solidFill>
                            <a:schemeClr val="dk1"/>
                          </a:solidFill>
                          <a:effectLst/>
                          <a:latin typeface="+mn-lt"/>
                          <a:ea typeface="+mn-ea"/>
                          <a:cs typeface="+mn-cs"/>
                        </a:rPr>
                        <a:t>Technical Indicator Descriptions were discussed in detail at the Branch Reviews to strengthen evidence to be provided.</a:t>
                      </a:r>
                    </a:p>
                    <a:p>
                      <a:pPr algn="just"/>
                      <a:endParaRPr lang="en-ZA" sz="1450" kern="1200" dirty="0">
                        <a:solidFill>
                          <a:schemeClr val="dk1"/>
                        </a:solidFill>
                        <a:effectLst/>
                        <a:latin typeface="+mn-lt"/>
                        <a:ea typeface="+mn-ea"/>
                        <a:cs typeface="+mn-cs"/>
                      </a:endParaRPr>
                    </a:p>
                    <a:p>
                      <a:pPr algn="just"/>
                      <a:r>
                        <a:rPr lang="en-ZA" sz="1450" kern="1200" dirty="0">
                          <a:solidFill>
                            <a:schemeClr val="dk1"/>
                          </a:solidFill>
                          <a:effectLst/>
                          <a:latin typeface="+mn-lt"/>
                          <a:ea typeface="+mn-ea"/>
                          <a:cs typeface="+mn-cs"/>
                        </a:rPr>
                        <a:t>The business process has been reviewed to clearly indicate the process flow for each indicator.</a:t>
                      </a:r>
                    </a:p>
                    <a:p>
                      <a:pPr algn="just"/>
                      <a:endParaRPr lang="en-ZA" sz="1450" kern="1200" dirty="0">
                        <a:solidFill>
                          <a:schemeClr val="dk1"/>
                        </a:solidFill>
                        <a:effectLst/>
                        <a:latin typeface="+mn-lt"/>
                        <a:ea typeface="+mn-ea"/>
                        <a:cs typeface="+mn-cs"/>
                      </a:endParaRPr>
                    </a:p>
                    <a:p>
                      <a:pPr marL="342900" indent="-342900" algn="just">
                        <a:buAutoNum type="arabicPeriod"/>
                      </a:pPr>
                      <a:r>
                        <a:rPr lang="en-ZA" sz="1450" kern="1200" dirty="0">
                          <a:solidFill>
                            <a:schemeClr val="dk1"/>
                          </a:solidFill>
                          <a:effectLst/>
                          <a:latin typeface="+mn-lt"/>
                          <a:ea typeface="+mn-ea"/>
                          <a:cs typeface="+mn-cs"/>
                        </a:rPr>
                        <a:t>AGSA meeting was convened by Strategic Planning and reporting to discuss the Audit issues and requirements for evidence on  21 October 2019.</a:t>
                      </a:r>
                    </a:p>
                    <a:p>
                      <a:pPr marL="342900" indent="-342900" algn="just">
                        <a:buAutoNum type="arabicPeriod"/>
                      </a:pPr>
                      <a:r>
                        <a:rPr lang="en-ZA" sz="1450" kern="1200" dirty="0">
                          <a:solidFill>
                            <a:schemeClr val="dk1"/>
                          </a:solidFill>
                          <a:effectLst/>
                          <a:latin typeface="+mn-lt"/>
                          <a:ea typeface="+mn-ea"/>
                          <a:cs typeface="+mn-cs"/>
                        </a:rPr>
                        <a:t>Systems descriptions have been produced. </a:t>
                      </a:r>
                    </a:p>
                  </a:txBody>
                  <a:tcPr/>
                </a:tc>
                <a:tc>
                  <a:txBody>
                    <a:bodyPr/>
                    <a:lstStyle/>
                    <a:p>
                      <a:pPr algn="just"/>
                      <a:r>
                        <a:rPr lang="en-US" sz="1450" b="1" dirty="0">
                          <a:solidFill>
                            <a:schemeClr val="tx1"/>
                          </a:solidFill>
                          <a:latin typeface="+mn-lt"/>
                        </a:rPr>
                        <a:t>Monthly reports from mentors have been amended to include number of sessions as well as number of officials mentored. </a:t>
                      </a:r>
                      <a:r>
                        <a:rPr lang="en-US" sz="1450" dirty="0">
                          <a:solidFill>
                            <a:schemeClr val="tx1"/>
                          </a:solidFill>
                          <a:latin typeface="+mn-lt"/>
                        </a:rPr>
                        <a:t>The reports are verified against the attendance registers by DBE officials.</a:t>
                      </a:r>
                    </a:p>
                    <a:p>
                      <a:pPr algn="just"/>
                      <a:endParaRPr lang="en-US" sz="1450" dirty="0">
                        <a:solidFill>
                          <a:schemeClr val="tx1"/>
                        </a:solidFill>
                        <a:latin typeface="+mn-lt"/>
                      </a:endParaRPr>
                    </a:p>
                    <a:p>
                      <a:pPr algn="just"/>
                      <a:r>
                        <a:rPr lang="en-US" sz="1450" dirty="0">
                          <a:solidFill>
                            <a:schemeClr val="tx1"/>
                          </a:solidFill>
                          <a:latin typeface="+mn-lt"/>
                        </a:rPr>
                        <a:t>2018/19 Audit findings were received and workshopped. The Technical Indicator (TID) descriptions and processes have been developed and refined.</a:t>
                      </a:r>
                    </a:p>
                    <a:p>
                      <a:pPr algn="just"/>
                      <a:endParaRPr lang="en-US" sz="1450" dirty="0">
                        <a:solidFill>
                          <a:schemeClr val="tx1"/>
                        </a:solidFill>
                        <a:latin typeface="+mn-lt"/>
                      </a:endParaRPr>
                    </a:p>
                  </a:txBody>
                  <a:tcPr/>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a:xfrm>
            <a:off x="7380312" y="6453336"/>
            <a:ext cx="1306488" cy="268140"/>
          </a:xfrm>
        </p:spPr>
        <p:txBody>
          <a:bodyPr/>
          <a:lstStyle/>
          <a:p>
            <a:fld id="{0CC5919F-E4C4-4223-9DA4-EF0079EF537E}" type="slidenum">
              <a:rPr lang="en-ZA" smtClean="0">
                <a:solidFill>
                  <a:prstClr val="black">
                    <a:tint val="75000"/>
                  </a:prstClr>
                </a:solidFill>
              </a:rPr>
              <a:pPr/>
              <a:t>137</a:t>
            </a:fld>
            <a:endParaRPr lang="en-ZA" dirty="0">
              <a:solidFill>
                <a:prstClr val="black">
                  <a:tint val="75000"/>
                </a:prstClr>
              </a:solidFill>
            </a:endParaRPr>
          </a:p>
        </p:txBody>
      </p:sp>
      <p:pic>
        <p:nvPicPr>
          <p:cNvPr id="4" name="Picture 3"/>
          <p:cNvPicPr>
            <a:picLocks noChangeAspect="1"/>
          </p:cNvPicPr>
          <p:nvPr/>
        </p:nvPicPr>
        <p:blipFill>
          <a:blip r:embed="rId4" cstate="print"/>
          <a:stretch>
            <a:fillRect/>
          </a:stretch>
        </p:blipFill>
        <p:spPr>
          <a:xfrm>
            <a:off x="35496" y="6139286"/>
            <a:ext cx="1554615" cy="695004"/>
          </a:xfrm>
          <a:prstGeom prst="rect">
            <a:avLst/>
          </a:prstGeom>
        </p:spPr>
      </p:pic>
    </p:spTree>
    <p:custDataLst>
      <p:tags r:id="rId1"/>
    </p:custDataLst>
    <p:extLst>
      <p:ext uri="{BB962C8B-B14F-4D97-AF65-F5344CB8AC3E}">
        <p14:creationId xmlns:p14="http://schemas.microsoft.com/office/powerpoint/2010/main" xmlns="" val="35889513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RECOMMENDATION</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138</a:t>
            </a:fld>
            <a:endParaRPr lang="en-ZA" dirty="0">
              <a:solidFill>
                <a:prstClr val="black">
                  <a:tint val="75000"/>
                </a:prstClr>
              </a:solidFill>
            </a:endParaRPr>
          </a:p>
        </p:txBody>
      </p:sp>
      <p:sp>
        <p:nvSpPr>
          <p:cNvPr id="4" name="Text Placeholder 3"/>
          <p:cNvSpPr>
            <a:spLocks noGrp="1"/>
          </p:cNvSpPr>
          <p:nvPr>
            <p:ph type="body" sz="quarter" idx="4294967295"/>
          </p:nvPr>
        </p:nvSpPr>
        <p:spPr>
          <a:xfrm>
            <a:off x="179512" y="980727"/>
            <a:ext cx="8507288" cy="5375623"/>
          </a:xfrm>
          <a:prstGeom prst="rect">
            <a:avLst/>
          </a:prstGeom>
        </p:spPr>
        <p:txBody>
          <a:bodyPr>
            <a:normAutofit fontScale="92500"/>
          </a:bodyPr>
          <a:lstStyle/>
          <a:p>
            <a:pPr lvl="0" algn="just"/>
            <a:r>
              <a:rPr lang="en-ZA" sz="3400" dirty="0">
                <a:solidFill>
                  <a:prstClr val="black"/>
                </a:solidFill>
              </a:rPr>
              <a:t>It is recommended that the Portfolio Committee discusses:</a:t>
            </a:r>
          </a:p>
          <a:p>
            <a:pPr lvl="1" algn="just"/>
            <a:r>
              <a:rPr lang="en-ZA" sz="3400" dirty="0">
                <a:solidFill>
                  <a:prstClr val="black"/>
                </a:solidFill>
              </a:rPr>
              <a:t> </a:t>
            </a:r>
            <a:r>
              <a:rPr lang="en-US" sz="3400" dirty="0">
                <a:solidFill>
                  <a:prstClr val="black"/>
                </a:solidFill>
              </a:rPr>
              <a:t>The </a:t>
            </a:r>
            <a:r>
              <a:rPr lang="en-US" sz="3400" b="1" dirty="0">
                <a:solidFill>
                  <a:prstClr val="black"/>
                </a:solidFill>
              </a:rPr>
              <a:t>report on the third  quarter outputs</a:t>
            </a:r>
            <a:r>
              <a:rPr lang="en-US" sz="3400" dirty="0">
                <a:solidFill>
                  <a:prstClr val="black"/>
                </a:solidFill>
              </a:rPr>
              <a:t> of the Department </a:t>
            </a:r>
            <a:r>
              <a:rPr lang="en-US" sz="3400" b="1" dirty="0">
                <a:solidFill>
                  <a:prstClr val="black"/>
                </a:solidFill>
              </a:rPr>
              <a:t>against the planned targets of the pre-determined objectives </a:t>
            </a:r>
            <a:r>
              <a:rPr lang="en-US" sz="3400" dirty="0">
                <a:solidFill>
                  <a:prstClr val="black"/>
                </a:solidFill>
              </a:rPr>
              <a:t>in the Annual Performance Plan for financial year 2019/20;</a:t>
            </a:r>
          </a:p>
          <a:p>
            <a:pPr lvl="1" algn="just"/>
            <a:r>
              <a:rPr lang="en-US" sz="3400" dirty="0">
                <a:solidFill>
                  <a:prstClr val="black"/>
                </a:solidFill>
              </a:rPr>
              <a:t>The report on the </a:t>
            </a:r>
            <a:r>
              <a:rPr lang="en-US" sz="3400" b="1" dirty="0">
                <a:solidFill>
                  <a:prstClr val="black"/>
                </a:solidFill>
              </a:rPr>
              <a:t>Department’s expenditure for the third  quarter </a:t>
            </a:r>
            <a:r>
              <a:rPr lang="en-US" sz="3400" dirty="0">
                <a:solidFill>
                  <a:prstClr val="black"/>
                </a:solidFill>
              </a:rPr>
              <a:t>of the Financial Year 2019/20; and</a:t>
            </a:r>
          </a:p>
          <a:p>
            <a:pPr lvl="1" algn="just"/>
            <a:r>
              <a:rPr lang="en-US" sz="3400" b="1" dirty="0">
                <a:solidFill>
                  <a:prstClr val="black"/>
                </a:solidFill>
              </a:rPr>
              <a:t>Progress</a:t>
            </a:r>
            <a:r>
              <a:rPr lang="en-US" sz="3400" dirty="0">
                <a:solidFill>
                  <a:prstClr val="black"/>
                </a:solidFill>
              </a:rPr>
              <a:t> on 2019/20 Audit Action Plan.</a:t>
            </a:r>
          </a:p>
          <a:p>
            <a:pPr lvl="1" algn="just"/>
            <a:endParaRPr lang="en-US" sz="3400" dirty="0">
              <a:solidFill>
                <a:prstClr val="black"/>
              </a:solidFill>
            </a:endParaRPr>
          </a:p>
          <a:p>
            <a:endParaRPr lang="en-US" dirty="0"/>
          </a:p>
        </p:txBody>
      </p:sp>
      <p:pic>
        <p:nvPicPr>
          <p:cNvPr id="5" name="Picture 4"/>
          <p:cNvPicPr>
            <a:picLocks noChangeAspect="1"/>
          </p:cNvPicPr>
          <p:nvPr/>
        </p:nvPicPr>
        <p:blipFill>
          <a:blip r:embed="rId3" cstate="print"/>
          <a:stretch>
            <a:fillRect/>
          </a:stretch>
        </p:blipFill>
        <p:spPr>
          <a:xfrm>
            <a:off x="0" y="6165304"/>
            <a:ext cx="1691680" cy="692696"/>
          </a:xfrm>
          <a:prstGeom prst="rect">
            <a:avLst/>
          </a:prstGeom>
        </p:spPr>
      </p:pic>
    </p:spTree>
    <p:custDataLst>
      <p:tags r:id="rId1"/>
    </p:custDataLst>
    <p:extLst>
      <p:ext uri="{BB962C8B-B14F-4D97-AF65-F5344CB8AC3E}">
        <p14:creationId xmlns:p14="http://schemas.microsoft.com/office/powerpoint/2010/main" xmlns="" val="15212974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C0AE55-7E06-4976-960B-3D98813CB3CF}" type="slidenum">
              <a:rPr lang="en-ZA" smtClean="0">
                <a:solidFill>
                  <a:prstClr val="black">
                    <a:tint val="75000"/>
                  </a:prstClr>
                </a:solidFill>
              </a:rPr>
              <a:pPr/>
              <a:t>139</a:t>
            </a:fld>
            <a:endParaRPr lang="en-ZA" dirty="0">
              <a:solidFill>
                <a:prstClr val="black">
                  <a:tint val="75000"/>
                </a:prstClr>
              </a:solidFill>
            </a:endParaRPr>
          </a:p>
        </p:txBody>
      </p:sp>
      <p:pic>
        <p:nvPicPr>
          <p:cNvPr id="3" name="Picture 2"/>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11396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Autofit/>
          </a:bodyPr>
          <a:lstStyle/>
          <a:p>
            <a:r>
              <a:rPr lang="en-US" b="1" dirty="0">
                <a:solidFill>
                  <a:schemeClr val="accent2">
                    <a:lumMod val="75000"/>
                  </a:schemeClr>
                </a:solidFill>
              </a:rPr>
              <a:t>PROGRAMME 1: ADMINISTRATION</a:t>
            </a:r>
            <a:endParaRPr lang="en-ZA" b="1" dirty="0">
              <a:solidFill>
                <a:schemeClr val="accent2">
                  <a:lumMod val="75000"/>
                </a:schemeClr>
              </a:solidFill>
            </a:endParaRPr>
          </a:p>
        </p:txBody>
      </p:sp>
      <p:sp>
        <p:nvSpPr>
          <p:cNvPr id="3" name="Content Placeholder 2"/>
          <p:cNvSpPr>
            <a:spLocks noGrp="1"/>
          </p:cNvSpPr>
          <p:nvPr>
            <p:ph type="subTitle" idx="1"/>
          </p:nvPr>
        </p:nvSpPr>
        <p:spPr>
          <a:xfrm>
            <a:off x="971600" y="3458865"/>
            <a:ext cx="6800800" cy="1866751"/>
          </a:xfrm>
        </p:spPr>
        <p:txBody>
          <a:bodyPr>
            <a:normAutofit fontScale="92500" lnSpcReduction="10000"/>
          </a:bodyPr>
          <a:lstStyle/>
          <a:p>
            <a:pPr marL="0" indent="0" algn="just">
              <a:buNone/>
            </a:pPr>
            <a:r>
              <a:rPr lang="en-US" sz="3500" dirty="0">
                <a:solidFill>
                  <a:schemeClr val="tx1"/>
                </a:solidFill>
              </a:rPr>
              <a:t>The </a:t>
            </a:r>
            <a:r>
              <a:rPr lang="en-US" sz="3500" b="1" dirty="0">
                <a:solidFill>
                  <a:schemeClr val="tx1"/>
                </a:solidFill>
              </a:rPr>
              <a:t>purpose </a:t>
            </a:r>
            <a:r>
              <a:rPr lang="en-US" sz="3500" dirty="0">
                <a:solidFill>
                  <a:schemeClr val="tx1"/>
                </a:solidFill>
              </a:rPr>
              <a:t>of </a:t>
            </a:r>
            <a:r>
              <a:rPr lang="en-US" sz="3500" dirty="0" err="1">
                <a:solidFill>
                  <a:schemeClr val="tx1"/>
                </a:solidFill>
              </a:rPr>
              <a:t>Programme</a:t>
            </a:r>
            <a:r>
              <a:rPr lang="en-US" sz="3500" dirty="0">
                <a:solidFill>
                  <a:schemeClr val="tx1"/>
                </a:solidFill>
              </a:rPr>
              <a:t> 1 is to </a:t>
            </a:r>
            <a:r>
              <a:rPr lang="en-US" sz="3500" b="1" dirty="0">
                <a:solidFill>
                  <a:schemeClr val="tx1"/>
                </a:solidFill>
              </a:rPr>
              <a:t>manage</a:t>
            </a:r>
            <a:r>
              <a:rPr lang="en-US" sz="3500" dirty="0">
                <a:solidFill>
                  <a:schemeClr val="tx1"/>
                </a:solidFill>
              </a:rPr>
              <a:t> </a:t>
            </a:r>
            <a:r>
              <a:rPr lang="en-US" sz="3500" b="1" dirty="0">
                <a:solidFill>
                  <a:schemeClr val="tx1"/>
                </a:solidFill>
              </a:rPr>
              <a:t>the Department </a:t>
            </a:r>
            <a:r>
              <a:rPr lang="en-US" sz="3500" dirty="0">
                <a:solidFill>
                  <a:schemeClr val="tx1"/>
                </a:solidFill>
              </a:rPr>
              <a:t>and provide </a:t>
            </a:r>
            <a:r>
              <a:rPr lang="en-US" sz="3500" b="1" dirty="0">
                <a:solidFill>
                  <a:schemeClr val="tx1"/>
                </a:solidFill>
              </a:rPr>
              <a:t>strategic</a:t>
            </a:r>
            <a:r>
              <a:rPr lang="en-US" sz="3500" dirty="0">
                <a:solidFill>
                  <a:schemeClr val="tx1"/>
                </a:solidFill>
              </a:rPr>
              <a:t> and </a:t>
            </a:r>
            <a:r>
              <a:rPr lang="en-US" sz="3500" b="1" dirty="0">
                <a:solidFill>
                  <a:schemeClr val="tx1"/>
                </a:solidFill>
              </a:rPr>
              <a:t>administrative</a:t>
            </a:r>
            <a:r>
              <a:rPr lang="en-US" sz="3500" dirty="0">
                <a:solidFill>
                  <a:schemeClr val="tx1"/>
                </a:solidFill>
              </a:rPr>
              <a:t> support services.</a:t>
            </a:r>
          </a:p>
          <a:p>
            <a:pPr marL="0" indent="0">
              <a:buNone/>
            </a:pPr>
            <a:endParaRPr lang="en-ZA" dirty="0">
              <a:solidFill>
                <a:schemeClr val="tx1"/>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14</a:t>
            </a:fld>
            <a:endParaRPr lang="en-ZA" b="1" dirty="0">
              <a:solidFill>
                <a:prstClr val="black">
                  <a:tint val="75000"/>
                </a:prstClr>
              </a:solidFill>
            </a:endParaRPr>
          </a:p>
        </p:txBody>
      </p:sp>
      <p:pic>
        <p:nvPicPr>
          <p:cNvPr id="5" name="Picture 4"/>
          <p:cNvPicPr>
            <a:picLocks noChangeAspect="1"/>
          </p:cNvPicPr>
          <p:nvPr/>
        </p:nvPicPr>
        <p:blipFill>
          <a:blip r:embed="rId4"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20642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6565"/>
          </a:xfrm>
        </p:spPr>
        <p:txBody>
          <a:bodyPr>
            <a:normAutofit fontScale="90000"/>
          </a:bodyPr>
          <a:lstStyle/>
          <a:p>
            <a:r>
              <a:rPr lang="en-ZA" sz="4400" dirty="0"/>
              <a:t>TRAINING AND SOCIAL RESPONSIBILITY</a:t>
            </a:r>
          </a:p>
        </p:txBody>
      </p:sp>
      <p:sp>
        <p:nvSpPr>
          <p:cNvPr id="3" name="Content Placeholder 2"/>
          <p:cNvSpPr>
            <a:spLocks noGrp="1"/>
          </p:cNvSpPr>
          <p:nvPr>
            <p:ph idx="1"/>
          </p:nvPr>
        </p:nvSpPr>
        <p:spPr>
          <a:xfrm>
            <a:off x="179512" y="836713"/>
            <a:ext cx="8784606" cy="5289452"/>
          </a:xfrm>
        </p:spPr>
        <p:txBody>
          <a:bodyPr>
            <a:noAutofit/>
          </a:bodyPr>
          <a:lstStyle/>
          <a:p>
            <a:pPr marL="0" indent="0" algn="just">
              <a:buNone/>
            </a:pPr>
            <a:r>
              <a:rPr lang="en-ZA" sz="2400" b="1" u="sng" dirty="0"/>
              <a:t>Personnel Administration</a:t>
            </a:r>
            <a:endParaRPr lang="en-ZA" sz="2400" dirty="0"/>
          </a:p>
          <a:p>
            <a:pPr algn="just"/>
            <a:r>
              <a:rPr lang="en-ZA" sz="2400" b="1" dirty="0"/>
              <a:t>The Departmental Moderation Committee moderated </a:t>
            </a:r>
            <a:r>
              <a:rPr lang="en-ZA" sz="2400" dirty="0"/>
              <a:t>all Performance Management Development System (PMDS) assessments. </a:t>
            </a:r>
            <a:r>
              <a:rPr lang="en-ZA" sz="2400" b="1" dirty="0"/>
              <a:t>All salary progressions </a:t>
            </a:r>
            <a:r>
              <a:rPr lang="en-ZA" sz="2400" dirty="0"/>
              <a:t>have been </a:t>
            </a:r>
            <a:r>
              <a:rPr lang="en-ZA" sz="2400" b="1" dirty="0"/>
              <a:t>implemented</a:t>
            </a:r>
            <a:r>
              <a:rPr lang="en-ZA" sz="2400" dirty="0"/>
              <a:t> on PERSAL before 31 December 2019.</a:t>
            </a:r>
          </a:p>
          <a:p>
            <a:pPr marL="0" indent="0" algn="just">
              <a:buNone/>
            </a:pPr>
            <a:r>
              <a:rPr lang="en-ZA" sz="2400" b="1" u="sng" dirty="0"/>
              <a:t>Personnel Management</a:t>
            </a:r>
            <a:endParaRPr lang="en-ZA" sz="2400" dirty="0"/>
          </a:p>
          <a:p>
            <a:pPr algn="just"/>
            <a:r>
              <a:rPr lang="en-ZA" sz="2400" b="1" dirty="0"/>
              <a:t>29 Posts </a:t>
            </a:r>
            <a:r>
              <a:rPr lang="en-ZA" sz="2400" dirty="0"/>
              <a:t>were</a:t>
            </a:r>
            <a:r>
              <a:rPr lang="en-ZA" sz="2400" b="1" dirty="0"/>
              <a:t> advertised</a:t>
            </a:r>
            <a:r>
              <a:rPr lang="en-ZA" sz="2400" dirty="0"/>
              <a:t>. </a:t>
            </a:r>
          </a:p>
          <a:p>
            <a:pPr algn="just"/>
            <a:r>
              <a:rPr lang="en-ZA" sz="2400" b="1" dirty="0"/>
              <a:t>Six (6) SMS posts were filled </a:t>
            </a:r>
            <a:r>
              <a:rPr lang="en-ZA" sz="2400" dirty="0"/>
              <a:t>(Director: Inclusive Education, Health Promotion, Strategic Planning, QLTC, MST and E Learning, and Business and Parliamentary Processes). </a:t>
            </a:r>
          </a:p>
          <a:p>
            <a:pPr marL="0" indent="0" algn="just">
              <a:buNone/>
            </a:pPr>
            <a:r>
              <a:rPr lang="en-ZA" sz="2400" b="1" u="sng" dirty="0"/>
              <a:t>Training and Social Responsibility</a:t>
            </a:r>
          </a:p>
          <a:p>
            <a:pPr algn="just"/>
            <a:r>
              <a:rPr lang="en-ZA" sz="2400" b="1" dirty="0"/>
              <a:t>Skills Development and Training Report:</a:t>
            </a:r>
            <a:r>
              <a:rPr lang="en-ZA" sz="2400" dirty="0"/>
              <a:t>  </a:t>
            </a:r>
            <a:r>
              <a:rPr lang="en-ZA" sz="2400" b="1" dirty="0"/>
              <a:t>77 officials </a:t>
            </a:r>
            <a:r>
              <a:rPr lang="en-ZA" sz="2400" dirty="0"/>
              <a:t>were </a:t>
            </a:r>
            <a:r>
              <a:rPr lang="en-ZA" sz="2400" b="1" dirty="0"/>
              <a:t>trained</a:t>
            </a:r>
            <a:r>
              <a:rPr lang="en-ZA" sz="2400" dirty="0"/>
              <a:t> in the 3</a:t>
            </a:r>
            <a:r>
              <a:rPr lang="en-ZA" sz="2400" baseline="30000" dirty="0"/>
              <a:t>rd</a:t>
            </a:r>
            <a:r>
              <a:rPr lang="en-ZA" sz="2400" dirty="0"/>
              <a:t> quarter. </a:t>
            </a:r>
          </a:p>
          <a:p>
            <a:endParaRPr lang="en-ZA" sz="2400" dirty="0"/>
          </a:p>
          <a:p>
            <a:endParaRPr lang="en-US"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15</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302586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782"/>
            <a:ext cx="8028384" cy="1433549"/>
          </a:xfrm>
        </p:spPr>
        <p:txBody>
          <a:bodyPr>
            <a:noAutofit/>
          </a:bodyPr>
          <a:lstStyle/>
          <a:p>
            <a:r>
              <a:rPr lang="en-ZA" sz="3600" dirty="0"/>
              <a:t>INFORMATION TECHNOLOGY, LEGAL AND LEGISLATIVE SERVICES</a:t>
            </a:r>
          </a:p>
        </p:txBody>
      </p:sp>
      <p:sp>
        <p:nvSpPr>
          <p:cNvPr id="3" name="Content Placeholder 2"/>
          <p:cNvSpPr>
            <a:spLocks noGrp="1"/>
          </p:cNvSpPr>
          <p:nvPr>
            <p:ph idx="1"/>
          </p:nvPr>
        </p:nvSpPr>
        <p:spPr>
          <a:xfrm>
            <a:off x="251520" y="1340768"/>
            <a:ext cx="8712968" cy="4497363"/>
          </a:xfrm>
        </p:spPr>
        <p:txBody>
          <a:bodyPr>
            <a:noAutofit/>
          </a:bodyPr>
          <a:lstStyle/>
          <a:p>
            <a:pPr marL="0" indent="0">
              <a:buNone/>
            </a:pPr>
            <a:r>
              <a:rPr lang="en-ZA" sz="2800" b="1" u="sng" dirty="0"/>
              <a:t>Government Information Technology Officer (GITO)</a:t>
            </a:r>
            <a:endParaRPr lang="en-ZA" sz="2800" b="1" dirty="0"/>
          </a:p>
          <a:p>
            <a:pPr marL="0" indent="0" algn="just">
              <a:buNone/>
            </a:pPr>
            <a:r>
              <a:rPr lang="en-ZA" sz="2800" b="1" dirty="0"/>
              <a:t>DBE </a:t>
            </a:r>
            <a:r>
              <a:rPr lang="en-ZA" sz="2800" b="1" dirty="0" err="1"/>
              <a:t>Wifi</a:t>
            </a:r>
            <a:r>
              <a:rPr lang="en-ZA" sz="2800" b="1" dirty="0"/>
              <a:t> Solution:</a:t>
            </a:r>
            <a:r>
              <a:rPr lang="en-ZA" sz="2800" dirty="0"/>
              <a:t> The engagement with Private Public Partner (PPP): </a:t>
            </a:r>
            <a:r>
              <a:rPr lang="en-ZA" sz="2800" dirty="0" err="1"/>
              <a:t>Tirisano</a:t>
            </a:r>
            <a:r>
              <a:rPr lang="en-ZA" sz="2800" dirty="0"/>
              <a:t>, has </a:t>
            </a:r>
            <a:r>
              <a:rPr lang="en-ZA" sz="2800" b="1" dirty="0"/>
              <a:t>commenced</a:t>
            </a:r>
            <a:r>
              <a:rPr lang="en-ZA" sz="2800" dirty="0"/>
              <a:t> towards </a:t>
            </a:r>
            <a:r>
              <a:rPr lang="en-ZA" sz="2800" b="1" dirty="0"/>
              <a:t>identifying an appropriate </a:t>
            </a:r>
            <a:r>
              <a:rPr lang="en-ZA" sz="2800" dirty="0"/>
              <a:t>approach of implementing a </a:t>
            </a:r>
            <a:r>
              <a:rPr lang="en-ZA" sz="2800" dirty="0" err="1"/>
              <a:t>Wifi</a:t>
            </a:r>
            <a:r>
              <a:rPr lang="en-ZA" sz="2800" dirty="0"/>
              <a:t> solution at DBE.</a:t>
            </a:r>
          </a:p>
          <a:p>
            <a:pPr marL="0" indent="0">
              <a:buNone/>
            </a:pPr>
            <a:endParaRPr lang="en-ZA" sz="2800" b="1" u="sng" dirty="0"/>
          </a:p>
          <a:p>
            <a:pPr marL="0" indent="0">
              <a:buNone/>
            </a:pPr>
            <a:r>
              <a:rPr lang="en-ZA" sz="2800" b="1" u="sng" dirty="0"/>
              <a:t>Basic Education Laws Amendment (BELA) Bill</a:t>
            </a:r>
            <a:endParaRPr lang="en-ZA" sz="2800" u="sng" dirty="0"/>
          </a:p>
          <a:p>
            <a:pPr marL="0" indent="0" algn="just">
              <a:buNone/>
            </a:pPr>
            <a:r>
              <a:rPr lang="en-ZA" sz="2800" dirty="0"/>
              <a:t>The BELA Bill was </a:t>
            </a:r>
            <a:r>
              <a:rPr lang="en-ZA" sz="2800" b="1" dirty="0"/>
              <a:t>published</a:t>
            </a:r>
            <a:r>
              <a:rPr lang="en-ZA" sz="2800" dirty="0"/>
              <a:t> on 13 October 2017 to call for comments. DBE received more than </a:t>
            </a:r>
            <a:r>
              <a:rPr lang="en-ZA" sz="2800" b="1" dirty="0"/>
              <a:t>5000 </a:t>
            </a:r>
            <a:r>
              <a:rPr lang="en-ZA" sz="2800" dirty="0"/>
              <a:t>submissions from the </a:t>
            </a:r>
            <a:r>
              <a:rPr lang="en-ZA" sz="2800" b="1" dirty="0"/>
              <a:t>general public and education stakeholders.</a:t>
            </a:r>
            <a:endParaRPr lang="en-ZA" sz="2800" dirty="0"/>
          </a:p>
          <a:p>
            <a:pPr marL="0" indent="0">
              <a:buNone/>
            </a:pPr>
            <a:endParaRPr lang="en-US"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16</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75876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Autofit/>
          </a:bodyPr>
          <a:lstStyle/>
          <a:p>
            <a:r>
              <a:rPr lang="en-US" sz="4000" dirty="0"/>
              <a:t>STRATEGIC PLANNING AND REPORTING</a:t>
            </a:r>
            <a:endParaRPr lang="en-ZA" sz="4000" dirty="0"/>
          </a:p>
        </p:txBody>
      </p:sp>
      <p:sp>
        <p:nvSpPr>
          <p:cNvPr id="3" name="Content Placeholder 2"/>
          <p:cNvSpPr>
            <a:spLocks noGrp="1"/>
          </p:cNvSpPr>
          <p:nvPr>
            <p:ph idx="1"/>
          </p:nvPr>
        </p:nvSpPr>
        <p:spPr>
          <a:xfrm>
            <a:off x="251520" y="1196752"/>
            <a:ext cx="8712968" cy="4497363"/>
          </a:xfrm>
        </p:spPr>
        <p:txBody>
          <a:bodyPr>
            <a:noAutofit/>
          </a:bodyPr>
          <a:lstStyle/>
          <a:p>
            <a:pPr algn="just"/>
            <a:r>
              <a:rPr lang="en-ZA" sz="2400" b="1" dirty="0"/>
              <a:t>Institutional Planning: </a:t>
            </a:r>
            <a:r>
              <a:rPr lang="en-ZA" sz="2400" dirty="0"/>
              <a:t>The DBE </a:t>
            </a:r>
            <a:r>
              <a:rPr lang="en-ZA" sz="2400" b="1" dirty="0"/>
              <a:t>developed</a:t>
            </a:r>
            <a:r>
              <a:rPr lang="en-ZA" sz="2400" dirty="0"/>
              <a:t> </a:t>
            </a:r>
            <a:r>
              <a:rPr lang="en-ZA" sz="2400" b="1" dirty="0"/>
              <a:t>Systems Descriptions </a:t>
            </a:r>
            <a:r>
              <a:rPr lang="en-ZA" sz="2400" dirty="0"/>
              <a:t>to guide the Auditor-General of South Africa (AGSA) during the preliminary audit of the 2019/20 performance indicators.</a:t>
            </a:r>
          </a:p>
          <a:p>
            <a:pPr algn="just"/>
            <a:r>
              <a:rPr lang="en-ZA" sz="2400" dirty="0"/>
              <a:t>The draft 2020/21-2024/25 </a:t>
            </a:r>
            <a:r>
              <a:rPr lang="en-ZA" sz="2400" b="1" dirty="0"/>
              <a:t>Strategic</a:t>
            </a:r>
            <a:r>
              <a:rPr lang="en-ZA" sz="2400" dirty="0"/>
              <a:t> and 2020/21 </a:t>
            </a:r>
            <a:r>
              <a:rPr lang="en-ZA" sz="2400" b="1" dirty="0"/>
              <a:t>Annual Performance Plans </a:t>
            </a:r>
            <a:r>
              <a:rPr lang="en-ZA" sz="2400" dirty="0"/>
              <a:t>were submitted to DPME and National Treasury on 31 October 2019. </a:t>
            </a:r>
          </a:p>
          <a:p>
            <a:pPr algn="just"/>
            <a:r>
              <a:rPr lang="en-ZA" sz="2400" dirty="0"/>
              <a:t>The Departmental validated first quarter </a:t>
            </a:r>
            <a:r>
              <a:rPr lang="en-ZA" sz="2400" b="1" dirty="0"/>
              <a:t>preliminary second quarter performance report</a:t>
            </a:r>
            <a:r>
              <a:rPr lang="en-ZA" sz="2400" dirty="0"/>
              <a:t> was submitted to the reporting bodies on </a:t>
            </a:r>
            <a:r>
              <a:rPr lang="en-ZA" sz="2400" b="1" dirty="0"/>
              <a:t>31 October 2019</a:t>
            </a:r>
            <a:r>
              <a:rPr lang="en-ZA" sz="2400" dirty="0"/>
              <a:t>.</a:t>
            </a:r>
          </a:p>
          <a:p>
            <a:pPr algn="just"/>
            <a:r>
              <a:rPr lang="en-ZA" sz="2400" b="1" dirty="0"/>
              <a:t>Outcome 7, 13 and 14 </a:t>
            </a:r>
            <a:r>
              <a:rPr lang="en-ZA" sz="2400" dirty="0"/>
              <a:t> </a:t>
            </a:r>
            <a:r>
              <a:rPr lang="en-ZA" sz="2400" b="1" dirty="0"/>
              <a:t>second  quarter reports </a:t>
            </a:r>
            <a:r>
              <a:rPr lang="en-ZA" sz="2400" dirty="0"/>
              <a:t>were </a:t>
            </a:r>
            <a:r>
              <a:rPr lang="en-ZA" sz="2400" b="1" dirty="0"/>
              <a:t>submitted</a:t>
            </a:r>
            <a:r>
              <a:rPr lang="en-ZA" sz="2400" dirty="0"/>
              <a:t> to the lead Departments on November </a:t>
            </a:r>
            <a:r>
              <a:rPr lang="en-ZA" sz="2400" b="1" dirty="0"/>
              <a:t>2019</a:t>
            </a:r>
            <a:r>
              <a:rPr lang="en-ZA" sz="2400" dirty="0"/>
              <a:t>. </a:t>
            </a:r>
          </a:p>
          <a:p>
            <a:pPr algn="just"/>
            <a:endParaRPr lang="en-ZA" sz="2400" b="1"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17</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4586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3931"/>
          </a:xfrm>
        </p:spPr>
        <p:txBody>
          <a:bodyPr>
            <a:normAutofit fontScale="90000"/>
          </a:bodyPr>
          <a:lstStyle/>
          <a:p>
            <a:r>
              <a:rPr lang="en-ZA" dirty="0"/>
              <a:t/>
            </a:r>
            <a:br>
              <a:rPr lang="en-ZA" dirty="0"/>
            </a:br>
            <a:r>
              <a:rPr lang="en-US" sz="4400" dirty="0"/>
              <a:t>STRATEGIC PLANNING AND REPORTING</a:t>
            </a:r>
            <a:endParaRPr lang="en-ZA" sz="4900" dirty="0"/>
          </a:p>
        </p:txBody>
      </p:sp>
      <p:sp>
        <p:nvSpPr>
          <p:cNvPr id="3" name="Content Placeholder 2"/>
          <p:cNvSpPr>
            <a:spLocks noGrp="1"/>
          </p:cNvSpPr>
          <p:nvPr>
            <p:ph idx="1"/>
          </p:nvPr>
        </p:nvSpPr>
        <p:spPr>
          <a:xfrm>
            <a:off x="179512" y="836712"/>
            <a:ext cx="8784976" cy="4968552"/>
          </a:xfrm>
        </p:spPr>
        <p:txBody>
          <a:bodyPr>
            <a:noAutofit/>
          </a:bodyPr>
          <a:lstStyle/>
          <a:p>
            <a:pPr marL="0" indent="0">
              <a:buNone/>
            </a:pPr>
            <a:r>
              <a:rPr lang="en-US" sz="2400" b="1" dirty="0"/>
              <a:t>Strategic Planning and Reporting</a:t>
            </a:r>
          </a:p>
          <a:p>
            <a:pPr lvl="0" algn="just"/>
            <a:r>
              <a:rPr lang="en-ZA" sz="2400" dirty="0">
                <a:solidFill>
                  <a:prstClr val="black"/>
                </a:solidFill>
              </a:rPr>
              <a:t>The </a:t>
            </a:r>
            <a:r>
              <a:rPr lang="en-ZA" sz="2400" b="1" dirty="0">
                <a:solidFill>
                  <a:prstClr val="black"/>
                </a:solidFill>
              </a:rPr>
              <a:t>Public Entities’ (SACE and </a:t>
            </a:r>
            <a:r>
              <a:rPr lang="en-ZA" sz="2400" b="1" dirty="0" err="1">
                <a:solidFill>
                  <a:prstClr val="black"/>
                </a:solidFill>
              </a:rPr>
              <a:t>Umalusi</a:t>
            </a:r>
            <a:r>
              <a:rPr lang="en-ZA" sz="2400" b="1" dirty="0">
                <a:solidFill>
                  <a:prstClr val="black"/>
                </a:solidFill>
              </a:rPr>
              <a:t>) second quarter reports and APPs </a:t>
            </a:r>
            <a:r>
              <a:rPr lang="en-ZA" sz="2400" dirty="0">
                <a:solidFill>
                  <a:prstClr val="black"/>
                </a:solidFill>
              </a:rPr>
              <a:t>were </a:t>
            </a:r>
            <a:r>
              <a:rPr lang="en-ZA" sz="2400" b="1" dirty="0">
                <a:solidFill>
                  <a:prstClr val="black"/>
                </a:solidFill>
              </a:rPr>
              <a:t>analysed</a:t>
            </a:r>
            <a:r>
              <a:rPr lang="en-ZA" sz="2400" dirty="0">
                <a:solidFill>
                  <a:prstClr val="black"/>
                </a:solidFill>
              </a:rPr>
              <a:t> and feedback was sent to the entities on </a:t>
            </a:r>
            <a:r>
              <a:rPr lang="en-ZA" sz="2400" b="1" dirty="0">
                <a:solidFill>
                  <a:prstClr val="black"/>
                </a:solidFill>
              </a:rPr>
              <a:t>22 November 2019</a:t>
            </a:r>
            <a:r>
              <a:rPr lang="en-ZA" sz="2400" dirty="0">
                <a:solidFill>
                  <a:prstClr val="black"/>
                </a:solidFill>
              </a:rPr>
              <a:t>.</a:t>
            </a:r>
            <a:endParaRPr lang="en-ZA" sz="2400" b="1" u="sng" dirty="0"/>
          </a:p>
          <a:p>
            <a:pPr algn="just">
              <a:lnSpc>
                <a:spcPct val="115000"/>
              </a:lnSpc>
              <a:spcAft>
                <a:spcPts val="750"/>
              </a:spcAft>
            </a:pPr>
            <a:r>
              <a:rPr lang="en-ZA" sz="2400" b="1" dirty="0">
                <a:ea typeface="Times New Roman" panose="02020603050405020304" pitchFamily="18" charset="0"/>
                <a:cs typeface="Times New Roman" panose="02020603050405020304" pitchFamily="18" charset="0"/>
              </a:rPr>
              <a:t>Branch Reviews</a:t>
            </a:r>
            <a:r>
              <a:rPr lang="en-ZA" sz="2400" dirty="0">
                <a:ea typeface="Times New Roman" panose="02020603050405020304" pitchFamily="18" charset="0"/>
                <a:cs typeface="Times New Roman" panose="02020603050405020304" pitchFamily="18" charset="0"/>
              </a:rPr>
              <a:t> were held from 04-30 October 2019 to  develop performance indicators for 2020/21-2024/25 Strategic Plans (SPs) and 2020/21 Annual Performance Plans (APPs). Also to provide feedback on Quarter 2, and priorities and commitment to the National Development Plan (NDP).</a:t>
            </a:r>
          </a:p>
          <a:p>
            <a:r>
              <a:rPr lang="en-ZA" sz="2400" b="1" dirty="0"/>
              <a:t>Estimates of National Expenditure Estimates (ENE): </a:t>
            </a:r>
            <a:r>
              <a:rPr lang="en-ZA" sz="2400" dirty="0"/>
              <a:t>The first draft 2020 ENE Chapter was submitted to National Treasury on 16 November 2019.</a:t>
            </a:r>
          </a:p>
        </p:txBody>
      </p:sp>
      <p:sp>
        <p:nvSpPr>
          <p:cNvPr id="4" name="Slide Number Placeholder 3"/>
          <p:cNvSpPr>
            <a:spLocks noGrp="1"/>
          </p:cNvSpPr>
          <p:nvPr>
            <p:ph type="sldNum" sz="quarter" idx="12"/>
          </p:nvPr>
        </p:nvSpPr>
        <p:spPr/>
        <p:txBody>
          <a:bodyPr/>
          <a:lstStyle/>
          <a:p>
            <a:fld id="{E2C0AE55-7E06-4976-960B-3D98813CB3CF}" type="slidenum">
              <a:rPr lang="en-ZA" smtClean="0"/>
              <a:pPr/>
              <a:t>18</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8344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4300"/>
            <a:ext cx="8460431" cy="1070686"/>
          </a:xfrm>
        </p:spPr>
        <p:txBody>
          <a:bodyPr>
            <a:noAutofit/>
          </a:bodyPr>
          <a:lstStyle/>
          <a:p>
            <a:r>
              <a:rPr lang="en-ZA" sz="3600" dirty="0"/>
              <a:t>CO-ORDINATION AND SECRETARIAL SUPPORT</a:t>
            </a:r>
            <a:endParaRPr lang="en-ZA" sz="36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19</a:t>
            </a:fld>
            <a:endParaRPr lang="en-ZA" dirty="0">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76720594"/>
              </p:ext>
            </p:extLst>
          </p:nvPr>
        </p:nvGraphicFramePr>
        <p:xfrm>
          <a:off x="539552" y="1113447"/>
          <a:ext cx="7920879" cy="3978402"/>
        </p:xfrm>
        <a:graphic>
          <a:graphicData uri="http://schemas.openxmlformats.org/drawingml/2006/table">
            <a:tbl>
              <a:tblPr firstRow="1" firstCol="1" bandRow="1">
                <a:tableStyleId>{21E4AEA4-8DFA-4A89-87EB-49C32662AFE0}</a:tableStyleId>
              </a:tblPr>
              <a:tblGrid>
                <a:gridCol w="1733128">
                  <a:extLst>
                    <a:ext uri="{9D8B030D-6E8A-4147-A177-3AD203B41FA5}">
                      <a16:colId xmlns:a16="http://schemas.microsoft.com/office/drawing/2014/main" xmlns="" val="2828549266"/>
                    </a:ext>
                  </a:extLst>
                </a:gridCol>
                <a:gridCol w="1609147">
                  <a:extLst>
                    <a:ext uri="{9D8B030D-6E8A-4147-A177-3AD203B41FA5}">
                      <a16:colId xmlns:a16="http://schemas.microsoft.com/office/drawing/2014/main" xmlns="" val="3023655801"/>
                    </a:ext>
                  </a:extLst>
                </a:gridCol>
                <a:gridCol w="1361183">
                  <a:extLst>
                    <a:ext uri="{9D8B030D-6E8A-4147-A177-3AD203B41FA5}">
                      <a16:colId xmlns:a16="http://schemas.microsoft.com/office/drawing/2014/main" xmlns="" val="3272052133"/>
                    </a:ext>
                  </a:extLst>
                </a:gridCol>
                <a:gridCol w="1856238">
                  <a:extLst>
                    <a:ext uri="{9D8B030D-6E8A-4147-A177-3AD203B41FA5}">
                      <a16:colId xmlns:a16="http://schemas.microsoft.com/office/drawing/2014/main" xmlns="" val="1027515070"/>
                    </a:ext>
                  </a:extLst>
                </a:gridCol>
                <a:gridCol w="1361183">
                  <a:extLst>
                    <a:ext uri="{9D8B030D-6E8A-4147-A177-3AD203B41FA5}">
                      <a16:colId xmlns:a16="http://schemas.microsoft.com/office/drawing/2014/main" xmlns="" val="3649562855"/>
                    </a:ext>
                  </a:extLst>
                </a:gridCol>
              </a:tblGrid>
              <a:tr h="397492">
                <a:tc>
                  <a:txBody>
                    <a:bodyPr/>
                    <a:lstStyle/>
                    <a:p>
                      <a:pPr algn="ctr">
                        <a:lnSpc>
                          <a:spcPct val="115000"/>
                        </a:lnSpc>
                        <a:spcAft>
                          <a:spcPts val="0"/>
                        </a:spcAft>
                      </a:pPr>
                      <a:r>
                        <a:rPr lang="en-ZA" sz="1200" dirty="0">
                          <a:effectLst/>
                        </a:rPr>
                        <a:t>COORDINATING  MECHANISM</a:t>
                      </a:r>
                      <a:endParaRPr lang="en-ZA"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a:effectLst/>
                        </a:rPr>
                        <a:t>SCHEDULED MEETINGS</a:t>
                      </a:r>
                      <a:endParaRPr lang="en-ZA"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a:effectLst/>
                        </a:rPr>
                        <a:t>MEETINGS HELD</a:t>
                      </a:r>
                      <a:endParaRPr lang="en-ZA"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a:effectLst/>
                        </a:rPr>
                        <a:t>UNSCHEDULED MEETINGS HELD </a:t>
                      </a:r>
                      <a:endParaRPr lang="en-ZA"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a:effectLst/>
                        </a:rPr>
                        <a:t>MEETINGS NOT HELD</a:t>
                      </a:r>
                      <a:endParaRPr lang="en-ZA"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32768843"/>
                  </a:ext>
                </a:extLst>
              </a:tr>
              <a:tr h="396318">
                <a:tc>
                  <a:txBody>
                    <a:bodyPr/>
                    <a:lstStyle/>
                    <a:p>
                      <a:pPr algn="just">
                        <a:lnSpc>
                          <a:spcPct val="115000"/>
                        </a:lnSpc>
                        <a:spcAft>
                          <a:spcPts val="0"/>
                        </a:spcAft>
                      </a:pPr>
                      <a:r>
                        <a:rPr lang="en-ZA" sz="1200" dirty="0">
                          <a:effectLst/>
                        </a:rPr>
                        <a:t>BM</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651510" algn="ctr"/>
                        </a:tabLst>
                      </a:pPr>
                      <a:r>
                        <a:rPr lang="en-ZA" sz="1200" dirty="0">
                          <a:effectLst/>
                        </a:rPr>
                        <a:t>2</a:t>
                      </a:r>
                    </a:p>
                    <a:p>
                      <a:pPr algn="ctr">
                        <a:lnSpc>
                          <a:spcPct val="115000"/>
                        </a:lnSpc>
                        <a:spcAft>
                          <a:spcPts val="0"/>
                        </a:spcAft>
                        <a:tabLst>
                          <a:tab pos="651510" algn="ctr"/>
                        </a:tabLst>
                      </a:pPr>
                      <a:r>
                        <a:rPr lang="en-ZA" sz="1200" dirty="0">
                          <a:effectLst/>
                        </a:rPr>
                        <a:t> </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2</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1</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0</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852742078"/>
                  </a:ext>
                </a:extLst>
              </a:tr>
              <a:tr h="396318">
                <a:tc>
                  <a:txBody>
                    <a:bodyPr/>
                    <a:lstStyle/>
                    <a:p>
                      <a:pPr algn="just">
                        <a:lnSpc>
                          <a:spcPct val="115000"/>
                        </a:lnSpc>
                        <a:spcAft>
                          <a:spcPts val="0"/>
                        </a:spcAft>
                      </a:pPr>
                      <a:r>
                        <a:rPr lang="en-ZA" sz="1200" dirty="0">
                          <a:effectLst/>
                        </a:rPr>
                        <a:t>CEM</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1</a:t>
                      </a:r>
                    </a:p>
                    <a:p>
                      <a:pPr algn="ctr">
                        <a:lnSpc>
                          <a:spcPct val="115000"/>
                        </a:lnSpc>
                        <a:spcAft>
                          <a:spcPts val="0"/>
                        </a:spcAft>
                      </a:pPr>
                      <a:r>
                        <a:rPr lang="en-ZA" sz="1200" dirty="0">
                          <a:effectLst/>
                        </a:rPr>
                        <a:t> </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1</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0</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0</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953464422"/>
                  </a:ext>
                </a:extLst>
              </a:tr>
              <a:tr h="396318">
                <a:tc>
                  <a:txBody>
                    <a:bodyPr/>
                    <a:lstStyle/>
                    <a:p>
                      <a:pPr algn="just">
                        <a:lnSpc>
                          <a:spcPct val="115000"/>
                        </a:lnSpc>
                        <a:spcAft>
                          <a:spcPts val="0"/>
                        </a:spcAft>
                      </a:pPr>
                      <a:r>
                        <a:rPr lang="en-ZA" sz="1200" dirty="0">
                          <a:effectLst/>
                        </a:rPr>
                        <a:t>HEDCOM </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  2</a:t>
                      </a:r>
                    </a:p>
                    <a:p>
                      <a:pPr algn="ctr">
                        <a:lnSpc>
                          <a:spcPct val="115000"/>
                        </a:lnSpc>
                        <a:spcAft>
                          <a:spcPts val="0"/>
                        </a:spcAft>
                      </a:pPr>
                      <a:r>
                        <a:rPr lang="en-ZA" sz="1200" dirty="0">
                          <a:effectLst/>
                        </a:rPr>
                        <a:t> </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2</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0</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0</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580421265"/>
                  </a:ext>
                </a:extLst>
              </a:tr>
              <a:tr h="396318">
                <a:tc>
                  <a:txBody>
                    <a:bodyPr/>
                    <a:lstStyle/>
                    <a:p>
                      <a:pPr algn="just">
                        <a:lnSpc>
                          <a:spcPct val="115000"/>
                        </a:lnSpc>
                        <a:spcAft>
                          <a:spcPts val="0"/>
                        </a:spcAft>
                      </a:pPr>
                      <a:r>
                        <a:rPr lang="en-ZA" sz="1200" dirty="0">
                          <a:effectLst/>
                        </a:rPr>
                        <a:t>MM</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1</a:t>
                      </a:r>
                    </a:p>
                    <a:p>
                      <a:pPr algn="ctr">
                        <a:lnSpc>
                          <a:spcPct val="115000"/>
                        </a:lnSpc>
                        <a:spcAft>
                          <a:spcPts val="0"/>
                        </a:spcAft>
                      </a:pPr>
                      <a:r>
                        <a:rPr lang="en-ZA" sz="1200" dirty="0">
                          <a:effectLst/>
                        </a:rPr>
                        <a:t> </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0</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0</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1</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317700633"/>
                  </a:ext>
                </a:extLst>
              </a:tr>
              <a:tr h="396318">
                <a:tc>
                  <a:txBody>
                    <a:bodyPr/>
                    <a:lstStyle/>
                    <a:p>
                      <a:pPr algn="just">
                        <a:lnSpc>
                          <a:spcPct val="115000"/>
                        </a:lnSpc>
                        <a:spcAft>
                          <a:spcPts val="0"/>
                        </a:spcAft>
                      </a:pPr>
                      <a:r>
                        <a:rPr lang="en-ZA" sz="1200">
                          <a:effectLst/>
                        </a:rPr>
                        <a:t>SM</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4</a:t>
                      </a:r>
                    </a:p>
                    <a:p>
                      <a:pPr algn="ctr">
                        <a:lnSpc>
                          <a:spcPct val="115000"/>
                        </a:lnSpc>
                        <a:spcAft>
                          <a:spcPts val="0"/>
                        </a:spcAft>
                      </a:pPr>
                      <a:r>
                        <a:rPr lang="en-ZA" sz="1200" dirty="0">
                          <a:effectLst/>
                        </a:rPr>
                        <a:t> </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2</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1</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2</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728948756"/>
                  </a:ext>
                </a:extLst>
              </a:tr>
              <a:tr h="396318">
                <a:tc>
                  <a:txBody>
                    <a:bodyPr/>
                    <a:lstStyle/>
                    <a:p>
                      <a:pPr algn="just">
                        <a:lnSpc>
                          <a:spcPct val="115000"/>
                        </a:lnSpc>
                        <a:spcAft>
                          <a:spcPts val="0"/>
                        </a:spcAft>
                      </a:pPr>
                      <a:r>
                        <a:rPr lang="en-ZA" sz="1200">
                          <a:effectLst/>
                        </a:rPr>
                        <a:t>SPCHD Cluster</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3</a:t>
                      </a:r>
                    </a:p>
                    <a:p>
                      <a:pPr algn="ctr">
                        <a:lnSpc>
                          <a:spcPct val="115000"/>
                        </a:lnSpc>
                        <a:spcAft>
                          <a:spcPts val="0"/>
                        </a:spcAft>
                      </a:pPr>
                      <a:r>
                        <a:rPr lang="en-ZA" sz="1200" dirty="0">
                          <a:effectLst/>
                        </a:rPr>
                        <a:t> </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ZA" sz="1200" dirty="0">
                          <a:effectLst/>
                        </a:rPr>
                        <a:t>                  2</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0</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1</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535940632"/>
                  </a:ext>
                </a:extLst>
              </a:tr>
              <a:tr h="396318">
                <a:tc>
                  <a:txBody>
                    <a:bodyPr/>
                    <a:lstStyle/>
                    <a:p>
                      <a:pPr algn="just">
                        <a:lnSpc>
                          <a:spcPct val="115000"/>
                        </a:lnSpc>
                        <a:spcAft>
                          <a:spcPts val="0"/>
                        </a:spcAft>
                      </a:pPr>
                      <a:r>
                        <a:rPr lang="en-ZA" sz="1200">
                          <a:effectLst/>
                        </a:rPr>
                        <a:t>SPCHD Cluster TWG</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2</a:t>
                      </a:r>
                    </a:p>
                    <a:p>
                      <a:pPr algn="ctr">
                        <a:lnSpc>
                          <a:spcPct val="115000"/>
                        </a:lnSpc>
                        <a:spcAft>
                          <a:spcPts val="0"/>
                        </a:spcAft>
                      </a:pPr>
                      <a:r>
                        <a:rPr lang="en-ZA" sz="1200" dirty="0">
                          <a:effectLst/>
                        </a:rPr>
                        <a:t> </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2</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0</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0</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91893814"/>
                  </a:ext>
                </a:extLst>
              </a:tr>
              <a:tr h="396318">
                <a:tc>
                  <a:txBody>
                    <a:bodyPr/>
                    <a:lstStyle/>
                    <a:p>
                      <a:pPr algn="just">
                        <a:lnSpc>
                          <a:spcPct val="115000"/>
                        </a:lnSpc>
                        <a:spcAft>
                          <a:spcPts val="0"/>
                        </a:spcAft>
                      </a:pPr>
                      <a:r>
                        <a:rPr lang="en-ZA" sz="1200">
                          <a:effectLst/>
                        </a:rPr>
                        <a:t> </a:t>
                      </a:r>
                    </a:p>
                    <a:p>
                      <a:pPr algn="just">
                        <a:lnSpc>
                          <a:spcPct val="115000"/>
                        </a:lnSpc>
                        <a:spcAft>
                          <a:spcPts val="0"/>
                        </a:spcAft>
                      </a:pPr>
                      <a:r>
                        <a:rPr lang="en-ZA" sz="1200">
                          <a:effectLst/>
                        </a:rPr>
                        <a:t>TOTAL</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effectLst/>
                        </a:rPr>
                        <a:t>15</a:t>
                      </a:r>
                    </a:p>
                    <a:p>
                      <a:pPr algn="ctr">
                        <a:lnSpc>
                          <a:spcPct val="115000"/>
                        </a:lnSpc>
                        <a:spcAft>
                          <a:spcPts val="0"/>
                        </a:spcAft>
                      </a:pPr>
                      <a:r>
                        <a:rPr lang="en-ZA" sz="1200" dirty="0">
                          <a:effectLst/>
                        </a:rPr>
                        <a:t> </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11</a:t>
                      </a:r>
                    </a:p>
                    <a:p>
                      <a:pPr algn="ctr">
                        <a:lnSpc>
                          <a:spcPct val="115000"/>
                        </a:lnSpc>
                        <a:spcAft>
                          <a:spcPts val="0"/>
                        </a:spcAft>
                      </a:pPr>
                      <a:r>
                        <a:rPr lang="en-ZA" sz="1200">
                          <a:effectLst/>
                        </a:rPr>
                        <a:t> </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pPr>
                      <a:r>
                        <a:rPr lang="en-ZA" sz="1200">
                          <a:effectLst/>
                        </a:rPr>
                        <a:t>2</a:t>
                      </a:r>
                    </a:p>
                    <a:p>
                      <a:pPr algn="ctr">
                        <a:lnSpc>
                          <a:spcPct val="115000"/>
                        </a:lnSpc>
                        <a:spcAft>
                          <a:spcPts val="0"/>
                        </a:spcAft>
                      </a:pPr>
                      <a:r>
                        <a:rPr lang="en-ZA" sz="1200">
                          <a:effectLst/>
                        </a:rPr>
                        <a:t> </a:t>
                      </a:r>
                      <a:endPar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15000"/>
                        </a:lnSpc>
                        <a:spcAft>
                          <a:spcPts val="0"/>
                        </a:spcAft>
                        <a:tabLst>
                          <a:tab pos="495300" algn="l"/>
                          <a:tab pos="592455" algn="ctr"/>
                        </a:tabLst>
                      </a:pPr>
                      <a:r>
                        <a:rPr lang="en-ZA" sz="1200" dirty="0">
                          <a:effectLst/>
                        </a:rPr>
                        <a:t>4</a:t>
                      </a:r>
                    </a:p>
                    <a:p>
                      <a:pPr algn="ctr">
                        <a:lnSpc>
                          <a:spcPct val="115000"/>
                        </a:lnSpc>
                        <a:spcAft>
                          <a:spcPts val="0"/>
                        </a:spcAft>
                        <a:tabLst>
                          <a:tab pos="495300" algn="l"/>
                          <a:tab pos="592455" algn="ctr"/>
                        </a:tabLst>
                      </a:pPr>
                      <a:r>
                        <a:rPr lang="en-ZA" sz="1200" dirty="0">
                          <a:effectLst/>
                        </a:rPr>
                        <a:t> </a:t>
                      </a: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599391288"/>
                  </a:ext>
                </a:extLst>
              </a:tr>
              <a:tr h="187680">
                <a:tc gridSpan="5">
                  <a:txBody>
                    <a:bodyPr/>
                    <a:lstStyle/>
                    <a:p>
                      <a:pPr algn="ctr">
                        <a:lnSpc>
                          <a:spcPct val="115000"/>
                        </a:lnSpc>
                        <a:spcAft>
                          <a:spcPts val="0"/>
                        </a:spcAft>
                        <a:tabLst>
                          <a:tab pos="495300" algn="l"/>
                          <a:tab pos="592455" algn="ctr"/>
                        </a:tabLst>
                      </a:pPr>
                      <a:r>
                        <a:rPr lang="en-ZA" sz="1100" dirty="0">
                          <a:effectLst/>
                        </a:rPr>
                        <a:t>                       </a:t>
                      </a:r>
                      <a:endPar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67070364"/>
                  </a:ext>
                </a:extLst>
              </a:tr>
            </a:tbl>
          </a:graphicData>
        </a:graphic>
      </p:graphicFrame>
      <p:sp>
        <p:nvSpPr>
          <p:cNvPr id="9" name="Rectangle 8"/>
          <p:cNvSpPr/>
          <p:nvPr/>
        </p:nvSpPr>
        <p:spPr>
          <a:xfrm>
            <a:off x="107504" y="5061036"/>
            <a:ext cx="8856983" cy="941796"/>
          </a:xfrm>
          <a:prstGeom prst="rect">
            <a:avLst/>
          </a:prstGeom>
        </p:spPr>
        <p:txBody>
          <a:bodyPr wrap="square">
            <a:spAutoFit/>
          </a:bodyPr>
          <a:lstStyle/>
          <a:p>
            <a:pPr algn="just">
              <a:lnSpc>
                <a:spcPct val="115000"/>
              </a:lnSpc>
            </a:pPr>
            <a:r>
              <a:rPr lang="en-ZA" sz="1200" dirty="0">
                <a:solidFill>
                  <a:prstClr val="black"/>
                </a:solidFill>
                <a:ea typeface="Times New Roman" panose="02020603050405020304" pitchFamily="18" charset="0"/>
                <a:cs typeface="Times New Roman" panose="02020603050405020304" pitchFamily="18" charset="0"/>
              </a:rPr>
              <a:t>During the period under review, 01 October – 31 December 2019, fifteen (15</a:t>
            </a:r>
            <a:r>
              <a:rPr lang="en-ZA" sz="1200" dirty="0">
                <a:solidFill>
                  <a:srgbClr val="000000"/>
                </a:solidFill>
                <a:ea typeface="Times New Roman" panose="02020603050405020304" pitchFamily="18" charset="0"/>
                <a:cs typeface="Times New Roman" panose="02020603050405020304" pitchFamily="18" charset="0"/>
              </a:rPr>
              <a:t>) meetings were scheduled, of </a:t>
            </a:r>
            <a:r>
              <a:rPr lang="en-ZA" sz="1200" dirty="0">
                <a:solidFill>
                  <a:prstClr val="black"/>
                </a:solidFill>
                <a:ea typeface="Times New Roman" panose="02020603050405020304" pitchFamily="18" charset="0"/>
                <a:cs typeface="Times New Roman" panose="02020603050405020304" pitchFamily="18" charset="0"/>
              </a:rPr>
              <a:t>which eleven (11) were convened and a further, two (2) unscheduled meetings were convened, i.e. one (1) SMM and one (1) BMM. Four </a:t>
            </a:r>
            <a:r>
              <a:rPr lang="en-ZA" sz="1200" dirty="0">
                <a:solidFill>
                  <a:srgbClr val="000000"/>
                </a:solidFill>
                <a:ea typeface="Times New Roman" panose="02020603050405020304" pitchFamily="18" charset="0"/>
                <a:cs typeface="Times New Roman" panose="02020603050405020304" pitchFamily="18" charset="0"/>
              </a:rPr>
              <a:t>(4) meetings could not be convened</a:t>
            </a:r>
            <a:r>
              <a:rPr lang="en-ZA" sz="1200" dirty="0">
                <a:solidFill>
                  <a:srgbClr val="FF0000"/>
                </a:solidFill>
                <a:ea typeface="Times New Roman" panose="02020603050405020304" pitchFamily="18" charset="0"/>
                <a:cs typeface="Times New Roman" panose="02020603050405020304" pitchFamily="18" charset="0"/>
              </a:rPr>
              <a:t> </a:t>
            </a:r>
            <a:r>
              <a:rPr lang="en-ZA" sz="1200" dirty="0">
                <a:solidFill>
                  <a:srgbClr val="000000"/>
                </a:solidFill>
                <a:ea typeface="Times New Roman" panose="02020603050405020304" pitchFamily="18" charset="0"/>
                <a:cs typeface="Times New Roman" panose="02020603050405020304" pitchFamily="18" charset="0"/>
              </a:rPr>
              <a:t>and these comprised one (1) MMM, two (2) SMM and one (1) SPCHD Cluster </a:t>
            </a:r>
            <a:r>
              <a:rPr lang="en-ZA" sz="1200" dirty="0">
                <a:solidFill>
                  <a:prstClr val="black"/>
                </a:solidFill>
                <a:ea typeface="Times New Roman" panose="02020603050405020304" pitchFamily="18" charset="0"/>
                <a:cs typeface="Times New Roman" panose="02020603050405020304" pitchFamily="18" charset="0"/>
              </a:rPr>
              <a:t>meeting</a:t>
            </a:r>
            <a:r>
              <a:rPr lang="en-ZA" sz="1200" dirty="0">
                <a:solidFill>
                  <a:srgbClr val="000000"/>
                </a:solidFill>
                <a:ea typeface="Times New Roman" panose="02020603050405020304" pitchFamily="18" charset="0"/>
                <a:cs typeface="Times New Roman" panose="02020603050405020304" pitchFamily="18" charset="0"/>
              </a:rPr>
              <a:t>. </a:t>
            </a:r>
            <a:r>
              <a:rPr lang="en-ZA" sz="1200" dirty="0">
                <a:solidFill>
                  <a:prstClr val="black"/>
                </a:solidFill>
                <a:ea typeface="Times New Roman" panose="02020603050405020304" pitchFamily="18" charset="0"/>
                <a:cs typeface="Times New Roman" panose="02020603050405020304" pitchFamily="18" charset="0"/>
              </a:rPr>
              <a:t>The DBE has successfully managed the logistical arrangements, agenda-setting and record drafting for all the convened meetings.</a:t>
            </a:r>
          </a:p>
        </p:txBody>
      </p:sp>
      <p:pic>
        <p:nvPicPr>
          <p:cNvPr id="7" name="Picture 6"/>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744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accent2">
                    <a:lumMod val="75000"/>
                  </a:schemeClr>
                </a:solidFill>
                <a:cs typeface="Calibri" pitchFamily="34" charset="0"/>
              </a:rPr>
              <a:t>PRESENTATION OUTLINE </a:t>
            </a:r>
            <a:endParaRPr lang="en-ZA" sz="4400" b="1" dirty="0">
              <a:solidFill>
                <a:schemeClr val="accent2">
                  <a:lumMod val="75000"/>
                </a:schemeClr>
              </a:solidFill>
            </a:endParaRPr>
          </a:p>
        </p:txBody>
      </p:sp>
      <p:sp>
        <p:nvSpPr>
          <p:cNvPr id="3" name="Content Placeholder 2"/>
          <p:cNvSpPr>
            <a:spLocks noGrp="1"/>
          </p:cNvSpPr>
          <p:nvPr>
            <p:ph idx="1"/>
          </p:nvPr>
        </p:nvSpPr>
        <p:spPr>
          <a:xfrm>
            <a:off x="107504" y="908720"/>
            <a:ext cx="8928992" cy="5217444"/>
          </a:xfrm>
        </p:spPr>
        <p:txBody>
          <a:bodyPr>
            <a:normAutofit fontScale="92500"/>
          </a:bodyPr>
          <a:lstStyle/>
          <a:p>
            <a:pPr marL="631825" lvl="0" indent="-631825">
              <a:spcBef>
                <a:spcPts val="0"/>
              </a:spcBef>
              <a:buNone/>
              <a:defRPr/>
            </a:pPr>
            <a:r>
              <a:rPr lang="en-US" sz="4000" b="1" dirty="0">
                <a:solidFill>
                  <a:prstClr val="black"/>
                </a:solidFill>
                <a:cs typeface="Calibri" pitchFamily="34" charset="0"/>
              </a:rPr>
              <a:t>PART A</a:t>
            </a:r>
            <a:r>
              <a:rPr lang="en-US" sz="4000" dirty="0">
                <a:solidFill>
                  <a:prstClr val="black"/>
                </a:solidFill>
                <a:cs typeface="Calibri" pitchFamily="34" charset="0"/>
              </a:rPr>
              <a:t>:</a:t>
            </a:r>
          </a:p>
          <a:p>
            <a:pPr marL="631825" lvl="0" indent="-631825">
              <a:spcBef>
                <a:spcPts val="0"/>
              </a:spcBef>
              <a:buNone/>
              <a:defRPr/>
            </a:pPr>
            <a:r>
              <a:rPr lang="en-US" sz="4000" dirty="0">
                <a:solidFill>
                  <a:prstClr val="black"/>
                </a:solidFill>
                <a:cs typeface="Calibri" pitchFamily="34" charset="0"/>
              </a:rPr>
              <a:t>Performance Indicators and Targets </a:t>
            </a:r>
          </a:p>
          <a:p>
            <a:pPr marL="631825" lvl="0" indent="-631825">
              <a:spcBef>
                <a:spcPts val="0"/>
              </a:spcBef>
              <a:buNone/>
              <a:defRPr/>
            </a:pPr>
            <a:endParaRPr lang="en-US" sz="4000" dirty="0">
              <a:solidFill>
                <a:prstClr val="black"/>
              </a:solidFill>
              <a:cs typeface="Calibri" pitchFamily="34" charset="0"/>
            </a:endParaRPr>
          </a:p>
          <a:p>
            <a:pPr marL="631825" indent="-631825">
              <a:spcBef>
                <a:spcPts val="0"/>
              </a:spcBef>
              <a:buNone/>
              <a:defRPr/>
            </a:pPr>
            <a:r>
              <a:rPr lang="en-US" sz="4000" b="1" dirty="0">
                <a:solidFill>
                  <a:prstClr val="black"/>
                </a:solidFill>
                <a:cs typeface="Calibri" pitchFamily="34" charset="0"/>
              </a:rPr>
              <a:t>PART B: </a:t>
            </a:r>
          </a:p>
          <a:p>
            <a:pPr marL="58738" indent="-58738">
              <a:spcBef>
                <a:spcPts val="0"/>
              </a:spcBef>
              <a:buNone/>
              <a:defRPr/>
            </a:pPr>
            <a:r>
              <a:rPr lang="en-ZA" sz="4000" dirty="0">
                <a:solidFill>
                  <a:prstClr val="black"/>
                </a:solidFill>
                <a:cs typeface="Calibri" pitchFamily="34" charset="0"/>
              </a:rPr>
              <a:t>Financial Report:  Third  quarter Expenditure</a:t>
            </a:r>
          </a:p>
          <a:p>
            <a:pPr marL="58738" indent="-58738">
              <a:spcBef>
                <a:spcPts val="0"/>
              </a:spcBef>
              <a:buNone/>
              <a:defRPr/>
            </a:pPr>
            <a:endParaRPr lang="en-ZA" sz="4000" dirty="0">
              <a:solidFill>
                <a:prstClr val="black"/>
              </a:solidFill>
              <a:cs typeface="Calibri" pitchFamily="34" charset="0"/>
            </a:endParaRPr>
          </a:p>
          <a:p>
            <a:pPr marL="58738" indent="-58738">
              <a:spcBef>
                <a:spcPts val="0"/>
              </a:spcBef>
              <a:buNone/>
              <a:defRPr/>
            </a:pPr>
            <a:r>
              <a:rPr lang="en-ZA" sz="4000" b="1" dirty="0">
                <a:solidFill>
                  <a:prstClr val="black"/>
                </a:solidFill>
                <a:cs typeface="Calibri" pitchFamily="34" charset="0"/>
              </a:rPr>
              <a:t>PART C:</a:t>
            </a:r>
            <a:r>
              <a:rPr lang="en-ZA" sz="4000" b="1" dirty="0">
                <a:cs typeface="Arial" panose="020B0604020202020204" pitchFamily="34" charset="0"/>
              </a:rPr>
              <a:t> Progress on the implementation of the Audit Action Plan 2018/19 </a:t>
            </a:r>
          </a:p>
          <a:p>
            <a:pPr marL="58738" indent="-58738">
              <a:spcBef>
                <a:spcPts val="0"/>
              </a:spcBef>
              <a:buNone/>
              <a:defRPr/>
            </a:pPr>
            <a:r>
              <a:rPr lang="en-ZA" sz="4000" dirty="0">
                <a:solidFill>
                  <a:prstClr val="black"/>
                </a:solidFill>
                <a:cs typeface="Calibri" pitchFamily="34" charset="0"/>
              </a:rPr>
              <a:t>Financial and Performance information.</a:t>
            </a:r>
          </a:p>
          <a:p>
            <a:pPr marL="58738" indent="-58738">
              <a:spcBef>
                <a:spcPts val="0"/>
              </a:spcBef>
              <a:buNone/>
              <a:defRPr/>
            </a:pPr>
            <a:endParaRPr lang="en-US" sz="4000" dirty="0">
              <a:solidFill>
                <a:prstClr val="black"/>
              </a:solidFill>
              <a:cs typeface="Calibri" pitchFamily="34" charset="0"/>
            </a:endParaRPr>
          </a:p>
          <a:p>
            <a:pPr marL="0" indent="0">
              <a:buNone/>
            </a:pPr>
            <a:endParaRPr lang="en-ZA" sz="44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2</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975988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96336" cy="692696"/>
          </a:xfrm>
        </p:spPr>
        <p:txBody>
          <a:bodyPr anchor="t">
            <a:noAutofit/>
          </a:bodyPr>
          <a:lstStyle/>
          <a:p>
            <a:r>
              <a:rPr lang="en-ZA" sz="3200" dirty="0"/>
              <a:t>RESEARCH CO-ORDINATION, MONITORING AND EVALUATION (RCME)</a:t>
            </a:r>
          </a:p>
        </p:txBody>
      </p:sp>
      <p:sp>
        <p:nvSpPr>
          <p:cNvPr id="3" name="Content Placeholder 2"/>
          <p:cNvSpPr>
            <a:spLocks noGrp="1"/>
          </p:cNvSpPr>
          <p:nvPr>
            <p:ph idx="1"/>
          </p:nvPr>
        </p:nvSpPr>
        <p:spPr>
          <a:xfrm>
            <a:off x="107504" y="1124744"/>
            <a:ext cx="8928992" cy="5112568"/>
          </a:xfrm>
        </p:spPr>
        <p:txBody>
          <a:bodyPr>
            <a:noAutofit/>
          </a:bodyPr>
          <a:lstStyle/>
          <a:p>
            <a:pPr marL="0" indent="0">
              <a:buNone/>
            </a:pPr>
            <a:r>
              <a:rPr lang="en-ZA" sz="2300" b="1" i="1" dirty="0"/>
              <a:t>25-Year Review Report</a:t>
            </a:r>
            <a:endParaRPr lang="en-ZA" sz="2300" dirty="0"/>
          </a:p>
          <a:p>
            <a:pPr algn="just"/>
            <a:r>
              <a:rPr lang="en-ZA" sz="2300" dirty="0"/>
              <a:t>The report was finalised </a:t>
            </a:r>
            <a:r>
              <a:rPr lang="en-ZA" sz="2300" b="1" dirty="0"/>
              <a:t>based </a:t>
            </a:r>
            <a:r>
              <a:rPr lang="en-ZA" sz="2300" dirty="0"/>
              <a:t>on inputs from a stakeholder </a:t>
            </a:r>
            <a:r>
              <a:rPr lang="en-ZA" sz="2300" b="1" dirty="0"/>
              <a:t>consultation</a:t>
            </a:r>
            <a:r>
              <a:rPr lang="en-ZA" sz="2300" dirty="0"/>
              <a:t> held on 10 June 2019. </a:t>
            </a:r>
          </a:p>
          <a:p>
            <a:pPr algn="just"/>
            <a:r>
              <a:rPr lang="en-ZA" sz="2300" dirty="0"/>
              <a:t>The final DBE </a:t>
            </a:r>
            <a:r>
              <a:rPr lang="en-ZA" sz="2300" b="1" dirty="0"/>
              <a:t>reports are currently being designed </a:t>
            </a:r>
            <a:r>
              <a:rPr lang="en-ZA" sz="2300" dirty="0"/>
              <a:t>for publication on the DBE website following the </a:t>
            </a:r>
            <a:r>
              <a:rPr lang="en-ZA" sz="2300" b="1" dirty="0"/>
              <a:t>President’s release </a:t>
            </a:r>
            <a:r>
              <a:rPr lang="en-ZA" sz="2300" dirty="0"/>
              <a:t>of the report in November 2019.  </a:t>
            </a:r>
          </a:p>
          <a:p>
            <a:pPr marL="0" indent="0" algn="just">
              <a:buNone/>
            </a:pPr>
            <a:r>
              <a:rPr lang="en-ZA" sz="2300" b="1" i="1" dirty="0"/>
              <a:t>The Reading Support Project (RSP) </a:t>
            </a:r>
            <a:endParaRPr lang="en-ZA" sz="2300" dirty="0"/>
          </a:p>
          <a:p>
            <a:pPr algn="just"/>
            <a:r>
              <a:rPr lang="en-ZA" sz="2300" b="1" dirty="0"/>
              <a:t>The First Early Grade Reading Study (EGRS I) </a:t>
            </a:r>
            <a:r>
              <a:rPr lang="en-ZA" sz="2300" dirty="0"/>
              <a:t>in North West (NW) was </a:t>
            </a:r>
            <a:r>
              <a:rPr lang="en-ZA" sz="2300" b="1" dirty="0"/>
              <a:t>revised</a:t>
            </a:r>
            <a:r>
              <a:rPr lang="en-ZA" sz="2300" dirty="0"/>
              <a:t> and extended. </a:t>
            </a:r>
          </a:p>
          <a:p>
            <a:pPr lvl="1" algn="just"/>
            <a:r>
              <a:rPr lang="en-ZA" sz="2300" dirty="0"/>
              <a:t>Training of coaches took place on 25-26 September 2019 in </a:t>
            </a:r>
            <a:r>
              <a:rPr lang="en-ZA" sz="2300" b="1" dirty="0"/>
              <a:t>preparation</a:t>
            </a:r>
            <a:r>
              <a:rPr lang="en-ZA" sz="2300" dirty="0"/>
              <a:t> for Term 4 training, followed by Term 4 teacher training (Gr 1-3) on 30 September- 02 October 2019 across four venues in the NW (</a:t>
            </a:r>
            <a:r>
              <a:rPr lang="en-ZA" sz="2300" dirty="0" err="1"/>
              <a:t>Zeerust</a:t>
            </a:r>
            <a:r>
              <a:rPr lang="en-ZA" sz="2300" dirty="0"/>
              <a:t>, </a:t>
            </a:r>
            <a:r>
              <a:rPr lang="en-ZA" sz="2300" dirty="0" err="1"/>
              <a:t>Mahikeng</a:t>
            </a:r>
            <a:r>
              <a:rPr lang="en-ZA" sz="2300" dirty="0"/>
              <a:t>, and Klerksdorp).</a:t>
            </a:r>
            <a:endParaRPr lang="en-ZA" sz="2300" dirty="0">
              <a:solidFill>
                <a:prstClr val="black"/>
              </a:solidFill>
            </a:endParaRPr>
          </a:p>
          <a:p>
            <a:pPr marL="0" indent="0" algn="just">
              <a:buNone/>
            </a:pPr>
            <a:endParaRPr lang="en-ZA" sz="2300" dirty="0"/>
          </a:p>
        </p:txBody>
      </p:sp>
      <p:sp>
        <p:nvSpPr>
          <p:cNvPr id="4" name="Slide Number Placeholder 3"/>
          <p:cNvSpPr>
            <a:spLocks noGrp="1"/>
          </p:cNvSpPr>
          <p:nvPr>
            <p:ph type="sldNum" sz="quarter" idx="12"/>
          </p:nvPr>
        </p:nvSpPr>
        <p:spPr/>
        <p:txBody>
          <a:bodyPr/>
          <a:lstStyle/>
          <a:p>
            <a:fld id="{E2C0AE55-7E06-4976-960B-3D98813CB3CF}" type="slidenum">
              <a:rPr lang="en-ZA">
                <a:solidFill>
                  <a:prstClr val="black">
                    <a:tint val="75000"/>
                  </a:prstClr>
                </a:solidFill>
              </a:rPr>
              <a:pPr/>
              <a:t>20</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569479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chor="t">
            <a:noAutofit/>
          </a:bodyPr>
          <a:lstStyle/>
          <a:p>
            <a:r>
              <a:rPr lang="en-ZA" sz="3600" dirty="0"/>
              <a:t>RESEARCH CO-ORDINATION, MONITORING AND EVALUATION (RCME)</a:t>
            </a:r>
            <a:endParaRPr lang="en-ZA" sz="3600" u="sng" dirty="0">
              <a:solidFill>
                <a:prstClr val="black"/>
              </a:solidFill>
            </a:endParaRPr>
          </a:p>
        </p:txBody>
      </p:sp>
      <p:sp>
        <p:nvSpPr>
          <p:cNvPr id="3" name="Content Placeholder 2"/>
          <p:cNvSpPr>
            <a:spLocks noGrp="1"/>
          </p:cNvSpPr>
          <p:nvPr>
            <p:ph idx="1"/>
          </p:nvPr>
        </p:nvSpPr>
        <p:spPr>
          <a:xfrm>
            <a:off x="251520" y="1340768"/>
            <a:ext cx="8712968" cy="4752528"/>
          </a:xfrm>
        </p:spPr>
        <p:txBody>
          <a:bodyPr>
            <a:noAutofit/>
          </a:bodyPr>
          <a:lstStyle/>
          <a:p>
            <a:pPr marL="0" indent="0">
              <a:buNone/>
            </a:pPr>
            <a:r>
              <a:rPr lang="en-ZA" sz="2400" b="1" i="1" dirty="0"/>
              <a:t>Second Early Grade Reading Study (EGRS II):</a:t>
            </a:r>
            <a:r>
              <a:rPr lang="en-ZA" sz="2400" dirty="0"/>
              <a:t> </a:t>
            </a:r>
          </a:p>
          <a:p>
            <a:pPr algn="just"/>
            <a:r>
              <a:rPr lang="en-ZA" sz="2400" b="1" dirty="0"/>
              <a:t>Trained Grade 3 teachers </a:t>
            </a:r>
            <a:r>
              <a:rPr lang="en-ZA" sz="2400" dirty="0"/>
              <a:t>from 01 - 03 October 2019. 79 out of 86 teachers were </a:t>
            </a:r>
            <a:r>
              <a:rPr lang="en-ZA" sz="2400" b="1" dirty="0"/>
              <a:t>trained </a:t>
            </a:r>
            <a:r>
              <a:rPr lang="en-ZA" sz="2400" dirty="0"/>
              <a:t>from one (1) intervention </a:t>
            </a:r>
            <a:r>
              <a:rPr lang="en-ZA" sz="2400" b="1" dirty="0"/>
              <a:t> </a:t>
            </a:r>
            <a:r>
              <a:rPr lang="en-ZA" sz="2400" dirty="0"/>
              <a:t>and 32 out of 50 possible School Management Team (SMTs) </a:t>
            </a:r>
            <a:r>
              <a:rPr lang="en-ZA" sz="2400" b="1" dirty="0"/>
              <a:t>attended</a:t>
            </a:r>
            <a:r>
              <a:rPr lang="en-ZA" sz="2400" dirty="0"/>
              <a:t> the </a:t>
            </a:r>
            <a:r>
              <a:rPr lang="en-ZA" sz="2400" b="1" dirty="0"/>
              <a:t>intervention one (1) </a:t>
            </a:r>
            <a:r>
              <a:rPr lang="en-ZA" sz="2400" dirty="0"/>
              <a:t>teacher training. </a:t>
            </a:r>
          </a:p>
          <a:p>
            <a:pPr lvl="1" algn="just"/>
            <a:r>
              <a:rPr lang="en-ZA" sz="2400" dirty="0"/>
              <a:t>80 of 82 from teacher 2 </a:t>
            </a:r>
            <a:r>
              <a:rPr lang="en-ZA" sz="2400" b="1" dirty="0"/>
              <a:t>intervention</a:t>
            </a:r>
            <a:r>
              <a:rPr lang="en-ZA" sz="2400" dirty="0"/>
              <a:t> were </a:t>
            </a:r>
            <a:r>
              <a:rPr lang="en-ZA" sz="2400" b="1" dirty="0"/>
              <a:t>trained</a:t>
            </a:r>
            <a:r>
              <a:rPr lang="en-ZA" sz="2400" dirty="0"/>
              <a:t> but with a lower turn out rate for SMT, </a:t>
            </a:r>
            <a:r>
              <a:rPr lang="en-ZA" sz="2400"/>
              <a:t>seeing that only </a:t>
            </a:r>
            <a:r>
              <a:rPr lang="en-ZA" sz="2400" b="1" dirty="0"/>
              <a:t>14 out of 49 that were invited attended</a:t>
            </a:r>
            <a:r>
              <a:rPr lang="en-ZA" sz="2400" dirty="0"/>
              <a:t>. All teachers were supplied with </a:t>
            </a:r>
            <a:r>
              <a:rPr lang="en-ZA" sz="2400" b="1" dirty="0"/>
              <a:t>materials to supplement </a:t>
            </a:r>
            <a:r>
              <a:rPr lang="en-ZA" sz="2400" dirty="0"/>
              <a:t>the </a:t>
            </a:r>
            <a:r>
              <a:rPr lang="en-ZA" sz="2400" b="1" dirty="0"/>
              <a:t>teaching and learning </a:t>
            </a:r>
            <a:r>
              <a:rPr lang="en-ZA" sz="2400" dirty="0"/>
              <a:t>of English First Additional Language (EFAL). </a:t>
            </a:r>
          </a:p>
          <a:p>
            <a:pPr algn="just"/>
            <a:r>
              <a:rPr lang="en-ZA" sz="2400" b="1" dirty="0"/>
              <a:t>Training and data collection </a:t>
            </a:r>
            <a:r>
              <a:rPr lang="en-ZA" sz="2400" dirty="0"/>
              <a:t>of Wave 4 took place in all </a:t>
            </a:r>
            <a:r>
              <a:rPr lang="en-ZA" sz="2400" b="1" dirty="0"/>
              <a:t>180 schools </a:t>
            </a:r>
            <a:r>
              <a:rPr lang="en-ZA" sz="2400" dirty="0"/>
              <a:t>from 28 October - 15 November 2019. </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21</a:t>
            </a:fld>
            <a:endParaRPr lang="en-ZA">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537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52320" cy="764704"/>
          </a:xfrm>
        </p:spPr>
        <p:txBody>
          <a:bodyPr anchor="t">
            <a:noAutofit/>
          </a:bodyPr>
          <a:lstStyle/>
          <a:p>
            <a:r>
              <a:rPr lang="en-ZA" sz="3200" dirty="0"/>
              <a:t>RESEARCH CO-ORDINATION, MONITORING AND EVALUATION (RCME)</a:t>
            </a:r>
          </a:p>
        </p:txBody>
      </p:sp>
      <p:sp>
        <p:nvSpPr>
          <p:cNvPr id="3" name="Content Placeholder 2"/>
          <p:cNvSpPr>
            <a:spLocks noGrp="1"/>
          </p:cNvSpPr>
          <p:nvPr>
            <p:ph idx="1"/>
          </p:nvPr>
        </p:nvSpPr>
        <p:spPr>
          <a:xfrm>
            <a:off x="179512" y="1196752"/>
            <a:ext cx="8784976" cy="4824536"/>
          </a:xfrm>
        </p:spPr>
        <p:txBody>
          <a:bodyPr>
            <a:normAutofit fontScale="92500" lnSpcReduction="20000"/>
          </a:bodyPr>
          <a:lstStyle/>
          <a:p>
            <a:pPr algn="just"/>
            <a:r>
              <a:rPr lang="en-ZA" sz="2600" b="1" dirty="0"/>
              <a:t>Provincial Education Department Capacity Building: </a:t>
            </a:r>
            <a:r>
              <a:rPr lang="en-ZA" sz="2600" dirty="0"/>
              <a:t>Research Coordination, Monitoring and Evaluation (RCME) </a:t>
            </a:r>
            <a:r>
              <a:rPr lang="en-ZA" sz="2600" b="1" dirty="0"/>
              <a:t>conducted Capacity building in two (2) </a:t>
            </a:r>
            <a:r>
              <a:rPr lang="en-ZA" sz="2600" dirty="0"/>
              <a:t>provinces, Mpumalanga and the Eastern Cape. The capacity building focused on research and evaluation theory, </a:t>
            </a:r>
            <a:r>
              <a:rPr lang="en-ZA" sz="2600" b="1" dirty="0"/>
              <a:t>EGRS II and Excel training. </a:t>
            </a:r>
          </a:p>
          <a:p>
            <a:pPr algn="just"/>
            <a:r>
              <a:rPr lang="en-ZA" sz="2600" b="1" dirty="0"/>
              <a:t>The research repository </a:t>
            </a:r>
            <a:r>
              <a:rPr lang="en-ZA" sz="2600" dirty="0"/>
              <a:t>and </a:t>
            </a:r>
            <a:r>
              <a:rPr lang="en-ZA" sz="2600" b="1" dirty="0"/>
              <a:t>agenda were launched </a:t>
            </a:r>
            <a:r>
              <a:rPr lang="en-ZA" sz="2600" dirty="0"/>
              <a:t>on 8 October 2019 and are available on the DBE Website.</a:t>
            </a:r>
          </a:p>
          <a:p>
            <a:pPr algn="just"/>
            <a:r>
              <a:rPr lang="en-ZA" sz="2600" b="1" dirty="0"/>
              <a:t>Heads of Education Committee (HEDCOM) Subcommittee on Planning, Monitoring and Evaluation</a:t>
            </a:r>
            <a:r>
              <a:rPr lang="en-ZA" sz="2600" b="1" i="1" dirty="0"/>
              <a:t>:</a:t>
            </a:r>
            <a:r>
              <a:rPr lang="en-ZA" sz="2600" dirty="0"/>
              <a:t> On 2-3 October 2019, the HEDCOM Subcommittee meeting convened and all PEDs were represented. The first day of the meeting was more </a:t>
            </a:r>
            <a:r>
              <a:rPr lang="en-ZA" sz="2600" b="1" dirty="0"/>
              <a:t>focused</a:t>
            </a:r>
            <a:r>
              <a:rPr lang="en-ZA" sz="2600" dirty="0"/>
              <a:t> on the </a:t>
            </a:r>
            <a:r>
              <a:rPr lang="en-ZA" sz="2600" b="1" dirty="0"/>
              <a:t>standing items </a:t>
            </a:r>
            <a:r>
              <a:rPr lang="en-ZA" sz="2600" dirty="0"/>
              <a:t>while day 2 was purposed to discuss Programme Performance Measures (PPMs). </a:t>
            </a:r>
            <a:r>
              <a:rPr lang="en-ZA" sz="2600" b="1" dirty="0"/>
              <a:t>Decisions</a:t>
            </a:r>
            <a:r>
              <a:rPr lang="en-ZA" sz="2600" dirty="0"/>
              <a:t> were </a:t>
            </a:r>
            <a:r>
              <a:rPr lang="en-ZA" sz="2600" b="1" dirty="0"/>
              <a:t>made and tabled </a:t>
            </a:r>
            <a:r>
              <a:rPr lang="en-ZA" sz="2600" dirty="0"/>
              <a:t>to HEDCOM on 2 December 2019. </a:t>
            </a:r>
          </a:p>
          <a:p>
            <a:endParaRPr lang="en-ZA" sz="1400" dirty="0"/>
          </a:p>
          <a:p>
            <a:pPr marL="0" indent="0">
              <a:buNone/>
            </a:pPr>
            <a:endParaRPr lang="en-ZA" sz="1400" b="1" u="sng" dirty="0"/>
          </a:p>
          <a:p>
            <a:pPr marL="0" indent="0">
              <a:buNone/>
            </a:pPr>
            <a:endParaRPr lang="en-ZA" sz="1400" b="1"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22</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889762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100392" cy="1149721"/>
          </a:xfrm>
        </p:spPr>
        <p:txBody>
          <a:bodyPr anchor="t">
            <a:noAutofit/>
          </a:bodyPr>
          <a:lstStyle/>
          <a:p>
            <a:r>
              <a:rPr lang="en-GB" sz="3600" dirty="0"/>
              <a:t>MEDIA LIAISON AND NATIONAL AND PROVINCIAL COMMUNICATION</a:t>
            </a:r>
            <a:r>
              <a:rPr lang="en-US" sz="3600" dirty="0"/>
              <a:t/>
            </a:r>
            <a:br>
              <a:rPr lang="en-US" sz="3600" dirty="0"/>
            </a:br>
            <a:r>
              <a:rPr lang="en-US" sz="3600" dirty="0"/>
              <a:t/>
            </a:r>
            <a:br>
              <a:rPr lang="en-US" sz="3600" dirty="0"/>
            </a:br>
            <a:endParaRPr lang="en-ZA" sz="3600" dirty="0"/>
          </a:p>
        </p:txBody>
      </p:sp>
      <p:sp>
        <p:nvSpPr>
          <p:cNvPr id="3" name="Content Placeholder 2"/>
          <p:cNvSpPr>
            <a:spLocks noGrp="1"/>
          </p:cNvSpPr>
          <p:nvPr>
            <p:ph idx="1"/>
          </p:nvPr>
        </p:nvSpPr>
        <p:spPr>
          <a:xfrm>
            <a:off x="179512" y="1268760"/>
            <a:ext cx="8784976" cy="4752528"/>
          </a:xfrm>
        </p:spPr>
        <p:txBody>
          <a:bodyPr>
            <a:normAutofit lnSpcReduction="10000"/>
          </a:bodyPr>
          <a:lstStyle/>
          <a:p>
            <a:pPr algn="just"/>
            <a:r>
              <a:rPr lang="en-GB" sz="2400" b="1" dirty="0"/>
              <a:t>Internal Communication and Publications: </a:t>
            </a:r>
            <a:r>
              <a:rPr lang="en-GB" sz="2400" dirty="0"/>
              <a:t>11 editions of </a:t>
            </a:r>
            <a:r>
              <a:rPr lang="en-GB" sz="2400" i="1" dirty="0" err="1"/>
              <a:t>Thuto</a:t>
            </a:r>
            <a:r>
              <a:rPr lang="en-GB" sz="2400" i="1" dirty="0"/>
              <a:t> </a:t>
            </a:r>
            <a:r>
              <a:rPr lang="en-GB" sz="2400" dirty="0"/>
              <a:t>(Vol. 253 - 263)</a:t>
            </a:r>
            <a:r>
              <a:rPr lang="en-GB" sz="2400" i="1" dirty="0"/>
              <a:t> were </a:t>
            </a:r>
            <a:r>
              <a:rPr lang="en-GB" sz="2400" dirty="0"/>
              <a:t>produced with 114 articles compiled.</a:t>
            </a:r>
          </a:p>
          <a:p>
            <a:pPr algn="just"/>
            <a:r>
              <a:rPr lang="en-GB" sz="2400" b="1" dirty="0"/>
              <a:t>875 366</a:t>
            </a:r>
            <a:r>
              <a:rPr lang="en-GB" sz="2400" dirty="0"/>
              <a:t> visitors accessed the Department of Basic Education’s </a:t>
            </a:r>
            <a:r>
              <a:rPr lang="en-GB" sz="2400" b="1" dirty="0"/>
              <a:t>website</a:t>
            </a:r>
            <a:r>
              <a:rPr lang="en-GB" sz="2400" dirty="0"/>
              <a:t>, with a total of </a:t>
            </a:r>
            <a:r>
              <a:rPr lang="en-GB" sz="2400" b="1" dirty="0"/>
              <a:t>4 399 903 </a:t>
            </a:r>
            <a:r>
              <a:rPr lang="en-GB" sz="2400" dirty="0"/>
              <a:t>hits during the third quarter.</a:t>
            </a:r>
          </a:p>
          <a:p>
            <a:pPr algn="just"/>
            <a:r>
              <a:rPr lang="en-GB" sz="2400" dirty="0"/>
              <a:t>A total of </a:t>
            </a:r>
            <a:r>
              <a:rPr lang="en-GB" sz="2400" b="1" dirty="0"/>
              <a:t>111 design projects </a:t>
            </a:r>
            <a:r>
              <a:rPr lang="en-GB" sz="2400" dirty="0"/>
              <a:t>were </a:t>
            </a:r>
            <a:r>
              <a:rPr lang="en-GB" sz="2400" b="1" dirty="0"/>
              <a:t>printed and published  </a:t>
            </a:r>
            <a:r>
              <a:rPr lang="en-GB" sz="2400" dirty="0"/>
              <a:t>to assist the Ministry and various Directorates in the Department to effectively communicate their messages to all stakeholders.</a:t>
            </a:r>
          </a:p>
          <a:p>
            <a:pPr algn="just"/>
            <a:r>
              <a:rPr lang="en-GB" sz="2400" dirty="0"/>
              <a:t>A total of </a:t>
            </a:r>
            <a:r>
              <a:rPr lang="en-GB" sz="2400" b="1" dirty="0"/>
              <a:t>22 media statements were </a:t>
            </a:r>
            <a:r>
              <a:rPr lang="en-GB" sz="2400" dirty="0"/>
              <a:t>released as part of the ongoing implementation of the </a:t>
            </a:r>
            <a:r>
              <a:rPr lang="en-GB" sz="2400" b="1" dirty="0"/>
              <a:t>communication strategy </a:t>
            </a:r>
            <a:r>
              <a:rPr lang="en-GB" sz="2400" dirty="0"/>
              <a:t>for the Department.</a:t>
            </a:r>
            <a:endParaRPr lang="en-US" sz="2400" dirty="0"/>
          </a:p>
          <a:p>
            <a:pPr algn="just"/>
            <a:r>
              <a:rPr lang="en-GB" sz="2400" b="1" dirty="0"/>
              <a:t>Interviews and media queries</a:t>
            </a:r>
            <a:r>
              <a:rPr lang="en-GB" sz="2400" dirty="0"/>
              <a:t>: </a:t>
            </a:r>
            <a:r>
              <a:rPr lang="en-GB" sz="2400" b="1" dirty="0"/>
              <a:t>94 media interviews </a:t>
            </a:r>
            <a:r>
              <a:rPr lang="en-GB" sz="2400" dirty="0"/>
              <a:t>and queries on </a:t>
            </a:r>
            <a:r>
              <a:rPr lang="en-GB" sz="2400" b="1" dirty="0"/>
              <a:t>different media platforms, </a:t>
            </a:r>
            <a:r>
              <a:rPr lang="en-GB" sz="2400" dirty="0"/>
              <a:t>this was in </a:t>
            </a:r>
            <a:r>
              <a:rPr lang="en-GB" sz="2400" b="1" dirty="0"/>
              <a:t>response to media queries </a:t>
            </a:r>
            <a:r>
              <a:rPr lang="en-GB" sz="2400" dirty="0"/>
              <a:t>and issues pertaining to the basic education sector.</a:t>
            </a:r>
            <a:endParaRPr lang="en-US" sz="2400" dirty="0"/>
          </a:p>
          <a:p>
            <a:pPr algn="just"/>
            <a:endParaRPr lang="en-ZA" sz="2400" b="1"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23</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192555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100392" cy="1149721"/>
          </a:xfrm>
        </p:spPr>
        <p:txBody>
          <a:bodyPr anchor="t">
            <a:noAutofit/>
          </a:bodyPr>
          <a:lstStyle/>
          <a:p>
            <a:r>
              <a:rPr lang="en-US" sz="3600" dirty="0"/>
              <a:t>BUSINESS PROCESS MANAGEMENT AND INTERNAL AND EXTERNAL LIAISON</a:t>
            </a:r>
            <a:br>
              <a:rPr lang="en-US" sz="3600" dirty="0"/>
            </a:br>
            <a:endParaRPr lang="en-ZA" sz="3600" dirty="0"/>
          </a:p>
        </p:txBody>
      </p:sp>
      <p:sp>
        <p:nvSpPr>
          <p:cNvPr id="3" name="Content Placeholder 2"/>
          <p:cNvSpPr>
            <a:spLocks noGrp="1"/>
          </p:cNvSpPr>
          <p:nvPr>
            <p:ph idx="1"/>
          </p:nvPr>
        </p:nvSpPr>
        <p:spPr>
          <a:xfrm>
            <a:off x="179512" y="1268760"/>
            <a:ext cx="8784976" cy="4608512"/>
          </a:xfrm>
        </p:spPr>
        <p:txBody>
          <a:bodyPr>
            <a:normAutofit fontScale="92500" lnSpcReduction="10000"/>
          </a:bodyPr>
          <a:lstStyle/>
          <a:p>
            <a:pPr marL="0" indent="0" algn="just">
              <a:buNone/>
            </a:pPr>
            <a:r>
              <a:rPr lang="en-US" sz="2200" b="1" i="1" dirty="0"/>
              <a:t>Parliamentary Questions</a:t>
            </a:r>
          </a:p>
          <a:p>
            <a:pPr algn="just"/>
            <a:r>
              <a:rPr lang="en-US" sz="2200" b="1" dirty="0"/>
              <a:t>47 questions </a:t>
            </a:r>
            <a:r>
              <a:rPr lang="en-US" sz="2200" dirty="0"/>
              <a:t>were received from </a:t>
            </a:r>
            <a:r>
              <a:rPr lang="en-US" sz="2200" b="1" dirty="0"/>
              <a:t>Parliament</a:t>
            </a:r>
            <a:r>
              <a:rPr lang="en-US" sz="2200" dirty="0"/>
              <a:t> and were disseminated accordingly to the branches and all were tabled with Parliament. </a:t>
            </a:r>
          </a:p>
          <a:p>
            <a:pPr algn="just"/>
            <a:r>
              <a:rPr lang="en-US" sz="2200" dirty="0"/>
              <a:t>Of the forty-seven (47) questions received, forty (40) were from the National Assembly (NA) while seven (7) were from the National Council of Provinces (NCOP). </a:t>
            </a:r>
          </a:p>
          <a:p>
            <a:pPr algn="just"/>
            <a:endParaRPr lang="en-US" sz="2200" b="1" i="1" dirty="0"/>
          </a:p>
          <a:p>
            <a:pPr marL="0" indent="0" algn="just">
              <a:buNone/>
            </a:pPr>
            <a:r>
              <a:rPr lang="en-US" sz="2200" b="1" i="1" dirty="0"/>
              <a:t>Manage and coordinate intra and inter departmental and stakeholder activities.  </a:t>
            </a:r>
            <a:endParaRPr lang="en-US" sz="2200" dirty="0"/>
          </a:p>
          <a:p>
            <a:pPr lvl="0" algn="just"/>
            <a:r>
              <a:rPr lang="en-US" sz="2200" dirty="0"/>
              <a:t>DG held </a:t>
            </a:r>
            <a:r>
              <a:rPr lang="en-ZA" sz="2200" dirty="0"/>
              <a:t>meetings with AGSA and managers </a:t>
            </a:r>
            <a:r>
              <a:rPr lang="en-ZA" sz="2200" b="1" i="1" dirty="0"/>
              <a:t>on audit issues</a:t>
            </a:r>
            <a:r>
              <a:rPr lang="en-ZA" sz="2200" dirty="0"/>
              <a:t>. </a:t>
            </a:r>
            <a:endParaRPr lang="en-US" sz="2200" dirty="0"/>
          </a:p>
          <a:p>
            <a:pPr lvl="0" algn="just"/>
            <a:r>
              <a:rPr lang="en-US" sz="2200" dirty="0"/>
              <a:t>DG held 3 monthly meetings with </a:t>
            </a:r>
            <a:r>
              <a:rPr lang="en-US" sz="2200" b="1" dirty="0"/>
              <a:t>Infrastructure Implementing Agents</a:t>
            </a:r>
            <a:r>
              <a:rPr lang="en-US" sz="2200" dirty="0"/>
              <a:t>, </a:t>
            </a:r>
            <a:r>
              <a:rPr lang="en-US" sz="2200" b="1" dirty="0"/>
              <a:t>ASIDI</a:t>
            </a:r>
            <a:r>
              <a:rPr lang="en-US" sz="2200" dirty="0"/>
              <a:t> teams and the </a:t>
            </a:r>
            <a:r>
              <a:rPr lang="en-US" sz="2200" b="1" dirty="0"/>
              <a:t>Infrastructure committee team </a:t>
            </a:r>
            <a:r>
              <a:rPr lang="en-US" sz="2200" dirty="0"/>
              <a:t>to </a:t>
            </a:r>
            <a:r>
              <a:rPr lang="en-US" sz="2200" b="1" dirty="0"/>
              <a:t>track progress </a:t>
            </a:r>
            <a:r>
              <a:rPr lang="en-US" sz="2200" dirty="0"/>
              <a:t>on </a:t>
            </a:r>
            <a:r>
              <a:rPr lang="en-US" sz="2200" b="1" dirty="0"/>
              <a:t>ASIDI and EIG </a:t>
            </a:r>
            <a:r>
              <a:rPr lang="en-US" sz="2200" dirty="0"/>
              <a:t>projects. </a:t>
            </a:r>
          </a:p>
          <a:p>
            <a:pPr lvl="0" algn="just"/>
            <a:r>
              <a:rPr lang="en-ZA" sz="2200" b="1" i="1" dirty="0"/>
              <a:t>Oracle workshop</a:t>
            </a:r>
            <a:r>
              <a:rPr lang="en-ZA" sz="2200" b="1" dirty="0"/>
              <a:t>: </a:t>
            </a:r>
            <a:r>
              <a:rPr lang="en-ZA" sz="2200" dirty="0"/>
              <a:t>coordinated a meeting with Oracle on their proposal to the DBE.</a:t>
            </a:r>
            <a:endParaRPr lang="en-US" sz="2200" dirty="0"/>
          </a:p>
          <a:p>
            <a:pPr marL="0" indent="0">
              <a:buNone/>
            </a:pPr>
            <a:endParaRPr lang="en-ZA" sz="2400" b="1"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24</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915225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100392" cy="1149721"/>
          </a:xfrm>
        </p:spPr>
        <p:txBody>
          <a:bodyPr anchor="t">
            <a:noAutofit/>
          </a:bodyPr>
          <a:lstStyle/>
          <a:p>
            <a:r>
              <a:rPr lang="en-US" sz="3600" dirty="0"/>
              <a:t>BUSINESS PROCESS MANAGEMENT AND INTERNAL AND EXTERNAL LIAISON</a:t>
            </a:r>
            <a:br>
              <a:rPr lang="en-US" sz="3600" dirty="0"/>
            </a:br>
            <a:endParaRPr lang="en-ZA" sz="3600" dirty="0"/>
          </a:p>
        </p:txBody>
      </p:sp>
      <p:sp>
        <p:nvSpPr>
          <p:cNvPr id="3" name="Content Placeholder 2"/>
          <p:cNvSpPr>
            <a:spLocks noGrp="1"/>
          </p:cNvSpPr>
          <p:nvPr>
            <p:ph idx="1"/>
          </p:nvPr>
        </p:nvSpPr>
        <p:spPr>
          <a:xfrm>
            <a:off x="179512" y="1268760"/>
            <a:ext cx="8784976" cy="4752528"/>
          </a:xfrm>
        </p:spPr>
        <p:txBody>
          <a:bodyPr>
            <a:normAutofit/>
          </a:bodyPr>
          <a:lstStyle/>
          <a:p>
            <a:pPr marL="0" indent="0">
              <a:buNone/>
            </a:pPr>
            <a:r>
              <a:rPr lang="en-US" sz="2400" b="1" i="1" dirty="0"/>
              <a:t>Manage and coordinate intra and inter departmental and stakeholder activities: </a:t>
            </a:r>
            <a:endParaRPr lang="en-US" sz="2400" dirty="0"/>
          </a:p>
          <a:p>
            <a:pPr lvl="0" algn="just"/>
            <a:r>
              <a:rPr lang="en-ZA" sz="2400" b="1" i="1" dirty="0"/>
              <a:t>Focus schools champion meetings and Deputy Director-General-Curriculum Policy, Monitoring and Support: </a:t>
            </a:r>
            <a:r>
              <a:rPr lang="en-ZA" sz="2400" dirty="0"/>
              <a:t>Coordinated meetings with identified focus schools champions to discuss progress made in the development of Focus Schools initiative.</a:t>
            </a:r>
            <a:endParaRPr lang="en-US" sz="2400" dirty="0"/>
          </a:p>
          <a:p>
            <a:pPr lvl="0" algn="just"/>
            <a:r>
              <a:rPr lang="en-ZA" sz="2400" b="1" i="1" dirty="0"/>
              <a:t>Project Support Unit (PSU) meeting: </a:t>
            </a:r>
            <a:r>
              <a:rPr lang="en-ZA" sz="2400" dirty="0"/>
              <a:t>coordinated a meeting with</a:t>
            </a:r>
            <a:r>
              <a:rPr lang="en-ZA" sz="2400" b="1" i="1" dirty="0"/>
              <a:t> </a:t>
            </a:r>
            <a:r>
              <a:rPr lang="en-ZA" sz="2400" dirty="0"/>
              <a:t>PSU on Infrastructure Audit matters.</a:t>
            </a:r>
            <a:endParaRPr lang="en-US" sz="2400" dirty="0"/>
          </a:p>
          <a:p>
            <a:pPr lvl="0" algn="just"/>
            <a:r>
              <a:rPr lang="en-ZA" sz="2400" i="1" dirty="0"/>
              <a:t>C</a:t>
            </a:r>
            <a:r>
              <a:rPr lang="en-ZA" sz="2400" dirty="0"/>
              <a:t>oordinated the meeting with the </a:t>
            </a:r>
            <a:r>
              <a:rPr lang="en-ZA" sz="2400" b="1" i="1" dirty="0"/>
              <a:t>Department of Telecommunication and Postal services</a:t>
            </a:r>
            <a:r>
              <a:rPr lang="en-ZA" sz="2400" dirty="0"/>
              <a:t> (DTPS) to discuss and present skills ecosystem relating to the Fourth Industrial Revolution (4IR). </a:t>
            </a:r>
          </a:p>
          <a:p>
            <a:pPr lvl="0" algn="just"/>
            <a:endParaRPr lang="en-US" sz="2400" dirty="0"/>
          </a:p>
          <a:p>
            <a:endParaRPr lang="en-ZA" sz="2400" b="1"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25</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75514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16416" cy="908720"/>
          </a:xfrm>
        </p:spPr>
        <p:txBody>
          <a:bodyPr>
            <a:noAutofit/>
          </a:bodyPr>
          <a:lstStyle/>
          <a:p>
            <a:r>
              <a:rPr lang="en-ZA" sz="4000" b="1" dirty="0">
                <a:solidFill>
                  <a:schemeClr val="accent2">
                    <a:lumMod val="75000"/>
                  </a:schemeClr>
                </a:solidFill>
              </a:rPr>
              <a:t>INDICATOR TABLE: PROGRAMME 1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26</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xmlns="" val="4111839200"/>
              </p:ext>
            </p:extLst>
          </p:nvPr>
        </p:nvGraphicFramePr>
        <p:xfrm>
          <a:off x="-6" y="1052738"/>
          <a:ext cx="9144005" cy="4681647"/>
        </p:xfrm>
        <a:graphic>
          <a:graphicData uri="http://schemas.openxmlformats.org/drawingml/2006/table">
            <a:tbl>
              <a:tblPr>
                <a:tableStyleId>{8A107856-5554-42FB-B03E-39F5DBC370BA}</a:tableStyleId>
              </a:tblPr>
              <a:tblGrid>
                <a:gridCol w="1043614">
                  <a:extLst>
                    <a:ext uri="{9D8B030D-6E8A-4147-A177-3AD203B41FA5}">
                      <a16:colId xmlns:a16="http://schemas.microsoft.com/office/drawing/2014/main" xmlns="" val="586501274"/>
                    </a:ext>
                  </a:extLst>
                </a:gridCol>
                <a:gridCol w="958825">
                  <a:extLst>
                    <a:ext uri="{9D8B030D-6E8A-4147-A177-3AD203B41FA5}">
                      <a16:colId xmlns:a16="http://schemas.microsoft.com/office/drawing/2014/main" xmlns="" val="1651301096"/>
                    </a:ext>
                  </a:extLst>
                </a:gridCol>
                <a:gridCol w="1190261">
                  <a:extLst>
                    <a:ext uri="{9D8B030D-6E8A-4147-A177-3AD203B41FA5}">
                      <a16:colId xmlns:a16="http://schemas.microsoft.com/office/drawing/2014/main" xmlns="" val="3385184932"/>
                    </a:ext>
                  </a:extLst>
                </a:gridCol>
                <a:gridCol w="1190261">
                  <a:extLst>
                    <a:ext uri="{9D8B030D-6E8A-4147-A177-3AD203B41FA5}">
                      <a16:colId xmlns:a16="http://schemas.microsoft.com/office/drawing/2014/main" xmlns="" val="1490342166"/>
                    </a:ext>
                  </a:extLst>
                </a:gridCol>
                <a:gridCol w="1190261">
                  <a:extLst>
                    <a:ext uri="{9D8B030D-6E8A-4147-A177-3AD203B41FA5}">
                      <a16:colId xmlns:a16="http://schemas.microsoft.com/office/drawing/2014/main" xmlns="" val="2893374730"/>
                    </a:ext>
                  </a:extLst>
                </a:gridCol>
                <a:gridCol w="1190261">
                  <a:extLst>
                    <a:ext uri="{9D8B030D-6E8A-4147-A177-3AD203B41FA5}">
                      <a16:colId xmlns:a16="http://schemas.microsoft.com/office/drawing/2014/main" xmlns="" val="3961555188"/>
                    </a:ext>
                  </a:extLst>
                </a:gridCol>
                <a:gridCol w="1190261">
                  <a:extLst>
                    <a:ext uri="{9D8B030D-6E8A-4147-A177-3AD203B41FA5}">
                      <a16:colId xmlns:a16="http://schemas.microsoft.com/office/drawing/2014/main" xmlns="" val="4100128018"/>
                    </a:ext>
                  </a:extLst>
                </a:gridCol>
                <a:gridCol w="1190261">
                  <a:extLst>
                    <a:ext uri="{9D8B030D-6E8A-4147-A177-3AD203B41FA5}">
                      <a16:colId xmlns:a16="http://schemas.microsoft.com/office/drawing/2014/main" xmlns="" val="4078912935"/>
                    </a:ext>
                  </a:extLst>
                </a:gridCol>
              </a:tblGrid>
              <a:tr h="747858">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5650" marR="5650" marT="5650" marB="33902"/>
                </a:tc>
                <a:tc>
                  <a:txBody>
                    <a:bodyPr/>
                    <a:lstStyle/>
                    <a:p>
                      <a:pPr algn="l" fontAlgn="t"/>
                      <a:r>
                        <a:rPr lang="en-ZA" sz="1200" b="1" u="none" strike="noStrike" dirty="0">
                          <a:effectLst/>
                        </a:rPr>
                        <a:t>Frequency</a:t>
                      </a:r>
                      <a:endParaRPr lang="en-ZA" sz="1200" b="1" i="0" u="none" strike="noStrike" dirty="0">
                        <a:solidFill>
                          <a:srgbClr val="000000"/>
                        </a:solidFill>
                        <a:effectLst/>
                        <a:latin typeface="+mn-lt"/>
                      </a:endParaRPr>
                    </a:p>
                  </a:txBody>
                  <a:tcPr marL="5650" marR="5650" marT="5650" marB="33902"/>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5650" marR="5650" marT="5650" marB="33902"/>
                </a:tc>
                <a:tc>
                  <a:txBody>
                    <a:bodyPr/>
                    <a:lstStyle/>
                    <a:p>
                      <a:pPr algn="l" fontAlgn="t"/>
                      <a:r>
                        <a:rPr lang="en-GB" sz="1200" b="1" u="none" strike="noStrike" dirty="0">
                          <a:effectLst/>
                        </a:rPr>
                        <a:t>Quarterly Milestone </a:t>
                      </a:r>
                      <a:br>
                        <a:rPr lang="en-GB" sz="1200" b="1" u="none" strike="noStrike" dirty="0">
                          <a:effectLst/>
                        </a:rPr>
                      </a:br>
                      <a:r>
                        <a:rPr lang="en-GB" sz="1200" b="1" u="none" strike="noStrike" dirty="0">
                          <a:effectLst/>
                        </a:rPr>
                        <a:t>(for Annual Indicators)</a:t>
                      </a:r>
                      <a:endParaRPr lang="en-GB" sz="1200" b="1" i="0" u="none" strike="noStrike" dirty="0">
                        <a:solidFill>
                          <a:srgbClr val="000000"/>
                        </a:solidFill>
                        <a:effectLst/>
                        <a:latin typeface="+mn-lt"/>
                      </a:endParaRPr>
                    </a:p>
                  </a:txBody>
                  <a:tcPr marL="5650" marR="5650" marT="5650" marB="33902"/>
                </a:tc>
                <a:tc>
                  <a:txBody>
                    <a:bodyPr/>
                    <a:lstStyle/>
                    <a:p>
                      <a:pPr algn="l" fontAlgn="t"/>
                      <a:r>
                        <a:rPr lang="en-GB" sz="1200" b="1" u="none" strike="noStrike" dirty="0">
                          <a:effectLst/>
                        </a:rPr>
                        <a:t>Quarterly Output </a:t>
                      </a:r>
                      <a:br>
                        <a:rPr lang="en-GB" sz="1200" b="1" u="none" strike="noStrike" dirty="0">
                          <a:effectLst/>
                        </a:rPr>
                      </a:br>
                      <a:r>
                        <a:rPr lang="en-GB" sz="1200" b="1" u="none" strike="noStrike" dirty="0">
                          <a:effectLst/>
                        </a:rPr>
                        <a:t>(for Quarterly Indicators)</a:t>
                      </a:r>
                      <a:endParaRPr lang="en-GB" sz="1200" b="1" i="0" u="none" strike="noStrike" dirty="0">
                        <a:solidFill>
                          <a:srgbClr val="000000"/>
                        </a:solidFill>
                        <a:effectLst/>
                        <a:latin typeface="+mn-lt"/>
                      </a:endParaRPr>
                    </a:p>
                  </a:txBody>
                  <a:tcPr marL="5650" marR="5650" marT="5650" marB="33902"/>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5650" marR="5650" marT="5650" marB="33902"/>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5650" marR="5650" marT="5650" marB="33902"/>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5650" marR="5650" marT="5650" marB="33902"/>
                </a:tc>
                <a:extLst>
                  <a:ext uri="{0D108BD9-81ED-4DB2-BD59-A6C34878D82A}">
                    <a16:rowId xmlns:a16="http://schemas.microsoft.com/office/drawing/2014/main" xmlns="" val="3775170481"/>
                  </a:ext>
                </a:extLst>
              </a:tr>
              <a:tr h="215735">
                <a:tc gridSpan="8">
                  <a:txBody>
                    <a:bodyPr/>
                    <a:lstStyle/>
                    <a:p>
                      <a:pPr algn="l" fontAlgn="t"/>
                      <a:r>
                        <a:rPr lang="en-ZA" sz="1200" u="sng" strike="noStrike" dirty="0">
                          <a:effectLst/>
                        </a:rPr>
                        <a:t>PROGRAMME 1: ADMINISTRATION</a:t>
                      </a:r>
                      <a:endParaRPr lang="en-ZA" sz="1200" b="1" i="0" u="sng" strike="noStrike" dirty="0">
                        <a:solidFill>
                          <a:srgbClr val="000000"/>
                        </a:solidFill>
                        <a:effectLst/>
                        <a:latin typeface="+mn-lt"/>
                      </a:endParaRPr>
                    </a:p>
                  </a:txBody>
                  <a:tcPr marL="5650" marR="5650" marT="5650" marB="33902"/>
                </a:tc>
                <a:tc hMerge="1">
                  <a:txBody>
                    <a:bodyPr/>
                    <a:lstStyle/>
                    <a:p>
                      <a:endParaRPr lang="en-ZA"/>
                    </a:p>
                  </a:txBody>
                  <a:tcPr/>
                </a:tc>
                <a:tc hMerge="1">
                  <a:txBody>
                    <a:bodyPr/>
                    <a:lstStyle/>
                    <a:p>
                      <a:pPr algn="l" fontAlgn="t"/>
                      <a:endParaRPr lang="en-ZA" sz="1200" b="1" i="0" u="none" strike="noStrike" dirty="0">
                        <a:solidFill>
                          <a:srgbClr val="000000"/>
                        </a:solidFill>
                        <a:effectLst/>
                        <a:latin typeface="Arial" panose="020B0604020202020204" pitchFamily="34" charset="0"/>
                      </a:endParaRPr>
                    </a:p>
                  </a:txBody>
                  <a:tcPr marL="5650" marR="5650" marT="5650" marB="3390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hMerge="1">
                  <a:txBody>
                    <a:bodyPr/>
                    <a:lstStyle/>
                    <a:p>
                      <a:pPr algn="l" fontAlgn="t"/>
                      <a:endParaRPr lang="en-ZA" sz="1200" b="1" i="0" u="none" strike="noStrike" dirty="0">
                        <a:solidFill>
                          <a:srgbClr val="000000"/>
                        </a:solidFill>
                        <a:effectLst/>
                        <a:latin typeface="Arial" panose="020B0604020202020204" pitchFamily="34" charset="0"/>
                      </a:endParaRPr>
                    </a:p>
                  </a:txBody>
                  <a:tcPr marL="5650" marR="5650" marT="5650" marB="3390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hMerge="1">
                  <a:txBody>
                    <a:bodyPr/>
                    <a:lstStyle/>
                    <a:p>
                      <a:pPr algn="l" fontAlgn="t"/>
                      <a:endParaRPr lang="en-ZA" sz="1200" b="1" i="0" u="none" strike="noStrike" dirty="0">
                        <a:solidFill>
                          <a:srgbClr val="000000"/>
                        </a:solidFill>
                        <a:effectLst/>
                        <a:latin typeface="Arial" panose="020B0604020202020204" pitchFamily="34" charset="0"/>
                      </a:endParaRPr>
                    </a:p>
                  </a:txBody>
                  <a:tcPr marL="5650" marR="5650" marT="5650" marB="3390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hMerge="1">
                  <a:txBody>
                    <a:bodyPr/>
                    <a:lstStyle/>
                    <a:p>
                      <a:pPr algn="l" fontAlgn="t"/>
                      <a:endParaRPr lang="en-ZA" sz="1200" b="1" i="0" u="none" strike="noStrike" dirty="0">
                        <a:solidFill>
                          <a:srgbClr val="000000"/>
                        </a:solidFill>
                        <a:effectLst/>
                        <a:latin typeface="Arial" panose="020B0604020202020204" pitchFamily="34" charset="0"/>
                      </a:endParaRPr>
                    </a:p>
                  </a:txBody>
                  <a:tcPr marL="5650" marR="5650" marT="5650" marB="3390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hMerge="1">
                  <a:txBody>
                    <a:bodyPr/>
                    <a:lstStyle/>
                    <a:p>
                      <a:pPr algn="l" fontAlgn="t"/>
                      <a:endParaRPr lang="en-ZA" sz="1200" b="1" i="0" u="none" strike="noStrike" dirty="0">
                        <a:solidFill>
                          <a:srgbClr val="000000"/>
                        </a:solidFill>
                        <a:effectLst/>
                        <a:latin typeface="Arial" panose="020B0604020202020204" pitchFamily="34" charset="0"/>
                      </a:endParaRPr>
                    </a:p>
                  </a:txBody>
                  <a:tcPr marL="5650" marR="5650" marT="5650" marB="3390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hMerge="1">
                  <a:txBody>
                    <a:bodyPr/>
                    <a:lstStyle/>
                    <a:p>
                      <a:pPr algn="l" fontAlgn="t"/>
                      <a:endParaRPr lang="en-ZA" sz="1200" b="1" i="0" u="none" strike="noStrike" dirty="0">
                        <a:solidFill>
                          <a:srgbClr val="000000"/>
                        </a:solidFill>
                        <a:effectLst/>
                        <a:latin typeface="Arial" panose="020B0604020202020204" pitchFamily="34" charset="0"/>
                      </a:endParaRPr>
                    </a:p>
                  </a:txBody>
                  <a:tcPr marL="5650" marR="5650" marT="5650" marB="3390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extLst>
                  <a:ext uri="{0D108BD9-81ED-4DB2-BD59-A6C34878D82A}">
                    <a16:rowId xmlns:a16="http://schemas.microsoft.com/office/drawing/2014/main" xmlns="" val="2964028625"/>
                  </a:ext>
                </a:extLst>
              </a:tr>
              <a:tr h="393110">
                <a:tc rowSpan="3">
                  <a:txBody>
                    <a:bodyPr/>
                    <a:lstStyle/>
                    <a:p>
                      <a:pPr algn="l" fontAlgn="t"/>
                      <a:r>
                        <a:rPr lang="en-GB" sz="1200" u="sng" strike="noStrike" dirty="0">
                          <a:effectLst/>
                          <a:hlinkClick r:id="rId4" action="ppaction://hlinkfile"/>
                        </a:rPr>
                        <a:t>1.1.1. Percentage of valid invoices paid within 30 days upon receipt by the Department.</a:t>
                      </a:r>
                      <a:endParaRPr lang="en-GB" sz="1200" b="1" i="0" u="sng" strike="noStrike" dirty="0">
                        <a:solidFill>
                          <a:srgbClr val="0563C1"/>
                        </a:solidFill>
                        <a:effectLst/>
                        <a:latin typeface="+mn-lt"/>
                      </a:endParaRPr>
                    </a:p>
                  </a:txBody>
                  <a:tcPr marL="5650" marR="5650" marT="5650" marB="33902"/>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5650" marR="5650" marT="5650" marB="33902"/>
                </a:tc>
                <a:tc>
                  <a:txBody>
                    <a:bodyPr/>
                    <a:lstStyle/>
                    <a:p>
                      <a:pPr algn="l" fontAlgn="t"/>
                      <a:r>
                        <a:rPr lang="en-ZA" sz="1200" u="none" strike="noStrike">
                          <a:effectLst/>
                        </a:rPr>
                        <a:t>100%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5650" marR="5650" marT="5650" marB="33902"/>
                </a:tc>
                <a:tc>
                  <a:txBody>
                    <a:bodyPr/>
                    <a:lstStyle/>
                    <a:p>
                      <a:pPr algn="l" fontAlgn="t"/>
                      <a:endParaRPr lang="en-ZA" sz="1200" b="1" i="0" u="none" strike="noStrike">
                        <a:solidFill>
                          <a:srgbClr val="000000"/>
                        </a:solidFill>
                        <a:effectLst/>
                        <a:latin typeface="+mn-lt"/>
                      </a:endParaRPr>
                    </a:p>
                  </a:txBody>
                  <a:tcPr marL="5650" marR="5650" marT="5650" marB="33902"/>
                </a:tc>
                <a:tc>
                  <a:txBody>
                    <a:bodyPr/>
                    <a:lstStyle/>
                    <a:p>
                      <a:pPr algn="l" fontAlgn="t"/>
                      <a:endParaRPr lang="en-ZA" sz="1200" b="1" i="0" u="none" strike="noStrike">
                        <a:solidFill>
                          <a:srgbClr val="000000"/>
                        </a:solidFill>
                        <a:effectLst/>
                        <a:latin typeface="+mn-lt"/>
                      </a:endParaRPr>
                    </a:p>
                  </a:txBody>
                  <a:tcPr marL="5650" marR="5650" marT="5650" marB="33902"/>
                </a:tc>
                <a:tc>
                  <a:txBody>
                    <a:bodyPr/>
                    <a:lstStyle/>
                    <a:p>
                      <a:pPr algn="l" fontAlgn="t"/>
                      <a:endParaRPr lang="en-ZA" sz="1200" b="1" i="0" u="none" strike="noStrike">
                        <a:solidFill>
                          <a:srgbClr val="000000"/>
                        </a:solidFill>
                        <a:effectLst/>
                        <a:latin typeface="+mn-lt"/>
                      </a:endParaRPr>
                    </a:p>
                  </a:txBody>
                  <a:tcPr marL="5650" marR="5650" marT="5650" marB="33902"/>
                </a:tc>
                <a:tc>
                  <a:txBody>
                    <a:bodyPr/>
                    <a:lstStyle/>
                    <a:p>
                      <a:pPr algn="l" fontAlgn="t"/>
                      <a:endParaRPr lang="en-ZA" sz="1200" b="1" i="0" u="none" strike="noStrike">
                        <a:solidFill>
                          <a:srgbClr val="000000"/>
                        </a:solidFill>
                        <a:effectLst/>
                        <a:latin typeface="+mn-lt"/>
                      </a:endParaRPr>
                    </a:p>
                  </a:txBody>
                  <a:tcPr marL="5650" marR="5650" marT="5650" marB="33902"/>
                </a:tc>
                <a:tc>
                  <a:txBody>
                    <a:bodyPr/>
                    <a:lstStyle/>
                    <a:p>
                      <a:pPr algn="l" fontAlgn="t"/>
                      <a:endParaRPr lang="en-ZA" sz="1200" b="1" i="0" u="none" strike="noStrike">
                        <a:solidFill>
                          <a:srgbClr val="000000"/>
                        </a:solidFill>
                        <a:effectLst/>
                        <a:latin typeface="+mn-lt"/>
                      </a:endParaRPr>
                    </a:p>
                  </a:txBody>
                  <a:tcPr marL="5650" marR="5650" marT="5650" marB="33902"/>
                </a:tc>
                <a:extLst>
                  <a:ext uri="{0D108BD9-81ED-4DB2-BD59-A6C34878D82A}">
                    <a16:rowId xmlns:a16="http://schemas.microsoft.com/office/drawing/2014/main" xmlns="" val="2183862765"/>
                  </a:ext>
                </a:extLst>
              </a:tr>
              <a:tr h="1457355">
                <a:tc vMerge="1">
                  <a:txBody>
                    <a:bodyPr/>
                    <a:lstStyle/>
                    <a:p>
                      <a:pPr algn="l" fontAlgn="t"/>
                      <a:endParaRPr lang="en-ZA" sz="1200" b="1" i="0" u="sng" strike="noStrike" dirty="0">
                        <a:solidFill>
                          <a:srgbClr val="0563C1"/>
                        </a:solidFill>
                        <a:effectLst/>
                        <a:latin typeface="Arial" panose="020B0604020202020204" pitchFamily="34" charset="0"/>
                      </a:endParaRPr>
                    </a:p>
                  </a:txBody>
                  <a:tcPr marL="5650" marR="5650" marT="5650" marB="3390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t"/>
                      <a:r>
                        <a:rPr lang="en-ZA" sz="1200" u="none" strike="noStrike" dirty="0">
                          <a:effectLst/>
                        </a:rPr>
                        <a:t> Validated Q2</a:t>
                      </a:r>
                      <a:endParaRPr lang="en-ZA" sz="1200" b="0" i="0" u="none" strike="noStrike" dirty="0">
                        <a:solidFill>
                          <a:srgbClr val="000000"/>
                        </a:solidFill>
                        <a:effectLst/>
                        <a:latin typeface="+mn-lt"/>
                      </a:endParaRPr>
                    </a:p>
                  </a:txBody>
                  <a:tcPr marL="5650" marR="5650" marT="5650" marB="33902"/>
                </a:tc>
                <a:tc>
                  <a:txBody>
                    <a:bodyPr/>
                    <a:lstStyle/>
                    <a:p>
                      <a:pPr algn="l" fontAlgn="t"/>
                      <a:r>
                        <a:rPr lang="en-ZA" sz="1200" u="none" strike="noStrike" dirty="0">
                          <a:effectLst/>
                        </a:rPr>
                        <a:t>100%</a:t>
                      </a:r>
                      <a:endParaRPr lang="en-ZA" sz="1200" b="0" i="0" u="none" strike="noStrike" dirty="0">
                        <a:solidFill>
                          <a:srgbClr val="000000"/>
                        </a:solidFill>
                        <a:effectLst/>
                        <a:latin typeface="+mn-lt"/>
                      </a:endParaRPr>
                    </a:p>
                  </a:txBody>
                  <a:tcPr marL="5650" marR="5650" marT="5650" marB="33902"/>
                </a:tc>
                <a:tc>
                  <a:txBody>
                    <a:bodyPr/>
                    <a:lstStyle/>
                    <a:p>
                      <a:pPr algn="l" fontAlgn="t"/>
                      <a:r>
                        <a:rPr lang="en-ZA" sz="1200" u="none" strike="noStrike" dirty="0">
                          <a:effectLst/>
                        </a:rPr>
                        <a:t>Quarterly</a:t>
                      </a:r>
                      <a:r>
                        <a:rPr lang="en-ZA" sz="1200" u="none" strike="noStrike" baseline="0" dirty="0">
                          <a:effectLst/>
                        </a:rPr>
                        <a:t> indicator</a:t>
                      </a:r>
                      <a:endParaRPr lang="en-ZA" sz="1200" b="0" i="0" u="none" strike="noStrike" dirty="0">
                        <a:solidFill>
                          <a:srgbClr val="000000"/>
                        </a:solidFill>
                        <a:effectLst/>
                        <a:latin typeface="+mn-lt"/>
                      </a:endParaRPr>
                    </a:p>
                  </a:txBody>
                  <a:tcPr marL="5650" marR="5650" marT="5650" marB="33902"/>
                </a:tc>
                <a:tc>
                  <a:txBody>
                    <a:bodyPr/>
                    <a:lstStyle/>
                    <a:p>
                      <a:pPr algn="l" fontAlgn="t"/>
                      <a:r>
                        <a:rPr lang="en-ZA" sz="1200" u="none" strike="noStrike" dirty="0">
                          <a:effectLst/>
                        </a:rPr>
                        <a:t>99.8%</a:t>
                      </a:r>
                      <a:br>
                        <a:rPr lang="en-ZA" sz="1200" u="none" strike="noStrike" dirty="0">
                          <a:effectLst/>
                        </a:rPr>
                      </a:br>
                      <a:r>
                        <a:rPr lang="en-ZA" sz="1200" u="none" strike="noStrike" dirty="0">
                          <a:effectLst/>
                        </a:rPr>
                        <a:t>11619/11640</a:t>
                      </a:r>
                      <a:endParaRPr lang="en-ZA" sz="1200" b="0" i="0" u="none" strike="noStrike" dirty="0">
                        <a:solidFill>
                          <a:srgbClr val="000000"/>
                        </a:solidFill>
                        <a:effectLst/>
                        <a:latin typeface="+mn-lt"/>
                      </a:endParaRPr>
                    </a:p>
                  </a:txBody>
                  <a:tcPr marL="5650" marR="5650" marT="5650" marB="33902"/>
                </a:tc>
                <a:tc>
                  <a:txBody>
                    <a:bodyPr/>
                    <a:lstStyle/>
                    <a:p>
                      <a:pPr algn="l" fontAlgn="t"/>
                      <a:r>
                        <a:rPr lang="en-ZA" sz="1200" u="none" strike="noStrike" dirty="0">
                          <a:effectLst/>
                        </a:rPr>
                        <a:t>-0.20%</a:t>
                      </a:r>
                      <a:endParaRPr lang="en-ZA" sz="1200" b="0" i="0" u="none" strike="noStrike" dirty="0">
                        <a:solidFill>
                          <a:srgbClr val="000000"/>
                        </a:solidFill>
                        <a:effectLst/>
                        <a:latin typeface="+mn-lt"/>
                      </a:endParaRPr>
                    </a:p>
                  </a:txBody>
                  <a:tcPr marL="5650" marR="5650" marT="5650" marB="33902"/>
                </a:tc>
                <a:tc>
                  <a:txBody>
                    <a:bodyPr/>
                    <a:lstStyle/>
                    <a:p>
                      <a:pPr algn="l" fontAlgn="t"/>
                      <a:r>
                        <a:rPr lang="en-GB" sz="1200" u="none" strike="noStrike" dirty="0">
                          <a:effectLst/>
                        </a:rPr>
                        <a:t>Project Managers did not sign off invoice on time</a:t>
                      </a:r>
                      <a:endParaRPr lang="en-GB" sz="1200" b="0" i="0" u="none" strike="noStrike" dirty="0">
                        <a:solidFill>
                          <a:srgbClr val="000000"/>
                        </a:solidFill>
                        <a:effectLst/>
                        <a:latin typeface="+mn-lt"/>
                      </a:endParaRPr>
                    </a:p>
                  </a:txBody>
                  <a:tcPr marL="5650" marR="5650" marT="5650" marB="33902"/>
                </a:tc>
                <a:tc>
                  <a:txBody>
                    <a:bodyPr/>
                    <a:lstStyle/>
                    <a:p>
                      <a:pPr algn="l" fontAlgn="t"/>
                      <a:r>
                        <a:rPr lang="en-GB" sz="1200" u="none" strike="noStrike" dirty="0">
                          <a:effectLst/>
                        </a:rPr>
                        <a:t>Affected Managers were requested to provide explanation to DG for non-compliance.</a:t>
                      </a:r>
                      <a:endParaRPr lang="en-GB" sz="1200" b="0" i="0" u="none" strike="noStrike" dirty="0">
                        <a:solidFill>
                          <a:srgbClr val="000000"/>
                        </a:solidFill>
                        <a:effectLst/>
                        <a:latin typeface="+mn-lt"/>
                      </a:endParaRPr>
                    </a:p>
                  </a:txBody>
                  <a:tcPr marL="5650" marR="5650" marT="5650" marB="33902"/>
                </a:tc>
                <a:extLst>
                  <a:ext uri="{0D108BD9-81ED-4DB2-BD59-A6C34878D82A}">
                    <a16:rowId xmlns:a16="http://schemas.microsoft.com/office/drawing/2014/main" xmlns="" val="3343392951"/>
                  </a:ext>
                </a:extLst>
              </a:tr>
              <a:tr h="1825476">
                <a:tc vMerge="1">
                  <a:txBody>
                    <a:bodyPr/>
                    <a:lstStyle/>
                    <a:p>
                      <a:pPr algn="l" fontAlgn="t"/>
                      <a:endParaRPr lang="en-ZA" sz="1200" b="1" i="0" u="sng" strike="noStrike" dirty="0">
                        <a:solidFill>
                          <a:srgbClr val="0563C1"/>
                        </a:solidFill>
                        <a:effectLst/>
                        <a:latin typeface="Arial" panose="020B0604020202020204" pitchFamily="34" charset="0"/>
                      </a:endParaRPr>
                    </a:p>
                  </a:txBody>
                  <a:tcPr marL="5650" marR="5650" marT="5650" marB="3390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5650" marR="5650" marT="5650" marB="33902"/>
                </a:tc>
                <a:tc>
                  <a:txBody>
                    <a:bodyPr/>
                    <a:lstStyle/>
                    <a:p>
                      <a:pPr algn="l" fontAlgn="t"/>
                      <a:r>
                        <a:rPr lang="en-ZA" sz="1200" u="none" strike="noStrike" dirty="0">
                          <a:effectLst/>
                        </a:rPr>
                        <a:t>100%</a:t>
                      </a:r>
                      <a:endParaRPr lang="en-ZA" sz="1200" b="1" i="0" u="none" strike="noStrike" dirty="0">
                        <a:solidFill>
                          <a:srgbClr val="000000"/>
                        </a:solidFill>
                        <a:effectLst/>
                        <a:latin typeface="+mn-lt"/>
                      </a:endParaRPr>
                    </a:p>
                  </a:txBody>
                  <a:tcPr marL="5650" marR="5650" marT="5650" marB="33902"/>
                </a:tc>
                <a:tc>
                  <a:txBody>
                    <a:bodyPr/>
                    <a:lstStyle/>
                    <a:p>
                      <a:pPr algn="l" fontAlgn="t"/>
                      <a:r>
                        <a:rPr lang="en-ZA" sz="1200" u="none" strike="noStrike" dirty="0">
                          <a:effectLst/>
                        </a:rPr>
                        <a:t>Quarterly indicator</a:t>
                      </a:r>
                      <a:endParaRPr lang="en-ZA" sz="1200" b="1" i="0" u="none" strike="noStrike" dirty="0">
                        <a:solidFill>
                          <a:srgbClr val="000000"/>
                        </a:solidFill>
                        <a:effectLst/>
                        <a:latin typeface="+mn-lt"/>
                      </a:endParaRPr>
                    </a:p>
                  </a:txBody>
                  <a:tcPr marL="5650" marR="5650" marT="5650" marB="33902"/>
                </a:tc>
                <a:tc>
                  <a:txBody>
                    <a:bodyPr/>
                    <a:lstStyle/>
                    <a:p>
                      <a:pPr algn="l" fontAlgn="t"/>
                      <a:r>
                        <a:rPr lang="en-ZA" sz="1200" u="none" strike="noStrike" dirty="0">
                          <a:effectLst/>
                        </a:rPr>
                        <a:t>98%</a:t>
                      </a:r>
                      <a:br>
                        <a:rPr lang="en-ZA" sz="1200" u="none" strike="noStrike" dirty="0">
                          <a:effectLst/>
                        </a:rPr>
                      </a:br>
                      <a:r>
                        <a:rPr lang="en-ZA" sz="1200" u="none" strike="noStrike" dirty="0">
                          <a:effectLst/>
                        </a:rPr>
                        <a:t>7309/7415 </a:t>
                      </a:r>
                      <a:br>
                        <a:rPr lang="en-ZA" sz="1200" u="none" strike="noStrike" dirty="0">
                          <a:effectLst/>
                        </a:rPr>
                      </a:br>
                      <a:endParaRPr lang="en-ZA" sz="1200" b="1" i="0" u="none" strike="noStrike" dirty="0">
                        <a:solidFill>
                          <a:srgbClr val="000000"/>
                        </a:solidFill>
                        <a:effectLst/>
                        <a:latin typeface="+mn-lt"/>
                      </a:endParaRPr>
                    </a:p>
                  </a:txBody>
                  <a:tcPr marL="5650" marR="5650" marT="5650" marB="33902"/>
                </a:tc>
                <a:tc>
                  <a:txBody>
                    <a:bodyPr/>
                    <a:lstStyle/>
                    <a:p>
                      <a:pPr algn="l" fontAlgn="t"/>
                      <a:r>
                        <a:rPr lang="en-ZA" sz="1200" u="none" strike="noStrike" dirty="0">
                          <a:effectLst/>
                        </a:rPr>
                        <a:t>-2.00%</a:t>
                      </a:r>
                      <a:endParaRPr lang="en-ZA" sz="1200" b="1" i="0" u="none" strike="noStrike" dirty="0">
                        <a:solidFill>
                          <a:srgbClr val="000000"/>
                        </a:solidFill>
                        <a:effectLst/>
                        <a:latin typeface="+mn-lt"/>
                      </a:endParaRPr>
                    </a:p>
                  </a:txBody>
                  <a:tcPr marL="5650" marR="5650" marT="5650" marB="33902"/>
                </a:tc>
                <a:tc>
                  <a:txBody>
                    <a:bodyPr/>
                    <a:lstStyle/>
                    <a:p>
                      <a:pPr algn="l" fontAlgn="t"/>
                      <a:r>
                        <a:rPr lang="en-GB" sz="1200" u="none" strike="noStrike" dirty="0">
                          <a:effectLst/>
                        </a:rPr>
                        <a:t>Project Managers did not sign off invoice on time</a:t>
                      </a:r>
                      <a:endParaRPr lang="en-GB" sz="1200" b="1" i="0" u="none" strike="noStrike" dirty="0">
                        <a:solidFill>
                          <a:srgbClr val="000000"/>
                        </a:solidFill>
                        <a:effectLst/>
                        <a:latin typeface="+mn-lt"/>
                      </a:endParaRPr>
                    </a:p>
                  </a:txBody>
                  <a:tcPr marL="5650" marR="5650" marT="5650" marB="33902"/>
                </a:tc>
                <a:tc>
                  <a:txBody>
                    <a:bodyPr/>
                    <a:lstStyle/>
                    <a:p>
                      <a:pPr algn="l" fontAlgn="t"/>
                      <a:r>
                        <a:rPr lang="en-GB" sz="1200" u="none" strike="noStrike" dirty="0">
                          <a:effectLst/>
                        </a:rPr>
                        <a:t>Financial Circular was issued (20/12/2019) via newsflash on procedures to be followed when invoice is received by the Department</a:t>
                      </a:r>
                      <a:endParaRPr lang="en-GB" sz="1200" b="1" i="0" u="none" strike="noStrike" dirty="0">
                        <a:solidFill>
                          <a:srgbClr val="000000"/>
                        </a:solidFill>
                        <a:effectLst/>
                        <a:latin typeface="+mn-lt"/>
                      </a:endParaRPr>
                    </a:p>
                  </a:txBody>
                  <a:tcPr marL="7620" marR="7620" marT="7620"/>
                </a:tc>
                <a:extLst>
                  <a:ext uri="{0D108BD9-81ED-4DB2-BD59-A6C34878D82A}">
                    <a16:rowId xmlns:a16="http://schemas.microsoft.com/office/drawing/2014/main" xmlns="" val="2356753238"/>
                  </a:ext>
                </a:extLst>
              </a:tr>
            </a:tbl>
          </a:graphicData>
        </a:graphic>
      </p:graphicFrame>
    </p:spTree>
    <p:custDataLst>
      <p:tags r:id="rId1"/>
    </p:custDataLst>
    <p:extLst>
      <p:ext uri="{BB962C8B-B14F-4D97-AF65-F5344CB8AC3E}">
        <p14:creationId xmlns:p14="http://schemas.microsoft.com/office/powerpoint/2010/main" xmlns="" val="4014297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chemeClr val="accent2">
                    <a:lumMod val="75000"/>
                  </a:schemeClr>
                </a:solidFill>
              </a:rPr>
              <a:t>INDICATOR TABLE: PROGRAMME 1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27</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xmlns="" val="2514509200"/>
              </p:ext>
            </p:extLst>
          </p:nvPr>
        </p:nvGraphicFramePr>
        <p:xfrm>
          <a:off x="-6" y="1149529"/>
          <a:ext cx="9144005" cy="4871758"/>
        </p:xfrm>
        <a:graphic>
          <a:graphicData uri="http://schemas.openxmlformats.org/drawingml/2006/table">
            <a:tbl>
              <a:tblPr>
                <a:tableStyleId>{8A107856-5554-42FB-B03E-39F5DBC370BA}</a:tableStyleId>
              </a:tblPr>
              <a:tblGrid>
                <a:gridCol w="1115622">
                  <a:extLst>
                    <a:ext uri="{9D8B030D-6E8A-4147-A177-3AD203B41FA5}">
                      <a16:colId xmlns:a16="http://schemas.microsoft.com/office/drawing/2014/main" xmlns="" val="586501274"/>
                    </a:ext>
                  </a:extLst>
                </a:gridCol>
                <a:gridCol w="886817">
                  <a:extLst>
                    <a:ext uri="{9D8B030D-6E8A-4147-A177-3AD203B41FA5}">
                      <a16:colId xmlns:a16="http://schemas.microsoft.com/office/drawing/2014/main" xmlns="" val="146680978"/>
                    </a:ext>
                  </a:extLst>
                </a:gridCol>
                <a:gridCol w="1190261">
                  <a:extLst>
                    <a:ext uri="{9D8B030D-6E8A-4147-A177-3AD203B41FA5}">
                      <a16:colId xmlns:a16="http://schemas.microsoft.com/office/drawing/2014/main" xmlns="" val="3385184932"/>
                    </a:ext>
                  </a:extLst>
                </a:gridCol>
                <a:gridCol w="1190261">
                  <a:extLst>
                    <a:ext uri="{9D8B030D-6E8A-4147-A177-3AD203B41FA5}">
                      <a16:colId xmlns:a16="http://schemas.microsoft.com/office/drawing/2014/main" xmlns="" val="1490342166"/>
                    </a:ext>
                  </a:extLst>
                </a:gridCol>
                <a:gridCol w="1190261">
                  <a:extLst>
                    <a:ext uri="{9D8B030D-6E8A-4147-A177-3AD203B41FA5}">
                      <a16:colId xmlns:a16="http://schemas.microsoft.com/office/drawing/2014/main" xmlns="" val="2893374730"/>
                    </a:ext>
                  </a:extLst>
                </a:gridCol>
                <a:gridCol w="1190261">
                  <a:extLst>
                    <a:ext uri="{9D8B030D-6E8A-4147-A177-3AD203B41FA5}">
                      <a16:colId xmlns:a16="http://schemas.microsoft.com/office/drawing/2014/main" xmlns="" val="3961555188"/>
                    </a:ext>
                  </a:extLst>
                </a:gridCol>
                <a:gridCol w="1190261">
                  <a:extLst>
                    <a:ext uri="{9D8B030D-6E8A-4147-A177-3AD203B41FA5}">
                      <a16:colId xmlns:a16="http://schemas.microsoft.com/office/drawing/2014/main" xmlns="" val="4100128018"/>
                    </a:ext>
                  </a:extLst>
                </a:gridCol>
                <a:gridCol w="1190261">
                  <a:extLst>
                    <a:ext uri="{9D8B030D-6E8A-4147-A177-3AD203B41FA5}">
                      <a16:colId xmlns:a16="http://schemas.microsoft.com/office/drawing/2014/main" xmlns="" val="4078912935"/>
                    </a:ext>
                  </a:extLst>
                </a:gridCol>
              </a:tblGrid>
              <a:tr h="1094672">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5650" marR="5650" marT="5650" marB="33902"/>
                </a:tc>
                <a:tc>
                  <a:txBody>
                    <a:bodyPr/>
                    <a:lstStyle/>
                    <a:p>
                      <a:pPr algn="l" fontAlgn="t"/>
                      <a:r>
                        <a:rPr lang="en-ZA" sz="1200" b="1" u="none" strike="noStrike" dirty="0">
                          <a:effectLst/>
                        </a:rPr>
                        <a:t>Frequency</a:t>
                      </a:r>
                      <a:endParaRPr lang="en-ZA" sz="1200" b="1" i="0" u="none" strike="noStrike" dirty="0">
                        <a:solidFill>
                          <a:srgbClr val="000000"/>
                        </a:solidFill>
                        <a:effectLst/>
                        <a:latin typeface="+mn-lt"/>
                      </a:endParaRPr>
                    </a:p>
                  </a:txBody>
                  <a:tcPr marL="5650" marR="5650" marT="5650" marB="33902"/>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5650" marR="5650" marT="5650" marB="33902"/>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5650" marR="5650" marT="5650" marB="33902"/>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5650" marR="5650" marT="5650" marB="33902"/>
                </a:tc>
                <a:tc>
                  <a:txBody>
                    <a:bodyPr/>
                    <a:lstStyle/>
                    <a:p>
                      <a:pPr algn="l" fontAlgn="t"/>
                      <a:r>
                        <a:rPr lang="en-ZA" sz="1200" b="1" u="none" strike="noStrike" dirty="0">
                          <a:effectLst/>
                        </a:rPr>
                        <a:t>Deviation</a:t>
                      </a:r>
                      <a:endParaRPr lang="en-ZA" sz="1200" b="1" i="0" u="none" strike="noStrike" dirty="0">
                        <a:solidFill>
                          <a:srgbClr val="000000"/>
                        </a:solidFill>
                        <a:effectLst/>
                        <a:latin typeface="+mn-lt"/>
                      </a:endParaRPr>
                    </a:p>
                  </a:txBody>
                  <a:tcPr marL="5650" marR="5650" marT="5650" marB="33902"/>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5650" marR="5650" marT="5650" marB="33902"/>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5650" marR="5650" marT="5650" marB="33902"/>
                </a:tc>
                <a:extLst>
                  <a:ext uri="{0D108BD9-81ED-4DB2-BD59-A6C34878D82A}">
                    <a16:rowId xmlns:a16="http://schemas.microsoft.com/office/drawing/2014/main" xmlns="" val="3775170481"/>
                  </a:ext>
                </a:extLst>
              </a:tr>
              <a:tr h="575412">
                <a:tc rowSpan="3">
                  <a:txBody>
                    <a:bodyPr/>
                    <a:lstStyle/>
                    <a:p>
                      <a:pPr algn="l" fontAlgn="t"/>
                      <a:r>
                        <a:rPr lang="en-GB" sz="1200" u="sng" strike="noStrike" dirty="0">
                          <a:effectLst/>
                          <a:hlinkClick r:id="rId4" action="ppaction://hlinkfile"/>
                        </a:rPr>
                        <a:t>1.1.2. Number of reports on misconduct cases resolved within 90 days</a:t>
                      </a:r>
                      <a:endParaRPr lang="en-GB" sz="1200" b="1" i="0" u="sng" strike="noStrike" dirty="0">
                        <a:solidFill>
                          <a:srgbClr val="0563C1"/>
                        </a:solidFill>
                        <a:effectLst/>
                        <a:latin typeface="+mn-lt"/>
                      </a:endParaRPr>
                    </a:p>
                  </a:txBody>
                  <a:tcPr marL="5650" marR="5650" marT="5650" marB="33902"/>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5650" marR="5650" marT="5650" marB="33902"/>
                </a:tc>
                <a:tc>
                  <a:txBody>
                    <a:bodyPr/>
                    <a:lstStyle/>
                    <a:p>
                      <a:pPr algn="l" fontAlgn="t"/>
                      <a:r>
                        <a:rPr lang="en-ZA" sz="1200" u="none" strike="noStrike" dirty="0">
                          <a:effectLst/>
                        </a:rPr>
                        <a:t>4 </a:t>
                      </a:r>
                      <a:br>
                        <a:rPr lang="en-ZA" sz="1200" u="none" strike="noStrike" dirty="0">
                          <a:effectLst/>
                        </a:rPr>
                      </a:br>
                      <a:r>
                        <a:rPr lang="en-ZA" sz="1200" u="none" strike="noStrike" dirty="0">
                          <a:effectLst/>
                        </a:rPr>
                        <a:t>Annually</a:t>
                      </a:r>
                      <a:endParaRPr lang="en-ZA" sz="1200" b="1" i="0" u="none" strike="noStrike" dirty="0">
                        <a:solidFill>
                          <a:srgbClr val="000000"/>
                        </a:solidFill>
                        <a:effectLst/>
                        <a:latin typeface="+mn-lt"/>
                      </a:endParaRPr>
                    </a:p>
                  </a:txBody>
                  <a:tcPr marL="5650" marR="5650" marT="5650" marB="33902"/>
                </a:tc>
                <a:tc>
                  <a:txBody>
                    <a:bodyPr/>
                    <a:lstStyle/>
                    <a:p>
                      <a:pPr algn="l" fontAlgn="t"/>
                      <a:endParaRPr lang="en-ZA" sz="1200" b="1" i="0" u="none" strike="noStrike">
                        <a:solidFill>
                          <a:srgbClr val="000000"/>
                        </a:solidFill>
                        <a:effectLst/>
                        <a:latin typeface="+mn-lt"/>
                      </a:endParaRPr>
                    </a:p>
                  </a:txBody>
                  <a:tcPr marL="5650" marR="5650" marT="5650" marB="33902"/>
                </a:tc>
                <a:tc>
                  <a:txBody>
                    <a:bodyPr/>
                    <a:lstStyle/>
                    <a:p>
                      <a:pPr algn="l" fontAlgn="t"/>
                      <a:endParaRPr lang="en-ZA" sz="1200" b="1" i="0" u="none" strike="noStrike" dirty="0">
                        <a:solidFill>
                          <a:srgbClr val="000000"/>
                        </a:solidFill>
                        <a:effectLst/>
                        <a:latin typeface="+mn-lt"/>
                      </a:endParaRPr>
                    </a:p>
                  </a:txBody>
                  <a:tcPr marL="5650" marR="5650" marT="5650" marB="33902"/>
                </a:tc>
                <a:tc>
                  <a:txBody>
                    <a:bodyPr/>
                    <a:lstStyle/>
                    <a:p>
                      <a:pPr algn="l" fontAlgn="t"/>
                      <a:endParaRPr lang="en-ZA" sz="1200" b="1" i="0" u="none" strike="noStrike" dirty="0">
                        <a:solidFill>
                          <a:srgbClr val="000000"/>
                        </a:solidFill>
                        <a:effectLst/>
                        <a:latin typeface="+mn-lt"/>
                      </a:endParaRPr>
                    </a:p>
                  </a:txBody>
                  <a:tcPr marL="5650" marR="5650" marT="5650" marB="33902"/>
                </a:tc>
                <a:tc>
                  <a:txBody>
                    <a:bodyPr/>
                    <a:lstStyle/>
                    <a:p>
                      <a:pPr algn="l" fontAlgn="t"/>
                      <a:endParaRPr lang="en-ZA" sz="1200" b="1" i="0" u="none" strike="noStrike">
                        <a:solidFill>
                          <a:srgbClr val="000000"/>
                        </a:solidFill>
                        <a:effectLst/>
                        <a:latin typeface="+mn-lt"/>
                      </a:endParaRPr>
                    </a:p>
                  </a:txBody>
                  <a:tcPr marL="5650" marR="5650" marT="5650" marB="33902"/>
                </a:tc>
                <a:tc>
                  <a:txBody>
                    <a:bodyPr/>
                    <a:lstStyle/>
                    <a:p>
                      <a:pPr algn="l" fontAlgn="t"/>
                      <a:endParaRPr lang="en-ZA" sz="1200" b="1" i="0" u="none" strike="noStrike">
                        <a:solidFill>
                          <a:srgbClr val="000000"/>
                        </a:solidFill>
                        <a:effectLst/>
                        <a:latin typeface="+mn-lt"/>
                      </a:endParaRPr>
                    </a:p>
                  </a:txBody>
                  <a:tcPr marL="5650" marR="5650" marT="5650" marB="33902"/>
                </a:tc>
                <a:extLst>
                  <a:ext uri="{0D108BD9-81ED-4DB2-BD59-A6C34878D82A}">
                    <a16:rowId xmlns:a16="http://schemas.microsoft.com/office/drawing/2014/main" xmlns="" val="1806479099"/>
                  </a:ext>
                </a:extLst>
              </a:tr>
              <a:tr h="1094672">
                <a:tc vMerge="1">
                  <a:txBody>
                    <a:bodyPr/>
                    <a:lstStyle/>
                    <a:p>
                      <a:pPr algn="l" fontAlgn="t"/>
                      <a:endParaRPr lang="en-ZA" sz="1200" b="1" i="0" u="sng" strike="noStrike" dirty="0">
                        <a:solidFill>
                          <a:srgbClr val="0563C1"/>
                        </a:solidFill>
                        <a:effectLst/>
                        <a:latin typeface="Arial" panose="020B0604020202020204" pitchFamily="34" charset="0"/>
                      </a:endParaRPr>
                    </a:p>
                  </a:txBody>
                  <a:tcPr marL="5650" marR="5650" marT="5650" marB="3390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t"/>
                      <a:r>
                        <a:rPr lang="en-ZA" sz="1200" u="none" strike="noStrike" dirty="0">
                          <a:effectLst/>
                        </a:rPr>
                        <a:t> Validated Q2</a:t>
                      </a:r>
                      <a:endParaRPr lang="en-ZA" sz="1200" b="0" i="0" u="none" strike="noStrike" dirty="0">
                        <a:solidFill>
                          <a:srgbClr val="000000"/>
                        </a:solidFill>
                        <a:effectLst/>
                        <a:latin typeface="+mn-lt"/>
                      </a:endParaRPr>
                    </a:p>
                  </a:txBody>
                  <a:tcPr marL="5650" marR="5650" marT="5650" marB="33902"/>
                </a:tc>
                <a:tc>
                  <a:txBody>
                    <a:bodyPr/>
                    <a:lstStyle/>
                    <a:p>
                      <a:pPr algn="l" fontAlgn="t"/>
                      <a:r>
                        <a:rPr lang="en-ZA" sz="1200" u="none" strike="noStrike" dirty="0">
                          <a:effectLst/>
                        </a:rPr>
                        <a:t>0</a:t>
                      </a:r>
                      <a:endParaRPr lang="en-ZA" sz="1200" b="0" i="0" u="none" strike="noStrike" dirty="0">
                        <a:solidFill>
                          <a:srgbClr val="000000"/>
                        </a:solidFill>
                        <a:effectLst/>
                        <a:latin typeface="+mn-lt"/>
                      </a:endParaRPr>
                    </a:p>
                  </a:txBody>
                  <a:tcPr marL="5650" marR="5650" marT="5650" marB="33902"/>
                </a:tc>
                <a:tc>
                  <a:txBody>
                    <a:bodyPr/>
                    <a:lstStyle/>
                    <a:p>
                      <a:pPr algn="l" fontAlgn="t"/>
                      <a:r>
                        <a:rPr lang="en-GB" sz="1200" u="none" strike="noStrike" dirty="0">
                          <a:effectLst/>
                        </a:rPr>
                        <a:t>One (1) report submitted to DPSA on 10 October 2019</a:t>
                      </a:r>
                      <a:endParaRPr lang="en-GB" sz="1200" b="0" i="0" u="none" strike="noStrike" dirty="0">
                        <a:solidFill>
                          <a:srgbClr val="000000"/>
                        </a:solidFill>
                        <a:effectLst/>
                        <a:latin typeface="+mn-lt"/>
                      </a:endParaRPr>
                    </a:p>
                  </a:txBody>
                  <a:tcPr marL="5650" marR="5650" marT="5650" marB="33902"/>
                </a:tc>
                <a:tc>
                  <a:txBody>
                    <a:bodyPr/>
                    <a:lstStyle/>
                    <a:p>
                      <a:pPr algn="l" fontAlgn="t"/>
                      <a:r>
                        <a:rPr lang="en-ZA" sz="1200" u="none" strike="noStrike" dirty="0">
                          <a:effectLst/>
                        </a:rPr>
                        <a:t>Annual</a:t>
                      </a:r>
                      <a:r>
                        <a:rPr lang="en-ZA" sz="1200" u="none" strike="noStrike" baseline="0" dirty="0">
                          <a:effectLst/>
                        </a:rPr>
                        <a:t> indicator</a:t>
                      </a:r>
                      <a:endParaRPr lang="en-ZA" sz="1200" b="0" i="0" u="none" strike="noStrike" dirty="0">
                        <a:solidFill>
                          <a:srgbClr val="000000"/>
                        </a:solidFill>
                        <a:effectLst/>
                        <a:latin typeface="+mn-lt"/>
                      </a:endParaRPr>
                    </a:p>
                  </a:txBody>
                  <a:tcPr marL="5997" marR="5997" marT="5997" marB="3598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rgbClr val="000000"/>
                        </a:solidFill>
                        <a:effectLst/>
                        <a:uLnTx/>
                        <a:uFillTx/>
                        <a:latin typeface="+mn-lt"/>
                        <a:ea typeface="+mn-ea"/>
                        <a:cs typeface="+mn-cs"/>
                      </a:endParaRPr>
                    </a:p>
                  </a:txBody>
                  <a:tcPr marL="5997" marR="5997" marT="5997" marB="3598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rgbClr val="000000"/>
                        </a:solidFill>
                        <a:effectLst/>
                        <a:uLnTx/>
                        <a:uFillTx/>
                        <a:latin typeface="+mn-lt"/>
                        <a:ea typeface="+mn-ea"/>
                        <a:cs typeface="+mn-cs"/>
                      </a:endParaRPr>
                    </a:p>
                  </a:txBody>
                  <a:tcPr marL="5997" marR="5997" marT="5997" marB="3598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rgbClr val="000000"/>
                        </a:solidFill>
                        <a:effectLst/>
                        <a:uLnTx/>
                        <a:uFillTx/>
                        <a:latin typeface="+mn-lt"/>
                        <a:ea typeface="+mn-ea"/>
                        <a:cs typeface="+mn-cs"/>
                      </a:endParaRPr>
                    </a:p>
                  </a:txBody>
                  <a:tcPr marL="5997" marR="5997" marT="5997" marB="35980"/>
                </a:tc>
                <a:extLst>
                  <a:ext uri="{0D108BD9-81ED-4DB2-BD59-A6C34878D82A}">
                    <a16:rowId xmlns:a16="http://schemas.microsoft.com/office/drawing/2014/main" xmlns="" val="1356383823"/>
                  </a:ext>
                </a:extLst>
              </a:tr>
              <a:tr h="2107002">
                <a:tc vMerge="1">
                  <a:txBody>
                    <a:bodyPr/>
                    <a:lstStyle/>
                    <a:p>
                      <a:pPr algn="l" fontAlgn="t"/>
                      <a:endParaRPr lang="en-ZA" sz="1200" b="1" i="0" u="sng" strike="noStrike" dirty="0">
                        <a:solidFill>
                          <a:srgbClr val="0563C1"/>
                        </a:solidFill>
                        <a:effectLst/>
                        <a:latin typeface="Arial" panose="020B0604020202020204" pitchFamily="34" charset="0"/>
                      </a:endParaRPr>
                    </a:p>
                  </a:txBody>
                  <a:tcPr marL="5650" marR="5650" marT="5650" marB="3390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5650" marR="5650" marT="5650" marB="33902"/>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5650" marR="5650" marT="5650" marB="33902"/>
                </a:tc>
                <a:tc>
                  <a:txBody>
                    <a:bodyPr/>
                    <a:lstStyle/>
                    <a:p>
                      <a:pPr algn="l" fontAlgn="t"/>
                      <a:r>
                        <a:rPr lang="en-GB" sz="1200" u="none" strike="noStrike" dirty="0">
                          <a:effectLst/>
                        </a:rPr>
                        <a:t>Report submitted in January for the third quarter.</a:t>
                      </a:r>
                      <a:endParaRPr lang="en-GB" sz="1200" b="1" i="0" u="none" strike="noStrike" dirty="0">
                        <a:solidFill>
                          <a:srgbClr val="000000"/>
                        </a:solidFill>
                        <a:effectLst/>
                        <a:latin typeface="+mn-lt"/>
                      </a:endParaRPr>
                    </a:p>
                  </a:txBody>
                  <a:tcPr marL="5650" marR="5650" marT="5650" marB="33902"/>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Annual</a:t>
                      </a:r>
                      <a:r>
                        <a:rPr lang="en-ZA" sz="1200" u="none" strike="noStrike" baseline="0" dirty="0">
                          <a:effectLst/>
                        </a:rPr>
                        <a:t> indicator</a:t>
                      </a:r>
                      <a:endParaRPr lang="en-ZA" sz="1200" u="none" strike="noStrike" dirty="0">
                        <a:effectLst/>
                      </a:endParaRPr>
                    </a:p>
                    <a:p>
                      <a:pPr algn="l" fontAlgn="t"/>
                      <a:endParaRPr lang="en-ZA" sz="1200" b="0" i="0" u="none" strike="noStrike" dirty="0">
                        <a:solidFill>
                          <a:srgbClr val="000000"/>
                        </a:solidFill>
                        <a:effectLst/>
                        <a:latin typeface="+mn-lt"/>
                      </a:endParaRPr>
                    </a:p>
                  </a:txBody>
                  <a:tcPr marL="5997" marR="5997" marT="5997" marB="3598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a:ln>
                            <a:noFill/>
                          </a:ln>
                          <a:effectLst/>
                          <a:uLnTx/>
                          <a:uFillTx/>
                        </a:rPr>
                        <a:t>Not applicable</a:t>
                      </a:r>
                      <a:endParaRPr kumimoji="0" lang="en-ZA" sz="1200" b="0" i="0" u="none" strike="noStrike" kern="1200" cap="none" spc="0" normalizeH="0" baseline="0" noProof="0" dirty="0">
                        <a:ln>
                          <a:noFill/>
                        </a:ln>
                        <a:solidFill>
                          <a:srgbClr val="000000"/>
                        </a:solidFill>
                        <a:effectLst/>
                        <a:uLnTx/>
                        <a:uFillTx/>
                        <a:latin typeface="+mn-lt"/>
                        <a:ea typeface="+mn-ea"/>
                        <a:cs typeface="+mn-cs"/>
                      </a:endParaRPr>
                    </a:p>
                  </a:txBody>
                  <a:tcPr marL="5997" marR="5997" marT="5997" marB="3598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rgbClr val="000000"/>
                        </a:solidFill>
                        <a:effectLst/>
                        <a:uLnTx/>
                        <a:uFillTx/>
                        <a:latin typeface="+mn-lt"/>
                        <a:ea typeface="+mn-ea"/>
                        <a:cs typeface="+mn-cs"/>
                      </a:endParaRPr>
                    </a:p>
                  </a:txBody>
                  <a:tcPr marL="5997" marR="5997" marT="5997" marB="3598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rgbClr val="000000"/>
                        </a:solidFill>
                        <a:effectLst/>
                        <a:uLnTx/>
                        <a:uFillTx/>
                        <a:latin typeface="+mn-lt"/>
                        <a:ea typeface="+mn-ea"/>
                        <a:cs typeface="+mn-cs"/>
                      </a:endParaRPr>
                    </a:p>
                  </a:txBody>
                  <a:tcPr marL="5997" marR="5997" marT="5997" marB="35980"/>
                </a:tc>
                <a:extLst>
                  <a:ext uri="{0D108BD9-81ED-4DB2-BD59-A6C34878D82A}">
                    <a16:rowId xmlns:a16="http://schemas.microsoft.com/office/drawing/2014/main" xmlns="" val="2875848482"/>
                  </a:ext>
                </a:extLst>
              </a:tr>
            </a:tbl>
          </a:graphicData>
        </a:graphic>
      </p:graphicFrame>
    </p:spTree>
    <p:custDataLst>
      <p:tags r:id="rId1"/>
    </p:custDataLst>
    <p:extLst>
      <p:ext uri="{BB962C8B-B14F-4D97-AF65-F5344CB8AC3E}">
        <p14:creationId xmlns:p14="http://schemas.microsoft.com/office/powerpoint/2010/main" xmlns="" val="2927438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1484784"/>
            <a:ext cx="7772400" cy="1974081"/>
          </a:xfrm>
        </p:spPr>
        <p:txBody>
          <a:bodyPr>
            <a:noAutofit/>
          </a:bodyPr>
          <a:lstStyle/>
          <a:p>
            <a:r>
              <a:rPr lang="en-US" b="1" dirty="0">
                <a:solidFill>
                  <a:schemeClr val="accent2">
                    <a:lumMod val="75000"/>
                  </a:schemeClr>
                </a:solidFill>
              </a:rPr>
              <a:t>PROGRAMME 2: CURRICULUM POLICY, SUPPORT AND MONITORING</a:t>
            </a:r>
            <a:endParaRPr lang="en-ZA" b="1" dirty="0">
              <a:solidFill>
                <a:schemeClr val="accent2">
                  <a:lumMod val="75000"/>
                </a:schemeClr>
              </a:solidFill>
            </a:endParaRPr>
          </a:p>
        </p:txBody>
      </p:sp>
      <p:sp>
        <p:nvSpPr>
          <p:cNvPr id="3" name="Content Placeholder 2"/>
          <p:cNvSpPr>
            <a:spLocks noGrp="1"/>
          </p:cNvSpPr>
          <p:nvPr>
            <p:ph type="subTitle" idx="1"/>
          </p:nvPr>
        </p:nvSpPr>
        <p:spPr>
          <a:xfrm>
            <a:off x="1371600" y="3573016"/>
            <a:ext cx="7016824" cy="1752600"/>
          </a:xfrm>
        </p:spPr>
        <p:txBody>
          <a:bodyPr>
            <a:normAutofit fontScale="85000" lnSpcReduction="20000"/>
          </a:bodyPr>
          <a:lstStyle/>
          <a:p>
            <a:pPr marL="0" indent="0" algn="just">
              <a:buNone/>
            </a:pPr>
            <a:r>
              <a:rPr lang="en-US" sz="3800" dirty="0">
                <a:solidFill>
                  <a:schemeClr val="tx1"/>
                </a:solidFill>
              </a:rPr>
              <a:t>The </a:t>
            </a:r>
            <a:r>
              <a:rPr lang="en-US" sz="3800" b="1" dirty="0">
                <a:solidFill>
                  <a:schemeClr val="tx1"/>
                </a:solidFill>
              </a:rPr>
              <a:t>purpose </a:t>
            </a:r>
            <a:r>
              <a:rPr lang="en-US" sz="3800" dirty="0">
                <a:solidFill>
                  <a:schemeClr val="tx1"/>
                </a:solidFill>
              </a:rPr>
              <a:t>of </a:t>
            </a:r>
            <a:r>
              <a:rPr lang="en-US" sz="3800" dirty="0" err="1">
                <a:solidFill>
                  <a:schemeClr val="tx1"/>
                </a:solidFill>
              </a:rPr>
              <a:t>Programme</a:t>
            </a:r>
            <a:r>
              <a:rPr lang="en-US" sz="3800" dirty="0">
                <a:solidFill>
                  <a:schemeClr val="tx1"/>
                </a:solidFill>
              </a:rPr>
              <a:t> 2 is to develop</a:t>
            </a:r>
            <a:r>
              <a:rPr lang="en-US" sz="3800" b="1" dirty="0">
                <a:solidFill>
                  <a:schemeClr val="tx1"/>
                </a:solidFill>
              </a:rPr>
              <a:t> curriculum and assessment policies </a:t>
            </a:r>
            <a:r>
              <a:rPr lang="en-US" sz="3800" dirty="0">
                <a:solidFill>
                  <a:schemeClr val="tx1"/>
                </a:solidFill>
              </a:rPr>
              <a:t>and monitor and support  implementation.</a:t>
            </a:r>
          </a:p>
          <a:p>
            <a:pPr marL="0" indent="0" algn="just">
              <a:buNone/>
            </a:pPr>
            <a:endParaRPr lang="en-ZA" dirty="0">
              <a:solidFill>
                <a:schemeClr val="tx1"/>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28</a:t>
            </a:fld>
            <a:endParaRPr lang="en-ZA" b="1" dirty="0">
              <a:solidFill>
                <a:prstClr val="black">
                  <a:tint val="75000"/>
                </a:prstClr>
              </a:solidFill>
            </a:endParaRPr>
          </a:p>
        </p:txBody>
      </p:sp>
      <p:pic>
        <p:nvPicPr>
          <p:cNvPr id="5" name="Picture 4"/>
          <p:cNvPicPr>
            <a:picLocks noChangeAspect="1"/>
          </p:cNvPicPr>
          <p:nvPr/>
        </p:nvPicPr>
        <p:blipFill>
          <a:blip r:embed="rId4" cstate="print"/>
          <a:stretch>
            <a:fillRect/>
          </a:stretch>
        </p:blipFill>
        <p:spPr>
          <a:xfrm>
            <a:off x="-20993" y="6022776"/>
            <a:ext cx="1694835" cy="835224"/>
          </a:xfrm>
          <a:prstGeom prst="rect">
            <a:avLst/>
          </a:prstGeom>
        </p:spPr>
      </p:pic>
    </p:spTree>
    <p:custDataLst>
      <p:tags r:id="rId1"/>
    </p:custDataLst>
    <p:extLst>
      <p:ext uri="{BB962C8B-B14F-4D97-AF65-F5344CB8AC3E}">
        <p14:creationId xmlns:p14="http://schemas.microsoft.com/office/powerpoint/2010/main" xmlns="" val="303174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028384" cy="720080"/>
          </a:xfrm>
        </p:spPr>
        <p:txBody>
          <a:bodyPr>
            <a:normAutofit fontScale="90000"/>
          </a:bodyPr>
          <a:lstStyle/>
          <a:p>
            <a:r>
              <a:rPr lang="en-ZA" sz="4400" dirty="0"/>
              <a:t>CURRICULUM IMPLEMENTATION AND MONITORING</a:t>
            </a:r>
          </a:p>
        </p:txBody>
      </p:sp>
      <p:sp>
        <p:nvSpPr>
          <p:cNvPr id="3" name="Content Placeholder 2"/>
          <p:cNvSpPr>
            <a:spLocks noGrp="1"/>
          </p:cNvSpPr>
          <p:nvPr>
            <p:ph idx="1"/>
          </p:nvPr>
        </p:nvSpPr>
        <p:spPr>
          <a:xfrm>
            <a:off x="251520" y="1124744"/>
            <a:ext cx="8712968" cy="5001420"/>
          </a:xfrm>
        </p:spPr>
        <p:txBody>
          <a:bodyPr>
            <a:noAutofit/>
          </a:bodyPr>
          <a:lstStyle/>
          <a:p>
            <a:pPr marL="0" indent="0" algn="just">
              <a:buNone/>
            </a:pPr>
            <a:r>
              <a:rPr lang="en-US" sz="2400" b="1" u="sng" dirty="0"/>
              <a:t>Learning and Teaching Support Material (LTSM)</a:t>
            </a:r>
          </a:p>
          <a:p>
            <a:pPr algn="just"/>
            <a:r>
              <a:rPr lang="en-US" sz="2400" b="1" dirty="0"/>
              <a:t>Provision of workbooks: </a:t>
            </a:r>
            <a:r>
              <a:rPr lang="en-US" sz="2400" dirty="0"/>
              <a:t>The delivery of </a:t>
            </a:r>
            <a:r>
              <a:rPr lang="en-US" sz="2400" b="1" dirty="0"/>
              <a:t>Grades R-9 volume 1 workbooks </a:t>
            </a:r>
            <a:r>
              <a:rPr lang="en-US" sz="2400" dirty="0"/>
              <a:t>has been </a:t>
            </a:r>
            <a:r>
              <a:rPr lang="en-US" sz="2400" b="1" dirty="0"/>
              <a:t>completed.</a:t>
            </a:r>
            <a:r>
              <a:rPr lang="en-US" sz="2400" dirty="0"/>
              <a:t> </a:t>
            </a:r>
            <a:r>
              <a:rPr lang="en-US" sz="2400" b="1" dirty="0"/>
              <a:t>A total number of 31 940 730 (99.97) were delivered to 23 290 (99.97%) of 23 298 public schools.</a:t>
            </a:r>
          </a:p>
          <a:p>
            <a:pPr algn="just"/>
            <a:r>
              <a:rPr lang="en-US" sz="2400" b="1" dirty="0"/>
              <a:t>Printing of 27 131 290 volume 2 workbooks </a:t>
            </a:r>
            <a:r>
              <a:rPr lang="en-US" sz="2400" dirty="0"/>
              <a:t>was </a:t>
            </a:r>
            <a:r>
              <a:rPr lang="en-US" sz="2400" b="1" dirty="0"/>
              <a:t>completed</a:t>
            </a:r>
            <a:r>
              <a:rPr lang="en-US" sz="2400" dirty="0"/>
              <a:t> and </a:t>
            </a:r>
            <a:r>
              <a:rPr lang="en-US" sz="2400" b="1" dirty="0"/>
              <a:t>delivery commenced. </a:t>
            </a:r>
            <a:r>
              <a:rPr lang="en-US" sz="2400" dirty="0"/>
              <a:t>As at 5 December 2019, </a:t>
            </a:r>
            <a:r>
              <a:rPr lang="en-US" sz="2400" b="1" dirty="0"/>
              <a:t>total number of 23 567 035 (83.69%) of 28 158 350 workbooks </a:t>
            </a:r>
            <a:r>
              <a:rPr lang="en-US" sz="2400" dirty="0"/>
              <a:t>were </a:t>
            </a:r>
            <a:r>
              <a:rPr lang="en-US" sz="2400" b="1" dirty="0"/>
              <a:t>delivered</a:t>
            </a:r>
            <a:r>
              <a:rPr lang="en-US" sz="2400" dirty="0"/>
              <a:t> </a:t>
            </a:r>
            <a:r>
              <a:rPr lang="en-US" sz="2400" b="1" dirty="0"/>
              <a:t>to 19 324 (83.66%) of 23 099</a:t>
            </a:r>
            <a:r>
              <a:rPr lang="en-US" sz="2400" dirty="0"/>
              <a:t> public schools.</a:t>
            </a:r>
          </a:p>
          <a:p>
            <a:pPr marL="0" indent="0" algn="just">
              <a:buNone/>
            </a:pPr>
            <a:r>
              <a:rPr lang="en-US" sz="2400" b="1" u="sng" dirty="0"/>
              <a:t>Mathematics, Science and Technology (MST)</a:t>
            </a:r>
            <a:endParaRPr lang="en-ZA" sz="2400" b="1" u="sng" dirty="0"/>
          </a:p>
          <a:p>
            <a:pPr lvl="0" algn="just"/>
            <a:r>
              <a:rPr lang="en-ZA" sz="2400" b="1" dirty="0"/>
              <a:t>Information and Communication Technology (ICT) Resources: 645 ICT </a:t>
            </a:r>
            <a:r>
              <a:rPr lang="en-ZA" sz="2400" dirty="0"/>
              <a:t>resources provided out of the </a:t>
            </a:r>
            <a:r>
              <a:rPr lang="en-ZA" sz="2400" b="1" dirty="0"/>
              <a:t>targeted 887</a:t>
            </a:r>
            <a:r>
              <a:rPr lang="en-ZA" sz="2400" dirty="0"/>
              <a:t>.</a:t>
            </a:r>
            <a:endParaRPr lang="en-US" sz="2400" dirty="0"/>
          </a:p>
          <a:p>
            <a:endParaRPr lang="en-US"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29</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30896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400" b="1" dirty="0">
                <a:solidFill>
                  <a:schemeClr val="accent2">
                    <a:lumMod val="75000"/>
                  </a:schemeClr>
                </a:solidFill>
              </a:rPr>
              <a:t>PURPOSE</a:t>
            </a:r>
          </a:p>
        </p:txBody>
      </p:sp>
      <p:sp>
        <p:nvSpPr>
          <p:cNvPr id="3" name="Content Placeholder 2"/>
          <p:cNvSpPr>
            <a:spLocks noGrp="1"/>
          </p:cNvSpPr>
          <p:nvPr>
            <p:ph idx="1"/>
          </p:nvPr>
        </p:nvSpPr>
        <p:spPr/>
        <p:txBody>
          <a:bodyPr>
            <a:normAutofit fontScale="92500" lnSpcReduction="10000"/>
          </a:bodyPr>
          <a:lstStyle/>
          <a:p>
            <a:pPr algn="just"/>
            <a:r>
              <a:rPr lang="en-ZA" sz="3500" dirty="0">
                <a:cs typeface="Arial" panose="020B0604020202020204" pitchFamily="34" charset="0"/>
              </a:rPr>
              <a:t>To report on: </a:t>
            </a:r>
          </a:p>
          <a:p>
            <a:pPr lvl="1" algn="just"/>
            <a:r>
              <a:rPr lang="en-ZA" sz="3500" dirty="0">
                <a:cs typeface="Arial" panose="020B0604020202020204" pitchFamily="34" charset="0"/>
              </a:rPr>
              <a:t>the </a:t>
            </a:r>
            <a:r>
              <a:rPr lang="en-ZA" sz="3500" b="1" dirty="0">
                <a:cs typeface="Arial" panose="020B0604020202020204" pitchFamily="34" charset="0"/>
              </a:rPr>
              <a:t>Third quarter outputs </a:t>
            </a:r>
            <a:r>
              <a:rPr lang="en-ZA" sz="3500" dirty="0">
                <a:cs typeface="Arial" panose="020B0604020202020204" pitchFamily="34" charset="0"/>
              </a:rPr>
              <a:t>of the Department against the planned targets of the pre-determined objectives in the Annual Performance Plan for financial year 2019/20.</a:t>
            </a:r>
          </a:p>
          <a:p>
            <a:pPr lvl="1" algn="just"/>
            <a:r>
              <a:rPr lang="en-ZA" sz="3500" dirty="0">
                <a:cs typeface="Arial" panose="020B0604020202020204" pitchFamily="34" charset="0"/>
              </a:rPr>
              <a:t>To report on the Department’s </a:t>
            </a:r>
            <a:r>
              <a:rPr lang="en-ZA" sz="3500" b="1" dirty="0">
                <a:cs typeface="Arial" panose="020B0604020202020204" pitchFamily="34" charset="0"/>
              </a:rPr>
              <a:t>expenditure for the Third quarter</a:t>
            </a:r>
            <a:r>
              <a:rPr lang="en-ZA" sz="3500" dirty="0">
                <a:cs typeface="Arial" panose="020B0604020202020204" pitchFamily="34" charset="0"/>
              </a:rPr>
              <a:t> of the Financial Year 2019/20.</a:t>
            </a:r>
          </a:p>
          <a:p>
            <a:pPr lvl="1" algn="just"/>
            <a:r>
              <a:rPr lang="en-ZA" sz="3500" b="1" dirty="0">
                <a:cs typeface="Arial" panose="020B0604020202020204" pitchFamily="34" charset="0"/>
              </a:rPr>
              <a:t>Progress on the implementation of the Audit Action Plan 2018/19 </a:t>
            </a:r>
            <a:r>
              <a:rPr lang="en-ZA" sz="3500" dirty="0">
                <a:cs typeface="Arial" panose="020B0604020202020204" pitchFamily="34" charset="0"/>
              </a:rPr>
              <a:t>– Financial and Performance information.</a:t>
            </a:r>
          </a:p>
          <a:p>
            <a:pPr algn="just"/>
            <a:endParaRPr lang="en-ZA" sz="3200" dirty="0">
              <a:cs typeface="Arial" panose="020B0604020202020204" pitchFamily="34" charset="0"/>
            </a:endParaRPr>
          </a:p>
          <a:p>
            <a:pPr algn="just"/>
            <a:endParaRPr lang="en-ZA" sz="32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3</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426933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028384" cy="576064"/>
          </a:xfrm>
        </p:spPr>
        <p:txBody>
          <a:bodyPr>
            <a:noAutofit/>
          </a:bodyPr>
          <a:lstStyle/>
          <a:p>
            <a:r>
              <a:rPr lang="en-ZA" sz="4400" dirty="0"/>
              <a:t>CURRICULUM IMPLEMENTATION AND MONITORING</a:t>
            </a:r>
            <a:endParaRPr lang="en-ZA" sz="4400" b="1" dirty="0">
              <a:solidFill>
                <a:schemeClr val="accent2">
                  <a:lumMod val="75000"/>
                </a:schemeClr>
              </a:solidFill>
            </a:endParaRPr>
          </a:p>
        </p:txBody>
      </p:sp>
      <p:sp>
        <p:nvSpPr>
          <p:cNvPr id="3" name="Content Placeholder 2"/>
          <p:cNvSpPr>
            <a:spLocks noGrp="1"/>
          </p:cNvSpPr>
          <p:nvPr>
            <p:ph idx="1"/>
          </p:nvPr>
        </p:nvSpPr>
        <p:spPr>
          <a:xfrm>
            <a:off x="0" y="1484784"/>
            <a:ext cx="9144000" cy="4320480"/>
          </a:xfrm>
        </p:spPr>
        <p:txBody>
          <a:bodyPr>
            <a:normAutofit/>
          </a:bodyPr>
          <a:lstStyle/>
          <a:p>
            <a:pPr marL="0" indent="0">
              <a:buNone/>
            </a:pPr>
            <a:r>
              <a:rPr lang="en-US" sz="2800" b="1" u="sng" dirty="0"/>
              <a:t>Curriculum Innovation and e-Learning</a:t>
            </a:r>
          </a:p>
          <a:p>
            <a:pPr algn="just"/>
            <a:r>
              <a:rPr lang="en-ZA" sz="3200" dirty="0"/>
              <a:t>The </a:t>
            </a:r>
            <a:r>
              <a:rPr lang="en-ZA" sz="3200" b="1" dirty="0"/>
              <a:t>DBE conducted a Roundtable </a:t>
            </a:r>
            <a:r>
              <a:rPr lang="en-ZA" sz="3200" dirty="0"/>
              <a:t>for the Information and Communication Technology  (ICT) Resourcing of special schools with licensees and </a:t>
            </a:r>
            <a:r>
              <a:rPr lang="en-ZA" sz="3200" b="1" dirty="0"/>
              <a:t>ICT industry captains</a:t>
            </a:r>
            <a:r>
              <a:rPr lang="en-ZA" sz="3200" dirty="0"/>
              <a:t> to </a:t>
            </a:r>
            <a:r>
              <a:rPr lang="en-ZA" sz="3200" b="1" dirty="0"/>
              <a:t>discuss the rollout </a:t>
            </a:r>
            <a:r>
              <a:rPr lang="en-ZA" sz="3200" dirty="0"/>
              <a:t>of ICT devices, </a:t>
            </a:r>
            <a:r>
              <a:rPr lang="en-ZA" sz="3200" b="1" dirty="0"/>
              <a:t>assistive equipment </a:t>
            </a:r>
            <a:r>
              <a:rPr lang="en-ZA" sz="3200" dirty="0"/>
              <a:t>and </a:t>
            </a:r>
            <a:r>
              <a:rPr lang="en-ZA" sz="3200" b="1" dirty="0"/>
              <a:t>connectivity</a:t>
            </a:r>
            <a:r>
              <a:rPr lang="en-ZA" sz="3200" dirty="0"/>
              <a:t> to special schools on 08 November 2019 at the DBE Conference Centre. </a:t>
            </a:r>
          </a:p>
          <a:p>
            <a:pPr marL="0" indent="0">
              <a:buNone/>
            </a:pPr>
            <a:endParaRPr lang="en-US" sz="2400" b="1"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30</a:t>
            </a:fld>
            <a:endParaRPr lang="en-ZA">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906902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028384" cy="648072"/>
          </a:xfrm>
        </p:spPr>
        <p:txBody>
          <a:bodyPr>
            <a:noAutofit/>
          </a:bodyPr>
          <a:lstStyle/>
          <a:p>
            <a:r>
              <a:rPr lang="en-GB" sz="4400" dirty="0"/>
              <a:t>CURRICULUM AND QUALITY ENHANCEMENT PROGRAMMES …</a:t>
            </a:r>
            <a:endParaRPr lang="en-US" sz="4400" u="sng" dirty="0"/>
          </a:p>
        </p:txBody>
      </p:sp>
      <p:sp>
        <p:nvSpPr>
          <p:cNvPr id="3" name="Content Placeholder 2"/>
          <p:cNvSpPr>
            <a:spLocks noGrp="1"/>
          </p:cNvSpPr>
          <p:nvPr>
            <p:ph idx="1"/>
          </p:nvPr>
        </p:nvSpPr>
        <p:spPr>
          <a:xfrm>
            <a:off x="0" y="1196752"/>
            <a:ext cx="9144000" cy="4608512"/>
          </a:xfrm>
        </p:spPr>
        <p:txBody>
          <a:bodyPr>
            <a:noAutofit/>
          </a:bodyPr>
          <a:lstStyle/>
          <a:p>
            <a:pPr marL="0" indent="0">
              <a:buNone/>
            </a:pPr>
            <a:r>
              <a:rPr lang="en-US" sz="2800" b="1" u="sng" dirty="0"/>
              <a:t>Rural Education (RE)</a:t>
            </a:r>
          </a:p>
          <a:p>
            <a:pPr algn="just">
              <a:lnSpc>
                <a:spcPct val="115000"/>
              </a:lnSpc>
              <a:spcAft>
                <a:spcPts val="1000"/>
              </a:spcAft>
            </a:pPr>
            <a:r>
              <a:rPr lang="en-ZA" sz="2800" b="1" dirty="0">
                <a:ea typeface="Times New Roman" panose="02020603050405020304" pitchFamily="18" charset="0"/>
                <a:cs typeface="Times New Roman" panose="02020603050405020304" pitchFamily="18" charset="0"/>
              </a:rPr>
              <a:t>The fourth Inter-Provincial Rural Education Committee </a:t>
            </a:r>
            <a:r>
              <a:rPr lang="en-ZA" sz="2800" dirty="0">
                <a:ea typeface="Times New Roman" panose="02020603050405020304" pitchFamily="18" charset="0"/>
                <a:cs typeface="Times New Roman" panose="02020603050405020304" pitchFamily="18" charset="0"/>
              </a:rPr>
              <a:t>meeting  was held on 25 – 26 November 2019. </a:t>
            </a:r>
          </a:p>
          <a:p>
            <a:pPr lvl="1" algn="just">
              <a:lnSpc>
                <a:spcPct val="115000"/>
              </a:lnSpc>
              <a:spcAft>
                <a:spcPts val="1000"/>
              </a:spcAft>
            </a:pPr>
            <a:r>
              <a:rPr lang="en-ZA" b="1" dirty="0">
                <a:ea typeface="Times New Roman" panose="02020603050405020304" pitchFamily="18" charset="0"/>
                <a:cs typeface="Times New Roman" panose="02020603050405020304" pitchFamily="18" charset="0"/>
              </a:rPr>
              <a:t>All Provincial Education Departments (PEDs) </a:t>
            </a:r>
            <a:r>
              <a:rPr lang="en-ZA" dirty="0">
                <a:ea typeface="Times New Roman" panose="02020603050405020304" pitchFamily="18" charset="0"/>
                <a:cs typeface="Times New Roman" panose="02020603050405020304" pitchFamily="18" charset="0"/>
              </a:rPr>
              <a:t>attended  and  </a:t>
            </a:r>
            <a:r>
              <a:rPr lang="en-ZA" b="1" dirty="0">
                <a:ea typeface="Times New Roman" panose="02020603050405020304" pitchFamily="18" charset="0"/>
                <a:cs typeface="Times New Roman" panose="02020603050405020304" pitchFamily="18" charset="0"/>
              </a:rPr>
              <a:t>presented</a:t>
            </a:r>
            <a:r>
              <a:rPr lang="en-ZA" dirty="0">
                <a:ea typeface="Times New Roman" panose="02020603050405020304" pitchFamily="18" charset="0"/>
                <a:cs typeface="Times New Roman" panose="02020603050405020304" pitchFamily="18" charset="0"/>
              </a:rPr>
              <a:t> on how they </a:t>
            </a:r>
            <a:r>
              <a:rPr lang="en-ZA" b="1" dirty="0">
                <a:ea typeface="Times New Roman" panose="02020603050405020304" pitchFamily="18" charset="0"/>
                <a:cs typeface="Times New Roman" panose="02020603050405020304" pitchFamily="18" charset="0"/>
              </a:rPr>
              <a:t>support</a:t>
            </a:r>
            <a:r>
              <a:rPr lang="en-ZA" dirty="0">
                <a:ea typeface="Times New Roman" panose="02020603050405020304" pitchFamily="18" charset="0"/>
                <a:cs typeface="Times New Roman" panose="02020603050405020304" pitchFamily="18" charset="0"/>
              </a:rPr>
              <a:t> rural schools, </a:t>
            </a:r>
            <a:r>
              <a:rPr lang="en-ZA" dirty="0" err="1">
                <a:ea typeface="Times New Roman" panose="02020603050405020304" pitchFamily="18" charset="0"/>
                <a:cs typeface="Times New Roman" panose="02020603050405020304" pitchFamily="18" charset="0"/>
              </a:rPr>
              <a:t>Multigrade</a:t>
            </a:r>
            <a:r>
              <a:rPr lang="en-ZA" dirty="0">
                <a:ea typeface="Times New Roman" panose="02020603050405020304" pitchFamily="18" charset="0"/>
                <a:cs typeface="Times New Roman" panose="02020603050405020304" pitchFamily="18" charset="0"/>
              </a:rPr>
              <a:t> teaching, Agricultural Education and progress with Rationalisation and Merging of small and non-viable schools.  </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31</a:t>
            </a:fld>
            <a:endParaRPr lang="en-ZA">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365502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92088"/>
          </a:xfrm>
        </p:spPr>
        <p:txBody>
          <a:bodyPr>
            <a:normAutofit fontScale="90000"/>
          </a:bodyPr>
          <a:lstStyle/>
          <a:p>
            <a:r>
              <a:rPr lang="en-GB" sz="4400" dirty="0"/>
              <a:t>CURRICULUM AND QUALITY ENHANCEMENT PROGRAMMES …</a:t>
            </a:r>
            <a:endParaRPr lang="en-ZA" sz="4400" b="1" dirty="0">
              <a:solidFill>
                <a:schemeClr val="accent2">
                  <a:lumMod val="75000"/>
                </a:schemeClr>
              </a:solidFill>
            </a:endParaRPr>
          </a:p>
        </p:txBody>
      </p:sp>
      <p:sp>
        <p:nvSpPr>
          <p:cNvPr id="3" name="Content Placeholder 2"/>
          <p:cNvSpPr>
            <a:spLocks noGrp="1"/>
          </p:cNvSpPr>
          <p:nvPr>
            <p:ph idx="1"/>
          </p:nvPr>
        </p:nvSpPr>
        <p:spPr>
          <a:xfrm>
            <a:off x="0" y="1124744"/>
            <a:ext cx="9144000" cy="4968552"/>
          </a:xfrm>
        </p:spPr>
        <p:txBody>
          <a:bodyPr>
            <a:normAutofit fontScale="85000" lnSpcReduction="20000"/>
          </a:bodyPr>
          <a:lstStyle/>
          <a:p>
            <a:pPr marL="0" indent="0" algn="just">
              <a:buNone/>
            </a:pPr>
            <a:r>
              <a:rPr lang="en-US" sz="2900" b="1" u="sng" dirty="0"/>
              <a:t>Early Childhood Development (ECD)</a:t>
            </a:r>
            <a:endParaRPr lang="en-ZA" sz="2900" b="1" u="sng" dirty="0"/>
          </a:p>
          <a:p>
            <a:pPr algn="just"/>
            <a:r>
              <a:rPr lang="en-ZA" sz="2900" b="1" dirty="0"/>
              <a:t>The </a:t>
            </a:r>
            <a:r>
              <a:rPr lang="en-ZA" sz="3000" b="1" dirty="0"/>
              <a:t>Concept Document on the ECD function shift </a:t>
            </a:r>
            <a:r>
              <a:rPr lang="en-ZA" sz="3000" dirty="0"/>
              <a:t>was </a:t>
            </a:r>
            <a:r>
              <a:rPr lang="en-ZA" sz="3000" b="1" dirty="0"/>
              <a:t>finalised</a:t>
            </a:r>
            <a:r>
              <a:rPr lang="en-ZA" sz="3000" dirty="0"/>
              <a:t> and </a:t>
            </a:r>
            <a:r>
              <a:rPr lang="en-ZA" sz="3000" b="1" dirty="0"/>
              <a:t>presented</a:t>
            </a:r>
            <a:r>
              <a:rPr lang="en-ZA" sz="3000" dirty="0"/>
              <a:t> to the Ministers of Basic Education and Social Development (DSD) for concurrence. </a:t>
            </a:r>
          </a:p>
          <a:p>
            <a:pPr algn="just"/>
            <a:r>
              <a:rPr lang="en-ZA" sz="3000" b="1" dirty="0"/>
              <a:t>344 ECD centres </a:t>
            </a:r>
            <a:r>
              <a:rPr lang="en-ZA" sz="3000" dirty="0"/>
              <a:t>were </a:t>
            </a:r>
            <a:r>
              <a:rPr lang="en-ZA" sz="3000" b="1" dirty="0"/>
              <a:t>monitored</a:t>
            </a:r>
            <a:r>
              <a:rPr lang="en-ZA" sz="3000" dirty="0"/>
              <a:t> and </a:t>
            </a:r>
            <a:r>
              <a:rPr lang="en-ZA" sz="3000" b="1" dirty="0"/>
              <a:t>supported</a:t>
            </a:r>
            <a:r>
              <a:rPr lang="en-ZA" sz="3000" dirty="0"/>
              <a:t> on the </a:t>
            </a:r>
            <a:r>
              <a:rPr lang="en-ZA" sz="3000" b="1" dirty="0"/>
              <a:t>implementation</a:t>
            </a:r>
            <a:r>
              <a:rPr lang="en-ZA" sz="3000" dirty="0"/>
              <a:t> of the South African National Curriculum Framework (NCF) for children from birth to four (4).</a:t>
            </a:r>
            <a:endParaRPr lang="en-ZA" sz="3000" b="1" u="sng" dirty="0"/>
          </a:p>
          <a:p>
            <a:pPr algn="just"/>
            <a:r>
              <a:rPr lang="en-ZA" sz="3000" b="1" dirty="0"/>
              <a:t>A total of 3 786 ECD practitioners </a:t>
            </a:r>
            <a:r>
              <a:rPr lang="en-ZA" sz="3000" dirty="0"/>
              <a:t>are being trained towards an </a:t>
            </a:r>
            <a:r>
              <a:rPr lang="en-ZA" sz="3000" b="1" dirty="0"/>
              <a:t>ECD Level 4 qualification </a:t>
            </a:r>
            <a:r>
              <a:rPr lang="en-ZA" sz="3000" dirty="0"/>
              <a:t>on the National Qualification Framework (NQF). </a:t>
            </a:r>
          </a:p>
          <a:p>
            <a:pPr algn="just"/>
            <a:r>
              <a:rPr lang="en-ZA" sz="3000" b="1" dirty="0"/>
              <a:t>A total</a:t>
            </a:r>
            <a:r>
              <a:rPr lang="en-GB" sz="3000" b="1" dirty="0"/>
              <a:t> number of 154 900 ECD practitioners </a:t>
            </a:r>
            <a:r>
              <a:rPr lang="en-GB" sz="3000" dirty="0"/>
              <a:t>and </a:t>
            </a:r>
            <a:r>
              <a:rPr lang="en-GB" sz="3000" b="1" dirty="0"/>
              <a:t>Grades R-3</a:t>
            </a:r>
            <a:r>
              <a:rPr lang="en-GB" sz="3000" dirty="0"/>
              <a:t> educators have </a:t>
            </a:r>
            <a:r>
              <a:rPr lang="en-GB" sz="3000" b="1" dirty="0"/>
              <a:t>completed</a:t>
            </a:r>
            <a:r>
              <a:rPr lang="en-GB" sz="3000" dirty="0"/>
              <a:t> the </a:t>
            </a:r>
            <a:r>
              <a:rPr lang="en-GB" sz="3000" b="1" dirty="0"/>
              <a:t>on-line in-service training programme since it started.</a:t>
            </a:r>
            <a:endParaRPr lang="en-ZA" sz="3000" b="1" dirty="0"/>
          </a:p>
          <a:p>
            <a:pPr marL="0" indent="0">
              <a:buNone/>
            </a:pPr>
            <a:endParaRPr lang="en-ZA" sz="2900" dirty="0"/>
          </a:p>
          <a:p>
            <a:endParaRPr lang="en-ZA" sz="2900" dirty="0"/>
          </a:p>
          <a:p>
            <a:endParaRPr lang="en-ZA" sz="18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32</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562305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92088"/>
          </a:xfrm>
        </p:spPr>
        <p:txBody>
          <a:bodyPr>
            <a:normAutofit fontScale="90000"/>
          </a:bodyPr>
          <a:lstStyle/>
          <a:p>
            <a:r>
              <a:rPr lang="en-GB" sz="4400" dirty="0"/>
              <a:t>CURRICULUM AND QUALITY ENHANCEMENT PROGRAMMES …</a:t>
            </a:r>
            <a:endParaRPr lang="en-ZA" sz="4400" b="1" dirty="0">
              <a:solidFill>
                <a:schemeClr val="accent2">
                  <a:lumMod val="75000"/>
                </a:schemeClr>
              </a:solidFill>
            </a:endParaRPr>
          </a:p>
        </p:txBody>
      </p:sp>
      <p:sp>
        <p:nvSpPr>
          <p:cNvPr id="3" name="Content Placeholder 2"/>
          <p:cNvSpPr>
            <a:spLocks noGrp="1"/>
          </p:cNvSpPr>
          <p:nvPr>
            <p:ph idx="1"/>
          </p:nvPr>
        </p:nvSpPr>
        <p:spPr>
          <a:xfrm>
            <a:off x="0" y="1124744"/>
            <a:ext cx="9144000" cy="4968552"/>
          </a:xfrm>
        </p:spPr>
        <p:txBody>
          <a:bodyPr>
            <a:normAutofit fontScale="92500"/>
          </a:bodyPr>
          <a:lstStyle/>
          <a:p>
            <a:pPr marL="0" indent="0" algn="just">
              <a:buNone/>
            </a:pPr>
            <a:r>
              <a:rPr lang="en-US" sz="3000" b="1" u="sng" dirty="0"/>
              <a:t>Inclusive Education</a:t>
            </a:r>
            <a:endParaRPr lang="en-ZA" sz="3000" b="1" u="sng" dirty="0"/>
          </a:p>
          <a:p>
            <a:pPr algn="just"/>
            <a:r>
              <a:rPr lang="en-GB" sz="3000" b="1" dirty="0"/>
              <a:t>Oversight </a:t>
            </a:r>
            <a:r>
              <a:rPr lang="en-GB" sz="3000" dirty="0"/>
              <a:t>visits were conducted in the EC, KZN and NC to </a:t>
            </a:r>
            <a:r>
              <a:rPr lang="en-GB" sz="3000" b="1" dirty="0"/>
              <a:t>assess the state of inclusive education.  </a:t>
            </a:r>
          </a:p>
          <a:p>
            <a:pPr algn="just"/>
            <a:r>
              <a:rPr lang="en-GB" sz="3000" dirty="0"/>
              <a:t>Three (3) pilot special schools have been completed for the roll-out of ICT, </a:t>
            </a:r>
            <a:r>
              <a:rPr lang="en-GB" sz="3000" b="1" dirty="0"/>
              <a:t>connectivity and assistive technology: </a:t>
            </a:r>
          </a:p>
          <a:p>
            <a:pPr lvl="1" algn="just"/>
            <a:r>
              <a:rPr lang="en-GB" sz="3000" b="1" dirty="0"/>
              <a:t>Helen Franz, in Limpopo was completed by MTN; </a:t>
            </a:r>
          </a:p>
          <a:p>
            <a:pPr lvl="1" algn="just"/>
            <a:r>
              <a:rPr lang="en-GB" sz="3000" b="1" dirty="0"/>
              <a:t>St Thomas school for the deaf in the Eastern Cape was completed by Vodacom; and </a:t>
            </a:r>
          </a:p>
          <a:p>
            <a:pPr lvl="1" algn="just"/>
            <a:r>
              <a:rPr lang="en-GB" sz="3000" b="1" dirty="0"/>
              <a:t>Bartimea school for the deaf and blind in the Free State was completed by Liquid telecoms. </a:t>
            </a:r>
          </a:p>
          <a:p>
            <a:pPr marL="0" indent="0">
              <a:buNone/>
            </a:pPr>
            <a:endParaRPr lang="en-ZA" sz="3400" dirty="0"/>
          </a:p>
          <a:p>
            <a:endParaRPr lang="en-ZA" sz="2900" dirty="0"/>
          </a:p>
          <a:p>
            <a:endParaRPr lang="en-ZA" sz="18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33</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641538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028384" cy="648072"/>
          </a:xfrm>
        </p:spPr>
        <p:txBody>
          <a:bodyPr>
            <a:noAutofit/>
          </a:bodyPr>
          <a:lstStyle/>
          <a:p>
            <a:r>
              <a:rPr lang="en-GB" sz="4400" dirty="0"/>
              <a:t>CURRICULUM AND QUALITY ENHANCEMENT PROGRAMMES …</a:t>
            </a:r>
            <a:endParaRPr lang="en-ZA" sz="4000" b="1" dirty="0">
              <a:solidFill>
                <a:schemeClr val="accent2">
                  <a:lumMod val="75000"/>
                </a:schemeClr>
              </a:solidFill>
            </a:endParaRPr>
          </a:p>
        </p:txBody>
      </p:sp>
      <p:sp>
        <p:nvSpPr>
          <p:cNvPr id="3" name="Content Placeholder 2"/>
          <p:cNvSpPr>
            <a:spLocks noGrp="1"/>
          </p:cNvSpPr>
          <p:nvPr>
            <p:ph idx="1"/>
          </p:nvPr>
        </p:nvSpPr>
        <p:spPr>
          <a:xfrm>
            <a:off x="0" y="1340768"/>
            <a:ext cx="9144000" cy="4536504"/>
          </a:xfrm>
        </p:spPr>
        <p:txBody>
          <a:bodyPr>
            <a:normAutofit fontScale="92500" lnSpcReduction="20000"/>
          </a:bodyPr>
          <a:lstStyle/>
          <a:p>
            <a:pPr marL="0" indent="0">
              <a:buNone/>
            </a:pPr>
            <a:r>
              <a:rPr lang="en-US" sz="2600" b="1" u="sng" dirty="0"/>
              <a:t>General Education and Training (GET)</a:t>
            </a:r>
            <a:endParaRPr lang="en-ZA" sz="2600" b="1" u="sng" dirty="0"/>
          </a:p>
          <a:p>
            <a:pPr marL="171450" indent="-171450" algn="just"/>
            <a:r>
              <a:rPr lang="en-ZA" sz="2600" b="1" dirty="0"/>
              <a:t>A total of 20 </a:t>
            </a:r>
            <a:r>
              <a:rPr lang="en-ZA" sz="2600" dirty="0"/>
              <a:t>schools </a:t>
            </a:r>
            <a:r>
              <a:rPr lang="en-ZA" sz="2600" b="1" dirty="0"/>
              <a:t>implementing</a:t>
            </a:r>
            <a:r>
              <a:rPr lang="en-ZA" sz="2600" dirty="0"/>
              <a:t> the Multi-grade Toolkit have been </a:t>
            </a:r>
            <a:r>
              <a:rPr lang="en-ZA" sz="2600" b="1" dirty="0"/>
              <a:t>monitored in five (5) </a:t>
            </a:r>
            <a:r>
              <a:rPr lang="en-ZA" sz="2600" dirty="0"/>
              <a:t>provinces - EC, KZN, MP, NW and  WC.</a:t>
            </a:r>
          </a:p>
          <a:p>
            <a:pPr marL="171450" indent="-171450" algn="just"/>
            <a:r>
              <a:rPr lang="en-ZA" sz="2600" b="1" dirty="0"/>
              <a:t>Early Grade Reading Assessment (EGRA</a:t>
            </a:r>
            <a:r>
              <a:rPr lang="en-ZA" sz="2600" dirty="0"/>
              <a:t>)- the annual target of </a:t>
            </a:r>
            <a:r>
              <a:rPr lang="en-ZA" sz="2600" b="1" dirty="0"/>
              <a:t>100</a:t>
            </a:r>
            <a:r>
              <a:rPr lang="en-ZA" sz="2600" dirty="0"/>
              <a:t> schools  was exceeded in Quarter 3, by monitoring 102 schools. </a:t>
            </a:r>
          </a:p>
          <a:p>
            <a:pPr marL="171450" indent="-171450" algn="just"/>
            <a:r>
              <a:rPr lang="en-ZA" sz="2600" b="1" dirty="0"/>
              <a:t>Desktop monitoring </a:t>
            </a:r>
            <a:r>
              <a:rPr lang="en-ZA" sz="2600" dirty="0"/>
              <a:t>was </a:t>
            </a:r>
            <a:r>
              <a:rPr lang="en-ZA" sz="2600" b="1" dirty="0"/>
              <a:t>completed in 30 schools </a:t>
            </a:r>
            <a:r>
              <a:rPr lang="en-ZA" sz="2600" dirty="0"/>
              <a:t>in 7 provinces - FS, WC, NC, NW, Mpumalanga and KZN. </a:t>
            </a:r>
          </a:p>
          <a:p>
            <a:pPr marL="0" indent="0">
              <a:buNone/>
            </a:pPr>
            <a:endParaRPr lang="en-US" sz="2600" b="1" u="sng" dirty="0"/>
          </a:p>
          <a:p>
            <a:pPr marL="0" indent="0">
              <a:buNone/>
            </a:pPr>
            <a:r>
              <a:rPr lang="en-US" sz="2600" b="1" u="sng" dirty="0"/>
              <a:t>Further Education and Training (FET) </a:t>
            </a:r>
            <a:endParaRPr lang="en-ZA" sz="2600" b="1" u="sng" dirty="0"/>
          </a:p>
          <a:p>
            <a:pPr algn="just">
              <a:lnSpc>
                <a:spcPct val="120000"/>
              </a:lnSpc>
            </a:pPr>
            <a:r>
              <a:rPr lang="en-US" sz="2600" b="1" dirty="0">
                <a:latin typeface="Arial" panose="020B0604020202020204" pitchFamily="34" charset="0"/>
                <a:cs typeface="Arial" panose="020B0604020202020204" pitchFamily="34" charset="0"/>
              </a:rPr>
              <a:t>48 Question Paper Evaluation </a:t>
            </a:r>
            <a:r>
              <a:rPr lang="en-ZA" sz="2600" b="1" dirty="0">
                <a:latin typeface="Arial" panose="020B0604020202020204" pitchFamily="34" charset="0"/>
                <a:cs typeface="Arial" panose="020B0604020202020204" pitchFamily="34" charset="0"/>
              </a:rPr>
              <a:t>Reports </a:t>
            </a:r>
            <a:r>
              <a:rPr lang="en-ZA" sz="2600" dirty="0">
                <a:latin typeface="Arial" panose="020B0604020202020204" pitchFamily="34" charset="0"/>
                <a:cs typeface="Arial" panose="020B0604020202020204" pitchFamily="34" charset="0"/>
              </a:rPr>
              <a:t>of 2019 National Senior Certificate (NSC) Question Papers have been </a:t>
            </a:r>
            <a:r>
              <a:rPr lang="en-ZA" sz="2600" b="1" dirty="0">
                <a:latin typeface="Arial" panose="020B0604020202020204" pitchFamily="34" charset="0"/>
                <a:cs typeface="Arial" panose="020B0604020202020204" pitchFamily="34" charset="0"/>
              </a:rPr>
              <a:t>developed and submitted.</a:t>
            </a:r>
            <a:endParaRPr lang="en-US" sz="2600" b="1" dirty="0">
              <a:latin typeface="Arial" panose="020B0604020202020204" pitchFamily="34" charset="0"/>
              <a:cs typeface="Arial" panose="020B0604020202020204" pitchFamily="34" charset="0"/>
            </a:endParaRPr>
          </a:p>
          <a:p>
            <a:pPr marL="0" indent="0" algn="just">
              <a:buNone/>
            </a:pPr>
            <a:endParaRPr lang="en-ZA" sz="2400" dirty="0"/>
          </a:p>
          <a:p>
            <a:endParaRPr lang="en-ZA" sz="2400" dirty="0"/>
          </a:p>
          <a:p>
            <a:endParaRPr lang="en-ZA" sz="18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34</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4217319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028384" cy="1221729"/>
          </a:xfrm>
        </p:spPr>
        <p:txBody>
          <a:bodyPr>
            <a:noAutofit/>
          </a:bodyPr>
          <a:lstStyle/>
          <a:p>
            <a:r>
              <a:rPr lang="en-GB" sz="4400" dirty="0"/>
              <a:t>CURRICULUM AND QUALITY ENHANCEMENT PROGRAMMES …</a:t>
            </a:r>
            <a:endParaRPr lang="en-ZA" sz="4400" b="1" dirty="0">
              <a:solidFill>
                <a:schemeClr val="accent2">
                  <a:lumMod val="75000"/>
                </a:schemeClr>
              </a:solidFill>
            </a:endParaRPr>
          </a:p>
        </p:txBody>
      </p:sp>
      <p:sp>
        <p:nvSpPr>
          <p:cNvPr id="3" name="Content Placeholder 2"/>
          <p:cNvSpPr>
            <a:spLocks noGrp="1"/>
          </p:cNvSpPr>
          <p:nvPr>
            <p:ph idx="1"/>
          </p:nvPr>
        </p:nvSpPr>
        <p:spPr>
          <a:xfrm>
            <a:off x="35496" y="1340767"/>
            <a:ext cx="9108504" cy="5015584"/>
          </a:xfrm>
        </p:spPr>
        <p:txBody>
          <a:bodyPr>
            <a:normAutofit fontScale="70000" lnSpcReduction="20000"/>
          </a:bodyPr>
          <a:lstStyle/>
          <a:p>
            <a:pPr marL="0" indent="0">
              <a:buNone/>
            </a:pPr>
            <a:r>
              <a:rPr lang="en-US" sz="3300" b="1" u="sng" dirty="0"/>
              <a:t>Further Education and Training (FET)…</a:t>
            </a:r>
            <a:endParaRPr lang="en-ZA" sz="3300" b="1" u="sng" dirty="0"/>
          </a:p>
          <a:p>
            <a:pPr algn="just">
              <a:lnSpc>
                <a:spcPct val="120000"/>
              </a:lnSpc>
            </a:pPr>
            <a:r>
              <a:rPr lang="en-US" sz="3300" b="1" dirty="0">
                <a:cs typeface="Arial" panose="020B0604020202020204" pitchFamily="34" charset="0"/>
              </a:rPr>
              <a:t>Subject specialists participated </a:t>
            </a:r>
            <a:r>
              <a:rPr lang="en-US" sz="3300" dirty="0">
                <a:cs typeface="Arial" panose="020B0604020202020204" pitchFamily="34" charset="0"/>
              </a:rPr>
              <a:t>in marking </a:t>
            </a:r>
            <a:r>
              <a:rPr lang="en-US" sz="3300" dirty="0" err="1">
                <a:cs typeface="Arial" panose="020B0604020202020204" pitchFamily="34" charset="0"/>
              </a:rPr>
              <a:t>standardisation</a:t>
            </a:r>
            <a:r>
              <a:rPr lang="en-US" sz="3300" dirty="0">
                <a:cs typeface="Arial" panose="020B0604020202020204" pitchFamily="34" charset="0"/>
              </a:rPr>
              <a:t> meetings in order to improve the </a:t>
            </a:r>
            <a:r>
              <a:rPr lang="en-US" sz="3300" b="1" dirty="0">
                <a:cs typeface="Arial" panose="020B0604020202020204" pitchFamily="34" charset="0"/>
              </a:rPr>
              <a:t>final marking guidelines </a:t>
            </a:r>
            <a:r>
              <a:rPr lang="en-US" sz="3300" dirty="0">
                <a:cs typeface="Arial" panose="020B0604020202020204" pitchFamily="34" charset="0"/>
              </a:rPr>
              <a:t>used in marking centres. </a:t>
            </a:r>
          </a:p>
          <a:p>
            <a:pPr algn="just">
              <a:lnSpc>
                <a:spcPct val="120000"/>
              </a:lnSpc>
            </a:pPr>
            <a:r>
              <a:rPr lang="en-US" sz="3300" b="1" dirty="0">
                <a:cs typeface="Arial" panose="020B0604020202020204" pitchFamily="34" charset="0"/>
              </a:rPr>
              <a:t>Item and error analysis </a:t>
            </a:r>
            <a:r>
              <a:rPr lang="en-US" sz="3300" dirty="0">
                <a:cs typeface="Arial" panose="020B0604020202020204" pitchFamily="34" charset="0"/>
              </a:rPr>
              <a:t>of learner responses in the 2019 NSC examination were </a:t>
            </a:r>
            <a:r>
              <a:rPr lang="en-US" sz="3300" b="1" dirty="0">
                <a:cs typeface="Arial" panose="020B0604020202020204" pitchFamily="34" charset="0"/>
              </a:rPr>
              <a:t>conducted at 44 marking </a:t>
            </a:r>
            <a:r>
              <a:rPr lang="en-US" sz="3300" b="1" dirty="0" err="1">
                <a:cs typeface="Arial" panose="020B0604020202020204" pitchFamily="34" charset="0"/>
              </a:rPr>
              <a:t>centres</a:t>
            </a:r>
            <a:r>
              <a:rPr lang="en-US" sz="3300" b="1" dirty="0">
                <a:cs typeface="Arial" panose="020B0604020202020204" pitchFamily="34" charset="0"/>
              </a:rPr>
              <a:t> </a:t>
            </a:r>
            <a:r>
              <a:rPr lang="en-US" sz="3300" dirty="0">
                <a:cs typeface="Arial" panose="020B0604020202020204" pitchFamily="34" charset="0"/>
              </a:rPr>
              <a:t>across all provinces. </a:t>
            </a:r>
          </a:p>
          <a:p>
            <a:pPr algn="just">
              <a:lnSpc>
                <a:spcPct val="120000"/>
              </a:lnSpc>
            </a:pPr>
            <a:r>
              <a:rPr lang="en-US" sz="3300" b="1" dirty="0" err="1">
                <a:cs typeface="Arial" panose="020B0604020202020204" pitchFamily="34" charset="0"/>
              </a:rPr>
              <a:t>Standardisation</a:t>
            </a:r>
            <a:r>
              <a:rPr lang="en-US" sz="3300" b="1" dirty="0">
                <a:cs typeface="Arial" panose="020B0604020202020204" pitchFamily="34" charset="0"/>
              </a:rPr>
              <a:t> reports for 28 NSC </a:t>
            </a:r>
            <a:r>
              <a:rPr lang="en-US" sz="3300" dirty="0">
                <a:cs typeface="Arial" panose="020B0604020202020204" pitchFamily="34" charset="0"/>
              </a:rPr>
              <a:t>subjects were </a:t>
            </a:r>
            <a:r>
              <a:rPr lang="en-US" sz="3300" b="1" dirty="0">
                <a:cs typeface="Arial" panose="020B0604020202020204" pitchFamily="34" charset="0"/>
              </a:rPr>
              <a:t>developed and presented. </a:t>
            </a:r>
            <a:endParaRPr lang="en-ZA" sz="3300" b="1" dirty="0">
              <a:cs typeface="Arial" panose="020B0604020202020204" pitchFamily="34" charset="0"/>
            </a:endParaRPr>
          </a:p>
          <a:p>
            <a:pPr algn="just">
              <a:lnSpc>
                <a:spcPct val="120000"/>
              </a:lnSpc>
            </a:pPr>
            <a:r>
              <a:rPr lang="en-US" sz="3300" b="1" dirty="0">
                <a:cs typeface="Arial" panose="020B0604020202020204" pitchFamily="34" charset="0"/>
              </a:rPr>
              <a:t>Diagnostic Reports </a:t>
            </a:r>
            <a:r>
              <a:rPr lang="en-US" sz="3300" dirty="0">
                <a:cs typeface="Arial" panose="020B0604020202020204" pitchFamily="34" charset="0"/>
              </a:rPr>
              <a:t>for high enrolment subjects and Home Languages were </a:t>
            </a:r>
            <a:r>
              <a:rPr lang="en-US" sz="3300" b="1" dirty="0">
                <a:cs typeface="Arial" panose="020B0604020202020204" pitchFamily="34" charset="0"/>
              </a:rPr>
              <a:t>developed for distribution in 2020 to schools.</a:t>
            </a:r>
          </a:p>
          <a:p>
            <a:pPr algn="just">
              <a:lnSpc>
                <a:spcPct val="120000"/>
              </a:lnSpc>
            </a:pPr>
            <a:r>
              <a:rPr lang="en-ZA" sz="3300" b="1" dirty="0">
                <a:cs typeface="Arial" panose="020B0604020202020204" pitchFamily="34" charset="0"/>
              </a:rPr>
              <a:t>History Ministerial Task Team (MTT) </a:t>
            </a:r>
            <a:r>
              <a:rPr lang="en-ZA" sz="3300" dirty="0">
                <a:cs typeface="Arial" panose="020B0604020202020204" pitchFamily="34" charset="0"/>
              </a:rPr>
              <a:t>held </a:t>
            </a:r>
            <a:r>
              <a:rPr lang="en-ZA" sz="3300" b="1" dirty="0">
                <a:cs typeface="Arial" panose="020B0604020202020204" pitchFamily="34" charset="0"/>
              </a:rPr>
              <a:t>three (3)</a:t>
            </a:r>
            <a:r>
              <a:rPr lang="en-ZA" sz="3300" dirty="0">
                <a:cs typeface="Arial" panose="020B0604020202020204" pitchFamily="34" charset="0"/>
              </a:rPr>
              <a:t> meetings to conclude the GET framework as well as consultation with selected GET teachers. </a:t>
            </a:r>
            <a:endParaRPr lang="en-ZA" sz="1800" dirty="0"/>
          </a:p>
          <a:p>
            <a:endParaRPr lang="en-ZA" sz="18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35</a:t>
            </a:fld>
            <a:endParaRPr lang="en-ZA" dirty="0"/>
          </a:p>
        </p:txBody>
      </p:sp>
      <p:pic>
        <p:nvPicPr>
          <p:cNvPr id="5" name="Picture 4"/>
          <p:cNvPicPr>
            <a:picLocks noChangeAspect="1"/>
          </p:cNvPicPr>
          <p:nvPr/>
        </p:nvPicPr>
        <p:blipFill>
          <a:blip r:embed="rId3" cstate="print"/>
          <a:stretch>
            <a:fillRect/>
          </a:stretch>
        </p:blipFill>
        <p:spPr>
          <a:xfrm>
            <a:off x="24727" y="6219827"/>
            <a:ext cx="1691680" cy="501649"/>
          </a:xfrm>
          <a:prstGeom prst="rect">
            <a:avLst/>
          </a:prstGeom>
        </p:spPr>
      </p:pic>
    </p:spTree>
    <p:custDataLst>
      <p:tags r:id="rId1"/>
    </p:custDataLst>
    <p:extLst>
      <p:ext uri="{BB962C8B-B14F-4D97-AF65-F5344CB8AC3E}">
        <p14:creationId xmlns:p14="http://schemas.microsoft.com/office/powerpoint/2010/main" xmlns="" val="1026014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028384" cy="1077713"/>
          </a:xfrm>
        </p:spPr>
        <p:txBody>
          <a:bodyPr>
            <a:noAutofit/>
          </a:bodyPr>
          <a:lstStyle/>
          <a:p>
            <a:r>
              <a:rPr lang="en-GB" sz="4400" dirty="0"/>
              <a:t>CURRICULUM AND QUALITY ENHANCEMENT PROGRAMMES …</a:t>
            </a:r>
            <a:endParaRPr lang="en-ZA" sz="4000" b="1" dirty="0">
              <a:solidFill>
                <a:schemeClr val="accent2">
                  <a:lumMod val="75000"/>
                </a:schemeClr>
              </a:solidFill>
            </a:endParaRPr>
          </a:p>
        </p:txBody>
      </p:sp>
      <p:sp>
        <p:nvSpPr>
          <p:cNvPr id="3" name="Content Placeholder 2"/>
          <p:cNvSpPr>
            <a:spLocks noGrp="1"/>
          </p:cNvSpPr>
          <p:nvPr>
            <p:ph idx="1"/>
          </p:nvPr>
        </p:nvSpPr>
        <p:spPr>
          <a:xfrm>
            <a:off x="251520" y="1472295"/>
            <a:ext cx="8568952" cy="4824536"/>
          </a:xfrm>
        </p:spPr>
        <p:txBody>
          <a:bodyPr>
            <a:normAutofit fontScale="92500" lnSpcReduction="10000"/>
          </a:bodyPr>
          <a:lstStyle/>
          <a:p>
            <a:pPr marL="0" indent="0">
              <a:buNone/>
            </a:pPr>
            <a:r>
              <a:rPr lang="en-US" sz="2800" b="1" u="sng" dirty="0"/>
              <a:t>Further Education and Training (FET) </a:t>
            </a:r>
            <a:endParaRPr lang="en-ZA" sz="2800" b="1" u="sng" dirty="0"/>
          </a:p>
          <a:p>
            <a:pPr lvl="0" algn="just">
              <a:lnSpc>
                <a:spcPct val="120000"/>
              </a:lnSpc>
            </a:pPr>
            <a:r>
              <a:rPr lang="en-US" sz="3200" dirty="0">
                <a:cs typeface="Arial" panose="020B0604020202020204" pitchFamily="34" charset="0"/>
              </a:rPr>
              <a:t>The </a:t>
            </a:r>
            <a:r>
              <a:rPr lang="en-US" sz="3200" b="1" dirty="0">
                <a:cs typeface="Arial" panose="020B0604020202020204" pitchFamily="34" charset="0"/>
              </a:rPr>
              <a:t>final Evidence Based Report </a:t>
            </a:r>
            <a:r>
              <a:rPr lang="en-US" sz="3200" dirty="0">
                <a:cs typeface="Arial" panose="020B0604020202020204" pitchFamily="34" charset="0"/>
              </a:rPr>
              <a:t>for the sector was </a:t>
            </a:r>
            <a:r>
              <a:rPr lang="en-US" sz="3200" b="1" dirty="0">
                <a:cs typeface="Arial" panose="020B0604020202020204" pitchFamily="34" charset="0"/>
              </a:rPr>
              <a:t>developed</a:t>
            </a:r>
            <a:r>
              <a:rPr lang="en-US" sz="3200" dirty="0">
                <a:cs typeface="Arial" panose="020B0604020202020204" pitchFamily="34" charset="0"/>
              </a:rPr>
              <a:t> and </a:t>
            </a:r>
            <a:r>
              <a:rPr lang="en-US" sz="3200" b="1" dirty="0">
                <a:cs typeface="Arial" panose="020B0604020202020204" pitchFamily="34" charset="0"/>
              </a:rPr>
              <a:t>submitted</a:t>
            </a:r>
            <a:r>
              <a:rPr lang="en-US" sz="3200" dirty="0">
                <a:cs typeface="Arial" panose="020B0604020202020204" pitchFamily="34" charset="0"/>
              </a:rPr>
              <a:t> to </a:t>
            </a:r>
            <a:r>
              <a:rPr lang="en-US" sz="3200" dirty="0" err="1">
                <a:cs typeface="Arial" panose="020B0604020202020204" pitchFamily="34" charset="0"/>
              </a:rPr>
              <a:t>Umalusi</a:t>
            </a:r>
            <a:r>
              <a:rPr lang="en-US" sz="3200" dirty="0">
                <a:cs typeface="Arial" panose="020B0604020202020204" pitchFamily="34" charset="0"/>
              </a:rPr>
              <a:t> on 29 November 2019 as part of the </a:t>
            </a:r>
            <a:r>
              <a:rPr lang="en-US" sz="3200" dirty="0" err="1">
                <a:cs typeface="Arial" panose="020B0604020202020204" pitchFamily="34" charset="0"/>
              </a:rPr>
              <a:t>standardisation</a:t>
            </a:r>
            <a:r>
              <a:rPr lang="en-US" sz="3200" dirty="0">
                <a:cs typeface="Arial" panose="020B0604020202020204" pitchFamily="34" charset="0"/>
              </a:rPr>
              <a:t> inputs.</a:t>
            </a:r>
          </a:p>
          <a:p>
            <a:pPr lvl="0" algn="just">
              <a:lnSpc>
                <a:spcPct val="120000"/>
              </a:lnSpc>
            </a:pPr>
            <a:r>
              <a:rPr lang="en-US" sz="3200" dirty="0">
                <a:cs typeface="Arial" panose="020B0604020202020204" pitchFamily="34" charset="0"/>
              </a:rPr>
              <a:t>The </a:t>
            </a:r>
            <a:r>
              <a:rPr lang="en-US" sz="3200" b="1" dirty="0">
                <a:cs typeface="Arial" panose="020B0604020202020204" pitchFamily="34" charset="0"/>
              </a:rPr>
              <a:t>Abridged</a:t>
            </a:r>
            <a:r>
              <a:rPr lang="en-US" sz="3200" dirty="0">
                <a:cs typeface="Arial" panose="020B0604020202020204" pitchFamily="34" charset="0"/>
              </a:rPr>
              <a:t> </a:t>
            </a:r>
            <a:r>
              <a:rPr lang="en-ZA" sz="3200" dirty="0">
                <a:cs typeface="Arial" panose="020B0604020202020204" pitchFamily="34" charset="0"/>
              </a:rPr>
              <a:t>Curriculum and Assessment Policy Statement </a:t>
            </a:r>
            <a:r>
              <a:rPr lang="en-ZA" sz="3200" b="1" dirty="0">
                <a:cs typeface="Arial" panose="020B0604020202020204" pitchFamily="34" charset="0"/>
              </a:rPr>
              <a:t>(</a:t>
            </a:r>
            <a:r>
              <a:rPr lang="en-US" sz="3200" b="1" dirty="0">
                <a:cs typeface="Arial" panose="020B0604020202020204" pitchFamily="34" charset="0"/>
              </a:rPr>
              <a:t>CAPS) </a:t>
            </a:r>
            <a:r>
              <a:rPr lang="en-US" sz="3200" dirty="0">
                <a:cs typeface="Arial" panose="020B0604020202020204" pitchFamily="34" charset="0"/>
              </a:rPr>
              <a:t>Section 4 </a:t>
            </a:r>
            <a:r>
              <a:rPr lang="en-US" sz="3200" b="1" dirty="0">
                <a:cs typeface="Arial" panose="020B0604020202020204" pitchFamily="34" charset="0"/>
              </a:rPr>
              <a:t>(Grade 10 and 11)</a:t>
            </a:r>
            <a:r>
              <a:rPr lang="en-US" sz="3200" dirty="0">
                <a:cs typeface="Arial" panose="020B0604020202020204" pitchFamily="34" charset="0"/>
              </a:rPr>
              <a:t> for all FET subjects was developed and distributed to PEDs.</a:t>
            </a:r>
          </a:p>
        </p:txBody>
      </p:sp>
      <p:sp>
        <p:nvSpPr>
          <p:cNvPr id="4" name="Slide Number Placeholder 3"/>
          <p:cNvSpPr>
            <a:spLocks noGrp="1"/>
          </p:cNvSpPr>
          <p:nvPr>
            <p:ph type="sldNum" sz="quarter" idx="12"/>
          </p:nvPr>
        </p:nvSpPr>
        <p:spPr/>
        <p:txBody>
          <a:bodyPr/>
          <a:lstStyle/>
          <a:p>
            <a:fld id="{E2C0AE55-7E06-4976-960B-3D98813CB3CF}" type="slidenum">
              <a:rPr lang="en-ZA" smtClean="0"/>
              <a:pPr/>
              <a:t>36</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419169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7988" cy="1124744"/>
          </a:xfrm>
        </p:spPr>
        <p:txBody>
          <a:bodyPr rtlCol="0">
            <a:noAutofit/>
          </a:bodyPr>
          <a:lstStyle/>
          <a:p>
            <a:pPr fontAlgn="auto">
              <a:spcAft>
                <a:spcPts val="0"/>
              </a:spcAft>
              <a:defRPr/>
            </a:pPr>
            <a:r>
              <a:rPr lang="en-GB" sz="4400" dirty="0"/>
              <a:t>CURRICULUM AND QUALITY ENHANCEMENT PROGRAMMES …</a:t>
            </a:r>
            <a:endParaRPr lang="en-ZA" sz="4400" dirty="0"/>
          </a:p>
        </p:txBody>
      </p:sp>
      <p:sp>
        <p:nvSpPr>
          <p:cNvPr id="3" name="Content Placeholder 2"/>
          <p:cNvSpPr>
            <a:spLocks noGrp="1"/>
          </p:cNvSpPr>
          <p:nvPr>
            <p:ph idx="1"/>
          </p:nvPr>
        </p:nvSpPr>
        <p:spPr>
          <a:xfrm>
            <a:off x="107504" y="1268760"/>
            <a:ext cx="9036496" cy="4824536"/>
          </a:xfrm>
        </p:spPr>
        <p:txBody>
          <a:bodyPr rtlCol="0">
            <a:normAutofit fontScale="92500"/>
          </a:bodyPr>
          <a:lstStyle/>
          <a:p>
            <a:pPr marL="0" indent="0" algn="just" fontAlgn="auto">
              <a:spcAft>
                <a:spcPts val="0"/>
              </a:spcAft>
              <a:buFont typeface="Arial" panose="020B0604020202020204" pitchFamily="34" charset="0"/>
              <a:buNone/>
              <a:defRPr/>
            </a:pPr>
            <a:r>
              <a:rPr lang="en-US" sz="2400" b="1" u="sng" dirty="0"/>
              <a:t>Second Chance Matric Programme</a:t>
            </a:r>
          </a:p>
          <a:p>
            <a:pPr marL="0" indent="0" algn="just" fontAlgn="auto">
              <a:spcAft>
                <a:spcPts val="0"/>
              </a:spcAft>
              <a:buFont typeface="Arial" panose="020B0604020202020204" pitchFamily="34" charset="0"/>
              <a:buNone/>
              <a:defRPr/>
            </a:pPr>
            <a:r>
              <a:rPr lang="en-US" sz="2400" b="1" dirty="0"/>
              <a:t>Provision of LTSM and e-Resources: </a:t>
            </a:r>
          </a:p>
          <a:p>
            <a:pPr algn="just" fontAlgn="auto">
              <a:spcAft>
                <a:spcPts val="0"/>
              </a:spcAft>
              <a:defRPr/>
            </a:pPr>
            <a:r>
              <a:rPr lang="en-ZA" sz="2400" dirty="0"/>
              <a:t>The Programme has facilitated the functionality of </a:t>
            </a:r>
            <a:r>
              <a:rPr lang="en-ZA" sz="2400" b="1" dirty="0"/>
              <a:t>60 face-to-face </a:t>
            </a:r>
            <a:r>
              <a:rPr lang="en-ZA" sz="2400" dirty="0"/>
              <a:t>centres and appointed more than </a:t>
            </a:r>
            <a:r>
              <a:rPr lang="en-ZA" sz="2400" b="1" dirty="0"/>
              <a:t>300 teachers and 60 centre managers </a:t>
            </a:r>
            <a:r>
              <a:rPr lang="en-ZA" sz="2400" dirty="0"/>
              <a:t>to teach after school hours and over weekends for the </a:t>
            </a:r>
            <a:r>
              <a:rPr lang="en-ZA" sz="2400" b="1" dirty="0"/>
              <a:t>Phase 2 July – October 2019. </a:t>
            </a:r>
          </a:p>
          <a:p>
            <a:pPr algn="just" fontAlgn="auto">
              <a:spcAft>
                <a:spcPts val="0"/>
              </a:spcAft>
              <a:defRPr/>
            </a:pPr>
            <a:r>
              <a:rPr lang="en-US" sz="2400" dirty="0"/>
              <a:t>The Programme provided support to more than </a:t>
            </a:r>
            <a:r>
              <a:rPr lang="en-US" sz="2400" b="1" dirty="0"/>
              <a:t>170 000 learners registered </a:t>
            </a:r>
            <a:r>
              <a:rPr lang="en-US" sz="2400" dirty="0"/>
              <a:t>to write the exams in </a:t>
            </a:r>
            <a:r>
              <a:rPr lang="en-US" sz="2400" b="1" dirty="0"/>
              <a:t>October/ November 2019. </a:t>
            </a:r>
          </a:p>
          <a:p>
            <a:pPr algn="just" fontAlgn="auto">
              <a:spcAft>
                <a:spcPts val="0"/>
              </a:spcAft>
              <a:defRPr/>
            </a:pPr>
            <a:r>
              <a:rPr lang="en-US" sz="2400" dirty="0"/>
              <a:t>Through the </a:t>
            </a:r>
            <a:r>
              <a:rPr lang="en-US" sz="2400" b="1" dirty="0"/>
              <a:t>60 face-to-face </a:t>
            </a:r>
            <a:r>
              <a:rPr lang="en-US" sz="2400" b="1" dirty="0" err="1"/>
              <a:t>centres</a:t>
            </a:r>
            <a:r>
              <a:rPr lang="en-US" sz="2400" b="1" dirty="0"/>
              <a:t>, </a:t>
            </a:r>
            <a:r>
              <a:rPr lang="en-US" sz="2400" dirty="0"/>
              <a:t>the </a:t>
            </a:r>
            <a:r>
              <a:rPr lang="en-US" sz="2400" dirty="0" err="1"/>
              <a:t>programme</a:t>
            </a:r>
            <a:r>
              <a:rPr lang="en-US" sz="2400" dirty="0"/>
              <a:t> provided classes to more than </a:t>
            </a:r>
            <a:r>
              <a:rPr lang="en-US" sz="2400" b="1" dirty="0"/>
              <a:t>110 000 learners. </a:t>
            </a:r>
            <a:r>
              <a:rPr lang="en-US" sz="2400" dirty="0"/>
              <a:t>The academic lessons were offered by qualified and top-performing teachers after hours and during weekends. The teachers and </a:t>
            </a:r>
            <a:r>
              <a:rPr lang="en-US" sz="2400" dirty="0" err="1"/>
              <a:t>centre</a:t>
            </a:r>
            <a:r>
              <a:rPr lang="en-US" sz="2400" dirty="0"/>
              <a:t> managers are paid for by the Department.</a:t>
            </a:r>
          </a:p>
          <a:p>
            <a:pPr algn="just" fontAlgn="auto">
              <a:spcAft>
                <a:spcPts val="0"/>
              </a:spcAft>
              <a:defRPr/>
            </a:pPr>
            <a:r>
              <a:rPr lang="en-US" sz="2400" dirty="0"/>
              <a:t>The Department also </a:t>
            </a:r>
            <a:r>
              <a:rPr lang="en-US" sz="2400" b="1" dirty="0"/>
              <a:t>delivered LTSM (hard copies) and e-Resources </a:t>
            </a:r>
            <a:r>
              <a:rPr lang="en-US" sz="2400" dirty="0"/>
              <a:t>to more than </a:t>
            </a:r>
            <a:r>
              <a:rPr lang="en-US" sz="2400" b="1" dirty="0"/>
              <a:t>110 000 learners.</a:t>
            </a:r>
          </a:p>
          <a:p>
            <a:pPr marL="0" indent="0" algn="just" fontAlgn="auto">
              <a:spcAft>
                <a:spcPts val="0"/>
              </a:spcAft>
              <a:buFont typeface="Arial" panose="020B0604020202020204" pitchFamily="34" charset="0"/>
              <a:buNone/>
              <a:defRPr/>
            </a:pPr>
            <a:endParaRPr lang="en-ZA" sz="1200" dirty="0"/>
          </a:p>
          <a:p>
            <a:pPr fontAlgn="auto">
              <a:spcAft>
                <a:spcPts val="0"/>
              </a:spcAft>
              <a:defRPr/>
            </a:pPr>
            <a:endParaRPr lang="en-ZA" dirty="0"/>
          </a:p>
        </p:txBody>
      </p:sp>
      <p:sp>
        <p:nvSpPr>
          <p:cNvPr id="4" name="Slide Number Placeholder 3"/>
          <p:cNvSpPr>
            <a:spLocks noGrp="1"/>
          </p:cNvSpPr>
          <p:nvPr>
            <p:ph type="sldNum" sz="quarter" idx="12"/>
          </p:nvPr>
        </p:nvSpPr>
        <p:spPr/>
        <p:txBody>
          <a:bodyPr/>
          <a:lstStyle/>
          <a:p>
            <a:pPr>
              <a:defRPr/>
            </a:pPr>
            <a:fld id="{963BA676-ADC6-406F-AE2E-10372E89FDDC}" type="slidenum">
              <a:rPr lang="en-ZA">
                <a:solidFill>
                  <a:schemeClr val="tx1">
                    <a:tint val="75000"/>
                  </a:schemeClr>
                </a:solidFill>
              </a:rPr>
              <a:pPr>
                <a:defRPr/>
              </a:pPr>
              <a:t>37</a:t>
            </a:fld>
            <a:endParaRPr lang="en-ZA">
              <a:solidFill>
                <a:schemeClr val="tx1">
                  <a:tint val="75000"/>
                </a:schemeClr>
              </a:solidFill>
            </a:endParaRPr>
          </a:p>
        </p:txBody>
      </p:sp>
      <p:pic>
        <p:nvPicPr>
          <p:cNvPr id="41989"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2716283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7988" cy="1124744"/>
          </a:xfrm>
        </p:spPr>
        <p:txBody>
          <a:bodyPr rtlCol="0">
            <a:noAutofit/>
          </a:bodyPr>
          <a:lstStyle/>
          <a:p>
            <a:pPr fontAlgn="auto">
              <a:spcAft>
                <a:spcPts val="0"/>
              </a:spcAft>
              <a:defRPr/>
            </a:pPr>
            <a:r>
              <a:rPr lang="en-GB" sz="4400" dirty="0"/>
              <a:t>CURRICULUM AND QUALITY ENHANCEMENT PROGRAMMES …</a:t>
            </a:r>
            <a:endParaRPr lang="en-ZA" sz="4400" dirty="0"/>
          </a:p>
        </p:txBody>
      </p:sp>
      <p:sp>
        <p:nvSpPr>
          <p:cNvPr id="3" name="Content Placeholder 2"/>
          <p:cNvSpPr>
            <a:spLocks noGrp="1"/>
          </p:cNvSpPr>
          <p:nvPr>
            <p:ph idx="1"/>
          </p:nvPr>
        </p:nvSpPr>
        <p:spPr>
          <a:xfrm>
            <a:off x="0" y="1124744"/>
            <a:ext cx="9144000" cy="4896644"/>
          </a:xfrm>
        </p:spPr>
        <p:txBody>
          <a:bodyPr rtlCol="0">
            <a:normAutofit lnSpcReduction="10000"/>
          </a:bodyPr>
          <a:lstStyle/>
          <a:p>
            <a:pPr marL="0" indent="0" algn="just" fontAlgn="auto">
              <a:spcAft>
                <a:spcPts val="0"/>
              </a:spcAft>
              <a:buFont typeface="Arial" panose="020B0604020202020204" pitchFamily="34" charset="0"/>
              <a:buNone/>
              <a:defRPr/>
            </a:pPr>
            <a:r>
              <a:rPr lang="en-US" sz="2400" b="1" u="sng" dirty="0"/>
              <a:t>Second Chance Matric </a:t>
            </a:r>
            <a:r>
              <a:rPr lang="en-US" sz="2400" b="1" u="sng" dirty="0" err="1"/>
              <a:t>Programme</a:t>
            </a:r>
            <a:r>
              <a:rPr lang="en-US" sz="2400" b="1" u="sng" dirty="0"/>
              <a:t>:</a:t>
            </a:r>
            <a:endParaRPr lang="en-US" sz="2400" b="1" dirty="0"/>
          </a:p>
          <a:p>
            <a:pPr marL="0" indent="0" algn="just" fontAlgn="auto">
              <a:spcAft>
                <a:spcPts val="0"/>
              </a:spcAft>
              <a:buFont typeface="Arial" panose="020B0604020202020204" pitchFamily="34" charset="0"/>
              <a:buNone/>
              <a:defRPr/>
            </a:pPr>
            <a:r>
              <a:rPr lang="en-US" sz="2400" b="1" dirty="0"/>
              <a:t>Provision of ICT Resources: </a:t>
            </a:r>
          </a:p>
          <a:p>
            <a:pPr algn="just" fontAlgn="auto">
              <a:spcAft>
                <a:spcPts val="0"/>
              </a:spcAft>
              <a:defRPr/>
            </a:pPr>
            <a:r>
              <a:rPr lang="en-US" sz="2000" b="1" dirty="0"/>
              <a:t>12 SABC Regional </a:t>
            </a:r>
            <a:r>
              <a:rPr lang="en-US" sz="2000" dirty="0"/>
              <a:t>radio stations and </a:t>
            </a:r>
            <a:r>
              <a:rPr lang="en-US" sz="2000" b="1" dirty="0"/>
              <a:t>10 local radio stations </a:t>
            </a:r>
            <a:r>
              <a:rPr lang="en-US" sz="2000" dirty="0"/>
              <a:t>were used to b</a:t>
            </a:r>
            <a:r>
              <a:rPr lang="en-US" sz="2000" b="1" dirty="0"/>
              <a:t>roadcast educational programmes</a:t>
            </a:r>
            <a:r>
              <a:rPr lang="en-US" sz="2000" dirty="0"/>
              <a:t> to support the learners.</a:t>
            </a:r>
          </a:p>
          <a:p>
            <a:pPr algn="just" fontAlgn="auto">
              <a:spcAft>
                <a:spcPts val="0"/>
              </a:spcAft>
              <a:defRPr/>
            </a:pPr>
            <a:r>
              <a:rPr lang="en-US" sz="2000" dirty="0"/>
              <a:t>The Department has placed on the </a:t>
            </a:r>
            <a:r>
              <a:rPr lang="en-US" sz="2000" b="1" dirty="0"/>
              <a:t>website: LTSM, multimedia and examination </a:t>
            </a:r>
            <a:r>
              <a:rPr lang="en-US" sz="2000" dirty="0"/>
              <a:t>resources to be accessed by learners and teachers who have access to the Internet. Learners and teachers were able to </a:t>
            </a:r>
            <a:r>
              <a:rPr lang="en-US" sz="2000" b="1" dirty="0"/>
              <a:t>access</a:t>
            </a:r>
            <a:r>
              <a:rPr lang="en-US" sz="2000" dirty="0"/>
              <a:t> these available </a:t>
            </a:r>
            <a:r>
              <a:rPr lang="en-US" sz="2000" b="1" dirty="0"/>
              <a:t>resources</a:t>
            </a:r>
            <a:r>
              <a:rPr lang="en-US" sz="2000" dirty="0"/>
              <a:t> </a:t>
            </a:r>
            <a:r>
              <a:rPr lang="en-US" sz="2000" b="1" dirty="0"/>
              <a:t>before and during the exams</a:t>
            </a:r>
            <a:r>
              <a:rPr lang="en-US" sz="2000" dirty="0"/>
              <a:t>. All these materials are available on this website:</a:t>
            </a:r>
          </a:p>
          <a:p>
            <a:pPr marL="0" indent="0" algn="just" fontAlgn="auto">
              <a:spcAft>
                <a:spcPts val="0"/>
              </a:spcAft>
              <a:buFont typeface="Arial" panose="020B0604020202020204" pitchFamily="34" charset="0"/>
              <a:buNone/>
              <a:defRPr/>
            </a:pPr>
            <a:r>
              <a:rPr lang="en-US" sz="2000" u="sng" dirty="0">
                <a:hlinkClick r:id="rId3"/>
              </a:rPr>
              <a:t>https://www.education.gov.za/Programmes/SecondChanceProgramme.aspx</a:t>
            </a:r>
            <a:endParaRPr lang="en-US" sz="2000" u="sng" dirty="0"/>
          </a:p>
          <a:p>
            <a:pPr marL="0" indent="0" algn="just" fontAlgn="auto">
              <a:spcAft>
                <a:spcPts val="0"/>
              </a:spcAft>
              <a:buNone/>
              <a:defRPr/>
            </a:pPr>
            <a:r>
              <a:rPr lang="en-ZA" sz="2000" b="1" dirty="0"/>
              <a:t>Partnerships:</a:t>
            </a:r>
            <a:endParaRPr lang="en-US" sz="2000" dirty="0"/>
          </a:p>
          <a:p>
            <a:pPr algn="just" fontAlgn="auto">
              <a:spcAft>
                <a:spcPts val="0"/>
              </a:spcAft>
              <a:defRPr/>
            </a:pPr>
            <a:r>
              <a:rPr lang="en-US" sz="2000" b="1" dirty="0"/>
              <a:t>54 community </a:t>
            </a:r>
            <a:r>
              <a:rPr lang="en-US" sz="2000" b="1" dirty="0" err="1"/>
              <a:t>centres</a:t>
            </a:r>
            <a:r>
              <a:rPr lang="en-US" sz="2000" b="1" dirty="0"/>
              <a:t> </a:t>
            </a:r>
            <a:r>
              <a:rPr lang="en-US" sz="2000" dirty="0"/>
              <a:t>of the Department of Higher Education and Training were provided with DVDs containing selected content. </a:t>
            </a:r>
          </a:p>
          <a:p>
            <a:pPr algn="just" fontAlgn="auto">
              <a:spcAft>
                <a:spcPts val="0"/>
              </a:spcAft>
              <a:defRPr/>
            </a:pPr>
            <a:r>
              <a:rPr lang="en-ZA" sz="2000" dirty="0"/>
              <a:t>Through partnerships, the DBE website was made available at the </a:t>
            </a:r>
            <a:r>
              <a:rPr lang="en-ZA" sz="2000" b="1" dirty="0"/>
              <a:t>122 Vodacom Teacher Centres </a:t>
            </a:r>
            <a:r>
              <a:rPr lang="en-ZA" sz="2000" dirty="0"/>
              <a:t>and </a:t>
            </a:r>
            <a:r>
              <a:rPr lang="en-ZA" sz="2000" b="1" dirty="0"/>
              <a:t>43 UNISA centres. </a:t>
            </a:r>
            <a:endParaRPr lang="en-US" sz="2000" b="1" dirty="0"/>
          </a:p>
          <a:p>
            <a:pPr marL="0" indent="0" fontAlgn="auto">
              <a:spcAft>
                <a:spcPts val="0"/>
              </a:spcAft>
              <a:buNone/>
              <a:defRPr/>
            </a:pPr>
            <a:endParaRPr lang="en-US" sz="2000" dirty="0"/>
          </a:p>
          <a:p>
            <a:pPr marL="0" indent="0" algn="just" fontAlgn="auto">
              <a:spcAft>
                <a:spcPts val="0"/>
              </a:spcAft>
              <a:buFont typeface="Arial" panose="020B0604020202020204" pitchFamily="34" charset="0"/>
              <a:buNone/>
              <a:defRPr/>
            </a:pPr>
            <a:endParaRPr lang="en-ZA" sz="1200" dirty="0"/>
          </a:p>
          <a:p>
            <a:pPr fontAlgn="auto">
              <a:spcAft>
                <a:spcPts val="0"/>
              </a:spcAft>
              <a:defRPr/>
            </a:pPr>
            <a:endParaRPr lang="en-ZA" dirty="0"/>
          </a:p>
        </p:txBody>
      </p:sp>
      <p:sp>
        <p:nvSpPr>
          <p:cNvPr id="4" name="Slide Number Placeholder 3"/>
          <p:cNvSpPr>
            <a:spLocks noGrp="1"/>
          </p:cNvSpPr>
          <p:nvPr>
            <p:ph type="sldNum" sz="quarter" idx="12"/>
          </p:nvPr>
        </p:nvSpPr>
        <p:spPr/>
        <p:txBody>
          <a:bodyPr/>
          <a:lstStyle/>
          <a:p>
            <a:pPr>
              <a:defRPr/>
            </a:pPr>
            <a:fld id="{DFF35EF5-807A-43C6-88DA-AD31F3544BEB}" type="slidenum">
              <a:rPr lang="en-ZA">
                <a:solidFill>
                  <a:schemeClr val="tx1">
                    <a:tint val="75000"/>
                  </a:schemeClr>
                </a:solidFill>
              </a:rPr>
              <a:pPr>
                <a:defRPr/>
              </a:pPr>
              <a:t>38</a:t>
            </a:fld>
            <a:endParaRPr lang="en-ZA">
              <a:solidFill>
                <a:schemeClr val="tx1">
                  <a:tint val="75000"/>
                </a:schemeClr>
              </a:solidFill>
            </a:endParaRPr>
          </a:p>
        </p:txBody>
      </p:sp>
      <p:pic>
        <p:nvPicPr>
          <p:cNvPr id="43013" name="Picture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021388"/>
            <a:ext cx="1692275" cy="836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1104778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b="1" dirty="0">
                <a:solidFill>
                  <a:schemeClr val="accent2">
                    <a:lumMod val="75000"/>
                  </a:schemeClr>
                </a:solidFill>
              </a:rPr>
              <a:t>INDICATOR TABLE: PROGRAMME 2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39</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1692048968"/>
              </p:ext>
            </p:extLst>
          </p:nvPr>
        </p:nvGraphicFramePr>
        <p:xfrm>
          <a:off x="2" y="1052736"/>
          <a:ext cx="9143997" cy="4987666"/>
        </p:xfrm>
        <a:graphic>
          <a:graphicData uri="http://schemas.openxmlformats.org/drawingml/2006/table">
            <a:tbl>
              <a:tblPr>
                <a:tableStyleId>{8A107856-5554-42FB-B03E-39F5DBC370BA}</a:tableStyleId>
              </a:tblPr>
              <a:tblGrid>
                <a:gridCol w="1043606">
                  <a:extLst>
                    <a:ext uri="{9D8B030D-6E8A-4147-A177-3AD203B41FA5}">
                      <a16:colId xmlns:a16="http://schemas.microsoft.com/office/drawing/2014/main" xmlns="" val="2688520529"/>
                    </a:ext>
                  </a:extLst>
                </a:gridCol>
                <a:gridCol w="958831">
                  <a:extLst>
                    <a:ext uri="{9D8B030D-6E8A-4147-A177-3AD203B41FA5}">
                      <a16:colId xmlns:a16="http://schemas.microsoft.com/office/drawing/2014/main" xmlns="" val="3191942940"/>
                    </a:ext>
                  </a:extLst>
                </a:gridCol>
                <a:gridCol w="1190260">
                  <a:extLst>
                    <a:ext uri="{9D8B030D-6E8A-4147-A177-3AD203B41FA5}">
                      <a16:colId xmlns:a16="http://schemas.microsoft.com/office/drawing/2014/main" xmlns="" val="1298835957"/>
                    </a:ext>
                  </a:extLst>
                </a:gridCol>
                <a:gridCol w="1190260">
                  <a:extLst>
                    <a:ext uri="{9D8B030D-6E8A-4147-A177-3AD203B41FA5}">
                      <a16:colId xmlns:a16="http://schemas.microsoft.com/office/drawing/2014/main" xmlns="" val="625257758"/>
                    </a:ext>
                  </a:extLst>
                </a:gridCol>
                <a:gridCol w="1190260">
                  <a:extLst>
                    <a:ext uri="{9D8B030D-6E8A-4147-A177-3AD203B41FA5}">
                      <a16:colId xmlns:a16="http://schemas.microsoft.com/office/drawing/2014/main" xmlns="" val="2376619054"/>
                    </a:ext>
                  </a:extLst>
                </a:gridCol>
                <a:gridCol w="1190260">
                  <a:extLst>
                    <a:ext uri="{9D8B030D-6E8A-4147-A177-3AD203B41FA5}">
                      <a16:colId xmlns:a16="http://schemas.microsoft.com/office/drawing/2014/main" xmlns="" val="3529449907"/>
                    </a:ext>
                  </a:extLst>
                </a:gridCol>
                <a:gridCol w="1190260">
                  <a:extLst>
                    <a:ext uri="{9D8B030D-6E8A-4147-A177-3AD203B41FA5}">
                      <a16:colId xmlns:a16="http://schemas.microsoft.com/office/drawing/2014/main" xmlns="" val="3477815796"/>
                    </a:ext>
                  </a:extLst>
                </a:gridCol>
                <a:gridCol w="1190260">
                  <a:extLst>
                    <a:ext uri="{9D8B030D-6E8A-4147-A177-3AD203B41FA5}">
                      <a16:colId xmlns:a16="http://schemas.microsoft.com/office/drawing/2014/main" xmlns="" val="2313885226"/>
                    </a:ext>
                  </a:extLst>
                </a:gridCol>
              </a:tblGrid>
              <a:tr h="0">
                <a:tc>
                  <a:txBody>
                    <a:bodyPr/>
                    <a:lstStyle/>
                    <a:p>
                      <a:pPr algn="l" fontAlgn="t"/>
                      <a:r>
                        <a:rPr lang="en-ZA" sz="1200" b="1" u="none" strike="noStrike">
                          <a:effectLst/>
                        </a:rPr>
                        <a:t>Performance Indicator</a:t>
                      </a:r>
                      <a:endParaRPr lang="en-ZA" sz="1200" b="1" i="0" u="none" strike="noStrike">
                        <a:solidFill>
                          <a:srgbClr val="000000"/>
                        </a:solidFill>
                        <a:effectLst/>
                        <a:latin typeface="+mn-lt"/>
                      </a:endParaRPr>
                    </a:p>
                  </a:txBody>
                  <a:tcPr marL="6617" marR="6617" marT="6617" marB="39701"/>
                </a:tc>
                <a:tc>
                  <a:txBody>
                    <a:bodyPr/>
                    <a:lstStyle/>
                    <a:p>
                      <a:pPr algn="l" fontAlgn="t"/>
                      <a:r>
                        <a:rPr lang="en-ZA" sz="1200" b="1" u="none" strike="noStrike" dirty="0">
                          <a:effectLst/>
                        </a:rPr>
                        <a:t>Frequency</a:t>
                      </a:r>
                      <a:endParaRPr lang="en-ZA" sz="1200" b="1" i="0" u="none" strike="noStrike" dirty="0">
                        <a:solidFill>
                          <a:srgbClr val="000000"/>
                        </a:solidFill>
                        <a:effectLst/>
                        <a:latin typeface="+mn-lt"/>
                      </a:endParaRPr>
                    </a:p>
                  </a:txBody>
                  <a:tcPr marL="6617" marR="6617" marT="6617" marB="39701"/>
                </a:tc>
                <a:tc>
                  <a:txBody>
                    <a:bodyPr/>
                    <a:lstStyle/>
                    <a:p>
                      <a:pPr algn="l" fontAlgn="t"/>
                      <a:r>
                        <a:rPr lang="en-ZA" sz="1200" b="1" u="none" strike="noStrike" dirty="0">
                          <a:effectLst/>
                        </a:rPr>
                        <a:t>Target for 2019/20</a:t>
                      </a:r>
                      <a:endParaRPr lang="en-ZA" sz="1200" b="1" i="0" u="none" strike="noStrike" dirty="0">
                        <a:solidFill>
                          <a:srgbClr val="000000"/>
                        </a:solidFill>
                        <a:effectLst/>
                        <a:latin typeface="+mn-lt"/>
                      </a:endParaRPr>
                    </a:p>
                  </a:txBody>
                  <a:tcPr marL="6617" marR="6617" marT="6617" marB="39701"/>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6617" marR="6617" marT="6617" marB="39701"/>
                </a:tc>
                <a:tc>
                  <a:txBody>
                    <a:bodyPr/>
                    <a:lstStyle/>
                    <a:p>
                      <a:pPr algn="l" fontAlgn="t"/>
                      <a:r>
                        <a:rPr lang="en-GB" sz="1200" b="1" u="none" strike="noStrike" dirty="0">
                          <a:effectLst/>
                        </a:rPr>
                        <a:t>Quarterly Output </a:t>
                      </a:r>
                      <a:br>
                        <a:rPr lang="en-GB" sz="1200" b="1" u="none" strike="noStrike" dirty="0">
                          <a:effectLst/>
                        </a:rPr>
                      </a:br>
                      <a:r>
                        <a:rPr lang="en-GB" sz="1200" b="1" u="none" strike="noStrike" dirty="0">
                          <a:effectLst/>
                        </a:rPr>
                        <a:t>(for Quarterly Indicators)</a:t>
                      </a:r>
                      <a:endParaRPr lang="en-GB" sz="1200" b="1" i="0" u="none" strike="noStrike" dirty="0">
                        <a:solidFill>
                          <a:srgbClr val="000000"/>
                        </a:solidFill>
                        <a:effectLst/>
                        <a:latin typeface="+mn-lt"/>
                      </a:endParaRPr>
                    </a:p>
                  </a:txBody>
                  <a:tcPr marL="6617" marR="6617" marT="6617" marB="39701"/>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6617" marR="6617" marT="6617" marB="39701"/>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6617" marR="6617" marT="6617" marB="39701"/>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6617" marR="6617" marT="6617" marB="39701"/>
                </a:tc>
                <a:extLst>
                  <a:ext uri="{0D108BD9-81ED-4DB2-BD59-A6C34878D82A}">
                    <a16:rowId xmlns:a16="http://schemas.microsoft.com/office/drawing/2014/main" xmlns="" val="3867832561"/>
                  </a:ext>
                </a:extLst>
              </a:tr>
              <a:tr h="0">
                <a:tc gridSpan="8">
                  <a:txBody>
                    <a:bodyPr/>
                    <a:lstStyle/>
                    <a:p>
                      <a:pPr algn="l" fontAlgn="t"/>
                      <a:r>
                        <a:rPr lang="en-GB" sz="1200" b="1" u="sng" strike="noStrike" dirty="0">
                          <a:effectLst/>
                        </a:rPr>
                        <a:t>PROGRAMME 2: CURRICULUM POLICY, SUPPORT AND MONITORING</a:t>
                      </a:r>
                      <a:endParaRPr lang="en-GB" sz="1200" b="1" i="0" u="sng" strike="noStrike" dirty="0">
                        <a:solidFill>
                          <a:srgbClr val="000000"/>
                        </a:solidFill>
                        <a:effectLst/>
                        <a:latin typeface="+mn-lt"/>
                      </a:endParaRPr>
                    </a:p>
                  </a:txBody>
                  <a:tcPr marL="6617" marR="6617" marT="6617" marB="39701"/>
                </a:tc>
                <a:tc hMerge="1">
                  <a:txBody>
                    <a:bodyPr/>
                    <a:lstStyle/>
                    <a:p>
                      <a:endParaRPr lang="en-ZA"/>
                    </a:p>
                  </a:txBody>
                  <a:tcPr/>
                </a:tc>
                <a:tc hMerge="1">
                  <a:txBody>
                    <a:bodyPr/>
                    <a:lstStyle/>
                    <a:p>
                      <a:pPr algn="l" fontAlgn="t"/>
                      <a:endParaRPr lang="en-ZA" sz="1200" b="0" i="0" u="none" strike="noStrike">
                        <a:solidFill>
                          <a:srgbClr val="000000"/>
                        </a:solidFill>
                        <a:effectLst/>
                        <a:latin typeface="Arial" panose="020B0604020202020204" pitchFamily="34" charset="0"/>
                      </a:endParaRPr>
                    </a:p>
                  </a:txBody>
                  <a:tcPr marL="6617" marR="6617" marT="6617" marB="3970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pPr algn="l" fontAlgn="t"/>
                      <a:endParaRPr lang="en-ZA" sz="1200" b="0" i="0" u="none" strike="noStrike" dirty="0">
                        <a:solidFill>
                          <a:srgbClr val="000000"/>
                        </a:solidFill>
                        <a:effectLst/>
                        <a:latin typeface="Arial" panose="020B0604020202020204" pitchFamily="34" charset="0"/>
                      </a:endParaRPr>
                    </a:p>
                  </a:txBody>
                  <a:tcPr marL="6617" marR="6617" marT="6617" marB="3970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pPr algn="l" fontAlgn="t"/>
                      <a:endParaRPr lang="en-ZA" sz="1200" b="0" i="0" u="none" strike="noStrike" dirty="0">
                        <a:solidFill>
                          <a:srgbClr val="000000"/>
                        </a:solidFill>
                        <a:effectLst/>
                        <a:latin typeface="Arial" panose="020B0604020202020204" pitchFamily="34" charset="0"/>
                      </a:endParaRPr>
                    </a:p>
                  </a:txBody>
                  <a:tcPr marL="6617" marR="6617" marT="6617" marB="3970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pPr algn="l" fontAlgn="t"/>
                      <a:endParaRPr lang="en-ZA" sz="1200" b="0" i="0" u="none" strike="noStrike" dirty="0">
                        <a:solidFill>
                          <a:srgbClr val="000000"/>
                        </a:solidFill>
                        <a:effectLst/>
                        <a:latin typeface="Arial" panose="020B0604020202020204" pitchFamily="34" charset="0"/>
                      </a:endParaRPr>
                    </a:p>
                  </a:txBody>
                  <a:tcPr marL="6617" marR="6617" marT="6617" marB="3970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pPr algn="l" fontAlgn="t"/>
                      <a:endParaRPr lang="en-ZA" sz="1200" b="0" i="0" u="none" strike="noStrike" dirty="0">
                        <a:solidFill>
                          <a:srgbClr val="000000"/>
                        </a:solidFill>
                        <a:effectLst/>
                        <a:latin typeface="Arial" panose="020B0604020202020204" pitchFamily="34" charset="0"/>
                      </a:endParaRPr>
                    </a:p>
                  </a:txBody>
                  <a:tcPr marL="6617" marR="6617" marT="6617" marB="3970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pPr algn="l" fontAlgn="t"/>
                      <a:endParaRPr lang="en-ZA" sz="1200" b="0" i="0" u="none" strike="noStrike" dirty="0">
                        <a:solidFill>
                          <a:srgbClr val="000000"/>
                        </a:solidFill>
                        <a:effectLst/>
                        <a:latin typeface="Arial" panose="020B0604020202020204" pitchFamily="34" charset="0"/>
                      </a:endParaRPr>
                    </a:p>
                  </a:txBody>
                  <a:tcPr marL="6617" marR="6617" marT="6617" marB="3970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extLst>
                  <a:ext uri="{0D108BD9-81ED-4DB2-BD59-A6C34878D82A}">
                    <a16:rowId xmlns:a16="http://schemas.microsoft.com/office/drawing/2014/main" xmlns="" val="2171956643"/>
                  </a:ext>
                </a:extLst>
              </a:tr>
              <a:tr h="0">
                <a:tc rowSpan="3">
                  <a:txBody>
                    <a:bodyPr/>
                    <a:lstStyle/>
                    <a:p>
                      <a:pPr algn="l" fontAlgn="t"/>
                      <a:r>
                        <a:rPr lang="en-GB" sz="1200" u="sng" strike="noStrike" dirty="0">
                          <a:effectLst/>
                          <a:hlinkClick r:id="rId4" action="ppaction://hlinkfile"/>
                        </a:rPr>
                        <a:t>2.1.1. Number of schools per province monitored for utilisation of ICT resources</a:t>
                      </a:r>
                      <a:br>
                        <a:rPr lang="en-GB" sz="1200" u="sng" strike="noStrike" dirty="0">
                          <a:effectLst/>
                          <a:hlinkClick r:id="rId4" action="ppaction://hlinkfile"/>
                        </a:rPr>
                      </a:br>
                      <a:endParaRPr lang="en-GB" sz="1200" b="1" i="0" u="sng" strike="noStrike" dirty="0">
                        <a:solidFill>
                          <a:srgbClr val="0563C1"/>
                        </a:solidFill>
                        <a:effectLst/>
                        <a:latin typeface="+mn-lt"/>
                      </a:endParaRPr>
                    </a:p>
                  </a:txBody>
                  <a:tcPr marL="6617" marR="6617" marT="6617" marB="39701"/>
                </a:tc>
                <a:tc>
                  <a:txBody>
                    <a:bodyPr/>
                    <a:lstStyle/>
                    <a:p>
                      <a:pPr algn="r" fontAlgn="t"/>
                      <a:r>
                        <a:rPr lang="en-ZA" sz="1200" u="none" strike="noStrike" dirty="0">
                          <a:effectLst/>
                        </a:rPr>
                        <a:t>Annual</a:t>
                      </a:r>
                      <a:endParaRPr lang="en-ZA" sz="1200" b="0" i="0" u="none" strike="noStrike" dirty="0">
                        <a:solidFill>
                          <a:srgbClr val="000000"/>
                        </a:solidFill>
                        <a:effectLst/>
                        <a:latin typeface="+mn-lt"/>
                      </a:endParaRPr>
                    </a:p>
                  </a:txBody>
                  <a:tcPr marL="6617" marR="6617" marT="6617" marB="39701"/>
                </a:tc>
                <a:tc>
                  <a:txBody>
                    <a:bodyPr/>
                    <a:lstStyle/>
                    <a:p>
                      <a:pPr algn="l" fontAlgn="t"/>
                      <a:r>
                        <a:rPr lang="en-ZA" sz="1200" u="none" strike="noStrike">
                          <a:effectLst/>
                        </a:rPr>
                        <a:t>27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6617" marR="6617" marT="6617" marB="39701"/>
                </a:tc>
                <a:tc>
                  <a:txBody>
                    <a:bodyPr/>
                    <a:lstStyle/>
                    <a:p>
                      <a:pPr algn="l" fontAlgn="t"/>
                      <a:endParaRPr lang="en-ZA" sz="1200" b="1" i="0" u="none" strike="noStrike">
                        <a:solidFill>
                          <a:srgbClr val="000000"/>
                        </a:solidFill>
                        <a:effectLst/>
                        <a:latin typeface="+mn-lt"/>
                      </a:endParaRPr>
                    </a:p>
                  </a:txBody>
                  <a:tcPr marL="6617" marR="6617" marT="6617" marB="39701"/>
                </a:tc>
                <a:tc>
                  <a:txBody>
                    <a:bodyPr/>
                    <a:lstStyle/>
                    <a:p>
                      <a:pPr algn="l" fontAlgn="t"/>
                      <a:endParaRPr lang="en-ZA" sz="1200" b="1" i="0" u="none" strike="noStrike">
                        <a:solidFill>
                          <a:srgbClr val="000000"/>
                        </a:solidFill>
                        <a:effectLst/>
                        <a:latin typeface="+mn-lt"/>
                      </a:endParaRPr>
                    </a:p>
                  </a:txBody>
                  <a:tcPr marL="6617" marR="6617" marT="6617" marB="39701"/>
                </a:tc>
                <a:tc>
                  <a:txBody>
                    <a:bodyPr/>
                    <a:lstStyle/>
                    <a:p>
                      <a:pPr algn="l" fontAlgn="t"/>
                      <a:endParaRPr lang="en-ZA" sz="1200" b="1" i="0" u="none" strike="noStrike">
                        <a:solidFill>
                          <a:srgbClr val="000000"/>
                        </a:solidFill>
                        <a:effectLst/>
                        <a:latin typeface="+mn-lt"/>
                      </a:endParaRPr>
                    </a:p>
                  </a:txBody>
                  <a:tcPr marL="6617" marR="6617" marT="6617" marB="39701"/>
                </a:tc>
                <a:tc>
                  <a:txBody>
                    <a:bodyPr/>
                    <a:lstStyle/>
                    <a:p>
                      <a:pPr algn="l" fontAlgn="t"/>
                      <a:endParaRPr lang="en-ZA" sz="1200" b="1" i="0" u="none" strike="noStrike">
                        <a:solidFill>
                          <a:srgbClr val="000000"/>
                        </a:solidFill>
                        <a:effectLst/>
                        <a:latin typeface="+mn-lt"/>
                      </a:endParaRPr>
                    </a:p>
                  </a:txBody>
                  <a:tcPr marL="6617" marR="6617" marT="6617" marB="39701"/>
                </a:tc>
                <a:tc>
                  <a:txBody>
                    <a:bodyPr/>
                    <a:lstStyle/>
                    <a:p>
                      <a:pPr algn="l" fontAlgn="t"/>
                      <a:endParaRPr lang="en-ZA" sz="1200" b="1" i="0" u="none" strike="noStrike">
                        <a:solidFill>
                          <a:srgbClr val="000000"/>
                        </a:solidFill>
                        <a:effectLst/>
                        <a:latin typeface="+mn-lt"/>
                      </a:endParaRPr>
                    </a:p>
                  </a:txBody>
                  <a:tcPr marL="6617" marR="6617" marT="6617" marB="39701"/>
                </a:tc>
                <a:extLst>
                  <a:ext uri="{0D108BD9-81ED-4DB2-BD59-A6C34878D82A}">
                    <a16:rowId xmlns:a16="http://schemas.microsoft.com/office/drawing/2014/main" xmlns="" val="260528816"/>
                  </a:ext>
                </a:extLst>
              </a:tr>
              <a:tr h="0">
                <a:tc vMerge="1">
                  <a:txBody>
                    <a:bodyPr/>
                    <a:lstStyle/>
                    <a:p>
                      <a:pPr algn="l" fontAlgn="t"/>
                      <a:endParaRPr lang="en-ZA" sz="1200" b="1" i="0" u="sng" strike="noStrike" dirty="0">
                        <a:solidFill>
                          <a:srgbClr val="0563C1"/>
                        </a:solidFill>
                        <a:effectLst/>
                        <a:latin typeface="Arial" panose="020B0604020202020204" pitchFamily="34" charset="0"/>
                      </a:endParaRPr>
                    </a:p>
                  </a:txBody>
                  <a:tcPr marL="6617" marR="6617" marT="6617" marB="3970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6617" marR="6617" marT="6617" marB="39701"/>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6617" marR="6617" marT="6617" marB="39701"/>
                </a:tc>
                <a:tc>
                  <a:txBody>
                    <a:bodyPr/>
                    <a:lstStyle/>
                    <a:p>
                      <a:pPr algn="l" fontAlgn="t"/>
                      <a:r>
                        <a:rPr lang="en-ZA" sz="1200" u="none" strike="noStrike">
                          <a:effectLst/>
                        </a:rPr>
                        <a:t>9</a:t>
                      </a:r>
                      <a:endParaRPr lang="en-ZA" sz="1200" b="0" i="0" u="none" strike="noStrike">
                        <a:solidFill>
                          <a:srgbClr val="000000"/>
                        </a:solidFill>
                        <a:effectLst/>
                        <a:latin typeface="+mn-lt"/>
                      </a:endParaRPr>
                    </a:p>
                  </a:txBody>
                  <a:tcPr marL="6617" marR="6617" marT="6617" marB="39701"/>
                </a:tc>
                <a:tc>
                  <a:txBody>
                    <a:bodyPr/>
                    <a:lstStyle/>
                    <a:p>
                      <a:pPr algn="l" fontAlgn="t"/>
                      <a:r>
                        <a:rPr lang="en-ZA" sz="1200" u="none" strike="noStrike" dirty="0">
                          <a:effectLst/>
                        </a:rPr>
                        <a:t>Annual indicator</a:t>
                      </a:r>
                      <a:endParaRPr lang="en-ZA" sz="1200" b="0" i="0" u="none" strike="noStrike" dirty="0">
                        <a:solidFill>
                          <a:schemeClr val="tx1"/>
                        </a:solidFill>
                        <a:effectLst/>
                        <a:latin typeface="+mn-lt"/>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2113369760"/>
                  </a:ext>
                </a:extLst>
              </a:tr>
              <a:tr h="0">
                <a:tc vMerge="1">
                  <a:txBody>
                    <a:bodyPr/>
                    <a:lstStyle/>
                    <a:p>
                      <a:pPr algn="l" fontAlgn="t"/>
                      <a:endParaRPr lang="en-ZA" sz="1200" b="1" i="0" u="sng" strike="noStrike" dirty="0">
                        <a:solidFill>
                          <a:srgbClr val="0563C1"/>
                        </a:solidFill>
                        <a:effectLst/>
                        <a:latin typeface="Arial" panose="020B0604020202020204" pitchFamily="34" charset="0"/>
                      </a:endParaRPr>
                    </a:p>
                  </a:txBody>
                  <a:tcPr marL="6617" marR="6617" marT="6617" marB="3970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6617" marR="6617" marT="6617" marB="39701"/>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6617" marR="6617" marT="6617" marB="39701"/>
                </a:tc>
                <a:tc>
                  <a:txBody>
                    <a:bodyPr/>
                    <a:lstStyle/>
                    <a:p>
                      <a:pPr algn="l" fontAlgn="t"/>
                      <a:r>
                        <a:rPr lang="en-ZA" sz="1200" u="none" strike="noStrike" dirty="0">
                          <a:effectLst/>
                        </a:rPr>
                        <a:t>9</a:t>
                      </a:r>
                      <a:endParaRPr lang="en-ZA" sz="1200" b="1" i="0" u="none" strike="noStrike" dirty="0">
                        <a:solidFill>
                          <a:srgbClr val="000000"/>
                        </a:solidFill>
                        <a:effectLst/>
                        <a:latin typeface="+mn-lt"/>
                      </a:endParaRPr>
                    </a:p>
                  </a:txBody>
                  <a:tcPr marL="6617" marR="6617" marT="6617" marB="39701"/>
                </a:tc>
                <a:tc>
                  <a:txBody>
                    <a:bodyPr/>
                    <a:lstStyle/>
                    <a:p>
                      <a:pPr algn="l" fontAlgn="t"/>
                      <a:r>
                        <a:rPr lang="en-ZA" sz="1200" u="none" strike="noStrike" dirty="0">
                          <a:effectLst/>
                        </a:rPr>
                        <a:t>Annual indicator</a:t>
                      </a:r>
                      <a:endParaRPr lang="en-ZA" sz="1200" b="0" i="0" u="none" strike="noStrike" dirty="0">
                        <a:solidFill>
                          <a:schemeClr val="tx1"/>
                        </a:solidFill>
                        <a:effectLst/>
                        <a:latin typeface="+mn-lt"/>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3676277992"/>
                  </a:ext>
                </a:extLst>
              </a:tr>
              <a:tr h="0">
                <a:tc>
                  <a:txBody>
                    <a:bodyPr/>
                    <a:lstStyle/>
                    <a:p>
                      <a:pPr algn="l" fontAlgn="t"/>
                      <a:endParaRPr lang="en-ZA" sz="1200" b="1" i="0" u="none" strike="noStrike">
                        <a:solidFill>
                          <a:srgbClr val="000000"/>
                        </a:solidFill>
                        <a:effectLst/>
                        <a:latin typeface="+mn-lt"/>
                      </a:endParaRPr>
                    </a:p>
                  </a:txBody>
                  <a:tcPr marL="6617" marR="6617" marT="6617" marB="39701"/>
                </a:tc>
                <a:tc>
                  <a:txBody>
                    <a:bodyPr/>
                    <a:lstStyle/>
                    <a:p>
                      <a:endParaRPr lang="en-ZA">
                        <a:latin typeface="+mn-lt"/>
                      </a:endParaRPr>
                    </a:p>
                  </a:txBody>
                  <a:tcPr marL="6617" marR="6617" marT="6617" marB="39701"/>
                </a:tc>
                <a:tc>
                  <a:txBody>
                    <a:bodyPr/>
                    <a:lstStyle/>
                    <a:p>
                      <a:pPr algn="l" fontAlgn="t"/>
                      <a:endParaRPr lang="en-ZA" sz="1200" b="0" i="0" u="none" strike="noStrike">
                        <a:solidFill>
                          <a:srgbClr val="000000"/>
                        </a:solidFill>
                        <a:effectLst/>
                        <a:latin typeface="+mn-lt"/>
                      </a:endParaRPr>
                    </a:p>
                  </a:txBody>
                  <a:tcPr marL="6617" marR="6617" marT="6617" marB="39701"/>
                </a:tc>
                <a:tc>
                  <a:txBody>
                    <a:bodyPr/>
                    <a:lstStyle/>
                    <a:p>
                      <a:pPr algn="l" fontAlgn="t"/>
                      <a:endParaRPr lang="en-ZA" sz="1200" b="0" i="0" u="none" strike="noStrike">
                        <a:solidFill>
                          <a:srgbClr val="000000"/>
                        </a:solidFill>
                        <a:effectLst/>
                        <a:latin typeface="+mn-lt"/>
                      </a:endParaRPr>
                    </a:p>
                  </a:txBody>
                  <a:tcPr marL="6617" marR="6617" marT="6617" marB="39701"/>
                </a:tc>
                <a:tc>
                  <a:txBody>
                    <a:bodyPr/>
                    <a:lstStyle/>
                    <a:p>
                      <a:pPr algn="l" fontAlgn="t"/>
                      <a:endParaRPr lang="en-ZA" sz="1200" b="0" i="0" u="none" strike="noStrike">
                        <a:solidFill>
                          <a:srgbClr val="000000"/>
                        </a:solidFill>
                        <a:effectLst/>
                        <a:latin typeface="+mn-lt"/>
                      </a:endParaRPr>
                    </a:p>
                  </a:txBody>
                  <a:tcPr marL="6617" marR="6617" marT="6617" marB="39701"/>
                </a:tc>
                <a:tc>
                  <a:txBody>
                    <a:bodyPr/>
                    <a:lstStyle/>
                    <a:p>
                      <a:pPr algn="l" fontAlgn="t"/>
                      <a:endParaRPr lang="en-ZA" sz="1200" b="0" i="0" u="none" strike="noStrike">
                        <a:solidFill>
                          <a:srgbClr val="000000"/>
                        </a:solidFill>
                        <a:effectLst/>
                        <a:latin typeface="+mn-lt"/>
                      </a:endParaRPr>
                    </a:p>
                  </a:txBody>
                  <a:tcPr marL="6617" marR="6617" marT="6617" marB="39701"/>
                </a:tc>
                <a:tc>
                  <a:txBody>
                    <a:bodyPr/>
                    <a:lstStyle/>
                    <a:p>
                      <a:pPr algn="l" fontAlgn="t"/>
                      <a:endParaRPr lang="en-ZA" sz="1200" b="0" i="0" u="none" strike="noStrike">
                        <a:solidFill>
                          <a:srgbClr val="000000"/>
                        </a:solidFill>
                        <a:effectLst/>
                        <a:latin typeface="+mn-lt"/>
                      </a:endParaRPr>
                    </a:p>
                  </a:txBody>
                  <a:tcPr marL="6617" marR="6617" marT="6617" marB="39701"/>
                </a:tc>
                <a:tc>
                  <a:txBody>
                    <a:bodyPr/>
                    <a:lstStyle/>
                    <a:p>
                      <a:pPr algn="l" fontAlgn="t"/>
                      <a:endParaRPr lang="en-ZA" sz="1200" b="0" i="0" u="none" strike="noStrike">
                        <a:solidFill>
                          <a:srgbClr val="000000"/>
                        </a:solidFill>
                        <a:effectLst/>
                        <a:latin typeface="+mn-lt"/>
                      </a:endParaRPr>
                    </a:p>
                  </a:txBody>
                  <a:tcPr marL="6617" marR="6617" marT="6617" marB="39701"/>
                </a:tc>
                <a:extLst>
                  <a:ext uri="{0D108BD9-81ED-4DB2-BD59-A6C34878D82A}">
                    <a16:rowId xmlns:a16="http://schemas.microsoft.com/office/drawing/2014/main" xmlns="" val="3033869675"/>
                  </a:ext>
                </a:extLst>
              </a:tr>
              <a:tr h="0">
                <a:tc rowSpan="2">
                  <a:txBody>
                    <a:bodyPr/>
                    <a:lstStyle/>
                    <a:p>
                      <a:pPr algn="l" fontAlgn="t"/>
                      <a:r>
                        <a:rPr lang="en-GB" sz="1200" u="sng" strike="noStrike" dirty="0">
                          <a:effectLst/>
                          <a:hlinkClick r:id="rId5" action="ppaction://hlinkfile"/>
                        </a:rPr>
                        <a:t>2.1.2. Number of off-line digital content resources developed</a:t>
                      </a:r>
                      <a:endParaRPr lang="en-GB" sz="1200" b="1" i="0" u="sng" strike="noStrike" dirty="0">
                        <a:solidFill>
                          <a:srgbClr val="0563C1"/>
                        </a:solidFill>
                        <a:effectLst/>
                        <a:latin typeface="+mn-lt"/>
                      </a:endParaRPr>
                    </a:p>
                  </a:txBody>
                  <a:tcPr marL="6617" marR="6617" marT="6617" marB="39701"/>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6617" marR="6617" marT="6617" marB="39701"/>
                </a:tc>
                <a:tc>
                  <a:txBody>
                    <a:bodyPr/>
                    <a:lstStyle/>
                    <a:p>
                      <a:pPr algn="l" fontAlgn="t"/>
                      <a:r>
                        <a:rPr lang="en-ZA" sz="1200" u="none" strike="noStrike">
                          <a:effectLst/>
                        </a:rPr>
                        <a:t>10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6617" marR="6617" marT="6617" marB="39701"/>
                </a:tc>
                <a:tc>
                  <a:txBody>
                    <a:bodyPr/>
                    <a:lstStyle/>
                    <a:p>
                      <a:pPr algn="l" fontAlgn="t"/>
                      <a:endParaRPr lang="en-ZA" sz="1200" b="1" i="0" u="none" strike="noStrike">
                        <a:solidFill>
                          <a:srgbClr val="000000"/>
                        </a:solidFill>
                        <a:effectLst/>
                        <a:latin typeface="+mn-lt"/>
                      </a:endParaRPr>
                    </a:p>
                  </a:txBody>
                  <a:tcPr marL="6617" marR="6617" marT="6617" marB="39701"/>
                </a:tc>
                <a:tc>
                  <a:txBody>
                    <a:bodyPr/>
                    <a:lstStyle/>
                    <a:p>
                      <a:pPr algn="l" fontAlgn="t"/>
                      <a:endParaRPr lang="en-ZA" sz="1200" b="1" i="0" u="none" strike="noStrike">
                        <a:solidFill>
                          <a:srgbClr val="000000"/>
                        </a:solidFill>
                        <a:effectLst/>
                        <a:latin typeface="+mn-lt"/>
                      </a:endParaRPr>
                    </a:p>
                  </a:txBody>
                  <a:tcPr marL="6617" marR="6617" marT="6617" marB="39701"/>
                </a:tc>
                <a:tc>
                  <a:txBody>
                    <a:bodyPr/>
                    <a:lstStyle/>
                    <a:p>
                      <a:pPr algn="l" fontAlgn="t"/>
                      <a:endParaRPr lang="en-ZA" sz="1200" b="1" i="0" u="none" strike="noStrike">
                        <a:solidFill>
                          <a:srgbClr val="000000"/>
                        </a:solidFill>
                        <a:effectLst/>
                        <a:latin typeface="+mn-lt"/>
                      </a:endParaRPr>
                    </a:p>
                  </a:txBody>
                  <a:tcPr marL="6617" marR="6617" marT="6617" marB="39701"/>
                </a:tc>
                <a:tc>
                  <a:txBody>
                    <a:bodyPr/>
                    <a:lstStyle/>
                    <a:p>
                      <a:pPr algn="l" fontAlgn="t"/>
                      <a:endParaRPr lang="en-ZA" sz="1200" b="1" i="0" u="none" strike="noStrike">
                        <a:solidFill>
                          <a:srgbClr val="000000"/>
                        </a:solidFill>
                        <a:effectLst/>
                        <a:latin typeface="+mn-lt"/>
                      </a:endParaRPr>
                    </a:p>
                  </a:txBody>
                  <a:tcPr marL="6617" marR="6617" marT="6617" marB="39701"/>
                </a:tc>
                <a:tc>
                  <a:txBody>
                    <a:bodyPr/>
                    <a:lstStyle/>
                    <a:p>
                      <a:pPr algn="l" fontAlgn="t"/>
                      <a:endParaRPr lang="en-ZA" sz="1200" b="1" i="0" u="none" strike="noStrike">
                        <a:solidFill>
                          <a:srgbClr val="000000"/>
                        </a:solidFill>
                        <a:effectLst/>
                        <a:latin typeface="+mn-lt"/>
                      </a:endParaRPr>
                    </a:p>
                  </a:txBody>
                  <a:tcPr marL="6617" marR="6617" marT="6617" marB="39701"/>
                </a:tc>
                <a:extLst>
                  <a:ext uri="{0D108BD9-81ED-4DB2-BD59-A6C34878D82A}">
                    <a16:rowId xmlns:a16="http://schemas.microsoft.com/office/drawing/2014/main" xmlns="" val="2232316074"/>
                  </a:ext>
                </a:extLst>
              </a:tr>
              <a:tr h="0">
                <a:tc vMerge="1">
                  <a:txBody>
                    <a:bodyPr/>
                    <a:lstStyle/>
                    <a:p>
                      <a:pPr algn="l" fontAlgn="t"/>
                      <a:endParaRPr lang="en-ZA" sz="1200" b="1" i="0" u="sng" strike="noStrike" dirty="0">
                        <a:solidFill>
                          <a:srgbClr val="0563C1"/>
                        </a:solidFill>
                        <a:effectLst/>
                        <a:latin typeface="Arial" panose="020B0604020202020204" pitchFamily="34" charset="0"/>
                      </a:endParaRPr>
                    </a:p>
                  </a:txBody>
                  <a:tcPr marL="6617" marR="6617" marT="6617" marB="3970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 Validated Q2</a:t>
                      </a:r>
                      <a:endParaRPr lang="en-ZA" sz="1200" b="0" i="0" u="none" strike="noStrike" dirty="0">
                        <a:solidFill>
                          <a:srgbClr val="000000"/>
                        </a:solidFill>
                        <a:effectLst/>
                        <a:latin typeface="+mn-lt"/>
                      </a:endParaRPr>
                    </a:p>
                  </a:txBody>
                  <a:tcPr marL="6617" marR="6617" marT="6617" marB="39701"/>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6617" marR="6617" marT="6617" marB="39701"/>
                </a:tc>
                <a:tc>
                  <a:txBody>
                    <a:bodyPr/>
                    <a:lstStyle/>
                    <a:p>
                      <a:pPr algn="l" fontAlgn="t"/>
                      <a:r>
                        <a:rPr lang="en-GB" sz="1200" u="none" strike="noStrike">
                          <a:effectLst/>
                        </a:rPr>
                        <a:t>DG submission to develop ePUB digital content files from identified PDF content files approved</a:t>
                      </a:r>
                      <a:endParaRPr lang="en-GB" sz="1200" b="0" i="0" u="none" strike="noStrike">
                        <a:solidFill>
                          <a:srgbClr val="000000"/>
                        </a:solidFill>
                        <a:effectLst/>
                        <a:latin typeface="+mn-lt"/>
                      </a:endParaRPr>
                    </a:p>
                  </a:txBody>
                  <a:tcPr marL="6617" marR="6617" marT="6617" marB="39701"/>
                </a:tc>
                <a:tc>
                  <a:txBody>
                    <a:bodyPr/>
                    <a:lstStyle/>
                    <a:p>
                      <a:pPr algn="l" fontAlgn="t"/>
                      <a:r>
                        <a:rPr lang="en-ZA" sz="1200" u="none" strike="noStrike" dirty="0">
                          <a:effectLst/>
                        </a:rPr>
                        <a:t>Annual indicator</a:t>
                      </a:r>
                      <a:endParaRPr lang="en-ZA" sz="1200" b="0" i="0" u="none" strike="noStrike" dirty="0">
                        <a:solidFill>
                          <a:schemeClr val="tx1"/>
                        </a:solidFill>
                        <a:effectLst/>
                        <a:latin typeface="+mn-lt"/>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3701303080"/>
                  </a:ext>
                </a:extLst>
              </a:tr>
              <a:tr h="0">
                <a:tc>
                  <a:txBody>
                    <a:bodyPr/>
                    <a:lstStyle/>
                    <a:p>
                      <a:pPr algn="l" fontAlgn="t"/>
                      <a:endParaRPr lang="en-ZA" sz="1200" b="1" i="0" u="sng" strike="noStrike">
                        <a:solidFill>
                          <a:srgbClr val="0563C1"/>
                        </a:solidFill>
                        <a:effectLst/>
                        <a:latin typeface="+mn-lt"/>
                      </a:endParaRPr>
                    </a:p>
                  </a:txBody>
                  <a:tcPr marL="6617" marR="6617" marT="6617" marB="39701"/>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6617" marR="6617" marT="6617" marB="39701"/>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6617" marR="6617" marT="6617" marB="39701"/>
                </a:tc>
                <a:tc>
                  <a:txBody>
                    <a:bodyPr/>
                    <a:lstStyle/>
                    <a:p>
                      <a:pPr algn="l" fontAlgn="t"/>
                      <a:r>
                        <a:rPr lang="en-GB" sz="1200" u="none" strike="noStrike" dirty="0">
                          <a:effectLst/>
                        </a:rPr>
                        <a:t>Requested quotations from service providers</a:t>
                      </a:r>
                      <a:endParaRPr lang="en-GB" sz="1200" b="1" i="0" u="none" strike="noStrike" dirty="0">
                        <a:solidFill>
                          <a:srgbClr val="000000"/>
                        </a:solidFill>
                        <a:effectLst/>
                        <a:latin typeface="+mn-lt"/>
                      </a:endParaRPr>
                    </a:p>
                  </a:txBody>
                  <a:tcPr marL="6617" marR="6617" marT="6617" marB="39701"/>
                </a:tc>
                <a:tc>
                  <a:txBody>
                    <a:bodyPr/>
                    <a:lstStyle/>
                    <a:p>
                      <a:pPr algn="l" fontAlgn="t"/>
                      <a:r>
                        <a:rPr lang="en-ZA" sz="1200" u="none" strike="noStrike" dirty="0">
                          <a:effectLst/>
                        </a:rPr>
                        <a:t>Annual indicator</a:t>
                      </a:r>
                      <a:endParaRPr lang="en-ZA" sz="1200" b="0" i="0" u="none" strike="noStrike" dirty="0">
                        <a:solidFill>
                          <a:schemeClr val="tx1"/>
                        </a:solidFill>
                        <a:effectLst/>
                        <a:latin typeface="+mn-lt"/>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2706077980"/>
                  </a:ext>
                </a:extLst>
              </a:tr>
            </a:tbl>
          </a:graphicData>
        </a:graphic>
      </p:graphicFrame>
    </p:spTree>
    <p:custDataLst>
      <p:tags r:id="rId1"/>
    </p:custDataLst>
    <p:extLst>
      <p:ext uri="{BB962C8B-B14F-4D97-AF65-F5344CB8AC3E}">
        <p14:creationId xmlns:p14="http://schemas.microsoft.com/office/powerpoint/2010/main" xmlns="" val="309678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4615"/>
            <a:ext cx="9144000" cy="2800767"/>
          </a:xfrm>
          <a:prstGeom prst="rect">
            <a:avLst/>
          </a:prstGeom>
        </p:spPr>
        <p:txBody>
          <a:bodyPr wrap="square">
            <a:spAutoFit/>
          </a:bodyPr>
          <a:lstStyle/>
          <a:p>
            <a:pPr marL="631825" indent="-631825" algn="ctr">
              <a:buFont typeface="Arial" charset="0"/>
              <a:buNone/>
              <a:defRPr/>
            </a:pPr>
            <a:r>
              <a:rPr lang="en-US" sz="4400" b="1" dirty="0">
                <a:solidFill>
                  <a:schemeClr val="accent2">
                    <a:lumMod val="75000"/>
                  </a:schemeClr>
                </a:solidFill>
                <a:cs typeface="Calibri" pitchFamily="34" charset="0"/>
              </a:rPr>
              <a:t>PART A</a:t>
            </a:r>
            <a:r>
              <a:rPr lang="en-US" sz="4400" dirty="0">
                <a:solidFill>
                  <a:schemeClr val="accent2">
                    <a:lumMod val="75000"/>
                  </a:schemeClr>
                </a:solidFill>
                <a:cs typeface="Calibri" pitchFamily="34" charset="0"/>
              </a:rPr>
              <a:t> </a:t>
            </a:r>
          </a:p>
          <a:p>
            <a:pPr marL="631825" indent="-631825" algn="ctr">
              <a:buFont typeface="Arial" charset="0"/>
              <a:buNone/>
              <a:defRPr/>
            </a:pPr>
            <a:endParaRPr lang="en-US" sz="4400" dirty="0">
              <a:solidFill>
                <a:schemeClr val="accent2">
                  <a:lumMod val="75000"/>
                </a:schemeClr>
              </a:solidFill>
              <a:cs typeface="Calibri" pitchFamily="34" charset="0"/>
            </a:endParaRPr>
          </a:p>
          <a:p>
            <a:pPr marL="631825" indent="-631825" algn="ctr">
              <a:buNone/>
              <a:defRPr/>
            </a:pPr>
            <a:r>
              <a:rPr lang="en-US" sz="4400" b="1" dirty="0">
                <a:solidFill>
                  <a:schemeClr val="accent2">
                    <a:lumMod val="75000"/>
                  </a:schemeClr>
                </a:solidFill>
                <a:cs typeface="Calibri" pitchFamily="34" charset="0"/>
              </a:rPr>
              <a:t>PERFORMANCE INDICATORS AND TARGETS</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a:t>
            </a:fld>
            <a:endParaRPr lang="en-ZA"/>
          </a:p>
        </p:txBody>
      </p:sp>
      <p:pic>
        <p:nvPicPr>
          <p:cNvPr id="4" name="Picture 3"/>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752942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b="1" dirty="0">
                <a:solidFill>
                  <a:schemeClr val="accent2">
                    <a:lumMod val="75000"/>
                  </a:schemeClr>
                </a:solidFill>
              </a:rPr>
              <a:t>INDICATOR TABLE: PROGRAMME 2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40</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3139815893"/>
              </p:ext>
            </p:extLst>
          </p:nvPr>
        </p:nvGraphicFramePr>
        <p:xfrm>
          <a:off x="-2" y="980728"/>
          <a:ext cx="9144004" cy="4896544"/>
        </p:xfrm>
        <a:graphic>
          <a:graphicData uri="http://schemas.openxmlformats.org/drawingml/2006/table">
            <a:tbl>
              <a:tblPr>
                <a:tableStyleId>{8A107856-5554-42FB-B03E-39F5DBC370BA}</a:tableStyleId>
              </a:tblPr>
              <a:tblGrid>
                <a:gridCol w="1043610">
                  <a:extLst>
                    <a:ext uri="{9D8B030D-6E8A-4147-A177-3AD203B41FA5}">
                      <a16:colId xmlns:a16="http://schemas.microsoft.com/office/drawing/2014/main" xmlns="" val="2642879532"/>
                    </a:ext>
                  </a:extLst>
                </a:gridCol>
                <a:gridCol w="958828">
                  <a:extLst>
                    <a:ext uri="{9D8B030D-6E8A-4147-A177-3AD203B41FA5}">
                      <a16:colId xmlns:a16="http://schemas.microsoft.com/office/drawing/2014/main" xmlns="" val="3091635967"/>
                    </a:ext>
                  </a:extLst>
                </a:gridCol>
                <a:gridCol w="1190261">
                  <a:extLst>
                    <a:ext uri="{9D8B030D-6E8A-4147-A177-3AD203B41FA5}">
                      <a16:colId xmlns:a16="http://schemas.microsoft.com/office/drawing/2014/main" xmlns="" val="1773090846"/>
                    </a:ext>
                  </a:extLst>
                </a:gridCol>
                <a:gridCol w="1190261">
                  <a:extLst>
                    <a:ext uri="{9D8B030D-6E8A-4147-A177-3AD203B41FA5}">
                      <a16:colId xmlns:a16="http://schemas.microsoft.com/office/drawing/2014/main" xmlns="" val="1837914590"/>
                    </a:ext>
                  </a:extLst>
                </a:gridCol>
                <a:gridCol w="1190261">
                  <a:extLst>
                    <a:ext uri="{9D8B030D-6E8A-4147-A177-3AD203B41FA5}">
                      <a16:colId xmlns:a16="http://schemas.microsoft.com/office/drawing/2014/main" xmlns="" val="293782140"/>
                    </a:ext>
                  </a:extLst>
                </a:gridCol>
                <a:gridCol w="1190261">
                  <a:extLst>
                    <a:ext uri="{9D8B030D-6E8A-4147-A177-3AD203B41FA5}">
                      <a16:colId xmlns:a16="http://schemas.microsoft.com/office/drawing/2014/main" xmlns="" val="1375006517"/>
                    </a:ext>
                  </a:extLst>
                </a:gridCol>
                <a:gridCol w="1190261">
                  <a:extLst>
                    <a:ext uri="{9D8B030D-6E8A-4147-A177-3AD203B41FA5}">
                      <a16:colId xmlns:a16="http://schemas.microsoft.com/office/drawing/2014/main" xmlns="" val="1095393395"/>
                    </a:ext>
                  </a:extLst>
                </a:gridCol>
                <a:gridCol w="1190261">
                  <a:extLst>
                    <a:ext uri="{9D8B030D-6E8A-4147-A177-3AD203B41FA5}">
                      <a16:colId xmlns:a16="http://schemas.microsoft.com/office/drawing/2014/main" xmlns="" val="2343682307"/>
                    </a:ext>
                  </a:extLst>
                </a:gridCol>
              </a:tblGrid>
              <a:tr h="900015">
                <a:tc>
                  <a:txBody>
                    <a:bodyPr/>
                    <a:lstStyle/>
                    <a:p>
                      <a:pPr algn="l" fontAlgn="t"/>
                      <a:r>
                        <a:rPr lang="en-ZA" sz="1200" b="1" u="none" strike="noStrike">
                          <a:effectLst/>
                        </a:rPr>
                        <a:t>Performance Indicator</a:t>
                      </a:r>
                      <a:endParaRPr lang="en-ZA" sz="1200" b="1" i="0" u="none" strike="noStrike">
                        <a:solidFill>
                          <a:srgbClr val="000000"/>
                        </a:solidFill>
                        <a:effectLst/>
                        <a:latin typeface="+mn-lt"/>
                      </a:endParaRPr>
                    </a:p>
                  </a:txBody>
                  <a:tcPr marL="4316" marR="4316" marT="4316" marB="25893"/>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4316" marR="4316" marT="4316" marB="25893"/>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4316" marR="4316" marT="4316" marB="25893"/>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4316" marR="4316" marT="4316" marB="25893"/>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4316" marR="4316" marT="4316" marB="25893"/>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4316" marR="4316" marT="4316" marB="25893"/>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4316" marR="4316" marT="4316" marB="25893"/>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4316" marR="4316" marT="4316" marB="25893"/>
                </a:tc>
                <a:extLst>
                  <a:ext uri="{0D108BD9-81ED-4DB2-BD59-A6C34878D82A}">
                    <a16:rowId xmlns:a16="http://schemas.microsoft.com/office/drawing/2014/main" xmlns="" val="3959070866"/>
                  </a:ext>
                </a:extLst>
              </a:tr>
              <a:tr h="467854">
                <a:tc rowSpan="3">
                  <a:txBody>
                    <a:bodyPr/>
                    <a:lstStyle/>
                    <a:p>
                      <a:pPr algn="l" fontAlgn="t"/>
                      <a:r>
                        <a:rPr lang="en-GB" sz="1200" u="sng" strike="noStrike" dirty="0">
                          <a:effectLst/>
                          <a:hlinkClick r:id="rId4" action="ppaction://hlinkfile"/>
                        </a:rPr>
                        <a:t>2.2.1. Percentage of public schools with Home Language workbooks for learners in Grades 1 to 6</a:t>
                      </a:r>
                      <a:br>
                        <a:rPr lang="en-GB" sz="1200" u="sng" strike="noStrike" dirty="0">
                          <a:effectLst/>
                          <a:hlinkClick r:id="rId4" action="ppaction://hlinkfile"/>
                        </a:rPr>
                      </a:br>
                      <a:endParaRPr lang="en-GB" sz="1200" b="1" i="0" u="sng" strike="noStrike" dirty="0">
                        <a:solidFill>
                          <a:srgbClr val="0563C1"/>
                        </a:solidFill>
                        <a:effectLst/>
                        <a:latin typeface="+mn-lt"/>
                      </a:endParaRPr>
                    </a:p>
                  </a:txBody>
                  <a:tcPr marL="4316" marR="4316" marT="4316" marB="25893"/>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4316" marR="4316" marT="4316" marB="25893"/>
                </a:tc>
                <a:tc>
                  <a:txBody>
                    <a:bodyPr/>
                    <a:lstStyle/>
                    <a:p>
                      <a:pPr algn="l" fontAlgn="t"/>
                      <a:r>
                        <a:rPr lang="en-ZA" sz="1200" u="none" strike="noStrike">
                          <a:effectLst/>
                        </a:rPr>
                        <a:t>100%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4316" marR="4316" marT="4316" marB="25893"/>
                </a:tc>
                <a:tc>
                  <a:txBody>
                    <a:bodyPr/>
                    <a:lstStyle/>
                    <a:p>
                      <a:pPr algn="l" fontAlgn="t"/>
                      <a:endParaRPr lang="en-ZA" sz="1200" b="1" i="0" u="none" strike="noStrike">
                        <a:solidFill>
                          <a:srgbClr val="000000"/>
                        </a:solidFill>
                        <a:effectLst/>
                        <a:latin typeface="+mn-lt"/>
                      </a:endParaRPr>
                    </a:p>
                  </a:txBody>
                  <a:tcPr marL="4316" marR="4316" marT="4316" marB="25893"/>
                </a:tc>
                <a:tc>
                  <a:txBody>
                    <a:bodyPr/>
                    <a:lstStyle/>
                    <a:p>
                      <a:pPr algn="l" fontAlgn="t"/>
                      <a:endParaRPr lang="en-ZA" sz="1200" b="1" i="0" u="none" strike="noStrike">
                        <a:solidFill>
                          <a:srgbClr val="000000"/>
                        </a:solidFill>
                        <a:effectLst/>
                        <a:latin typeface="+mn-lt"/>
                      </a:endParaRPr>
                    </a:p>
                  </a:txBody>
                  <a:tcPr marL="4316" marR="4316" marT="4316" marB="25893"/>
                </a:tc>
                <a:tc>
                  <a:txBody>
                    <a:bodyPr/>
                    <a:lstStyle/>
                    <a:p>
                      <a:pPr algn="l" fontAlgn="t"/>
                      <a:endParaRPr lang="en-ZA" sz="1200" b="1" i="0" u="none" strike="noStrike">
                        <a:solidFill>
                          <a:srgbClr val="000000"/>
                        </a:solidFill>
                        <a:effectLst/>
                        <a:latin typeface="+mn-lt"/>
                      </a:endParaRPr>
                    </a:p>
                  </a:txBody>
                  <a:tcPr marL="4316" marR="4316" marT="4316" marB="25893"/>
                </a:tc>
                <a:tc>
                  <a:txBody>
                    <a:bodyPr/>
                    <a:lstStyle/>
                    <a:p>
                      <a:pPr algn="l" fontAlgn="t"/>
                      <a:endParaRPr lang="en-ZA" sz="1200" b="1" i="0" u="none" strike="noStrike">
                        <a:solidFill>
                          <a:srgbClr val="000000"/>
                        </a:solidFill>
                        <a:effectLst/>
                        <a:latin typeface="+mn-lt"/>
                      </a:endParaRPr>
                    </a:p>
                  </a:txBody>
                  <a:tcPr marL="4316" marR="4316" marT="4316" marB="25893"/>
                </a:tc>
                <a:tc>
                  <a:txBody>
                    <a:bodyPr/>
                    <a:lstStyle/>
                    <a:p>
                      <a:pPr algn="l" fontAlgn="t"/>
                      <a:endParaRPr lang="en-ZA" sz="1200" b="1" i="0" u="none" strike="noStrike">
                        <a:solidFill>
                          <a:srgbClr val="000000"/>
                        </a:solidFill>
                        <a:effectLst/>
                        <a:latin typeface="+mn-lt"/>
                      </a:endParaRPr>
                    </a:p>
                  </a:txBody>
                  <a:tcPr marL="4316" marR="4316" marT="4316" marB="25893"/>
                </a:tc>
                <a:extLst>
                  <a:ext uri="{0D108BD9-81ED-4DB2-BD59-A6C34878D82A}">
                    <a16:rowId xmlns:a16="http://schemas.microsoft.com/office/drawing/2014/main" xmlns="" val="4103609705"/>
                  </a:ext>
                </a:extLst>
              </a:tr>
              <a:tr h="1548257">
                <a:tc vMerge="1">
                  <a:txBody>
                    <a:bodyPr/>
                    <a:lstStyle/>
                    <a:p>
                      <a:pPr algn="l" fontAlgn="t"/>
                      <a:endParaRPr lang="en-ZA" sz="500" b="1" i="0" u="sng" strike="noStrike" dirty="0">
                        <a:solidFill>
                          <a:srgbClr val="0563C1"/>
                        </a:solidFill>
                        <a:effectLst/>
                        <a:latin typeface="Arial" panose="020B0604020202020204" pitchFamily="34" charset="0"/>
                      </a:endParaRPr>
                    </a:p>
                  </a:txBody>
                  <a:tcPr marL="4316" marR="4316" marT="4316" marB="25893">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 Validated Q2</a:t>
                      </a:r>
                      <a:endParaRPr lang="en-ZA" sz="1200" b="0" i="0" u="none" strike="noStrike" dirty="0">
                        <a:solidFill>
                          <a:srgbClr val="000000"/>
                        </a:solidFill>
                        <a:effectLst/>
                        <a:latin typeface="+mn-lt"/>
                      </a:endParaRPr>
                    </a:p>
                  </a:txBody>
                  <a:tcPr marL="4316" marR="4316" marT="4316" marB="25893"/>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4316" marR="4316" marT="4316" marB="25893"/>
                </a:tc>
                <a:tc>
                  <a:txBody>
                    <a:bodyPr/>
                    <a:lstStyle/>
                    <a:p>
                      <a:pPr algn="l" fontAlgn="t"/>
                      <a:r>
                        <a:rPr lang="en-GB" sz="1200" u="none" strike="noStrike">
                          <a:effectLst/>
                        </a:rPr>
                        <a:t>Delivery of Grades 1-6 volume 1 home language workbooks has been made to 16 732 (97%) of 17 237 public schools</a:t>
                      </a:r>
                      <a:endParaRPr lang="en-GB" sz="1200" b="0" i="0" u="none" strike="noStrike">
                        <a:solidFill>
                          <a:srgbClr val="000000"/>
                        </a:solidFill>
                        <a:effectLst/>
                        <a:latin typeface="+mn-lt"/>
                      </a:endParaRPr>
                    </a:p>
                  </a:txBody>
                  <a:tcPr marL="4316" marR="4316" marT="4316" marB="25893"/>
                </a:tc>
                <a:tc>
                  <a:txBody>
                    <a:bodyPr/>
                    <a:lstStyle/>
                    <a:p>
                      <a:pPr algn="l" fontAlgn="t"/>
                      <a:r>
                        <a:rPr lang="en-ZA" sz="1200" u="none" strike="noStrike" dirty="0">
                          <a:effectLst/>
                        </a:rPr>
                        <a:t>Annual indicator</a:t>
                      </a:r>
                      <a:endParaRPr lang="en-ZA" sz="1200" b="0" i="0" u="none" strike="noStrike" dirty="0">
                        <a:solidFill>
                          <a:schemeClr val="tx1"/>
                        </a:solidFill>
                        <a:effectLst/>
                        <a:latin typeface="+mn-lt"/>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4316" marR="4316" marT="4316" marB="25893"/>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4316" marR="4316" marT="4316" marB="25893"/>
                </a:tc>
                <a:extLst>
                  <a:ext uri="{0D108BD9-81ED-4DB2-BD59-A6C34878D82A}">
                    <a16:rowId xmlns:a16="http://schemas.microsoft.com/office/drawing/2014/main" xmlns="" val="316546722"/>
                  </a:ext>
                </a:extLst>
              </a:tr>
              <a:tr h="1980418">
                <a:tc vMerge="1">
                  <a:txBody>
                    <a:bodyPr/>
                    <a:lstStyle/>
                    <a:p>
                      <a:pPr algn="l" fontAlgn="t"/>
                      <a:endParaRPr lang="en-ZA" sz="500" b="1" i="0" u="sng" strike="noStrike" dirty="0">
                        <a:solidFill>
                          <a:srgbClr val="0563C1"/>
                        </a:solidFill>
                        <a:effectLst/>
                        <a:latin typeface="Arial" panose="020B0604020202020204" pitchFamily="34" charset="0"/>
                      </a:endParaRPr>
                    </a:p>
                  </a:txBody>
                  <a:tcPr marL="4316" marR="4316" marT="4316" marB="25893">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316" marR="4316" marT="4316" marB="25893"/>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4316" marR="4316" marT="4316" marB="25893"/>
                </a:tc>
                <a:tc>
                  <a:txBody>
                    <a:bodyPr/>
                    <a:lstStyle/>
                    <a:p>
                      <a:pPr algn="l" fontAlgn="t"/>
                      <a:r>
                        <a:rPr lang="en-GB" sz="1200" u="none" strike="noStrike" dirty="0">
                          <a:effectLst/>
                        </a:rPr>
                        <a:t>Delivery of Grades 1-6 volume 1 home language workbooks has been made to 17 231 (99.97%) of 17 237 public schools.</a:t>
                      </a:r>
                      <a:br>
                        <a:rPr lang="en-GB" sz="1200" u="none" strike="noStrike" dirty="0">
                          <a:effectLst/>
                        </a:rPr>
                      </a:br>
                      <a:r>
                        <a:rPr lang="en-GB" sz="1200" u="none" strike="noStrike" dirty="0">
                          <a:effectLst/>
                        </a:rPr>
                        <a:t>Delivery of Volume 2 is at 83.66%.</a:t>
                      </a:r>
                      <a:endParaRPr lang="en-GB" sz="1200" b="1" i="0" u="none" strike="noStrike" dirty="0">
                        <a:solidFill>
                          <a:srgbClr val="000000"/>
                        </a:solidFill>
                        <a:effectLst/>
                        <a:latin typeface="+mn-lt"/>
                      </a:endParaRPr>
                    </a:p>
                  </a:txBody>
                  <a:tcPr marL="4316" marR="4316" marT="4316" marB="25893"/>
                </a:tc>
                <a:tc>
                  <a:txBody>
                    <a:bodyPr/>
                    <a:lstStyle/>
                    <a:p>
                      <a:pPr algn="l" fontAlgn="t"/>
                      <a:r>
                        <a:rPr lang="en-ZA" sz="1200" u="none" strike="noStrike" dirty="0">
                          <a:effectLst/>
                        </a:rPr>
                        <a:t>Annual indicator</a:t>
                      </a:r>
                      <a:endParaRPr lang="en-ZA" sz="1200" b="0" i="0" u="none" strike="noStrike" dirty="0">
                        <a:solidFill>
                          <a:schemeClr val="tx1"/>
                        </a:solidFill>
                        <a:effectLst/>
                        <a:latin typeface="+mn-lt"/>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3677924458"/>
                  </a:ext>
                </a:extLst>
              </a:tr>
            </a:tbl>
          </a:graphicData>
        </a:graphic>
      </p:graphicFrame>
    </p:spTree>
    <p:custDataLst>
      <p:tags r:id="rId1"/>
    </p:custDataLst>
    <p:extLst>
      <p:ext uri="{BB962C8B-B14F-4D97-AF65-F5344CB8AC3E}">
        <p14:creationId xmlns:p14="http://schemas.microsoft.com/office/powerpoint/2010/main" xmlns="" val="1266899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chemeClr val="accent2">
                    <a:lumMod val="75000"/>
                  </a:schemeClr>
                </a:solidFill>
              </a:rPr>
              <a:t>INDICATOR TABLE: PROGRAMME 2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41</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2206811643"/>
              </p:ext>
            </p:extLst>
          </p:nvPr>
        </p:nvGraphicFramePr>
        <p:xfrm>
          <a:off x="-2" y="980728"/>
          <a:ext cx="9144004" cy="4896544"/>
        </p:xfrm>
        <a:graphic>
          <a:graphicData uri="http://schemas.openxmlformats.org/drawingml/2006/table">
            <a:tbl>
              <a:tblPr>
                <a:tableStyleId>{8A107856-5554-42FB-B03E-39F5DBC370BA}</a:tableStyleId>
              </a:tblPr>
              <a:tblGrid>
                <a:gridCol w="1043610">
                  <a:extLst>
                    <a:ext uri="{9D8B030D-6E8A-4147-A177-3AD203B41FA5}">
                      <a16:colId xmlns:a16="http://schemas.microsoft.com/office/drawing/2014/main" xmlns="" val="2642879532"/>
                    </a:ext>
                  </a:extLst>
                </a:gridCol>
                <a:gridCol w="958828">
                  <a:extLst>
                    <a:ext uri="{9D8B030D-6E8A-4147-A177-3AD203B41FA5}">
                      <a16:colId xmlns:a16="http://schemas.microsoft.com/office/drawing/2014/main" xmlns="" val="3091635967"/>
                    </a:ext>
                  </a:extLst>
                </a:gridCol>
                <a:gridCol w="1190261">
                  <a:extLst>
                    <a:ext uri="{9D8B030D-6E8A-4147-A177-3AD203B41FA5}">
                      <a16:colId xmlns:a16="http://schemas.microsoft.com/office/drawing/2014/main" xmlns="" val="1773090846"/>
                    </a:ext>
                  </a:extLst>
                </a:gridCol>
                <a:gridCol w="1523319">
                  <a:extLst>
                    <a:ext uri="{9D8B030D-6E8A-4147-A177-3AD203B41FA5}">
                      <a16:colId xmlns:a16="http://schemas.microsoft.com/office/drawing/2014/main" xmlns="" val="1837914590"/>
                    </a:ext>
                  </a:extLst>
                </a:gridCol>
                <a:gridCol w="1152128">
                  <a:extLst>
                    <a:ext uri="{9D8B030D-6E8A-4147-A177-3AD203B41FA5}">
                      <a16:colId xmlns:a16="http://schemas.microsoft.com/office/drawing/2014/main" xmlns="" val="293782140"/>
                    </a:ext>
                  </a:extLst>
                </a:gridCol>
                <a:gridCol w="895336">
                  <a:extLst>
                    <a:ext uri="{9D8B030D-6E8A-4147-A177-3AD203B41FA5}">
                      <a16:colId xmlns:a16="http://schemas.microsoft.com/office/drawing/2014/main" xmlns="" val="1375006517"/>
                    </a:ext>
                  </a:extLst>
                </a:gridCol>
                <a:gridCol w="1190261">
                  <a:extLst>
                    <a:ext uri="{9D8B030D-6E8A-4147-A177-3AD203B41FA5}">
                      <a16:colId xmlns:a16="http://schemas.microsoft.com/office/drawing/2014/main" xmlns="" val="1095393395"/>
                    </a:ext>
                  </a:extLst>
                </a:gridCol>
                <a:gridCol w="1190261">
                  <a:extLst>
                    <a:ext uri="{9D8B030D-6E8A-4147-A177-3AD203B41FA5}">
                      <a16:colId xmlns:a16="http://schemas.microsoft.com/office/drawing/2014/main" xmlns="" val="2343682307"/>
                    </a:ext>
                  </a:extLst>
                </a:gridCol>
              </a:tblGrid>
              <a:tr h="750141">
                <a:tc>
                  <a:txBody>
                    <a:bodyPr/>
                    <a:lstStyle/>
                    <a:p>
                      <a:pPr algn="l" fontAlgn="t"/>
                      <a:r>
                        <a:rPr lang="en-ZA" sz="1200" b="1" u="none" strike="noStrike">
                          <a:effectLst/>
                        </a:rPr>
                        <a:t>Performance Indicator</a:t>
                      </a:r>
                      <a:endParaRPr lang="en-ZA" sz="1200" b="1" i="0" u="none" strike="noStrike">
                        <a:solidFill>
                          <a:srgbClr val="000000"/>
                        </a:solidFill>
                        <a:effectLst/>
                        <a:latin typeface="Arial" panose="020B0604020202020204" pitchFamily="34" charset="0"/>
                      </a:endParaRPr>
                    </a:p>
                  </a:txBody>
                  <a:tcPr marL="4316" marR="4316" marT="4316" marB="25893"/>
                </a:tc>
                <a:tc>
                  <a:txBody>
                    <a:bodyPr/>
                    <a:lstStyle/>
                    <a:p>
                      <a:pPr algn="l" fontAlgn="t"/>
                      <a:r>
                        <a:rPr lang="en-ZA" sz="1200" b="1" u="none" strike="noStrike">
                          <a:effectLst/>
                        </a:rPr>
                        <a:t>Frequency</a:t>
                      </a:r>
                      <a:endParaRPr lang="en-ZA" sz="1200" b="1" i="0" u="none" strike="noStrike">
                        <a:solidFill>
                          <a:srgbClr val="000000"/>
                        </a:solidFill>
                        <a:effectLst/>
                        <a:latin typeface="Arial" panose="020B0604020202020204" pitchFamily="34" charset="0"/>
                      </a:endParaRPr>
                    </a:p>
                  </a:txBody>
                  <a:tcPr marL="4316" marR="4316" marT="4316" marB="25893"/>
                </a:tc>
                <a:tc>
                  <a:txBody>
                    <a:bodyPr/>
                    <a:lstStyle/>
                    <a:p>
                      <a:pPr algn="l" fontAlgn="t"/>
                      <a:r>
                        <a:rPr lang="en-ZA" sz="1200" b="1" u="none" strike="noStrike">
                          <a:effectLst/>
                        </a:rPr>
                        <a:t>Target for 2019/20</a:t>
                      </a:r>
                      <a:endParaRPr lang="en-ZA" sz="1200" b="1" i="0" u="none" strike="noStrike">
                        <a:solidFill>
                          <a:srgbClr val="000000"/>
                        </a:solidFill>
                        <a:effectLst/>
                        <a:latin typeface="Arial" panose="020B0604020202020204" pitchFamily="34" charset="0"/>
                      </a:endParaRPr>
                    </a:p>
                  </a:txBody>
                  <a:tcPr marL="4316" marR="4316" marT="4316" marB="25893"/>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Arial" panose="020B0604020202020204" pitchFamily="34" charset="0"/>
                      </a:endParaRPr>
                    </a:p>
                  </a:txBody>
                  <a:tcPr marL="4316" marR="4316" marT="4316" marB="25893"/>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Arial" panose="020B0604020202020204" pitchFamily="34" charset="0"/>
                      </a:endParaRPr>
                    </a:p>
                  </a:txBody>
                  <a:tcPr marL="4316" marR="4316" marT="4316" marB="25893"/>
                </a:tc>
                <a:tc>
                  <a:txBody>
                    <a:bodyPr/>
                    <a:lstStyle/>
                    <a:p>
                      <a:pPr algn="l" fontAlgn="t"/>
                      <a:r>
                        <a:rPr lang="en-ZA" sz="1200" b="1" u="none" strike="noStrike">
                          <a:effectLst/>
                        </a:rPr>
                        <a:t>Deviation</a:t>
                      </a:r>
                      <a:endParaRPr lang="en-ZA" sz="1200" b="1" i="0" u="none" strike="noStrike">
                        <a:solidFill>
                          <a:srgbClr val="000000"/>
                        </a:solidFill>
                        <a:effectLst/>
                        <a:latin typeface="Arial" panose="020B0604020202020204" pitchFamily="34" charset="0"/>
                      </a:endParaRPr>
                    </a:p>
                  </a:txBody>
                  <a:tcPr marL="4316" marR="4316" marT="4316" marB="25893"/>
                </a:tc>
                <a:tc>
                  <a:txBody>
                    <a:bodyPr/>
                    <a:lstStyle/>
                    <a:p>
                      <a:pPr algn="l" fontAlgn="t"/>
                      <a:r>
                        <a:rPr lang="en-ZA" sz="1200" b="1" u="none" strike="noStrike">
                          <a:effectLst/>
                        </a:rPr>
                        <a:t>Reason for deviation</a:t>
                      </a:r>
                      <a:endParaRPr lang="en-ZA" sz="1200" b="1" i="0" u="none" strike="noStrike">
                        <a:solidFill>
                          <a:srgbClr val="000000"/>
                        </a:solidFill>
                        <a:effectLst/>
                        <a:latin typeface="Arial" panose="020B0604020202020204" pitchFamily="34" charset="0"/>
                      </a:endParaRPr>
                    </a:p>
                  </a:txBody>
                  <a:tcPr marL="4316" marR="4316" marT="4316" marB="25893"/>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Arial" panose="020B0604020202020204" pitchFamily="34" charset="0"/>
                      </a:endParaRPr>
                    </a:p>
                  </a:txBody>
                  <a:tcPr marL="4316" marR="4316" marT="4316" marB="25893"/>
                </a:tc>
                <a:extLst>
                  <a:ext uri="{0D108BD9-81ED-4DB2-BD59-A6C34878D82A}">
                    <a16:rowId xmlns:a16="http://schemas.microsoft.com/office/drawing/2014/main" xmlns="" val="3959070866"/>
                  </a:ext>
                </a:extLst>
              </a:tr>
              <a:tr h="513143">
                <a:tc rowSpan="3">
                  <a:txBody>
                    <a:bodyPr/>
                    <a:lstStyle/>
                    <a:p>
                      <a:pPr algn="l" fontAlgn="t"/>
                      <a:r>
                        <a:rPr lang="en-GB" sz="1200" u="sng" strike="noStrike" dirty="0">
                          <a:effectLst/>
                          <a:hlinkClick r:id="rId4" action="ppaction://hlinkfile"/>
                        </a:rPr>
                        <a:t>2.2.2. Percentage of public schools with Mathematics workbooks for learners in Grades 1 to 9</a:t>
                      </a:r>
                      <a:endParaRPr lang="en-GB" sz="1200" b="1" i="0" u="sng" strike="noStrike" dirty="0">
                        <a:solidFill>
                          <a:srgbClr val="0563C1"/>
                        </a:solidFill>
                        <a:effectLst/>
                        <a:latin typeface="Arial" panose="020B0604020202020204" pitchFamily="34" charset="0"/>
                      </a:endParaRPr>
                    </a:p>
                  </a:txBody>
                  <a:tcPr marL="4316" marR="4316" marT="4316" marB="25893"/>
                </a:tc>
                <a:tc>
                  <a:txBody>
                    <a:bodyPr/>
                    <a:lstStyle/>
                    <a:p>
                      <a:pPr algn="r" fontAlgn="t"/>
                      <a:r>
                        <a:rPr lang="en-ZA" sz="1200" u="none" strike="noStrike">
                          <a:effectLst/>
                        </a:rPr>
                        <a:t>Annual</a:t>
                      </a:r>
                      <a:endParaRPr lang="en-ZA" sz="1200" b="0" i="0" u="none" strike="noStrike">
                        <a:solidFill>
                          <a:srgbClr val="000000"/>
                        </a:solidFill>
                        <a:effectLst/>
                        <a:latin typeface="Arial" panose="020B0604020202020204" pitchFamily="34" charset="0"/>
                      </a:endParaRPr>
                    </a:p>
                  </a:txBody>
                  <a:tcPr marL="4316" marR="4316" marT="4316" marB="25893"/>
                </a:tc>
                <a:tc>
                  <a:txBody>
                    <a:bodyPr/>
                    <a:lstStyle/>
                    <a:p>
                      <a:pPr algn="l" fontAlgn="t"/>
                      <a:r>
                        <a:rPr lang="en-ZA" sz="1200" u="none" strike="noStrike">
                          <a:effectLst/>
                        </a:rPr>
                        <a:t>100% </a:t>
                      </a:r>
                      <a:br>
                        <a:rPr lang="en-ZA" sz="1200" u="none" strike="noStrike">
                          <a:effectLst/>
                        </a:rPr>
                      </a:br>
                      <a:r>
                        <a:rPr lang="en-ZA" sz="1200" u="none" strike="noStrike">
                          <a:effectLst/>
                        </a:rPr>
                        <a:t>Annually</a:t>
                      </a:r>
                      <a:endParaRPr lang="en-ZA" sz="1200" b="1" i="0" u="none" strike="noStrike">
                        <a:solidFill>
                          <a:srgbClr val="000000"/>
                        </a:solidFill>
                        <a:effectLst/>
                        <a:latin typeface="Arial" panose="020B0604020202020204" pitchFamily="34" charset="0"/>
                      </a:endParaRPr>
                    </a:p>
                  </a:txBody>
                  <a:tcPr marL="4316" marR="4316" marT="4316" marB="25893"/>
                </a:tc>
                <a:tc>
                  <a:txBody>
                    <a:bodyPr/>
                    <a:lstStyle/>
                    <a:p>
                      <a:pPr algn="l" fontAlgn="t"/>
                      <a:endParaRPr lang="en-ZA" sz="1200" b="1" i="0" u="none" strike="noStrike">
                        <a:solidFill>
                          <a:srgbClr val="000000"/>
                        </a:solidFill>
                        <a:effectLst/>
                        <a:latin typeface="Arial" panose="020B0604020202020204" pitchFamily="34" charset="0"/>
                      </a:endParaRPr>
                    </a:p>
                  </a:txBody>
                  <a:tcPr marL="4316" marR="4316" marT="4316" marB="25893"/>
                </a:tc>
                <a:tc>
                  <a:txBody>
                    <a:bodyPr/>
                    <a:lstStyle/>
                    <a:p>
                      <a:pPr algn="l" fontAlgn="t"/>
                      <a:endParaRPr lang="en-ZA" sz="1200" b="1" i="0" u="none" strike="noStrike">
                        <a:solidFill>
                          <a:srgbClr val="000000"/>
                        </a:solidFill>
                        <a:effectLst/>
                        <a:latin typeface="Arial" panose="020B0604020202020204" pitchFamily="34" charset="0"/>
                      </a:endParaRPr>
                    </a:p>
                  </a:txBody>
                  <a:tcPr marL="4316" marR="4316" marT="4316" marB="25893"/>
                </a:tc>
                <a:tc>
                  <a:txBody>
                    <a:bodyPr/>
                    <a:lstStyle/>
                    <a:p>
                      <a:pPr algn="l" fontAlgn="t"/>
                      <a:endParaRPr lang="en-ZA" sz="1200" b="1" i="0" u="none" strike="noStrike">
                        <a:solidFill>
                          <a:srgbClr val="000000"/>
                        </a:solidFill>
                        <a:effectLst/>
                        <a:latin typeface="Arial" panose="020B0604020202020204" pitchFamily="34" charset="0"/>
                      </a:endParaRPr>
                    </a:p>
                  </a:txBody>
                  <a:tcPr marL="4316" marR="4316" marT="4316" marB="25893"/>
                </a:tc>
                <a:tc>
                  <a:txBody>
                    <a:bodyPr/>
                    <a:lstStyle/>
                    <a:p>
                      <a:pPr algn="l" fontAlgn="t"/>
                      <a:endParaRPr lang="en-ZA" sz="1200" b="1" i="0" u="none" strike="noStrike">
                        <a:solidFill>
                          <a:srgbClr val="000000"/>
                        </a:solidFill>
                        <a:effectLst/>
                        <a:latin typeface="Arial" panose="020B0604020202020204" pitchFamily="34" charset="0"/>
                      </a:endParaRPr>
                    </a:p>
                  </a:txBody>
                  <a:tcPr marL="4316" marR="4316" marT="4316" marB="25893"/>
                </a:tc>
                <a:tc>
                  <a:txBody>
                    <a:bodyPr/>
                    <a:lstStyle/>
                    <a:p>
                      <a:pPr algn="l" fontAlgn="t"/>
                      <a:endParaRPr lang="en-ZA" sz="1200" b="1" i="0" u="none" strike="noStrike">
                        <a:solidFill>
                          <a:srgbClr val="000000"/>
                        </a:solidFill>
                        <a:effectLst/>
                        <a:latin typeface="Arial" panose="020B0604020202020204" pitchFamily="34" charset="0"/>
                      </a:endParaRPr>
                    </a:p>
                  </a:txBody>
                  <a:tcPr marL="4316" marR="4316" marT="4316" marB="25893"/>
                </a:tc>
                <a:extLst>
                  <a:ext uri="{0D108BD9-81ED-4DB2-BD59-A6C34878D82A}">
                    <a16:rowId xmlns:a16="http://schemas.microsoft.com/office/drawing/2014/main" xmlns="" val="3667063236"/>
                  </a:ext>
                </a:extLst>
              </a:tr>
              <a:tr h="1698131">
                <a:tc vMerge="1">
                  <a:txBody>
                    <a:bodyPr/>
                    <a:lstStyle/>
                    <a:p>
                      <a:pPr algn="l" fontAlgn="t"/>
                      <a:endParaRPr lang="en-ZA" sz="500" b="1" i="0" u="sng" strike="noStrike" dirty="0">
                        <a:solidFill>
                          <a:srgbClr val="0563C1"/>
                        </a:solidFill>
                        <a:effectLst/>
                        <a:latin typeface="Arial" panose="020B0604020202020204" pitchFamily="34" charset="0"/>
                      </a:endParaRPr>
                    </a:p>
                  </a:txBody>
                  <a:tcPr marL="4316" marR="4316" marT="4316" marB="25893">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Arial" panose="020B0604020202020204" pitchFamily="34" charset="0"/>
                      </a:endParaRPr>
                    </a:p>
                  </a:txBody>
                  <a:tcPr marL="4316" marR="4316" marT="4316" marB="25893"/>
                </a:tc>
                <a:tc>
                  <a:txBody>
                    <a:bodyPr/>
                    <a:lstStyle/>
                    <a:p>
                      <a:pPr algn="l" fontAlgn="t"/>
                      <a:r>
                        <a:rPr lang="en-ZA" sz="1200" u="none" strike="noStrike" dirty="0">
                          <a:effectLst/>
                        </a:rPr>
                        <a:t>0</a:t>
                      </a:r>
                      <a:endParaRPr lang="en-ZA" sz="1200" b="0" i="0" u="none" strike="noStrike" dirty="0">
                        <a:solidFill>
                          <a:srgbClr val="000000"/>
                        </a:solidFill>
                        <a:effectLst/>
                        <a:latin typeface="Arial" panose="020B0604020202020204" pitchFamily="34" charset="0"/>
                      </a:endParaRPr>
                    </a:p>
                  </a:txBody>
                  <a:tcPr marL="4316" marR="4316" marT="4316" marB="25893"/>
                </a:tc>
                <a:tc>
                  <a:txBody>
                    <a:bodyPr/>
                    <a:lstStyle/>
                    <a:p>
                      <a:pPr algn="l" fontAlgn="t"/>
                      <a:r>
                        <a:rPr lang="en-GB" sz="1200" u="none" strike="noStrike" dirty="0">
                          <a:effectLst/>
                        </a:rPr>
                        <a:t>Delivery of Grade 1-9 volume 1 Mathematics workbooks has been made to 22 587 (97%) out of 23 178 public schools</a:t>
                      </a:r>
                      <a:br>
                        <a:rPr lang="en-GB" sz="1200" u="none" strike="noStrike" dirty="0">
                          <a:effectLst/>
                        </a:rPr>
                      </a:br>
                      <a:endParaRPr lang="en-GB" sz="1200" b="0" i="0" u="none" strike="noStrike" dirty="0">
                        <a:solidFill>
                          <a:srgbClr val="000000"/>
                        </a:solidFill>
                        <a:effectLst/>
                        <a:latin typeface="Arial" panose="020B0604020202020204" pitchFamily="34" charset="0"/>
                      </a:endParaRPr>
                    </a:p>
                  </a:txBody>
                  <a:tcPr marL="4316" marR="4316" marT="4316" marB="25893"/>
                </a:tc>
                <a:tc>
                  <a:txBody>
                    <a:bodyPr/>
                    <a:lstStyle/>
                    <a:p>
                      <a:pPr algn="l" fontAlgn="t"/>
                      <a:r>
                        <a:rPr lang="en-ZA" sz="1200" u="none" strike="noStrike" dirty="0">
                          <a:effectLst/>
                        </a:rPr>
                        <a:t>Annual indicator</a:t>
                      </a:r>
                      <a:endParaRPr lang="en-ZA" sz="1200" b="0" i="0" u="none" strike="noStrike" dirty="0">
                        <a:solidFill>
                          <a:schemeClr val="tx1"/>
                        </a:solidFill>
                        <a:effectLst/>
                        <a:latin typeface="Arial" panose="020B0604020202020204" pitchFamily="34" charset="0"/>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extLst>
                  <a:ext uri="{0D108BD9-81ED-4DB2-BD59-A6C34878D82A}">
                    <a16:rowId xmlns:a16="http://schemas.microsoft.com/office/drawing/2014/main" xmlns="" val="1202905296"/>
                  </a:ext>
                </a:extLst>
              </a:tr>
              <a:tr h="1935129">
                <a:tc vMerge="1">
                  <a:txBody>
                    <a:bodyPr/>
                    <a:lstStyle/>
                    <a:p>
                      <a:pPr algn="l" fontAlgn="t"/>
                      <a:endParaRPr lang="en-ZA" sz="500" b="1" i="0" u="sng" strike="noStrike" dirty="0">
                        <a:solidFill>
                          <a:srgbClr val="0563C1"/>
                        </a:solidFill>
                        <a:effectLst/>
                        <a:latin typeface="Arial" panose="020B0604020202020204" pitchFamily="34" charset="0"/>
                      </a:endParaRPr>
                    </a:p>
                  </a:txBody>
                  <a:tcPr marL="4316" marR="4316" marT="4316" marB="25893">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Arial" panose="020B0604020202020204" pitchFamily="34" charset="0"/>
                      </a:endParaRPr>
                    </a:p>
                  </a:txBody>
                  <a:tcPr marL="4316" marR="4316" marT="4316" marB="25893"/>
                </a:tc>
                <a:tc>
                  <a:txBody>
                    <a:bodyPr/>
                    <a:lstStyle/>
                    <a:p>
                      <a:pPr algn="l" fontAlgn="t"/>
                      <a:r>
                        <a:rPr lang="en-ZA" sz="1200" u="none" strike="noStrike" dirty="0">
                          <a:effectLst/>
                        </a:rPr>
                        <a:t>0</a:t>
                      </a:r>
                      <a:endParaRPr lang="en-ZA" sz="1200" b="1" i="0" u="none" strike="noStrike" dirty="0">
                        <a:solidFill>
                          <a:srgbClr val="000000"/>
                        </a:solidFill>
                        <a:effectLst/>
                        <a:latin typeface="Arial" panose="020B0604020202020204" pitchFamily="34" charset="0"/>
                      </a:endParaRPr>
                    </a:p>
                  </a:txBody>
                  <a:tcPr marL="4316" marR="4316" marT="4316" marB="25893"/>
                </a:tc>
                <a:tc>
                  <a:txBody>
                    <a:bodyPr/>
                    <a:lstStyle/>
                    <a:p>
                      <a:pPr algn="l" fontAlgn="t"/>
                      <a:r>
                        <a:rPr lang="en-GB" sz="1200" u="none" strike="noStrike" dirty="0">
                          <a:effectLst/>
                        </a:rPr>
                        <a:t>Delivery of Grade 1-9 volume 1 Mathematics workbooks has been made to 23  171 (99.97%) out of 23 178 public schools.</a:t>
                      </a:r>
                      <a:br>
                        <a:rPr lang="en-GB" sz="1200" u="none" strike="noStrike" dirty="0">
                          <a:effectLst/>
                        </a:rPr>
                      </a:br>
                      <a:r>
                        <a:rPr lang="en-GB" sz="1200" u="none" strike="noStrike" dirty="0">
                          <a:effectLst/>
                        </a:rPr>
                        <a:t>Delivery of volume 2 is at 83.66%.</a:t>
                      </a:r>
                      <a:endParaRPr lang="en-GB" sz="1200" b="1" i="0" u="none" strike="noStrike" dirty="0">
                        <a:solidFill>
                          <a:srgbClr val="000000"/>
                        </a:solidFill>
                        <a:effectLst/>
                        <a:latin typeface="Arial" panose="020B0604020202020204" pitchFamily="34" charset="0"/>
                      </a:endParaRPr>
                    </a:p>
                  </a:txBody>
                  <a:tcPr marL="4316" marR="4316" marT="4316" marB="25893"/>
                </a:tc>
                <a:tc>
                  <a:txBody>
                    <a:bodyPr/>
                    <a:lstStyle/>
                    <a:p>
                      <a:pPr algn="l" fontAlgn="t"/>
                      <a:r>
                        <a:rPr lang="en-ZA" sz="1200" u="none" strike="noStrike" dirty="0">
                          <a:effectLst/>
                        </a:rPr>
                        <a:t>Annual indicator</a:t>
                      </a:r>
                      <a:endParaRPr lang="en-ZA" sz="1200" b="0" i="0" u="none" strike="noStrike" dirty="0">
                        <a:solidFill>
                          <a:schemeClr val="tx1"/>
                        </a:solidFill>
                        <a:effectLst/>
                        <a:latin typeface="Arial" panose="020B0604020202020204" pitchFamily="34" charset="0"/>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extLst>
                  <a:ext uri="{0D108BD9-81ED-4DB2-BD59-A6C34878D82A}">
                    <a16:rowId xmlns:a16="http://schemas.microsoft.com/office/drawing/2014/main" xmlns="" val="2286813193"/>
                  </a:ext>
                </a:extLst>
              </a:tr>
            </a:tbl>
          </a:graphicData>
        </a:graphic>
      </p:graphicFrame>
    </p:spTree>
    <p:custDataLst>
      <p:tags r:id="rId1"/>
    </p:custDataLst>
    <p:extLst>
      <p:ext uri="{BB962C8B-B14F-4D97-AF65-F5344CB8AC3E}">
        <p14:creationId xmlns:p14="http://schemas.microsoft.com/office/powerpoint/2010/main" xmlns="" val="911449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chemeClr val="accent2">
                    <a:lumMod val="75000"/>
                  </a:schemeClr>
                </a:solidFill>
              </a:rPr>
              <a:t>INDICATOR TABLE: PROGRAMME 2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42</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2297148110"/>
              </p:ext>
            </p:extLst>
          </p:nvPr>
        </p:nvGraphicFramePr>
        <p:xfrm>
          <a:off x="1" y="836712"/>
          <a:ext cx="9143998" cy="5184575"/>
        </p:xfrm>
        <a:graphic>
          <a:graphicData uri="http://schemas.openxmlformats.org/drawingml/2006/table">
            <a:tbl>
              <a:tblPr>
                <a:tableStyleId>{8A107856-5554-42FB-B03E-39F5DBC370BA}</a:tableStyleId>
              </a:tblPr>
              <a:tblGrid>
                <a:gridCol w="1043607">
                  <a:extLst>
                    <a:ext uri="{9D8B030D-6E8A-4147-A177-3AD203B41FA5}">
                      <a16:colId xmlns:a16="http://schemas.microsoft.com/office/drawing/2014/main" xmlns="" val="2763508370"/>
                    </a:ext>
                  </a:extLst>
                </a:gridCol>
                <a:gridCol w="958831">
                  <a:extLst>
                    <a:ext uri="{9D8B030D-6E8A-4147-A177-3AD203B41FA5}">
                      <a16:colId xmlns:a16="http://schemas.microsoft.com/office/drawing/2014/main" xmlns="" val="3260645087"/>
                    </a:ext>
                  </a:extLst>
                </a:gridCol>
                <a:gridCol w="1190260">
                  <a:extLst>
                    <a:ext uri="{9D8B030D-6E8A-4147-A177-3AD203B41FA5}">
                      <a16:colId xmlns:a16="http://schemas.microsoft.com/office/drawing/2014/main" xmlns="" val="1512772740"/>
                    </a:ext>
                  </a:extLst>
                </a:gridCol>
                <a:gridCol w="2387413">
                  <a:extLst>
                    <a:ext uri="{9D8B030D-6E8A-4147-A177-3AD203B41FA5}">
                      <a16:colId xmlns:a16="http://schemas.microsoft.com/office/drawing/2014/main" xmlns="" val="806767126"/>
                    </a:ext>
                  </a:extLst>
                </a:gridCol>
                <a:gridCol w="936104">
                  <a:extLst>
                    <a:ext uri="{9D8B030D-6E8A-4147-A177-3AD203B41FA5}">
                      <a16:colId xmlns:a16="http://schemas.microsoft.com/office/drawing/2014/main" xmlns="" val="4020935406"/>
                    </a:ext>
                  </a:extLst>
                </a:gridCol>
                <a:gridCol w="864096">
                  <a:extLst>
                    <a:ext uri="{9D8B030D-6E8A-4147-A177-3AD203B41FA5}">
                      <a16:colId xmlns:a16="http://schemas.microsoft.com/office/drawing/2014/main" xmlns="" val="2155294792"/>
                    </a:ext>
                  </a:extLst>
                </a:gridCol>
                <a:gridCol w="864096">
                  <a:extLst>
                    <a:ext uri="{9D8B030D-6E8A-4147-A177-3AD203B41FA5}">
                      <a16:colId xmlns:a16="http://schemas.microsoft.com/office/drawing/2014/main" xmlns="" val="3360959984"/>
                    </a:ext>
                  </a:extLst>
                </a:gridCol>
                <a:gridCol w="899591">
                  <a:extLst>
                    <a:ext uri="{9D8B030D-6E8A-4147-A177-3AD203B41FA5}">
                      <a16:colId xmlns:a16="http://schemas.microsoft.com/office/drawing/2014/main" xmlns="" val="2071661030"/>
                    </a:ext>
                  </a:extLst>
                </a:gridCol>
              </a:tblGrid>
              <a:tr h="938022">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5997" marR="5997" marT="5997" marB="35980"/>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5997" marR="5997" marT="5997" marB="35980"/>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5997" marR="5997" marT="5997" marB="35980"/>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5997" marR="5997" marT="5997" marB="35980"/>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5997" marR="5997" marT="5997" marB="35980"/>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5997" marR="5997" marT="5997" marB="35980"/>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5997" marR="5997" marT="5997" marB="35980"/>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5997" marR="5997" marT="5997" marB="35980"/>
                </a:tc>
                <a:extLst>
                  <a:ext uri="{0D108BD9-81ED-4DB2-BD59-A6C34878D82A}">
                    <a16:rowId xmlns:a16="http://schemas.microsoft.com/office/drawing/2014/main" xmlns="" val="1170935825"/>
                  </a:ext>
                </a:extLst>
              </a:tr>
              <a:tr h="494464">
                <a:tc rowSpan="3">
                  <a:txBody>
                    <a:bodyPr/>
                    <a:lstStyle/>
                    <a:p>
                      <a:pPr algn="l" fontAlgn="t"/>
                      <a:r>
                        <a:rPr lang="en-GB" sz="1200" u="sng" strike="noStrike" dirty="0">
                          <a:effectLst/>
                          <a:hlinkClick r:id="rId4" action="ppaction://hlinkfile"/>
                        </a:rPr>
                        <a:t>2.2.3. Percentage of public schools with workbooks for Grade R</a:t>
                      </a:r>
                      <a:endParaRPr lang="en-GB" sz="1200" b="1" i="0" u="sng" strike="noStrike" dirty="0">
                        <a:solidFill>
                          <a:srgbClr val="0563C1"/>
                        </a:solidFill>
                        <a:effectLst/>
                        <a:latin typeface="+mn-lt"/>
                      </a:endParaRPr>
                    </a:p>
                  </a:txBody>
                  <a:tcPr marL="5997" marR="5997" marT="5997" marB="35980"/>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5997" marR="5997" marT="5997" marB="35980"/>
                </a:tc>
                <a:tc>
                  <a:txBody>
                    <a:bodyPr/>
                    <a:lstStyle/>
                    <a:p>
                      <a:pPr algn="l" fontAlgn="t"/>
                      <a:r>
                        <a:rPr lang="en-ZA" sz="1200" u="none" strike="noStrike">
                          <a:effectLst/>
                        </a:rPr>
                        <a:t>100%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5997" marR="5997" marT="5997" marB="35980"/>
                </a:tc>
                <a:tc>
                  <a:txBody>
                    <a:bodyPr/>
                    <a:lstStyle/>
                    <a:p>
                      <a:pPr algn="l" fontAlgn="t"/>
                      <a:endParaRPr lang="en-ZA" sz="1200" b="1" i="0" u="none" strike="noStrike">
                        <a:solidFill>
                          <a:srgbClr val="000000"/>
                        </a:solidFill>
                        <a:effectLst/>
                        <a:latin typeface="+mn-lt"/>
                      </a:endParaRPr>
                    </a:p>
                  </a:txBody>
                  <a:tcPr marL="5997" marR="5997" marT="5997" marB="35980"/>
                </a:tc>
                <a:tc>
                  <a:txBody>
                    <a:bodyPr/>
                    <a:lstStyle/>
                    <a:p>
                      <a:pPr algn="l" fontAlgn="t"/>
                      <a:endParaRPr lang="en-ZA" sz="1200" b="1" i="0" u="none" strike="noStrike">
                        <a:solidFill>
                          <a:srgbClr val="000000"/>
                        </a:solidFill>
                        <a:effectLst/>
                        <a:latin typeface="+mn-lt"/>
                      </a:endParaRPr>
                    </a:p>
                  </a:txBody>
                  <a:tcPr marL="5997" marR="5997" marT="5997" marB="35980"/>
                </a:tc>
                <a:tc>
                  <a:txBody>
                    <a:bodyPr/>
                    <a:lstStyle/>
                    <a:p>
                      <a:pPr algn="l" fontAlgn="t"/>
                      <a:endParaRPr lang="en-ZA" sz="1200" b="1" i="0" u="none" strike="noStrike">
                        <a:solidFill>
                          <a:srgbClr val="000000"/>
                        </a:solidFill>
                        <a:effectLst/>
                        <a:latin typeface="+mn-lt"/>
                      </a:endParaRPr>
                    </a:p>
                  </a:txBody>
                  <a:tcPr marL="5997" marR="5997" marT="5997" marB="35980"/>
                </a:tc>
                <a:tc>
                  <a:txBody>
                    <a:bodyPr/>
                    <a:lstStyle/>
                    <a:p>
                      <a:pPr algn="l" fontAlgn="t"/>
                      <a:endParaRPr lang="en-ZA" sz="1200" b="1" i="0" u="none" strike="noStrike">
                        <a:solidFill>
                          <a:srgbClr val="000000"/>
                        </a:solidFill>
                        <a:effectLst/>
                        <a:latin typeface="+mn-lt"/>
                      </a:endParaRPr>
                    </a:p>
                  </a:txBody>
                  <a:tcPr marL="5997" marR="5997" marT="5997" marB="35980"/>
                </a:tc>
                <a:tc>
                  <a:txBody>
                    <a:bodyPr/>
                    <a:lstStyle/>
                    <a:p>
                      <a:pPr algn="l" fontAlgn="t"/>
                      <a:endParaRPr lang="en-ZA" sz="1200" b="1" i="0" u="none" strike="noStrike">
                        <a:solidFill>
                          <a:srgbClr val="000000"/>
                        </a:solidFill>
                        <a:effectLst/>
                        <a:latin typeface="+mn-lt"/>
                      </a:endParaRPr>
                    </a:p>
                  </a:txBody>
                  <a:tcPr marL="5997" marR="5997" marT="5997" marB="35980"/>
                </a:tc>
                <a:extLst>
                  <a:ext uri="{0D108BD9-81ED-4DB2-BD59-A6C34878D82A}">
                    <a16:rowId xmlns:a16="http://schemas.microsoft.com/office/drawing/2014/main" xmlns="" val="1398135028"/>
                  </a:ext>
                </a:extLst>
              </a:tr>
              <a:tr h="938022">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997" marR="5997" marT="5997" marB="3598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5997" marR="5997" marT="5997" marB="35980"/>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5997" marR="5997" marT="5997" marB="35980"/>
                </a:tc>
                <a:tc>
                  <a:txBody>
                    <a:bodyPr/>
                    <a:lstStyle/>
                    <a:p>
                      <a:pPr algn="l" fontAlgn="t"/>
                      <a:r>
                        <a:rPr lang="en-GB" sz="1200" u="none" strike="noStrike" dirty="0">
                          <a:effectLst/>
                        </a:rPr>
                        <a:t>Delivery of Grade R workbooks has been made to 15 849 (97%) out of 16 318 public schools</a:t>
                      </a:r>
                      <a:br>
                        <a:rPr lang="en-GB" sz="1200" u="none" strike="noStrike" dirty="0">
                          <a:effectLst/>
                        </a:rPr>
                      </a:br>
                      <a:endParaRPr lang="en-GB" sz="1200" b="0" i="0" u="none" strike="noStrike" dirty="0">
                        <a:solidFill>
                          <a:srgbClr val="000000"/>
                        </a:solidFill>
                        <a:effectLst/>
                        <a:latin typeface="+mn-lt"/>
                      </a:endParaRPr>
                    </a:p>
                  </a:txBody>
                  <a:tcPr marL="5997" marR="5997" marT="5997" marB="35980"/>
                </a:tc>
                <a:tc>
                  <a:txBody>
                    <a:bodyPr/>
                    <a:lstStyle/>
                    <a:p>
                      <a:pPr algn="l" fontAlgn="t"/>
                      <a:r>
                        <a:rPr lang="en-ZA" sz="1200" u="none" strike="noStrike" dirty="0">
                          <a:effectLst/>
                        </a:rPr>
                        <a:t>Annual indicator</a:t>
                      </a:r>
                      <a:endParaRPr lang="en-ZA" sz="1200" b="0" i="0" u="none" strike="noStrike" dirty="0">
                        <a:solidFill>
                          <a:schemeClr val="tx1"/>
                        </a:solidFill>
                        <a:effectLst/>
                        <a:latin typeface="+mn-lt"/>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69836856"/>
                  </a:ext>
                </a:extLst>
              </a:tr>
              <a:tr h="716243">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997" marR="5997" marT="5997" marB="3598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5997" marR="5997" marT="5997" marB="35980"/>
                </a:tc>
                <a:tc>
                  <a:txBody>
                    <a:bodyPr/>
                    <a:lstStyle/>
                    <a:p>
                      <a:pPr algn="l" fontAlgn="t"/>
                      <a:r>
                        <a:rPr lang="en-ZA" sz="1200" u="none" strike="noStrike">
                          <a:effectLst/>
                        </a:rPr>
                        <a:t>0</a:t>
                      </a:r>
                      <a:endParaRPr lang="en-ZA" sz="1200" b="1" i="0" u="none" strike="noStrike">
                        <a:solidFill>
                          <a:srgbClr val="000000"/>
                        </a:solidFill>
                        <a:effectLst/>
                        <a:latin typeface="+mn-lt"/>
                      </a:endParaRPr>
                    </a:p>
                  </a:txBody>
                  <a:tcPr marL="5997" marR="5997" marT="5997" marB="35980"/>
                </a:tc>
                <a:tc>
                  <a:txBody>
                    <a:bodyPr/>
                    <a:lstStyle/>
                    <a:p>
                      <a:pPr algn="l" fontAlgn="t"/>
                      <a:r>
                        <a:rPr lang="en-GB" sz="1200" u="none" strike="noStrike" dirty="0">
                          <a:effectLst/>
                        </a:rPr>
                        <a:t>Delivery of Grade R workbooks has been made to 16 313 (99.97%) out of 16 318 public schools</a:t>
                      </a:r>
                      <a:endParaRPr lang="en-GB" sz="1200" b="1" i="0" u="none" strike="noStrike" dirty="0">
                        <a:solidFill>
                          <a:srgbClr val="000000"/>
                        </a:solidFill>
                        <a:effectLst/>
                        <a:latin typeface="+mn-lt"/>
                      </a:endParaRPr>
                    </a:p>
                  </a:txBody>
                  <a:tcPr marL="5997" marR="5997" marT="5997" marB="35980"/>
                </a:tc>
                <a:tc>
                  <a:txBody>
                    <a:bodyPr/>
                    <a:lstStyle/>
                    <a:p>
                      <a:pPr algn="l" fontAlgn="t"/>
                      <a:r>
                        <a:rPr lang="en-ZA" sz="1200" u="none" strike="noStrike" dirty="0">
                          <a:effectLst/>
                        </a:rPr>
                        <a:t>Annual indicator</a:t>
                      </a:r>
                      <a:endParaRPr lang="en-ZA" sz="1200" b="0" i="0" u="none" strike="noStrike" dirty="0">
                        <a:solidFill>
                          <a:schemeClr val="tx1"/>
                        </a:solidFill>
                        <a:effectLst/>
                        <a:latin typeface="+mn-lt"/>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2603930486"/>
                  </a:ext>
                </a:extLst>
              </a:tr>
              <a:tr h="272685">
                <a:tc>
                  <a:txBody>
                    <a:bodyPr/>
                    <a:lstStyle/>
                    <a:p>
                      <a:pPr algn="l" fontAlgn="t"/>
                      <a:endParaRPr lang="en-ZA" sz="1200" b="1" i="0" u="none" strike="noStrike">
                        <a:solidFill>
                          <a:srgbClr val="000000"/>
                        </a:solidFill>
                        <a:effectLst/>
                        <a:latin typeface="+mn-lt"/>
                      </a:endParaRPr>
                    </a:p>
                  </a:txBody>
                  <a:tcPr marL="5997" marR="5997" marT="5997" marB="35980"/>
                </a:tc>
                <a:tc>
                  <a:txBody>
                    <a:bodyPr/>
                    <a:lstStyle/>
                    <a:p>
                      <a:pPr algn="r" fontAlgn="t"/>
                      <a:endParaRPr lang="en-ZA" sz="1200" b="0" i="0" u="none" strike="noStrike">
                        <a:solidFill>
                          <a:srgbClr val="000000"/>
                        </a:solidFill>
                        <a:effectLst/>
                        <a:latin typeface="+mn-lt"/>
                      </a:endParaRPr>
                    </a:p>
                  </a:txBody>
                  <a:tcPr marL="5997" marR="5997" marT="5997" marB="35980"/>
                </a:tc>
                <a:tc>
                  <a:txBody>
                    <a:bodyPr/>
                    <a:lstStyle/>
                    <a:p>
                      <a:pPr algn="l" fontAlgn="t"/>
                      <a:endParaRPr lang="en-ZA" sz="1200" b="0" i="0" u="none" strike="noStrike">
                        <a:solidFill>
                          <a:srgbClr val="000000"/>
                        </a:solidFill>
                        <a:effectLst/>
                        <a:latin typeface="+mn-lt"/>
                      </a:endParaRPr>
                    </a:p>
                  </a:txBody>
                  <a:tcPr marL="5997" marR="5997" marT="5997" marB="35980"/>
                </a:tc>
                <a:tc>
                  <a:txBody>
                    <a:bodyPr/>
                    <a:lstStyle/>
                    <a:p>
                      <a:pPr algn="l" fontAlgn="t"/>
                      <a:endParaRPr lang="en-ZA" sz="1200" b="0" i="0" u="none" strike="noStrike">
                        <a:solidFill>
                          <a:srgbClr val="000000"/>
                        </a:solidFill>
                        <a:effectLst/>
                        <a:latin typeface="+mn-lt"/>
                      </a:endParaRPr>
                    </a:p>
                  </a:txBody>
                  <a:tcPr marL="5997" marR="5997" marT="5997" marB="35980"/>
                </a:tc>
                <a:tc>
                  <a:txBody>
                    <a:bodyPr/>
                    <a:lstStyle/>
                    <a:p>
                      <a:pPr algn="l" fontAlgn="t"/>
                      <a:endParaRPr lang="en-ZA" sz="1200" b="0" i="0" u="none" strike="noStrike">
                        <a:solidFill>
                          <a:srgbClr val="000000"/>
                        </a:solidFill>
                        <a:effectLst/>
                        <a:latin typeface="+mn-lt"/>
                      </a:endParaRPr>
                    </a:p>
                  </a:txBody>
                  <a:tcPr marL="5997" marR="5997" marT="5997" marB="35980"/>
                </a:tc>
                <a:tc>
                  <a:txBody>
                    <a:bodyPr/>
                    <a:lstStyle/>
                    <a:p>
                      <a:pPr algn="l" fontAlgn="t"/>
                      <a:endParaRPr lang="en-ZA" sz="1200" b="0" i="0" u="none" strike="noStrike">
                        <a:solidFill>
                          <a:srgbClr val="000000"/>
                        </a:solidFill>
                        <a:effectLst/>
                        <a:latin typeface="+mn-lt"/>
                      </a:endParaRPr>
                    </a:p>
                  </a:txBody>
                  <a:tcPr marL="5997" marR="5997" marT="5997" marB="35980"/>
                </a:tc>
                <a:tc>
                  <a:txBody>
                    <a:bodyPr/>
                    <a:lstStyle/>
                    <a:p>
                      <a:pPr algn="l" fontAlgn="t"/>
                      <a:endParaRPr lang="en-ZA" sz="1200" b="0" i="0" u="none" strike="noStrike">
                        <a:solidFill>
                          <a:srgbClr val="000000"/>
                        </a:solidFill>
                        <a:effectLst/>
                        <a:latin typeface="+mn-lt"/>
                      </a:endParaRPr>
                    </a:p>
                  </a:txBody>
                  <a:tcPr marL="5997" marR="5997" marT="5997" marB="35980"/>
                </a:tc>
                <a:tc>
                  <a:txBody>
                    <a:bodyPr/>
                    <a:lstStyle/>
                    <a:p>
                      <a:pPr algn="l" fontAlgn="t"/>
                      <a:endParaRPr lang="en-ZA" sz="1200" b="0" i="0" u="none" strike="noStrike">
                        <a:solidFill>
                          <a:srgbClr val="000000"/>
                        </a:solidFill>
                        <a:effectLst/>
                        <a:latin typeface="+mn-lt"/>
                      </a:endParaRPr>
                    </a:p>
                  </a:txBody>
                  <a:tcPr marL="5997" marR="5997" marT="5997" marB="35980"/>
                </a:tc>
                <a:extLst>
                  <a:ext uri="{0D108BD9-81ED-4DB2-BD59-A6C34878D82A}">
                    <a16:rowId xmlns:a16="http://schemas.microsoft.com/office/drawing/2014/main" xmlns="" val="1588547920"/>
                  </a:ext>
                </a:extLst>
              </a:tr>
              <a:tr h="494464">
                <a:tc rowSpan="3">
                  <a:txBody>
                    <a:bodyPr/>
                    <a:lstStyle/>
                    <a:p>
                      <a:pPr algn="l" fontAlgn="t"/>
                      <a:r>
                        <a:rPr lang="en-GB" sz="1200" u="sng" strike="noStrike" dirty="0">
                          <a:effectLst/>
                          <a:hlinkClick r:id="rId5" action="ppaction://hlinkfile"/>
                        </a:rPr>
                        <a:t>2.3.1. Number of schools monitored on the implementation of the reading norms</a:t>
                      </a:r>
                      <a:br>
                        <a:rPr lang="en-GB" sz="1200" u="sng" strike="noStrike" dirty="0">
                          <a:effectLst/>
                          <a:hlinkClick r:id="rId5" action="ppaction://hlinkfile"/>
                        </a:rPr>
                      </a:br>
                      <a:endParaRPr lang="en-GB" sz="1200" b="1" i="0" u="sng" strike="noStrike" dirty="0">
                        <a:solidFill>
                          <a:srgbClr val="0563C1"/>
                        </a:solidFill>
                        <a:effectLst/>
                        <a:latin typeface="+mn-lt"/>
                      </a:endParaRPr>
                    </a:p>
                  </a:txBody>
                  <a:tcPr marL="5997" marR="5997" marT="5997" marB="35980"/>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5997" marR="5997" marT="5997" marB="35980"/>
                </a:tc>
                <a:tc>
                  <a:txBody>
                    <a:bodyPr/>
                    <a:lstStyle/>
                    <a:p>
                      <a:pPr algn="l" fontAlgn="t"/>
                      <a:r>
                        <a:rPr lang="en-ZA" sz="1200" u="none" strike="noStrike">
                          <a:effectLst/>
                        </a:rPr>
                        <a:t>20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5997" marR="5997" marT="5997" marB="35980"/>
                </a:tc>
                <a:tc>
                  <a:txBody>
                    <a:bodyPr/>
                    <a:lstStyle/>
                    <a:p>
                      <a:pPr algn="l" fontAlgn="t"/>
                      <a:endParaRPr lang="en-ZA" sz="1200" b="1" i="0" u="none" strike="noStrike">
                        <a:solidFill>
                          <a:srgbClr val="000000"/>
                        </a:solidFill>
                        <a:effectLst/>
                        <a:latin typeface="+mn-lt"/>
                      </a:endParaRPr>
                    </a:p>
                  </a:txBody>
                  <a:tcPr marL="5997" marR="5997" marT="5997" marB="35980"/>
                </a:tc>
                <a:tc>
                  <a:txBody>
                    <a:bodyPr/>
                    <a:lstStyle/>
                    <a:p>
                      <a:pPr algn="l" fontAlgn="t"/>
                      <a:endParaRPr lang="en-ZA" sz="1200" b="1" i="0" u="none" strike="noStrike">
                        <a:solidFill>
                          <a:srgbClr val="000000"/>
                        </a:solidFill>
                        <a:effectLst/>
                        <a:latin typeface="+mn-lt"/>
                      </a:endParaRPr>
                    </a:p>
                  </a:txBody>
                  <a:tcPr marL="5997" marR="5997" marT="5997" marB="35980"/>
                </a:tc>
                <a:tc>
                  <a:txBody>
                    <a:bodyPr/>
                    <a:lstStyle/>
                    <a:p>
                      <a:pPr algn="l" fontAlgn="t"/>
                      <a:endParaRPr lang="en-ZA" sz="1200" b="1" i="0" u="none" strike="noStrike">
                        <a:solidFill>
                          <a:srgbClr val="000000"/>
                        </a:solidFill>
                        <a:effectLst/>
                        <a:latin typeface="+mn-lt"/>
                      </a:endParaRPr>
                    </a:p>
                  </a:txBody>
                  <a:tcPr marL="5997" marR="5997" marT="5997" marB="35980"/>
                </a:tc>
                <a:tc>
                  <a:txBody>
                    <a:bodyPr/>
                    <a:lstStyle/>
                    <a:p>
                      <a:pPr algn="l" fontAlgn="t"/>
                      <a:endParaRPr lang="en-ZA" sz="1200" b="1" i="0" u="none" strike="noStrike">
                        <a:solidFill>
                          <a:srgbClr val="000000"/>
                        </a:solidFill>
                        <a:effectLst/>
                        <a:latin typeface="+mn-lt"/>
                      </a:endParaRPr>
                    </a:p>
                  </a:txBody>
                  <a:tcPr marL="5997" marR="5997" marT="5997" marB="35980"/>
                </a:tc>
                <a:tc>
                  <a:txBody>
                    <a:bodyPr/>
                    <a:lstStyle/>
                    <a:p>
                      <a:pPr algn="l" fontAlgn="t"/>
                      <a:endParaRPr lang="en-ZA" sz="1200" b="1" i="0" u="none" strike="noStrike">
                        <a:solidFill>
                          <a:srgbClr val="000000"/>
                        </a:solidFill>
                        <a:effectLst/>
                        <a:latin typeface="+mn-lt"/>
                      </a:endParaRPr>
                    </a:p>
                  </a:txBody>
                  <a:tcPr marL="5997" marR="5997" marT="5997" marB="35980"/>
                </a:tc>
                <a:extLst>
                  <a:ext uri="{0D108BD9-81ED-4DB2-BD59-A6C34878D82A}">
                    <a16:rowId xmlns:a16="http://schemas.microsoft.com/office/drawing/2014/main" xmlns="" val="1315487225"/>
                  </a:ext>
                </a:extLst>
              </a:tr>
              <a:tr h="499729">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997" marR="5997" marT="5997" marB="3598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5997" marR="5997" marT="5997" marB="35980"/>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5997" marR="5997" marT="5997" marB="35980"/>
                </a:tc>
                <a:tc>
                  <a:txBody>
                    <a:bodyPr/>
                    <a:lstStyle/>
                    <a:p>
                      <a:pPr algn="l" fontAlgn="t"/>
                      <a:r>
                        <a:rPr lang="en-ZA" sz="1200" u="none" strike="noStrike">
                          <a:effectLst/>
                        </a:rPr>
                        <a:t>10</a:t>
                      </a:r>
                      <a:endParaRPr lang="en-ZA" sz="1200" b="0" i="0" u="none" strike="noStrike">
                        <a:solidFill>
                          <a:srgbClr val="000000"/>
                        </a:solidFill>
                        <a:effectLst/>
                        <a:latin typeface="+mn-lt"/>
                      </a:endParaRPr>
                    </a:p>
                  </a:txBody>
                  <a:tcPr marL="5997" marR="5997" marT="5997" marB="35980"/>
                </a:tc>
                <a:tc>
                  <a:txBody>
                    <a:bodyPr/>
                    <a:lstStyle/>
                    <a:p>
                      <a:pPr algn="l" fontAlgn="t"/>
                      <a:r>
                        <a:rPr lang="en-ZA" sz="1200" u="none" strike="noStrike" dirty="0">
                          <a:effectLst/>
                        </a:rPr>
                        <a:t>Annual indicator</a:t>
                      </a:r>
                      <a:endParaRPr lang="en-ZA" sz="1200" b="0" i="0" u="none" strike="noStrike" dirty="0">
                        <a:solidFill>
                          <a:schemeClr val="tx1"/>
                        </a:solidFill>
                        <a:effectLst/>
                        <a:latin typeface="+mn-lt"/>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3379914594"/>
                  </a:ext>
                </a:extLst>
              </a:tr>
              <a:tr h="830946">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997" marR="5997" marT="5997" marB="3598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5997" marR="5997" marT="5997" marB="35980"/>
                </a:tc>
                <a:tc>
                  <a:txBody>
                    <a:bodyPr/>
                    <a:lstStyle/>
                    <a:p>
                      <a:pPr algn="l" fontAlgn="t"/>
                      <a:r>
                        <a:rPr lang="en-ZA" sz="1200" u="none" strike="noStrike">
                          <a:effectLst/>
                        </a:rPr>
                        <a:t>0</a:t>
                      </a:r>
                      <a:endParaRPr lang="en-ZA" sz="1200" b="1" i="0" u="none" strike="noStrike">
                        <a:solidFill>
                          <a:srgbClr val="000000"/>
                        </a:solidFill>
                        <a:effectLst/>
                        <a:latin typeface="+mn-lt"/>
                      </a:endParaRPr>
                    </a:p>
                  </a:txBody>
                  <a:tcPr marL="5997" marR="5997" marT="5997" marB="35980"/>
                </a:tc>
                <a:tc>
                  <a:txBody>
                    <a:bodyPr/>
                    <a:lstStyle/>
                    <a:p>
                      <a:pPr algn="l" fontAlgn="t"/>
                      <a:r>
                        <a:rPr lang="en-GB" sz="1200" u="none" strike="noStrike" dirty="0">
                          <a:effectLst/>
                        </a:rPr>
                        <a:t>There were no activities for reading norms in Q3</a:t>
                      </a:r>
                      <a:endParaRPr lang="en-GB" sz="1200" b="1" i="0" u="none" strike="noStrike" dirty="0">
                        <a:solidFill>
                          <a:srgbClr val="000000"/>
                        </a:solidFill>
                        <a:effectLst/>
                        <a:latin typeface="+mn-lt"/>
                      </a:endParaRPr>
                    </a:p>
                  </a:txBody>
                  <a:tcPr marL="5997" marR="5997" marT="5997" marB="35980"/>
                </a:tc>
                <a:tc>
                  <a:txBody>
                    <a:bodyPr/>
                    <a:lstStyle/>
                    <a:p>
                      <a:pPr algn="l" fontAlgn="t"/>
                      <a:r>
                        <a:rPr lang="en-ZA" sz="1200" u="none" strike="noStrike" dirty="0">
                          <a:effectLst/>
                        </a:rPr>
                        <a:t>Annual indicator</a:t>
                      </a:r>
                      <a:endParaRPr lang="en-ZA" sz="1200" b="0" i="0" u="none" strike="noStrike" dirty="0">
                        <a:solidFill>
                          <a:schemeClr val="tx1"/>
                        </a:solidFill>
                        <a:effectLst/>
                        <a:latin typeface="+mn-lt"/>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2652046124"/>
                  </a:ext>
                </a:extLst>
              </a:tr>
            </a:tbl>
          </a:graphicData>
        </a:graphic>
      </p:graphicFrame>
    </p:spTree>
    <p:custDataLst>
      <p:tags r:id="rId1"/>
    </p:custDataLst>
    <p:extLst>
      <p:ext uri="{BB962C8B-B14F-4D97-AF65-F5344CB8AC3E}">
        <p14:creationId xmlns:p14="http://schemas.microsoft.com/office/powerpoint/2010/main" xmlns="" val="48332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chemeClr val="accent2">
                    <a:lumMod val="75000"/>
                  </a:schemeClr>
                </a:solidFill>
              </a:rPr>
              <a:t>INDICATOR TABLE: PROGRAMME 2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43</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3133447454"/>
              </p:ext>
            </p:extLst>
          </p:nvPr>
        </p:nvGraphicFramePr>
        <p:xfrm>
          <a:off x="-2" y="1052736"/>
          <a:ext cx="9144005" cy="4966783"/>
        </p:xfrm>
        <a:graphic>
          <a:graphicData uri="http://schemas.openxmlformats.org/drawingml/2006/table">
            <a:tbl>
              <a:tblPr>
                <a:tableStyleId>{8A107856-5554-42FB-B03E-39F5DBC370BA}</a:tableStyleId>
              </a:tblPr>
              <a:tblGrid>
                <a:gridCol w="1403650">
                  <a:extLst>
                    <a:ext uri="{9D8B030D-6E8A-4147-A177-3AD203B41FA5}">
                      <a16:colId xmlns:a16="http://schemas.microsoft.com/office/drawing/2014/main" xmlns="" val="3281918226"/>
                    </a:ext>
                  </a:extLst>
                </a:gridCol>
                <a:gridCol w="1008112">
                  <a:extLst>
                    <a:ext uri="{9D8B030D-6E8A-4147-A177-3AD203B41FA5}">
                      <a16:colId xmlns:a16="http://schemas.microsoft.com/office/drawing/2014/main" xmlns="" val="347952786"/>
                    </a:ext>
                  </a:extLst>
                </a:gridCol>
                <a:gridCol w="1152128">
                  <a:extLst>
                    <a:ext uri="{9D8B030D-6E8A-4147-A177-3AD203B41FA5}">
                      <a16:colId xmlns:a16="http://schemas.microsoft.com/office/drawing/2014/main" xmlns="" val="2183451405"/>
                    </a:ext>
                  </a:extLst>
                </a:gridCol>
                <a:gridCol w="1584176">
                  <a:extLst>
                    <a:ext uri="{9D8B030D-6E8A-4147-A177-3AD203B41FA5}">
                      <a16:colId xmlns:a16="http://schemas.microsoft.com/office/drawing/2014/main" xmlns="" val="234870664"/>
                    </a:ext>
                  </a:extLst>
                </a:gridCol>
                <a:gridCol w="1080120">
                  <a:extLst>
                    <a:ext uri="{9D8B030D-6E8A-4147-A177-3AD203B41FA5}">
                      <a16:colId xmlns:a16="http://schemas.microsoft.com/office/drawing/2014/main" xmlns="" val="2648802214"/>
                    </a:ext>
                  </a:extLst>
                </a:gridCol>
                <a:gridCol w="1008112">
                  <a:extLst>
                    <a:ext uri="{9D8B030D-6E8A-4147-A177-3AD203B41FA5}">
                      <a16:colId xmlns:a16="http://schemas.microsoft.com/office/drawing/2014/main" xmlns="" val="981075984"/>
                    </a:ext>
                  </a:extLst>
                </a:gridCol>
                <a:gridCol w="717446">
                  <a:extLst>
                    <a:ext uri="{9D8B030D-6E8A-4147-A177-3AD203B41FA5}">
                      <a16:colId xmlns:a16="http://schemas.microsoft.com/office/drawing/2014/main" xmlns="" val="559174398"/>
                    </a:ext>
                  </a:extLst>
                </a:gridCol>
                <a:gridCol w="1190261">
                  <a:extLst>
                    <a:ext uri="{9D8B030D-6E8A-4147-A177-3AD203B41FA5}">
                      <a16:colId xmlns:a16="http://schemas.microsoft.com/office/drawing/2014/main" xmlns="" val="946967675"/>
                    </a:ext>
                  </a:extLst>
                </a:gridCol>
              </a:tblGrid>
              <a:tr h="707331">
                <a:tc>
                  <a:txBody>
                    <a:bodyPr/>
                    <a:lstStyle/>
                    <a:p>
                      <a:pPr algn="l" fontAlgn="t"/>
                      <a:r>
                        <a:rPr lang="en-ZA" sz="1200" b="1" u="none" strike="noStrike">
                          <a:effectLst/>
                        </a:rPr>
                        <a:t>Performance Indicator</a:t>
                      </a:r>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b="1" u="none" strike="noStrike">
                          <a:effectLst/>
                        </a:rPr>
                        <a:t>Frequency</a:t>
                      </a:r>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b="1" u="none" strike="noStrike">
                          <a:effectLst/>
                        </a:rPr>
                        <a:t>Target for 2019/20</a:t>
                      </a:r>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b="1" u="none" strike="noStrike">
                          <a:effectLst/>
                        </a:rPr>
                        <a:t>Deviation</a:t>
                      </a:r>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b="1" u="none" strike="noStrike">
                          <a:effectLst/>
                        </a:rPr>
                        <a:t>Reason for deviation</a:t>
                      </a:r>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Arial" panose="020B0604020202020204" pitchFamily="34" charset="0"/>
                      </a:endParaRPr>
                    </a:p>
                  </a:txBody>
                  <a:tcPr marL="6578" marR="6578" marT="6578" marB="39471"/>
                </a:tc>
                <a:extLst>
                  <a:ext uri="{0D108BD9-81ED-4DB2-BD59-A6C34878D82A}">
                    <a16:rowId xmlns:a16="http://schemas.microsoft.com/office/drawing/2014/main" xmlns="" val="1975090420"/>
                  </a:ext>
                </a:extLst>
              </a:tr>
              <a:tr h="489811">
                <a:tc rowSpan="3">
                  <a:txBody>
                    <a:bodyPr/>
                    <a:lstStyle/>
                    <a:p>
                      <a:pPr algn="l" fontAlgn="t"/>
                      <a:r>
                        <a:rPr lang="en-GB" sz="1200" u="sng" strike="noStrike" dirty="0">
                          <a:effectLst/>
                          <a:hlinkClick r:id="rId4" action="ppaction://hlinkfile"/>
                        </a:rPr>
                        <a:t>2.3.2. Number of schools monitored on the implementation of the Incremental Introduction to African Languages nationally</a:t>
                      </a:r>
                      <a:br>
                        <a:rPr lang="en-GB" sz="1200" u="sng" strike="noStrike" dirty="0">
                          <a:effectLst/>
                          <a:hlinkClick r:id="rId4" action="ppaction://hlinkfile"/>
                        </a:rPr>
                      </a:br>
                      <a:endParaRPr lang="en-GB" sz="1200" b="1" i="0" u="sng" strike="noStrike" dirty="0">
                        <a:solidFill>
                          <a:srgbClr val="0563C1"/>
                        </a:solidFill>
                        <a:effectLst/>
                        <a:latin typeface="Arial" panose="020B0604020202020204" pitchFamily="34" charset="0"/>
                      </a:endParaRPr>
                    </a:p>
                  </a:txBody>
                  <a:tcPr marL="6578" marR="6578" marT="6578" marB="39471"/>
                </a:tc>
                <a:tc>
                  <a:txBody>
                    <a:bodyPr/>
                    <a:lstStyle/>
                    <a:p>
                      <a:pPr algn="r" fontAlgn="t"/>
                      <a:r>
                        <a:rPr lang="en-ZA" sz="1200" u="none" strike="noStrike">
                          <a:effectLst/>
                        </a:rPr>
                        <a:t>Annual</a:t>
                      </a:r>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u="none" strike="noStrike">
                          <a:effectLst/>
                        </a:rPr>
                        <a:t>20 </a:t>
                      </a:r>
                      <a:br>
                        <a:rPr lang="en-ZA" sz="1200" u="none" strike="noStrike">
                          <a:effectLst/>
                        </a:rPr>
                      </a:br>
                      <a:r>
                        <a:rPr lang="en-ZA" sz="1200" u="none" strike="noStrike">
                          <a:effectLst/>
                        </a:rPr>
                        <a:t>Annually</a:t>
                      </a:r>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1" i="0" u="none" strike="noStrike">
                        <a:solidFill>
                          <a:srgbClr val="000000"/>
                        </a:solidFill>
                        <a:effectLst/>
                        <a:latin typeface="Arial" panose="020B0604020202020204" pitchFamily="34" charset="0"/>
                      </a:endParaRPr>
                    </a:p>
                  </a:txBody>
                  <a:tcPr marL="6578" marR="6578" marT="6578" marB="39471"/>
                </a:tc>
                <a:extLst>
                  <a:ext uri="{0D108BD9-81ED-4DB2-BD59-A6C34878D82A}">
                    <a16:rowId xmlns:a16="http://schemas.microsoft.com/office/drawing/2014/main" xmlns="" val="2135386394"/>
                  </a:ext>
                </a:extLst>
              </a:tr>
              <a:tr h="490131">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578" marR="6578" marT="6578" marB="3947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u="none" strike="noStrike">
                          <a:effectLst/>
                        </a:rPr>
                        <a:t>0</a:t>
                      </a:r>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u="none" strike="noStrike">
                          <a:effectLst/>
                        </a:rPr>
                        <a:t>10</a:t>
                      </a:r>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u="none" strike="noStrike" dirty="0">
                          <a:effectLst/>
                        </a:rPr>
                        <a:t>Annual indicator</a:t>
                      </a:r>
                      <a:endParaRPr lang="en-ZA" sz="1200" b="0" i="0" u="none" strike="noStrike" dirty="0">
                        <a:solidFill>
                          <a:schemeClr val="tx1"/>
                        </a:solidFill>
                        <a:effectLst/>
                        <a:latin typeface="Arial" panose="020B0604020202020204" pitchFamily="34" charset="0"/>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extLst>
                  <a:ext uri="{0D108BD9-81ED-4DB2-BD59-A6C34878D82A}">
                    <a16:rowId xmlns:a16="http://schemas.microsoft.com/office/drawing/2014/main" xmlns="" val="3248983410"/>
                  </a:ext>
                </a:extLst>
              </a:tr>
              <a:tr h="814988">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578" marR="6578" marT="6578" marB="3947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Arial" panose="020B0604020202020204" pitchFamily="34" charset="0"/>
                      </a:endParaRPr>
                    </a:p>
                  </a:txBody>
                  <a:tcPr marL="6578" marR="6578" marT="6578" marB="39471"/>
                </a:tc>
                <a:tc>
                  <a:txBody>
                    <a:bodyPr/>
                    <a:lstStyle/>
                    <a:p>
                      <a:pPr algn="l" fontAlgn="t"/>
                      <a:r>
                        <a:rPr lang="en-ZA" sz="1200" u="none" strike="noStrike" dirty="0">
                          <a:effectLst/>
                        </a:rPr>
                        <a:t>0</a:t>
                      </a:r>
                      <a:endParaRPr lang="en-ZA" sz="1200" b="1" i="0" u="none" strike="noStrike" dirty="0">
                        <a:solidFill>
                          <a:srgbClr val="000000"/>
                        </a:solidFill>
                        <a:effectLst/>
                        <a:latin typeface="Arial" panose="020B0604020202020204" pitchFamily="34" charset="0"/>
                      </a:endParaRPr>
                    </a:p>
                  </a:txBody>
                  <a:tcPr marL="6578" marR="6578" marT="6578" marB="39471"/>
                </a:tc>
                <a:tc>
                  <a:txBody>
                    <a:bodyPr/>
                    <a:lstStyle/>
                    <a:p>
                      <a:pPr algn="l" fontAlgn="t"/>
                      <a:r>
                        <a:rPr lang="en-GB" sz="1200" u="none" strike="noStrike" dirty="0">
                          <a:effectLst/>
                        </a:rPr>
                        <a:t>There were no IIAL activities in Q3</a:t>
                      </a:r>
                      <a:endParaRPr lang="en-GB" sz="1200" b="1" i="0" u="none" strike="noStrike" dirty="0">
                        <a:solidFill>
                          <a:srgbClr val="000000"/>
                        </a:solidFill>
                        <a:effectLst/>
                        <a:latin typeface="Arial" panose="020B0604020202020204" pitchFamily="34" charset="0"/>
                      </a:endParaRPr>
                    </a:p>
                  </a:txBody>
                  <a:tcPr marL="6578" marR="6578" marT="6578" marB="39471"/>
                </a:tc>
                <a:tc>
                  <a:txBody>
                    <a:bodyPr/>
                    <a:lstStyle/>
                    <a:p>
                      <a:pPr algn="l" fontAlgn="t"/>
                      <a:r>
                        <a:rPr lang="en-ZA" sz="1200" u="none" strike="noStrike" dirty="0">
                          <a:effectLst/>
                        </a:rPr>
                        <a:t>Annual indicator</a:t>
                      </a:r>
                      <a:endParaRPr lang="en-ZA" sz="1200" b="0" i="0" u="none" strike="noStrike" dirty="0">
                        <a:solidFill>
                          <a:schemeClr val="tx1"/>
                        </a:solidFill>
                        <a:effectLst/>
                        <a:latin typeface="Arial" panose="020B0604020202020204" pitchFamily="34" charset="0"/>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extLst>
                  <a:ext uri="{0D108BD9-81ED-4DB2-BD59-A6C34878D82A}">
                    <a16:rowId xmlns:a16="http://schemas.microsoft.com/office/drawing/2014/main" xmlns="" val="354883824"/>
                  </a:ext>
                </a:extLst>
              </a:tr>
              <a:tr h="272291">
                <a:tc>
                  <a:txBody>
                    <a:bodyPr/>
                    <a:lstStyle/>
                    <a:p>
                      <a:pPr algn="l" fontAlgn="t"/>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r" fontAlgn="t"/>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0" i="0" u="none" strike="noStrike">
                        <a:solidFill>
                          <a:srgbClr val="000000"/>
                        </a:solidFill>
                        <a:effectLst/>
                        <a:latin typeface="Arial" panose="020B0604020202020204" pitchFamily="34" charset="0"/>
                      </a:endParaRPr>
                    </a:p>
                  </a:txBody>
                  <a:tcPr marL="6578" marR="6578" marT="6578" marB="39471"/>
                </a:tc>
                <a:extLst>
                  <a:ext uri="{0D108BD9-81ED-4DB2-BD59-A6C34878D82A}">
                    <a16:rowId xmlns:a16="http://schemas.microsoft.com/office/drawing/2014/main" xmlns="" val="1127644228"/>
                  </a:ext>
                </a:extLst>
              </a:tr>
              <a:tr h="489811">
                <a:tc rowSpan="3">
                  <a:txBody>
                    <a:bodyPr/>
                    <a:lstStyle/>
                    <a:p>
                      <a:pPr algn="l" fontAlgn="t"/>
                      <a:r>
                        <a:rPr lang="en-GB" sz="1200" u="sng" strike="noStrike" dirty="0">
                          <a:effectLst/>
                          <a:hlinkClick r:id="rId5" action="ppaction://hlinkfile"/>
                        </a:rPr>
                        <a:t>2.3.3. Number of underperforming schools monitored on the implementation of the Early Grade Reading Assessment (EGRA)</a:t>
                      </a:r>
                      <a:br>
                        <a:rPr lang="en-GB" sz="1200" u="sng" strike="noStrike" dirty="0">
                          <a:effectLst/>
                          <a:hlinkClick r:id="rId5" action="ppaction://hlinkfile"/>
                        </a:rPr>
                      </a:br>
                      <a:endParaRPr lang="en-GB" sz="1200" b="1" i="0" u="sng" strike="noStrike" dirty="0">
                        <a:solidFill>
                          <a:srgbClr val="0563C1"/>
                        </a:solidFill>
                        <a:effectLst/>
                        <a:latin typeface="Arial" panose="020B0604020202020204" pitchFamily="34" charset="0"/>
                      </a:endParaRPr>
                    </a:p>
                  </a:txBody>
                  <a:tcPr marL="6578" marR="6578" marT="6578" marB="39471"/>
                </a:tc>
                <a:tc>
                  <a:txBody>
                    <a:bodyPr/>
                    <a:lstStyle/>
                    <a:p>
                      <a:pPr algn="r" fontAlgn="t"/>
                      <a:r>
                        <a:rPr lang="en-ZA" sz="1200" u="none" strike="noStrike">
                          <a:effectLst/>
                        </a:rPr>
                        <a:t>Annual</a:t>
                      </a:r>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u="none" strike="noStrike">
                          <a:effectLst/>
                        </a:rPr>
                        <a:t>100 </a:t>
                      </a:r>
                      <a:br>
                        <a:rPr lang="en-ZA" sz="1200" u="none" strike="noStrike">
                          <a:effectLst/>
                        </a:rPr>
                      </a:br>
                      <a:r>
                        <a:rPr lang="en-ZA" sz="1200" u="none" strike="noStrike">
                          <a:effectLst/>
                        </a:rPr>
                        <a:t>Annually</a:t>
                      </a:r>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endParaRPr lang="en-ZA" sz="1200" b="1" i="0" u="none" strike="noStrike">
                        <a:solidFill>
                          <a:srgbClr val="000000"/>
                        </a:solidFill>
                        <a:effectLst/>
                        <a:latin typeface="Arial" panose="020B0604020202020204" pitchFamily="34" charset="0"/>
                      </a:endParaRPr>
                    </a:p>
                  </a:txBody>
                  <a:tcPr marL="6578" marR="6578" marT="6578" marB="39471"/>
                </a:tc>
                <a:extLst>
                  <a:ext uri="{0D108BD9-81ED-4DB2-BD59-A6C34878D82A}">
                    <a16:rowId xmlns:a16="http://schemas.microsoft.com/office/drawing/2014/main" xmlns="" val="3070905227"/>
                  </a:ext>
                </a:extLst>
              </a:tr>
              <a:tr h="707331">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578" marR="6578" marT="6578" marB="3947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u="none" strike="noStrike">
                          <a:effectLst/>
                        </a:rPr>
                        <a:t>0</a:t>
                      </a:r>
                      <a:endParaRPr lang="en-ZA"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fr-FR" sz="1200" u="none" strike="noStrike">
                          <a:effectLst/>
                        </a:rPr>
                        <a:t>Q1: 45</a:t>
                      </a:r>
                      <a:br>
                        <a:rPr lang="fr-FR" sz="1200" u="none" strike="noStrike">
                          <a:effectLst/>
                        </a:rPr>
                      </a:br>
                      <a:r>
                        <a:rPr lang="fr-FR" sz="1200" u="none" strike="noStrike">
                          <a:effectLst/>
                        </a:rPr>
                        <a:t>Q2: 27</a:t>
                      </a:r>
                      <a:br>
                        <a:rPr lang="fr-FR" sz="1200" u="none" strike="noStrike">
                          <a:effectLst/>
                        </a:rPr>
                      </a:br>
                      <a:r>
                        <a:rPr lang="fr-FR" sz="1200" u="none" strike="noStrike">
                          <a:effectLst/>
                        </a:rPr>
                        <a:t>Total: 72</a:t>
                      </a:r>
                      <a:endParaRPr lang="fr-FR" sz="1200" b="0"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u="none" strike="noStrike" dirty="0">
                          <a:effectLst/>
                        </a:rPr>
                        <a:t>Annual indicator</a:t>
                      </a:r>
                      <a:endParaRPr lang="en-ZA" sz="1200" b="0" i="0" u="none" strike="noStrike" dirty="0">
                        <a:solidFill>
                          <a:schemeClr val="tx1"/>
                        </a:solidFill>
                        <a:effectLst/>
                        <a:latin typeface="Arial" panose="020B0604020202020204" pitchFamily="34" charset="0"/>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extLst>
                  <a:ext uri="{0D108BD9-81ED-4DB2-BD59-A6C34878D82A}">
                    <a16:rowId xmlns:a16="http://schemas.microsoft.com/office/drawing/2014/main" xmlns="" val="1195230929"/>
                  </a:ext>
                </a:extLst>
              </a:tr>
              <a:tr h="924851">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578" marR="6578" marT="6578" marB="3947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Arial" panose="020B0604020202020204" pitchFamily="34" charset="0"/>
                      </a:endParaRPr>
                    </a:p>
                  </a:txBody>
                  <a:tcPr marL="6578" marR="6578" marT="6578" marB="39471"/>
                </a:tc>
                <a:tc>
                  <a:txBody>
                    <a:bodyPr/>
                    <a:lstStyle/>
                    <a:p>
                      <a:pPr algn="l" fontAlgn="t"/>
                      <a:r>
                        <a:rPr lang="en-ZA" sz="1200" u="none" strike="noStrike" dirty="0">
                          <a:effectLst/>
                        </a:rPr>
                        <a:t>0</a:t>
                      </a:r>
                      <a:endParaRPr lang="en-ZA" sz="1200" b="1" i="0" u="none" strike="noStrike" dirty="0">
                        <a:solidFill>
                          <a:srgbClr val="000000"/>
                        </a:solidFill>
                        <a:effectLst/>
                        <a:latin typeface="Arial" panose="020B0604020202020204" pitchFamily="34" charset="0"/>
                      </a:endParaRPr>
                    </a:p>
                  </a:txBody>
                  <a:tcPr marL="6578" marR="6578" marT="6578" marB="39471"/>
                </a:tc>
                <a:tc>
                  <a:txBody>
                    <a:bodyPr/>
                    <a:lstStyle/>
                    <a:p>
                      <a:pPr algn="l" fontAlgn="t"/>
                      <a:r>
                        <a:rPr lang="fr-FR" sz="1200" u="none" strike="noStrike">
                          <a:effectLst/>
                        </a:rPr>
                        <a:t>Q1: 45</a:t>
                      </a:r>
                      <a:br>
                        <a:rPr lang="fr-FR" sz="1200" u="none" strike="noStrike">
                          <a:effectLst/>
                        </a:rPr>
                      </a:br>
                      <a:r>
                        <a:rPr lang="fr-FR" sz="1200" u="none" strike="noStrike">
                          <a:effectLst/>
                        </a:rPr>
                        <a:t>Q2: 27</a:t>
                      </a:r>
                      <a:br>
                        <a:rPr lang="fr-FR" sz="1200" u="none" strike="noStrike">
                          <a:effectLst/>
                        </a:rPr>
                      </a:br>
                      <a:r>
                        <a:rPr lang="fr-FR" sz="1200" u="none" strike="noStrike">
                          <a:effectLst/>
                        </a:rPr>
                        <a:t>Q3: 30</a:t>
                      </a:r>
                      <a:br>
                        <a:rPr lang="fr-FR" sz="1200" u="none" strike="noStrike">
                          <a:effectLst/>
                        </a:rPr>
                      </a:br>
                      <a:r>
                        <a:rPr lang="fr-FR" sz="1200" u="none" strike="noStrike">
                          <a:effectLst/>
                        </a:rPr>
                        <a:t>Total: 102</a:t>
                      </a:r>
                      <a:endParaRPr lang="fr-FR" sz="1200" b="1" i="0" u="none" strike="noStrike">
                        <a:solidFill>
                          <a:srgbClr val="000000"/>
                        </a:solidFill>
                        <a:effectLst/>
                        <a:latin typeface="Arial" panose="020B0604020202020204" pitchFamily="34" charset="0"/>
                      </a:endParaRPr>
                    </a:p>
                  </a:txBody>
                  <a:tcPr marL="6578" marR="6578" marT="6578" marB="39471"/>
                </a:tc>
                <a:tc>
                  <a:txBody>
                    <a:bodyPr/>
                    <a:lstStyle/>
                    <a:p>
                      <a:pPr algn="l" fontAlgn="t"/>
                      <a:r>
                        <a:rPr lang="en-ZA" sz="1200" u="none" strike="noStrike" dirty="0">
                          <a:effectLst/>
                        </a:rPr>
                        <a:t>Annual indicator</a:t>
                      </a:r>
                      <a:endParaRPr lang="en-ZA" sz="1200" b="0" i="0" u="none" strike="noStrike" dirty="0">
                        <a:solidFill>
                          <a:schemeClr val="tx1"/>
                        </a:solidFill>
                        <a:effectLst/>
                        <a:latin typeface="Arial" panose="020B0604020202020204" pitchFamily="34" charset="0"/>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6617" marR="6617" marT="6617" marB="39701"/>
                </a:tc>
                <a:extLst>
                  <a:ext uri="{0D108BD9-81ED-4DB2-BD59-A6C34878D82A}">
                    <a16:rowId xmlns:a16="http://schemas.microsoft.com/office/drawing/2014/main" xmlns="" val="2921105169"/>
                  </a:ext>
                </a:extLst>
              </a:tr>
            </a:tbl>
          </a:graphicData>
        </a:graphic>
      </p:graphicFrame>
    </p:spTree>
    <p:custDataLst>
      <p:tags r:id="rId1"/>
    </p:custDataLst>
    <p:extLst>
      <p:ext uri="{BB962C8B-B14F-4D97-AF65-F5344CB8AC3E}">
        <p14:creationId xmlns:p14="http://schemas.microsoft.com/office/powerpoint/2010/main" xmlns="" val="1399491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chemeClr val="accent2">
                    <a:lumMod val="75000"/>
                  </a:schemeClr>
                </a:solidFill>
              </a:rPr>
              <a:t>INDICATOR TABLE: PROGRAMME 2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44</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574517448"/>
              </p:ext>
            </p:extLst>
          </p:nvPr>
        </p:nvGraphicFramePr>
        <p:xfrm>
          <a:off x="2" y="980726"/>
          <a:ext cx="9143997" cy="4896546"/>
        </p:xfrm>
        <a:graphic>
          <a:graphicData uri="http://schemas.openxmlformats.org/drawingml/2006/table">
            <a:tbl>
              <a:tblPr>
                <a:tableStyleId>{8A107856-5554-42FB-B03E-39F5DBC370BA}</a:tableStyleId>
              </a:tblPr>
              <a:tblGrid>
                <a:gridCol w="1043606">
                  <a:extLst>
                    <a:ext uri="{9D8B030D-6E8A-4147-A177-3AD203B41FA5}">
                      <a16:colId xmlns:a16="http://schemas.microsoft.com/office/drawing/2014/main" xmlns="" val="547622766"/>
                    </a:ext>
                  </a:extLst>
                </a:gridCol>
                <a:gridCol w="958831">
                  <a:extLst>
                    <a:ext uri="{9D8B030D-6E8A-4147-A177-3AD203B41FA5}">
                      <a16:colId xmlns:a16="http://schemas.microsoft.com/office/drawing/2014/main" xmlns="" val="1455726392"/>
                    </a:ext>
                  </a:extLst>
                </a:gridCol>
                <a:gridCol w="1190260">
                  <a:extLst>
                    <a:ext uri="{9D8B030D-6E8A-4147-A177-3AD203B41FA5}">
                      <a16:colId xmlns:a16="http://schemas.microsoft.com/office/drawing/2014/main" xmlns="" val="2564077372"/>
                    </a:ext>
                  </a:extLst>
                </a:gridCol>
                <a:gridCol w="1190260">
                  <a:extLst>
                    <a:ext uri="{9D8B030D-6E8A-4147-A177-3AD203B41FA5}">
                      <a16:colId xmlns:a16="http://schemas.microsoft.com/office/drawing/2014/main" xmlns="" val="4102831606"/>
                    </a:ext>
                  </a:extLst>
                </a:gridCol>
                <a:gridCol w="1269161">
                  <a:extLst>
                    <a:ext uri="{9D8B030D-6E8A-4147-A177-3AD203B41FA5}">
                      <a16:colId xmlns:a16="http://schemas.microsoft.com/office/drawing/2014/main" xmlns="" val="1543885287"/>
                    </a:ext>
                  </a:extLst>
                </a:gridCol>
                <a:gridCol w="1111359">
                  <a:extLst>
                    <a:ext uri="{9D8B030D-6E8A-4147-A177-3AD203B41FA5}">
                      <a16:colId xmlns:a16="http://schemas.microsoft.com/office/drawing/2014/main" xmlns="" val="2441568930"/>
                    </a:ext>
                  </a:extLst>
                </a:gridCol>
                <a:gridCol w="1190260">
                  <a:extLst>
                    <a:ext uri="{9D8B030D-6E8A-4147-A177-3AD203B41FA5}">
                      <a16:colId xmlns:a16="http://schemas.microsoft.com/office/drawing/2014/main" xmlns="" val="4039370734"/>
                    </a:ext>
                  </a:extLst>
                </a:gridCol>
                <a:gridCol w="1190260">
                  <a:extLst>
                    <a:ext uri="{9D8B030D-6E8A-4147-A177-3AD203B41FA5}">
                      <a16:colId xmlns:a16="http://schemas.microsoft.com/office/drawing/2014/main" xmlns="" val="4147748767"/>
                    </a:ext>
                  </a:extLst>
                </a:gridCol>
              </a:tblGrid>
              <a:tr h="854920">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6852" marR="6852" marT="6852" marB="41114">
                    <a:solidFill>
                      <a:srgbClr val="FFCCCC"/>
                    </a:solidFill>
                  </a:tcPr>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6852" marR="6852" marT="6852" marB="41114">
                    <a:solidFill>
                      <a:srgbClr val="FFCCCC"/>
                    </a:solidFill>
                  </a:tcPr>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6852" marR="6852" marT="6852" marB="41114">
                    <a:solidFill>
                      <a:srgbClr val="FFCCCC"/>
                    </a:solidFill>
                  </a:tcPr>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6852" marR="6852" marT="6852" marB="41114">
                    <a:solidFill>
                      <a:srgbClr val="FFCCCC"/>
                    </a:solidFill>
                  </a:tcPr>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6852" marR="6852" marT="6852" marB="41114">
                    <a:solidFill>
                      <a:srgbClr val="FFCCCC"/>
                    </a:solidFill>
                  </a:tcPr>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6852" marR="6852" marT="6852" marB="41114">
                    <a:solidFill>
                      <a:srgbClr val="FFCCCC"/>
                    </a:solidFill>
                  </a:tcPr>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6852" marR="6852" marT="6852" marB="41114">
                    <a:solidFill>
                      <a:srgbClr val="FFCCCC"/>
                    </a:solidFill>
                  </a:tcPr>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6852" marR="6852" marT="6852" marB="41114">
                    <a:solidFill>
                      <a:srgbClr val="FFCCCC"/>
                    </a:solidFill>
                  </a:tcPr>
                </a:tc>
                <a:extLst>
                  <a:ext uri="{0D108BD9-81ED-4DB2-BD59-A6C34878D82A}">
                    <a16:rowId xmlns:a16="http://schemas.microsoft.com/office/drawing/2014/main" xmlns="" val="486326020"/>
                  </a:ext>
                </a:extLst>
              </a:tr>
              <a:tr h="453764">
                <a:tc rowSpan="3">
                  <a:txBody>
                    <a:bodyPr/>
                    <a:lstStyle/>
                    <a:p>
                      <a:pPr algn="l" fontAlgn="t"/>
                      <a:r>
                        <a:rPr lang="en-GB" sz="1200" u="sng" strike="noStrike" dirty="0">
                          <a:effectLst/>
                          <a:hlinkClick r:id="rId4" action="ppaction://hlinkfile"/>
                        </a:rPr>
                        <a:t>2.4.1. Number of training sessions of CAPS for Technical subjects monitored</a:t>
                      </a:r>
                      <a:endParaRPr lang="en-GB" sz="1200" b="1" i="0" u="sng" strike="noStrike" dirty="0">
                        <a:solidFill>
                          <a:srgbClr val="0563C1"/>
                        </a:solidFill>
                        <a:effectLst/>
                        <a:latin typeface="+mn-lt"/>
                      </a:endParaRPr>
                    </a:p>
                  </a:txBody>
                  <a:tcPr marL="6852" marR="6852" marT="6852" marB="41114"/>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6852" marR="6852" marT="6852" marB="41114"/>
                </a:tc>
                <a:tc>
                  <a:txBody>
                    <a:bodyPr/>
                    <a:lstStyle/>
                    <a:p>
                      <a:pPr algn="l" fontAlgn="t"/>
                      <a:r>
                        <a:rPr lang="en-ZA" sz="1200" u="none" strike="noStrike">
                          <a:effectLst/>
                        </a:rPr>
                        <a:t>5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6852" marR="6852" marT="6852" marB="41114"/>
                </a:tc>
                <a:tc>
                  <a:txBody>
                    <a:bodyPr/>
                    <a:lstStyle/>
                    <a:p>
                      <a:pPr algn="l" fontAlgn="t"/>
                      <a:endParaRPr lang="en-ZA" sz="1200" b="1" i="0" u="none" strike="noStrike">
                        <a:solidFill>
                          <a:srgbClr val="000000"/>
                        </a:solidFill>
                        <a:effectLst/>
                        <a:latin typeface="+mn-lt"/>
                      </a:endParaRPr>
                    </a:p>
                  </a:txBody>
                  <a:tcPr marL="6852" marR="6852" marT="6852" marB="41114"/>
                </a:tc>
                <a:tc>
                  <a:txBody>
                    <a:bodyPr/>
                    <a:lstStyle/>
                    <a:p>
                      <a:pPr algn="l" fontAlgn="t"/>
                      <a:endParaRPr lang="en-ZA" sz="1200" b="1" i="0" u="none" strike="noStrike">
                        <a:solidFill>
                          <a:srgbClr val="000000"/>
                        </a:solidFill>
                        <a:effectLst/>
                        <a:latin typeface="+mn-lt"/>
                      </a:endParaRPr>
                    </a:p>
                  </a:txBody>
                  <a:tcPr marL="6852" marR="6852" marT="6852" marB="41114"/>
                </a:tc>
                <a:tc>
                  <a:txBody>
                    <a:bodyPr/>
                    <a:lstStyle/>
                    <a:p>
                      <a:pPr algn="l" fontAlgn="t"/>
                      <a:endParaRPr lang="en-ZA" sz="1200" b="1" i="0" u="none" strike="noStrike">
                        <a:solidFill>
                          <a:srgbClr val="000000"/>
                        </a:solidFill>
                        <a:effectLst/>
                        <a:latin typeface="+mn-lt"/>
                      </a:endParaRPr>
                    </a:p>
                  </a:txBody>
                  <a:tcPr marL="6852" marR="6852" marT="6852" marB="41114"/>
                </a:tc>
                <a:tc>
                  <a:txBody>
                    <a:bodyPr/>
                    <a:lstStyle/>
                    <a:p>
                      <a:pPr algn="l" fontAlgn="t"/>
                      <a:endParaRPr lang="en-ZA" sz="1200" b="1" i="0" u="none" strike="noStrike">
                        <a:solidFill>
                          <a:srgbClr val="000000"/>
                        </a:solidFill>
                        <a:effectLst/>
                        <a:latin typeface="+mn-lt"/>
                      </a:endParaRPr>
                    </a:p>
                  </a:txBody>
                  <a:tcPr marL="6852" marR="6852" marT="6852" marB="41114"/>
                </a:tc>
                <a:tc>
                  <a:txBody>
                    <a:bodyPr/>
                    <a:lstStyle/>
                    <a:p>
                      <a:pPr algn="l" fontAlgn="t"/>
                      <a:endParaRPr lang="en-ZA" sz="1200" b="1" i="0" u="none" strike="noStrike">
                        <a:solidFill>
                          <a:srgbClr val="000000"/>
                        </a:solidFill>
                        <a:effectLst/>
                        <a:latin typeface="+mn-lt"/>
                      </a:endParaRPr>
                    </a:p>
                  </a:txBody>
                  <a:tcPr marL="6852" marR="6852" marT="6852" marB="41114"/>
                </a:tc>
                <a:extLst>
                  <a:ext uri="{0D108BD9-81ED-4DB2-BD59-A6C34878D82A}">
                    <a16:rowId xmlns:a16="http://schemas.microsoft.com/office/drawing/2014/main" xmlns="" val="2098739252"/>
                  </a:ext>
                </a:extLst>
              </a:tr>
              <a:tr h="253186">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852" marR="6852" marT="6852" marB="41114">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6852" marR="6852" marT="6852" marB="41114"/>
                </a:tc>
                <a:tc>
                  <a:txBody>
                    <a:bodyPr/>
                    <a:lstStyle/>
                    <a:p>
                      <a:pPr algn="l" fontAlgn="t"/>
                      <a:r>
                        <a:rPr lang="en-ZA" sz="1200" u="none" strike="noStrike">
                          <a:effectLst/>
                        </a:rPr>
                        <a:t>2</a:t>
                      </a:r>
                      <a:endParaRPr lang="en-ZA" sz="1200" b="0" i="0" u="none" strike="noStrike">
                        <a:solidFill>
                          <a:srgbClr val="000000"/>
                        </a:solidFill>
                        <a:effectLst/>
                        <a:latin typeface="+mn-lt"/>
                      </a:endParaRPr>
                    </a:p>
                  </a:txBody>
                  <a:tcPr marL="6852" marR="6852" marT="6852" marB="41114"/>
                </a:tc>
                <a:tc>
                  <a:txBody>
                    <a:bodyPr/>
                    <a:lstStyle/>
                    <a:p>
                      <a:pPr algn="l" fontAlgn="t"/>
                      <a:r>
                        <a:rPr lang="en-ZA" sz="1200" u="none" strike="noStrike" dirty="0">
                          <a:effectLst/>
                        </a:rPr>
                        <a:t>Quarterly indicator</a:t>
                      </a:r>
                      <a:endParaRPr lang="en-ZA" sz="1200" b="0" i="0" u="none" strike="noStrike" dirty="0">
                        <a:solidFill>
                          <a:srgbClr val="000000"/>
                        </a:solidFill>
                        <a:effectLst/>
                        <a:latin typeface="+mn-lt"/>
                      </a:endParaRPr>
                    </a:p>
                  </a:txBody>
                  <a:tcPr marL="6852" marR="6852" marT="6852" marB="41114"/>
                </a:tc>
                <a:tc>
                  <a:txBody>
                    <a:bodyPr/>
                    <a:lstStyle/>
                    <a:p>
                      <a:pPr algn="l" fontAlgn="t"/>
                      <a:r>
                        <a:rPr lang="en-ZA" sz="1200" u="none" strike="noStrike" dirty="0">
                          <a:effectLst/>
                        </a:rPr>
                        <a:t>2</a:t>
                      </a:r>
                      <a:endParaRPr lang="en-ZA" sz="1200" b="0" i="0" u="none" strike="noStrike" dirty="0">
                        <a:solidFill>
                          <a:srgbClr val="000000"/>
                        </a:solidFill>
                        <a:effectLst/>
                        <a:latin typeface="+mn-lt"/>
                      </a:endParaRPr>
                    </a:p>
                  </a:txBody>
                  <a:tcPr marL="6852" marR="6852" marT="6852" marB="41114">
                    <a:solidFill>
                      <a:srgbClr val="00C459"/>
                    </a:solidFill>
                  </a:tcPr>
                </a:tc>
                <a:tc>
                  <a:txBody>
                    <a:bodyPr/>
                    <a:lstStyle/>
                    <a:p>
                      <a:pPr algn="l" fontAlgn="t"/>
                      <a:r>
                        <a:rPr lang="en-ZA" sz="1200" u="none" strike="noStrike" dirty="0">
                          <a:effectLst/>
                        </a:rPr>
                        <a:t>No deviation</a:t>
                      </a:r>
                      <a:endParaRPr lang="en-ZA" sz="1200" b="0" i="0" u="none" strike="noStrike" dirty="0">
                        <a:solidFill>
                          <a:srgbClr val="000000"/>
                        </a:solidFill>
                        <a:effectLst/>
                        <a:latin typeface="+mn-lt"/>
                      </a:endParaRPr>
                    </a:p>
                  </a:txBody>
                  <a:tcPr marL="6852" marR="6852" marT="6852" marB="41114"/>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6852" marR="6852" marT="6852" marB="41114"/>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6852" marR="6852" marT="6852" marB="41114"/>
                </a:tc>
                <a:extLst>
                  <a:ext uri="{0D108BD9-81ED-4DB2-BD59-A6C34878D82A}">
                    <a16:rowId xmlns:a16="http://schemas.microsoft.com/office/drawing/2014/main" xmlns="" val="1923151901"/>
                  </a:ext>
                </a:extLst>
              </a:tr>
              <a:tr h="1055498">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852" marR="6852" marT="6852" marB="41114">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6852" marR="6852" marT="6852" marB="41114"/>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6852" marR="6852" marT="6852" marB="41114"/>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1" i="0" u="none" strike="noStrike" dirty="0">
                        <a:solidFill>
                          <a:srgbClr val="000000"/>
                        </a:solidFill>
                        <a:effectLst/>
                        <a:latin typeface="+mn-lt"/>
                      </a:endParaRPr>
                    </a:p>
                  </a:txBody>
                  <a:tcPr marL="6852" marR="6852" marT="6852" marB="41114"/>
                </a:tc>
                <a:tc>
                  <a:txBody>
                    <a:bodyPr/>
                    <a:lstStyle/>
                    <a:p>
                      <a:pPr algn="l" fontAlgn="t"/>
                      <a:r>
                        <a:rPr lang="en-GB" sz="1200" u="none" strike="noStrike" dirty="0">
                          <a:effectLst/>
                        </a:rPr>
                        <a:t>No monitoring was planned/conducted in the third quarter due to examinations</a:t>
                      </a:r>
                      <a:endParaRPr lang="en-GB" sz="1200" b="1" i="0" u="none" strike="noStrike" dirty="0">
                        <a:solidFill>
                          <a:srgbClr val="000000"/>
                        </a:solidFill>
                        <a:effectLst/>
                        <a:latin typeface="+mn-lt"/>
                      </a:endParaRPr>
                    </a:p>
                  </a:txBody>
                  <a:tcPr marL="6852" marR="6852" marT="6852" marB="41114"/>
                </a:tc>
                <a:tc>
                  <a:txBody>
                    <a:bodyPr/>
                    <a:lstStyle/>
                    <a:p>
                      <a:pPr algn="l" fontAlgn="t"/>
                      <a:endParaRPr lang="en-ZA" sz="1200" b="1" i="0" u="none" strike="noStrike" dirty="0">
                        <a:solidFill>
                          <a:srgbClr val="000000"/>
                        </a:solidFill>
                        <a:effectLst/>
                        <a:latin typeface="+mn-lt"/>
                      </a:endParaRPr>
                    </a:p>
                  </a:txBody>
                  <a:tcPr marL="6852" marR="6852" marT="6852" marB="41114"/>
                </a:tc>
                <a:tc>
                  <a:txBody>
                    <a:bodyPr/>
                    <a:lstStyle/>
                    <a:p>
                      <a:pPr algn="l" fontAlgn="t"/>
                      <a:endParaRPr lang="en-ZA" sz="1200" b="1" i="0" u="none" strike="noStrike" dirty="0">
                        <a:solidFill>
                          <a:srgbClr val="000000"/>
                        </a:solidFill>
                        <a:effectLst/>
                        <a:latin typeface="+mn-lt"/>
                      </a:endParaRPr>
                    </a:p>
                  </a:txBody>
                  <a:tcPr marL="6852" marR="6852" marT="6852" marB="41114"/>
                </a:tc>
                <a:tc>
                  <a:txBody>
                    <a:bodyPr/>
                    <a:lstStyle/>
                    <a:p>
                      <a:pPr algn="l" fontAlgn="t"/>
                      <a:endParaRPr lang="en-ZA" sz="1200" b="1" i="0" u="none" strike="noStrike" dirty="0">
                        <a:solidFill>
                          <a:srgbClr val="000000"/>
                        </a:solidFill>
                        <a:effectLst/>
                        <a:latin typeface="+mn-lt"/>
                      </a:endParaRPr>
                    </a:p>
                  </a:txBody>
                  <a:tcPr marL="6852" marR="6852" marT="6852" marB="41114"/>
                </a:tc>
                <a:extLst>
                  <a:ext uri="{0D108BD9-81ED-4DB2-BD59-A6C34878D82A}">
                    <a16:rowId xmlns:a16="http://schemas.microsoft.com/office/drawing/2014/main" xmlns="" val="2524609254"/>
                  </a:ext>
                </a:extLst>
              </a:tr>
              <a:tr h="253186">
                <a:tc>
                  <a:txBody>
                    <a:bodyPr/>
                    <a:lstStyle/>
                    <a:p>
                      <a:pPr algn="l" fontAlgn="t"/>
                      <a:endParaRPr lang="en-ZA" sz="1200" b="1" i="0" u="none" strike="noStrike">
                        <a:solidFill>
                          <a:srgbClr val="000000"/>
                        </a:solidFill>
                        <a:effectLst/>
                        <a:latin typeface="+mn-lt"/>
                      </a:endParaRPr>
                    </a:p>
                  </a:txBody>
                  <a:tcPr marL="6852" marR="6852" marT="6852" marB="41114"/>
                </a:tc>
                <a:tc>
                  <a:txBody>
                    <a:bodyPr/>
                    <a:lstStyle/>
                    <a:p>
                      <a:pPr algn="r" fontAlgn="t"/>
                      <a:endParaRPr lang="en-ZA" sz="1200" b="0" i="0" u="none" strike="noStrike">
                        <a:solidFill>
                          <a:srgbClr val="000000"/>
                        </a:solidFill>
                        <a:effectLst/>
                        <a:latin typeface="+mn-lt"/>
                      </a:endParaRPr>
                    </a:p>
                  </a:txBody>
                  <a:tcPr marL="6852" marR="6852" marT="6852" marB="41114"/>
                </a:tc>
                <a:tc>
                  <a:txBody>
                    <a:bodyPr/>
                    <a:lstStyle/>
                    <a:p>
                      <a:pPr algn="l" fontAlgn="t"/>
                      <a:endParaRPr lang="en-ZA" sz="1200" b="0" i="0" u="none" strike="noStrike">
                        <a:solidFill>
                          <a:srgbClr val="000000"/>
                        </a:solidFill>
                        <a:effectLst/>
                        <a:latin typeface="+mn-lt"/>
                      </a:endParaRPr>
                    </a:p>
                  </a:txBody>
                  <a:tcPr marL="6852" marR="6852" marT="6852" marB="41114"/>
                </a:tc>
                <a:tc>
                  <a:txBody>
                    <a:bodyPr/>
                    <a:lstStyle/>
                    <a:p>
                      <a:pPr algn="l" fontAlgn="t"/>
                      <a:endParaRPr lang="en-ZA" sz="1200" b="0" i="0" u="none" strike="noStrike">
                        <a:solidFill>
                          <a:srgbClr val="000000"/>
                        </a:solidFill>
                        <a:effectLst/>
                        <a:latin typeface="+mn-lt"/>
                      </a:endParaRPr>
                    </a:p>
                  </a:txBody>
                  <a:tcPr marL="6852" marR="6852" marT="6852" marB="41114"/>
                </a:tc>
                <a:tc>
                  <a:txBody>
                    <a:bodyPr/>
                    <a:lstStyle/>
                    <a:p>
                      <a:pPr algn="l" fontAlgn="t"/>
                      <a:endParaRPr lang="en-ZA" sz="1200" b="0" i="0" u="none" strike="noStrike">
                        <a:solidFill>
                          <a:srgbClr val="000000"/>
                        </a:solidFill>
                        <a:effectLst/>
                        <a:latin typeface="+mn-lt"/>
                      </a:endParaRPr>
                    </a:p>
                  </a:txBody>
                  <a:tcPr marL="6852" marR="6852" marT="6852" marB="41114"/>
                </a:tc>
                <a:tc>
                  <a:txBody>
                    <a:bodyPr/>
                    <a:lstStyle/>
                    <a:p>
                      <a:pPr algn="l" fontAlgn="t"/>
                      <a:endParaRPr lang="en-ZA" sz="1200" b="0" i="0" u="none" strike="noStrike">
                        <a:solidFill>
                          <a:srgbClr val="000000"/>
                        </a:solidFill>
                        <a:effectLst/>
                        <a:latin typeface="+mn-lt"/>
                      </a:endParaRPr>
                    </a:p>
                  </a:txBody>
                  <a:tcPr marL="6852" marR="6852" marT="6852" marB="41114"/>
                </a:tc>
                <a:tc>
                  <a:txBody>
                    <a:bodyPr/>
                    <a:lstStyle/>
                    <a:p>
                      <a:pPr algn="l" fontAlgn="t"/>
                      <a:endParaRPr lang="en-ZA" sz="1200" b="0" i="0" u="none" strike="noStrike">
                        <a:solidFill>
                          <a:srgbClr val="000000"/>
                        </a:solidFill>
                        <a:effectLst/>
                        <a:latin typeface="+mn-lt"/>
                      </a:endParaRPr>
                    </a:p>
                  </a:txBody>
                  <a:tcPr marL="6852" marR="6852" marT="6852" marB="41114"/>
                </a:tc>
                <a:tc>
                  <a:txBody>
                    <a:bodyPr/>
                    <a:lstStyle/>
                    <a:p>
                      <a:pPr algn="l" fontAlgn="t"/>
                      <a:endParaRPr lang="en-ZA" sz="1200" b="0" i="0" u="none" strike="noStrike">
                        <a:solidFill>
                          <a:srgbClr val="000000"/>
                        </a:solidFill>
                        <a:effectLst/>
                        <a:latin typeface="+mn-lt"/>
                      </a:endParaRPr>
                    </a:p>
                  </a:txBody>
                  <a:tcPr marL="6852" marR="6852" marT="6852" marB="41114"/>
                </a:tc>
                <a:extLst>
                  <a:ext uri="{0D108BD9-81ED-4DB2-BD59-A6C34878D82A}">
                    <a16:rowId xmlns:a16="http://schemas.microsoft.com/office/drawing/2014/main" xmlns="" val="1933725312"/>
                  </a:ext>
                </a:extLst>
              </a:tr>
              <a:tr h="453764">
                <a:tc rowSpan="3">
                  <a:txBody>
                    <a:bodyPr/>
                    <a:lstStyle/>
                    <a:p>
                      <a:pPr algn="l" fontAlgn="t"/>
                      <a:r>
                        <a:rPr lang="en-GB" sz="1200" u="sng" strike="noStrike" dirty="0">
                          <a:effectLst/>
                          <a:hlinkClick r:id="rId5" action="ppaction://hlinkfile"/>
                        </a:rPr>
                        <a:t>2.4.2. Number of Technical schools monitored for implementation of CAPS.</a:t>
                      </a:r>
                      <a:endParaRPr lang="en-GB" sz="1200" b="1" i="0" u="sng" strike="noStrike" dirty="0">
                        <a:solidFill>
                          <a:srgbClr val="0563C1"/>
                        </a:solidFill>
                        <a:effectLst/>
                        <a:latin typeface="+mn-lt"/>
                      </a:endParaRPr>
                    </a:p>
                  </a:txBody>
                  <a:tcPr marL="6852" marR="6852" marT="6852" marB="41114"/>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6852" marR="6852" marT="6852" marB="41114"/>
                </a:tc>
                <a:tc>
                  <a:txBody>
                    <a:bodyPr/>
                    <a:lstStyle/>
                    <a:p>
                      <a:pPr algn="l" fontAlgn="t"/>
                      <a:r>
                        <a:rPr lang="en-ZA" sz="1200" u="none" strike="noStrike">
                          <a:effectLst/>
                        </a:rPr>
                        <a:t>18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6852" marR="6852" marT="6852" marB="41114"/>
                </a:tc>
                <a:tc>
                  <a:txBody>
                    <a:bodyPr/>
                    <a:lstStyle/>
                    <a:p>
                      <a:pPr algn="l" fontAlgn="t"/>
                      <a:endParaRPr lang="en-ZA" sz="1200" b="1" i="0" u="none" strike="noStrike" dirty="0">
                        <a:solidFill>
                          <a:srgbClr val="000000"/>
                        </a:solidFill>
                        <a:effectLst/>
                        <a:latin typeface="+mn-lt"/>
                      </a:endParaRPr>
                    </a:p>
                  </a:txBody>
                  <a:tcPr marL="6852" marR="6852" marT="6852" marB="41114"/>
                </a:tc>
                <a:tc>
                  <a:txBody>
                    <a:bodyPr/>
                    <a:lstStyle/>
                    <a:p>
                      <a:pPr algn="l" fontAlgn="t"/>
                      <a:endParaRPr lang="en-ZA" sz="1200" b="1" i="0" u="none" strike="noStrike">
                        <a:solidFill>
                          <a:srgbClr val="000000"/>
                        </a:solidFill>
                        <a:effectLst/>
                        <a:latin typeface="+mn-lt"/>
                      </a:endParaRPr>
                    </a:p>
                  </a:txBody>
                  <a:tcPr marL="6852" marR="6852" marT="6852" marB="41114"/>
                </a:tc>
                <a:tc>
                  <a:txBody>
                    <a:bodyPr/>
                    <a:lstStyle/>
                    <a:p>
                      <a:pPr algn="l" fontAlgn="t"/>
                      <a:endParaRPr lang="en-ZA" sz="1200" b="1" i="0" u="none" strike="noStrike" dirty="0">
                        <a:solidFill>
                          <a:srgbClr val="000000"/>
                        </a:solidFill>
                        <a:effectLst/>
                        <a:latin typeface="+mn-lt"/>
                      </a:endParaRPr>
                    </a:p>
                  </a:txBody>
                  <a:tcPr marL="6852" marR="6852" marT="6852" marB="41114"/>
                </a:tc>
                <a:tc>
                  <a:txBody>
                    <a:bodyPr/>
                    <a:lstStyle/>
                    <a:p>
                      <a:pPr algn="l" fontAlgn="t"/>
                      <a:endParaRPr lang="en-ZA" sz="1200" b="1" i="0" u="none" strike="noStrike">
                        <a:solidFill>
                          <a:srgbClr val="000000"/>
                        </a:solidFill>
                        <a:effectLst/>
                        <a:latin typeface="+mn-lt"/>
                      </a:endParaRPr>
                    </a:p>
                  </a:txBody>
                  <a:tcPr marL="6852" marR="6852" marT="6852" marB="41114"/>
                </a:tc>
                <a:tc>
                  <a:txBody>
                    <a:bodyPr/>
                    <a:lstStyle/>
                    <a:p>
                      <a:pPr algn="l" fontAlgn="t"/>
                      <a:endParaRPr lang="en-ZA" sz="1200" b="1" i="0" u="none" strike="noStrike">
                        <a:solidFill>
                          <a:srgbClr val="000000"/>
                        </a:solidFill>
                        <a:effectLst/>
                        <a:latin typeface="+mn-lt"/>
                      </a:endParaRPr>
                    </a:p>
                  </a:txBody>
                  <a:tcPr marL="6852" marR="6852" marT="6852" marB="41114"/>
                </a:tc>
                <a:extLst>
                  <a:ext uri="{0D108BD9-81ED-4DB2-BD59-A6C34878D82A}">
                    <a16:rowId xmlns:a16="http://schemas.microsoft.com/office/drawing/2014/main" xmlns="" val="1794428464"/>
                  </a:ext>
                </a:extLst>
              </a:tr>
              <a:tr h="253186">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852" marR="6852" marT="6852" marB="41114">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6852" marR="6852" marT="6852" marB="41114"/>
                </a:tc>
                <a:tc>
                  <a:txBody>
                    <a:bodyPr/>
                    <a:lstStyle/>
                    <a:p>
                      <a:pPr algn="l" fontAlgn="t"/>
                      <a:r>
                        <a:rPr lang="en-ZA" sz="1200" u="none" strike="noStrike">
                          <a:effectLst/>
                        </a:rPr>
                        <a:t>6</a:t>
                      </a:r>
                      <a:endParaRPr lang="en-ZA" sz="1200" b="0" i="0" u="none" strike="noStrike">
                        <a:solidFill>
                          <a:srgbClr val="000000"/>
                        </a:solidFill>
                        <a:effectLst/>
                        <a:latin typeface="+mn-lt"/>
                      </a:endParaRPr>
                    </a:p>
                  </a:txBody>
                  <a:tcPr marL="6852" marR="6852" marT="6852" marB="41114"/>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endParaRPr lang="en-ZA" sz="1200" b="0" i="0" u="none" strike="noStrike" dirty="0">
                        <a:solidFill>
                          <a:srgbClr val="000000"/>
                        </a:solidFill>
                        <a:effectLst/>
                        <a:latin typeface="+mn-lt"/>
                      </a:endParaRPr>
                    </a:p>
                  </a:txBody>
                  <a:tcPr marL="6852" marR="6852" marT="6852" marB="41114"/>
                </a:tc>
                <a:tc>
                  <a:txBody>
                    <a:bodyPr/>
                    <a:lstStyle/>
                    <a:p>
                      <a:pPr algn="l" fontAlgn="t"/>
                      <a:r>
                        <a:rPr lang="en-ZA" sz="1200" u="none" strike="noStrike" dirty="0">
                          <a:effectLst/>
                        </a:rPr>
                        <a:t>6</a:t>
                      </a:r>
                      <a:endParaRPr lang="en-ZA" sz="1200" b="0" i="0" u="none" strike="noStrike" dirty="0">
                        <a:solidFill>
                          <a:srgbClr val="000000"/>
                        </a:solidFill>
                        <a:effectLst/>
                        <a:latin typeface="+mn-lt"/>
                      </a:endParaRPr>
                    </a:p>
                  </a:txBody>
                  <a:tcPr marL="6852" marR="6852" marT="6852" marB="41114">
                    <a:solidFill>
                      <a:srgbClr val="00C459"/>
                    </a:solidFill>
                  </a:tcPr>
                </a:tc>
                <a:tc>
                  <a:txBody>
                    <a:bodyPr/>
                    <a:lstStyle/>
                    <a:p>
                      <a:pPr algn="l" fontAlgn="t"/>
                      <a:r>
                        <a:rPr lang="en-ZA" sz="1200" u="none" strike="noStrike">
                          <a:effectLst/>
                        </a:rPr>
                        <a:t>No deviation</a:t>
                      </a:r>
                      <a:endParaRPr lang="en-ZA" sz="1200" b="0" i="0" u="none" strike="noStrike">
                        <a:solidFill>
                          <a:srgbClr val="000000"/>
                        </a:solidFill>
                        <a:effectLst/>
                        <a:latin typeface="+mn-lt"/>
                      </a:endParaRPr>
                    </a:p>
                  </a:txBody>
                  <a:tcPr marL="6852" marR="6852" marT="6852" marB="41114"/>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6852" marR="6852" marT="6852" marB="41114"/>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6852" marR="6852" marT="6852" marB="41114"/>
                </a:tc>
                <a:extLst>
                  <a:ext uri="{0D108BD9-81ED-4DB2-BD59-A6C34878D82A}">
                    <a16:rowId xmlns:a16="http://schemas.microsoft.com/office/drawing/2014/main" xmlns="" val="1712383134"/>
                  </a:ext>
                </a:extLst>
              </a:tr>
              <a:tr h="1319042">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852" marR="6852" marT="6852" marB="41114">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6852" marR="6852" marT="6852" marB="41114"/>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6852" marR="6852" marT="6852" marB="41114"/>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1" i="0" u="none" strike="noStrike" dirty="0">
                        <a:solidFill>
                          <a:srgbClr val="000000"/>
                        </a:solidFill>
                        <a:effectLst/>
                        <a:latin typeface="+mn-lt"/>
                      </a:endParaRPr>
                    </a:p>
                  </a:txBody>
                  <a:tcPr marL="6852" marR="6852" marT="6852" marB="41114"/>
                </a:tc>
                <a:tc>
                  <a:txBody>
                    <a:bodyPr/>
                    <a:lstStyle/>
                    <a:p>
                      <a:pPr algn="l" fontAlgn="t"/>
                      <a:r>
                        <a:rPr lang="en-GB" sz="1200" u="none" strike="noStrike" dirty="0">
                          <a:effectLst/>
                        </a:rPr>
                        <a:t>No monitoring was planned/conducted in the third quarter due to examinations</a:t>
                      </a:r>
                      <a:endParaRPr lang="en-GB" sz="1200" b="1" i="0" u="none" strike="noStrike" dirty="0">
                        <a:solidFill>
                          <a:srgbClr val="000000"/>
                        </a:solidFill>
                        <a:effectLst/>
                        <a:latin typeface="+mn-lt"/>
                      </a:endParaRPr>
                    </a:p>
                  </a:txBody>
                  <a:tcPr marL="6852" marR="6852" marT="6852" marB="41114"/>
                </a:tc>
                <a:tc>
                  <a:txBody>
                    <a:bodyPr/>
                    <a:lstStyle/>
                    <a:p>
                      <a:pPr algn="l" fontAlgn="t"/>
                      <a:endParaRPr lang="en-ZA" sz="1200" b="1" i="0" u="none" strike="noStrike" dirty="0">
                        <a:solidFill>
                          <a:srgbClr val="000000"/>
                        </a:solidFill>
                        <a:effectLst/>
                        <a:latin typeface="+mn-lt"/>
                      </a:endParaRPr>
                    </a:p>
                  </a:txBody>
                  <a:tcPr marL="6852" marR="6852" marT="6852" marB="41114"/>
                </a:tc>
                <a:tc>
                  <a:txBody>
                    <a:bodyPr/>
                    <a:lstStyle/>
                    <a:p>
                      <a:pPr algn="l" fontAlgn="t"/>
                      <a:endParaRPr lang="en-ZA" sz="1200" b="1" i="0" u="none" strike="noStrike" dirty="0">
                        <a:solidFill>
                          <a:srgbClr val="000000"/>
                        </a:solidFill>
                        <a:effectLst/>
                        <a:latin typeface="+mn-lt"/>
                      </a:endParaRPr>
                    </a:p>
                  </a:txBody>
                  <a:tcPr marL="6852" marR="6852" marT="6852" marB="41114"/>
                </a:tc>
                <a:tc>
                  <a:txBody>
                    <a:bodyPr/>
                    <a:lstStyle/>
                    <a:p>
                      <a:pPr algn="l" fontAlgn="t"/>
                      <a:endParaRPr lang="en-ZA" sz="1200" b="1" i="0" u="none" strike="noStrike" dirty="0">
                        <a:solidFill>
                          <a:srgbClr val="000000"/>
                        </a:solidFill>
                        <a:effectLst/>
                        <a:latin typeface="+mn-lt"/>
                      </a:endParaRPr>
                    </a:p>
                  </a:txBody>
                  <a:tcPr marL="6852" marR="6852" marT="6852" marB="41114"/>
                </a:tc>
                <a:extLst>
                  <a:ext uri="{0D108BD9-81ED-4DB2-BD59-A6C34878D82A}">
                    <a16:rowId xmlns:a16="http://schemas.microsoft.com/office/drawing/2014/main" xmlns="" val="125969556"/>
                  </a:ext>
                </a:extLst>
              </a:tr>
            </a:tbl>
          </a:graphicData>
        </a:graphic>
      </p:graphicFrame>
    </p:spTree>
    <p:custDataLst>
      <p:tags r:id="rId1"/>
    </p:custDataLst>
    <p:extLst>
      <p:ext uri="{BB962C8B-B14F-4D97-AF65-F5344CB8AC3E}">
        <p14:creationId xmlns:p14="http://schemas.microsoft.com/office/powerpoint/2010/main" xmlns="" val="1231059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a:t>INDICATOR TABLE: PROGRAMME 2 </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45</a:t>
            </a:fld>
            <a:endParaRPr lang="en-ZA" dirty="0">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656605723"/>
              </p:ext>
            </p:extLst>
          </p:nvPr>
        </p:nvGraphicFramePr>
        <p:xfrm>
          <a:off x="-2" y="1052736"/>
          <a:ext cx="9144004" cy="4824537"/>
        </p:xfrm>
        <a:graphic>
          <a:graphicData uri="http://schemas.openxmlformats.org/drawingml/2006/table">
            <a:tbl>
              <a:tblPr>
                <a:tableStyleId>{8A107856-5554-42FB-B03E-39F5DBC370BA}</a:tableStyleId>
              </a:tblPr>
              <a:tblGrid>
                <a:gridCol w="1115618">
                  <a:extLst>
                    <a:ext uri="{9D8B030D-6E8A-4147-A177-3AD203B41FA5}">
                      <a16:colId xmlns:a16="http://schemas.microsoft.com/office/drawing/2014/main" xmlns="" val="2908708465"/>
                    </a:ext>
                  </a:extLst>
                </a:gridCol>
                <a:gridCol w="886820">
                  <a:extLst>
                    <a:ext uri="{9D8B030D-6E8A-4147-A177-3AD203B41FA5}">
                      <a16:colId xmlns:a16="http://schemas.microsoft.com/office/drawing/2014/main" xmlns="" val="4129985356"/>
                    </a:ext>
                  </a:extLst>
                </a:gridCol>
                <a:gridCol w="1190261">
                  <a:extLst>
                    <a:ext uri="{9D8B030D-6E8A-4147-A177-3AD203B41FA5}">
                      <a16:colId xmlns:a16="http://schemas.microsoft.com/office/drawing/2014/main" xmlns="" val="1142651156"/>
                    </a:ext>
                  </a:extLst>
                </a:gridCol>
                <a:gridCol w="1190261">
                  <a:extLst>
                    <a:ext uri="{9D8B030D-6E8A-4147-A177-3AD203B41FA5}">
                      <a16:colId xmlns:a16="http://schemas.microsoft.com/office/drawing/2014/main" xmlns="" val="1171366322"/>
                    </a:ext>
                  </a:extLst>
                </a:gridCol>
                <a:gridCol w="1190261">
                  <a:extLst>
                    <a:ext uri="{9D8B030D-6E8A-4147-A177-3AD203B41FA5}">
                      <a16:colId xmlns:a16="http://schemas.microsoft.com/office/drawing/2014/main" xmlns="" val="176545705"/>
                    </a:ext>
                  </a:extLst>
                </a:gridCol>
                <a:gridCol w="870989">
                  <a:extLst>
                    <a:ext uri="{9D8B030D-6E8A-4147-A177-3AD203B41FA5}">
                      <a16:colId xmlns:a16="http://schemas.microsoft.com/office/drawing/2014/main" xmlns="" val="1199010132"/>
                    </a:ext>
                  </a:extLst>
                </a:gridCol>
                <a:gridCol w="1584176">
                  <a:extLst>
                    <a:ext uri="{9D8B030D-6E8A-4147-A177-3AD203B41FA5}">
                      <a16:colId xmlns:a16="http://schemas.microsoft.com/office/drawing/2014/main" xmlns="" val="3277800055"/>
                    </a:ext>
                  </a:extLst>
                </a:gridCol>
                <a:gridCol w="1115618">
                  <a:extLst>
                    <a:ext uri="{9D8B030D-6E8A-4147-A177-3AD203B41FA5}">
                      <a16:colId xmlns:a16="http://schemas.microsoft.com/office/drawing/2014/main" xmlns="" val="642009291"/>
                    </a:ext>
                  </a:extLst>
                </a:gridCol>
              </a:tblGrid>
              <a:tr h="870751">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6234" marR="6234" marT="6234" marB="37405">
                    <a:solidFill>
                      <a:srgbClr val="FFCCCC"/>
                    </a:solidFill>
                  </a:tcPr>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6234" marR="6234" marT="6234" marB="37405">
                    <a:solidFill>
                      <a:srgbClr val="FFCCCC"/>
                    </a:solidFill>
                  </a:tcPr>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6234" marR="6234" marT="6234" marB="37405">
                    <a:solidFill>
                      <a:srgbClr val="FFCCCC"/>
                    </a:solidFill>
                  </a:tcPr>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6234" marR="6234" marT="6234" marB="37405">
                    <a:solidFill>
                      <a:srgbClr val="FFCCCC"/>
                    </a:solidFill>
                  </a:tcPr>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6234" marR="6234" marT="6234" marB="37405">
                    <a:solidFill>
                      <a:srgbClr val="FFCCCC"/>
                    </a:solidFill>
                  </a:tcPr>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6234" marR="6234" marT="6234" marB="37405">
                    <a:solidFill>
                      <a:srgbClr val="FFCCCC"/>
                    </a:solidFill>
                  </a:tcPr>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6234" marR="6234" marT="6234" marB="37405">
                    <a:solidFill>
                      <a:srgbClr val="FFCCCC"/>
                    </a:solidFill>
                  </a:tcPr>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6234" marR="6234" marT="6234" marB="37405">
                    <a:solidFill>
                      <a:srgbClr val="FFCCCC"/>
                    </a:solidFill>
                  </a:tcPr>
                </a:tc>
                <a:extLst>
                  <a:ext uri="{0D108BD9-81ED-4DB2-BD59-A6C34878D82A}">
                    <a16:rowId xmlns:a16="http://schemas.microsoft.com/office/drawing/2014/main" xmlns="" val="451739734"/>
                  </a:ext>
                </a:extLst>
              </a:tr>
              <a:tr h="459886">
                <a:tc rowSpan="3">
                  <a:txBody>
                    <a:bodyPr/>
                    <a:lstStyle/>
                    <a:p>
                      <a:pPr algn="l" fontAlgn="t"/>
                      <a:r>
                        <a:rPr lang="en-GB" sz="1200" u="sng" strike="noStrike" dirty="0">
                          <a:effectLst/>
                          <a:hlinkClick r:id="rId4" action="ppaction://hlinkfile"/>
                        </a:rPr>
                        <a:t>2.5.1. Number of schools with multi-grade classes monitored for implementing the Multi-Grade Toolkit</a:t>
                      </a:r>
                      <a:endParaRPr lang="en-GB" sz="1200" b="1" i="0" u="sng" strike="noStrike" dirty="0">
                        <a:solidFill>
                          <a:srgbClr val="0563C1"/>
                        </a:solidFill>
                        <a:effectLst/>
                        <a:latin typeface="+mn-lt"/>
                      </a:endParaRPr>
                    </a:p>
                  </a:txBody>
                  <a:tcPr marL="6234" marR="6234" marT="6234" marB="37405"/>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6234" marR="6234" marT="6234" marB="37405"/>
                </a:tc>
                <a:tc>
                  <a:txBody>
                    <a:bodyPr/>
                    <a:lstStyle/>
                    <a:p>
                      <a:pPr algn="l" fontAlgn="t"/>
                      <a:r>
                        <a:rPr lang="en-ZA" sz="1200" u="none" strike="noStrike">
                          <a:effectLst/>
                        </a:rPr>
                        <a:t>72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6234" marR="6234" marT="6234" marB="37405"/>
                </a:tc>
                <a:tc>
                  <a:txBody>
                    <a:bodyPr/>
                    <a:lstStyle/>
                    <a:p>
                      <a:pPr algn="l" fontAlgn="t"/>
                      <a:endParaRPr lang="en-ZA" sz="1200" b="1" i="0" u="none" strike="noStrike">
                        <a:solidFill>
                          <a:srgbClr val="000000"/>
                        </a:solidFill>
                        <a:effectLst/>
                        <a:latin typeface="+mn-lt"/>
                      </a:endParaRPr>
                    </a:p>
                  </a:txBody>
                  <a:tcPr marL="6234" marR="6234" marT="6234" marB="37405"/>
                </a:tc>
                <a:tc>
                  <a:txBody>
                    <a:bodyPr/>
                    <a:lstStyle/>
                    <a:p>
                      <a:pPr algn="l" fontAlgn="t"/>
                      <a:endParaRPr lang="en-ZA" sz="1200" b="1" i="0" u="none" strike="noStrike">
                        <a:solidFill>
                          <a:srgbClr val="000000"/>
                        </a:solidFill>
                        <a:effectLst/>
                        <a:latin typeface="+mn-lt"/>
                      </a:endParaRPr>
                    </a:p>
                  </a:txBody>
                  <a:tcPr marL="6234" marR="6234" marT="6234" marB="37405"/>
                </a:tc>
                <a:tc>
                  <a:txBody>
                    <a:bodyPr/>
                    <a:lstStyle/>
                    <a:p>
                      <a:pPr algn="l" fontAlgn="t"/>
                      <a:endParaRPr lang="en-ZA" sz="1200" b="1" i="0" u="none" strike="noStrike">
                        <a:solidFill>
                          <a:srgbClr val="000000"/>
                        </a:solidFill>
                        <a:effectLst/>
                        <a:latin typeface="+mn-lt"/>
                      </a:endParaRPr>
                    </a:p>
                  </a:txBody>
                  <a:tcPr marL="6234" marR="6234" marT="6234" marB="37405"/>
                </a:tc>
                <a:tc>
                  <a:txBody>
                    <a:bodyPr/>
                    <a:lstStyle/>
                    <a:p>
                      <a:pPr algn="l" fontAlgn="t"/>
                      <a:endParaRPr lang="en-ZA" sz="1200" b="1" i="0" u="none" strike="noStrike">
                        <a:solidFill>
                          <a:srgbClr val="000000"/>
                        </a:solidFill>
                        <a:effectLst/>
                        <a:latin typeface="+mn-lt"/>
                      </a:endParaRPr>
                    </a:p>
                  </a:txBody>
                  <a:tcPr marL="6234" marR="6234" marT="6234" marB="37405"/>
                </a:tc>
                <a:tc>
                  <a:txBody>
                    <a:bodyPr/>
                    <a:lstStyle/>
                    <a:p>
                      <a:pPr algn="l" fontAlgn="t"/>
                      <a:endParaRPr lang="en-ZA" sz="1200" b="1" i="0" u="none" strike="noStrike">
                        <a:solidFill>
                          <a:srgbClr val="000000"/>
                        </a:solidFill>
                        <a:effectLst/>
                        <a:latin typeface="+mn-lt"/>
                      </a:endParaRPr>
                    </a:p>
                  </a:txBody>
                  <a:tcPr marL="6234" marR="6234" marT="6234" marB="37405"/>
                </a:tc>
                <a:extLst>
                  <a:ext uri="{0D108BD9-81ED-4DB2-BD59-A6C34878D82A}">
                    <a16:rowId xmlns:a16="http://schemas.microsoft.com/office/drawing/2014/main" xmlns="" val="258154003"/>
                  </a:ext>
                </a:extLst>
              </a:tr>
              <a:tr h="254453">
                <a:tc vMerge="1">
                  <a:txBody>
                    <a:bodyPr/>
                    <a:lstStyle/>
                    <a:p>
                      <a:pPr algn="l" fontAlgn="t"/>
                      <a:endParaRPr lang="en-ZA" sz="700" b="1" i="0" u="sng" strike="noStrike">
                        <a:solidFill>
                          <a:srgbClr val="0563C1"/>
                        </a:solidFill>
                        <a:effectLst/>
                        <a:latin typeface="Arial" panose="020B0604020202020204" pitchFamily="34" charset="0"/>
                      </a:endParaRPr>
                    </a:p>
                  </a:txBody>
                  <a:tcPr marL="6234" marR="6234" marT="6234" marB="37405">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6234" marR="6234" marT="6234" marB="37405"/>
                </a:tc>
                <a:tc>
                  <a:txBody>
                    <a:bodyPr/>
                    <a:lstStyle/>
                    <a:p>
                      <a:pPr algn="l" fontAlgn="t"/>
                      <a:r>
                        <a:rPr lang="en-ZA" sz="1200" u="none" strike="noStrike">
                          <a:effectLst/>
                        </a:rPr>
                        <a:t>18</a:t>
                      </a:r>
                      <a:endParaRPr lang="en-ZA" sz="1200" b="0" i="0" u="none" strike="noStrike">
                        <a:solidFill>
                          <a:srgbClr val="000000"/>
                        </a:solidFill>
                        <a:effectLst/>
                        <a:latin typeface="+mn-lt"/>
                      </a:endParaRPr>
                    </a:p>
                  </a:txBody>
                  <a:tcPr marL="6234" marR="6234" marT="6234" marB="3740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endParaRPr lang="en-ZA" sz="1200" b="0" i="0" u="none" strike="noStrike" dirty="0">
                        <a:solidFill>
                          <a:srgbClr val="000000"/>
                        </a:solidFill>
                        <a:effectLst/>
                        <a:latin typeface="+mn-lt"/>
                      </a:endParaRPr>
                    </a:p>
                  </a:txBody>
                  <a:tcPr marL="6234" marR="6234" marT="6234" marB="37405"/>
                </a:tc>
                <a:tc>
                  <a:txBody>
                    <a:bodyPr/>
                    <a:lstStyle/>
                    <a:p>
                      <a:pPr algn="l" fontAlgn="t"/>
                      <a:r>
                        <a:rPr lang="en-ZA" sz="1200" u="none" strike="noStrike" dirty="0">
                          <a:effectLst/>
                        </a:rPr>
                        <a:t>18</a:t>
                      </a:r>
                      <a:endParaRPr lang="en-ZA" sz="1200" b="0" i="0" u="none" strike="noStrike" dirty="0">
                        <a:solidFill>
                          <a:srgbClr val="000000"/>
                        </a:solidFill>
                        <a:effectLst/>
                        <a:latin typeface="+mn-lt"/>
                      </a:endParaRPr>
                    </a:p>
                  </a:txBody>
                  <a:tcPr marL="6234" marR="6234" marT="6234" marB="37405">
                    <a:solidFill>
                      <a:srgbClr val="23A05C"/>
                    </a:solidFill>
                  </a:tcPr>
                </a:tc>
                <a:tc>
                  <a:txBody>
                    <a:bodyPr/>
                    <a:lstStyle/>
                    <a:p>
                      <a:pPr algn="l" fontAlgn="t"/>
                      <a:r>
                        <a:rPr lang="en-ZA" sz="1200" u="none" strike="noStrike">
                          <a:effectLst/>
                        </a:rPr>
                        <a:t>No deviation</a:t>
                      </a:r>
                      <a:endParaRPr lang="en-ZA" sz="1200" b="0" i="0" u="none" strike="noStrike">
                        <a:solidFill>
                          <a:srgbClr val="000000"/>
                        </a:solidFill>
                        <a:effectLst/>
                        <a:latin typeface="+mn-lt"/>
                      </a:endParaRPr>
                    </a:p>
                  </a:txBody>
                  <a:tcPr marL="6234" marR="6234" marT="6234" marB="37405"/>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6234" marR="6234" marT="6234" marB="37405"/>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6234" marR="6234" marT="6234" marB="37405"/>
                </a:tc>
                <a:extLst>
                  <a:ext uri="{0D108BD9-81ED-4DB2-BD59-A6C34878D82A}">
                    <a16:rowId xmlns:a16="http://schemas.microsoft.com/office/drawing/2014/main" xmlns="" val="4005207846"/>
                  </a:ext>
                </a:extLst>
              </a:tr>
              <a:tr h="978142">
                <a:tc vMerge="1">
                  <a:txBody>
                    <a:bodyPr/>
                    <a:lstStyle/>
                    <a:p>
                      <a:pPr algn="l" fontAlgn="t"/>
                      <a:endParaRPr lang="en-ZA" sz="700" b="1" i="0" u="sng" strike="noStrike" dirty="0">
                        <a:solidFill>
                          <a:srgbClr val="0563C1"/>
                        </a:solidFill>
                        <a:effectLst/>
                        <a:latin typeface="Arial" panose="020B0604020202020204" pitchFamily="34" charset="0"/>
                      </a:endParaRPr>
                    </a:p>
                  </a:txBody>
                  <a:tcPr marL="6234" marR="6234" marT="6234" marB="37405">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6234" marR="6234" marT="6234" marB="37405"/>
                </a:tc>
                <a:tc>
                  <a:txBody>
                    <a:bodyPr/>
                    <a:lstStyle/>
                    <a:p>
                      <a:pPr algn="l" fontAlgn="t"/>
                      <a:r>
                        <a:rPr lang="en-ZA" sz="1200" u="none" strike="noStrike" dirty="0">
                          <a:effectLst/>
                        </a:rPr>
                        <a:t>18</a:t>
                      </a:r>
                      <a:endParaRPr lang="en-ZA" sz="1200" b="1" i="0" u="none" strike="noStrike" dirty="0">
                        <a:solidFill>
                          <a:srgbClr val="000000"/>
                        </a:solidFill>
                        <a:effectLst/>
                        <a:latin typeface="+mn-lt"/>
                      </a:endParaRPr>
                    </a:p>
                  </a:txBody>
                  <a:tcPr marL="6234" marR="6234" marT="6234" marB="3740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1" i="0" u="none" strike="noStrike" dirty="0">
                        <a:solidFill>
                          <a:srgbClr val="000000"/>
                        </a:solidFill>
                        <a:effectLst/>
                        <a:latin typeface="+mn-lt"/>
                      </a:endParaRPr>
                    </a:p>
                  </a:txBody>
                  <a:tcPr marL="6234" marR="6234" marT="6234" marB="37405"/>
                </a:tc>
                <a:tc>
                  <a:txBody>
                    <a:bodyPr/>
                    <a:lstStyle/>
                    <a:p>
                      <a:pPr algn="l" fontAlgn="t"/>
                      <a:r>
                        <a:rPr lang="en-ZA" sz="1200" u="none" strike="noStrike" dirty="0">
                          <a:effectLst/>
                        </a:rPr>
                        <a:t>20</a:t>
                      </a:r>
                      <a:endParaRPr lang="en-ZA" sz="1200" b="1" i="0" u="none" strike="noStrike" dirty="0">
                        <a:solidFill>
                          <a:srgbClr val="000000"/>
                        </a:solidFill>
                        <a:effectLst/>
                        <a:latin typeface="+mn-lt"/>
                      </a:endParaRPr>
                    </a:p>
                  </a:txBody>
                  <a:tcPr marL="6234" marR="6234" marT="6234" marB="37405">
                    <a:solidFill>
                      <a:srgbClr val="23A05C"/>
                    </a:solidFill>
                  </a:tcPr>
                </a:tc>
                <a:tc>
                  <a:txBody>
                    <a:bodyPr/>
                    <a:lstStyle/>
                    <a:p>
                      <a:pPr algn="l" fontAlgn="t"/>
                      <a:r>
                        <a:rPr lang="en-ZA" sz="1200" u="none" strike="noStrike" dirty="0">
                          <a:effectLst/>
                        </a:rPr>
                        <a:t>+2</a:t>
                      </a:r>
                      <a:endParaRPr lang="en-ZA" sz="1200" b="1" i="0" u="none" strike="noStrike" dirty="0">
                        <a:solidFill>
                          <a:srgbClr val="000000"/>
                        </a:solidFill>
                        <a:effectLst/>
                        <a:latin typeface="+mn-lt"/>
                      </a:endParaRPr>
                    </a:p>
                  </a:txBody>
                  <a:tcPr marL="6234" marR="6234" marT="6234" marB="37405"/>
                </a:tc>
                <a:tc>
                  <a:txBody>
                    <a:bodyPr/>
                    <a:lstStyle/>
                    <a:p>
                      <a:pPr algn="l" fontAlgn="t"/>
                      <a:r>
                        <a:rPr lang="en-GB" sz="1200" u="none" strike="noStrike" dirty="0">
                          <a:effectLst/>
                        </a:rPr>
                        <a:t>To mitigate the Quarter 4 target of 18 schools that has to met by the end of March 2020.</a:t>
                      </a:r>
                      <a:endParaRPr lang="en-GB" sz="1200" b="1" i="0" u="none" strike="noStrike" dirty="0">
                        <a:solidFill>
                          <a:srgbClr val="000000"/>
                        </a:solidFill>
                        <a:effectLst/>
                        <a:latin typeface="+mn-lt"/>
                      </a:endParaRPr>
                    </a:p>
                  </a:txBody>
                  <a:tcPr marL="6234" marR="6234" marT="6234" marB="37405"/>
                </a:tc>
                <a:tc>
                  <a:txBody>
                    <a:bodyPr/>
                    <a:lstStyle/>
                    <a:p>
                      <a:pPr algn="l" fontAlgn="t"/>
                      <a:r>
                        <a:rPr lang="en-ZA" sz="1200" u="none" strike="noStrike" dirty="0">
                          <a:effectLst/>
                        </a:rPr>
                        <a:t>No Applicable</a:t>
                      </a:r>
                      <a:endParaRPr lang="en-ZA" sz="1200" b="1" i="0" u="none" strike="noStrike" dirty="0">
                        <a:solidFill>
                          <a:srgbClr val="000000"/>
                        </a:solidFill>
                        <a:effectLst/>
                        <a:latin typeface="+mn-lt"/>
                      </a:endParaRPr>
                    </a:p>
                  </a:txBody>
                  <a:tcPr marL="6234" marR="6234" marT="6234" marB="37405"/>
                </a:tc>
                <a:extLst>
                  <a:ext uri="{0D108BD9-81ED-4DB2-BD59-A6C34878D82A}">
                    <a16:rowId xmlns:a16="http://schemas.microsoft.com/office/drawing/2014/main" xmlns="" val="477510732"/>
                  </a:ext>
                </a:extLst>
              </a:tr>
              <a:tr h="254453">
                <a:tc>
                  <a:txBody>
                    <a:bodyPr/>
                    <a:lstStyle/>
                    <a:p>
                      <a:pPr algn="l" fontAlgn="t"/>
                      <a:endParaRPr lang="en-ZA" sz="1200" b="1" i="0" u="none" strike="noStrike">
                        <a:solidFill>
                          <a:srgbClr val="000000"/>
                        </a:solidFill>
                        <a:effectLst/>
                        <a:latin typeface="+mn-lt"/>
                      </a:endParaRPr>
                    </a:p>
                  </a:txBody>
                  <a:tcPr marL="6234" marR="6234" marT="6234" marB="37405"/>
                </a:tc>
                <a:tc>
                  <a:txBody>
                    <a:bodyPr/>
                    <a:lstStyle/>
                    <a:p>
                      <a:pPr algn="r" fontAlgn="t"/>
                      <a:endParaRPr lang="en-ZA" sz="1200" b="0" i="0" u="none" strike="noStrike">
                        <a:solidFill>
                          <a:srgbClr val="000000"/>
                        </a:solidFill>
                        <a:effectLst/>
                        <a:latin typeface="+mn-lt"/>
                      </a:endParaRPr>
                    </a:p>
                  </a:txBody>
                  <a:tcPr marL="6234" marR="6234" marT="6234" marB="37405"/>
                </a:tc>
                <a:tc>
                  <a:txBody>
                    <a:bodyPr/>
                    <a:lstStyle/>
                    <a:p>
                      <a:pPr algn="l" fontAlgn="t"/>
                      <a:endParaRPr lang="en-ZA" sz="1200" b="0" i="0" u="none" strike="noStrike">
                        <a:solidFill>
                          <a:srgbClr val="000000"/>
                        </a:solidFill>
                        <a:effectLst/>
                        <a:latin typeface="+mn-lt"/>
                      </a:endParaRPr>
                    </a:p>
                  </a:txBody>
                  <a:tcPr marL="6234" marR="6234" marT="6234" marB="37405"/>
                </a:tc>
                <a:tc>
                  <a:txBody>
                    <a:bodyPr/>
                    <a:lstStyle/>
                    <a:p>
                      <a:pPr algn="l" fontAlgn="t"/>
                      <a:endParaRPr lang="en-ZA" sz="1200" b="0" i="0" u="none" strike="noStrike">
                        <a:solidFill>
                          <a:srgbClr val="000000"/>
                        </a:solidFill>
                        <a:effectLst/>
                        <a:latin typeface="+mn-lt"/>
                      </a:endParaRPr>
                    </a:p>
                  </a:txBody>
                  <a:tcPr marL="6234" marR="6234" marT="6234" marB="37405"/>
                </a:tc>
                <a:tc>
                  <a:txBody>
                    <a:bodyPr/>
                    <a:lstStyle/>
                    <a:p>
                      <a:pPr algn="l" fontAlgn="t"/>
                      <a:endParaRPr lang="en-ZA" sz="1200" b="0" i="0" u="none" strike="noStrike">
                        <a:solidFill>
                          <a:srgbClr val="000000"/>
                        </a:solidFill>
                        <a:effectLst/>
                        <a:latin typeface="+mn-lt"/>
                      </a:endParaRPr>
                    </a:p>
                  </a:txBody>
                  <a:tcPr marL="6234" marR="6234" marT="6234" marB="37405"/>
                </a:tc>
                <a:tc>
                  <a:txBody>
                    <a:bodyPr/>
                    <a:lstStyle/>
                    <a:p>
                      <a:pPr algn="l" fontAlgn="t"/>
                      <a:endParaRPr lang="en-ZA" sz="1200" b="0" i="0" u="none" strike="noStrike">
                        <a:solidFill>
                          <a:srgbClr val="000000"/>
                        </a:solidFill>
                        <a:effectLst/>
                        <a:latin typeface="+mn-lt"/>
                      </a:endParaRPr>
                    </a:p>
                  </a:txBody>
                  <a:tcPr marL="6234" marR="6234" marT="6234" marB="37405"/>
                </a:tc>
                <a:tc>
                  <a:txBody>
                    <a:bodyPr/>
                    <a:lstStyle/>
                    <a:p>
                      <a:pPr algn="l" fontAlgn="t"/>
                      <a:endParaRPr lang="en-ZA" sz="1200" b="0" i="0" u="none" strike="noStrike">
                        <a:solidFill>
                          <a:srgbClr val="000000"/>
                        </a:solidFill>
                        <a:effectLst/>
                        <a:latin typeface="+mn-lt"/>
                      </a:endParaRPr>
                    </a:p>
                  </a:txBody>
                  <a:tcPr marL="6234" marR="6234" marT="6234" marB="37405"/>
                </a:tc>
                <a:tc>
                  <a:txBody>
                    <a:bodyPr/>
                    <a:lstStyle/>
                    <a:p>
                      <a:pPr algn="l" fontAlgn="t"/>
                      <a:endParaRPr lang="en-ZA" sz="1200" b="0" i="0" u="none" strike="noStrike">
                        <a:solidFill>
                          <a:srgbClr val="000000"/>
                        </a:solidFill>
                        <a:effectLst/>
                        <a:latin typeface="+mn-lt"/>
                      </a:endParaRPr>
                    </a:p>
                  </a:txBody>
                  <a:tcPr marL="6234" marR="6234" marT="6234" marB="37405"/>
                </a:tc>
                <a:extLst>
                  <a:ext uri="{0D108BD9-81ED-4DB2-BD59-A6C34878D82A}">
                    <a16:rowId xmlns:a16="http://schemas.microsoft.com/office/drawing/2014/main" xmlns="" val="1018117634"/>
                  </a:ext>
                </a:extLst>
              </a:tr>
              <a:tr h="459886">
                <a:tc rowSpan="3">
                  <a:txBody>
                    <a:bodyPr/>
                    <a:lstStyle/>
                    <a:p>
                      <a:pPr algn="l" fontAlgn="t"/>
                      <a:r>
                        <a:rPr lang="en-GB" sz="1200" u="sng" strike="noStrike" dirty="0">
                          <a:effectLst/>
                          <a:hlinkClick r:id="rId5" action="ppaction://hlinkfile"/>
                        </a:rPr>
                        <a:t>2.5.2. Number of advocacy campaigns conducted on the Rural</a:t>
                      </a:r>
                      <a:br>
                        <a:rPr lang="en-GB" sz="1200" u="sng" strike="noStrike" dirty="0">
                          <a:effectLst/>
                          <a:hlinkClick r:id="rId5" action="ppaction://hlinkfile"/>
                        </a:rPr>
                      </a:br>
                      <a:r>
                        <a:rPr lang="en-GB" sz="1200" u="sng" strike="noStrike" dirty="0">
                          <a:effectLst/>
                          <a:hlinkClick r:id="rId5" action="ppaction://hlinkfile"/>
                        </a:rPr>
                        <a:t>Education Framework in the provinces</a:t>
                      </a:r>
                      <a:br>
                        <a:rPr lang="en-GB" sz="1200" u="sng" strike="noStrike" dirty="0">
                          <a:effectLst/>
                          <a:hlinkClick r:id="rId5" action="ppaction://hlinkfile"/>
                        </a:rPr>
                      </a:br>
                      <a:endParaRPr lang="en-GB" sz="1200" b="1" i="0" u="sng" strike="noStrike" dirty="0">
                        <a:solidFill>
                          <a:srgbClr val="0563C1"/>
                        </a:solidFill>
                        <a:effectLst/>
                        <a:latin typeface="+mn-lt"/>
                      </a:endParaRPr>
                    </a:p>
                  </a:txBody>
                  <a:tcPr marL="6234" marR="6234" marT="6234" marB="37405"/>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6234" marR="6234" marT="6234" marB="37405"/>
                </a:tc>
                <a:tc>
                  <a:txBody>
                    <a:bodyPr/>
                    <a:lstStyle/>
                    <a:p>
                      <a:pPr algn="l" fontAlgn="t"/>
                      <a:r>
                        <a:rPr lang="en-ZA" sz="1200" u="none" strike="noStrike">
                          <a:effectLst/>
                        </a:rPr>
                        <a:t>9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6234" marR="6234" marT="6234" marB="37405"/>
                </a:tc>
                <a:tc>
                  <a:txBody>
                    <a:bodyPr/>
                    <a:lstStyle/>
                    <a:p>
                      <a:pPr algn="l" fontAlgn="t"/>
                      <a:endParaRPr lang="en-ZA" sz="1200" b="1" i="0" u="none" strike="noStrike">
                        <a:solidFill>
                          <a:srgbClr val="000000"/>
                        </a:solidFill>
                        <a:effectLst/>
                        <a:latin typeface="+mn-lt"/>
                      </a:endParaRPr>
                    </a:p>
                  </a:txBody>
                  <a:tcPr marL="6234" marR="6234" marT="6234" marB="37405"/>
                </a:tc>
                <a:tc>
                  <a:txBody>
                    <a:bodyPr/>
                    <a:lstStyle/>
                    <a:p>
                      <a:pPr algn="l" fontAlgn="t"/>
                      <a:endParaRPr lang="en-ZA" sz="1200" b="1" i="0" u="none" strike="noStrike">
                        <a:solidFill>
                          <a:srgbClr val="000000"/>
                        </a:solidFill>
                        <a:effectLst/>
                        <a:latin typeface="+mn-lt"/>
                      </a:endParaRPr>
                    </a:p>
                  </a:txBody>
                  <a:tcPr marL="6234" marR="6234" marT="6234" marB="37405"/>
                </a:tc>
                <a:tc>
                  <a:txBody>
                    <a:bodyPr/>
                    <a:lstStyle/>
                    <a:p>
                      <a:pPr algn="l" fontAlgn="t"/>
                      <a:endParaRPr lang="en-ZA" sz="1200" b="1" i="0" u="none" strike="noStrike">
                        <a:solidFill>
                          <a:srgbClr val="000000"/>
                        </a:solidFill>
                        <a:effectLst/>
                        <a:latin typeface="+mn-lt"/>
                      </a:endParaRPr>
                    </a:p>
                  </a:txBody>
                  <a:tcPr marL="6234" marR="6234" marT="6234" marB="37405"/>
                </a:tc>
                <a:tc>
                  <a:txBody>
                    <a:bodyPr/>
                    <a:lstStyle/>
                    <a:p>
                      <a:pPr algn="l" fontAlgn="t"/>
                      <a:endParaRPr lang="en-ZA" sz="1200" b="1" i="0" u="none" strike="noStrike">
                        <a:solidFill>
                          <a:srgbClr val="000000"/>
                        </a:solidFill>
                        <a:effectLst/>
                        <a:latin typeface="+mn-lt"/>
                      </a:endParaRPr>
                    </a:p>
                  </a:txBody>
                  <a:tcPr marL="6234" marR="6234" marT="6234" marB="37405"/>
                </a:tc>
                <a:tc>
                  <a:txBody>
                    <a:bodyPr/>
                    <a:lstStyle/>
                    <a:p>
                      <a:pPr algn="l" fontAlgn="t"/>
                      <a:endParaRPr lang="en-ZA" sz="1200" b="1" i="0" u="none" strike="noStrike">
                        <a:solidFill>
                          <a:srgbClr val="000000"/>
                        </a:solidFill>
                        <a:effectLst/>
                        <a:latin typeface="+mn-lt"/>
                      </a:endParaRPr>
                    </a:p>
                  </a:txBody>
                  <a:tcPr marL="6234" marR="6234" marT="6234" marB="37405"/>
                </a:tc>
                <a:extLst>
                  <a:ext uri="{0D108BD9-81ED-4DB2-BD59-A6C34878D82A}">
                    <a16:rowId xmlns:a16="http://schemas.microsoft.com/office/drawing/2014/main" xmlns="" val="1430240254"/>
                  </a:ext>
                </a:extLst>
              </a:tr>
              <a:tr h="459886">
                <a:tc vMerge="1">
                  <a:txBody>
                    <a:bodyPr/>
                    <a:lstStyle/>
                    <a:p>
                      <a:pPr algn="l" fontAlgn="t"/>
                      <a:endParaRPr lang="en-ZA" sz="700" b="1" i="0" u="sng" strike="noStrike" dirty="0">
                        <a:solidFill>
                          <a:srgbClr val="0563C1"/>
                        </a:solidFill>
                        <a:effectLst/>
                        <a:latin typeface="Arial" panose="020B0604020202020204" pitchFamily="34" charset="0"/>
                      </a:endParaRPr>
                    </a:p>
                  </a:txBody>
                  <a:tcPr marL="6234" marR="6234" marT="6234" marB="37405">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6234" marR="6234" marT="6234" marB="37405"/>
                </a:tc>
                <a:tc>
                  <a:txBody>
                    <a:bodyPr/>
                    <a:lstStyle/>
                    <a:p>
                      <a:pPr algn="l" fontAlgn="t"/>
                      <a:r>
                        <a:rPr lang="en-ZA" sz="1200" u="none" strike="noStrike">
                          <a:effectLst/>
                        </a:rPr>
                        <a:t>2</a:t>
                      </a:r>
                      <a:endParaRPr lang="en-ZA" sz="1200" b="0" i="0" u="none" strike="noStrike">
                        <a:solidFill>
                          <a:srgbClr val="000000"/>
                        </a:solidFill>
                        <a:effectLst/>
                        <a:latin typeface="+mn-lt"/>
                      </a:endParaRPr>
                    </a:p>
                  </a:txBody>
                  <a:tcPr marL="6234" marR="6234" marT="6234" marB="3740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0" i="0" u="none" strike="noStrike" dirty="0">
                        <a:solidFill>
                          <a:srgbClr val="000000"/>
                        </a:solidFill>
                        <a:effectLst/>
                        <a:latin typeface="+mn-lt"/>
                      </a:endParaRPr>
                    </a:p>
                  </a:txBody>
                  <a:tcPr marL="6234" marR="6234" marT="6234" marB="37405"/>
                </a:tc>
                <a:tc>
                  <a:txBody>
                    <a:bodyPr/>
                    <a:lstStyle/>
                    <a:p>
                      <a:pPr algn="l" fontAlgn="t"/>
                      <a:r>
                        <a:rPr lang="en-ZA" sz="1200" u="none" strike="noStrike" dirty="0">
                          <a:effectLst/>
                        </a:rPr>
                        <a:t>4</a:t>
                      </a:r>
                      <a:endParaRPr lang="en-ZA" sz="1200" b="0" i="0" u="none" strike="noStrike" dirty="0">
                        <a:solidFill>
                          <a:srgbClr val="000000"/>
                        </a:solidFill>
                        <a:effectLst/>
                        <a:latin typeface="+mn-lt"/>
                      </a:endParaRPr>
                    </a:p>
                  </a:txBody>
                  <a:tcPr marL="6234" marR="6234" marT="6234" marB="37405">
                    <a:solidFill>
                      <a:srgbClr val="23A05C"/>
                    </a:solidFill>
                  </a:tcPr>
                </a:tc>
                <a:tc>
                  <a:txBody>
                    <a:bodyPr/>
                    <a:lstStyle/>
                    <a:p>
                      <a:pPr algn="l" fontAlgn="t"/>
                      <a:r>
                        <a:rPr lang="en-ZA" sz="1200" u="none" strike="noStrike">
                          <a:effectLst/>
                        </a:rPr>
                        <a:t>+2</a:t>
                      </a:r>
                      <a:endParaRPr lang="en-ZA" sz="1200" b="0" i="0" u="none" strike="noStrike">
                        <a:solidFill>
                          <a:srgbClr val="000000"/>
                        </a:solidFill>
                        <a:effectLst/>
                        <a:latin typeface="+mn-lt"/>
                      </a:endParaRPr>
                    </a:p>
                  </a:txBody>
                  <a:tcPr marL="6234" marR="6234" marT="6234" marB="37405"/>
                </a:tc>
                <a:tc>
                  <a:txBody>
                    <a:bodyPr/>
                    <a:lstStyle/>
                    <a:p>
                      <a:pPr algn="l" fontAlgn="t"/>
                      <a:r>
                        <a:rPr lang="en-GB" sz="1200" u="none" strike="noStrike">
                          <a:effectLst/>
                        </a:rPr>
                        <a:t>To mitigate the -2 deficit incurred in Quarter 1</a:t>
                      </a:r>
                      <a:endParaRPr lang="en-GB" sz="1200" b="0" i="0" u="none" strike="noStrike">
                        <a:solidFill>
                          <a:srgbClr val="000000"/>
                        </a:solidFill>
                        <a:effectLst/>
                        <a:latin typeface="+mn-lt"/>
                      </a:endParaRPr>
                    </a:p>
                  </a:txBody>
                  <a:tcPr marL="6234" marR="6234" marT="6234" marB="37405"/>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6234" marR="6234" marT="6234" marB="37405"/>
                </a:tc>
                <a:extLst>
                  <a:ext uri="{0D108BD9-81ED-4DB2-BD59-A6C34878D82A}">
                    <a16:rowId xmlns:a16="http://schemas.microsoft.com/office/drawing/2014/main" xmlns="" val="1229689613"/>
                  </a:ext>
                </a:extLst>
              </a:tr>
              <a:tr h="1087080">
                <a:tc vMerge="1">
                  <a:txBody>
                    <a:bodyPr/>
                    <a:lstStyle/>
                    <a:p>
                      <a:pPr algn="l" fontAlgn="t"/>
                      <a:endParaRPr lang="en-ZA" sz="700" b="1" i="0" u="sng" strike="noStrike" dirty="0">
                        <a:solidFill>
                          <a:srgbClr val="0563C1"/>
                        </a:solidFill>
                        <a:effectLst/>
                        <a:latin typeface="Arial" panose="020B0604020202020204" pitchFamily="34" charset="0"/>
                      </a:endParaRPr>
                    </a:p>
                  </a:txBody>
                  <a:tcPr marL="6234" marR="6234" marT="6234" marB="37405">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6234" marR="6234" marT="6234" marB="37405"/>
                </a:tc>
                <a:tc>
                  <a:txBody>
                    <a:bodyPr/>
                    <a:lstStyle/>
                    <a:p>
                      <a:pPr algn="l" fontAlgn="t"/>
                      <a:r>
                        <a:rPr lang="en-ZA" sz="1200" u="none" strike="noStrike" dirty="0">
                          <a:effectLst/>
                        </a:rPr>
                        <a:t>2</a:t>
                      </a:r>
                      <a:endParaRPr lang="en-ZA" sz="1200" b="1" i="0" u="none" strike="noStrike" dirty="0">
                        <a:solidFill>
                          <a:srgbClr val="000000"/>
                        </a:solidFill>
                        <a:effectLst/>
                        <a:latin typeface="+mn-lt"/>
                      </a:endParaRPr>
                    </a:p>
                  </a:txBody>
                  <a:tcPr marL="6234" marR="6234" marT="6234" marB="3740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1" i="0" u="none" strike="noStrike" dirty="0">
                        <a:solidFill>
                          <a:srgbClr val="000000"/>
                        </a:solidFill>
                        <a:effectLst/>
                        <a:latin typeface="+mn-lt"/>
                      </a:endParaRPr>
                    </a:p>
                  </a:txBody>
                  <a:tcPr marL="6234" marR="6234" marT="6234" marB="37405"/>
                </a:tc>
                <a:tc>
                  <a:txBody>
                    <a:bodyPr/>
                    <a:lstStyle/>
                    <a:p>
                      <a:pPr algn="l" fontAlgn="t"/>
                      <a:r>
                        <a:rPr lang="en-ZA" sz="1200" u="none" strike="noStrike" dirty="0">
                          <a:effectLst/>
                        </a:rPr>
                        <a:t>1</a:t>
                      </a:r>
                      <a:endParaRPr lang="en-ZA" sz="1200" b="1" i="0" u="none" strike="noStrike" dirty="0">
                        <a:solidFill>
                          <a:srgbClr val="000000"/>
                        </a:solidFill>
                        <a:effectLst/>
                        <a:latin typeface="+mn-lt"/>
                      </a:endParaRPr>
                    </a:p>
                  </a:txBody>
                  <a:tcPr marL="7620" marR="7620" marT="7620">
                    <a:solidFill>
                      <a:srgbClr val="FFC000"/>
                    </a:solidFill>
                  </a:tcPr>
                </a:tc>
                <a:tc>
                  <a:txBody>
                    <a:bodyPr/>
                    <a:lstStyle/>
                    <a:p>
                      <a:pPr algn="l" fontAlgn="t"/>
                      <a:r>
                        <a:rPr lang="en-ZA" sz="1200" u="none" strike="noStrike" dirty="0">
                          <a:effectLst/>
                        </a:rPr>
                        <a:t>-1</a:t>
                      </a:r>
                      <a:endParaRPr lang="en-ZA" sz="1200" b="1" i="0" u="none" strike="noStrike" dirty="0">
                        <a:solidFill>
                          <a:srgbClr val="000000"/>
                        </a:solidFill>
                        <a:effectLst/>
                        <a:latin typeface="+mn-lt"/>
                      </a:endParaRPr>
                    </a:p>
                  </a:txBody>
                  <a:tcPr marL="7620" marR="7620" marT="7620"/>
                </a:tc>
                <a:tc>
                  <a:txBody>
                    <a:bodyPr/>
                    <a:lstStyle/>
                    <a:p>
                      <a:pPr algn="l" fontAlgn="t"/>
                      <a:r>
                        <a:rPr lang="en-GB" sz="1200" u="none" strike="noStrike" dirty="0">
                          <a:effectLst/>
                        </a:rPr>
                        <a:t>The visit to one of the provinces was cancelled due to examination related activities in quarter 3</a:t>
                      </a:r>
                      <a:endParaRPr lang="en-GB" sz="1200" b="1" i="0" u="none" strike="noStrike" dirty="0">
                        <a:solidFill>
                          <a:schemeClr val="tx1"/>
                        </a:solidFill>
                        <a:effectLst/>
                        <a:latin typeface="+mn-lt"/>
                      </a:endParaRPr>
                    </a:p>
                  </a:txBody>
                  <a:tcPr marL="7620" marR="7620" marT="7620"/>
                </a:tc>
                <a:tc>
                  <a:txBody>
                    <a:bodyPr/>
                    <a:lstStyle/>
                    <a:p>
                      <a:pPr algn="l" fontAlgn="t"/>
                      <a:r>
                        <a:rPr lang="en-GB" sz="1200" u="none" strike="noStrike" dirty="0">
                          <a:effectLst/>
                        </a:rPr>
                        <a:t>4 Advocacy campaigns will be conducted during the fourth quarter</a:t>
                      </a:r>
                      <a:endParaRPr lang="en-GB" sz="1200" b="1" i="0" u="none" strike="noStrike" dirty="0">
                        <a:solidFill>
                          <a:srgbClr val="000000"/>
                        </a:solidFill>
                        <a:effectLst/>
                        <a:latin typeface="+mn-lt"/>
                      </a:endParaRPr>
                    </a:p>
                  </a:txBody>
                  <a:tcPr marL="7620" marR="7620" marT="7620"/>
                </a:tc>
                <a:extLst>
                  <a:ext uri="{0D108BD9-81ED-4DB2-BD59-A6C34878D82A}">
                    <a16:rowId xmlns:a16="http://schemas.microsoft.com/office/drawing/2014/main" xmlns="" val="3491708592"/>
                  </a:ext>
                </a:extLst>
              </a:tr>
            </a:tbl>
          </a:graphicData>
        </a:graphic>
      </p:graphicFrame>
    </p:spTree>
    <p:custDataLst>
      <p:tags r:id="rId1"/>
    </p:custDataLst>
    <p:extLst>
      <p:ext uri="{BB962C8B-B14F-4D97-AF65-F5344CB8AC3E}">
        <p14:creationId xmlns:p14="http://schemas.microsoft.com/office/powerpoint/2010/main" xmlns="" val="1929222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a:t>INDICATOR TABLE: PROGRAMME 2 </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46</a:t>
            </a:fld>
            <a:endParaRPr lang="en-ZA" dirty="0">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xmlns="" val="1560807625"/>
              </p:ext>
            </p:extLst>
          </p:nvPr>
        </p:nvGraphicFramePr>
        <p:xfrm>
          <a:off x="1" y="1196752"/>
          <a:ext cx="9143998" cy="4824537"/>
        </p:xfrm>
        <a:graphic>
          <a:graphicData uri="http://schemas.openxmlformats.org/drawingml/2006/table">
            <a:tbl>
              <a:tblPr>
                <a:tableStyleId>{8A107856-5554-42FB-B03E-39F5DBC370BA}</a:tableStyleId>
              </a:tblPr>
              <a:tblGrid>
                <a:gridCol w="1190260">
                  <a:extLst>
                    <a:ext uri="{9D8B030D-6E8A-4147-A177-3AD203B41FA5}">
                      <a16:colId xmlns:a16="http://schemas.microsoft.com/office/drawing/2014/main" xmlns="" val="505889101"/>
                    </a:ext>
                  </a:extLst>
                </a:gridCol>
                <a:gridCol w="861459">
                  <a:extLst>
                    <a:ext uri="{9D8B030D-6E8A-4147-A177-3AD203B41FA5}">
                      <a16:colId xmlns:a16="http://schemas.microsoft.com/office/drawing/2014/main" xmlns="" val="3010560963"/>
                    </a:ext>
                  </a:extLst>
                </a:gridCol>
                <a:gridCol w="1140979">
                  <a:extLst>
                    <a:ext uri="{9D8B030D-6E8A-4147-A177-3AD203B41FA5}">
                      <a16:colId xmlns:a16="http://schemas.microsoft.com/office/drawing/2014/main" xmlns="" val="1286254093"/>
                    </a:ext>
                  </a:extLst>
                </a:gridCol>
                <a:gridCol w="1190260">
                  <a:extLst>
                    <a:ext uri="{9D8B030D-6E8A-4147-A177-3AD203B41FA5}">
                      <a16:colId xmlns:a16="http://schemas.microsoft.com/office/drawing/2014/main" xmlns="" val="448981656"/>
                    </a:ext>
                  </a:extLst>
                </a:gridCol>
                <a:gridCol w="1190260">
                  <a:extLst>
                    <a:ext uri="{9D8B030D-6E8A-4147-A177-3AD203B41FA5}">
                      <a16:colId xmlns:a16="http://schemas.microsoft.com/office/drawing/2014/main" xmlns="" val="470126290"/>
                    </a:ext>
                  </a:extLst>
                </a:gridCol>
                <a:gridCol w="1190260">
                  <a:extLst>
                    <a:ext uri="{9D8B030D-6E8A-4147-A177-3AD203B41FA5}">
                      <a16:colId xmlns:a16="http://schemas.microsoft.com/office/drawing/2014/main" xmlns="" val="2973705697"/>
                    </a:ext>
                  </a:extLst>
                </a:gridCol>
                <a:gridCol w="1190260">
                  <a:extLst>
                    <a:ext uri="{9D8B030D-6E8A-4147-A177-3AD203B41FA5}">
                      <a16:colId xmlns:a16="http://schemas.microsoft.com/office/drawing/2014/main" xmlns="" val="3043699810"/>
                    </a:ext>
                  </a:extLst>
                </a:gridCol>
                <a:gridCol w="1190260">
                  <a:extLst>
                    <a:ext uri="{9D8B030D-6E8A-4147-A177-3AD203B41FA5}">
                      <a16:colId xmlns:a16="http://schemas.microsoft.com/office/drawing/2014/main" xmlns="" val="1769031717"/>
                    </a:ext>
                  </a:extLst>
                </a:gridCol>
              </a:tblGrid>
              <a:tr h="1113999">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7585" marR="7585" marT="7585" marB="45509">
                    <a:solidFill>
                      <a:srgbClr val="FFCCCC"/>
                    </a:solidFill>
                  </a:tcPr>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7585" marR="7585" marT="7585" marB="45509">
                    <a:solidFill>
                      <a:srgbClr val="FFCCCC"/>
                    </a:solidFill>
                  </a:tcPr>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7585" marR="7585" marT="7585" marB="45509">
                    <a:solidFill>
                      <a:srgbClr val="FFCCCC"/>
                    </a:solidFill>
                  </a:tcPr>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7585" marR="7585" marT="7585" marB="45509">
                    <a:solidFill>
                      <a:srgbClr val="FFCCCC"/>
                    </a:solidFill>
                  </a:tcPr>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7585" marR="7585" marT="7585" marB="45509">
                    <a:solidFill>
                      <a:srgbClr val="FFCCCC"/>
                    </a:solidFill>
                  </a:tcPr>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7585" marR="7585" marT="7585" marB="45509">
                    <a:solidFill>
                      <a:srgbClr val="FFCCCC"/>
                    </a:solidFill>
                  </a:tcPr>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7585" marR="7585" marT="7585" marB="45509">
                    <a:solidFill>
                      <a:srgbClr val="FFCCCC"/>
                    </a:solidFill>
                  </a:tcPr>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7585" marR="7585" marT="7585" marB="45509">
                    <a:solidFill>
                      <a:srgbClr val="FFCCCC"/>
                    </a:solidFill>
                  </a:tcPr>
                </a:tc>
                <a:extLst>
                  <a:ext uri="{0D108BD9-81ED-4DB2-BD59-A6C34878D82A}">
                    <a16:rowId xmlns:a16="http://schemas.microsoft.com/office/drawing/2014/main" xmlns="" val="1725162953"/>
                  </a:ext>
                </a:extLst>
              </a:tr>
              <a:tr h="594691">
                <a:tc rowSpan="3">
                  <a:txBody>
                    <a:bodyPr/>
                    <a:lstStyle/>
                    <a:p>
                      <a:pPr algn="l" fontAlgn="t"/>
                      <a:r>
                        <a:rPr lang="en-GB" sz="1200" u="sng" strike="noStrike" dirty="0">
                          <a:effectLst/>
                          <a:hlinkClick r:id="rId4" action="ppaction://hlinkfile"/>
                        </a:rPr>
                        <a:t>2.6.1. Number  of  learners  obtaining  subject  passes  towards a National Senior Certificate (NSC) or extended Senior Certificate, including upgraded NSC per year</a:t>
                      </a:r>
                      <a:endParaRPr lang="en-GB" sz="1200" b="1" i="0" u="sng" strike="noStrike" dirty="0">
                        <a:solidFill>
                          <a:srgbClr val="0563C1"/>
                        </a:solidFill>
                        <a:effectLst/>
                        <a:latin typeface="+mn-lt"/>
                      </a:endParaRPr>
                    </a:p>
                  </a:txBody>
                  <a:tcPr marL="7585" marR="7585" marT="7585" marB="45509"/>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7585" marR="7585" marT="7585" marB="45509"/>
                </a:tc>
                <a:tc>
                  <a:txBody>
                    <a:bodyPr/>
                    <a:lstStyle/>
                    <a:p>
                      <a:pPr algn="l" fontAlgn="t"/>
                      <a:r>
                        <a:rPr lang="en-ZA" sz="1200" u="none" strike="noStrike">
                          <a:effectLst/>
                        </a:rPr>
                        <a:t>30000 </a:t>
                      </a:r>
                      <a:br>
                        <a:rPr lang="en-ZA" sz="1200" u="none" strike="noStrike">
                          <a:effectLst/>
                        </a:rPr>
                      </a:br>
                      <a:r>
                        <a:rPr lang="en-ZA" sz="1200" u="none" strike="noStrike">
                          <a:effectLst/>
                        </a:rPr>
                        <a:t>Bi-annually</a:t>
                      </a:r>
                      <a:endParaRPr lang="en-ZA" sz="1200" b="1" i="0" u="none" strike="noStrike">
                        <a:solidFill>
                          <a:srgbClr val="000000"/>
                        </a:solidFill>
                        <a:effectLst/>
                        <a:latin typeface="+mn-lt"/>
                      </a:endParaRPr>
                    </a:p>
                  </a:txBody>
                  <a:tcPr marL="7585" marR="7585" marT="7585" marB="45509"/>
                </a:tc>
                <a:tc>
                  <a:txBody>
                    <a:bodyPr/>
                    <a:lstStyle/>
                    <a:p>
                      <a:pPr algn="l" fontAlgn="t"/>
                      <a:endParaRPr lang="en-ZA" sz="1200" b="1" i="0" u="none" strike="noStrike" dirty="0">
                        <a:solidFill>
                          <a:srgbClr val="000000"/>
                        </a:solidFill>
                        <a:effectLst/>
                        <a:latin typeface="+mn-lt"/>
                      </a:endParaRPr>
                    </a:p>
                  </a:txBody>
                  <a:tcPr marL="7585" marR="7585" marT="7585" marB="45509"/>
                </a:tc>
                <a:tc>
                  <a:txBody>
                    <a:bodyPr/>
                    <a:lstStyle/>
                    <a:p>
                      <a:pPr algn="l" fontAlgn="t"/>
                      <a:endParaRPr lang="en-ZA" sz="1200" b="1" i="0" u="none" strike="noStrike">
                        <a:solidFill>
                          <a:srgbClr val="000000"/>
                        </a:solidFill>
                        <a:effectLst/>
                        <a:latin typeface="+mn-lt"/>
                      </a:endParaRPr>
                    </a:p>
                  </a:txBody>
                  <a:tcPr marL="7585" marR="7585" marT="7585" marB="45509"/>
                </a:tc>
                <a:tc>
                  <a:txBody>
                    <a:bodyPr/>
                    <a:lstStyle/>
                    <a:p>
                      <a:pPr algn="l" fontAlgn="t"/>
                      <a:endParaRPr lang="en-ZA" sz="1200" b="1" i="0" u="none" strike="noStrike">
                        <a:solidFill>
                          <a:srgbClr val="000000"/>
                        </a:solidFill>
                        <a:effectLst/>
                        <a:latin typeface="+mn-lt"/>
                      </a:endParaRPr>
                    </a:p>
                  </a:txBody>
                  <a:tcPr marL="7585" marR="7585" marT="7585" marB="45509"/>
                </a:tc>
                <a:tc>
                  <a:txBody>
                    <a:bodyPr/>
                    <a:lstStyle/>
                    <a:p>
                      <a:pPr algn="l" fontAlgn="t"/>
                      <a:endParaRPr lang="en-ZA" sz="1200" b="1" i="0" u="none" strike="noStrike" dirty="0">
                        <a:solidFill>
                          <a:srgbClr val="000000"/>
                        </a:solidFill>
                        <a:effectLst/>
                        <a:latin typeface="+mn-lt"/>
                      </a:endParaRPr>
                    </a:p>
                  </a:txBody>
                  <a:tcPr marL="7585" marR="7585" marT="7585" marB="45509"/>
                </a:tc>
                <a:tc>
                  <a:txBody>
                    <a:bodyPr/>
                    <a:lstStyle/>
                    <a:p>
                      <a:pPr algn="l" fontAlgn="t"/>
                      <a:endParaRPr lang="en-ZA" sz="1200" b="1" i="0" u="none" strike="noStrike">
                        <a:solidFill>
                          <a:srgbClr val="000000"/>
                        </a:solidFill>
                        <a:effectLst/>
                        <a:latin typeface="+mn-lt"/>
                      </a:endParaRPr>
                    </a:p>
                  </a:txBody>
                  <a:tcPr marL="7585" marR="7585" marT="7585" marB="45509"/>
                </a:tc>
                <a:extLst>
                  <a:ext uri="{0D108BD9-81ED-4DB2-BD59-A6C34878D82A}">
                    <a16:rowId xmlns:a16="http://schemas.microsoft.com/office/drawing/2014/main" xmlns="" val="3299904936"/>
                  </a:ext>
                </a:extLst>
              </a:tr>
              <a:tr h="1373653">
                <a:tc vMerge="1">
                  <a:txBody>
                    <a:bodyPr/>
                    <a:lstStyle/>
                    <a:p>
                      <a:pPr algn="l" fontAlgn="t"/>
                      <a:endParaRPr lang="en-ZA" sz="900" b="1" i="0" u="sng" strike="noStrike" dirty="0">
                        <a:solidFill>
                          <a:srgbClr val="0563C1"/>
                        </a:solidFill>
                        <a:effectLst/>
                        <a:latin typeface="Arial" panose="020B0604020202020204" pitchFamily="34" charset="0"/>
                      </a:endParaRPr>
                    </a:p>
                  </a:txBody>
                  <a:tcPr marL="7585" marR="7585" marT="7585" marB="4550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7585" marR="7585" marT="7585" marB="45509"/>
                </a:tc>
                <a:tc>
                  <a:txBody>
                    <a:bodyPr/>
                    <a:lstStyle/>
                    <a:p>
                      <a:pPr algn="l" fontAlgn="t"/>
                      <a:r>
                        <a:rPr lang="en-ZA" sz="1200" u="none" strike="noStrike">
                          <a:effectLst/>
                        </a:rPr>
                        <a:t>15000</a:t>
                      </a:r>
                      <a:endParaRPr lang="en-ZA" sz="1200" b="0" i="0" u="none" strike="noStrike">
                        <a:solidFill>
                          <a:srgbClr val="000000"/>
                        </a:solidFill>
                        <a:effectLst/>
                        <a:latin typeface="+mn-lt"/>
                      </a:endParaRPr>
                    </a:p>
                  </a:txBody>
                  <a:tcPr marL="7585" marR="7585" marT="7585" marB="45509"/>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0" i="0" u="none" strike="noStrike" dirty="0">
                        <a:solidFill>
                          <a:srgbClr val="000000"/>
                        </a:solidFill>
                        <a:effectLst/>
                        <a:latin typeface="+mn-lt"/>
                      </a:endParaRPr>
                    </a:p>
                  </a:txBody>
                  <a:tcPr marL="7585" marR="7585" marT="7585" marB="45509"/>
                </a:tc>
                <a:tc>
                  <a:txBody>
                    <a:bodyPr/>
                    <a:lstStyle/>
                    <a:p>
                      <a:pPr algn="l" fontAlgn="t"/>
                      <a:r>
                        <a:rPr lang="en-ZA" sz="1200" u="none" strike="noStrike" dirty="0">
                          <a:effectLst/>
                        </a:rPr>
                        <a:t>37 482</a:t>
                      </a:r>
                      <a:endParaRPr lang="en-ZA" sz="1200" b="0" i="0" u="none" strike="noStrike" dirty="0">
                        <a:solidFill>
                          <a:srgbClr val="000000"/>
                        </a:solidFill>
                        <a:effectLst/>
                        <a:latin typeface="+mn-lt"/>
                      </a:endParaRPr>
                    </a:p>
                  </a:txBody>
                  <a:tcPr marL="7585" marR="7585" marT="7585" marB="45509">
                    <a:solidFill>
                      <a:srgbClr val="00B050"/>
                    </a:solidFill>
                  </a:tcPr>
                </a:tc>
                <a:tc>
                  <a:txBody>
                    <a:bodyPr/>
                    <a:lstStyle/>
                    <a:p>
                      <a:pPr algn="r" fontAlgn="t"/>
                      <a:r>
                        <a:rPr lang="en-ZA" sz="1200" u="none" strike="noStrike">
                          <a:effectLst/>
                        </a:rPr>
                        <a:t>22482</a:t>
                      </a:r>
                      <a:endParaRPr lang="en-ZA" sz="1200" b="0" i="0" u="none" strike="noStrike">
                        <a:solidFill>
                          <a:srgbClr val="000000"/>
                        </a:solidFill>
                        <a:effectLst/>
                        <a:latin typeface="+mn-lt"/>
                      </a:endParaRPr>
                    </a:p>
                  </a:txBody>
                  <a:tcPr marL="7585" marR="7585" marT="7585" marB="45509"/>
                </a:tc>
                <a:tc>
                  <a:txBody>
                    <a:bodyPr/>
                    <a:lstStyle/>
                    <a:p>
                      <a:pPr algn="l" fontAlgn="t"/>
                      <a:r>
                        <a:rPr lang="en-GB" sz="1200" u="none" strike="noStrike">
                          <a:effectLst/>
                        </a:rPr>
                        <a:t>More learners registered for the programme due to increased publicity</a:t>
                      </a:r>
                      <a:endParaRPr lang="en-GB" sz="1200" b="0" i="0" u="none" strike="noStrike">
                        <a:solidFill>
                          <a:srgbClr val="000000"/>
                        </a:solidFill>
                        <a:effectLst/>
                        <a:latin typeface="+mn-lt"/>
                      </a:endParaRPr>
                    </a:p>
                  </a:txBody>
                  <a:tcPr marL="7585" marR="7585" marT="7585" marB="45509"/>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7585" marR="7585" marT="7585" marB="45509"/>
                </a:tc>
                <a:extLst>
                  <a:ext uri="{0D108BD9-81ED-4DB2-BD59-A6C34878D82A}">
                    <a16:rowId xmlns:a16="http://schemas.microsoft.com/office/drawing/2014/main" xmlns="" val="3778577990"/>
                  </a:ext>
                </a:extLst>
              </a:tr>
              <a:tr h="1742194">
                <a:tc vMerge="1">
                  <a:txBody>
                    <a:bodyPr/>
                    <a:lstStyle/>
                    <a:p>
                      <a:pPr algn="l" fontAlgn="t"/>
                      <a:endParaRPr lang="en-ZA" sz="900" b="1" i="0" u="sng" strike="noStrike" dirty="0">
                        <a:solidFill>
                          <a:srgbClr val="0563C1"/>
                        </a:solidFill>
                        <a:effectLst/>
                        <a:latin typeface="Arial" panose="020B0604020202020204" pitchFamily="34" charset="0"/>
                      </a:endParaRPr>
                    </a:p>
                  </a:txBody>
                  <a:tcPr marL="7585" marR="7585" marT="7585" marB="4550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7585" marR="7585" marT="7585" marB="45509"/>
                </a:tc>
                <a:tc>
                  <a:txBody>
                    <a:bodyPr/>
                    <a:lstStyle/>
                    <a:p>
                      <a:pPr algn="l" fontAlgn="t"/>
                      <a:r>
                        <a:rPr lang="en-ZA" sz="1200" u="none" strike="noStrike">
                          <a:effectLst/>
                        </a:rPr>
                        <a:t>0</a:t>
                      </a:r>
                      <a:endParaRPr lang="en-ZA" sz="1200" b="1" i="0" u="none" strike="noStrike">
                        <a:solidFill>
                          <a:srgbClr val="000000"/>
                        </a:solidFill>
                        <a:effectLst/>
                        <a:latin typeface="+mn-lt"/>
                      </a:endParaRPr>
                    </a:p>
                  </a:txBody>
                  <a:tcPr marL="7585" marR="7585" marT="7585" marB="45509"/>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1" i="0" u="none" strike="noStrike" dirty="0">
                        <a:solidFill>
                          <a:srgbClr val="000000"/>
                        </a:solidFill>
                        <a:effectLst/>
                        <a:latin typeface="+mn-lt"/>
                      </a:endParaRPr>
                    </a:p>
                  </a:txBody>
                  <a:tcPr marL="7585" marR="7585" marT="7585" marB="45509"/>
                </a:tc>
                <a:tc>
                  <a:txBody>
                    <a:bodyPr/>
                    <a:lstStyle/>
                    <a:p>
                      <a:pPr algn="l" fontAlgn="t"/>
                      <a:r>
                        <a:rPr lang="en-ZA" sz="1200" u="none" strike="noStrike" dirty="0">
                          <a:effectLst/>
                        </a:rPr>
                        <a:t>37 482</a:t>
                      </a:r>
                      <a:endParaRPr lang="en-ZA" sz="1200" b="1" i="0" u="none" strike="noStrike" dirty="0">
                        <a:solidFill>
                          <a:srgbClr val="000000"/>
                        </a:solidFill>
                        <a:effectLst/>
                        <a:latin typeface="+mn-lt"/>
                      </a:endParaRPr>
                    </a:p>
                  </a:txBody>
                  <a:tcPr marL="7585" marR="7585" marT="7585" marB="45509">
                    <a:solidFill>
                      <a:schemeClr val="bg1"/>
                    </a:solidFill>
                  </a:tcPr>
                </a:tc>
                <a:tc>
                  <a:txBody>
                    <a:bodyPr/>
                    <a:lstStyle/>
                    <a:p>
                      <a:pPr algn="r" fontAlgn="t"/>
                      <a:r>
                        <a:rPr lang="en-ZA" sz="1200" u="none" strike="noStrike" dirty="0">
                          <a:effectLst/>
                        </a:rPr>
                        <a:t>22482</a:t>
                      </a:r>
                      <a:endParaRPr lang="en-ZA" sz="1200" b="1" i="0" u="none" strike="noStrike" dirty="0">
                        <a:solidFill>
                          <a:srgbClr val="000000"/>
                        </a:solidFill>
                        <a:effectLst/>
                        <a:latin typeface="+mn-lt"/>
                      </a:endParaRPr>
                    </a:p>
                  </a:txBody>
                  <a:tcPr marL="7585" marR="7585" marT="7585" marB="45509"/>
                </a:tc>
                <a:tc>
                  <a:txBody>
                    <a:bodyPr/>
                    <a:lstStyle/>
                    <a:p>
                      <a:pPr algn="l" fontAlgn="t"/>
                      <a:r>
                        <a:rPr lang="en-GB" sz="1200" u="none" strike="noStrike" dirty="0">
                          <a:effectLst/>
                        </a:rPr>
                        <a:t>More learners registered for the programme due to increased publicity</a:t>
                      </a:r>
                      <a:endParaRPr lang="en-GB" sz="1200" b="1" i="0" u="none" strike="noStrike" dirty="0">
                        <a:solidFill>
                          <a:srgbClr val="000000"/>
                        </a:solidFill>
                        <a:effectLst/>
                        <a:latin typeface="+mn-lt"/>
                      </a:endParaRPr>
                    </a:p>
                  </a:txBody>
                  <a:tcPr marL="7585" marR="7585" marT="7585" marB="45509"/>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7585" marR="7585" marT="7585" marB="45509"/>
                </a:tc>
                <a:extLst>
                  <a:ext uri="{0D108BD9-81ED-4DB2-BD59-A6C34878D82A}">
                    <a16:rowId xmlns:a16="http://schemas.microsoft.com/office/drawing/2014/main" xmlns="" val="1769070436"/>
                  </a:ext>
                </a:extLst>
              </a:tr>
            </a:tbl>
          </a:graphicData>
        </a:graphic>
      </p:graphicFrame>
    </p:spTree>
    <p:custDataLst>
      <p:tags r:id="rId1"/>
    </p:custDataLst>
    <p:extLst>
      <p:ext uri="{BB962C8B-B14F-4D97-AF65-F5344CB8AC3E}">
        <p14:creationId xmlns:p14="http://schemas.microsoft.com/office/powerpoint/2010/main" xmlns="" val="1693821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a:t>INDICATOR TABLE: PROGRAMME 2 </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47</a:t>
            </a:fld>
            <a:endParaRPr lang="en-ZA" dirty="0">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4126616364"/>
              </p:ext>
            </p:extLst>
          </p:nvPr>
        </p:nvGraphicFramePr>
        <p:xfrm>
          <a:off x="-9" y="980728"/>
          <a:ext cx="9144008" cy="4836704"/>
        </p:xfrm>
        <a:graphic>
          <a:graphicData uri="http://schemas.openxmlformats.org/drawingml/2006/table">
            <a:tbl>
              <a:tblPr>
                <a:tableStyleId>{8A107856-5554-42FB-B03E-39F5DBC370BA}</a:tableStyleId>
              </a:tblPr>
              <a:tblGrid>
                <a:gridCol w="1172929">
                  <a:extLst>
                    <a:ext uri="{9D8B030D-6E8A-4147-A177-3AD203B41FA5}">
                      <a16:colId xmlns:a16="http://schemas.microsoft.com/office/drawing/2014/main" xmlns="" val="4092104843"/>
                    </a:ext>
                  </a:extLst>
                </a:gridCol>
                <a:gridCol w="890235">
                  <a:extLst>
                    <a:ext uri="{9D8B030D-6E8A-4147-A177-3AD203B41FA5}">
                      <a16:colId xmlns:a16="http://schemas.microsoft.com/office/drawing/2014/main" xmlns="" val="818359259"/>
                    </a:ext>
                  </a:extLst>
                </a:gridCol>
                <a:gridCol w="809305">
                  <a:extLst>
                    <a:ext uri="{9D8B030D-6E8A-4147-A177-3AD203B41FA5}">
                      <a16:colId xmlns:a16="http://schemas.microsoft.com/office/drawing/2014/main" xmlns="" val="2046900903"/>
                    </a:ext>
                  </a:extLst>
                </a:gridCol>
                <a:gridCol w="3715764">
                  <a:extLst>
                    <a:ext uri="{9D8B030D-6E8A-4147-A177-3AD203B41FA5}">
                      <a16:colId xmlns:a16="http://schemas.microsoft.com/office/drawing/2014/main" xmlns="" val="388187065"/>
                    </a:ext>
                  </a:extLst>
                </a:gridCol>
                <a:gridCol w="792088">
                  <a:extLst>
                    <a:ext uri="{9D8B030D-6E8A-4147-A177-3AD203B41FA5}">
                      <a16:colId xmlns:a16="http://schemas.microsoft.com/office/drawing/2014/main" xmlns="" val="4121432536"/>
                    </a:ext>
                  </a:extLst>
                </a:gridCol>
                <a:gridCol w="752628">
                  <a:extLst>
                    <a:ext uri="{9D8B030D-6E8A-4147-A177-3AD203B41FA5}">
                      <a16:colId xmlns:a16="http://schemas.microsoft.com/office/drawing/2014/main" xmlns="" val="3993039244"/>
                    </a:ext>
                  </a:extLst>
                </a:gridCol>
                <a:gridCol w="1011059">
                  <a:extLst>
                    <a:ext uri="{9D8B030D-6E8A-4147-A177-3AD203B41FA5}">
                      <a16:colId xmlns:a16="http://schemas.microsoft.com/office/drawing/2014/main" xmlns="" val="2710008367"/>
                    </a:ext>
                  </a:extLst>
                </a:gridCol>
              </a:tblGrid>
              <a:tr h="0">
                <a:tc>
                  <a:txBody>
                    <a:bodyPr/>
                    <a:lstStyle/>
                    <a:p>
                      <a:pPr algn="just" fontAlgn="t"/>
                      <a:r>
                        <a:rPr lang="en-ZA" sz="1200" b="1" u="none" strike="noStrike" dirty="0">
                          <a:effectLst/>
                        </a:rPr>
                        <a:t>Performance Indicator</a:t>
                      </a:r>
                      <a:endParaRPr lang="en-ZA" sz="1200" b="1" i="0" u="none" strike="noStrike" dirty="0">
                        <a:solidFill>
                          <a:srgbClr val="000000"/>
                        </a:solidFill>
                        <a:effectLst/>
                        <a:latin typeface="+mn-lt"/>
                      </a:endParaRPr>
                    </a:p>
                  </a:txBody>
                  <a:tcPr marL="2922" marR="2922" marT="2922" marB="17534"/>
                </a:tc>
                <a:tc>
                  <a:txBody>
                    <a:bodyPr/>
                    <a:lstStyle/>
                    <a:p>
                      <a:pPr algn="just" fontAlgn="t"/>
                      <a:r>
                        <a:rPr lang="en-ZA" sz="1200" b="1" u="none" strike="noStrike">
                          <a:effectLst/>
                        </a:rPr>
                        <a:t>Frequency</a:t>
                      </a:r>
                      <a:endParaRPr lang="en-ZA" sz="1200" b="1" i="0" u="none" strike="noStrike">
                        <a:solidFill>
                          <a:srgbClr val="000000"/>
                        </a:solidFill>
                        <a:effectLst/>
                        <a:latin typeface="+mn-lt"/>
                      </a:endParaRPr>
                    </a:p>
                  </a:txBody>
                  <a:tcPr marL="2922" marR="2922" marT="2922" marB="17534"/>
                </a:tc>
                <a:tc>
                  <a:txBody>
                    <a:bodyPr/>
                    <a:lstStyle/>
                    <a:p>
                      <a:pPr algn="just" fontAlgn="t"/>
                      <a:r>
                        <a:rPr lang="en-ZA" sz="1200" b="1" u="none" strike="noStrike">
                          <a:effectLst/>
                        </a:rPr>
                        <a:t>Target for 2019/20</a:t>
                      </a:r>
                      <a:endParaRPr lang="en-ZA" sz="1200" b="1" i="0" u="none" strike="noStrike">
                        <a:solidFill>
                          <a:srgbClr val="000000"/>
                        </a:solidFill>
                        <a:effectLst/>
                        <a:latin typeface="+mn-lt"/>
                      </a:endParaRPr>
                    </a:p>
                  </a:txBody>
                  <a:tcPr marL="2922" marR="2922" marT="2922" marB="17534"/>
                </a:tc>
                <a:tc>
                  <a:txBody>
                    <a:bodyPr/>
                    <a:lstStyle/>
                    <a:p>
                      <a:pPr algn="just"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2922" marR="2922" marT="2922" marB="17534"/>
                </a:tc>
                <a:tc>
                  <a:txBody>
                    <a:bodyPr/>
                    <a:lstStyle/>
                    <a:p>
                      <a:pPr algn="just" fontAlgn="t"/>
                      <a:r>
                        <a:rPr lang="en-ZA" sz="1200" b="1" u="none" strike="noStrike" dirty="0">
                          <a:effectLst/>
                        </a:rPr>
                        <a:t>Deviation</a:t>
                      </a:r>
                      <a:endParaRPr lang="en-ZA" sz="1200" b="1" i="0" u="none" strike="noStrike" dirty="0">
                        <a:solidFill>
                          <a:srgbClr val="000000"/>
                        </a:solidFill>
                        <a:effectLst/>
                        <a:latin typeface="+mn-lt"/>
                      </a:endParaRPr>
                    </a:p>
                  </a:txBody>
                  <a:tcPr marL="2922" marR="2922" marT="2922" marB="17534"/>
                </a:tc>
                <a:tc>
                  <a:txBody>
                    <a:bodyPr/>
                    <a:lstStyle/>
                    <a:p>
                      <a:pPr algn="just" fontAlgn="t"/>
                      <a:r>
                        <a:rPr lang="en-ZA" sz="1200" b="1" u="none" strike="noStrike">
                          <a:effectLst/>
                        </a:rPr>
                        <a:t>Reason for deviation</a:t>
                      </a:r>
                      <a:endParaRPr lang="en-ZA" sz="1200" b="1" i="0" u="none" strike="noStrike">
                        <a:solidFill>
                          <a:srgbClr val="000000"/>
                        </a:solidFill>
                        <a:effectLst/>
                        <a:latin typeface="+mn-lt"/>
                      </a:endParaRPr>
                    </a:p>
                  </a:txBody>
                  <a:tcPr marL="2922" marR="2922" marT="2922" marB="17534"/>
                </a:tc>
                <a:tc>
                  <a:txBody>
                    <a:bodyPr/>
                    <a:lstStyle/>
                    <a:p>
                      <a:pPr algn="just"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2922" marR="2922" marT="2922" marB="17534"/>
                </a:tc>
                <a:extLst>
                  <a:ext uri="{0D108BD9-81ED-4DB2-BD59-A6C34878D82A}">
                    <a16:rowId xmlns:a16="http://schemas.microsoft.com/office/drawing/2014/main" xmlns="" val="3874581830"/>
                  </a:ext>
                </a:extLst>
              </a:tr>
              <a:tr h="0">
                <a:tc rowSpan="3">
                  <a:txBody>
                    <a:bodyPr/>
                    <a:lstStyle/>
                    <a:p>
                      <a:pPr algn="just" fontAlgn="t"/>
                      <a:r>
                        <a:rPr lang="en-GB" sz="1200" u="sng" strike="noStrike" dirty="0">
                          <a:effectLst/>
                          <a:hlinkClick r:id="rId4" action="ppaction://hlinkfile"/>
                        </a:rPr>
                        <a:t>2.7.1. Number of Children/ Learners with Severe to Profound Intellectual Disability (C/LSPID) using the CAPS Grade R-5 for SID and Learning Programme for C/LSPID</a:t>
                      </a:r>
                      <a:endParaRPr lang="en-GB" sz="1200" b="1" i="0" u="sng" strike="noStrike" dirty="0">
                        <a:solidFill>
                          <a:srgbClr val="0563C1"/>
                        </a:solidFill>
                        <a:effectLst/>
                        <a:latin typeface="+mn-lt"/>
                      </a:endParaRPr>
                    </a:p>
                  </a:txBody>
                  <a:tcPr marL="2922" marR="2922" marT="2922" marB="17534"/>
                </a:tc>
                <a:tc>
                  <a:txBody>
                    <a:bodyPr/>
                    <a:lstStyle/>
                    <a:p>
                      <a:pPr algn="just" fontAlgn="t"/>
                      <a:r>
                        <a:rPr lang="en-ZA" sz="1200" u="none" strike="noStrike">
                          <a:effectLst/>
                        </a:rPr>
                        <a:t>Annual</a:t>
                      </a:r>
                      <a:endParaRPr lang="en-ZA" sz="1200" b="0" i="0" u="none" strike="noStrike">
                        <a:solidFill>
                          <a:srgbClr val="000000"/>
                        </a:solidFill>
                        <a:effectLst/>
                        <a:latin typeface="+mn-lt"/>
                      </a:endParaRPr>
                    </a:p>
                  </a:txBody>
                  <a:tcPr marL="2922" marR="2922" marT="2922" marB="17534"/>
                </a:tc>
                <a:tc>
                  <a:txBody>
                    <a:bodyPr/>
                    <a:lstStyle/>
                    <a:p>
                      <a:pPr algn="just" fontAlgn="t"/>
                      <a:r>
                        <a:rPr lang="en-ZA" sz="1200" u="none" strike="noStrike">
                          <a:effectLst/>
                        </a:rPr>
                        <a:t>3327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2922" marR="2922" marT="2922" marB="17534"/>
                </a:tc>
                <a:tc>
                  <a:txBody>
                    <a:bodyPr/>
                    <a:lstStyle/>
                    <a:p>
                      <a:pPr algn="just" fontAlgn="t"/>
                      <a:endParaRPr lang="en-ZA" sz="1200" b="1" i="0" u="none" strike="noStrike">
                        <a:solidFill>
                          <a:srgbClr val="000000"/>
                        </a:solidFill>
                        <a:effectLst/>
                        <a:latin typeface="+mn-lt"/>
                      </a:endParaRPr>
                    </a:p>
                  </a:txBody>
                  <a:tcPr marL="2922" marR="2922" marT="2922" marB="17534"/>
                </a:tc>
                <a:tc>
                  <a:txBody>
                    <a:bodyPr/>
                    <a:lstStyle/>
                    <a:p>
                      <a:pPr algn="just" fontAlgn="t"/>
                      <a:endParaRPr lang="en-ZA" sz="1200" b="1" i="0" u="none" strike="noStrike">
                        <a:solidFill>
                          <a:srgbClr val="000000"/>
                        </a:solidFill>
                        <a:effectLst/>
                        <a:latin typeface="+mn-lt"/>
                      </a:endParaRPr>
                    </a:p>
                  </a:txBody>
                  <a:tcPr marL="2922" marR="2922" marT="2922" marB="17534"/>
                </a:tc>
                <a:tc>
                  <a:txBody>
                    <a:bodyPr/>
                    <a:lstStyle/>
                    <a:p>
                      <a:pPr algn="just" fontAlgn="t"/>
                      <a:endParaRPr lang="en-ZA" sz="1200" b="1" i="0" u="none" strike="noStrike">
                        <a:solidFill>
                          <a:srgbClr val="000000"/>
                        </a:solidFill>
                        <a:effectLst/>
                        <a:latin typeface="+mn-lt"/>
                      </a:endParaRPr>
                    </a:p>
                  </a:txBody>
                  <a:tcPr marL="2922" marR="2922" marT="2922" marB="17534"/>
                </a:tc>
                <a:tc>
                  <a:txBody>
                    <a:bodyPr/>
                    <a:lstStyle/>
                    <a:p>
                      <a:pPr algn="just" fontAlgn="t"/>
                      <a:endParaRPr lang="en-ZA" sz="1200" b="1" i="0" u="none" strike="noStrike">
                        <a:solidFill>
                          <a:srgbClr val="000000"/>
                        </a:solidFill>
                        <a:effectLst/>
                        <a:latin typeface="+mn-lt"/>
                      </a:endParaRPr>
                    </a:p>
                  </a:txBody>
                  <a:tcPr marL="2922" marR="2922" marT="2922" marB="17534"/>
                </a:tc>
                <a:extLst>
                  <a:ext uri="{0D108BD9-81ED-4DB2-BD59-A6C34878D82A}">
                    <a16:rowId xmlns:a16="http://schemas.microsoft.com/office/drawing/2014/main" xmlns="" val="3817745584"/>
                  </a:ext>
                </a:extLst>
              </a:tr>
              <a:tr h="0">
                <a:tc vMerge="1">
                  <a:txBody>
                    <a:bodyPr/>
                    <a:lstStyle/>
                    <a:p>
                      <a:pPr algn="l" fontAlgn="t"/>
                      <a:endParaRPr lang="en-ZA" sz="300" b="1" i="0" u="sng" strike="noStrike" dirty="0">
                        <a:solidFill>
                          <a:srgbClr val="0563C1"/>
                        </a:solidFill>
                        <a:effectLst/>
                        <a:latin typeface="Arial" panose="020B0604020202020204" pitchFamily="34" charset="0"/>
                      </a:endParaRPr>
                    </a:p>
                  </a:txBody>
                  <a:tcPr marL="2922" marR="2922" marT="2922" marB="17534">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just" fontAlgn="t"/>
                      <a:r>
                        <a:rPr lang="en-ZA" sz="1200" u="none" strike="noStrike">
                          <a:effectLst/>
                        </a:rPr>
                        <a:t> Validated Q2</a:t>
                      </a:r>
                      <a:endParaRPr lang="en-ZA" sz="1200" b="0" i="0" u="none" strike="noStrike">
                        <a:solidFill>
                          <a:srgbClr val="000000"/>
                        </a:solidFill>
                        <a:effectLst/>
                        <a:latin typeface="+mn-lt"/>
                      </a:endParaRPr>
                    </a:p>
                  </a:txBody>
                  <a:tcPr marL="2922" marR="2922" marT="2922" marB="17534"/>
                </a:tc>
                <a:tc>
                  <a:txBody>
                    <a:bodyPr/>
                    <a:lstStyle/>
                    <a:p>
                      <a:pPr algn="just" fontAlgn="t"/>
                      <a:r>
                        <a:rPr lang="en-ZA" sz="1200" u="none" strike="noStrike" dirty="0">
                          <a:effectLst/>
                        </a:rPr>
                        <a:t>0</a:t>
                      </a:r>
                      <a:endParaRPr lang="en-ZA" sz="1200" b="0" i="0" u="none" strike="noStrike" dirty="0">
                        <a:solidFill>
                          <a:srgbClr val="000000"/>
                        </a:solidFill>
                        <a:effectLst/>
                        <a:latin typeface="+mn-lt"/>
                      </a:endParaRPr>
                    </a:p>
                  </a:txBody>
                  <a:tcPr marL="2922" marR="2922" marT="2922" marB="17534"/>
                </a:tc>
                <a:tc>
                  <a:txBody>
                    <a:bodyPr/>
                    <a:lstStyle/>
                    <a:p>
                      <a:pPr algn="just" fontAlgn="t"/>
                      <a:r>
                        <a:rPr lang="en-GB" sz="1200" u="none" strike="noStrike" dirty="0">
                          <a:effectLst/>
                        </a:rPr>
                        <a:t>The 21 subjects for CAPS Grade R-5 for Learners with Severe Intellectual Disability are being implemented in special schools for learners with severe intellectual disability. Teachers are being continuously supported on the implementation of the curriculum. The learning programme for learners with severe to profound intellectual disability is being implemented in special care centres. Caregivers, transversal itinerant outreach teams and teachers are being trained on the implementation of the learning programme</a:t>
                      </a:r>
                      <a:endParaRPr lang="en-GB" sz="1200" b="0" i="0" u="none" strike="noStrike" dirty="0">
                        <a:solidFill>
                          <a:srgbClr val="000000"/>
                        </a:solidFill>
                        <a:effectLst/>
                        <a:latin typeface="+mn-lt"/>
                      </a:endParaRPr>
                    </a:p>
                  </a:txBody>
                  <a:tcPr marL="2922" marR="2922" marT="2922" marB="17534"/>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2333636231"/>
                  </a:ext>
                </a:extLst>
              </a:tr>
              <a:tr h="0">
                <a:tc vMerge="1">
                  <a:txBody>
                    <a:bodyPr/>
                    <a:lstStyle/>
                    <a:p>
                      <a:pPr algn="l" fontAlgn="t"/>
                      <a:endParaRPr lang="en-ZA" sz="300" b="1" i="0" u="sng" strike="noStrike" dirty="0">
                        <a:solidFill>
                          <a:srgbClr val="0563C1"/>
                        </a:solidFill>
                        <a:effectLst/>
                        <a:latin typeface="Arial" panose="020B0604020202020204" pitchFamily="34" charset="0"/>
                      </a:endParaRPr>
                    </a:p>
                  </a:txBody>
                  <a:tcPr marL="2922" marR="2922" marT="2922" marB="17534">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just" fontAlgn="t"/>
                      <a:r>
                        <a:rPr lang="en-ZA" sz="1200" u="none" strike="noStrike" dirty="0">
                          <a:effectLst/>
                        </a:rPr>
                        <a:t>Preliminary Q3</a:t>
                      </a:r>
                      <a:endParaRPr lang="en-ZA" sz="1200" b="1" i="0" u="none" strike="noStrike" dirty="0">
                        <a:solidFill>
                          <a:srgbClr val="000000"/>
                        </a:solidFill>
                        <a:effectLst/>
                        <a:latin typeface="+mn-lt"/>
                      </a:endParaRPr>
                    </a:p>
                  </a:txBody>
                  <a:tcPr marL="2922" marR="2922" marT="2922" marB="17534"/>
                </a:tc>
                <a:tc>
                  <a:txBody>
                    <a:bodyPr/>
                    <a:lstStyle/>
                    <a:p>
                      <a:pPr algn="just" fontAlgn="t"/>
                      <a:r>
                        <a:rPr lang="en-ZA" sz="1200" u="none" strike="noStrike">
                          <a:effectLst/>
                        </a:rPr>
                        <a:t>0</a:t>
                      </a:r>
                      <a:endParaRPr lang="en-ZA" sz="1200" b="1" i="0" u="none" strike="noStrike">
                        <a:solidFill>
                          <a:srgbClr val="000000"/>
                        </a:solidFill>
                        <a:effectLst/>
                        <a:latin typeface="+mn-lt"/>
                      </a:endParaRPr>
                    </a:p>
                  </a:txBody>
                  <a:tcPr marL="2922" marR="2922" marT="2922" marB="17534"/>
                </a:tc>
                <a:tc>
                  <a:txBody>
                    <a:bodyPr/>
                    <a:lstStyle/>
                    <a:p>
                      <a:pPr algn="just" fontAlgn="t"/>
                      <a:r>
                        <a:rPr lang="en-GB" sz="1200" u="none" strike="noStrike" dirty="0">
                          <a:effectLst/>
                        </a:rPr>
                        <a:t>Conducted onsite monitoring and support visits to 45 special care centres in 4 provinces (FS, GP, KZN, &amp; MP) to verify reported care-centre and learner data, as well as gauge and support PEDs in implementing the Repackaged Learning Programme for LPID in particular the implementation of the Term 4 Lesson Plan and its monitoring by PEDs. </a:t>
                      </a:r>
                      <a:br>
                        <a:rPr lang="en-GB" sz="1200" u="none" strike="noStrike" dirty="0">
                          <a:effectLst/>
                        </a:rPr>
                      </a:br>
                      <a:r>
                        <a:rPr lang="en-GB" sz="1200" u="none" strike="noStrike" dirty="0">
                          <a:effectLst/>
                        </a:rPr>
                        <a:t>Facilitated the inclusion of Learners with Profound Intellectual Disability (LPID) category and the Learning Programme for Learners with Profound Intellectual Disability (LPID) subjects in SA-SAMS to enhance data capturing and management.</a:t>
                      </a:r>
                      <a:endParaRPr lang="en-GB" sz="1200" b="1" i="0" u="none" strike="noStrike" dirty="0">
                        <a:solidFill>
                          <a:srgbClr val="000000"/>
                        </a:solidFill>
                        <a:effectLst/>
                        <a:latin typeface="+mn-lt"/>
                      </a:endParaRPr>
                    </a:p>
                  </a:txBody>
                  <a:tcPr marL="2922" marR="2922" marT="2922" marB="17534"/>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1385020570"/>
                  </a:ext>
                </a:extLst>
              </a:tr>
            </a:tbl>
          </a:graphicData>
        </a:graphic>
      </p:graphicFrame>
    </p:spTree>
    <p:custDataLst>
      <p:tags r:id="rId1"/>
    </p:custDataLst>
    <p:extLst>
      <p:ext uri="{BB962C8B-B14F-4D97-AF65-F5344CB8AC3E}">
        <p14:creationId xmlns:p14="http://schemas.microsoft.com/office/powerpoint/2010/main" xmlns="" val="3642531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85800" y="1628800"/>
            <a:ext cx="7772400" cy="1830065"/>
          </a:xfrm>
        </p:spPr>
        <p:txBody>
          <a:bodyPr>
            <a:noAutofit/>
          </a:bodyPr>
          <a:lstStyle/>
          <a:p>
            <a:r>
              <a:rPr lang="en-US" b="1" dirty="0">
                <a:solidFill>
                  <a:schemeClr val="accent2">
                    <a:lumMod val="75000"/>
                  </a:schemeClr>
                </a:solidFill>
              </a:rPr>
              <a:t>PROGRAMME 3: TEACHERS, EDUCATION HUMAN RESOURCES AND INSTITUTIONAL DEVELOPMENT</a:t>
            </a:r>
            <a:br>
              <a:rPr lang="en-US" b="1" dirty="0">
                <a:solidFill>
                  <a:schemeClr val="accent2">
                    <a:lumMod val="75000"/>
                  </a:schemeClr>
                </a:solidFill>
              </a:rPr>
            </a:br>
            <a:endParaRPr lang="en-ZA" b="1" dirty="0">
              <a:solidFill>
                <a:schemeClr val="accent2">
                  <a:lumMod val="75000"/>
                </a:schemeClr>
              </a:solidFill>
            </a:endParaRPr>
          </a:p>
        </p:txBody>
      </p:sp>
      <p:sp>
        <p:nvSpPr>
          <p:cNvPr id="3" name="Content Placeholder 2"/>
          <p:cNvSpPr>
            <a:spLocks noGrp="1"/>
          </p:cNvSpPr>
          <p:nvPr>
            <p:ph type="subTitle" idx="1"/>
          </p:nvPr>
        </p:nvSpPr>
        <p:spPr>
          <a:xfrm>
            <a:off x="1043608" y="3458865"/>
            <a:ext cx="6984776" cy="1986359"/>
          </a:xfrm>
        </p:spPr>
        <p:txBody>
          <a:bodyPr>
            <a:noAutofit/>
          </a:bodyPr>
          <a:lstStyle/>
          <a:p>
            <a:pPr marL="0" indent="0" algn="just">
              <a:buNone/>
            </a:pPr>
            <a:r>
              <a:rPr lang="en-US" sz="2800" dirty="0">
                <a:solidFill>
                  <a:schemeClr val="tx1"/>
                </a:solidFill>
              </a:rPr>
              <a:t>The</a:t>
            </a:r>
            <a:r>
              <a:rPr lang="en-US" sz="2800" b="1" dirty="0">
                <a:solidFill>
                  <a:schemeClr val="tx1"/>
                </a:solidFill>
              </a:rPr>
              <a:t> purpose </a:t>
            </a:r>
            <a:r>
              <a:rPr lang="en-US" sz="2800" dirty="0">
                <a:solidFill>
                  <a:schemeClr val="tx1"/>
                </a:solidFill>
              </a:rPr>
              <a:t>of </a:t>
            </a:r>
            <a:r>
              <a:rPr lang="en-US" sz="2800" dirty="0" err="1">
                <a:solidFill>
                  <a:schemeClr val="tx1"/>
                </a:solidFill>
              </a:rPr>
              <a:t>Programme</a:t>
            </a:r>
            <a:r>
              <a:rPr lang="en-US" sz="2800" dirty="0">
                <a:solidFill>
                  <a:schemeClr val="tx1"/>
                </a:solidFill>
              </a:rPr>
              <a:t> 3 is to promote </a:t>
            </a:r>
            <a:r>
              <a:rPr lang="en-US" sz="2800" b="1" dirty="0">
                <a:solidFill>
                  <a:schemeClr val="tx1"/>
                </a:solidFill>
              </a:rPr>
              <a:t>quality teaching</a:t>
            </a:r>
            <a:r>
              <a:rPr lang="en-US" sz="2800" dirty="0">
                <a:solidFill>
                  <a:schemeClr val="tx1"/>
                </a:solidFill>
              </a:rPr>
              <a:t> and </a:t>
            </a:r>
            <a:r>
              <a:rPr lang="en-US" sz="2800" b="1" dirty="0">
                <a:solidFill>
                  <a:schemeClr val="tx1"/>
                </a:solidFill>
              </a:rPr>
              <a:t>institutional performance </a:t>
            </a:r>
            <a:r>
              <a:rPr lang="en-US" sz="2800" dirty="0">
                <a:solidFill>
                  <a:schemeClr val="tx1"/>
                </a:solidFill>
              </a:rPr>
              <a:t>through the effective supply, development and utilisation of</a:t>
            </a:r>
            <a:r>
              <a:rPr lang="en-US" sz="2800" b="1" dirty="0">
                <a:solidFill>
                  <a:schemeClr val="tx1"/>
                </a:solidFill>
              </a:rPr>
              <a:t> human resources</a:t>
            </a:r>
            <a:r>
              <a:rPr lang="en-US" sz="2800" dirty="0">
                <a:solidFill>
                  <a:schemeClr val="tx1"/>
                </a:solidFill>
              </a:rPr>
              <a:t>.</a:t>
            </a:r>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48</a:t>
            </a:fld>
            <a:endParaRPr lang="en-ZA" b="1" dirty="0">
              <a:solidFill>
                <a:prstClr val="black">
                  <a:tint val="75000"/>
                </a:prstClr>
              </a:solidFill>
            </a:endParaRPr>
          </a:p>
        </p:txBody>
      </p:sp>
      <p:pic>
        <p:nvPicPr>
          <p:cNvPr id="5" name="Picture 4"/>
          <p:cNvPicPr>
            <a:picLocks noChangeAspect="1"/>
          </p:cNvPicPr>
          <p:nvPr/>
        </p:nvPicPr>
        <p:blipFill>
          <a:blip r:embed="rId4"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476611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028384" cy="648072"/>
          </a:xfrm>
        </p:spPr>
        <p:txBody>
          <a:bodyPr>
            <a:noAutofit/>
          </a:bodyPr>
          <a:lstStyle/>
          <a:p>
            <a:r>
              <a:rPr lang="en-ZA" sz="4400" dirty="0"/>
              <a:t>EDUCATION HUMAN RESOURCE MANAGEMENT</a:t>
            </a:r>
          </a:p>
        </p:txBody>
      </p:sp>
      <p:sp>
        <p:nvSpPr>
          <p:cNvPr id="3" name="Content Placeholder 2"/>
          <p:cNvSpPr>
            <a:spLocks noGrp="1"/>
          </p:cNvSpPr>
          <p:nvPr>
            <p:ph idx="1"/>
          </p:nvPr>
        </p:nvSpPr>
        <p:spPr>
          <a:xfrm>
            <a:off x="251520" y="1196752"/>
            <a:ext cx="8712968" cy="4929412"/>
          </a:xfrm>
        </p:spPr>
        <p:txBody>
          <a:bodyPr>
            <a:normAutofit/>
          </a:bodyPr>
          <a:lstStyle/>
          <a:p>
            <a:pPr marL="0" indent="0">
              <a:buNone/>
            </a:pPr>
            <a:r>
              <a:rPr lang="en-US" sz="2400" b="1" u="sng" dirty="0"/>
              <a:t>Educator Performance Management and Development and Whole School Evaluation</a:t>
            </a:r>
          </a:p>
          <a:p>
            <a:pPr algn="just"/>
            <a:r>
              <a:rPr lang="en-ZA" sz="2400" dirty="0"/>
              <a:t>Provincial </a:t>
            </a:r>
            <a:r>
              <a:rPr lang="en-ZA" sz="2400" b="1" dirty="0"/>
              <a:t>Integrated Quality Management System (IQMS) </a:t>
            </a:r>
            <a:r>
              <a:rPr lang="en-ZA" sz="2400" dirty="0"/>
              <a:t>coordinators monitored </a:t>
            </a:r>
            <a:r>
              <a:rPr lang="en-ZA" sz="2400" b="1" dirty="0"/>
              <a:t>1700 schools </a:t>
            </a:r>
            <a:r>
              <a:rPr lang="en-ZA" sz="2400" dirty="0"/>
              <a:t>for support on performance management;</a:t>
            </a:r>
          </a:p>
          <a:p>
            <a:pPr algn="just"/>
            <a:r>
              <a:rPr lang="en-ZA" sz="2400" b="1" dirty="0"/>
              <a:t>12 742 educators </a:t>
            </a:r>
            <a:r>
              <a:rPr lang="en-ZA" sz="2400" dirty="0"/>
              <a:t>participated in information sessions on IQMS implementation;</a:t>
            </a:r>
          </a:p>
          <a:p>
            <a:pPr algn="just"/>
            <a:r>
              <a:rPr lang="en-ZA" sz="2400" dirty="0"/>
              <a:t>Eastern Cape </a:t>
            </a:r>
            <a:r>
              <a:rPr lang="en-ZA" sz="2400" b="1" dirty="0"/>
              <a:t>monitored</a:t>
            </a:r>
            <a:r>
              <a:rPr lang="en-ZA" sz="2400" dirty="0"/>
              <a:t> for implementation of Education Management Service (EMS): </a:t>
            </a:r>
            <a:r>
              <a:rPr lang="en-ZA" sz="2400" b="1" dirty="0"/>
              <a:t>Performance Management and Development Scheme (PMDS) </a:t>
            </a:r>
            <a:r>
              <a:rPr lang="en-ZA" sz="2400" dirty="0"/>
              <a:t>and </a:t>
            </a:r>
            <a:r>
              <a:rPr lang="en-ZA" sz="2400" b="1" dirty="0"/>
              <a:t>Skill Development; </a:t>
            </a:r>
            <a:r>
              <a:rPr lang="en-ZA" sz="2400" dirty="0"/>
              <a:t>and</a:t>
            </a:r>
          </a:p>
          <a:p>
            <a:pPr algn="just"/>
            <a:r>
              <a:rPr lang="en-ZA" sz="2400" b="1" dirty="0"/>
              <a:t>Engagements on School Self-Evaluation </a:t>
            </a:r>
            <a:r>
              <a:rPr lang="en-ZA" sz="2400" dirty="0"/>
              <a:t>undertaken with FS, NW, LP, MP, EC and GP.</a:t>
            </a:r>
          </a:p>
          <a:p>
            <a:endParaRPr lang="en-US" dirty="0"/>
          </a:p>
          <a:p>
            <a:endParaRPr lang="en-ZA" dirty="0"/>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49</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8030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ZA" sz="4400" dirty="0"/>
              <a:t>QUARTER 3 </a:t>
            </a:r>
            <a:r>
              <a:rPr lang="en-ZA" sz="4400" b="1" dirty="0">
                <a:solidFill>
                  <a:schemeClr val="accent2">
                    <a:lumMod val="75000"/>
                  </a:schemeClr>
                </a:solidFill>
              </a:rPr>
              <a:t>HIGHLIGHTS…</a:t>
            </a:r>
          </a:p>
        </p:txBody>
      </p:sp>
      <p:sp>
        <p:nvSpPr>
          <p:cNvPr id="5" name="Content Placeholder 4"/>
          <p:cNvSpPr>
            <a:spLocks noGrp="1"/>
          </p:cNvSpPr>
          <p:nvPr>
            <p:ph idx="1"/>
          </p:nvPr>
        </p:nvSpPr>
        <p:spPr>
          <a:xfrm>
            <a:off x="0" y="764704"/>
            <a:ext cx="9144000" cy="5361460"/>
          </a:xfrm>
        </p:spPr>
        <p:txBody>
          <a:bodyPr>
            <a:noAutofit/>
          </a:bodyPr>
          <a:lstStyle/>
          <a:p>
            <a:pPr algn="just"/>
            <a:r>
              <a:rPr lang="en-ZA" sz="3000" dirty="0"/>
              <a:t>The DBE </a:t>
            </a:r>
            <a:r>
              <a:rPr lang="en-ZA" sz="3000" b="1" dirty="0"/>
              <a:t>briefed</a:t>
            </a:r>
            <a:r>
              <a:rPr lang="en-ZA" sz="3000" dirty="0"/>
              <a:t> the Portfolio Committee on Basic Education on the </a:t>
            </a:r>
            <a:r>
              <a:rPr lang="en-ZA" sz="3000" b="1" dirty="0"/>
              <a:t>General Education Certificate (GEC) and General Occupational Certificate (GOC) </a:t>
            </a:r>
            <a:r>
              <a:rPr lang="en-ZA" sz="3000" dirty="0"/>
              <a:t>for Grade 9 on 15 October 2019 in Cape Town. </a:t>
            </a:r>
          </a:p>
          <a:p>
            <a:pPr lvl="1" algn="just"/>
            <a:r>
              <a:rPr lang="en-ZA" sz="3000" b="1" dirty="0"/>
              <a:t>Contrary to media reports </a:t>
            </a:r>
            <a:r>
              <a:rPr lang="en-ZA" sz="3000" dirty="0"/>
              <a:t>that </a:t>
            </a:r>
            <a:r>
              <a:rPr lang="en-ZA" sz="3000" b="1" dirty="0"/>
              <a:t>“learners would finish school in Grade 9,” </a:t>
            </a:r>
            <a:r>
              <a:rPr lang="en-ZA" sz="3000" dirty="0"/>
              <a:t>GEC is not an exit certificate. </a:t>
            </a:r>
          </a:p>
          <a:p>
            <a:pPr lvl="1" algn="just"/>
            <a:r>
              <a:rPr lang="en-ZA" sz="3000" dirty="0"/>
              <a:t>The GEC and GOC will enable learners to elect </a:t>
            </a:r>
            <a:r>
              <a:rPr lang="en-ZA" sz="3000" b="1" dirty="0"/>
              <a:t>various</a:t>
            </a:r>
            <a:r>
              <a:rPr lang="en-ZA" sz="3000" dirty="0"/>
              <a:t> pathways to </a:t>
            </a:r>
            <a:r>
              <a:rPr lang="en-ZA" sz="3000" b="1" dirty="0"/>
              <a:t>continue</a:t>
            </a:r>
            <a:r>
              <a:rPr lang="en-ZA" sz="3000" dirty="0"/>
              <a:t> with their education at </a:t>
            </a:r>
            <a:r>
              <a:rPr lang="en-ZA" sz="3000" b="1" dirty="0"/>
              <a:t>different institutions </a:t>
            </a:r>
            <a:r>
              <a:rPr lang="en-ZA" sz="3000" dirty="0"/>
              <a:t>where they will be </a:t>
            </a:r>
            <a:r>
              <a:rPr lang="en-ZA" sz="3000" b="1" dirty="0"/>
              <a:t>exposed to skills training </a:t>
            </a:r>
            <a:r>
              <a:rPr lang="en-ZA" sz="3000" dirty="0"/>
              <a:t>in available trades. </a:t>
            </a:r>
          </a:p>
        </p:txBody>
      </p:sp>
      <p:sp>
        <p:nvSpPr>
          <p:cNvPr id="4" name="Slide Number Placeholder 3"/>
          <p:cNvSpPr>
            <a:spLocks noGrp="1"/>
          </p:cNvSpPr>
          <p:nvPr>
            <p:ph type="sldNum" sz="quarter" idx="12"/>
          </p:nvPr>
        </p:nvSpPr>
        <p:spPr/>
        <p:txBody>
          <a:bodyPr/>
          <a:lstStyle/>
          <a:p>
            <a:fld id="{E2C0AE55-7E06-4976-960B-3D98813CB3CF}" type="slidenum">
              <a:rPr lang="en-ZA" smtClean="0"/>
              <a:pPr/>
              <a:t>5</a:t>
            </a:fld>
            <a:endParaRPr lang="en-ZA"/>
          </a:p>
        </p:txBody>
      </p:sp>
      <p:pic>
        <p:nvPicPr>
          <p:cNvPr id="6" name="Picture 5"/>
          <p:cNvPicPr>
            <a:picLocks noChangeAspect="1"/>
          </p:cNvPicPr>
          <p:nvPr/>
        </p:nvPicPr>
        <p:blipFill>
          <a:blip r:embed="rId3" cstate="print"/>
          <a:stretch>
            <a:fillRect/>
          </a:stretch>
        </p:blipFill>
        <p:spPr>
          <a:xfrm>
            <a:off x="0" y="6126164"/>
            <a:ext cx="1691680" cy="731836"/>
          </a:xfrm>
          <a:prstGeom prst="rect">
            <a:avLst/>
          </a:prstGeom>
        </p:spPr>
      </p:pic>
    </p:spTree>
    <p:custDataLst>
      <p:tags r:id="rId1"/>
    </p:custDataLst>
    <p:extLst>
      <p:ext uri="{BB962C8B-B14F-4D97-AF65-F5344CB8AC3E}">
        <p14:creationId xmlns:p14="http://schemas.microsoft.com/office/powerpoint/2010/main" xmlns="" val="2469417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028384" cy="1398613"/>
          </a:xfrm>
        </p:spPr>
        <p:txBody>
          <a:bodyPr>
            <a:noAutofit/>
          </a:bodyPr>
          <a:lstStyle/>
          <a:p>
            <a:r>
              <a:rPr lang="en-ZA" sz="4400" dirty="0"/>
              <a:t>EDUCATION HUMAN RESOURCE MANAGEMENT</a:t>
            </a:r>
          </a:p>
        </p:txBody>
      </p:sp>
      <p:sp>
        <p:nvSpPr>
          <p:cNvPr id="3" name="Content Placeholder 2"/>
          <p:cNvSpPr>
            <a:spLocks noGrp="1"/>
          </p:cNvSpPr>
          <p:nvPr>
            <p:ph idx="1"/>
          </p:nvPr>
        </p:nvSpPr>
        <p:spPr>
          <a:xfrm>
            <a:off x="251520" y="1628800"/>
            <a:ext cx="8712968" cy="4497364"/>
          </a:xfrm>
        </p:spPr>
        <p:txBody>
          <a:bodyPr>
            <a:normAutofit/>
          </a:bodyPr>
          <a:lstStyle/>
          <a:p>
            <a:pPr marL="0" indent="0">
              <a:buNone/>
            </a:pPr>
            <a:r>
              <a:rPr lang="en-US" sz="2400" b="1" u="sng" dirty="0"/>
              <a:t>Education Human Resource Planning, Provisioning and Monitoring</a:t>
            </a:r>
          </a:p>
          <a:p>
            <a:r>
              <a:rPr lang="en-ZA" sz="2400" dirty="0"/>
              <a:t>Mpumalanga Province </a:t>
            </a:r>
            <a:r>
              <a:rPr lang="en-ZA" sz="2400" b="1" dirty="0"/>
              <a:t>distributed</a:t>
            </a:r>
            <a:r>
              <a:rPr lang="en-ZA" sz="2400" dirty="0"/>
              <a:t> their </a:t>
            </a:r>
            <a:r>
              <a:rPr lang="en-ZA" sz="2400" b="1" dirty="0"/>
              <a:t>post establishments </a:t>
            </a:r>
            <a:r>
              <a:rPr lang="en-ZA" sz="2400" dirty="0"/>
              <a:t>to schools by 30 September 2019 in preparation for 2020.</a:t>
            </a:r>
          </a:p>
          <a:p>
            <a:r>
              <a:rPr lang="en-ZA" sz="2400" dirty="0"/>
              <a:t>Only Mpumalanga PED </a:t>
            </a:r>
            <a:r>
              <a:rPr lang="en-ZA" sz="2400" b="1" dirty="0"/>
              <a:t>finalised</a:t>
            </a:r>
            <a:r>
              <a:rPr lang="en-ZA" sz="2400" dirty="0"/>
              <a:t> and </a:t>
            </a:r>
            <a:r>
              <a:rPr lang="en-ZA" sz="2400" b="1" dirty="0"/>
              <a:t>distributed</a:t>
            </a:r>
            <a:r>
              <a:rPr lang="en-ZA" sz="2400" dirty="0"/>
              <a:t> the final post establishments to schools later than 30 September 2019 due to delays in </a:t>
            </a:r>
            <a:r>
              <a:rPr lang="en-ZA" sz="2400" b="1" dirty="0"/>
              <a:t>consultations</a:t>
            </a:r>
            <a:r>
              <a:rPr lang="en-ZA" sz="2400" dirty="0"/>
              <a:t> with social partners </a:t>
            </a:r>
            <a:r>
              <a:rPr lang="en-ZA" sz="2400" b="1" dirty="0"/>
              <a:t>regarding</a:t>
            </a:r>
            <a:r>
              <a:rPr lang="en-ZA" sz="2400" dirty="0"/>
              <a:t> the number of posts declared.</a:t>
            </a:r>
            <a:endParaRPr lang="en-US" sz="2400" b="1" u="sng" dirty="0"/>
          </a:p>
          <a:p>
            <a:r>
              <a:rPr lang="en-US" sz="2400" b="1" dirty="0"/>
              <a:t>A total number of 342 </a:t>
            </a:r>
            <a:r>
              <a:rPr lang="en-US" sz="2400" dirty="0"/>
              <a:t>(preliminary figure covering October 2019 only) young and qualified educators were </a:t>
            </a:r>
            <a:r>
              <a:rPr lang="en-US" sz="2400" b="1" dirty="0"/>
              <a:t>appointed</a:t>
            </a:r>
            <a:r>
              <a:rPr lang="en-US" sz="2400" dirty="0"/>
              <a:t> in posts in the PEDs of which </a:t>
            </a:r>
            <a:r>
              <a:rPr lang="en-US" sz="2400" b="1" dirty="0"/>
              <a:t>90 were permanent </a:t>
            </a:r>
            <a:r>
              <a:rPr lang="en-US" sz="2400" dirty="0"/>
              <a:t>and </a:t>
            </a:r>
            <a:r>
              <a:rPr lang="en-US" sz="2400" b="1" dirty="0"/>
              <a:t>208  temporary</a:t>
            </a:r>
            <a:r>
              <a:rPr lang="en-US" sz="2400" dirty="0"/>
              <a:t>, and </a:t>
            </a:r>
            <a:r>
              <a:rPr lang="en-US" sz="2400" b="1" dirty="0"/>
              <a:t>44 substitute/ relief appointments. </a:t>
            </a:r>
          </a:p>
          <a:p>
            <a:endParaRPr lang="en-ZA" sz="2400" dirty="0"/>
          </a:p>
          <a:p>
            <a:endParaRPr lang="en-ZA"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50</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307537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60648"/>
            <a:ext cx="8028384" cy="648072"/>
          </a:xfrm>
        </p:spPr>
        <p:txBody>
          <a:bodyPr>
            <a:noAutofit/>
          </a:bodyPr>
          <a:lstStyle/>
          <a:p>
            <a:r>
              <a:rPr lang="en-ZA" sz="4400" dirty="0"/>
              <a:t>EDUCATION HUMAN RESOURCE MANAGEMENT</a:t>
            </a:r>
          </a:p>
        </p:txBody>
      </p:sp>
      <p:sp>
        <p:nvSpPr>
          <p:cNvPr id="3" name="Content Placeholder 2"/>
          <p:cNvSpPr>
            <a:spLocks noGrp="1"/>
          </p:cNvSpPr>
          <p:nvPr>
            <p:ph idx="1"/>
          </p:nvPr>
        </p:nvSpPr>
        <p:spPr>
          <a:xfrm>
            <a:off x="179512" y="1124744"/>
            <a:ext cx="8784976" cy="5001420"/>
          </a:xfrm>
        </p:spPr>
        <p:txBody>
          <a:bodyPr>
            <a:noAutofit/>
          </a:bodyPr>
          <a:lstStyle/>
          <a:p>
            <a:pPr marL="0" indent="0">
              <a:buNone/>
            </a:pPr>
            <a:r>
              <a:rPr lang="en-US" sz="2800" b="1" u="sng" dirty="0"/>
              <a:t>Education Human Resource Planning, Provisioning and Monitoring</a:t>
            </a:r>
            <a:endParaRPr lang="en-GB" sz="2800" b="1" u="sng" dirty="0"/>
          </a:p>
          <a:p>
            <a:pPr algn="just"/>
            <a:r>
              <a:rPr lang="en-US" sz="2800" b="1" dirty="0"/>
              <a:t>80% (3 522 of 4 407) </a:t>
            </a:r>
            <a:r>
              <a:rPr lang="en-US" sz="2800" b="1" dirty="0" err="1"/>
              <a:t>Funza</a:t>
            </a:r>
            <a:r>
              <a:rPr lang="en-US" sz="2800" b="1" dirty="0"/>
              <a:t> </a:t>
            </a:r>
            <a:r>
              <a:rPr lang="en-US" sz="2800" b="1" dirty="0" err="1"/>
              <a:t>Lushaka</a:t>
            </a:r>
            <a:r>
              <a:rPr lang="en-US" sz="2800" b="1" dirty="0"/>
              <a:t> graduates </a:t>
            </a:r>
            <a:r>
              <a:rPr lang="en-US" sz="2800" dirty="0"/>
              <a:t>were placed as at the end of November 2019. </a:t>
            </a:r>
          </a:p>
          <a:p>
            <a:pPr lvl="1" algn="just"/>
            <a:r>
              <a:rPr lang="en-US" dirty="0"/>
              <a:t>The placement rate is below the normal trend of </a:t>
            </a:r>
            <a:r>
              <a:rPr lang="en-US" b="1" dirty="0"/>
              <a:t>85%-90% placement </a:t>
            </a:r>
            <a:r>
              <a:rPr lang="en-US" dirty="0"/>
              <a:t>as at the end of November each year. PEDs that recorded below average placement are </a:t>
            </a:r>
            <a:r>
              <a:rPr lang="en-US" b="1" dirty="0"/>
              <a:t>Western Cape 66%, KwaZulu-Natal 73% and Mpumalanga 74%. </a:t>
            </a:r>
          </a:p>
          <a:p>
            <a:pPr lvl="1" algn="just"/>
            <a:r>
              <a:rPr lang="en-US" dirty="0"/>
              <a:t>PEDs that </a:t>
            </a:r>
            <a:r>
              <a:rPr lang="en-US" b="1" dirty="0"/>
              <a:t>recorded</a:t>
            </a:r>
            <a:r>
              <a:rPr lang="en-US" dirty="0"/>
              <a:t> the highest </a:t>
            </a:r>
            <a:r>
              <a:rPr lang="en-US" b="1" dirty="0"/>
              <a:t>placement rate </a:t>
            </a:r>
            <a:r>
              <a:rPr lang="en-US" dirty="0"/>
              <a:t>were </a:t>
            </a:r>
            <a:r>
              <a:rPr lang="en-US" b="1" dirty="0"/>
              <a:t>North West 99% </a:t>
            </a:r>
            <a:r>
              <a:rPr lang="en-US" dirty="0"/>
              <a:t>and </a:t>
            </a:r>
            <a:r>
              <a:rPr lang="en-US" b="1" dirty="0"/>
              <a:t>Free State 93%.</a:t>
            </a:r>
            <a:endParaRPr lang="en-GB" b="1" u="sng"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51</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572619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8028384" cy="1340768"/>
          </a:xfrm>
        </p:spPr>
        <p:txBody>
          <a:bodyPr>
            <a:noAutofit/>
          </a:bodyPr>
          <a:lstStyle/>
          <a:p>
            <a:r>
              <a:rPr lang="en-GB" sz="4400" dirty="0"/>
              <a:t/>
            </a:r>
            <a:br>
              <a:rPr lang="en-GB" sz="4400" dirty="0"/>
            </a:br>
            <a:r>
              <a:rPr lang="en-GB" sz="4400" dirty="0"/>
              <a:t>EDUCATION HUMAN RESOURCE DEVELOPMENT</a:t>
            </a:r>
            <a:r>
              <a:rPr lang="en-US" sz="4400" dirty="0"/>
              <a:t/>
            </a:r>
            <a:br>
              <a:rPr lang="en-US" sz="4400" dirty="0"/>
            </a:br>
            <a:endParaRPr lang="en-ZA" sz="4400" dirty="0"/>
          </a:p>
        </p:txBody>
      </p:sp>
      <p:sp>
        <p:nvSpPr>
          <p:cNvPr id="3" name="Content Placeholder 2"/>
          <p:cNvSpPr>
            <a:spLocks noGrp="1"/>
          </p:cNvSpPr>
          <p:nvPr>
            <p:ph idx="1"/>
          </p:nvPr>
        </p:nvSpPr>
        <p:spPr>
          <a:xfrm>
            <a:off x="251520" y="1340768"/>
            <a:ext cx="8712968" cy="4752528"/>
          </a:xfrm>
        </p:spPr>
        <p:txBody>
          <a:bodyPr>
            <a:noAutofit/>
          </a:bodyPr>
          <a:lstStyle/>
          <a:p>
            <a:pPr marL="0" indent="0">
              <a:buNone/>
            </a:pPr>
            <a:r>
              <a:rPr lang="en-US" sz="2800" b="1" u="sng" dirty="0"/>
              <a:t>Initial Teacher Education</a:t>
            </a:r>
          </a:p>
          <a:p>
            <a:pPr algn="just"/>
            <a:r>
              <a:rPr lang="en-GB" sz="3500" b="1" dirty="0"/>
              <a:t>42 Interns </a:t>
            </a:r>
            <a:r>
              <a:rPr lang="en-GB" sz="3500" dirty="0"/>
              <a:t>enrolled for the Bachelor of Education (</a:t>
            </a:r>
            <a:r>
              <a:rPr lang="en-GB" sz="3500" dirty="0" err="1"/>
              <a:t>BEd</a:t>
            </a:r>
            <a:r>
              <a:rPr lang="en-GB" sz="3500" dirty="0"/>
              <a:t>.) in Foundation Phase teaching with the University of South Africa (UNISA)  participating in the DBE and </a:t>
            </a:r>
            <a:r>
              <a:rPr lang="en-GB" sz="3500" b="1" dirty="0"/>
              <a:t>Save the Children South Africa </a:t>
            </a:r>
            <a:r>
              <a:rPr lang="en-GB" sz="3500" dirty="0"/>
              <a:t>internship programme in the Thabo Mofutsanyane District </a:t>
            </a:r>
            <a:r>
              <a:rPr lang="en-GB" sz="3500" b="1" dirty="0"/>
              <a:t>graduated</a:t>
            </a:r>
            <a:r>
              <a:rPr lang="en-GB" sz="3500" dirty="0"/>
              <a:t> and will now be </a:t>
            </a:r>
            <a:r>
              <a:rPr lang="en-GB" sz="3500" b="1" dirty="0"/>
              <a:t>placed</a:t>
            </a:r>
            <a:r>
              <a:rPr lang="en-GB" sz="3500" dirty="0"/>
              <a:t> in </a:t>
            </a:r>
            <a:r>
              <a:rPr lang="en-GB" sz="3500" b="1" dirty="0"/>
              <a:t>identified schools </a:t>
            </a:r>
            <a:r>
              <a:rPr lang="en-GB" sz="3500" dirty="0"/>
              <a:t>in the Free State.</a:t>
            </a:r>
            <a:endParaRPr lang="en-US" sz="35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52</a:t>
            </a:fld>
            <a:endParaRPr lang="en-ZA" dirty="0"/>
          </a:p>
        </p:txBody>
      </p:sp>
      <p:pic>
        <p:nvPicPr>
          <p:cNvPr id="5" name="Picture 4"/>
          <p:cNvPicPr>
            <a:picLocks noChangeAspect="1"/>
          </p:cNvPicPr>
          <p:nvPr/>
        </p:nvPicPr>
        <p:blipFill>
          <a:blip r:embed="rId3" cstate="print"/>
          <a:stretch>
            <a:fillRect/>
          </a:stretch>
        </p:blipFill>
        <p:spPr>
          <a:xfrm>
            <a:off x="0" y="6237312"/>
            <a:ext cx="1691680" cy="620688"/>
          </a:xfrm>
          <a:prstGeom prst="rect">
            <a:avLst/>
          </a:prstGeom>
        </p:spPr>
      </p:pic>
    </p:spTree>
    <p:custDataLst>
      <p:tags r:id="rId1"/>
    </p:custDataLst>
    <p:extLst>
      <p:ext uri="{BB962C8B-B14F-4D97-AF65-F5344CB8AC3E}">
        <p14:creationId xmlns:p14="http://schemas.microsoft.com/office/powerpoint/2010/main" xmlns="" val="509747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60648"/>
            <a:ext cx="8028384" cy="648072"/>
          </a:xfrm>
        </p:spPr>
        <p:txBody>
          <a:bodyPr>
            <a:noAutofit/>
          </a:bodyPr>
          <a:lstStyle/>
          <a:p>
            <a:r>
              <a:rPr lang="en-GB" sz="4400" dirty="0"/>
              <a:t>EDUCATION HUMAN RESOURCE DEVELOPMENT</a:t>
            </a:r>
            <a:endParaRPr lang="en-ZA" sz="4400" dirty="0"/>
          </a:p>
        </p:txBody>
      </p:sp>
      <p:sp>
        <p:nvSpPr>
          <p:cNvPr id="3" name="Content Placeholder 2"/>
          <p:cNvSpPr>
            <a:spLocks noGrp="1"/>
          </p:cNvSpPr>
          <p:nvPr>
            <p:ph idx="1"/>
          </p:nvPr>
        </p:nvSpPr>
        <p:spPr>
          <a:xfrm>
            <a:off x="107504" y="1268760"/>
            <a:ext cx="8928992" cy="4857404"/>
          </a:xfrm>
        </p:spPr>
        <p:txBody>
          <a:bodyPr>
            <a:normAutofit lnSpcReduction="10000"/>
          </a:bodyPr>
          <a:lstStyle/>
          <a:p>
            <a:pPr marL="0" indent="0" algn="just">
              <a:buNone/>
            </a:pPr>
            <a:r>
              <a:rPr lang="en-US" sz="2400" b="1" u="sng" dirty="0"/>
              <a:t>Continuing Professional Teacher Development (CPTD)</a:t>
            </a:r>
          </a:p>
          <a:p>
            <a:pPr algn="just"/>
            <a:r>
              <a:rPr lang="en-US" sz="2400" dirty="0"/>
              <a:t>A one and a half day </a:t>
            </a:r>
            <a:r>
              <a:rPr lang="en-US" sz="2400" b="1" dirty="0"/>
              <a:t>roundtable</a:t>
            </a:r>
            <a:r>
              <a:rPr lang="en-US" sz="2400" dirty="0"/>
              <a:t> on </a:t>
            </a:r>
            <a:r>
              <a:rPr lang="en-US" sz="2400" b="1" dirty="0"/>
              <a:t>Professional Learning Communities (PLCs)</a:t>
            </a:r>
            <a:r>
              <a:rPr lang="en-US" sz="2400" dirty="0"/>
              <a:t> was held in October 2019 to look at their </a:t>
            </a:r>
            <a:r>
              <a:rPr lang="en-US" sz="2400" b="1" dirty="0"/>
              <a:t>functionality</a:t>
            </a:r>
            <a:r>
              <a:rPr lang="en-US" sz="2400" dirty="0"/>
              <a:t> in all provinces.</a:t>
            </a:r>
          </a:p>
          <a:p>
            <a:pPr algn="just"/>
            <a:r>
              <a:rPr lang="en-US" sz="2400" dirty="0"/>
              <a:t>All adjudication </a:t>
            </a:r>
            <a:r>
              <a:rPr lang="en-US" sz="2400" b="1" dirty="0"/>
              <a:t>processes</a:t>
            </a:r>
            <a:r>
              <a:rPr lang="en-US" sz="2400" dirty="0"/>
              <a:t> for National Teacher Awards (NTA) have been </a:t>
            </a:r>
            <a:r>
              <a:rPr lang="en-US" sz="2400" b="1" dirty="0"/>
              <a:t>concluded for the</a:t>
            </a:r>
            <a:r>
              <a:rPr lang="en-US" sz="2400" dirty="0"/>
              <a:t> Award winning Gala evening to be held on 15 February 2020.</a:t>
            </a:r>
            <a:endParaRPr lang="en-ZA" sz="2400" dirty="0"/>
          </a:p>
          <a:p>
            <a:pPr marL="0" indent="0" algn="just">
              <a:buNone/>
            </a:pPr>
            <a:r>
              <a:rPr lang="en-GB" sz="2400" b="1" u="sng" dirty="0"/>
              <a:t>NATIONAL INSTITUTE FOR CURRICULUM AND PROFESSIONAL DEVELOPMENT (NICPD)</a:t>
            </a:r>
            <a:endParaRPr lang="en-ZA" sz="2400" b="1" u="sng" dirty="0"/>
          </a:p>
          <a:p>
            <a:pPr algn="just"/>
            <a:r>
              <a:rPr lang="en-US" sz="2400" b="1" dirty="0"/>
              <a:t>Learning and Teaching Support Material (LTSM) Policy Development and Innovation:</a:t>
            </a:r>
            <a:r>
              <a:rPr lang="en-US" sz="2400" dirty="0"/>
              <a:t> </a:t>
            </a:r>
            <a:r>
              <a:rPr lang="en-ZA" sz="2400" dirty="0"/>
              <a:t>The DBE provided </a:t>
            </a:r>
            <a:r>
              <a:rPr lang="en-ZA" sz="2400" b="1" dirty="0"/>
              <a:t>support</a:t>
            </a:r>
            <a:r>
              <a:rPr lang="en-ZA" sz="2400" dirty="0"/>
              <a:t> to provinces KZN and NW </a:t>
            </a:r>
            <a:r>
              <a:rPr lang="en-ZA" sz="2400" b="1" dirty="0"/>
              <a:t>concerning</a:t>
            </a:r>
            <a:r>
              <a:rPr lang="en-ZA" sz="2400" dirty="0"/>
              <a:t> the implementation of the Framework, this included the training of principals. </a:t>
            </a:r>
          </a:p>
          <a:p>
            <a:pPr marL="0" indent="0" algn="just">
              <a:buNone/>
            </a:pPr>
            <a:endParaRPr lang="en-ZA" dirty="0"/>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53</a:t>
            </a:fld>
            <a:endParaRPr lang="en-ZA" dirty="0"/>
          </a:p>
        </p:txBody>
      </p:sp>
      <p:pic>
        <p:nvPicPr>
          <p:cNvPr id="5" name="Picture 4"/>
          <p:cNvPicPr>
            <a:picLocks noChangeAspect="1"/>
          </p:cNvPicPr>
          <p:nvPr/>
        </p:nvPicPr>
        <p:blipFill>
          <a:blip r:embed="rId3" cstate="print"/>
          <a:stretch>
            <a:fillRect/>
          </a:stretch>
        </p:blipFill>
        <p:spPr>
          <a:xfrm>
            <a:off x="107504" y="6126164"/>
            <a:ext cx="1579200" cy="543196"/>
          </a:xfrm>
          <a:prstGeom prst="rect">
            <a:avLst/>
          </a:prstGeom>
        </p:spPr>
      </p:pic>
    </p:spTree>
    <p:custDataLst>
      <p:tags r:id="rId1"/>
    </p:custDataLst>
    <p:extLst>
      <p:ext uri="{BB962C8B-B14F-4D97-AF65-F5344CB8AC3E}">
        <p14:creationId xmlns:p14="http://schemas.microsoft.com/office/powerpoint/2010/main" xmlns="" val="1677408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8028384" cy="1124744"/>
          </a:xfrm>
        </p:spPr>
        <p:txBody>
          <a:bodyPr>
            <a:noAutofit/>
          </a:bodyPr>
          <a:lstStyle/>
          <a:p>
            <a:r>
              <a:rPr lang="en-GB" sz="3600" dirty="0"/>
              <a:t>NATIONAL INSTITUTE FOR CURRICULUM AND PROFESSIONAL DEVELOPMENT</a:t>
            </a:r>
            <a:endParaRPr lang="en-ZA" sz="3600" dirty="0"/>
          </a:p>
        </p:txBody>
      </p:sp>
      <p:sp>
        <p:nvSpPr>
          <p:cNvPr id="3" name="Content Placeholder 2"/>
          <p:cNvSpPr>
            <a:spLocks noGrp="1"/>
          </p:cNvSpPr>
          <p:nvPr>
            <p:ph idx="1"/>
          </p:nvPr>
        </p:nvSpPr>
        <p:spPr>
          <a:xfrm>
            <a:off x="107504" y="1124744"/>
            <a:ext cx="8856984" cy="5001420"/>
          </a:xfrm>
        </p:spPr>
        <p:txBody>
          <a:bodyPr>
            <a:normAutofit/>
          </a:bodyPr>
          <a:lstStyle/>
          <a:p>
            <a:pPr algn="just"/>
            <a:r>
              <a:rPr lang="en-ZA" sz="2400" b="1" dirty="0"/>
              <a:t>Primary School Reading Improvement Programme (PSRIP): </a:t>
            </a:r>
            <a:r>
              <a:rPr lang="en-ZA" sz="2400" dirty="0"/>
              <a:t>The training of Foundation Phase Subject Advisors (SA) took place from  19-21 November 2019 at </a:t>
            </a:r>
            <a:r>
              <a:rPr lang="en-ZA" sz="2400" dirty="0" err="1"/>
              <a:t>Kopanong</a:t>
            </a:r>
            <a:r>
              <a:rPr lang="en-ZA" sz="2400" dirty="0"/>
              <a:t> Hotel.  </a:t>
            </a:r>
          </a:p>
          <a:p>
            <a:pPr algn="just"/>
            <a:r>
              <a:rPr lang="en-ZA" sz="2400" b="1" dirty="0"/>
              <a:t>The total number of 124 for Foundation Phase SAs </a:t>
            </a:r>
            <a:r>
              <a:rPr lang="en-ZA" sz="2400" dirty="0"/>
              <a:t>trained from all nine (9) provinces, these figures </a:t>
            </a:r>
            <a:r>
              <a:rPr lang="en-ZA" sz="2400" b="1" dirty="0"/>
              <a:t>include</a:t>
            </a:r>
            <a:r>
              <a:rPr lang="en-ZA" sz="2400" dirty="0"/>
              <a:t> the provincial coordinators. </a:t>
            </a:r>
          </a:p>
          <a:p>
            <a:pPr algn="just"/>
            <a:r>
              <a:rPr lang="en-ZA" sz="2400" b="1" dirty="0"/>
              <a:t>The Foundation Phase workshop </a:t>
            </a:r>
            <a:r>
              <a:rPr lang="en-ZA" sz="2400" dirty="0"/>
              <a:t>was followed by the Intermediate Phase workshop that took place at  </a:t>
            </a:r>
            <a:r>
              <a:rPr lang="en-ZA" sz="2400" dirty="0" err="1"/>
              <a:t>Kopanong</a:t>
            </a:r>
            <a:r>
              <a:rPr lang="en-ZA" sz="2400" dirty="0"/>
              <a:t> Hotel from 25-28 November 2019 where a </a:t>
            </a:r>
            <a:r>
              <a:rPr lang="en-ZA" sz="2400" b="1" dirty="0"/>
              <a:t>total number of 144 </a:t>
            </a:r>
            <a:r>
              <a:rPr lang="en-ZA" sz="2400" dirty="0"/>
              <a:t>SAs including provincial coordinators were trained.</a:t>
            </a:r>
          </a:p>
          <a:p>
            <a:pPr algn="just"/>
            <a:r>
              <a:rPr lang="en-US" sz="2400" b="1" dirty="0"/>
              <a:t>Reading Promotion :  </a:t>
            </a:r>
            <a:r>
              <a:rPr lang="en-US" sz="2400" dirty="0"/>
              <a:t>The Free State Province trained </a:t>
            </a:r>
            <a:r>
              <a:rPr lang="en-US" sz="2400" b="1" dirty="0"/>
              <a:t>248</a:t>
            </a:r>
            <a:r>
              <a:rPr lang="en-US" sz="2400" dirty="0"/>
              <a:t> </a:t>
            </a:r>
            <a:r>
              <a:rPr lang="en-US" sz="2400" b="1" dirty="0"/>
              <a:t>teachers</a:t>
            </a:r>
            <a:r>
              <a:rPr lang="en-US" sz="2400" dirty="0"/>
              <a:t> on </a:t>
            </a:r>
            <a:r>
              <a:rPr lang="en-US" sz="2400" b="1" dirty="0"/>
              <a:t>Library Administration and Information Skills.</a:t>
            </a: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54</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8007236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
            <a:ext cx="8172400" cy="1326605"/>
          </a:xfrm>
        </p:spPr>
        <p:txBody>
          <a:bodyPr>
            <a:normAutofit/>
          </a:bodyPr>
          <a:lstStyle/>
          <a:p>
            <a:r>
              <a:rPr lang="en-GB" sz="3600" dirty="0"/>
              <a:t>NATIONAL INSTITUTE FOR CURRICULUM AND PROFESSIONAL DEVELOPMENT</a:t>
            </a:r>
            <a:endParaRPr lang="en-ZA" sz="3600" dirty="0"/>
          </a:p>
        </p:txBody>
      </p:sp>
      <p:sp>
        <p:nvSpPr>
          <p:cNvPr id="3" name="Content Placeholder 2"/>
          <p:cNvSpPr>
            <a:spLocks noGrp="1"/>
          </p:cNvSpPr>
          <p:nvPr>
            <p:ph idx="1"/>
          </p:nvPr>
        </p:nvSpPr>
        <p:spPr>
          <a:xfrm>
            <a:off x="215516" y="1422052"/>
            <a:ext cx="8712968" cy="4569372"/>
          </a:xfrm>
        </p:spPr>
        <p:txBody>
          <a:bodyPr>
            <a:noAutofit/>
          </a:bodyPr>
          <a:lstStyle/>
          <a:p>
            <a:pPr algn="just"/>
            <a:r>
              <a:rPr lang="en-US" sz="2700" b="1" dirty="0"/>
              <a:t>A total of 58 teachers </a:t>
            </a:r>
            <a:r>
              <a:rPr lang="en-US" sz="2700" dirty="0"/>
              <a:t>from two (</a:t>
            </a:r>
            <a:r>
              <a:rPr lang="en-US" sz="2700" b="1" dirty="0"/>
              <a:t>2) </a:t>
            </a:r>
            <a:r>
              <a:rPr lang="en-US" sz="2700" dirty="0"/>
              <a:t>districts (Thabo Mofutsanyane and Motheo) received training on the </a:t>
            </a:r>
            <a:r>
              <a:rPr lang="en-US" sz="2700" b="1" dirty="0"/>
              <a:t>establishment</a:t>
            </a:r>
            <a:r>
              <a:rPr lang="en-US" sz="2700" dirty="0"/>
              <a:t> of Reading Clubs. </a:t>
            </a:r>
          </a:p>
          <a:p>
            <a:pPr algn="just"/>
            <a:r>
              <a:rPr lang="en-US" sz="2700" dirty="0"/>
              <a:t>The Gauteng province trained </a:t>
            </a:r>
            <a:r>
              <a:rPr lang="en-US" sz="2700" b="1" dirty="0"/>
              <a:t>265 teachers </a:t>
            </a:r>
            <a:r>
              <a:rPr lang="en-US" sz="2700" dirty="0"/>
              <a:t>from four (4) regions on Basic School Library Management and Administration.</a:t>
            </a:r>
            <a:endParaRPr lang="en-ZA" sz="2700" b="1" u="sng" dirty="0"/>
          </a:p>
          <a:p>
            <a:pPr algn="just"/>
            <a:r>
              <a:rPr lang="en-US" sz="2700" b="1" dirty="0"/>
              <a:t>Teacher Development Implementation (TDI): </a:t>
            </a:r>
            <a:r>
              <a:rPr lang="en-ZA" sz="2700" dirty="0"/>
              <a:t>Conducted </a:t>
            </a:r>
            <a:r>
              <a:rPr lang="en-ZA" sz="2700" b="1" dirty="0"/>
              <a:t>Accounting and Economics </a:t>
            </a:r>
            <a:r>
              <a:rPr lang="en-ZA" sz="2700" dirty="0"/>
              <a:t>workshop in Limpopo.</a:t>
            </a:r>
          </a:p>
          <a:p>
            <a:pPr algn="just"/>
            <a:r>
              <a:rPr lang="en-ZA" sz="2700" dirty="0"/>
              <a:t> </a:t>
            </a:r>
            <a:r>
              <a:rPr lang="en-ZA" sz="2700" b="1" dirty="0"/>
              <a:t>137 teachers attended, </a:t>
            </a:r>
            <a:r>
              <a:rPr lang="en-ZA" sz="2700" dirty="0"/>
              <a:t>the three (3) day South African Council of Educators (SACE) </a:t>
            </a:r>
            <a:r>
              <a:rPr lang="en-ZA" sz="2700" b="1" dirty="0"/>
              <a:t>endorsed programme.</a:t>
            </a:r>
          </a:p>
        </p:txBody>
      </p:sp>
      <p:sp>
        <p:nvSpPr>
          <p:cNvPr id="4" name="Slide Number Placeholder 3"/>
          <p:cNvSpPr>
            <a:spLocks noGrp="1"/>
          </p:cNvSpPr>
          <p:nvPr>
            <p:ph type="sldNum" sz="quarter" idx="12"/>
          </p:nvPr>
        </p:nvSpPr>
        <p:spPr/>
        <p:txBody>
          <a:bodyPr/>
          <a:lstStyle/>
          <a:p>
            <a:fld id="{E2C0AE55-7E06-4976-960B-3D98813CB3CF}" type="slidenum">
              <a:rPr lang="en-ZA" smtClean="0"/>
              <a:pPr/>
              <a:t>55</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742908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rgbClr val="C0504D">
                    <a:lumMod val="75000"/>
                  </a:srgbClr>
                </a:solidFill>
              </a:rPr>
              <a:t>INDICATOR TABLE: PROGRAMME 3 … </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56</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2091764987"/>
              </p:ext>
            </p:extLst>
          </p:nvPr>
        </p:nvGraphicFramePr>
        <p:xfrm>
          <a:off x="-4" y="1052736"/>
          <a:ext cx="9144003" cy="4886230"/>
        </p:xfrm>
        <a:graphic>
          <a:graphicData uri="http://schemas.openxmlformats.org/drawingml/2006/table">
            <a:tbl>
              <a:tblPr>
                <a:tableStyleId>{8A107856-5554-42FB-B03E-39F5DBC370BA}</a:tableStyleId>
              </a:tblPr>
              <a:tblGrid>
                <a:gridCol w="1043612">
                  <a:extLst>
                    <a:ext uri="{9D8B030D-6E8A-4147-A177-3AD203B41FA5}">
                      <a16:colId xmlns:a16="http://schemas.microsoft.com/office/drawing/2014/main" xmlns="" val="2267997785"/>
                    </a:ext>
                  </a:extLst>
                </a:gridCol>
                <a:gridCol w="958825">
                  <a:extLst>
                    <a:ext uri="{9D8B030D-6E8A-4147-A177-3AD203B41FA5}">
                      <a16:colId xmlns:a16="http://schemas.microsoft.com/office/drawing/2014/main" xmlns="" val="1999819687"/>
                    </a:ext>
                  </a:extLst>
                </a:gridCol>
                <a:gridCol w="1190261">
                  <a:extLst>
                    <a:ext uri="{9D8B030D-6E8A-4147-A177-3AD203B41FA5}">
                      <a16:colId xmlns:a16="http://schemas.microsoft.com/office/drawing/2014/main" xmlns="" val="1449953532"/>
                    </a:ext>
                  </a:extLst>
                </a:gridCol>
                <a:gridCol w="1190261">
                  <a:extLst>
                    <a:ext uri="{9D8B030D-6E8A-4147-A177-3AD203B41FA5}">
                      <a16:colId xmlns:a16="http://schemas.microsoft.com/office/drawing/2014/main" xmlns="" val="1337880756"/>
                    </a:ext>
                  </a:extLst>
                </a:gridCol>
                <a:gridCol w="1190261">
                  <a:extLst>
                    <a:ext uri="{9D8B030D-6E8A-4147-A177-3AD203B41FA5}">
                      <a16:colId xmlns:a16="http://schemas.microsoft.com/office/drawing/2014/main" xmlns="" val="2336913341"/>
                    </a:ext>
                  </a:extLst>
                </a:gridCol>
                <a:gridCol w="1190261">
                  <a:extLst>
                    <a:ext uri="{9D8B030D-6E8A-4147-A177-3AD203B41FA5}">
                      <a16:colId xmlns:a16="http://schemas.microsoft.com/office/drawing/2014/main" xmlns="" val="3171931712"/>
                    </a:ext>
                  </a:extLst>
                </a:gridCol>
                <a:gridCol w="1190261">
                  <a:extLst>
                    <a:ext uri="{9D8B030D-6E8A-4147-A177-3AD203B41FA5}">
                      <a16:colId xmlns:a16="http://schemas.microsoft.com/office/drawing/2014/main" xmlns="" val="1565976395"/>
                    </a:ext>
                  </a:extLst>
                </a:gridCol>
                <a:gridCol w="1190261">
                  <a:extLst>
                    <a:ext uri="{9D8B030D-6E8A-4147-A177-3AD203B41FA5}">
                      <a16:colId xmlns:a16="http://schemas.microsoft.com/office/drawing/2014/main" xmlns="" val="853729566"/>
                    </a:ext>
                  </a:extLst>
                </a:gridCol>
              </a:tblGrid>
              <a:tr h="0">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3753" marR="3753" marT="3753" marB="22517"/>
                </a:tc>
                <a:tc>
                  <a:txBody>
                    <a:bodyPr/>
                    <a:lstStyle/>
                    <a:p>
                      <a:pPr algn="l" fontAlgn="t"/>
                      <a:r>
                        <a:rPr lang="en-ZA" sz="1200" b="1" u="none" strike="noStrike" dirty="0">
                          <a:effectLst/>
                        </a:rPr>
                        <a:t>Frequency</a:t>
                      </a:r>
                      <a:endParaRPr lang="en-ZA" sz="1200" b="1" i="0" u="none" strike="noStrike" dirty="0">
                        <a:solidFill>
                          <a:srgbClr val="000000"/>
                        </a:solidFill>
                        <a:effectLst/>
                        <a:latin typeface="+mn-lt"/>
                      </a:endParaRPr>
                    </a:p>
                  </a:txBody>
                  <a:tcPr marL="3753" marR="3753" marT="3753" marB="22517"/>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3753" marR="3753" marT="3753" marB="22517"/>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3753" marR="3753" marT="3753" marB="22517"/>
                </a:tc>
                <a:tc>
                  <a:txBody>
                    <a:bodyPr/>
                    <a:lstStyle/>
                    <a:p>
                      <a:pPr algn="l" fontAlgn="t"/>
                      <a:r>
                        <a:rPr lang="en-GB" sz="1200" b="1" u="none" strike="noStrike" dirty="0">
                          <a:effectLst/>
                        </a:rPr>
                        <a:t>Quarterly Output </a:t>
                      </a:r>
                      <a:br>
                        <a:rPr lang="en-GB" sz="1200" b="1" u="none" strike="noStrike" dirty="0">
                          <a:effectLst/>
                        </a:rPr>
                      </a:br>
                      <a:r>
                        <a:rPr lang="en-GB" sz="1200" b="1" u="none" strike="noStrike" dirty="0">
                          <a:effectLst/>
                        </a:rPr>
                        <a:t>(for Quarterly Indicators)</a:t>
                      </a:r>
                      <a:endParaRPr lang="en-GB" sz="1200" b="1" i="0" u="none" strike="noStrike" dirty="0">
                        <a:solidFill>
                          <a:srgbClr val="000000"/>
                        </a:solidFill>
                        <a:effectLst/>
                        <a:latin typeface="+mn-lt"/>
                      </a:endParaRPr>
                    </a:p>
                  </a:txBody>
                  <a:tcPr marL="3753" marR="3753" marT="3753" marB="22517"/>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3753" marR="3753" marT="3753" marB="22517"/>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3753" marR="3753" marT="3753" marB="22517"/>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3753" marR="3753" marT="3753" marB="22517"/>
                </a:tc>
                <a:extLst>
                  <a:ext uri="{0D108BD9-81ED-4DB2-BD59-A6C34878D82A}">
                    <a16:rowId xmlns:a16="http://schemas.microsoft.com/office/drawing/2014/main" xmlns="" val="3724434457"/>
                  </a:ext>
                </a:extLst>
              </a:tr>
              <a:tr h="0">
                <a:tc gridSpan="8">
                  <a:txBody>
                    <a:bodyPr/>
                    <a:lstStyle/>
                    <a:p>
                      <a:pPr algn="l" fontAlgn="t"/>
                      <a:r>
                        <a:rPr lang="en-GB" sz="1200" b="1" u="sng" strike="noStrike" dirty="0">
                          <a:effectLst/>
                        </a:rPr>
                        <a:t>PROGRAMME 3: TEACHERS, EDUCATION HUMAN RESOURCES AND INSTIUTIONAL DEVELOPMENT</a:t>
                      </a:r>
                      <a:endParaRPr lang="en-GB" sz="1200" b="1" i="0" u="sng" strike="noStrike" dirty="0">
                        <a:solidFill>
                          <a:srgbClr val="000000"/>
                        </a:solidFill>
                        <a:effectLst/>
                        <a:latin typeface="+mn-lt"/>
                      </a:endParaRPr>
                    </a:p>
                  </a:txBody>
                  <a:tcPr marL="3753" marR="3753" marT="3753" marB="22517"/>
                </a:tc>
                <a:tc hMerge="1">
                  <a:txBody>
                    <a:bodyPr/>
                    <a:lstStyle/>
                    <a:p>
                      <a:endParaRPr lang="en-ZA"/>
                    </a:p>
                  </a:txBody>
                  <a:tcPr/>
                </a:tc>
                <a:tc hMerge="1">
                  <a:txBody>
                    <a:bodyPr/>
                    <a:lstStyle/>
                    <a:p>
                      <a:pPr algn="l" fontAlgn="t"/>
                      <a:endParaRPr lang="en-ZA" sz="400" b="0" i="0" u="none" strike="noStrike">
                        <a:solidFill>
                          <a:srgbClr val="000000"/>
                        </a:solidFill>
                        <a:effectLst/>
                        <a:latin typeface="Arial" panose="020B0604020202020204" pitchFamily="34" charset="0"/>
                      </a:endParaRPr>
                    </a:p>
                  </a:txBody>
                  <a:tcPr marL="3753" marR="3753" marT="3753" marB="2251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pPr algn="l" fontAlgn="t"/>
                      <a:endParaRPr lang="en-ZA" sz="400" b="0" i="0" u="none" strike="noStrike" dirty="0">
                        <a:solidFill>
                          <a:srgbClr val="000000"/>
                        </a:solidFill>
                        <a:effectLst/>
                        <a:latin typeface="Arial" panose="020B0604020202020204" pitchFamily="34" charset="0"/>
                      </a:endParaRPr>
                    </a:p>
                  </a:txBody>
                  <a:tcPr marL="3753" marR="3753" marT="3753" marB="2251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pPr algn="l" fontAlgn="t"/>
                      <a:endParaRPr lang="en-ZA" sz="400" b="0" i="0" u="none" strike="noStrike" dirty="0">
                        <a:solidFill>
                          <a:srgbClr val="000000"/>
                        </a:solidFill>
                        <a:effectLst/>
                        <a:latin typeface="Arial" panose="020B0604020202020204" pitchFamily="34" charset="0"/>
                      </a:endParaRPr>
                    </a:p>
                  </a:txBody>
                  <a:tcPr marL="3753" marR="3753" marT="3753" marB="2251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pPr algn="l" fontAlgn="t"/>
                      <a:endParaRPr lang="en-ZA" sz="400" b="0" i="0" u="none" strike="noStrike" dirty="0">
                        <a:solidFill>
                          <a:srgbClr val="000000"/>
                        </a:solidFill>
                        <a:effectLst/>
                        <a:latin typeface="Arial" panose="020B0604020202020204" pitchFamily="34" charset="0"/>
                      </a:endParaRPr>
                    </a:p>
                  </a:txBody>
                  <a:tcPr marL="3753" marR="3753" marT="3753" marB="2251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pPr algn="l" fontAlgn="t"/>
                      <a:endParaRPr lang="en-ZA" sz="400" b="0" i="0" u="none" strike="noStrike" dirty="0">
                        <a:solidFill>
                          <a:srgbClr val="000000"/>
                        </a:solidFill>
                        <a:effectLst/>
                        <a:latin typeface="Arial" panose="020B0604020202020204" pitchFamily="34" charset="0"/>
                      </a:endParaRPr>
                    </a:p>
                  </a:txBody>
                  <a:tcPr marL="3753" marR="3753" marT="3753" marB="2251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pPr algn="l" fontAlgn="t"/>
                      <a:endParaRPr lang="en-ZA" sz="400" b="0" i="0" u="none" strike="noStrike" dirty="0">
                        <a:solidFill>
                          <a:srgbClr val="000000"/>
                        </a:solidFill>
                        <a:effectLst/>
                        <a:latin typeface="Arial" panose="020B0604020202020204" pitchFamily="34" charset="0"/>
                      </a:endParaRPr>
                    </a:p>
                  </a:txBody>
                  <a:tcPr marL="3753" marR="3753" marT="3753" marB="2251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extLst>
                  <a:ext uri="{0D108BD9-81ED-4DB2-BD59-A6C34878D82A}">
                    <a16:rowId xmlns:a16="http://schemas.microsoft.com/office/drawing/2014/main" xmlns="" val="659365364"/>
                  </a:ext>
                </a:extLst>
              </a:tr>
              <a:tr h="0">
                <a:tc rowSpan="3">
                  <a:txBody>
                    <a:bodyPr/>
                    <a:lstStyle/>
                    <a:p>
                      <a:pPr algn="l" fontAlgn="t"/>
                      <a:r>
                        <a:rPr lang="en-GB" sz="1200" u="sng" strike="noStrike" dirty="0">
                          <a:effectLst/>
                          <a:hlinkClick r:id="rId4" action="ppaction://hlinkfile"/>
                        </a:rPr>
                        <a:t>3.1.1. Percentage of SGBs that meet minimum criteria in terms of effectiveness.</a:t>
                      </a:r>
                      <a:endParaRPr lang="en-GB" sz="1200" b="1" i="0" u="sng" strike="noStrike" dirty="0">
                        <a:solidFill>
                          <a:srgbClr val="0563C1"/>
                        </a:solidFill>
                        <a:effectLst/>
                        <a:latin typeface="+mn-lt"/>
                      </a:endParaRPr>
                    </a:p>
                  </a:txBody>
                  <a:tcPr marL="3753" marR="3753" marT="3753" marB="22517"/>
                </a:tc>
                <a:tc>
                  <a:txBody>
                    <a:bodyPr/>
                    <a:lstStyle/>
                    <a:p>
                      <a:pPr algn="r" fontAlgn="t"/>
                      <a:r>
                        <a:rPr lang="en-ZA" sz="1200" u="none" strike="noStrike" dirty="0">
                          <a:effectLst/>
                        </a:rPr>
                        <a:t>Annual</a:t>
                      </a:r>
                      <a:endParaRPr lang="en-ZA" sz="1200" b="0" i="0" u="none" strike="noStrike" dirty="0">
                        <a:solidFill>
                          <a:srgbClr val="000000"/>
                        </a:solidFill>
                        <a:effectLst/>
                        <a:latin typeface="+mn-lt"/>
                      </a:endParaRPr>
                    </a:p>
                  </a:txBody>
                  <a:tcPr marL="3753" marR="3753" marT="3753" marB="22517"/>
                </a:tc>
                <a:tc>
                  <a:txBody>
                    <a:bodyPr/>
                    <a:lstStyle/>
                    <a:p>
                      <a:pPr algn="l" fontAlgn="t"/>
                      <a:r>
                        <a:rPr lang="en-GB" sz="1200" u="none" strike="noStrike">
                          <a:effectLst/>
                        </a:rPr>
                        <a:t>80% of 2000 sampled SGBs </a:t>
                      </a:r>
                      <a:br>
                        <a:rPr lang="en-GB" sz="1200" u="none" strike="noStrike">
                          <a:effectLst/>
                        </a:rPr>
                      </a:br>
                      <a:r>
                        <a:rPr lang="en-GB" sz="1200" u="none" strike="noStrike">
                          <a:effectLst/>
                        </a:rPr>
                        <a:t>Annually</a:t>
                      </a:r>
                      <a:endParaRPr lang="en-GB" sz="1200" b="1" i="0" u="none" strike="noStrike">
                        <a:solidFill>
                          <a:srgbClr val="000000"/>
                        </a:solidFill>
                        <a:effectLst/>
                        <a:latin typeface="+mn-lt"/>
                      </a:endParaRPr>
                    </a:p>
                  </a:txBody>
                  <a:tcPr marL="3753" marR="3753" marT="3753" marB="22517"/>
                </a:tc>
                <a:tc>
                  <a:txBody>
                    <a:bodyPr/>
                    <a:lstStyle/>
                    <a:p>
                      <a:pPr algn="l" fontAlgn="t"/>
                      <a:endParaRPr lang="en-ZA" sz="1200" b="1" i="0" u="none" strike="noStrike">
                        <a:solidFill>
                          <a:srgbClr val="000000"/>
                        </a:solidFill>
                        <a:effectLst/>
                        <a:latin typeface="+mn-lt"/>
                      </a:endParaRPr>
                    </a:p>
                  </a:txBody>
                  <a:tcPr marL="3753" marR="3753" marT="3753" marB="22517"/>
                </a:tc>
                <a:tc>
                  <a:txBody>
                    <a:bodyPr/>
                    <a:lstStyle/>
                    <a:p>
                      <a:pPr algn="l" fontAlgn="t"/>
                      <a:endParaRPr lang="en-ZA" sz="1200" b="0" i="0" u="none" strike="noStrike">
                        <a:solidFill>
                          <a:srgbClr val="000000"/>
                        </a:solidFill>
                        <a:effectLst/>
                        <a:latin typeface="+mn-lt"/>
                      </a:endParaRPr>
                    </a:p>
                  </a:txBody>
                  <a:tcPr marL="3753" marR="3753" marT="3753" marB="22517"/>
                </a:tc>
                <a:tc>
                  <a:txBody>
                    <a:bodyPr/>
                    <a:lstStyle/>
                    <a:p>
                      <a:pPr algn="l" fontAlgn="t"/>
                      <a:endParaRPr lang="en-ZA" sz="1200" b="0" i="0" u="none" strike="noStrike">
                        <a:solidFill>
                          <a:srgbClr val="000000"/>
                        </a:solidFill>
                        <a:effectLst/>
                        <a:latin typeface="+mn-lt"/>
                      </a:endParaRPr>
                    </a:p>
                  </a:txBody>
                  <a:tcPr marL="3753" marR="3753" marT="3753" marB="22517"/>
                </a:tc>
                <a:tc>
                  <a:txBody>
                    <a:bodyPr/>
                    <a:lstStyle/>
                    <a:p>
                      <a:pPr algn="l" fontAlgn="t"/>
                      <a:endParaRPr lang="en-ZA" sz="1200" b="0" i="0" u="none" strike="noStrike">
                        <a:solidFill>
                          <a:srgbClr val="000000"/>
                        </a:solidFill>
                        <a:effectLst/>
                        <a:latin typeface="+mn-lt"/>
                      </a:endParaRPr>
                    </a:p>
                  </a:txBody>
                  <a:tcPr marL="3753" marR="3753" marT="3753" marB="22517"/>
                </a:tc>
                <a:tc>
                  <a:txBody>
                    <a:bodyPr/>
                    <a:lstStyle/>
                    <a:p>
                      <a:pPr algn="l" fontAlgn="t"/>
                      <a:endParaRPr lang="en-ZA" sz="1200" b="0" i="0" u="none" strike="noStrike">
                        <a:solidFill>
                          <a:srgbClr val="000000"/>
                        </a:solidFill>
                        <a:effectLst/>
                        <a:latin typeface="+mn-lt"/>
                      </a:endParaRPr>
                    </a:p>
                  </a:txBody>
                  <a:tcPr marL="3753" marR="3753" marT="3753" marB="22517"/>
                </a:tc>
                <a:extLst>
                  <a:ext uri="{0D108BD9-81ED-4DB2-BD59-A6C34878D82A}">
                    <a16:rowId xmlns:a16="http://schemas.microsoft.com/office/drawing/2014/main" xmlns="" val="3606471039"/>
                  </a:ext>
                </a:extLst>
              </a:tr>
              <a:tr h="0">
                <a:tc vMerge="1">
                  <a:txBody>
                    <a:bodyPr/>
                    <a:lstStyle/>
                    <a:p>
                      <a:pPr algn="l" fontAlgn="t"/>
                      <a:endParaRPr lang="en-ZA" sz="400" b="1" i="0" u="sng" strike="noStrike" dirty="0">
                        <a:solidFill>
                          <a:srgbClr val="0563C1"/>
                        </a:solidFill>
                        <a:effectLst/>
                        <a:latin typeface="Arial" panose="020B0604020202020204" pitchFamily="34" charset="0"/>
                      </a:endParaRPr>
                    </a:p>
                  </a:txBody>
                  <a:tcPr marL="3753" marR="3753" marT="3753" marB="2251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 Validated Q2</a:t>
                      </a:r>
                      <a:endParaRPr lang="en-ZA" sz="1200" b="0" i="0" u="none" strike="noStrike" dirty="0">
                        <a:solidFill>
                          <a:srgbClr val="000000"/>
                        </a:solidFill>
                        <a:effectLst/>
                        <a:latin typeface="+mn-lt"/>
                      </a:endParaRPr>
                    </a:p>
                  </a:txBody>
                  <a:tcPr marL="3753" marR="3753" marT="3753" marB="22517"/>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3753" marR="3753" marT="3753" marB="22517"/>
                </a:tc>
                <a:tc>
                  <a:txBody>
                    <a:bodyPr/>
                    <a:lstStyle/>
                    <a:p>
                      <a:pPr algn="l" fontAlgn="t"/>
                      <a:r>
                        <a:rPr lang="en-GB" sz="1200" u="none" strike="noStrike" dirty="0">
                          <a:effectLst/>
                        </a:rPr>
                        <a:t>The survey tool has been completed with instructions on the survey sent to all province in writing by the Director-General</a:t>
                      </a:r>
                      <a:br>
                        <a:rPr lang="en-GB" sz="1200" u="none" strike="noStrike" dirty="0">
                          <a:effectLst/>
                        </a:rPr>
                      </a:br>
                      <a:endParaRPr lang="en-GB" sz="1200" b="0" i="0" u="none" strike="noStrike" dirty="0">
                        <a:solidFill>
                          <a:srgbClr val="000000"/>
                        </a:solidFill>
                        <a:effectLst/>
                        <a:latin typeface="+mn-lt"/>
                      </a:endParaRPr>
                    </a:p>
                  </a:txBody>
                  <a:tcPr marL="3753" marR="3753" marT="3753" marB="22517"/>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1616462330"/>
                  </a:ext>
                </a:extLst>
              </a:tr>
              <a:tr h="0">
                <a:tc vMerge="1">
                  <a:txBody>
                    <a:bodyPr/>
                    <a:lstStyle/>
                    <a:p>
                      <a:pPr algn="l" fontAlgn="t"/>
                      <a:endParaRPr lang="en-ZA" sz="400" b="1" i="0" u="sng" strike="noStrike" dirty="0">
                        <a:solidFill>
                          <a:srgbClr val="0563C1"/>
                        </a:solidFill>
                        <a:effectLst/>
                        <a:latin typeface="Arial" panose="020B0604020202020204" pitchFamily="34" charset="0"/>
                      </a:endParaRPr>
                    </a:p>
                  </a:txBody>
                  <a:tcPr marL="3753" marR="3753" marT="3753" marB="2251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3753" marR="3753" marT="3753" marB="22517"/>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3753" marR="3753" marT="3753" marB="22517"/>
                </a:tc>
                <a:tc>
                  <a:txBody>
                    <a:bodyPr/>
                    <a:lstStyle/>
                    <a:p>
                      <a:pPr algn="l" fontAlgn="t"/>
                      <a:r>
                        <a:rPr lang="en-GB" sz="1200" u="none" strike="noStrike" dirty="0">
                          <a:effectLst/>
                        </a:rPr>
                        <a:t>Surveys have been conducted in seven (7) provinces. A total of 1 230 tools out of the expected 2000 have been captured on the excel spreadsheet.</a:t>
                      </a:r>
                      <a:endParaRPr lang="en-GB" sz="1200" b="0" i="0" u="none" strike="noStrike" dirty="0">
                        <a:solidFill>
                          <a:schemeClr val="tx1"/>
                        </a:solidFill>
                        <a:effectLst/>
                        <a:latin typeface="+mn-lt"/>
                      </a:endParaRPr>
                    </a:p>
                  </a:txBody>
                  <a:tcPr marL="3753" marR="3753" marT="3753" marB="22517"/>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872025670"/>
                  </a:ext>
                </a:extLst>
              </a:tr>
            </a:tbl>
          </a:graphicData>
        </a:graphic>
      </p:graphicFrame>
    </p:spTree>
    <p:custDataLst>
      <p:tags r:id="rId1"/>
    </p:custDataLst>
    <p:extLst>
      <p:ext uri="{BB962C8B-B14F-4D97-AF65-F5344CB8AC3E}">
        <p14:creationId xmlns:p14="http://schemas.microsoft.com/office/powerpoint/2010/main" xmlns="" val="3069336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rgbClr val="C0504D">
                    <a:lumMod val="75000"/>
                  </a:srgbClr>
                </a:solidFill>
              </a:rPr>
              <a:t>INDICATOR TABLE: PROGRAMME 3 … </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57</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2088955865"/>
              </p:ext>
            </p:extLst>
          </p:nvPr>
        </p:nvGraphicFramePr>
        <p:xfrm>
          <a:off x="-4" y="1052736"/>
          <a:ext cx="9144003" cy="4824536"/>
        </p:xfrm>
        <a:graphic>
          <a:graphicData uri="http://schemas.openxmlformats.org/drawingml/2006/table">
            <a:tbl>
              <a:tblPr>
                <a:tableStyleId>{8A107856-5554-42FB-B03E-39F5DBC370BA}</a:tableStyleId>
              </a:tblPr>
              <a:tblGrid>
                <a:gridCol w="1043612">
                  <a:extLst>
                    <a:ext uri="{9D8B030D-6E8A-4147-A177-3AD203B41FA5}">
                      <a16:colId xmlns:a16="http://schemas.microsoft.com/office/drawing/2014/main" xmlns="" val="2267997785"/>
                    </a:ext>
                  </a:extLst>
                </a:gridCol>
                <a:gridCol w="958825">
                  <a:extLst>
                    <a:ext uri="{9D8B030D-6E8A-4147-A177-3AD203B41FA5}">
                      <a16:colId xmlns:a16="http://schemas.microsoft.com/office/drawing/2014/main" xmlns="" val="1999819687"/>
                    </a:ext>
                  </a:extLst>
                </a:gridCol>
                <a:gridCol w="1190261">
                  <a:extLst>
                    <a:ext uri="{9D8B030D-6E8A-4147-A177-3AD203B41FA5}">
                      <a16:colId xmlns:a16="http://schemas.microsoft.com/office/drawing/2014/main" xmlns="" val="1449953532"/>
                    </a:ext>
                  </a:extLst>
                </a:gridCol>
                <a:gridCol w="2243402">
                  <a:extLst>
                    <a:ext uri="{9D8B030D-6E8A-4147-A177-3AD203B41FA5}">
                      <a16:colId xmlns:a16="http://schemas.microsoft.com/office/drawing/2014/main" xmlns="" val="1337880756"/>
                    </a:ext>
                  </a:extLst>
                </a:gridCol>
                <a:gridCol w="1152128">
                  <a:extLst>
                    <a:ext uri="{9D8B030D-6E8A-4147-A177-3AD203B41FA5}">
                      <a16:colId xmlns:a16="http://schemas.microsoft.com/office/drawing/2014/main" xmlns="" val="2336913341"/>
                    </a:ext>
                  </a:extLst>
                </a:gridCol>
                <a:gridCol w="864096">
                  <a:extLst>
                    <a:ext uri="{9D8B030D-6E8A-4147-A177-3AD203B41FA5}">
                      <a16:colId xmlns:a16="http://schemas.microsoft.com/office/drawing/2014/main" xmlns="" val="3171931712"/>
                    </a:ext>
                  </a:extLst>
                </a:gridCol>
                <a:gridCol w="792088">
                  <a:extLst>
                    <a:ext uri="{9D8B030D-6E8A-4147-A177-3AD203B41FA5}">
                      <a16:colId xmlns:a16="http://schemas.microsoft.com/office/drawing/2014/main" xmlns="" val="1565976395"/>
                    </a:ext>
                  </a:extLst>
                </a:gridCol>
                <a:gridCol w="899591">
                  <a:extLst>
                    <a:ext uri="{9D8B030D-6E8A-4147-A177-3AD203B41FA5}">
                      <a16:colId xmlns:a16="http://schemas.microsoft.com/office/drawing/2014/main" xmlns="" val="853729566"/>
                    </a:ext>
                  </a:extLst>
                </a:gridCol>
              </a:tblGrid>
              <a:tr h="1021282">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3753" marR="3753" marT="3753" marB="22517"/>
                </a:tc>
                <a:tc>
                  <a:txBody>
                    <a:bodyPr/>
                    <a:lstStyle/>
                    <a:p>
                      <a:pPr algn="l" fontAlgn="t"/>
                      <a:r>
                        <a:rPr lang="en-ZA" sz="1200" b="1" u="none" strike="noStrike" dirty="0">
                          <a:effectLst/>
                        </a:rPr>
                        <a:t>Frequency</a:t>
                      </a:r>
                      <a:endParaRPr lang="en-ZA" sz="1200" b="1" i="0" u="none" strike="noStrike" dirty="0">
                        <a:solidFill>
                          <a:srgbClr val="000000"/>
                        </a:solidFill>
                        <a:effectLst/>
                        <a:latin typeface="+mn-lt"/>
                      </a:endParaRPr>
                    </a:p>
                  </a:txBody>
                  <a:tcPr marL="3753" marR="3753" marT="3753" marB="22517"/>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3753" marR="3753" marT="3753" marB="22517"/>
                </a:tc>
                <a:tc>
                  <a:txBody>
                    <a:bodyPr/>
                    <a:lstStyle/>
                    <a:p>
                      <a:pPr algn="l" fontAlgn="t"/>
                      <a:r>
                        <a:rPr lang="en-GB" sz="1200" b="1" u="none" strike="noStrike" dirty="0">
                          <a:effectLst/>
                        </a:rPr>
                        <a:t>Quarterly Milestone </a:t>
                      </a:r>
                      <a:br>
                        <a:rPr lang="en-GB" sz="1200" b="1" u="none" strike="noStrike" dirty="0">
                          <a:effectLst/>
                        </a:rPr>
                      </a:br>
                      <a:r>
                        <a:rPr lang="en-GB" sz="1200" b="1" u="none" strike="noStrike" dirty="0">
                          <a:effectLst/>
                        </a:rPr>
                        <a:t>(for Annual Indicators)</a:t>
                      </a:r>
                      <a:endParaRPr lang="en-GB" sz="1200" b="1" i="0" u="none" strike="noStrike" dirty="0">
                        <a:solidFill>
                          <a:srgbClr val="000000"/>
                        </a:solidFill>
                        <a:effectLst/>
                        <a:latin typeface="+mn-lt"/>
                      </a:endParaRPr>
                    </a:p>
                  </a:txBody>
                  <a:tcPr marL="3753" marR="3753" marT="3753" marB="22517"/>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3753" marR="3753" marT="3753" marB="22517"/>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3753" marR="3753" marT="3753" marB="22517"/>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3753" marR="3753" marT="3753" marB="22517"/>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3753" marR="3753" marT="3753" marB="22517"/>
                </a:tc>
                <a:extLst>
                  <a:ext uri="{0D108BD9-81ED-4DB2-BD59-A6C34878D82A}">
                    <a16:rowId xmlns:a16="http://schemas.microsoft.com/office/drawing/2014/main" xmlns="" val="3724434457"/>
                  </a:ext>
                </a:extLst>
              </a:tr>
              <a:tr h="774813">
                <a:tc rowSpan="3">
                  <a:txBody>
                    <a:bodyPr/>
                    <a:lstStyle/>
                    <a:p>
                      <a:pPr algn="l" fontAlgn="t"/>
                      <a:r>
                        <a:rPr lang="en-GB" sz="1200" u="sng" strike="noStrike" dirty="0">
                          <a:effectLst/>
                          <a:hlinkClick r:id="rId4" action="ppaction://hlinkfile"/>
                        </a:rPr>
                        <a:t>3.1.2. Percentage of schools producing the minimum set of management documents at a required standard.</a:t>
                      </a:r>
                      <a:endParaRPr lang="en-GB" sz="1200" b="1" i="0" u="sng" strike="noStrike" dirty="0">
                        <a:solidFill>
                          <a:srgbClr val="0563C1"/>
                        </a:solidFill>
                        <a:effectLst/>
                        <a:latin typeface="+mn-lt"/>
                      </a:endParaRPr>
                    </a:p>
                  </a:txBody>
                  <a:tcPr marL="3753" marR="3753" marT="3753" marB="22517"/>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3753" marR="3753" marT="3753" marB="22517"/>
                </a:tc>
                <a:tc>
                  <a:txBody>
                    <a:bodyPr/>
                    <a:lstStyle/>
                    <a:p>
                      <a:pPr algn="l" fontAlgn="t"/>
                      <a:r>
                        <a:rPr lang="en-GB" sz="1200" u="none" strike="noStrike">
                          <a:effectLst/>
                        </a:rPr>
                        <a:t>90% of 2000 sampled SGBs </a:t>
                      </a:r>
                      <a:br>
                        <a:rPr lang="en-GB" sz="1200" u="none" strike="noStrike">
                          <a:effectLst/>
                        </a:rPr>
                      </a:br>
                      <a:r>
                        <a:rPr lang="en-GB" sz="1200" u="none" strike="noStrike">
                          <a:effectLst/>
                        </a:rPr>
                        <a:t>Annually</a:t>
                      </a:r>
                      <a:endParaRPr lang="en-GB" sz="1200" b="1" i="0" u="none" strike="noStrike">
                        <a:solidFill>
                          <a:srgbClr val="000000"/>
                        </a:solidFill>
                        <a:effectLst/>
                        <a:latin typeface="+mn-lt"/>
                      </a:endParaRPr>
                    </a:p>
                  </a:txBody>
                  <a:tcPr marL="3753" marR="3753" marT="3753" marB="22517"/>
                </a:tc>
                <a:tc>
                  <a:txBody>
                    <a:bodyPr/>
                    <a:lstStyle/>
                    <a:p>
                      <a:pPr algn="l" fontAlgn="t"/>
                      <a:endParaRPr lang="en-ZA" sz="1200" b="1" i="0" u="none" strike="noStrike">
                        <a:solidFill>
                          <a:srgbClr val="000000"/>
                        </a:solidFill>
                        <a:effectLst/>
                        <a:latin typeface="+mn-lt"/>
                      </a:endParaRPr>
                    </a:p>
                  </a:txBody>
                  <a:tcPr marL="3753" marR="3753" marT="3753" marB="22517"/>
                </a:tc>
                <a:tc>
                  <a:txBody>
                    <a:bodyPr/>
                    <a:lstStyle/>
                    <a:p>
                      <a:pPr algn="l" fontAlgn="t"/>
                      <a:endParaRPr lang="en-ZA" sz="1200" b="0" i="0" u="none" strike="noStrike">
                        <a:solidFill>
                          <a:srgbClr val="000000"/>
                        </a:solidFill>
                        <a:effectLst/>
                        <a:latin typeface="+mn-lt"/>
                      </a:endParaRPr>
                    </a:p>
                  </a:txBody>
                  <a:tcPr marL="3753" marR="3753" marT="3753" marB="22517"/>
                </a:tc>
                <a:tc>
                  <a:txBody>
                    <a:bodyPr/>
                    <a:lstStyle/>
                    <a:p>
                      <a:pPr algn="l" fontAlgn="t"/>
                      <a:endParaRPr lang="en-ZA" sz="1200" b="0" i="0" u="none" strike="noStrike">
                        <a:solidFill>
                          <a:srgbClr val="000000"/>
                        </a:solidFill>
                        <a:effectLst/>
                        <a:latin typeface="+mn-lt"/>
                      </a:endParaRPr>
                    </a:p>
                  </a:txBody>
                  <a:tcPr marL="3753" marR="3753" marT="3753" marB="22517"/>
                </a:tc>
                <a:tc>
                  <a:txBody>
                    <a:bodyPr/>
                    <a:lstStyle/>
                    <a:p>
                      <a:pPr algn="l" fontAlgn="t"/>
                      <a:endParaRPr lang="en-ZA" sz="1200" b="0" i="0" u="none" strike="noStrike">
                        <a:solidFill>
                          <a:srgbClr val="000000"/>
                        </a:solidFill>
                        <a:effectLst/>
                        <a:latin typeface="+mn-lt"/>
                      </a:endParaRPr>
                    </a:p>
                  </a:txBody>
                  <a:tcPr marL="3753" marR="3753" marT="3753" marB="22517"/>
                </a:tc>
                <a:tc>
                  <a:txBody>
                    <a:bodyPr/>
                    <a:lstStyle/>
                    <a:p>
                      <a:pPr algn="l" fontAlgn="t"/>
                      <a:endParaRPr lang="en-ZA" sz="1200" b="0" i="0" u="none" strike="noStrike">
                        <a:solidFill>
                          <a:srgbClr val="000000"/>
                        </a:solidFill>
                        <a:effectLst/>
                        <a:latin typeface="+mn-lt"/>
                      </a:endParaRPr>
                    </a:p>
                  </a:txBody>
                  <a:tcPr marL="3753" marR="3753" marT="3753" marB="22517"/>
                </a:tc>
                <a:extLst>
                  <a:ext uri="{0D108BD9-81ED-4DB2-BD59-A6C34878D82A}">
                    <a16:rowId xmlns:a16="http://schemas.microsoft.com/office/drawing/2014/main" xmlns="" val="890822026"/>
                  </a:ext>
                </a:extLst>
              </a:tr>
              <a:tr h="1760690">
                <a:tc vMerge="1">
                  <a:txBody>
                    <a:bodyPr/>
                    <a:lstStyle/>
                    <a:p>
                      <a:pPr algn="l" fontAlgn="t"/>
                      <a:endParaRPr lang="en-ZA" sz="400" b="1" i="0" u="sng" strike="noStrike" dirty="0">
                        <a:solidFill>
                          <a:srgbClr val="0563C1"/>
                        </a:solidFill>
                        <a:effectLst/>
                        <a:latin typeface="Arial" panose="020B0604020202020204" pitchFamily="34" charset="0"/>
                      </a:endParaRPr>
                    </a:p>
                  </a:txBody>
                  <a:tcPr marL="3753" marR="3753" marT="3753" marB="2251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 Validated Q2</a:t>
                      </a:r>
                      <a:endParaRPr lang="en-ZA" sz="1200" b="0" i="0" u="none" strike="noStrike" dirty="0">
                        <a:solidFill>
                          <a:srgbClr val="000000"/>
                        </a:solidFill>
                        <a:effectLst/>
                        <a:latin typeface="+mn-lt"/>
                      </a:endParaRPr>
                    </a:p>
                  </a:txBody>
                  <a:tcPr marL="3753" marR="3753" marT="3753" marB="22517"/>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3753" marR="3753" marT="3753" marB="22517"/>
                </a:tc>
                <a:tc>
                  <a:txBody>
                    <a:bodyPr/>
                    <a:lstStyle/>
                    <a:p>
                      <a:pPr algn="l" fontAlgn="t"/>
                      <a:r>
                        <a:rPr lang="en-GB" sz="1200" u="none" strike="noStrike" dirty="0">
                          <a:effectLst/>
                        </a:rPr>
                        <a:t>All Heads of Department in the 9 Provinces were issued with letters on the Auditor's Expectations 2019/2020 signed by the Director-General about the survey tools and the implementation thereafter</a:t>
                      </a:r>
                      <a:endParaRPr lang="en-GB" sz="1200" b="0" i="0" u="none" strike="noStrike" dirty="0">
                        <a:solidFill>
                          <a:srgbClr val="000000"/>
                        </a:solidFill>
                        <a:effectLst/>
                        <a:latin typeface="+mn-lt"/>
                      </a:endParaRPr>
                    </a:p>
                  </a:txBody>
                  <a:tcPr marL="3753" marR="3753" marT="3753" marB="22517"/>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820466798"/>
                  </a:ext>
                </a:extLst>
              </a:tr>
              <a:tr h="1267751">
                <a:tc vMerge="1">
                  <a:txBody>
                    <a:bodyPr/>
                    <a:lstStyle/>
                    <a:p>
                      <a:pPr algn="l" fontAlgn="t"/>
                      <a:endParaRPr lang="en-ZA" sz="400" b="1" i="0" u="sng" strike="noStrike" dirty="0">
                        <a:solidFill>
                          <a:srgbClr val="0563C1"/>
                        </a:solidFill>
                        <a:effectLst/>
                        <a:latin typeface="Arial" panose="020B0604020202020204" pitchFamily="34" charset="0"/>
                      </a:endParaRPr>
                    </a:p>
                  </a:txBody>
                  <a:tcPr marL="3753" marR="3753" marT="3753" marB="22517">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3753" marR="3753" marT="3753" marB="22517"/>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3753" marR="3753" marT="3753" marB="22517"/>
                </a:tc>
                <a:tc>
                  <a:txBody>
                    <a:bodyPr/>
                    <a:lstStyle/>
                    <a:p>
                      <a:pPr algn="l" fontAlgn="t"/>
                      <a:r>
                        <a:rPr lang="en-GB" sz="1200" u="none" strike="noStrike" dirty="0">
                          <a:effectLst/>
                        </a:rPr>
                        <a:t>Surveys have been conducted in seven (7) provinces. A total of 1 555 tools out of the expected 2000 have been captured on the excel spreadsheet.</a:t>
                      </a:r>
                      <a:endParaRPr lang="en-GB" sz="1200" b="0" i="0" u="none" strike="noStrike" dirty="0">
                        <a:solidFill>
                          <a:schemeClr val="tx1"/>
                        </a:solidFill>
                        <a:effectLst/>
                        <a:latin typeface="+mn-lt"/>
                      </a:endParaRPr>
                    </a:p>
                  </a:txBody>
                  <a:tcPr marL="3753" marR="3753" marT="3753" marB="22517"/>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2479849219"/>
                  </a:ext>
                </a:extLst>
              </a:tr>
            </a:tbl>
          </a:graphicData>
        </a:graphic>
      </p:graphicFrame>
    </p:spTree>
    <p:custDataLst>
      <p:tags r:id="rId1"/>
    </p:custDataLst>
    <p:extLst>
      <p:ext uri="{BB962C8B-B14F-4D97-AF65-F5344CB8AC3E}">
        <p14:creationId xmlns:p14="http://schemas.microsoft.com/office/powerpoint/2010/main" xmlns="" val="1223160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ZA" sz="4000" b="1" dirty="0">
                <a:solidFill>
                  <a:srgbClr val="C0504D">
                    <a:lumMod val="75000"/>
                  </a:srgbClr>
                </a:solidFill>
              </a:rPr>
              <a:t>INDICATOR TABLE: PROGRAMME 3 … </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58</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2382956604"/>
              </p:ext>
            </p:extLst>
          </p:nvPr>
        </p:nvGraphicFramePr>
        <p:xfrm>
          <a:off x="2" y="1052736"/>
          <a:ext cx="9143997" cy="4968552"/>
        </p:xfrm>
        <a:graphic>
          <a:graphicData uri="http://schemas.openxmlformats.org/drawingml/2006/table">
            <a:tbl>
              <a:tblPr>
                <a:tableStyleId>{8A107856-5554-42FB-B03E-39F5DBC370BA}</a:tableStyleId>
              </a:tblPr>
              <a:tblGrid>
                <a:gridCol w="1115614">
                  <a:extLst>
                    <a:ext uri="{9D8B030D-6E8A-4147-A177-3AD203B41FA5}">
                      <a16:colId xmlns:a16="http://schemas.microsoft.com/office/drawing/2014/main" xmlns="" val="2316527009"/>
                    </a:ext>
                  </a:extLst>
                </a:gridCol>
                <a:gridCol w="886823">
                  <a:extLst>
                    <a:ext uri="{9D8B030D-6E8A-4147-A177-3AD203B41FA5}">
                      <a16:colId xmlns:a16="http://schemas.microsoft.com/office/drawing/2014/main" xmlns="" val="1365058655"/>
                    </a:ext>
                  </a:extLst>
                </a:gridCol>
                <a:gridCol w="1190260">
                  <a:extLst>
                    <a:ext uri="{9D8B030D-6E8A-4147-A177-3AD203B41FA5}">
                      <a16:colId xmlns:a16="http://schemas.microsoft.com/office/drawing/2014/main" xmlns="" val="1252993901"/>
                    </a:ext>
                  </a:extLst>
                </a:gridCol>
                <a:gridCol w="1190260">
                  <a:extLst>
                    <a:ext uri="{9D8B030D-6E8A-4147-A177-3AD203B41FA5}">
                      <a16:colId xmlns:a16="http://schemas.microsoft.com/office/drawing/2014/main" xmlns="" val="2861639500"/>
                    </a:ext>
                  </a:extLst>
                </a:gridCol>
                <a:gridCol w="1190260">
                  <a:extLst>
                    <a:ext uri="{9D8B030D-6E8A-4147-A177-3AD203B41FA5}">
                      <a16:colId xmlns:a16="http://schemas.microsoft.com/office/drawing/2014/main" xmlns="" val="1208136100"/>
                    </a:ext>
                  </a:extLst>
                </a:gridCol>
                <a:gridCol w="870989">
                  <a:extLst>
                    <a:ext uri="{9D8B030D-6E8A-4147-A177-3AD203B41FA5}">
                      <a16:colId xmlns:a16="http://schemas.microsoft.com/office/drawing/2014/main" xmlns="" val="2098486483"/>
                    </a:ext>
                  </a:extLst>
                </a:gridCol>
                <a:gridCol w="1509531">
                  <a:extLst>
                    <a:ext uri="{9D8B030D-6E8A-4147-A177-3AD203B41FA5}">
                      <a16:colId xmlns:a16="http://schemas.microsoft.com/office/drawing/2014/main" xmlns="" val="472989082"/>
                    </a:ext>
                  </a:extLst>
                </a:gridCol>
                <a:gridCol w="1190260">
                  <a:extLst>
                    <a:ext uri="{9D8B030D-6E8A-4147-A177-3AD203B41FA5}">
                      <a16:colId xmlns:a16="http://schemas.microsoft.com/office/drawing/2014/main" xmlns="" val="566157774"/>
                    </a:ext>
                  </a:extLst>
                </a:gridCol>
              </a:tblGrid>
              <a:tr h="920324">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7568" marR="7568" marT="7568" marB="45411"/>
                </a:tc>
                <a:tc>
                  <a:txBody>
                    <a:bodyPr/>
                    <a:lstStyle/>
                    <a:p>
                      <a:pPr algn="l" fontAlgn="t"/>
                      <a:r>
                        <a:rPr lang="en-ZA" sz="1200" b="1" u="none" strike="noStrike" dirty="0">
                          <a:effectLst/>
                        </a:rPr>
                        <a:t>Frequency</a:t>
                      </a:r>
                      <a:endParaRPr lang="en-ZA" sz="1200" b="1" i="0" u="none" strike="noStrike" dirty="0">
                        <a:solidFill>
                          <a:srgbClr val="000000"/>
                        </a:solidFill>
                        <a:effectLst/>
                        <a:latin typeface="+mn-lt"/>
                      </a:endParaRPr>
                    </a:p>
                  </a:txBody>
                  <a:tcPr marL="7568" marR="7568" marT="7568" marB="45411"/>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7568" marR="7568" marT="7568" marB="45411"/>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7568" marR="7568" marT="7568" marB="45411"/>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7568" marR="7568" marT="7568" marB="45411"/>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7568" marR="7568" marT="7568" marB="45411"/>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7568" marR="7568" marT="7568" marB="45411"/>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7568" marR="7568" marT="7568" marB="45411"/>
                </a:tc>
                <a:extLst>
                  <a:ext uri="{0D108BD9-81ED-4DB2-BD59-A6C34878D82A}">
                    <a16:rowId xmlns:a16="http://schemas.microsoft.com/office/drawing/2014/main" xmlns="" val="1696567447"/>
                  </a:ext>
                </a:extLst>
              </a:tr>
              <a:tr h="491238">
                <a:tc rowSpan="3">
                  <a:txBody>
                    <a:bodyPr/>
                    <a:lstStyle/>
                    <a:p>
                      <a:pPr algn="l" fontAlgn="t"/>
                      <a:r>
                        <a:rPr lang="en-GB" sz="1200" u="sng" strike="noStrike" dirty="0">
                          <a:effectLst/>
                          <a:hlinkClick r:id="rId4" action="ppaction://hlinkfile"/>
                        </a:rPr>
                        <a:t>3.2.1. Number of Funza Lushaka bursaries awarded to students enrolled for initial teacher education.</a:t>
                      </a:r>
                      <a:endParaRPr lang="en-GB" sz="1200" b="1" i="0" u="sng" strike="noStrike" dirty="0">
                        <a:solidFill>
                          <a:srgbClr val="0563C1"/>
                        </a:solidFill>
                        <a:effectLst/>
                        <a:latin typeface="+mn-lt"/>
                      </a:endParaRPr>
                    </a:p>
                  </a:txBody>
                  <a:tcPr marL="7568" marR="7568" marT="7568" marB="45411"/>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7568" marR="7568" marT="7568" marB="45411"/>
                </a:tc>
                <a:tc>
                  <a:txBody>
                    <a:bodyPr/>
                    <a:lstStyle/>
                    <a:p>
                      <a:pPr algn="l" fontAlgn="t"/>
                      <a:r>
                        <a:rPr lang="en-ZA" sz="1200" u="none" strike="noStrike">
                          <a:effectLst/>
                        </a:rPr>
                        <a:t>13 000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7568" marR="7568" marT="7568" marB="45411"/>
                </a:tc>
                <a:tc>
                  <a:txBody>
                    <a:bodyPr/>
                    <a:lstStyle/>
                    <a:p>
                      <a:pPr algn="l" fontAlgn="t"/>
                      <a:endParaRPr lang="en-ZA" sz="1200" b="1" i="0" u="none" strike="noStrike">
                        <a:solidFill>
                          <a:srgbClr val="000000"/>
                        </a:solidFill>
                        <a:effectLst/>
                        <a:latin typeface="+mn-lt"/>
                      </a:endParaRPr>
                    </a:p>
                  </a:txBody>
                  <a:tcPr marL="7568" marR="7568" marT="7568" marB="45411"/>
                </a:tc>
                <a:tc>
                  <a:txBody>
                    <a:bodyPr/>
                    <a:lstStyle/>
                    <a:p>
                      <a:pPr algn="l" fontAlgn="t"/>
                      <a:endParaRPr lang="en-ZA" sz="1200" b="0" i="0" u="none" strike="noStrike">
                        <a:solidFill>
                          <a:srgbClr val="000000"/>
                        </a:solidFill>
                        <a:effectLst/>
                        <a:latin typeface="+mn-lt"/>
                      </a:endParaRPr>
                    </a:p>
                  </a:txBody>
                  <a:tcPr marL="7568" marR="7568" marT="7568" marB="45411"/>
                </a:tc>
                <a:tc>
                  <a:txBody>
                    <a:bodyPr/>
                    <a:lstStyle/>
                    <a:p>
                      <a:pPr algn="l" fontAlgn="t"/>
                      <a:endParaRPr lang="en-ZA" sz="1200" b="0" i="0" u="none" strike="noStrike">
                        <a:solidFill>
                          <a:srgbClr val="000000"/>
                        </a:solidFill>
                        <a:effectLst/>
                        <a:latin typeface="+mn-lt"/>
                      </a:endParaRPr>
                    </a:p>
                  </a:txBody>
                  <a:tcPr marL="7568" marR="7568" marT="7568" marB="45411"/>
                </a:tc>
                <a:tc>
                  <a:txBody>
                    <a:bodyPr/>
                    <a:lstStyle/>
                    <a:p>
                      <a:pPr algn="l" fontAlgn="t"/>
                      <a:endParaRPr lang="en-ZA" sz="1200" b="0" i="0" u="none" strike="noStrike">
                        <a:solidFill>
                          <a:srgbClr val="000000"/>
                        </a:solidFill>
                        <a:effectLst/>
                        <a:latin typeface="+mn-lt"/>
                      </a:endParaRPr>
                    </a:p>
                  </a:txBody>
                  <a:tcPr marL="7568" marR="7568" marT="7568" marB="45411"/>
                </a:tc>
                <a:tc>
                  <a:txBody>
                    <a:bodyPr/>
                    <a:lstStyle/>
                    <a:p>
                      <a:pPr algn="l" fontAlgn="t"/>
                      <a:endParaRPr lang="en-ZA" sz="1200" b="0" i="0" u="none" strike="noStrike">
                        <a:solidFill>
                          <a:srgbClr val="000000"/>
                        </a:solidFill>
                        <a:effectLst/>
                        <a:latin typeface="+mn-lt"/>
                      </a:endParaRPr>
                    </a:p>
                  </a:txBody>
                  <a:tcPr marL="7568" marR="7568" marT="7568" marB="45411"/>
                </a:tc>
                <a:extLst>
                  <a:ext uri="{0D108BD9-81ED-4DB2-BD59-A6C34878D82A}">
                    <a16:rowId xmlns:a16="http://schemas.microsoft.com/office/drawing/2014/main" xmlns="" val="504563469"/>
                  </a:ext>
                </a:extLst>
              </a:tr>
              <a:tr h="1563952">
                <a:tc vMerge="1">
                  <a:txBody>
                    <a:bodyPr/>
                    <a:lstStyle/>
                    <a:p>
                      <a:pPr algn="l" fontAlgn="t"/>
                      <a:endParaRPr lang="en-ZA" sz="900" b="1" i="0" u="sng" strike="noStrike" dirty="0">
                        <a:solidFill>
                          <a:srgbClr val="0563C1"/>
                        </a:solidFill>
                        <a:effectLst/>
                        <a:latin typeface="Arial" panose="020B0604020202020204" pitchFamily="34" charset="0"/>
                      </a:endParaRPr>
                    </a:p>
                  </a:txBody>
                  <a:tcPr marL="7568" marR="7568" marT="7568" marB="4541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7568" marR="7568" marT="7568" marB="45411"/>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7568" marR="7568" marT="7568" marB="45411"/>
                </a:tc>
                <a:tc>
                  <a:txBody>
                    <a:bodyPr/>
                    <a:lstStyle/>
                    <a:p>
                      <a:pPr algn="l" fontAlgn="t"/>
                      <a:r>
                        <a:rPr lang="en-GB" sz="1200" u="none" strike="noStrike">
                          <a:effectLst/>
                        </a:rPr>
                        <a:t>12 943 Funza Lushaka bursaries were awarded for initial teacher education by 30 September 2019</a:t>
                      </a:r>
                      <a:br>
                        <a:rPr lang="en-GB" sz="1200" u="none" strike="noStrike">
                          <a:effectLst/>
                        </a:rPr>
                      </a:br>
                      <a:endParaRPr lang="en-GB" sz="1200" b="0" i="0" u="none" strike="noStrike">
                        <a:solidFill>
                          <a:srgbClr val="000000"/>
                        </a:solidFill>
                        <a:effectLst/>
                        <a:latin typeface="+mn-lt"/>
                      </a:endParaRPr>
                    </a:p>
                  </a:txBody>
                  <a:tcPr marL="7568" marR="7568" marT="7568" marB="45411"/>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3192052973"/>
                  </a:ext>
                </a:extLst>
              </a:tr>
              <a:tr h="1993038">
                <a:tc vMerge="1">
                  <a:txBody>
                    <a:bodyPr/>
                    <a:lstStyle/>
                    <a:p>
                      <a:pPr algn="l" fontAlgn="t"/>
                      <a:endParaRPr lang="en-ZA" sz="900" b="1" i="0" u="sng" strike="noStrike" dirty="0">
                        <a:solidFill>
                          <a:srgbClr val="0563C1"/>
                        </a:solidFill>
                        <a:effectLst/>
                        <a:latin typeface="Arial" panose="020B0604020202020204" pitchFamily="34" charset="0"/>
                      </a:endParaRPr>
                    </a:p>
                  </a:txBody>
                  <a:tcPr marL="7568" marR="7568" marT="7568" marB="45411">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7568" marR="7568" marT="7568" marB="45411"/>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7568" marR="7568" marT="7568" marB="45411"/>
                </a:tc>
                <a:tc>
                  <a:txBody>
                    <a:bodyPr/>
                    <a:lstStyle/>
                    <a:p>
                      <a:pPr algn="l" fontAlgn="t"/>
                      <a:r>
                        <a:rPr lang="en-GB" sz="1200" u="none" strike="noStrike" dirty="0">
                          <a:effectLst/>
                        </a:rPr>
                        <a:t>12 954 Funza Lushaka bursaries were awarded for initial teacher education by 31 December 2019</a:t>
                      </a:r>
                      <a:endParaRPr lang="en-GB" sz="1200" b="1" i="0" u="none" strike="noStrike" dirty="0">
                        <a:solidFill>
                          <a:srgbClr val="000000"/>
                        </a:solidFill>
                        <a:effectLst/>
                        <a:latin typeface="+mn-lt"/>
                      </a:endParaRPr>
                    </a:p>
                  </a:txBody>
                  <a:tcPr marL="7568" marR="7568" marT="7568" marB="45411"/>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-46</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algn="l" fontAlgn="t"/>
                      <a:r>
                        <a:rPr lang="en-GB" sz="1200" u="none" strike="noStrike" dirty="0">
                          <a:effectLst/>
                        </a:rPr>
                        <a:t>The decrease can be attributed to bursary holders that have either failed to register, cancelled the bursary, declined the bursary or became deceased during the reporting period.</a:t>
                      </a:r>
                      <a:endParaRPr lang="en-GB" sz="1200" b="1" i="0" u="none" strike="noStrike" dirty="0">
                        <a:solidFill>
                          <a:srgbClr val="000000"/>
                        </a:solidFill>
                        <a:effectLst/>
                        <a:latin typeface="+mn-lt"/>
                      </a:endParaRPr>
                    </a:p>
                  </a:txBody>
                  <a:tcPr marL="7568" marR="7568" marT="7568" marB="45411"/>
                </a:tc>
                <a:tc>
                  <a:txBody>
                    <a:bodyPr/>
                    <a:lstStyle/>
                    <a:p>
                      <a:pPr algn="l" fontAlgn="t"/>
                      <a:r>
                        <a:rPr lang="en-GB" sz="1200" u="none" strike="noStrike" dirty="0">
                          <a:effectLst/>
                        </a:rPr>
                        <a:t>Given that the new academic year will start in January 2020 it will not be possible to make up the deficit of 45 bursaries.</a:t>
                      </a:r>
                      <a:endParaRPr lang="en-GB" sz="1200" b="1" i="0" u="none" strike="noStrike" dirty="0">
                        <a:solidFill>
                          <a:srgbClr val="000000"/>
                        </a:solidFill>
                        <a:effectLst/>
                        <a:latin typeface="+mn-lt"/>
                      </a:endParaRPr>
                    </a:p>
                  </a:txBody>
                  <a:tcPr marL="7568" marR="7568" marT="7568" marB="45411"/>
                </a:tc>
                <a:extLst>
                  <a:ext uri="{0D108BD9-81ED-4DB2-BD59-A6C34878D82A}">
                    <a16:rowId xmlns:a16="http://schemas.microsoft.com/office/drawing/2014/main" xmlns="" val="1697214289"/>
                  </a:ext>
                </a:extLst>
              </a:tr>
            </a:tbl>
          </a:graphicData>
        </a:graphic>
      </p:graphicFrame>
    </p:spTree>
    <p:custDataLst>
      <p:tags r:id="rId1"/>
    </p:custDataLst>
    <p:extLst>
      <p:ext uri="{BB962C8B-B14F-4D97-AF65-F5344CB8AC3E}">
        <p14:creationId xmlns:p14="http://schemas.microsoft.com/office/powerpoint/2010/main" xmlns="" val="764282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ZA" sz="4000" b="1" dirty="0">
                <a:solidFill>
                  <a:srgbClr val="C0504D">
                    <a:lumMod val="75000"/>
                  </a:srgbClr>
                </a:solidFill>
              </a:rPr>
              <a:t>INDICATOR TABLE: PROGRAMME 3</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59</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2221843308"/>
              </p:ext>
            </p:extLst>
          </p:nvPr>
        </p:nvGraphicFramePr>
        <p:xfrm>
          <a:off x="-2" y="980732"/>
          <a:ext cx="9144004" cy="4896541"/>
        </p:xfrm>
        <a:graphic>
          <a:graphicData uri="http://schemas.openxmlformats.org/drawingml/2006/table">
            <a:tbl>
              <a:tblPr>
                <a:tableStyleId>{8A107856-5554-42FB-B03E-39F5DBC370BA}</a:tableStyleId>
              </a:tblPr>
              <a:tblGrid>
                <a:gridCol w="1547666">
                  <a:extLst>
                    <a:ext uri="{9D8B030D-6E8A-4147-A177-3AD203B41FA5}">
                      <a16:colId xmlns:a16="http://schemas.microsoft.com/office/drawing/2014/main" xmlns="" val="4093299164"/>
                    </a:ext>
                  </a:extLst>
                </a:gridCol>
                <a:gridCol w="1152128">
                  <a:extLst>
                    <a:ext uri="{9D8B030D-6E8A-4147-A177-3AD203B41FA5}">
                      <a16:colId xmlns:a16="http://schemas.microsoft.com/office/drawing/2014/main" xmlns="" val="932189739"/>
                    </a:ext>
                  </a:extLst>
                </a:gridCol>
                <a:gridCol w="792088">
                  <a:extLst>
                    <a:ext uri="{9D8B030D-6E8A-4147-A177-3AD203B41FA5}">
                      <a16:colId xmlns:a16="http://schemas.microsoft.com/office/drawing/2014/main" xmlns="" val="3923710275"/>
                    </a:ext>
                  </a:extLst>
                </a:gridCol>
                <a:gridCol w="891078">
                  <a:extLst>
                    <a:ext uri="{9D8B030D-6E8A-4147-A177-3AD203B41FA5}">
                      <a16:colId xmlns:a16="http://schemas.microsoft.com/office/drawing/2014/main" xmlns="" val="4244590676"/>
                    </a:ext>
                  </a:extLst>
                </a:gridCol>
                <a:gridCol w="1190261">
                  <a:extLst>
                    <a:ext uri="{9D8B030D-6E8A-4147-A177-3AD203B41FA5}">
                      <a16:colId xmlns:a16="http://schemas.microsoft.com/office/drawing/2014/main" xmlns="" val="2677857573"/>
                    </a:ext>
                  </a:extLst>
                </a:gridCol>
                <a:gridCol w="1190261">
                  <a:extLst>
                    <a:ext uri="{9D8B030D-6E8A-4147-A177-3AD203B41FA5}">
                      <a16:colId xmlns:a16="http://schemas.microsoft.com/office/drawing/2014/main" xmlns="" val="2058642909"/>
                    </a:ext>
                  </a:extLst>
                </a:gridCol>
                <a:gridCol w="1190261">
                  <a:extLst>
                    <a:ext uri="{9D8B030D-6E8A-4147-A177-3AD203B41FA5}">
                      <a16:colId xmlns:a16="http://schemas.microsoft.com/office/drawing/2014/main" xmlns="" val="1741813204"/>
                    </a:ext>
                  </a:extLst>
                </a:gridCol>
                <a:gridCol w="1190261">
                  <a:extLst>
                    <a:ext uri="{9D8B030D-6E8A-4147-A177-3AD203B41FA5}">
                      <a16:colId xmlns:a16="http://schemas.microsoft.com/office/drawing/2014/main" xmlns="" val="4093035989"/>
                    </a:ext>
                  </a:extLst>
                </a:gridCol>
              </a:tblGrid>
              <a:tr h="1138655">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4909" marR="4909" marT="4909" marB="29453"/>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4909" marR="4909" marT="4909" marB="29453"/>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4909" marR="4909" marT="4909" marB="29453"/>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4909" marR="4909" marT="4909" marB="29453"/>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4909" marR="4909" marT="4909" marB="29453"/>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4909" marR="4909" marT="4909" marB="29453"/>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4909" marR="4909" marT="4909" marB="29453"/>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4909" marR="4909" marT="4909" marB="29453"/>
                </a:tc>
                <a:extLst>
                  <a:ext uri="{0D108BD9-81ED-4DB2-BD59-A6C34878D82A}">
                    <a16:rowId xmlns:a16="http://schemas.microsoft.com/office/drawing/2014/main" xmlns="" val="1543037075"/>
                  </a:ext>
                </a:extLst>
              </a:tr>
              <a:tr h="594870">
                <a:tc rowSpan="3">
                  <a:txBody>
                    <a:bodyPr/>
                    <a:lstStyle/>
                    <a:p>
                      <a:pPr algn="l" fontAlgn="t"/>
                      <a:r>
                        <a:rPr lang="en-GB" sz="1200" u="sng" strike="noStrike" dirty="0">
                          <a:effectLst/>
                          <a:hlinkClick r:id="rId4" action="ppaction://hlinkfile"/>
                        </a:rPr>
                        <a:t>3.3.1. Number of EFAL diagnostic analysis reports produced.</a:t>
                      </a:r>
                      <a:endParaRPr lang="en-GB" sz="1200" b="1" i="0" u="sng" strike="noStrike" dirty="0">
                        <a:solidFill>
                          <a:srgbClr val="0563C1"/>
                        </a:solidFill>
                        <a:effectLst/>
                        <a:latin typeface="+mn-lt"/>
                      </a:endParaRPr>
                    </a:p>
                  </a:txBody>
                  <a:tcPr marL="4909" marR="4909" marT="4909" marB="29453"/>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4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4909" marR="4909" marT="4909" marB="29453"/>
                </a:tc>
                <a:tc>
                  <a:txBody>
                    <a:bodyPr/>
                    <a:lstStyle/>
                    <a:p>
                      <a:pPr algn="l" fontAlgn="t"/>
                      <a:endParaRPr lang="en-ZA" sz="1200" b="1"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extLst>
                  <a:ext uri="{0D108BD9-81ED-4DB2-BD59-A6C34878D82A}">
                    <a16:rowId xmlns:a16="http://schemas.microsoft.com/office/drawing/2014/main" xmlns="" val="3814115127"/>
                  </a:ext>
                </a:extLst>
              </a:tr>
              <a:tr h="561292">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909" marR="4909" marT="4909" marB="29453">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1</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dirty="0">
                          <a:effectLst/>
                        </a:rPr>
                        <a:t>Quarterly</a:t>
                      </a:r>
                      <a:r>
                        <a:rPr lang="en-ZA" sz="1200" u="none" strike="noStrike" baseline="0" dirty="0">
                          <a:effectLst/>
                        </a:rPr>
                        <a:t> indicator</a:t>
                      </a:r>
                      <a:endParaRPr lang="en-ZA" sz="1200" b="0"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0</a:t>
                      </a:r>
                      <a:endParaRPr lang="en-ZA" sz="1200" b="0" i="0" u="none" strike="noStrike" dirty="0">
                        <a:solidFill>
                          <a:srgbClr val="000000"/>
                        </a:solidFill>
                        <a:effectLst/>
                        <a:latin typeface="+mn-lt"/>
                      </a:endParaRPr>
                    </a:p>
                  </a:txBody>
                  <a:tcPr marL="4909" marR="4909" marT="4909" marB="29453">
                    <a:solidFill>
                      <a:srgbClr val="FF0000"/>
                    </a:solidFill>
                  </a:tcPr>
                </a:tc>
                <a:tc>
                  <a:txBody>
                    <a:bodyPr/>
                    <a:lstStyle/>
                    <a:p>
                      <a:pPr algn="l" fontAlgn="t"/>
                      <a:r>
                        <a:rPr lang="en-ZA" sz="1200" u="none" strike="noStrike">
                          <a:effectLst/>
                        </a:rPr>
                        <a:t>No deviation</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dirty="0">
                          <a:effectLst/>
                        </a:rPr>
                        <a:t>Not applicable</a:t>
                      </a:r>
                      <a:endParaRPr lang="en-ZA" sz="1200" b="0"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Not applicable</a:t>
                      </a:r>
                      <a:endParaRPr lang="en-ZA" sz="1200" b="0" i="0" u="none" strike="noStrike" dirty="0">
                        <a:solidFill>
                          <a:srgbClr val="000000"/>
                        </a:solidFill>
                        <a:effectLst/>
                        <a:latin typeface="+mn-lt"/>
                      </a:endParaRPr>
                    </a:p>
                  </a:txBody>
                  <a:tcPr marL="4909" marR="4909" marT="4909" marB="29453"/>
                </a:tc>
                <a:extLst>
                  <a:ext uri="{0D108BD9-81ED-4DB2-BD59-A6C34878D82A}">
                    <a16:rowId xmlns:a16="http://schemas.microsoft.com/office/drawing/2014/main" xmlns="" val="2002761307"/>
                  </a:ext>
                </a:extLst>
              </a:tr>
              <a:tr h="561292">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909" marR="4909" marT="4909" marB="29453">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1</a:t>
                      </a:r>
                      <a:endParaRPr lang="en-ZA" sz="1200" b="1" i="0" u="none" strike="noStrike" dirty="0">
                        <a:solidFill>
                          <a:srgbClr val="000000"/>
                        </a:solidFill>
                        <a:effectLst/>
                        <a:latin typeface="+mn-lt"/>
                      </a:endParaRPr>
                    </a:p>
                  </a:txBody>
                  <a:tcPr marL="4909" marR="4909" marT="4909" marB="29453"/>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a:t>
                      </a:r>
                      <a:r>
                        <a:rPr lang="en-ZA" sz="1200" u="none" strike="noStrike" baseline="0" dirty="0">
                          <a:effectLst/>
                        </a:rPr>
                        <a:t> indicator</a:t>
                      </a:r>
                      <a:endParaRPr lang="en-ZA" sz="1200" b="0"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1</a:t>
                      </a:r>
                      <a:endParaRPr lang="en-ZA" sz="1200" b="1" i="0" u="none" strike="noStrike" dirty="0">
                        <a:solidFill>
                          <a:srgbClr val="000000"/>
                        </a:solidFill>
                        <a:effectLst/>
                        <a:latin typeface="+mn-lt"/>
                      </a:endParaRPr>
                    </a:p>
                  </a:txBody>
                  <a:tcPr marL="4909" marR="4909" marT="4909" marB="29453">
                    <a:solidFill>
                      <a:srgbClr val="00B050"/>
                    </a:solidFill>
                  </a:tcPr>
                </a:tc>
                <a:tc>
                  <a:txBody>
                    <a:bodyPr/>
                    <a:lstStyle/>
                    <a:p>
                      <a:pPr algn="l" fontAlgn="t"/>
                      <a:r>
                        <a:rPr lang="en-ZA" sz="1200" u="none" strike="noStrike" dirty="0">
                          <a:effectLst/>
                        </a:rPr>
                        <a:t>No deviation</a:t>
                      </a:r>
                      <a:endParaRPr lang="en-ZA" sz="1200" b="1"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4909" marR="4909" marT="4909" marB="29453"/>
                </a:tc>
                <a:extLst>
                  <a:ext uri="{0D108BD9-81ED-4DB2-BD59-A6C34878D82A}">
                    <a16:rowId xmlns:a16="http://schemas.microsoft.com/office/drawing/2014/main" xmlns="" val="4036600383"/>
                  </a:ext>
                </a:extLst>
              </a:tr>
              <a:tr h="322978">
                <a:tc>
                  <a:txBody>
                    <a:bodyPr/>
                    <a:lstStyle/>
                    <a:p>
                      <a:pPr algn="l" fontAlgn="t"/>
                      <a:endParaRPr lang="en-ZA" sz="1200" b="1" i="0" u="none" strike="noStrike">
                        <a:solidFill>
                          <a:srgbClr val="000000"/>
                        </a:solidFill>
                        <a:effectLst/>
                        <a:latin typeface="+mn-lt"/>
                      </a:endParaRPr>
                    </a:p>
                  </a:txBody>
                  <a:tcPr marL="4909" marR="4909" marT="4909" marB="29453"/>
                </a:tc>
                <a:tc>
                  <a:txBody>
                    <a:bodyPr/>
                    <a:lstStyle/>
                    <a:p>
                      <a:pPr algn="r"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extLst>
                  <a:ext uri="{0D108BD9-81ED-4DB2-BD59-A6C34878D82A}">
                    <a16:rowId xmlns:a16="http://schemas.microsoft.com/office/drawing/2014/main" xmlns="" val="4039844727"/>
                  </a:ext>
                </a:extLst>
              </a:tr>
              <a:tr h="594870">
                <a:tc rowSpan="3">
                  <a:txBody>
                    <a:bodyPr/>
                    <a:lstStyle/>
                    <a:p>
                      <a:pPr algn="l" fontAlgn="t"/>
                      <a:r>
                        <a:rPr lang="en-GB" sz="1200" u="sng" strike="noStrike" dirty="0">
                          <a:effectLst/>
                          <a:hlinkClick r:id="rId5" action="ppaction://hlinkfile"/>
                        </a:rPr>
                        <a:t>3.3.2. Number of Physical Science diagnostic analysis reports produced</a:t>
                      </a:r>
                      <a:endParaRPr lang="en-GB" sz="1200" b="1" i="0" u="sng" strike="noStrike" dirty="0">
                        <a:solidFill>
                          <a:srgbClr val="0563C1"/>
                        </a:solidFill>
                        <a:effectLst/>
                        <a:latin typeface="+mn-lt"/>
                      </a:endParaRPr>
                    </a:p>
                  </a:txBody>
                  <a:tcPr marL="4909" marR="4909" marT="4909" marB="29453"/>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4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4909" marR="4909" marT="4909" marB="29453"/>
                </a:tc>
                <a:tc>
                  <a:txBody>
                    <a:bodyPr/>
                    <a:lstStyle/>
                    <a:p>
                      <a:pPr algn="l" fontAlgn="t"/>
                      <a:endParaRPr lang="en-ZA" sz="1200" b="1"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extLst>
                  <a:ext uri="{0D108BD9-81ED-4DB2-BD59-A6C34878D82A}">
                    <a16:rowId xmlns:a16="http://schemas.microsoft.com/office/drawing/2014/main" xmlns="" val="1756313568"/>
                  </a:ext>
                </a:extLst>
              </a:tr>
              <a:tr h="561292">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909" marR="4909" marT="4909" marB="29453">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1</a:t>
                      </a:r>
                      <a:endParaRPr lang="en-ZA" sz="1200" b="0" i="0" u="none" strike="noStrike">
                        <a:solidFill>
                          <a:srgbClr val="000000"/>
                        </a:solidFill>
                        <a:effectLst/>
                        <a:latin typeface="+mn-lt"/>
                      </a:endParaRPr>
                    </a:p>
                  </a:txBody>
                  <a:tcPr marL="4909" marR="4909" marT="4909" marB="29453"/>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a:t>
                      </a:r>
                      <a:r>
                        <a:rPr lang="en-ZA" sz="1200" u="none" strike="noStrike" baseline="0" dirty="0">
                          <a:effectLst/>
                        </a:rPr>
                        <a:t> indicator</a:t>
                      </a:r>
                      <a:endParaRPr lang="en-ZA" sz="1200" b="0"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1</a:t>
                      </a:r>
                      <a:endParaRPr lang="en-ZA" sz="1200" b="0" i="0" u="none" strike="noStrike" dirty="0">
                        <a:solidFill>
                          <a:srgbClr val="000000"/>
                        </a:solidFill>
                        <a:effectLst/>
                        <a:latin typeface="+mn-lt"/>
                      </a:endParaRPr>
                    </a:p>
                  </a:txBody>
                  <a:tcPr marL="4909" marR="4909" marT="4909" marB="29453">
                    <a:solidFill>
                      <a:srgbClr val="00B050"/>
                    </a:solidFill>
                  </a:tcPr>
                </a:tc>
                <a:tc>
                  <a:txBody>
                    <a:bodyPr/>
                    <a:lstStyle/>
                    <a:p>
                      <a:pPr algn="l" fontAlgn="t"/>
                      <a:r>
                        <a:rPr lang="en-ZA" sz="1200" u="none" strike="noStrike">
                          <a:effectLst/>
                        </a:rPr>
                        <a:t>No deviation</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4909" marR="4909" marT="4909" marB="29453"/>
                </a:tc>
                <a:extLst>
                  <a:ext uri="{0D108BD9-81ED-4DB2-BD59-A6C34878D82A}">
                    <a16:rowId xmlns:a16="http://schemas.microsoft.com/office/drawing/2014/main" xmlns="" val="1133350775"/>
                  </a:ext>
                </a:extLst>
              </a:tr>
              <a:tr h="561292">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909" marR="4909" marT="4909" marB="29453">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909" marR="4909" marT="4909" marB="29453"/>
                </a:tc>
                <a:tc>
                  <a:txBody>
                    <a:bodyPr/>
                    <a:lstStyle/>
                    <a:p>
                      <a:pPr algn="l" fontAlgn="t"/>
                      <a:r>
                        <a:rPr lang="en-ZA" sz="1200" u="none" strike="noStrike">
                          <a:effectLst/>
                        </a:rPr>
                        <a:t>1</a:t>
                      </a:r>
                      <a:endParaRPr lang="en-ZA" sz="1200" b="1" i="0" u="none" strike="noStrike">
                        <a:solidFill>
                          <a:srgbClr val="000000"/>
                        </a:solidFill>
                        <a:effectLst/>
                        <a:latin typeface="+mn-lt"/>
                      </a:endParaRPr>
                    </a:p>
                  </a:txBody>
                  <a:tcPr marL="4909" marR="4909" marT="4909" marB="29453"/>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a:t>
                      </a:r>
                      <a:r>
                        <a:rPr lang="en-ZA" sz="1200" u="none" strike="noStrike" baseline="0" dirty="0">
                          <a:effectLst/>
                        </a:rPr>
                        <a:t> indicator</a:t>
                      </a:r>
                      <a:endParaRPr lang="en-ZA" sz="1200" b="0"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1</a:t>
                      </a:r>
                      <a:endParaRPr lang="en-ZA" sz="1200" b="1" i="0" u="none" strike="noStrike" dirty="0">
                        <a:solidFill>
                          <a:srgbClr val="000000"/>
                        </a:solidFill>
                        <a:effectLst/>
                        <a:latin typeface="+mn-lt"/>
                      </a:endParaRPr>
                    </a:p>
                  </a:txBody>
                  <a:tcPr marL="4909" marR="4909" marT="4909" marB="29453">
                    <a:solidFill>
                      <a:srgbClr val="00B050"/>
                    </a:solidFill>
                  </a:tcPr>
                </a:tc>
                <a:tc>
                  <a:txBody>
                    <a:bodyPr/>
                    <a:lstStyle/>
                    <a:p>
                      <a:pPr algn="l" fontAlgn="t"/>
                      <a:r>
                        <a:rPr lang="en-ZA" sz="1200" u="none" strike="noStrike">
                          <a:effectLst/>
                        </a:rPr>
                        <a:t>No deviation</a:t>
                      </a:r>
                      <a:endParaRPr lang="en-ZA" sz="1200" b="1"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Not applicable</a:t>
                      </a:r>
                      <a:endParaRPr lang="en-ZA" sz="1200" b="1" i="0" u="none" strike="noStrike">
                        <a:solidFill>
                          <a:srgbClr val="000000"/>
                        </a:solidFill>
                        <a:effectLst/>
                        <a:latin typeface="+mn-lt"/>
                      </a:endParaRPr>
                    </a:p>
                  </a:txBody>
                  <a:tcPr marL="4909" marR="4909" marT="4909" marB="29453"/>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4909" marR="4909" marT="4909" marB="29453"/>
                </a:tc>
                <a:extLst>
                  <a:ext uri="{0D108BD9-81ED-4DB2-BD59-A6C34878D82A}">
                    <a16:rowId xmlns:a16="http://schemas.microsoft.com/office/drawing/2014/main" xmlns="" val="3550036640"/>
                  </a:ext>
                </a:extLst>
              </a:tr>
            </a:tbl>
          </a:graphicData>
        </a:graphic>
      </p:graphicFrame>
    </p:spTree>
    <p:custDataLst>
      <p:tags r:id="rId1"/>
    </p:custDataLst>
    <p:extLst>
      <p:ext uri="{BB962C8B-B14F-4D97-AF65-F5344CB8AC3E}">
        <p14:creationId xmlns:p14="http://schemas.microsoft.com/office/powerpoint/2010/main" xmlns="" val="58306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ZA" sz="4400" dirty="0"/>
              <a:t>QUARTER 3 </a:t>
            </a:r>
            <a:r>
              <a:rPr lang="en-ZA" sz="4400" b="1" dirty="0">
                <a:solidFill>
                  <a:schemeClr val="accent2">
                    <a:lumMod val="75000"/>
                  </a:schemeClr>
                </a:solidFill>
              </a:rPr>
              <a:t>HIGHLIGHTS…</a:t>
            </a:r>
          </a:p>
        </p:txBody>
      </p:sp>
      <p:sp>
        <p:nvSpPr>
          <p:cNvPr id="5" name="Content Placeholder 4"/>
          <p:cNvSpPr>
            <a:spLocks noGrp="1"/>
          </p:cNvSpPr>
          <p:nvPr>
            <p:ph idx="1"/>
          </p:nvPr>
        </p:nvSpPr>
        <p:spPr>
          <a:xfrm>
            <a:off x="107504" y="764704"/>
            <a:ext cx="8928992" cy="5361460"/>
          </a:xfrm>
        </p:spPr>
        <p:txBody>
          <a:bodyPr>
            <a:noAutofit/>
          </a:bodyPr>
          <a:lstStyle/>
          <a:p>
            <a:pPr marL="228600" lvl="0" indent="-228600" algn="just">
              <a:lnSpc>
                <a:spcPct val="90000"/>
              </a:lnSpc>
              <a:spcBef>
                <a:spcPts val="1000"/>
              </a:spcBef>
            </a:pPr>
            <a:r>
              <a:rPr lang="en-ZA" sz="2500" dirty="0" smtClean="0">
                <a:solidFill>
                  <a:prstClr val="black"/>
                </a:solidFill>
              </a:rPr>
              <a:t>Basic Education Minister, Mrs AM </a:t>
            </a:r>
            <a:r>
              <a:rPr lang="en-ZA" sz="2500" dirty="0" err="1" smtClean="0">
                <a:solidFill>
                  <a:prstClr val="black"/>
                </a:solidFill>
              </a:rPr>
              <a:t>Motshekga</a:t>
            </a:r>
            <a:r>
              <a:rPr lang="en-ZA" sz="2500" dirty="0" smtClean="0">
                <a:solidFill>
                  <a:prstClr val="black"/>
                </a:solidFill>
              </a:rPr>
              <a:t>, MP, </a:t>
            </a:r>
            <a:r>
              <a:rPr lang="en-ZA" sz="2500" b="1" dirty="0" smtClean="0">
                <a:solidFill>
                  <a:prstClr val="black"/>
                </a:solidFill>
              </a:rPr>
              <a:t>officially handed over </a:t>
            </a:r>
            <a:r>
              <a:rPr lang="en-ZA" sz="2500" dirty="0" smtClean="0">
                <a:solidFill>
                  <a:prstClr val="black"/>
                </a:solidFill>
              </a:rPr>
              <a:t>more than </a:t>
            </a:r>
            <a:r>
              <a:rPr lang="en-ZA" sz="2500" b="1" dirty="0" smtClean="0">
                <a:solidFill>
                  <a:prstClr val="black"/>
                </a:solidFill>
              </a:rPr>
              <a:t>40 newly-built toilets </a:t>
            </a:r>
            <a:r>
              <a:rPr lang="en-ZA" sz="2500" dirty="0" smtClean="0">
                <a:solidFill>
                  <a:prstClr val="black"/>
                </a:solidFill>
              </a:rPr>
              <a:t>to </a:t>
            </a:r>
            <a:r>
              <a:rPr lang="en-ZA" sz="2500" dirty="0" err="1" smtClean="0">
                <a:solidFill>
                  <a:prstClr val="black"/>
                </a:solidFill>
              </a:rPr>
              <a:t>Govani</a:t>
            </a:r>
            <a:r>
              <a:rPr lang="en-ZA" sz="2500" dirty="0" smtClean="0">
                <a:solidFill>
                  <a:prstClr val="black"/>
                </a:solidFill>
              </a:rPr>
              <a:t> Primary School in Giyani, Limpopo Province on 02 November 2019.</a:t>
            </a:r>
          </a:p>
          <a:p>
            <a:pPr marL="228600" lvl="0" indent="-228600" algn="just">
              <a:lnSpc>
                <a:spcPct val="90000"/>
              </a:lnSpc>
              <a:spcBef>
                <a:spcPts val="1000"/>
              </a:spcBef>
            </a:pPr>
            <a:r>
              <a:rPr lang="en-ZA" sz="2500" dirty="0" smtClean="0">
                <a:solidFill>
                  <a:prstClr val="black"/>
                </a:solidFill>
              </a:rPr>
              <a:t>The </a:t>
            </a:r>
            <a:r>
              <a:rPr lang="en-ZA" sz="2500" dirty="0">
                <a:solidFill>
                  <a:prstClr val="black"/>
                </a:solidFill>
              </a:rPr>
              <a:t>DBE </a:t>
            </a:r>
            <a:r>
              <a:rPr lang="en-ZA" sz="2500" b="1" dirty="0">
                <a:solidFill>
                  <a:prstClr val="black"/>
                </a:solidFill>
              </a:rPr>
              <a:t>recently launched </a:t>
            </a:r>
            <a:r>
              <a:rPr lang="en-ZA" sz="2500" dirty="0">
                <a:solidFill>
                  <a:prstClr val="black"/>
                </a:solidFill>
              </a:rPr>
              <a:t>a Ministerial Advocacy and Mobilisation Campaign to end school-related </a:t>
            </a:r>
            <a:r>
              <a:rPr lang="en-ZA" sz="2500" b="1" dirty="0">
                <a:solidFill>
                  <a:prstClr val="black"/>
                </a:solidFill>
              </a:rPr>
              <a:t>Gender-Based Violence (GBV) </a:t>
            </a:r>
            <a:r>
              <a:rPr lang="en-ZA" sz="2500" dirty="0">
                <a:solidFill>
                  <a:prstClr val="black"/>
                </a:solidFill>
              </a:rPr>
              <a:t>after President Cyril </a:t>
            </a:r>
            <a:r>
              <a:rPr lang="en-ZA" sz="2500" dirty="0" err="1">
                <a:solidFill>
                  <a:prstClr val="black"/>
                </a:solidFill>
              </a:rPr>
              <a:t>Ramaphosa</a:t>
            </a:r>
            <a:r>
              <a:rPr lang="en-ZA" sz="2500" dirty="0">
                <a:solidFill>
                  <a:prstClr val="black"/>
                </a:solidFill>
              </a:rPr>
              <a:t> made a </a:t>
            </a:r>
            <a:r>
              <a:rPr lang="en-ZA" sz="2500" b="1" dirty="0">
                <a:solidFill>
                  <a:prstClr val="black"/>
                </a:solidFill>
              </a:rPr>
              <a:t>call for all sectors </a:t>
            </a:r>
            <a:r>
              <a:rPr lang="en-ZA" sz="2500" dirty="0">
                <a:solidFill>
                  <a:prstClr val="black"/>
                </a:solidFill>
              </a:rPr>
              <a:t>of Government to </a:t>
            </a:r>
            <a:r>
              <a:rPr lang="en-ZA" sz="2500" b="1" dirty="0">
                <a:solidFill>
                  <a:prstClr val="black"/>
                </a:solidFill>
              </a:rPr>
              <a:t>take active steps </a:t>
            </a:r>
            <a:r>
              <a:rPr lang="en-ZA" sz="2500" dirty="0">
                <a:solidFill>
                  <a:prstClr val="black"/>
                </a:solidFill>
              </a:rPr>
              <a:t>to address the </a:t>
            </a:r>
            <a:r>
              <a:rPr lang="en-ZA" sz="2500" b="1" dirty="0">
                <a:solidFill>
                  <a:prstClr val="black"/>
                </a:solidFill>
              </a:rPr>
              <a:t>current scourge </a:t>
            </a:r>
            <a:r>
              <a:rPr lang="en-ZA" sz="2500" dirty="0">
                <a:solidFill>
                  <a:prstClr val="black"/>
                </a:solidFill>
              </a:rPr>
              <a:t>that is eroding the fabric of South African society</a:t>
            </a:r>
            <a:r>
              <a:rPr lang="en-ZA" sz="2500" dirty="0" smtClean="0">
                <a:solidFill>
                  <a:prstClr val="black"/>
                </a:solidFill>
              </a:rPr>
              <a:t>.</a:t>
            </a:r>
          </a:p>
          <a:p>
            <a:pPr marL="228600" lvl="0" indent="-228600" algn="just">
              <a:lnSpc>
                <a:spcPct val="90000"/>
              </a:lnSpc>
              <a:spcBef>
                <a:spcPts val="1000"/>
              </a:spcBef>
            </a:pPr>
            <a:r>
              <a:rPr lang="en-ZA" sz="2500" dirty="0"/>
              <a:t>T</a:t>
            </a:r>
            <a:r>
              <a:rPr lang="en-ZA" sz="2500" dirty="0" smtClean="0"/>
              <a:t>he </a:t>
            </a:r>
            <a:r>
              <a:rPr lang="en-ZA" sz="2500" b="1" dirty="0"/>
              <a:t>public discourse </a:t>
            </a:r>
            <a:r>
              <a:rPr lang="en-ZA" sz="2500" dirty="0"/>
              <a:t>was dominated </a:t>
            </a:r>
            <a:r>
              <a:rPr lang="en-ZA" sz="2500" dirty="0" smtClean="0"/>
              <a:t>by </a:t>
            </a:r>
            <a:r>
              <a:rPr lang="en-ZA" sz="2500" b="1" dirty="0" smtClean="0"/>
              <a:t>Comprehensive Sex Education</a:t>
            </a:r>
            <a:r>
              <a:rPr lang="en-ZA" sz="2500" dirty="0" smtClean="0"/>
              <a:t> (CSE) </a:t>
            </a:r>
            <a:r>
              <a:rPr lang="en-ZA" sz="2500" dirty="0"/>
              <a:t>and the presentations </a:t>
            </a:r>
            <a:r>
              <a:rPr lang="en-ZA" sz="2500" dirty="0" smtClean="0"/>
              <a:t>were </a:t>
            </a:r>
            <a:r>
              <a:rPr lang="en-ZA" sz="2500" dirty="0"/>
              <a:t>made to the </a:t>
            </a:r>
            <a:r>
              <a:rPr lang="en-ZA" sz="2500" dirty="0" smtClean="0"/>
              <a:t>Portfolio Committee </a:t>
            </a:r>
            <a:r>
              <a:rPr lang="en-ZA" sz="2500" dirty="0"/>
              <a:t>and other fora on this to </a:t>
            </a:r>
            <a:r>
              <a:rPr lang="en-ZA" sz="2500" dirty="0" smtClean="0"/>
              <a:t>clarify.</a:t>
            </a:r>
            <a:endParaRPr lang="en-ZA" sz="2500" dirty="0" smtClean="0">
              <a:solidFill>
                <a:prstClr val="black"/>
              </a:solidFill>
            </a:endParaRPr>
          </a:p>
          <a:p>
            <a:pPr marL="228600" indent="-228600" algn="just">
              <a:lnSpc>
                <a:spcPct val="90000"/>
              </a:lnSpc>
              <a:spcBef>
                <a:spcPts val="1000"/>
              </a:spcBef>
            </a:pPr>
            <a:r>
              <a:rPr lang="en-ZA" sz="2500" dirty="0"/>
              <a:t>A total of </a:t>
            </a:r>
            <a:r>
              <a:rPr lang="en-ZA" sz="2500" b="1" dirty="0"/>
              <a:t>617 356 full-time and 170 450 part-time candidates </a:t>
            </a:r>
            <a:r>
              <a:rPr lang="en-ZA" sz="2500" dirty="0"/>
              <a:t>wrote the 2019 NSC November examinations from 23 October 2019 to 28 November 2019.</a:t>
            </a:r>
          </a:p>
          <a:p>
            <a:pPr marL="228600" lvl="0" indent="-228600" algn="just">
              <a:lnSpc>
                <a:spcPct val="90000"/>
              </a:lnSpc>
              <a:spcBef>
                <a:spcPts val="1000"/>
              </a:spcBef>
            </a:pPr>
            <a:endParaRPr lang="en-ZA" sz="2600" dirty="0">
              <a:solidFill>
                <a:prstClr val="black"/>
              </a:solidFill>
            </a:endParaRPr>
          </a:p>
          <a:p>
            <a:pPr algn="just"/>
            <a:endParaRPr lang="en-US" sz="2600" dirty="0"/>
          </a:p>
          <a:p>
            <a:pPr marL="228600" lvl="0" indent="-228600">
              <a:lnSpc>
                <a:spcPct val="90000"/>
              </a:lnSpc>
              <a:spcBef>
                <a:spcPts val="1000"/>
              </a:spcBef>
            </a:pPr>
            <a:endParaRPr lang="en-ZA" sz="2600" dirty="0">
              <a:solidFill>
                <a:prstClr val="black"/>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6</a:t>
            </a:fld>
            <a:endParaRPr lang="en-ZA"/>
          </a:p>
        </p:txBody>
      </p:sp>
      <p:pic>
        <p:nvPicPr>
          <p:cNvPr id="6" name="Picture 5"/>
          <p:cNvPicPr>
            <a:picLocks noChangeAspect="1"/>
          </p:cNvPicPr>
          <p:nvPr/>
        </p:nvPicPr>
        <p:blipFill>
          <a:blip r:embed="rId3" cstate="print"/>
          <a:stretch>
            <a:fillRect/>
          </a:stretch>
        </p:blipFill>
        <p:spPr>
          <a:xfrm>
            <a:off x="0" y="6126164"/>
            <a:ext cx="1691680" cy="731836"/>
          </a:xfrm>
          <a:prstGeom prst="rect">
            <a:avLst/>
          </a:prstGeom>
        </p:spPr>
      </p:pic>
    </p:spTree>
    <p:custDataLst>
      <p:tags r:id="rId1"/>
    </p:custDataLst>
    <p:extLst>
      <p:ext uri="{BB962C8B-B14F-4D97-AF65-F5344CB8AC3E}">
        <p14:creationId xmlns:p14="http://schemas.microsoft.com/office/powerpoint/2010/main" xmlns="" val="3819450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ZA" sz="4000" b="1" dirty="0">
                <a:solidFill>
                  <a:srgbClr val="C0504D">
                    <a:lumMod val="75000"/>
                  </a:srgbClr>
                </a:solidFill>
              </a:rPr>
              <a:t>INDICATOR TABLE: PROGRAMME 3</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60</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2703665091"/>
              </p:ext>
            </p:extLst>
          </p:nvPr>
        </p:nvGraphicFramePr>
        <p:xfrm>
          <a:off x="-2" y="980732"/>
          <a:ext cx="9144004" cy="4896541"/>
        </p:xfrm>
        <a:graphic>
          <a:graphicData uri="http://schemas.openxmlformats.org/drawingml/2006/table">
            <a:tbl>
              <a:tblPr>
                <a:tableStyleId>{8A107856-5554-42FB-B03E-39F5DBC370BA}</a:tableStyleId>
              </a:tblPr>
              <a:tblGrid>
                <a:gridCol w="1547666">
                  <a:extLst>
                    <a:ext uri="{9D8B030D-6E8A-4147-A177-3AD203B41FA5}">
                      <a16:colId xmlns:a16="http://schemas.microsoft.com/office/drawing/2014/main" xmlns="" val="4093299164"/>
                    </a:ext>
                  </a:extLst>
                </a:gridCol>
                <a:gridCol w="1080120">
                  <a:extLst>
                    <a:ext uri="{9D8B030D-6E8A-4147-A177-3AD203B41FA5}">
                      <a16:colId xmlns:a16="http://schemas.microsoft.com/office/drawing/2014/main" xmlns="" val="932189739"/>
                    </a:ext>
                  </a:extLst>
                </a:gridCol>
                <a:gridCol w="864096">
                  <a:extLst>
                    <a:ext uri="{9D8B030D-6E8A-4147-A177-3AD203B41FA5}">
                      <a16:colId xmlns:a16="http://schemas.microsoft.com/office/drawing/2014/main" xmlns="" val="3923710275"/>
                    </a:ext>
                  </a:extLst>
                </a:gridCol>
                <a:gridCol w="891078">
                  <a:extLst>
                    <a:ext uri="{9D8B030D-6E8A-4147-A177-3AD203B41FA5}">
                      <a16:colId xmlns:a16="http://schemas.microsoft.com/office/drawing/2014/main" xmlns="" val="4244590676"/>
                    </a:ext>
                  </a:extLst>
                </a:gridCol>
                <a:gridCol w="1190261">
                  <a:extLst>
                    <a:ext uri="{9D8B030D-6E8A-4147-A177-3AD203B41FA5}">
                      <a16:colId xmlns:a16="http://schemas.microsoft.com/office/drawing/2014/main" xmlns="" val="2677857573"/>
                    </a:ext>
                  </a:extLst>
                </a:gridCol>
                <a:gridCol w="1190261">
                  <a:extLst>
                    <a:ext uri="{9D8B030D-6E8A-4147-A177-3AD203B41FA5}">
                      <a16:colId xmlns:a16="http://schemas.microsoft.com/office/drawing/2014/main" xmlns="" val="2058642909"/>
                    </a:ext>
                  </a:extLst>
                </a:gridCol>
                <a:gridCol w="1190261">
                  <a:extLst>
                    <a:ext uri="{9D8B030D-6E8A-4147-A177-3AD203B41FA5}">
                      <a16:colId xmlns:a16="http://schemas.microsoft.com/office/drawing/2014/main" xmlns="" val="1741813204"/>
                    </a:ext>
                  </a:extLst>
                </a:gridCol>
                <a:gridCol w="1190261">
                  <a:extLst>
                    <a:ext uri="{9D8B030D-6E8A-4147-A177-3AD203B41FA5}">
                      <a16:colId xmlns:a16="http://schemas.microsoft.com/office/drawing/2014/main" xmlns="" val="4093035989"/>
                    </a:ext>
                  </a:extLst>
                </a:gridCol>
              </a:tblGrid>
              <a:tr h="1138655">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4909" marR="4909" marT="4909" marB="29453"/>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4909" marR="4909" marT="4909" marB="29453"/>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4909" marR="4909" marT="4909" marB="29453"/>
                </a:tc>
                <a:tc>
                  <a:txBody>
                    <a:bodyPr/>
                    <a:lstStyle/>
                    <a:p>
                      <a:pPr algn="l" fontAlgn="t"/>
                      <a:r>
                        <a:rPr lang="en-GB" sz="1200" b="1" u="none" strike="noStrike" dirty="0">
                          <a:effectLst/>
                        </a:rPr>
                        <a:t>Quarterly Milestone </a:t>
                      </a:r>
                      <a:br>
                        <a:rPr lang="en-GB" sz="1200" b="1" u="none" strike="noStrike" dirty="0">
                          <a:effectLst/>
                        </a:rPr>
                      </a:br>
                      <a:r>
                        <a:rPr lang="en-GB" sz="1200" b="1" u="none" strike="noStrike" dirty="0">
                          <a:effectLst/>
                        </a:rPr>
                        <a:t>(for Annual Indicators)</a:t>
                      </a:r>
                      <a:endParaRPr lang="en-GB" sz="1200" b="1" i="0" u="none" strike="noStrike" dirty="0">
                        <a:solidFill>
                          <a:srgbClr val="000000"/>
                        </a:solidFill>
                        <a:effectLst/>
                        <a:latin typeface="+mn-lt"/>
                      </a:endParaRPr>
                    </a:p>
                  </a:txBody>
                  <a:tcPr marL="4909" marR="4909" marT="4909" marB="29453"/>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4909" marR="4909" marT="4909" marB="29453"/>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4909" marR="4909" marT="4909" marB="29453"/>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4909" marR="4909" marT="4909" marB="29453"/>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4909" marR="4909" marT="4909" marB="29453"/>
                </a:tc>
                <a:extLst>
                  <a:ext uri="{0D108BD9-81ED-4DB2-BD59-A6C34878D82A}">
                    <a16:rowId xmlns:a16="http://schemas.microsoft.com/office/drawing/2014/main" xmlns="" val="1543037075"/>
                  </a:ext>
                </a:extLst>
              </a:tr>
              <a:tr h="594870">
                <a:tc rowSpan="3">
                  <a:txBody>
                    <a:bodyPr/>
                    <a:lstStyle/>
                    <a:p>
                      <a:pPr algn="l" fontAlgn="t"/>
                      <a:r>
                        <a:rPr lang="en-GB" sz="1200" u="sng" strike="noStrike" dirty="0">
                          <a:effectLst/>
                          <a:hlinkClick r:id="rId4" action="ppaction://hlinkfile"/>
                        </a:rPr>
                        <a:t>3.3.3. Number of Accounting diagnostic analysis reports produced</a:t>
                      </a:r>
                      <a:endParaRPr lang="en-GB" sz="1200" b="1" i="0" u="sng" strike="noStrike" dirty="0">
                        <a:solidFill>
                          <a:srgbClr val="0563C1"/>
                        </a:solidFill>
                        <a:effectLst/>
                        <a:latin typeface="+mn-lt"/>
                      </a:endParaRPr>
                    </a:p>
                  </a:txBody>
                  <a:tcPr marL="4909" marR="4909" marT="4909" marB="29453"/>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4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4909" marR="4909" marT="4909" marB="29453"/>
                </a:tc>
                <a:tc>
                  <a:txBody>
                    <a:bodyPr/>
                    <a:lstStyle/>
                    <a:p>
                      <a:pPr algn="l" fontAlgn="t"/>
                      <a:endParaRPr lang="en-ZA" sz="1200" b="1" i="0" u="none" strike="noStrike">
                        <a:solidFill>
                          <a:srgbClr val="000000"/>
                        </a:solidFill>
                        <a:effectLst/>
                        <a:latin typeface="+mn-lt"/>
                      </a:endParaRPr>
                    </a:p>
                  </a:txBody>
                  <a:tcPr marL="4909" marR="4909" marT="4909" marB="29453"/>
                </a:tc>
                <a:tc>
                  <a:txBody>
                    <a:bodyPr/>
                    <a:lstStyle/>
                    <a:p>
                      <a:pPr algn="l" fontAlgn="t"/>
                      <a:endParaRPr lang="en-ZA" sz="1200" b="0" i="0" u="none" strike="noStrike" dirty="0">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extLst>
                  <a:ext uri="{0D108BD9-81ED-4DB2-BD59-A6C34878D82A}">
                    <a16:rowId xmlns:a16="http://schemas.microsoft.com/office/drawing/2014/main" xmlns="" val="1964998729"/>
                  </a:ext>
                </a:extLst>
              </a:tr>
              <a:tr h="561292">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909" marR="4909" marT="4909" marB="29453">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1</a:t>
                      </a:r>
                      <a:endParaRPr lang="en-ZA" sz="1200" b="0" i="0" u="none" strike="noStrike">
                        <a:solidFill>
                          <a:srgbClr val="000000"/>
                        </a:solidFill>
                        <a:effectLst/>
                        <a:latin typeface="+mn-lt"/>
                      </a:endParaRPr>
                    </a:p>
                  </a:txBody>
                  <a:tcPr marL="4909" marR="4909" marT="4909" marB="29453"/>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a:t>
                      </a:r>
                      <a:r>
                        <a:rPr lang="en-ZA" sz="1200" u="none" strike="noStrike" baseline="0" dirty="0">
                          <a:effectLst/>
                        </a:rPr>
                        <a:t> indicator</a:t>
                      </a:r>
                      <a:endParaRPr lang="en-ZA" sz="1200" b="0"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0</a:t>
                      </a:r>
                      <a:endParaRPr lang="en-ZA" sz="1200" b="0" i="0" u="none" strike="noStrike" dirty="0">
                        <a:solidFill>
                          <a:srgbClr val="000000"/>
                        </a:solidFill>
                        <a:effectLst/>
                        <a:latin typeface="+mn-lt"/>
                      </a:endParaRPr>
                    </a:p>
                  </a:txBody>
                  <a:tcPr marL="4909" marR="4909" marT="4909" marB="29453">
                    <a:solidFill>
                      <a:srgbClr val="FF0000"/>
                    </a:solidFill>
                  </a:tcPr>
                </a:tc>
                <a:tc>
                  <a:txBody>
                    <a:bodyPr/>
                    <a:lstStyle/>
                    <a:p>
                      <a:pPr algn="l" fontAlgn="t"/>
                      <a:r>
                        <a:rPr lang="en-ZA" sz="1200" u="none" strike="noStrike">
                          <a:effectLst/>
                        </a:rPr>
                        <a:t>No deviation</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4909" marR="4909" marT="4909" marB="29453"/>
                </a:tc>
                <a:extLst>
                  <a:ext uri="{0D108BD9-81ED-4DB2-BD59-A6C34878D82A}">
                    <a16:rowId xmlns:a16="http://schemas.microsoft.com/office/drawing/2014/main" xmlns="" val="2384626787"/>
                  </a:ext>
                </a:extLst>
              </a:tr>
              <a:tr h="561292">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909" marR="4909" marT="4909" marB="29453">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1</a:t>
                      </a:r>
                      <a:endParaRPr lang="en-ZA" sz="1200" b="1" i="0" u="none" strike="noStrike" dirty="0">
                        <a:solidFill>
                          <a:srgbClr val="000000"/>
                        </a:solidFill>
                        <a:effectLst/>
                        <a:latin typeface="+mn-lt"/>
                      </a:endParaRPr>
                    </a:p>
                  </a:txBody>
                  <a:tcPr marL="4909" marR="4909" marT="4909" marB="29453"/>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a:t>
                      </a:r>
                      <a:r>
                        <a:rPr lang="en-ZA" sz="1200" u="none" strike="noStrike" baseline="0" dirty="0">
                          <a:effectLst/>
                        </a:rPr>
                        <a:t> indicator</a:t>
                      </a:r>
                      <a:endParaRPr lang="en-ZA" sz="1200" b="0"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1</a:t>
                      </a:r>
                      <a:endParaRPr lang="en-ZA" sz="1200" b="1" i="0" u="none" strike="noStrike" dirty="0">
                        <a:solidFill>
                          <a:srgbClr val="000000"/>
                        </a:solidFill>
                        <a:effectLst/>
                        <a:latin typeface="+mn-lt"/>
                      </a:endParaRPr>
                    </a:p>
                  </a:txBody>
                  <a:tcPr marL="4909" marR="4909" marT="4909" marB="29453">
                    <a:solidFill>
                      <a:srgbClr val="00B050"/>
                    </a:solidFill>
                  </a:tcPr>
                </a:tc>
                <a:tc>
                  <a:txBody>
                    <a:bodyPr/>
                    <a:lstStyle/>
                    <a:p>
                      <a:pPr algn="l" fontAlgn="t"/>
                      <a:r>
                        <a:rPr lang="en-ZA" sz="1200" u="none" strike="noStrike" dirty="0">
                          <a:effectLst/>
                        </a:rPr>
                        <a:t>No deviation</a:t>
                      </a:r>
                      <a:endParaRPr lang="en-ZA" sz="1200" b="1"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4909" marR="4909" marT="4909" marB="29453"/>
                </a:tc>
                <a:extLst>
                  <a:ext uri="{0D108BD9-81ED-4DB2-BD59-A6C34878D82A}">
                    <a16:rowId xmlns:a16="http://schemas.microsoft.com/office/drawing/2014/main" xmlns="" val="3127210743"/>
                  </a:ext>
                </a:extLst>
              </a:tr>
              <a:tr h="322978">
                <a:tc>
                  <a:txBody>
                    <a:bodyPr/>
                    <a:lstStyle/>
                    <a:p>
                      <a:pPr algn="l" fontAlgn="t"/>
                      <a:endParaRPr lang="en-ZA" sz="1200" b="1" i="0" u="none" strike="noStrike">
                        <a:solidFill>
                          <a:srgbClr val="000000"/>
                        </a:solidFill>
                        <a:effectLst/>
                        <a:latin typeface="+mn-lt"/>
                      </a:endParaRPr>
                    </a:p>
                  </a:txBody>
                  <a:tcPr marL="4909" marR="4909" marT="4909" marB="29453"/>
                </a:tc>
                <a:tc>
                  <a:txBody>
                    <a:bodyPr/>
                    <a:lstStyle/>
                    <a:p>
                      <a:pPr algn="r"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extLst>
                  <a:ext uri="{0D108BD9-81ED-4DB2-BD59-A6C34878D82A}">
                    <a16:rowId xmlns:a16="http://schemas.microsoft.com/office/drawing/2014/main" xmlns="" val="1677181314"/>
                  </a:ext>
                </a:extLst>
              </a:tr>
              <a:tr h="594870">
                <a:tc rowSpan="3">
                  <a:txBody>
                    <a:bodyPr/>
                    <a:lstStyle/>
                    <a:p>
                      <a:pPr algn="l" fontAlgn="t"/>
                      <a:r>
                        <a:rPr lang="en-GB" sz="1200" u="sng" strike="noStrike" dirty="0">
                          <a:effectLst/>
                          <a:hlinkClick r:id="rId5" action="ppaction://hlinkfile"/>
                        </a:rPr>
                        <a:t>3.3.4. Number of Mathematics diagnostic analysis reports produced</a:t>
                      </a:r>
                      <a:endParaRPr lang="en-GB" sz="1200" b="1" i="0" u="sng" strike="noStrike" dirty="0">
                        <a:solidFill>
                          <a:srgbClr val="0563C1"/>
                        </a:solidFill>
                        <a:effectLst/>
                        <a:latin typeface="+mn-lt"/>
                      </a:endParaRPr>
                    </a:p>
                  </a:txBody>
                  <a:tcPr marL="4909" marR="4909" marT="4909" marB="29453"/>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dirty="0">
                          <a:effectLst/>
                        </a:rPr>
                        <a:t>4 </a:t>
                      </a:r>
                      <a:br>
                        <a:rPr lang="en-ZA" sz="1200" u="none" strike="noStrike" dirty="0">
                          <a:effectLst/>
                        </a:rPr>
                      </a:br>
                      <a:r>
                        <a:rPr lang="en-ZA" sz="1200" u="none" strike="noStrike" dirty="0">
                          <a:effectLst/>
                        </a:rPr>
                        <a:t>Quarterly</a:t>
                      </a:r>
                      <a:endParaRPr lang="en-ZA" sz="1200" b="1" i="0" u="none" strike="noStrike" dirty="0">
                        <a:solidFill>
                          <a:srgbClr val="000000"/>
                        </a:solidFill>
                        <a:effectLst/>
                        <a:latin typeface="+mn-lt"/>
                      </a:endParaRPr>
                    </a:p>
                  </a:txBody>
                  <a:tcPr marL="4909" marR="4909" marT="4909" marB="29453"/>
                </a:tc>
                <a:tc>
                  <a:txBody>
                    <a:bodyPr/>
                    <a:lstStyle/>
                    <a:p>
                      <a:pPr algn="l" fontAlgn="t"/>
                      <a:endParaRPr lang="en-ZA" sz="1200" b="1"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dirty="0">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tc>
                  <a:txBody>
                    <a:bodyPr/>
                    <a:lstStyle/>
                    <a:p>
                      <a:pPr algn="l" fontAlgn="t"/>
                      <a:endParaRPr lang="en-ZA" sz="1200" b="0" i="0" u="none" strike="noStrike">
                        <a:solidFill>
                          <a:srgbClr val="000000"/>
                        </a:solidFill>
                        <a:effectLst/>
                        <a:latin typeface="+mn-lt"/>
                      </a:endParaRPr>
                    </a:p>
                  </a:txBody>
                  <a:tcPr marL="4909" marR="4909" marT="4909" marB="29453"/>
                </a:tc>
                <a:extLst>
                  <a:ext uri="{0D108BD9-81ED-4DB2-BD59-A6C34878D82A}">
                    <a16:rowId xmlns:a16="http://schemas.microsoft.com/office/drawing/2014/main" xmlns="" val="1271061944"/>
                  </a:ext>
                </a:extLst>
              </a:tr>
              <a:tr h="561292">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909" marR="4909" marT="4909" marB="29453">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1</a:t>
                      </a:r>
                      <a:endParaRPr lang="en-ZA" sz="1200" b="0" i="0" u="none" strike="noStrike">
                        <a:solidFill>
                          <a:srgbClr val="000000"/>
                        </a:solidFill>
                        <a:effectLst/>
                        <a:latin typeface="+mn-lt"/>
                      </a:endParaRPr>
                    </a:p>
                  </a:txBody>
                  <a:tcPr marL="4909" marR="4909" marT="4909" marB="29453"/>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a:t>
                      </a:r>
                      <a:r>
                        <a:rPr lang="en-ZA" sz="1200" u="none" strike="noStrike" baseline="0" dirty="0">
                          <a:effectLst/>
                        </a:rPr>
                        <a:t> indicator</a:t>
                      </a:r>
                      <a:endParaRPr lang="en-ZA" sz="1200" b="0"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1</a:t>
                      </a:r>
                      <a:endParaRPr lang="en-ZA" sz="1200" b="0" i="0" u="none" strike="noStrike" dirty="0">
                        <a:solidFill>
                          <a:srgbClr val="000000"/>
                        </a:solidFill>
                        <a:effectLst/>
                        <a:latin typeface="+mn-lt"/>
                      </a:endParaRPr>
                    </a:p>
                  </a:txBody>
                  <a:tcPr marL="4909" marR="4909" marT="4909" marB="29453">
                    <a:solidFill>
                      <a:srgbClr val="00B050"/>
                    </a:solidFill>
                  </a:tcPr>
                </a:tc>
                <a:tc>
                  <a:txBody>
                    <a:bodyPr/>
                    <a:lstStyle/>
                    <a:p>
                      <a:pPr algn="l" fontAlgn="t"/>
                      <a:r>
                        <a:rPr lang="en-ZA" sz="1200" u="none" strike="noStrike">
                          <a:effectLst/>
                        </a:rPr>
                        <a:t>No deviation</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4909" marR="4909" marT="4909" marB="29453"/>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4909" marR="4909" marT="4909" marB="29453"/>
                </a:tc>
                <a:extLst>
                  <a:ext uri="{0D108BD9-81ED-4DB2-BD59-A6C34878D82A}">
                    <a16:rowId xmlns:a16="http://schemas.microsoft.com/office/drawing/2014/main" xmlns="" val="3204342437"/>
                  </a:ext>
                </a:extLst>
              </a:tr>
              <a:tr h="561292">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909" marR="4909" marT="4909" marB="29453">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1</a:t>
                      </a:r>
                      <a:endParaRPr lang="en-ZA" sz="1200" b="1" i="0" u="none" strike="noStrike" dirty="0">
                        <a:solidFill>
                          <a:srgbClr val="000000"/>
                        </a:solidFill>
                        <a:effectLst/>
                        <a:latin typeface="+mn-lt"/>
                      </a:endParaRPr>
                    </a:p>
                  </a:txBody>
                  <a:tcPr marL="4909" marR="4909" marT="4909" marB="29453"/>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a:t>
                      </a:r>
                      <a:r>
                        <a:rPr lang="en-ZA" sz="1200" u="none" strike="noStrike" baseline="0" dirty="0">
                          <a:effectLst/>
                        </a:rPr>
                        <a:t> indicator</a:t>
                      </a:r>
                      <a:endParaRPr lang="en-ZA" sz="1200" b="0"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1</a:t>
                      </a:r>
                      <a:endParaRPr lang="en-ZA" sz="1200" b="1" i="0" u="none" strike="noStrike" dirty="0">
                        <a:solidFill>
                          <a:srgbClr val="000000"/>
                        </a:solidFill>
                        <a:effectLst/>
                        <a:latin typeface="+mn-lt"/>
                      </a:endParaRPr>
                    </a:p>
                  </a:txBody>
                  <a:tcPr marL="4909" marR="4909" marT="4909" marB="29453">
                    <a:solidFill>
                      <a:srgbClr val="00B050"/>
                    </a:solidFill>
                  </a:tcPr>
                </a:tc>
                <a:tc>
                  <a:txBody>
                    <a:bodyPr/>
                    <a:lstStyle/>
                    <a:p>
                      <a:pPr algn="l" fontAlgn="t"/>
                      <a:r>
                        <a:rPr lang="en-ZA" sz="1200" u="none" strike="noStrike" dirty="0">
                          <a:effectLst/>
                        </a:rPr>
                        <a:t>No deviation</a:t>
                      </a:r>
                      <a:endParaRPr lang="en-ZA" sz="1200" b="1"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4909" marR="4909" marT="4909" marB="29453"/>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4909" marR="4909" marT="4909" marB="29453"/>
                </a:tc>
                <a:extLst>
                  <a:ext uri="{0D108BD9-81ED-4DB2-BD59-A6C34878D82A}">
                    <a16:rowId xmlns:a16="http://schemas.microsoft.com/office/drawing/2014/main" xmlns="" val="2177376223"/>
                  </a:ext>
                </a:extLst>
              </a:tr>
            </a:tbl>
          </a:graphicData>
        </a:graphic>
      </p:graphicFrame>
    </p:spTree>
    <p:custDataLst>
      <p:tags r:id="rId1"/>
    </p:custDataLst>
    <p:extLst>
      <p:ext uri="{BB962C8B-B14F-4D97-AF65-F5344CB8AC3E}">
        <p14:creationId xmlns:p14="http://schemas.microsoft.com/office/powerpoint/2010/main" xmlns="" val="6134746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ZA" sz="4000" b="1" dirty="0">
                <a:solidFill>
                  <a:srgbClr val="C0504D">
                    <a:lumMod val="75000"/>
                  </a:srgbClr>
                </a:solidFill>
              </a:rPr>
              <a:t>INDICATOR TABLE: PROGRAMME 3</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61</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4041428905"/>
              </p:ext>
            </p:extLst>
          </p:nvPr>
        </p:nvGraphicFramePr>
        <p:xfrm>
          <a:off x="2" y="980728"/>
          <a:ext cx="9143997" cy="5040561"/>
        </p:xfrm>
        <a:graphic>
          <a:graphicData uri="http://schemas.openxmlformats.org/drawingml/2006/table">
            <a:tbl>
              <a:tblPr>
                <a:tableStyleId>{8A107856-5554-42FB-B03E-39F5DBC370BA}</a:tableStyleId>
              </a:tblPr>
              <a:tblGrid>
                <a:gridCol w="1043606">
                  <a:extLst>
                    <a:ext uri="{9D8B030D-6E8A-4147-A177-3AD203B41FA5}">
                      <a16:colId xmlns:a16="http://schemas.microsoft.com/office/drawing/2014/main" xmlns="" val="2625876224"/>
                    </a:ext>
                  </a:extLst>
                </a:gridCol>
                <a:gridCol w="958831">
                  <a:extLst>
                    <a:ext uri="{9D8B030D-6E8A-4147-A177-3AD203B41FA5}">
                      <a16:colId xmlns:a16="http://schemas.microsoft.com/office/drawing/2014/main" xmlns="" val="3436816169"/>
                    </a:ext>
                  </a:extLst>
                </a:gridCol>
                <a:gridCol w="769361">
                  <a:extLst>
                    <a:ext uri="{9D8B030D-6E8A-4147-A177-3AD203B41FA5}">
                      <a16:colId xmlns:a16="http://schemas.microsoft.com/office/drawing/2014/main" xmlns="" val="987996332"/>
                    </a:ext>
                  </a:extLst>
                </a:gridCol>
                <a:gridCol w="1008112">
                  <a:extLst>
                    <a:ext uri="{9D8B030D-6E8A-4147-A177-3AD203B41FA5}">
                      <a16:colId xmlns:a16="http://schemas.microsoft.com/office/drawing/2014/main" xmlns="" val="54914281"/>
                    </a:ext>
                  </a:extLst>
                </a:gridCol>
                <a:gridCol w="1080120">
                  <a:extLst>
                    <a:ext uri="{9D8B030D-6E8A-4147-A177-3AD203B41FA5}">
                      <a16:colId xmlns:a16="http://schemas.microsoft.com/office/drawing/2014/main" xmlns="" val="2609972031"/>
                    </a:ext>
                  </a:extLst>
                </a:gridCol>
                <a:gridCol w="792088">
                  <a:extLst>
                    <a:ext uri="{9D8B030D-6E8A-4147-A177-3AD203B41FA5}">
                      <a16:colId xmlns:a16="http://schemas.microsoft.com/office/drawing/2014/main" xmlns="" val="2298286758"/>
                    </a:ext>
                  </a:extLst>
                </a:gridCol>
                <a:gridCol w="2301619">
                  <a:extLst>
                    <a:ext uri="{9D8B030D-6E8A-4147-A177-3AD203B41FA5}">
                      <a16:colId xmlns:a16="http://schemas.microsoft.com/office/drawing/2014/main" xmlns="" val="2615133253"/>
                    </a:ext>
                  </a:extLst>
                </a:gridCol>
                <a:gridCol w="1190260">
                  <a:extLst>
                    <a:ext uri="{9D8B030D-6E8A-4147-A177-3AD203B41FA5}">
                      <a16:colId xmlns:a16="http://schemas.microsoft.com/office/drawing/2014/main" xmlns="" val="3786943677"/>
                    </a:ext>
                  </a:extLst>
                </a:gridCol>
              </a:tblGrid>
              <a:tr h="895798">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5588" marR="5588" marT="5588" marB="33526"/>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5588" marR="5588" marT="5588" marB="33526"/>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5588" marR="5588" marT="5588" marB="33526"/>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5588" marR="5588" marT="5588" marB="33526"/>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5588" marR="5588" marT="5588" marB="33526"/>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5588" marR="5588" marT="5588" marB="33526"/>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5588" marR="5588" marT="5588" marB="33526"/>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5588" marR="5588" marT="5588" marB="33526"/>
                </a:tc>
                <a:extLst>
                  <a:ext uri="{0D108BD9-81ED-4DB2-BD59-A6C34878D82A}">
                    <a16:rowId xmlns:a16="http://schemas.microsoft.com/office/drawing/2014/main" xmlns="" val="1643420684"/>
                  </a:ext>
                </a:extLst>
              </a:tr>
              <a:tr h="470633">
                <a:tc rowSpan="3">
                  <a:txBody>
                    <a:bodyPr/>
                    <a:lstStyle/>
                    <a:p>
                      <a:pPr algn="l" fontAlgn="t"/>
                      <a:r>
                        <a:rPr lang="en-GB" sz="1200" u="sng" strike="noStrike" dirty="0">
                          <a:effectLst/>
                          <a:hlinkClick r:id="rId4" action="ppaction://hlinkfile"/>
                        </a:rPr>
                        <a:t>3.4.1. Number of PEDs monitored on the implementation of IQMS.</a:t>
                      </a:r>
                      <a:endParaRPr lang="en-GB" sz="1200" b="1" i="0" u="sng" strike="noStrike" dirty="0">
                        <a:solidFill>
                          <a:srgbClr val="0563C1"/>
                        </a:solidFill>
                        <a:effectLst/>
                        <a:latin typeface="+mn-lt"/>
                      </a:endParaRPr>
                    </a:p>
                  </a:txBody>
                  <a:tcPr marL="5588" marR="5588" marT="5588" marB="33526"/>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5588" marR="5588" marT="5588" marB="33526"/>
                </a:tc>
                <a:tc>
                  <a:txBody>
                    <a:bodyPr/>
                    <a:lstStyle/>
                    <a:p>
                      <a:pPr algn="l" fontAlgn="t"/>
                      <a:r>
                        <a:rPr lang="en-ZA" sz="1200" u="none" strike="noStrike">
                          <a:effectLst/>
                        </a:rPr>
                        <a:t>6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5588" marR="5588" marT="5588" marB="33526"/>
                </a:tc>
                <a:tc>
                  <a:txBody>
                    <a:bodyPr/>
                    <a:lstStyle/>
                    <a:p>
                      <a:pPr algn="l" fontAlgn="t"/>
                      <a:endParaRPr lang="en-ZA" sz="1200" b="1"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extLst>
                  <a:ext uri="{0D108BD9-81ED-4DB2-BD59-A6C34878D82A}">
                    <a16:rowId xmlns:a16="http://schemas.microsoft.com/office/drawing/2014/main" xmlns="" val="2380974721"/>
                  </a:ext>
                </a:extLst>
              </a:tr>
              <a:tr h="1108382">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588" marR="5588" marT="5588" marB="3352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5588" marR="5588" marT="5588" marB="33526"/>
                </a:tc>
                <a:tc>
                  <a:txBody>
                    <a:bodyPr/>
                    <a:lstStyle/>
                    <a:p>
                      <a:pPr algn="l" fontAlgn="t"/>
                      <a:r>
                        <a:rPr lang="en-ZA" sz="1200" u="none" strike="noStrike">
                          <a:effectLst/>
                        </a:rPr>
                        <a:t>2</a:t>
                      </a:r>
                      <a:endParaRPr lang="en-ZA" sz="1200" b="0" i="0" u="none" strike="noStrike">
                        <a:solidFill>
                          <a:srgbClr val="000000"/>
                        </a:solidFill>
                        <a:effectLst/>
                        <a:latin typeface="+mn-lt"/>
                      </a:endParaRPr>
                    </a:p>
                  </a:txBody>
                  <a:tcPr marL="5588" marR="5588" marT="5588" marB="33526"/>
                </a:tc>
                <a:tc>
                  <a:txBody>
                    <a:bodyPr/>
                    <a:lstStyle/>
                    <a:p>
                      <a:pPr algn="l" fontAlgn="t"/>
                      <a:r>
                        <a:rPr lang="en-ZA" sz="1200" u="none" strike="noStrike" dirty="0">
                          <a:effectLst/>
                        </a:rPr>
                        <a:t>Quarterly indicator</a:t>
                      </a:r>
                      <a:endParaRPr lang="en-ZA" sz="1200" b="0" i="0" u="none" strike="noStrike" dirty="0">
                        <a:solidFill>
                          <a:srgbClr val="000000"/>
                        </a:solidFill>
                        <a:effectLst/>
                        <a:latin typeface="+mn-lt"/>
                      </a:endParaRPr>
                    </a:p>
                  </a:txBody>
                  <a:tcPr marL="5588" marR="5588" marT="5588" marB="33526"/>
                </a:tc>
                <a:tc>
                  <a:txBody>
                    <a:bodyPr/>
                    <a:lstStyle/>
                    <a:p>
                      <a:pPr algn="l" fontAlgn="t"/>
                      <a:r>
                        <a:rPr lang="en-ZA" sz="1200" u="none" strike="noStrike" dirty="0">
                          <a:effectLst/>
                        </a:rPr>
                        <a:t>3</a:t>
                      </a:r>
                      <a:endParaRPr lang="en-ZA" sz="1200" b="0" i="0" u="none" strike="noStrike" dirty="0">
                        <a:solidFill>
                          <a:srgbClr val="000000"/>
                        </a:solidFill>
                        <a:effectLst/>
                        <a:latin typeface="+mn-lt"/>
                      </a:endParaRPr>
                    </a:p>
                  </a:txBody>
                  <a:tcPr marL="5588" marR="5588" marT="5588" marB="33526">
                    <a:solidFill>
                      <a:srgbClr val="00B050"/>
                    </a:solidFill>
                  </a:tcPr>
                </a:tc>
                <a:tc>
                  <a:txBody>
                    <a:bodyPr/>
                    <a:lstStyle/>
                    <a:p>
                      <a:pPr algn="l" fontAlgn="t"/>
                      <a:r>
                        <a:rPr lang="en-ZA" sz="1200" u="none" strike="noStrike">
                          <a:effectLst/>
                        </a:rPr>
                        <a:t>+1</a:t>
                      </a:r>
                      <a:endParaRPr lang="en-ZA" sz="1200" b="0" i="0" u="none" strike="noStrike">
                        <a:solidFill>
                          <a:srgbClr val="000000"/>
                        </a:solidFill>
                        <a:effectLst/>
                        <a:latin typeface="+mn-lt"/>
                      </a:endParaRPr>
                    </a:p>
                  </a:txBody>
                  <a:tcPr marL="5588" marR="5588" marT="5588" marB="33526"/>
                </a:tc>
                <a:tc>
                  <a:txBody>
                    <a:bodyPr/>
                    <a:lstStyle/>
                    <a:p>
                      <a:pPr algn="l" fontAlgn="t"/>
                      <a:r>
                        <a:rPr lang="en-GB" sz="1200" u="none" strike="noStrike">
                          <a:effectLst/>
                        </a:rPr>
                        <a:t>Additional province monitored in lieu of Quarter 3 which will be utilised for developing training resources on the QMS.</a:t>
                      </a:r>
                      <a:br>
                        <a:rPr lang="en-GB" sz="1200" u="none" strike="noStrike">
                          <a:effectLst/>
                        </a:rPr>
                      </a:br>
                      <a:endParaRPr lang="en-GB" sz="1200" b="0" i="0" u="none" strike="noStrike">
                        <a:solidFill>
                          <a:srgbClr val="000000"/>
                        </a:solidFill>
                        <a:effectLst/>
                        <a:latin typeface="+mn-lt"/>
                      </a:endParaRPr>
                    </a:p>
                  </a:txBody>
                  <a:tcPr marL="5588" marR="5588" marT="5588" marB="33526"/>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5588" marR="5588" marT="5588" marB="33526"/>
                </a:tc>
                <a:extLst>
                  <a:ext uri="{0D108BD9-81ED-4DB2-BD59-A6C34878D82A}">
                    <a16:rowId xmlns:a16="http://schemas.microsoft.com/office/drawing/2014/main" xmlns="" val="3613375641"/>
                  </a:ext>
                </a:extLst>
              </a:tr>
              <a:tr h="683216">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588" marR="5588" marT="5588" marB="3352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5588" marR="5588" marT="5588" marB="33526"/>
                </a:tc>
                <a:tc>
                  <a:txBody>
                    <a:bodyPr/>
                    <a:lstStyle/>
                    <a:p>
                      <a:pPr algn="l" fontAlgn="t"/>
                      <a:r>
                        <a:rPr lang="en-ZA" sz="1200" u="none" strike="noStrike">
                          <a:effectLst/>
                        </a:rPr>
                        <a:t>1</a:t>
                      </a:r>
                      <a:endParaRPr lang="en-ZA" sz="1200" b="1" i="0" u="none" strike="noStrike">
                        <a:solidFill>
                          <a:srgbClr val="000000"/>
                        </a:solidFill>
                        <a:effectLst/>
                        <a:latin typeface="+mn-lt"/>
                      </a:endParaRPr>
                    </a:p>
                  </a:txBody>
                  <a:tcPr marL="5588" marR="5588" marT="5588" marB="33526"/>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1" i="0" u="none" strike="noStrike" dirty="0">
                        <a:solidFill>
                          <a:srgbClr val="000000"/>
                        </a:solidFill>
                        <a:effectLst/>
                        <a:latin typeface="+mn-lt"/>
                      </a:endParaRPr>
                    </a:p>
                  </a:txBody>
                  <a:tcPr marL="5588" marR="5588" marT="5588" marB="33526"/>
                </a:tc>
                <a:tc>
                  <a:txBody>
                    <a:bodyPr/>
                    <a:lstStyle/>
                    <a:p>
                      <a:pPr algn="l" fontAlgn="t"/>
                      <a:r>
                        <a:rPr lang="en-ZA" sz="1200" u="none" strike="noStrike" dirty="0">
                          <a:effectLst/>
                        </a:rPr>
                        <a:t>1</a:t>
                      </a:r>
                      <a:endParaRPr lang="en-ZA" sz="1200" b="1" i="0" u="none" strike="noStrike" dirty="0">
                        <a:solidFill>
                          <a:srgbClr val="000000"/>
                        </a:solidFill>
                        <a:effectLst/>
                        <a:latin typeface="+mn-lt"/>
                      </a:endParaRPr>
                    </a:p>
                  </a:txBody>
                  <a:tcPr marL="5588" marR="5588" marT="5588" marB="33526">
                    <a:solidFill>
                      <a:srgbClr val="00B050"/>
                    </a:solidFill>
                  </a:tcPr>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5588" marR="5588" marT="5588" marB="33526"/>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5588" marR="5588" marT="5588" marB="33526"/>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5588" marR="5588" marT="5588" marB="33526"/>
                </a:tc>
                <a:extLst>
                  <a:ext uri="{0D108BD9-81ED-4DB2-BD59-A6C34878D82A}">
                    <a16:rowId xmlns:a16="http://schemas.microsoft.com/office/drawing/2014/main" xmlns="" val="3022140956"/>
                  </a:ext>
                </a:extLst>
              </a:tr>
              <a:tr h="258050">
                <a:tc>
                  <a:txBody>
                    <a:bodyPr/>
                    <a:lstStyle/>
                    <a:p>
                      <a:pPr algn="l" fontAlgn="t"/>
                      <a:endParaRPr lang="en-ZA" sz="1200" b="1" i="0" u="none" strike="noStrike">
                        <a:solidFill>
                          <a:srgbClr val="000000"/>
                        </a:solidFill>
                        <a:effectLst/>
                        <a:latin typeface="+mn-lt"/>
                      </a:endParaRPr>
                    </a:p>
                  </a:txBody>
                  <a:tcPr marL="5588" marR="5588" marT="5588" marB="33526"/>
                </a:tc>
                <a:tc>
                  <a:txBody>
                    <a:bodyPr/>
                    <a:lstStyle/>
                    <a:p>
                      <a:pPr algn="r" fontAlgn="t"/>
                      <a:endParaRPr lang="en-ZA" sz="1200" b="0"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extLst>
                  <a:ext uri="{0D108BD9-81ED-4DB2-BD59-A6C34878D82A}">
                    <a16:rowId xmlns:a16="http://schemas.microsoft.com/office/drawing/2014/main" xmlns="" val="3509265926"/>
                  </a:ext>
                </a:extLst>
              </a:tr>
              <a:tr h="470633">
                <a:tc rowSpan="3">
                  <a:txBody>
                    <a:bodyPr/>
                    <a:lstStyle/>
                    <a:p>
                      <a:pPr algn="l" fontAlgn="t"/>
                      <a:r>
                        <a:rPr lang="en-GB" sz="1200" u="sng" strike="noStrike" dirty="0">
                          <a:effectLst/>
                          <a:hlinkClick r:id="rId5" action="ppaction://hlinkfile"/>
                        </a:rPr>
                        <a:t>3.4.2. Number of PEDs monitored on the implementation of EMS: PMDS.</a:t>
                      </a:r>
                      <a:endParaRPr lang="en-GB" sz="1200" b="1" i="0" u="sng" strike="noStrike" dirty="0">
                        <a:solidFill>
                          <a:srgbClr val="0563C1"/>
                        </a:solidFill>
                        <a:effectLst/>
                        <a:latin typeface="+mn-lt"/>
                      </a:endParaRPr>
                    </a:p>
                  </a:txBody>
                  <a:tcPr marL="5588" marR="5588" marT="5588" marB="33526"/>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5588" marR="5588" marT="5588" marB="33526"/>
                </a:tc>
                <a:tc>
                  <a:txBody>
                    <a:bodyPr/>
                    <a:lstStyle/>
                    <a:p>
                      <a:pPr algn="l" fontAlgn="t"/>
                      <a:r>
                        <a:rPr lang="en-ZA" sz="1200" u="none" strike="noStrike">
                          <a:effectLst/>
                        </a:rPr>
                        <a:t>6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5588" marR="5588" marT="5588" marB="33526"/>
                </a:tc>
                <a:tc>
                  <a:txBody>
                    <a:bodyPr/>
                    <a:lstStyle/>
                    <a:p>
                      <a:pPr algn="l" fontAlgn="t"/>
                      <a:endParaRPr lang="en-ZA" sz="1200" b="1"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tc>
                  <a:txBody>
                    <a:bodyPr/>
                    <a:lstStyle/>
                    <a:p>
                      <a:pPr algn="l" fontAlgn="t"/>
                      <a:endParaRPr lang="en-ZA" sz="1200" b="0" i="0" u="none" strike="noStrike">
                        <a:solidFill>
                          <a:srgbClr val="000000"/>
                        </a:solidFill>
                        <a:effectLst/>
                        <a:latin typeface="+mn-lt"/>
                      </a:endParaRPr>
                    </a:p>
                  </a:txBody>
                  <a:tcPr marL="5588" marR="5588" marT="5588" marB="33526"/>
                </a:tc>
                <a:extLst>
                  <a:ext uri="{0D108BD9-81ED-4DB2-BD59-A6C34878D82A}">
                    <a16:rowId xmlns:a16="http://schemas.microsoft.com/office/drawing/2014/main" xmlns="" val="3168677246"/>
                  </a:ext>
                </a:extLst>
              </a:tr>
              <a:tr h="683216">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588" marR="5588" marT="5588" marB="3352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5588" marR="5588" marT="5588" marB="33526"/>
                </a:tc>
                <a:tc>
                  <a:txBody>
                    <a:bodyPr/>
                    <a:lstStyle/>
                    <a:p>
                      <a:pPr algn="l" fontAlgn="t"/>
                      <a:r>
                        <a:rPr lang="en-ZA" sz="1200" u="none" strike="noStrike">
                          <a:effectLst/>
                        </a:rPr>
                        <a:t>2</a:t>
                      </a:r>
                      <a:endParaRPr lang="en-ZA" sz="1200" b="0" i="0" u="none" strike="noStrike">
                        <a:solidFill>
                          <a:srgbClr val="000000"/>
                        </a:solidFill>
                        <a:effectLst/>
                        <a:latin typeface="+mn-lt"/>
                      </a:endParaRPr>
                    </a:p>
                  </a:txBody>
                  <a:tcPr marL="5588" marR="5588" marT="5588" marB="33526"/>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a:ln>
                            <a:noFill/>
                          </a:ln>
                          <a:effectLst/>
                          <a:uLnTx/>
                          <a:uFillTx/>
                        </a:rPr>
                        <a:t>Quarterly indicator</a:t>
                      </a:r>
                      <a:endParaRPr kumimoji="0" lang="en-ZA" sz="1200" b="0" i="0" u="none" strike="noStrike" kern="1200" cap="none" spc="0" normalizeH="0" baseline="0" noProof="0" dirty="0">
                        <a:ln>
                          <a:noFill/>
                        </a:ln>
                        <a:solidFill>
                          <a:srgbClr val="000000"/>
                        </a:solidFill>
                        <a:effectLst/>
                        <a:uLnTx/>
                        <a:uFillTx/>
                        <a:latin typeface="+mn-lt"/>
                        <a:ea typeface="+mn-ea"/>
                        <a:cs typeface="+mn-cs"/>
                      </a:endParaRPr>
                    </a:p>
                  </a:txBody>
                  <a:tcPr marL="5588" marR="5588" marT="5588" marB="33526"/>
                </a:tc>
                <a:tc>
                  <a:txBody>
                    <a:bodyPr/>
                    <a:lstStyle/>
                    <a:p>
                      <a:pPr algn="l" fontAlgn="t"/>
                      <a:r>
                        <a:rPr lang="en-ZA" sz="1200" u="none" strike="noStrike" dirty="0">
                          <a:effectLst/>
                        </a:rPr>
                        <a:t>3</a:t>
                      </a:r>
                      <a:endParaRPr lang="en-ZA" sz="1200" b="0" i="0" u="none" strike="noStrike" dirty="0">
                        <a:solidFill>
                          <a:srgbClr val="000000"/>
                        </a:solidFill>
                        <a:effectLst/>
                        <a:latin typeface="+mn-lt"/>
                      </a:endParaRPr>
                    </a:p>
                  </a:txBody>
                  <a:tcPr marL="5588" marR="5588" marT="5588" marB="33526">
                    <a:solidFill>
                      <a:srgbClr val="00B050"/>
                    </a:solidFill>
                  </a:tcPr>
                </a:tc>
                <a:tc>
                  <a:txBody>
                    <a:bodyPr/>
                    <a:lstStyle/>
                    <a:p>
                      <a:pPr algn="l" fontAlgn="t"/>
                      <a:r>
                        <a:rPr lang="en-ZA" sz="1200" u="none" strike="noStrike">
                          <a:effectLst/>
                        </a:rPr>
                        <a:t>+1</a:t>
                      </a:r>
                      <a:endParaRPr lang="en-ZA" sz="1200" b="0" i="0" u="none" strike="noStrike">
                        <a:solidFill>
                          <a:srgbClr val="000000"/>
                        </a:solidFill>
                        <a:effectLst/>
                        <a:latin typeface="+mn-lt"/>
                      </a:endParaRPr>
                    </a:p>
                  </a:txBody>
                  <a:tcPr marL="5588" marR="5588" marT="5588" marB="33526"/>
                </a:tc>
                <a:tc>
                  <a:txBody>
                    <a:bodyPr/>
                    <a:lstStyle/>
                    <a:p>
                      <a:pPr algn="l" fontAlgn="t"/>
                      <a:r>
                        <a:rPr lang="en-GB" sz="1200" u="none" strike="noStrike">
                          <a:effectLst/>
                        </a:rPr>
                        <a:t>Monitoring of additional province was re-scheduled from Quarter 1</a:t>
                      </a:r>
                      <a:br>
                        <a:rPr lang="en-GB" sz="1200" u="none" strike="noStrike">
                          <a:effectLst/>
                        </a:rPr>
                      </a:br>
                      <a:endParaRPr lang="en-GB" sz="1200" b="0" i="0" u="none" strike="noStrike">
                        <a:solidFill>
                          <a:srgbClr val="000000"/>
                        </a:solidFill>
                        <a:effectLst/>
                        <a:latin typeface="+mn-lt"/>
                      </a:endParaRPr>
                    </a:p>
                  </a:txBody>
                  <a:tcPr marL="5588" marR="5588" marT="5588" marB="33526"/>
                </a:tc>
                <a:tc>
                  <a:txBody>
                    <a:bodyPr/>
                    <a:lstStyle/>
                    <a:p>
                      <a:pPr algn="l" fontAlgn="t"/>
                      <a:r>
                        <a:rPr lang="en-ZA" sz="1200" u="none" strike="noStrike">
                          <a:effectLst/>
                        </a:rPr>
                        <a:t>Not applicable</a:t>
                      </a:r>
                      <a:endParaRPr lang="en-ZA" sz="1200" b="0" i="0" u="none" strike="noStrike">
                        <a:solidFill>
                          <a:srgbClr val="000000"/>
                        </a:solidFill>
                        <a:effectLst/>
                        <a:latin typeface="+mn-lt"/>
                      </a:endParaRPr>
                    </a:p>
                  </a:txBody>
                  <a:tcPr marL="5588" marR="5588" marT="5588" marB="33526"/>
                </a:tc>
                <a:extLst>
                  <a:ext uri="{0D108BD9-81ED-4DB2-BD59-A6C34878D82A}">
                    <a16:rowId xmlns:a16="http://schemas.microsoft.com/office/drawing/2014/main" xmlns="" val="2123017144"/>
                  </a:ext>
                </a:extLst>
              </a:tr>
              <a:tr h="470633">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588" marR="5588" marT="5588" marB="33526">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5588" marR="5588" marT="5588" marB="33526"/>
                </a:tc>
                <a:tc>
                  <a:txBody>
                    <a:bodyPr/>
                    <a:lstStyle/>
                    <a:p>
                      <a:pPr algn="l" fontAlgn="t"/>
                      <a:r>
                        <a:rPr lang="en-ZA" sz="1200" u="none" strike="noStrike" dirty="0">
                          <a:effectLst/>
                        </a:rPr>
                        <a:t>1</a:t>
                      </a:r>
                      <a:endParaRPr lang="en-ZA" sz="1200" b="1" i="0" u="none" strike="noStrike" dirty="0">
                        <a:solidFill>
                          <a:srgbClr val="000000"/>
                        </a:solidFill>
                        <a:effectLst/>
                        <a:latin typeface="+mn-lt"/>
                      </a:endParaRPr>
                    </a:p>
                  </a:txBody>
                  <a:tcPr marL="5588" marR="5588" marT="5588" marB="33526"/>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Quarterly indicator</a:t>
                      </a:r>
                      <a:endParaRPr kumimoji="0" lang="en-ZA" sz="1200" b="0" i="0" u="none" strike="noStrike" kern="1200" cap="none" spc="0" normalizeH="0" baseline="0" noProof="0" dirty="0">
                        <a:ln>
                          <a:noFill/>
                        </a:ln>
                        <a:solidFill>
                          <a:srgbClr val="000000"/>
                        </a:solidFill>
                        <a:effectLst/>
                        <a:uLnTx/>
                        <a:uFillTx/>
                        <a:latin typeface="+mn-lt"/>
                        <a:ea typeface="+mn-ea"/>
                        <a:cs typeface="+mn-cs"/>
                      </a:endParaRPr>
                    </a:p>
                  </a:txBody>
                  <a:tcPr marL="5588" marR="5588" marT="5588" marB="33526"/>
                </a:tc>
                <a:tc>
                  <a:txBody>
                    <a:bodyPr/>
                    <a:lstStyle/>
                    <a:p>
                      <a:pPr algn="l" fontAlgn="t"/>
                      <a:r>
                        <a:rPr lang="en-ZA" sz="1200" u="none" strike="noStrike" dirty="0">
                          <a:effectLst/>
                        </a:rPr>
                        <a:t>1</a:t>
                      </a:r>
                      <a:endParaRPr lang="en-ZA" sz="1200" b="1" i="0" u="none" strike="noStrike" dirty="0">
                        <a:solidFill>
                          <a:srgbClr val="000000"/>
                        </a:solidFill>
                        <a:effectLst/>
                        <a:latin typeface="+mn-lt"/>
                      </a:endParaRPr>
                    </a:p>
                  </a:txBody>
                  <a:tcPr marL="5588" marR="5588" marT="5588" marB="33526">
                    <a:solidFill>
                      <a:srgbClr val="00B050"/>
                    </a:solidFill>
                  </a:tcPr>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5588" marR="5588" marT="5588" marB="33526"/>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5588" marR="5588" marT="5588" marB="33526"/>
                </a:tc>
                <a:tc>
                  <a:txBody>
                    <a:bodyPr/>
                    <a:lstStyle/>
                    <a:p>
                      <a:pPr algn="l" fontAlgn="t"/>
                      <a:r>
                        <a:rPr lang="en-ZA" sz="1200" u="none" strike="noStrike" dirty="0">
                          <a:effectLst/>
                        </a:rPr>
                        <a:t>Not applicable</a:t>
                      </a:r>
                      <a:endParaRPr lang="en-ZA" sz="1200" b="1" i="0" u="none" strike="noStrike" dirty="0">
                        <a:solidFill>
                          <a:srgbClr val="000000"/>
                        </a:solidFill>
                        <a:effectLst/>
                        <a:latin typeface="+mn-lt"/>
                      </a:endParaRPr>
                    </a:p>
                  </a:txBody>
                  <a:tcPr marL="5588" marR="5588" marT="5588" marB="33526"/>
                </a:tc>
                <a:extLst>
                  <a:ext uri="{0D108BD9-81ED-4DB2-BD59-A6C34878D82A}">
                    <a16:rowId xmlns:a16="http://schemas.microsoft.com/office/drawing/2014/main" xmlns="" val="644070959"/>
                  </a:ext>
                </a:extLst>
              </a:tr>
            </a:tbl>
          </a:graphicData>
        </a:graphic>
      </p:graphicFrame>
    </p:spTree>
    <p:custDataLst>
      <p:tags r:id="rId1"/>
    </p:custDataLst>
    <p:extLst>
      <p:ext uri="{BB962C8B-B14F-4D97-AF65-F5344CB8AC3E}">
        <p14:creationId xmlns:p14="http://schemas.microsoft.com/office/powerpoint/2010/main" xmlns="" val="3816259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ZA" sz="4000" b="1" dirty="0">
                <a:solidFill>
                  <a:srgbClr val="C0504D">
                    <a:lumMod val="75000"/>
                  </a:srgbClr>
                </a:solidFill>
              </a:rPr>
              <a:t>INDICATOR TABLE: PROGRAMME 3</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62</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4241095800"/>
              </p:ext>
            </p:extLst>
          </p:nvPr>
        </p:nvGraphicFramePr>
        <p:xfrm>
          <a:off x="0" y="1052736"/>
          <a:ext cx="9143999" cy="4824535"/>
        </p:xfrm>
        <a:graphic>
          <a:graphicData uri="http://schemas.openxmlformats.org/drawingml/2006/table">
            <a:tbl>
              <a:tblPr>
                <a:tableStyleId>{8A107856-5554-42FB-B03E-39F5DBC370BA}</a:tableStyleId>
              </a:tblPr>
              <a:tblGrid>
                <a:gridCol w="1115616">
                  <a:extLst>
                    <a:ext uri="{9D8B030D-6E8A-4147-A177-3AD203B41FA5}">
                      <a16:colId xmlns:a16="http://schemas.microsoft.com/office/drawing/2014/main" xmlns="" val="3234166494"/>
                    </a:ext>
                  </a:extLst>
                </a:gridCol>
                <a:gridCol w="886823">
                  <a:extLst>
                    <a:ext uri="{9D8B030D-6E8A-4147-A177-3AD203B41FA5}">
                      <a16:colId xmlns:a16="http://schemas.microsoft.com/office/drawing/2014/main" xmlns="" val="2462409698"/>
                    </a:ext>
                  </a:extLst>
                </a:gridCol>
                <a:gridCol w="1190260">
                  <a:extLst>
                    <a:ext uri="{9D8B030D-6E8A-4147-A177-3AD203B41FA5}">
                      <a16:colId xmlns:a16="http://schemas.microsoft.com/office/drawing/2014/main" xmlns="" val="1214661420"/>
                    </a:ext>
                  </a:extLst>
                </a:gridCol>
                <a:gridCol w="1190260">
                  <a:extLst>
                    <a:ext uri="{9D8B030D-6E8A-4147-A177-3AD203B41FA5}">
                      <a16:colId xmlns:a16="http://schemas.microsoft.com/office/drawing/2014/main" xmlns="" val="195177889"/>
                    </a:ext>
                  </a:extLst>
                </a:gridCol>
                <a:gridCol w="1190260">
                  <a:extLst>
                    <a:ext uri="{9D8B030D-6E8A-4147-A177-3AD203B41FA5}">
                      <a16:colId xmlns:a16="http://schemas.microsoft.com/office/drawing/2014/main" xmlns="" val="315950159"/>
                    </a:ext>
                  </a:extLst>
                </a:gridCol>
                <a:gridCol w="1190260">
                  <a:extLst>
                    <a:ext uri="{9D8B030D-6E8A-4147-A177-3AD203B41FA5}">
                      <a16:colId xmlns:a16="http://schemas.microsoft.com/office/drawing/2014/main" xmlns="" val="558790366"/>
                    </a:ext>
                  </a:extLst>
                </a:gridCol>
                <a:gridCol w="1190260">
                  <a:extLst>
                    <a:ext uri="{9D8B030D-6E8A-4147-A177-3AD203B41FA5}">
                      <a16:colId xmlns:a16="http://schemas.microsoft.com/office/drawing/2014/main" xmlns="" val="2847183617"/>
                    </a:ext>
                  </a:extLst>
                </a:gridCol>
                <a:gridCol w="1190260">
                  <a:extLst>
                    <a:ext uri="{9D8B030D-6E8A-4147-A177-3AD203B41FA5}">
                      <a16:colId xmlns:a16="http://schemas.microsoft.com/office/drawing/2014/main" xmlns="" val="3417706621"/>
                    </a:ext>
                  </a:extLst>
                </a:gridCol>
              </a:tblGrid>
              <a:tr h="978145">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7585" marR="7585" marT="7585" marB="45509"/>
                </a:tc>
                <a:tc>
                  <a:txBody>
                    <a:bodyPr/>
                    <a:lstStyle/>
                    <a:p>
                      <a:pPr algn="l" fontAlgn="t"/>
                      <a:r>
                        <a:rPr lang="en-ZA" sz="1200" b="1" u="none" strike="noStrike" dirty="0">
                          <a:effectLst/>
                        </a:rPr>
                        <a:t>Frequency</a:t>
                      </a:r>
                      <a:endParaRPr lang="en-ZA" sz="1200" b="1" i="0" u="none" strike="noStrike" dirty="0">
                        <a:solidFill>
                          <a:srgbClr val="000000"/>
                        </a:solidFill>
                        <a:effectLst/>
                        <a:latin typeface="+mn-lt"/>
                      </a:endParaRPr>
                    </a:p>
                  </a:txBody>
                  <a:tcPr marL="7585" marR="7585" marT="7585" marB="45509"/>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7585" marR="7585" marT="7585" marB="45509"/>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7585" marR="7585" marT="7585" marB="45509"/>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7585" marR="7585" marT="7585" marB="45509"/>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7585" marR="7585" marT="7585" marB="45509"/>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7585" marR="7585" marT="7585" marB="45509"/>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7585" marR="7585" marT="7585" marB="45509"/>
                </a:tc>
                <a:extLst>
                  <a:ext uri="{0D108BD9-81ED-4DB2-BD59-A6C34878D82A}">
                    <a16:rowId xmlns:a16="http://schemas.microsoft.com/office/drawing/2014/main" xmlns="" val="1661914882"/>
                  </a:ext>
                </a:extLst>
              </a:tr>
              <a:tr h="522168">
                <a:tc rowSpan="3">
                  <a:txBody>
                    <a:bodyPr/>
                    <a:lstStyle/>
                    <a:p>
                      <a:pPr algn="l" fontAlgn="t"/>
                      <a:r>
                        <a:rPr lang="en-GB" sz="1200" u="sng" strike="noStrike" dirty="0">
                          <a:effectLst/>
                          <a:hlinkClick r:id="rId4" action="ppaction://hlinkfile"/>
                        </a:rPr>
                        <a:t>3.5.1. Number of PEDs that had their post provisioning process assessed for compliance with the post provisioning norms and standards.</a:t>
                      </a:r>
                      <a:endParaRPr lang="en-GB" sz="1200" b="1" i="0" u="sng" strike="noStrike" dirty="0">
                        <a:solidFill>
                          <a:srgbClr val="0563C1"/>
                        </a:solidFill>
                        <a:effectLst/>
                        <a:latin typeface="+mn-lt"/>
                      </a:endParaRPr>
                    </a:p>
                  </a:txBody>
                  <a:tcPr marL="7585" marR="7585" marT="7585" marB="45509"/>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7585" marR="7585" marT="7585" marB="45509"/>
                </a:tc>
                <a:tc>
                  <a:txBody>
                    <a:bodyPr/>
                    <a:lstStyle/>
                    <a:p>
                      <a:pPr algn="l" fontAlgn="t"/>
                      <a:r>
                        <a:rPr lang="en-ZA" sz="1200" u="none" strike="noStrike">
                          <a:effectLst/>
                        </a:rPr>
                        <a:t>9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7585" marR="7585" marT="7585" marB="45509"/>
                </a:tc>
                <a:tc>
                  <a:txBody>
                    <a:bodyPr/>
                    <a:lstStyle/>
                    <a:p>
                      <a:pPr algn="l" fontAlgn="t"/>
                      <a:endParaRPr lang="en-ZA" sz="1200" b="1" i="0" u="none" strike="noStrike">
                        <a:solidFill>
                          <a:srgbClr val="000000"/>
                        </a:solidFill>
                        <a:effectLst/>
                        <a:latin typeface="+mn-lt"/>
                      </a:endParaRPr>
                    </a:p>
                  </a:txBody>
                  <a:tcPr marL="7585" marR="7585" marT="7585" marB="45509"/>
                </a:tc>
                <a:tc>
                  <a:txBody>
                    <a:bodyPr/>
                    <a:lstStyle/>
                    <a:p>
                      <a:pPr algn="l" fontAlgn="t"/>
                      <a:endParaRPr lang="en-ZA" sz="1200" b="0" i="0" u="none" strike="noStrike">
                        <a:solidFill>
                          <a:srgbClr val="000000"/>
                        </a:solidFill>
                        <a:effectLst/>
                        <a:latin typeface="+mn-lt"/>
                      </a:endParaRPr>
                    </a:p>
                  </a:txBody>
                  <a:tcPr marL="7585" marR="7585" marT="7585" marB="45509"/>
                </a:tc>
                <a:tc>
                  <a:txBody>
                    <a:bodyPr/>
                    <a:lstStyle/>
                    <a:p>
                      <a:pPr algn="l" fontAlgn="t"/>
                      <a:endParaRPr lang="en-ZA" sz="1200" b="0" i="0" u="none" strike="noStrike">
                        <a:solidFill>
                          <a:srgbClr val="000000"/>
                        </a:solidFill>
                        <a:effectLst/>
                        <a:latin typeface="+mn-lt"/>
                      </a:endParaRPr>
                    </a:p>
                  </a:txBody>
                  <a:tcPr marL="7585" marR="7585" marT="7585" marB="45509"/>
                </a:tc>
                <a:tc>
                  <a:txBody>
                    <a:bodyPr/>
                    <a:lstStyle/>
                    <a:p>
                      <a:pPr algn="l" fontAlgn="t"/>
                      <a:endParaRPr lang="en-ZA" sz="1200" b="0" i="0" u="none" strike="noStrike">
                        <a:solidFill>
                          <a:srgbClr val="000000"/>
                        </a:solidFill>
                        <a:effectLst/>
                        <a:latin typeface="+mn-lt"/>
                      </a:endParaRPr>
                    </a:p>
                  </a:txBody>
                  <a:tcPr marL="7585" marR="7585" marT="7585" marB="45509"/>
                </a:tc>
                <a:tc>
                  <a:txBody>
                    <a:bodyPr/>
                    <a:lstStyle/>
                    <a:p>
                      <a:pPr algn="l" fontAlgn="t"/>
                      <a:endParaRPr lang="en-ZA" sz="1200" b="0" i="0" u="none" strike="noStrike">
                        <a:solidFill>
                          <a:srgbClr val="000000"/>
                        </a:solidFill>
                        <a:effectLst/>
                        <a:latin typeface="+mn-lt"/>
                      </a:endParaRPr>
                    </a:p>
                  </a:txBody>
                  <a:tcPr marL="7585" marR="7585" marT="7585" marB="45509"/>
                </a:tc>
                <a:extLst>
                  <a:ext uri="{0D108BD9-81ED-4DB2-BD59-A6C34878D82A}">
                    <a16:rowId xmlns:a16="http://schemas.microsoft.com/office/drawing/2014/main" xmlns="" val="1026500571"/>
                  </a:ext>
                </a:extLst>
              </a:tr>
              <a:tr h="1434122">
                <a:tc vMerge="1">
                  <a:txBody>
                    <a:bodyPr/>
                    <a:lstStyle/>
                    <a:p>
                      <a:pPr algn="l" fontAlgn="t"/>
                      <a:endParaRPr lang="en-ZA" sz="900" b="1" i="0" u="sng" strike="noStrike" dirty="0">
                        <a:solidFill>
                          <a:srgbClr val="0563C1"/>
                        </a:solidFill>
                        <a:effectLst/>
                        <a:latin typeface="Arial" panose="020B0604020202020204" pitchFamily="34" charset="0"/>
                      </a:endParaRPr>
                    </a:p>
                  </a:txBody>
                  <a:tcPr marL="7585" marR="7585" marT="7585" marB="4550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7585" marR="7585" marT="7585" marB="45509"/>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7585" marR="7585" marT="7585" marB="45509"/>
                </a:tc>
                <a:tc>
                  <a:txBody>
                    <a:bodyPr/>
                    <a:lstStyle/>
                    <a:p>
                      <a:pPr algn="l" fontAlgn="t"/>
                      <a:r>
                        <a:rPr lang="en-GB" sz="1200" u="none" strike="noStrike">
                          <a:effectLst/>
                        </a:rPr>
                        <a:t>Seven (7) PEDs have submitted their post provisioning plans for 2020.</a:t>
                      </a:r>
                      <a:br>
                        <a:rPr lang="en-GB" sz="1200" u="none" strike="noStrike">
                          <a:effectLst/>
                        </a:rPr>
                      </a:br>
                      <a:endParaRPr lang="en-GB" sz="1200" b="0" i="0" u="none" strike="noStrike">
                        <a:solidFill>
                          <a:srgbClr val="000000"/>
                        </a:solidFill>
                        <a:effectLst/>
                        <a:latin typeface="+mn-lt"/>
                      </a:endParaRPr>
                    </a:p>
                  </a:txBody>
                  <a:tcPr marL="7585" marR="7585" marT="7585" marB="45509"/>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2522330415"/>
                  </a:ext>
                </a:extLst>
              </a:tr>
              <a:tr h="1890100">
                <a:tc vMerge="1">
                  <a:txBody>
                    <a:bodyPr/>
                    <a:lstStyle/>
                    <a:p>
                      <a:pPr algn="l" fontAlgn="t"/>
                      <a:endParaRPr lang="en-ZA" sz="900" b="1" i="0" u="sng" strike="noStrike" dirty="0">
                        <a:solidFill>
                          <a:srgbClr val="0563C1"/>
                        </a:solidFill>
                        <a:effectLst/>
                        <a:latin typeface="Arial" panose="020B0604020202020204" pitchFamily="34" charset="0"/>
                      </a:endParaRPr>
                    </a:p>
                  </a:txBody>
                  <a:tcPr marL="7585" marR="7585" marT="7585" marB="4550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7585" marR="7585" marT="7585" marB="45509"/>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7585" marR="7585" marT="7585" marB="45509"/>
                </a:tc>
                <a:tc>
                  <a:txBody>
                    <a:bodyPr/>
                    <a:lstStyle/>
                    <a:p>
                      <a:pPr algn="l" fontAlgn="t"/>
                      <a:r>
                        <a:rPr lang="en-GB" sz="1200" u="none" strike="noStrike" dirty="0">
                          <a:effectLst/>
                        </a:rPr>
                        <a:t>All PEDs reported having distributed post establishments to schools in preparation for the 2020 school year</a:t>
                      </a:r>
                      <a:endParaRPr lang="en-GB" sz="1200" b="1" i="0" u="none" strike="noStrike" dirty="0">
                        <a:solidFill>
                          <a:srgbClr val="000000"/>
                        </a:solidFill>
                        <a:effectLst/>
                        <a:latin typeface="+mn-lt"/>
                      </a:endParaRPr>
                    </a:p>
                  </a:txBody>
                  <a:tcPr marL="7585" marR="7585" marT="7585" marB="45509"/>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1808049153"/>
                  </a:ext>
                </a:extLst>
              </a:tr>
            </a:tbl>
          </a:graphicData>
        </a:graphic>
      </p:graphicFrame>
    </p:spTree>
    <p:custDataLst>
      <p:tags r:id="rId1"/>
    </p:custDataLst>
    <p:extLst>
      <p:ext uri="{BB962C8B-B14F-4D97-AF65-F5344CB8AC3E}">
        <p14:creationId xmlns:p14="http://schemas.microsoft.com/office/powerpoint/2010/main" xmlns="" val="820200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1988840"/>
            <a:ext cx="9036496" cy="1470025"/>
          </a:xfrm>
        </p:spPr>
        <p:txBody>
          <a:bodyPr>
            <a:noAutofit/>
          </a:bodyPr>
          <a:lstStyle/>
          <a:p>
            <a:r>
              <a:rPr lang="en-US" b="1" dirty="0">
                <a:solidFill>
                  <a:schemeClr val="accent2">
                    <a:lumMod val="75000"/>
                  </a:schemeClr>
                </a:solidFill>
              </a:rPr>
              <a:t>PROGRAMME 4: PLANNING, INFORMATION AND ASSESSMENT</a:t>
            </a:r>
            <a:endParaRPr lang="en-ZA" b="1" dirty="0">
              <a:solidFill>
                <a:schemeClr val="accent2">
                  <a:lumMod val="75000"/>
                </a:schemeClr>
              </a:solidFill>
            </a:endParaRPr>
          </a:p>
        </p:txBody>
      </p:sp>
      <p:sp>
        <p:nvSpPr>
          <p:cNvPr id="3" name="Content Placeholder 2"/>
          <p:cNvSpPr>
            <a:spLocks noGrp="1"/>
          </p:cNvSpPr>
          <p:nvPr>
            <p:ph type="subTitle" idx="1"/>
          </p:nvPr>
        </p:nvSpPr>
        <p:spPr>
          <a:xfrm>
            <a:off x="395536" y="3573016"/>
            <a:ext cx="8291264" cy="1872208"/>
          </a:xfrm>
        </p:spPr>
        <p:txBody>
          <a:bodyPr>
            <a:noAutofit/>
          </a:bodyPr>
          <a:lstStyle/>
          <a:p>
            <a:pPr marL="0" indent="0" algn="just">
              <a:buNone/>
            </a:pPr>
            <a:r>
              <a:rPr lang="en-US" sz="3000" dirty="0">
                <a:solidFill>
                  <a:schemeClr val="tx1"/>
                </a:solidFill>
              </a:rPr>
              <a:t>The </a:t>
            </a:r>
            <a:r>
              <a:rPr lang="en-US" sz="3000" b="1" dirty="0">
                <a:solidFill>
                  <a:schemeClr val="tx1"/>
                </a:solidFill>
              </a:rPr>
              <a:t>purpose </a:t>
            </a:r>
            <a:r>
              <a:rPr lang="en-US" sz="3000" dirty="0">
                <a:solidFill>
                  <a:schemeClr val="tx1"/>
                </a:solidFill>
              </a:rPr>
              <a:t>of </a:t>
            </a:r>
            <a:r>
              <a:rPr lang="en-US" sz="3000" dirty="0" err="1">
                <a:solidFill>
                  <a:schemeClr val="tx1"/>
                </a:solidFill>
              </a:rPr>
              <a:t>Programme</a:t>
            </a:r>
            <a:r>
              <a:rPr lang="en-US" sz="3000" dirty="0">
                <a:solidFill>
                  <a:schemeClr val="tx1"/>
                </a:solidFill>
              </a:rPr>
              <a:t> 4 is to </a:t>
            </a:r>
            <a:r>
              <a:rPr lang="en-US" sz="3000" b="1" dirty="0">
                <a:solidFill>
                  <a:schemeClr val="tx1"/>
                </a:solidFill>
              </a:rPr>
              <a:t>promote quality and effective service delivery </a:t>
            </a:r>
            <a:r>
              <a:rPr lang="en-US" sz="3000" dirty="0">
                <a:solidFill>
                  <a:schemeClr val="tx1"/>
                </a:solidFill>
              </a:rPr>
              <a:t>in the basic education system through </a:t>
            </a:r>
            <a:r>
              <a:rPr lang="en-US" sz="3000" b="1" dirty="0">
                <a:solidFill>
                  <a:schemeClr val="tx1"/>
                </a:solidFill>
              </a:rPr>
              <a:t>planning, implementation and assessment</a:t>
            </a:r>
            <a:r>
              <a:rPr lang="en-US" sz="3000" dirty="0">
                <a:solidFill>
                  <a:schemeClr val="tx1"/>
                </a:solidFill>
              </a:rPr>
              <a:t>.</a:t>
            </a:r>
            <a:endParaRPr lang="en-ZA" sz="3000" dirty="0">
              <a:solidFill>
                <a:schemeClr val="tx1"/>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63</a:t>
            </a:fld>
            <a:endParaRPr lang="en-ZA" b="1" dirty="0">
              <a:solidFill>
                <a:prstClr val="black">
                  <a:tint val="75000"/>
                </a:prstClr>
              </a:solidFill>
            </a:endParaRPr>
          </a:p>
        </p:txBody>
      </p:sp>
      <p:pic>
        <p:nvPicPr>
          <p:cNvPr id="5" name="Picture 4"/>
          <p:cNvPicPr>
            <a:picLocks noChangeAspect="1"/>
          </p:cNvPicPr>
          <p:nvPr/>
        </p:nvPicPr>
        <p:blipFill>
          <a:blip r:embed="rId4"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929167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028384" cy="1556793"/>
          </a:xfrm>
        </p:spPr>
        <p:txBody>
          <a:bodyPr>
            <a:noAutofit/>
          </a:bodyPr>
          <a:lstStyle/>
          <a:p>
            <a:r>
              <a:rPr lang="en-ZA" sz="4000" dirty="0"/>
              <a:t/>
            </a:r>
            <a:br>
              <a:rPr lang="en-ZA" sz="4000" dirty="0"/>
            </a:br>
            <a:r>
              <a:rPr lang="en-ZA" sz="4000" dirty="0"/>
              <a:t/>
            </a:r>
            <a:br>
              <a:rPr lang="en-ZA" sz="4000" dirty="0"/>
            </a:br>
            <a:r>
              <a:rPr lang="en-ZA" sz="4000" dirty="0"/>
              <a:t>NATIONAL ASSESSMENT AND PUBLIC EXAMINATION</a:t>
            </a:r>
            <a:br>
              <a:rPr lang="en-ZA" sz="4000" dirty="0"/>
            </a:br>
            <a:endParaRPr lang="en-ZA" sz="4400" dirty="0"/>
          </a:p>
        </p:txBody>
      </p:sp>
      <p:sp>
        <p:nvSpPr>
          <p:cNvPr id="3" name="Content Placeholder 2"/>
          <p:cNvSpPr>
            <a:spLocks noGrp="1"/>
          </p:cNvSpPr>
          <p:nvPr>
            <p:ph idx="1"/>
          </p:nvPr>
        </p:nvSpPr>
        <p:spPr>
          <a:xfrm>
            <a:off x="251520" y="1700808"/>
            <a:ext cx="8712968" cy="4425356"/>
          </a:xfrm>
        </p:spPr>
        <p:txBody>
          <a:bodyPr>
            <a:noAutofit/>
          </a:bodyPr>
          <a:lstStyle/>
          <a:p>
            <a:pPr algn="just"/>
            <a:r>
              <a:rPr lang="en-ZA" sz="2800" b="1" u="sng" dirty="0"/>
              <a:t>National Assessments</a:t>
            </a:r>
            <a:r>
              <a:rPr lang="en-ZA" sz="3200" dirty="0"/>
              <a:t/>
            </a:r>
            <a:br>
              <a:rPr lang="en-ZA" sz="3200" dirty="0"/>
            </a:br>
            <a:r>
              <a:rPr lang="en-US" sz="3200" b="1" dirty="0"/>
              <a:t>Early Learning National Assessment (ELNA): </a:t>
            </a:r>
            <a:r>
              <a:rPr lang="en-US" sz="3200" dirty="0"/>
              <a:t>Grade R-1 Language and Mathematics instruments are being </a:t>
            </a:r>
            <a:r>
              <a:rPr lang="en-US" sz="3200" b="1" dirty="0" err="1"/>
              <a:t>finalised</a:t>
            </a:r>
            <a:r>
              <a:rPr lang="en-US" sz="3200" dirty="0"/>
              <a:t> after the Pilot study that was </a:t>
            </a:r>
            <a:r>
              <a:rPr lang="en-US" sz="3200" b="1" dirty="0"/>
              <a:t>conducted </a:t>
            </a:r>
            <a:r>
              <a:rPr lang="en-US" sz="3200" dirty="0"/>
              <a:t>in October 2019.</a:t>
            </a:r>
          </a:p>
          <a:p>
            <a:pPr algn="just"/>
            <a:r>
              <a:rPr lang="en-US" sz="3200" b="1" dirty="0"/>
              <a:t>Southern and Eastern Africa Consortium for Monitoring Educational Quality (SEACMAQ V): </a:t>
            </a:r>
            <a:r>
              <a:rPr lang="en-US" sz="3200" dirty="0"/>
              <a:t>A pilot study was conducted in 10 sampled schools in Gauteng. </a:t>
            </a:r>
            <a:endParaRPr lang="en-ZA" sz="3200" dirty="0"/>
          </a:p>
          <a:p>
            <a:pPr marL="0" indent="0">
              <a:buNone/>
            </a:pPr>
            <a:endParaRPr lang="en-ZA"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64</a:t>
            </a:fld>
            <a:endParaRPr lang="en-ZA" dirty="0"/>
          </a:p>
        </p:txBody>
      </p:sp>
      <p:pic>
        <p:nvPicPr>
          <p:cNvPr id="5" name="Picture 4"/>
          <p:cNvPicPr>
            <a:picLocks noChangeAspect="1"/>
          </p:cNvPicPr>
          <p:nvPr/>
        </p:nvPicPr>
        <p:blipFill>
          <a:blip r:embed="rId3" cstate="print"/>
          <a:stretch>
            <a:fillRect/>
          </a:stretch>
        </p:blipFill>
        <p:spPr>
          <a:xfrm>
            <a:off x="0" y="6270180"/>
            <a:ext cx="1691680" cy="587820"/>
          </a:xfrm>
          <a:prstGeom prst="rect">
            <a:avLst/>
          </a:prstGeom>
        </p:spPr>
      </p:pic>
    </p:spTree>
    <p:custDataLst>
      <p:tags r:id="rId1"/>
    </p:custDataLst>
    <p:extLst>
      <p:ext uri="{BB962C8B-B14F-4D97-AF65-F5344CB8AC3E}">
        <p14:creationId xmlns:p14="http://schemas.microsoft.com/office/powerpoint/2010/main" xmlns="" val="2166868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956376" cy="1340769"/>
          </a:xfrm>
        </p:spPr>
        <p:txBody>
          <a:bodyPr anchor="t">
            <a:noAutofit/>
          </a:bodyPr>
          <a:lstStyle/>
          <a:p>
            <a:r>
              <a:rPr lang="en-ZA" sz="4000" dirty="0"/>
              <a:t>NATIONAL ASSESSMENT AND PUBLIC EXAMINATION</a:t>
            </a:r>
          </a:p>
        </p:txBody>
      </p:sp>
      <p:sp>
        <p:nvSpPr>
          <p:cNvPr id="3" name="Content Placeholder 2"/>
          <p:cNvSpPr>
            <a:spLocks noGrp="1"/>
          </p:cNvSpPr>
          <p:nvPr>
            <p:ph idx="1"/>
          </p:nvPr>
        </p:nvSpPr>
        <p:spPr>
          <a:xfrm>
            <a:off x="179512" y="1340768"/>
            <a:ext cx="8784976" cy="5184576"/>
          </a:xfrm>
        </p:spPr>
        <p:txBody>
          <a:bodyPr>
            <a:normAutofit fontScale="70000" lnSpcReduction="20000"/>
          </a:bodyPr>
          <a:lstStyle/>
          <a:p>
            <a:pPr marL="0" indent="0" algn="just">
              <a:buNone/>
            </a:pPr>
            <a:r>
              <a:rPr lang="en-ZA" sz="3000" b="1" u="sng" dirty="0"/>
              <a:t>Examinations and Assessments In School </a:t>
            </a:r>
          </a:p>
          <a:p>
            <a:pPr algn="just"/>
            <a:r>
              <a:rPr lang="en-ZA" sz="4000" b="1" dirty="0"/>
              <a:t>617 356 full-time candidates </a:t>
            </a:r>
            <a:r>
              <a:rPr lang="en-ZA" sz="4000" dirty="0"/>
              <a:t>and </a:t>
            </a:r>
            <a:r>
              <a:rPr lang="en-ZA" sz="4000" b="1" dirty="0"/>
              <a:t>170 450 part-time candidates wrote the 2019  National School Certificate (NSC) </a:t>
            </a:r>
            <a:r>
              <a:rPr lang="en-ZA" sz="4000" dirty="0"/>
              <a:t>November examinations from 23 October - 28 November 2019. </a:t>
            </a:r>
          </a:p>
          <a:p>
            <a:pPr lvl="1" algn="just"/>
            <a:r>
              <a:rPr lang="en-ZA" sz="4000" dirty="0"/>
              <a:t>There were </a:t>
            </a:r>
            <a:r>
              <a:rPr lang="en-ZA" sz="4000" b="1" dirty="0"/>
              <a:t>no serious irregularities that could have compromised the integrity and credibility of the examinations</a:t>
            </a:r>
            <a:r>
              <a:rPr lang="en-ZA" sz="4000" dirty="0"/>
              <a:t>.</a:t>
            </a:r>
          </a:p>
          <a:p>
            <a:pPr lvl="1" algn="just"/>
            <a:r>
              <a:rPr lang="en-ZA" sz="4000" dirty="0"/>
              <a:t>There were </a:t>
            </a:r>
            <a:r>
              <a:rPr lang="en-ZA" sz="4000" b="1" dirty="0"/>
              <a:t>challenges relating </a:t>
            </a:r>
            <a:r>
              <a:rPr lang="en-ZA" sz="4000" dirty="0"/>
              <a:t>to late start of the </a:t>
            </a:r>
            <a:r>
              <a:rPr lang="en-ZA" sz="4000" b="1" dirty="0"/>
              <a:t>examination</a:t>
            </a:r>
            <a:r>
              <a:rPr lang="en-ZA" sz="4000" dirty="0"/>
              <a:t> in some PEDs due to </a:t>
            </a:r>
            <a:r>
              <a:rPr lang="en-ZA" sz="4000" b="1" dirty="0"/>
              <a:t>problems relating to load shedding </a:t>
            </a:r>
            <a:r>
              <a:rPr lang="en-ZA" sz="4000" dirty="0"/>
              <a:t>which affected Computer Applications Technology (CAT) and Information Technology (IT) practical examinations. </a:t>
            </a:r>
          </a:p>
          <a:p>
            <a:pPr marL="0" indent="0">
              <a:buNone/>
            </a:pPr>
            <a:r>
              <a:rPr lang="en-ZA" sz="4000" dirty="0"/>
              <a:t> </a:t>
            </a:r>
          </a:p>
          <a:p>
            <a:pPr marL="0" indent="0">
              <a:buNone/>
            </a:pPr>
            <a:endParaRPr lang="en-US"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65</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520897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ZA" sz="3600" dirty="0"/>
              <a:t>NATIONAL ASSESSMENT AND PUBLIC EXAMINATION</a:t>
            </a:r>
          </a:p>
        </p:txBody>
      </p:sp>
      <p:sp>
        <p:nvSpPr>
          <p:cNvPr id="4" name="Slide Number Placeholder 3"/>
          <p:cNvSpPr>
            <a:spLocks noGrp="1"/>
          </p:cNvSpPr>
          <p:nvPr>
            <p:ph type="sldNum" sz="quarter" idx="12"/>
          </p:nvPr>
        </p:nvSpPr>
        <p:spPr/>
        <p:txBody>
          <a:bodyPr/>
          <a:lstStyle/>
          <a:p>
            <a:fld id="{E2C0AE55-7E06-4976-960B-3D98813CB3CF}" type="slidenum">
              <a:rPr lang="en-ZA" smtClean="0"/>
              <a:pPr/>
              <a:t>66</a:t>
            </a:fld>
            <a:endParaRPr lang="en-ZA" dirty="0"/>
          </a:p>
        </p:txBody>
      </p:sp>
      <p:sp>
        <p:nvSpPr>
          <p:cNvPr id="5" name="Content Placeholder 2"/>
          <p:cNvSpPr txBox="1">
            <a:spLocks/>
          </p:cNvSpPr>
          <p:nvPr/>
        </p:nvSpPr>
        <p:spPr>
          <a:xfrm>
            <a:off x="179512" y="1124744"/>
            <a:ext cx="8712968" cy="47133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ZA" sz="2600" b="1" u="sng" dirty="0"/>
              <a:t>Examinations and Assessments In School </a:t>
            </a:r>
          </a:p>
          <a:p>
            <a:pPr algn="just"/>
            <a:r>
              <a:rPr lang="en-ZA" sz="2600" b="1" dirty="0"/>
              <a:t>Monitoring, Coordination and Provincial support</a:t>
            </a:r>
            <a:r>
              <a:rPr lang="en-ZA" sz="2600" dirty="0"/>
              <a:t>: </a:t>
            </a:r>
            <a:r>
              <a:rPr lang="en-ZA" sz="2600" b="1" dirty="0"/>
              <a:t>State of readiness </a:t>
            </a:r>
            <a:r>
              <a:rPr lang="en-ZA" sz="2600" dirty="0"/>
              <a:t>visits were conducted to ensure that PEDs are ready to administer the November 2019 NSC Examinations.</a:t>
            </a:r>
          </a:p>
          <a:p>
            <a:pPr algn="just"/>
            <a:r>
              <a:rPr lang="en-ZA" sz="2600" dirty="0"/>
              <a:t>Part-time monitors participated in </a:t>
            </a:r>
            <a:r>
              <a:rPr lang="en-ZA" sz="2600" b="1" dirty="0"/>
              <a:t>audit of marker appointments and monitoring of the writing of </a:t>
            </a:r>
            <a:r>
              <a:rPr lang="en-ZA" sz="2600" dirty="0"/>
              <a:t>the November 2019 NSC examinations. </a:t>
            </a:r>
          </a:p>
          <a:p>
            <a:pPr algn="just"/>
            <a:r>
              <a:rPr lang="en-ZA" sz="2600" dirty="0"/>
              <a:t>DBE officials </a:t>
            </a:r>
            <a:r>
              <a:rPr lang="en-ZA" sz="2600" b="1" dirty="0"/>
              <a:t>monitored the writing and the marking of the November 2019 NSC examinations.</a:t>
            </a:r>
          </a:p>
          <a:p>
            <a:pPr lvl="1" algn="just"/>
            <a:r>
              <a:rPr lang="en-ZA" sz="2600" dirty="0"/>
              <a:t>Three teams headed by Senior Management monitored the marking at selected marking centres across the provinces from 4 – 11 December 2019. </a:t>
            </a:r>
          </a:p>
        </p:txBody>
      </p:sp>
      <p:pic>
        <p:nvPicPr>
          <p:cNvPr id="6" name="Picture 5"/>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739744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ZA" sz="3200" dirty="0"/>
              <a:t>NATIONAL ASSESSMENT AND PUBLIC EXAMINATION</a:t>
            </a:r>
          </a:p>
        </p:txBody>
      </p:sp>
      <p:sp>
        <p:nvSpPr>
          <p:cNvPr id="4" name="Slide Number Placeholder 3"/>
          <p:cNvSpPr>
            <a:spLocks noGrp="1"/>
          </p:cNvSpPr>
          <p:nvPr>
            <p:ph type="sldNum" sz="quarter" idx="12"/>
          </p:nvPr>
        </p:nvSpPr>
        <p:spPr/>
        <p:txBody>
          <a:bodyPr/>
          <a:lstStyle/>
          <a:p>
            <a:fld id="{E2C0AE55-7E06-4976-960B-3D98813CB3CF}" type="slidenum">
              <a:rPr lang="en-ZA" smtClean="0"/>
              <a:pPr/>
              <a:t>67</a:t>
            </a:fld>
            <a:endParaRPr lang="en-ZA" dirty="0"/>
          </a:p>
        </p:txBody>
      </p:sp>
      <p:sp>
        <p:nvSpPr>
          <p:cNvPr id="5" name="Rectangle 4"/>
          <p:cNvSpPr/>
          <p:nvPr/>
        </p:nvSpPr>
        <p:spPr>
          <a:xfrm>
            <a:off x="179512" y="908720"/>
            <a:ext cx="8712968" cy="5683607"/>
          </a:xfrm>
          <a:prstGeom prst="rect">
            <a:avLst/>
          </a:prstGeom>
        </p:spPr>
        <p:txBody>
          <a:bodyPr wrap="square">
            <a:spAutoFit/>
          </a:bodyPr>
          <a:lstStyle/>
          <a:p>
            <a:endParaRPr lang="en-ZA" sz="2400" b="1" u="sng" dirty="0"/>
          </a:p>
          <a:p>
            <a:r>
              <a:rPr lang="en-ZA" sz="2400" b="1" u="sng" dirty="0"/>
              <a:t>Examinations Administration</a:t>
            </a:r>
            <a:endParaRPr lang="en-ZA" sz="2400" b="1" u="sng" dirty="0">
              <a:ea typeface="Times New Roman"/>
              <a:cs typeface="Times New Roman"/>
            </a:endParaRPr>
          </a:p>
          <a:p>
            <a:pPr marL="285750" indent="-285750" algn="just">
              <a:spcAft>
                <a:spcPts val="1000"/>
              </a:spcAft>
              <a:buFont typeface="Arial" panose="020B0604020202020204" pitchFamily="34" charset="0"/>
              <a:buChar char="•"/>
            </a:pPr>
            <a:r>
              <a:rPr lang="en-ZA" sz="2400" b="1" dirty="0">
                <a:ea typeface="Times New Roman"/>
                <a:cs typeface="Times New Roman"/>
              </a:rPr>
              <a:t>The June 2019 Senior Certificate (SC</a:t>
            </a:r>
            <a:r>
              <a:rPr lang="en-ZA" sz="2400" dirty="0">
                <a:ea typeface="Times New Roman"/>
                <a:cs typeface="Times New Roman"/>
              </a:rPr>
              <a:t>) and  NSC examinations were </a:t>
            </a:r>
            <a:r>
              <a:rPr lang="en-ZA" sz="2400" b="1" dirty="0">
                <a:ea typeface="Times New Roman"/>
                <a:cs typeface="Times New Roman"/>
              </a:rPr>
              <a:t>completed</a:t>
            </a:r>
            <a:r>
              <a:rPr lang="en-ZA" sz="2400" dirty="0">
                <a:ea typeface="Times New Roman"/>
                <a:cs typeface="Times New Roman"/>
              </a:rPr>
              <a:t> and issued results successfully.</a:t>
            </a:r>
          </a:p>
          <a:p>
            <a:pPr marL="285750" indent="-285750" algn="just">
              <a:spcAft>
                <a:spcPts val="1000"/>
              </a:spcAft>
              <a:buFont typeface="Arial" panose="020B0604020202020204" pitchFamily="34" charset="0"/>
              <a:buChar char="•"/>
            </a:pPr>
            <a:r>
              <a:rPr lang="en-ZA" sz="2400" b="1" dirty="0">
                <a:ea typeface="Times New Roman"/>
                <a:cs typeface="Times New Roman"/>
              </a:rPr>
              <a:t>Registration</a:t>
            </a:r>
            <a:r>
              <a:rPr lang="en-ZA" sz="2400" dirty="0">
                <a:ea typeface="Times New Roman"/>
                <a:cs typeface="Times New Roman"/>
              </a:rPr>
              <a:t> for the November 2019 SC and NSC examinations </a:t>
            </a:r>
            <a:r>
              <a:rPr lang="en-ZA" sz="2400" b="1" dirty="0">
                <a:ea typeface="Times New Roman"/>
                <a:cs typeface="Times New Roman"/>
              </a:rPr>
              <a:t>successfully completed.</a:t>
            </a:r>
          </a:p>
          <a:p>
            <a:pPr marL="285750" indent="-285750" algn="just">
              <a:spcAft>
                <a:spcPts val="1000"/>
              </a:spcAft>
              <a:buFont typeface="Arial" panose="020B0604020202020204" pitchFamily="34" charset="0"/>
              <a:buChar char="•"/>
            </a:pPr>
            <a:r>
              <a:rPr lang="en-ZA" sz="2400" b="1" dirty="0"/>
              <a:t>Senior Certificate (SC) June 2020  Exam</a:t>
            </a:r>
            <a:r>
              <a:rPr lang="en-ZA" sz="2400" dirty="0"/>
              <a:t>: </a:t>
            </a:r>
            <a:r>
              <a:rPr lang="en-ZA" sz="2400" b="1" dirty="0"/>
              <a:t>Registration</a:t>
            </a:r>
            <a:r>
              <a:rPr lang="en-ZA" sz="2400" dirty="0"/>
              <a:t> for these candidates opened on 1 October 2019. Closing date for </a:t>
            </a:r>
            <a:r>
              <a:rPr lang="en-ZA" sz="2400" b="1" dirty="0"/>
              <a:t>both online and manual </a:t>
            </a:r>
            <a:r>
              <a:rPr lang="en-ZA" sz="2400" dirty="0"/>
              <a:t>processes is 31 January 2020.</a:t>
            </a:r>
          </a:p>
          <a:p>
            <a:pPr marL="285750" indent="-285750" algn="just">
              <a:spcAft>
                <a:spcPts val="1000"/>
              </a:spcAft>
              <a:buFont typeface="Arial" panose="020B0604020202020204" pitchFamily="34" charset="0"/>
              <a:buChar char="•"/>
            </a:pPr>
            <a:r>
              <a:rPr lang="en-US" sz="2400" b="1" dirty="0">
                <a:ea typeface="Times New Roman"/>
                <a:cs typeface="Times New Roman"/>
              </a:rPr>
              <a:t>Teacher Assessment Mathematics and Science Study (TARMI) </a:t>
            </a:r>
            <a:r>
              <a:rPr lang="en-US" sz="2400" dirty="0">
                <a:ea typeface="Times New Roman"/>
                <a:cs typeface="Times New Roman"/>
              </a:rPr>
              <a:t>system has been </a:t>
            </a:r>
            <a:r>
              <a:rPr lang="en-US" sz="2400" b="1" dirty="0">
                <a:ea typeface="Times New Roman"/>
                <a:cs typeface="Times New Roman"/>
              </a:rPr>
              <a:t>developed in conjunction </a:t>
            </a:r>
            <a:r>
              <a:rPr lang="en-US" sz="2400" dirty="0">
                <a:ea typeface="Times New Roman"/>
                <a:cs typeface="Times New Roman"/>
              </a:rPr>
              <a:t>with the Human Science Research Council (HSRC). DBE will take over from March 2020. </a:t>
            </a:r>
          </a:p>
          <a:p>
            <a:pPr marL="285750" indent="-285750">
              <a:spcAft>
                <a:spcPts val="1000"/>
              </a:spcAft>
              <a:buFont typeface="Arial" panose="020B0604020202020204" pitchFamily="34" charset="0"/>
              <a:buChar char="•"/>
            </a:pPr>
            <a:endParaRPr lang="en-US" dirty="0">
              <a:ea typeface="Times New Roman"/>
              <a:cs typeface="Times New Roman"/>
            </a:endParaRPr>
          </a:p>
        </p:txBody>
      </p:sp>
      <p:pic>
        <p:nvPicPr>
          <p:cNvPr id="6" name="Picture 5"/>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1835004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8384" cy="1052736"/>
          </a:xfrm>
        </p:spPr>
        <p:txBody>
          <a:bodyPr>
            <a:noAutofit/>
          </a:bodyPr>
          <a:lstStyle/>
          <a:p>
            <a:r>
              <a:rPr lang="en-ZA" sz="4000" dirty="0"/>
              <a:t>NATIONAL ASSESSMENT AND PUBLIC EXAMINATION</a:t>
            </a:r>
          </a:p>
        </p:txBody>
      </p:sp>
      <p:sp>
        <p:nvSpPr>
          <p:cNvPr id="3" name="Content Placeholder 2"/>
          <p:cNvSpPr>
            <a:spLocks noGrp="1"/>
          </p:cNvSpPr>
          <p:nvPr>
            <p:ph idx="1"/>
          </p:nvPr>
        </p:nvSpPr>
        <p:spPr>
          <a:xfrm>
            <a:off x="107504" y="1052736"/>
            <a:ext cx="8928992" cy="5073428"/>
          </a:xfrm>
        </p:spPr>
        <p:txBody>
          <a:bodyPr>
            <a:normAutofit fontScale="85000" lnSpcReduction="10000"/>
          </a:bodyPr>
          <a:lstStyle/>
          <a:p>
            <a:pPr marL="0" indent="0">
              <a:buNone/>
            </a:pPr>
            <a:r>
              <a:rPr lang="en-US" sz="2800" b="1" u="sng" dirty="0"/>
              <a:t>FINANCIAL AND PHYSICAL PLANNING, INFORMATION AND MANAGEMENT SYSTEMS</a:t>
            </a:r>
          </a:p>
          <a:p>
            <a:pPr marL="0" lvl="0" indent="0">
              <a:buNone/>
            </a:pPr>
            <a:r>
              <a:rPr lang="en-US" sz="2800" b="1" u="sng" dirty="0"/>
              <a:t>Grant Management</a:t>
            </a:r>
          </a:p>
          <a:p>
            <a:pPr algn="just"/>
            <a:r>
              <a:rPr lang="en-US" sz="2800" dirty="0"/>
              <a:t>Submitted </a:t>
            </a:r>
            <a:r>
              <a:rPr lang="en-US" sz="2800" b="1" dirty="0"/>
              <a:t>draft 2020 Grant Frameworks and  Medium Term Expenditure Framework allocations and quarterly reports to National Treasury on </a:t>
            </a:r>
            <a:r>
              <a:rPr lang="en-US" sz="2800" dirty="0"/>
              <a:t>31 October and 15 November 2019 respectively for the following conditional grants: </a:t>
            </a:r>
          </a:p>
          <a:p>
            <a:pPr lvl="1" algn="just"/>
            <a:r>
              <a:rPr lang="en-US" dirty="0"/>
              <a:t>Education Infrastructure Grant (EIG);</a:t>
            </a:r>
          </a:p>
          <a:p>
            <a:pPr lvl="1" algn="just"/>
            <a:r>
              <a:rPr lang="en-US" dirty="0"/>
              <a:t>HIV and AIDS Life Skills Education Programme, </a:t>
            </a:r>
          </a:p>
          <a:p>
            <a:pPr lvl="1" algn="just"/>
            <a:r>
              <a:rPr lang="en-US" dirty="0"/>
              <a:t>Learners with Severe to Profound Intellectual Disability (LSIPD);</a:t>
            </a:r>
          </a:p>
          <a:p>
            <a:pPr lvl="1" algn="just"/>
            <a:r>
              <a:rPr lang="en-US" dirty="0"/>
              <a:t>Mathematics, Science and Technology grant (MST);</a:t>
            </a:r>
          </a:p>
          <a:p>
            <a:pPr lvl="1" algn="just"/>
            <a:r>
              <a:rPr lang="en-US" dirty="0"/>
              <a:t>National School Nutrition Programme (NSNP); and </a:t>
            </a:r>
          </a:p>
          <a:p>
            <a:pPr lvl="1" algn="just"/>
            <a:r>
              <a:rPr lang="en-US" dirty="0"/>
              <a:t>School Infrastructure Backlog Grant (SIBG).</a:t>
            </a:r>
            <a:endParaRPr lang="en-GB" dirty="0"/>
          </a:p>
          <a:p>
            <a:pPr algn="just"/>
            <a:endParaRPr lang="en-GB"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68</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42615685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Autofit/>
          </a:bodyPr>
          <a:lstStyle/>
          <a:p>
            <a:pPr algn="l"/>
            <a:r>
              <a:rPr lang="en-ZA" sz="3600" dirty="0"/>
              <a:t/>
            </a:r>
            <a:br>
              <a:rPr lang="en-ZA" sz="3600" dirty="0"/>
            </a:br>
            <a:r>
              <a:rPr lang="en-ZA" sz="3600" dirty="0"/>
              <a:t>FINANCIAL AND PHYSICAL PLANNING INFORMATION MANAGEMENT AND ANALYSIS</a:t>
            </a:r>
          </a:p>
        </p:txBody>
      </p:sp>
      <p:sp>
        <p:nvSpPr>
          <p:cNvPr id="3" name="Content Placeholder 2"/>
          <p:cNvSpPr>
            <a:spLocks noGrp="1"/>
          </p:cNvSpPr>
          <p:nvPr>
            <p:ph idx="1"/>
          </p:nvPr>
        </p:nvSpPr>
        <p:spPr>
          <a:xfrm>
            <a:off x="107504" y="1412776"/>
            <a:ext cx="8928992" cy="4713388"/>
          </a:xfrm>
        </p:spPr>
        <p:txBody>
          <a:bodyPr>
            <a:normAutofit lnSpcReduction="10000"/>
          </a:bodyPr>
          <a:lstStyle/>
          <a:p>
            <a:pPr marL="0" lvl="0" indent="0">
              <a:buNone/>
            </a:pPr>
            <a:r>
              <a:rPr lang="en-US" sz="2400" b="1" u="sng" dirty="0"/>
              <a:t>Grant Management</a:t>
            </a:r>
          </a:p>
          <a:p>
            <a:pPr algn="just"/>
            <a:r>
              <a:rPr lang="en-US" sz="2400" dirty="0"/>
              <a:t>Conducted </a:t>
            </a:r>
            <a:r>
              <a:rPr lang="en-US" sz="2400" b="1" dirty="0"/>
              <a:t>visits to 80 schools in Eastern Cape </a:t>
            </a:r>
            <a:r>
              <a:rPr lang="en-US" sz="2400" dirty="0"/>
              <a:t>province during November 2019 to </a:t>
            </a:r>
            <a:r>
              <a:rPr lang="en-US" sz="2400" b="1" dirty="0"/>
              <a:t>verify the status of sanitation facilities as part of Sanitation Appropriate for Education (SAFE) programme </a:t>
            </a:r>
            <a:r>
              <a:rPr lang="en-US" sz="2400" dirty="0"/>
              <a:t>in support of Education Infrastructure Grant.</a:t>
            </a:r>
          </a:p>
          <a:p>
            <a:pPr algn="just"/>
            <a:r>
              <a:rPr lang="en-US" sz="2400" dirty="0"/>
              <a:t> Verification reports </a:t>
            </a:r>
            <a:r>
              <a:rPr lang="en-US" sz="2400" b="1" dirty="0"/>
              <a:t>submitted to enhance </a:t>
            </a:r>
            <a:r>
              <a:rPr lang="en-US" sz="2400" dirty="0"/>
              <a:t>focused planning for delivery.</a:t>
            </a:r>
            <a:endParaRPr lang="en-GB" sz="2400" dirty="0"/>
          </a:p>
          <a:p>
            <a:pPr marL="0" indent="0">
              <a:buNone/>
            </a:pPr>
            <a:r>
              <a:rPr lang="en-US" sz="2400" b="1" u="sng" dirty="0"/>
              <a:t>Educational Management Information Systems (EMIS)</a:t>
            </a:r>
            <a:endParaRPr lang="en-ZA" sz="2400" b="1" u="sng" dirty="0"/>
          </a:p>
          <a:p>
            <a:r>
              <a:rPr lang="en-ZA" sz="2400" b="1" dirty="0"/>
              <a:t>Learner Unit Record Information and Tracking System (LURITS 2) </a:t>
            </a:r>
            <a:r>
              <a:rPr lang="en-ZA" sz="2400" dirty="0"/>
              <a:t>Data uploads: As at 12 December 2019, </a:t>
            </a:r>
            <a:r>
              <a:rPr lang="en-ZA" sz="2400" b="1" dirty="0"/>
              <a:t>LURITS 2 system uploaded 13,066,607 Learners (99.16%)</a:t>
            </a:r>
            <a:r>
              <a:rPr lang="en-ZA" sz="2400" dirty="0"/>
              <a:t>, 429,547 </a:t>
            </a:r>
            <a:r>
              <a:rPr lang="en-ZA" sz="2400" b="1" dirty="0"/>
              <a:t>(99.19%) Educator records </a:t>
            </a:r>
            <a:r>
              <a:rPr lang="en-ZA" sz="2400" dirty="0"/>
              <a:t>from </a:t>
            </a:r>
            <a:r>
              <a:rPr lang="en-ZA" sz="2400" b="1" dirty="0"/>
              <a:t>25,298 (99.33%) schools.</a:t>
            </a:r>
          </a:p>
          <a:p>
            <a:endParaRPr lang="en-GB"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69</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65119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ZA" sz="4400" dirty="0"/>
              <a:t>QUARTER 3 </a:t>
            </a:r>
            <a:r>
              <a:rPr lang="en-ZA" sz="4400" b="1" dirty="0">
                <a:solidFill>
                  <a:schemeClr val="accent2">
                    <a:lumMod val="75000"/>
                  </a:schemeClr>
                </a:solidFill>
              </a:rPr>
              <a:t>HIGHLIGHTS…</a:t>
            </a:r>
          </a:p>
        </p:txBody>
      </p:sp>
      <p:sp>
        <p:nvSpPr>
          <p:cNvPr id="5" name="Content Placeholder 4"/>
          <p:cNvSpPr>
            <a:spLocks noGrp="1"/>
          </p:cNvSpPr>
          <p:nvPr>
            <p:ph idx="1"/>
          </p:nvPr>
        </p:nvSpPr>
        <p:spPr>
          <a:xfrm>
            <a:off x="143508" y="788220"/>
            <a:ext cx="8856984" cy="5688632"/>
          </a:xfrm>
        </p:spPr>
        <p:txBody>
          <a:bodyPr>
            <a:noAutofit/>
          </a:bodyPr>
          <a:lstStyle/>
          <a:p>
            <a:pPr algn="just"/>
            <a:r>
              <a:rPr lang="en-ZA" sz="2200" b="1" dirty="0"/>
              <a:t>The Minister, Mrs AM </a:t>
            </a:r>
            <a:r>
              <a:rPr lang="en-ZA" sz="2200" b="1" dirty="0" err="1"/>
              <a:t>Motshekga</a:t>
            </a:r>
            <a:r>
              <a:rPr lang="en-ZA" sz="2200" b="1" dirty="0"/>
              <a:t>, MP, signed </a:t>
            </a:r>
            <a:r>
              <a:rPr lang="en-ZA" sz="2200" dirty="0"/>
              <a:t>off the Circular that contains </a:t>
            </a:r>
            <a:r>
              <a:rPr lang="en-ZA" sz="2200" b="1" dirty="0"/>
              <a:t>content to guide school assemblies </a:t>
            </a:r>
            <a:r>
              <a:rPr lang="en-ZA" sz="2200" dirty="0"/>
              <a:t>aimed at addressing School Related Gender-Based Violence.</a:t>
            </a:r>
          </a:p>
          <a:p>
            <a:pPr algn="just"/>
            <a:r>
              <a:rPr lang="en-ZA" sz="2200" dirty="0"/>
              <a:t>The DBE 2019 </a:t>
            </a:r>
            <a:r>
              <a:rPr lang="en-ZA" sz="2200" b="1" dirty="0"/>
              <a:t>World AIDS Day Commemoration was held at </a:t>
            </a:r>
            <a:r>
              <a:rPr lang="en-ZA" sz="2200" dirty="0"/>
              <a:t>BA </a:t>
            </a:r>
            <a:r>
              <a:rPr lang="en-ZA" sz="2200" dirty="0" err="1"/>
              <a:t>Seobi</a:t>
            </a:r>
            <a:r>
              <a:rPr lang="en-ZA" sz="2200" dirty="0"/>
              <a:t> Secondary School in Potchefstroom, North West province on 3 December 2019.</a:t>
            </a:r>
          </a:p>
          <a:p>
            <a:pPr lvl="0">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The DBE was invited to participate in the </a:t>
            </a:r>
            <a:r>
              <a:rPr lang="en-US" sz="2200" b="1" dirty="0">
                <a:latin typeface="Calibri" panose="020F0502020204030204" pitchFamily="34" charset="0"/>
                <a:ea typeface="Calibri" panose="020F0502020204030204" pitchFamily="34" charset="0"/>
                <a:cs typeface="Times New Roman" panose="02020603050405020304" pitchFamily="18" charset="0"/>
              </a:rPr>
              <a:t>2019 African Spelling Bee which </a:t>
            </a:r>
            <a:r>
              <a:rPr lang="en-ZA" sz="2200" b="1" dirty="0">
                <a:latin typeface="Calibri" panose="020F0502020204030204" pitchFamily="34" charset="0"/>
                <a:ea typeface="Calibri" panose="020F0502020204030204" pitchFamily="34" charset="0"/>
                <a:cs typeface="Times New Roman" panose="02020603050405020304" pitchFamily="18" charset="0"/>
              </a:rPr>
              <a:t>was hosted at </a:t>
            </a:r>
            <a:r>
              <a:rPr lang="en-ZA" sz="2200" b="1" dirty="0" err="1">
                <a:latin typeface="Calibri" panose="020F0502020204030204" pitchFamily="34" charset="0"/>
                <a:ea typeface="Calibri" panose="020F0502020204030204" pitchFamily="34" charset="0"/>
                <a:cs typeface="Times New Roman" panose="02020603050405020304" pitchFamily="18" charset="0"/>
              </a:rPr>
              <a:t>Jinja</a:t>
            </a:r>
            <a:r>
              <a:rPr lang="en-ZA" sz="2200" b="1" dirty="0">
                <a:latin typeface="Calibri" panose="020F0502020204030204" pitchFamily="34" charset="0"/>
                <a:ea typeface="Calibri" panose="020F0502020204030204" pitchFamily="34" charset="0"/>
                <a:cs typeface="Times New Roman" panose="02020603050405020304" pitchFamily="18" charset="0"/>
              </a:rPr>
              <a:t>, Uganda</a:t>
            </a:r>
            <a:r>
              <a:rPr lang="en-ZA" sz="2200" dirty="0">
                <a:latin typeface="Calibri" panose="020F0502020204030204" pitchFamily="34" charset="0"/>
                <a:ea typeface="Calibri" panose="020F0502020204030204" pitchFamily="34" charset="0"/>
                <a:cs typeface="Times New Roman" panose="02020603050405020304" pitchFamily="18" charset="0"/>
              </a:rPr>
              <a:t> on 19 October 2019. </a:t>
            </a:r>
          </a:p>
          <a:p>
            <a:pPr algn="just"/>
            <a:r>
              <a:rPr lang="en-ZA" sz="2200" dirty="0"/>
              <a:t>Minister, Mrs AM </a:t>
            </a:r>
            <a:r>
              <a:rPr lang="en-ZA" sz="2200" dirty="0" err="1"/>
              <a:t>Motshekga</a:t>
            </a:r>
            <a:r>
              <a:rPr lang="en-ZA" sz="2200" dirty="0"/>
              <a:t>, MP, embarked on an </a:t>
            </a:r>
            <a:r>
              <a:rPr lang="en-ZA" sz="2200" b="1" dirty="0"/>
              <a:t>Education Stakeholders’ Engagement</a:t>
            </a:r>
            <a:r>
              <a:rPr lang="en-ZA" sz="2200" dirty="0"/>
              <a:t> in </a:t>
            </a:r>
            <a:r>
              <a:rPr lang="en-ZA" sz="2200" dirty="0" err="1"/>
              <a:t>Diepsloot</a:t>
            </a:r>
            <a:r>
              <a:rPr lang="en-ZA" sz="2200" dirty="0"/>
              <a:t> on 28 October 2019, where she called on </a:t>
            </a:r>
            <a:r>
              <a:rPr lang="en-ZA" sz="2200" b="1" dirty="0"/>
              <a:t>community</a:t>
            </a:r>
            <a:r>
              <a:rPr lang="en-ZA" sz="2200" dirty="0"/>
              <a:t> members to </a:t>
            </a:r>
            <a:r>
              <a:rPr lang="en-ZA" sz="2200" b="1" dirty="0"/>
              <a:t>collaborate</a:t>
            </a:r>
            <a:r>
              <a:rPr lang="en-ZA" sz="2200" dirty="0"/>
              <a:t> with schools in dealing with </a:t>
            </a:r>
            <a:r>
              <a:rPr lang="en-ZA" sz="2200" b="1" dirty="0"/>
              <a:t>social ills, including drugs and substance abuse.</a:t>
            </a:r>
          </a:p>
          <a:p>
            <a:pPr lvl="0"/>
            <a:r>
              <a:rPr lang="en-ZA" sz="2200" b="1" dirty="0"/>
              <a:t>DG Monitored 113 marking centres </a:t>
            </a:r>
            <a:r>
              <a:rPr lang="en-ZA" sz="2200" dirty="0"/>
              <a:t>in</a:t>
            </a:r>
            <a:r>
              <a:rPr lang="en-ZA" sz="2200" b="1" dirty="0"/>
              <a:t> Provinces.</a:t>
            </a:r>
            <a:endParaRPr lang="en-US" sz="2200" dirty="0"/>
          </a:p>
          <a:p>
            <a:pPr lvl="0"/>
            <a:r>
              <a:rPr lang="en-ZA" sz="2200" b="1" dirty="0"/>
              <a:t>Pre-Standardisation meetings</a:t>
            </a:r>
            <a:r>
              <a:rPr lang="en-ZA" sz="2200" dirty="0"/>
              <a:t> with </a:t>
            </a:r>
            <a:r>
              <a:rPr lang="en-ZA" sz="2200" b="1" dirty="0"/>
              <a:t>Provincial Internal Moderators </a:t>
            </a:r>
            <a:r>
              <a:rPr lang="en-ZA" sz="2200" dirty="0"/>
              <a:t>and </a:t>
            </a:r>
            <a:r>
              <a:rPr lang="en-ZA" sz="2200" b="1" dirty="0"/>
              <a:t>Chief Markers </a:t>
            </a:r>
            <a:r>
              <a:rPr lang="en-ZA" sz="2200" dirty="0"/>
              <a:t>in 5 provinces.</a:t>
            </a:r>
            <a:endParaRPr lang="en-US" sz="2200" dirty="0"/>
          </a:p>
          <a:p>
            <a:pPr marL="0" indent="0" algn="just">
              <a:buNone/>
            </a:pPr>
            <a:endParaRPr lang="en-ZA" sz="2400" b="1" dirty="0"/>
          </a:p>
          <a:p>
            <a:endParaRPr lang="en-ZA" b="1"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7</a:t>
            </a:fld>
            <a:endParaRPr lang="en-ZA"/>
          </a:p>
        </p:txBody>
      </p:sp>
      <p:pic>
        <p:nvPicPr>
          <p:cNvPr id="6" name="Picture 5"/>
          <p:cNvPicPr>
            <a:picLocks noChangeAspect="1"/>
          </p:cNvPicPr>
          <p:nvPr/>
        </p:nvPicPr>
        <p:blipFill>
          <a:blip r:embed="rId3" cstate="print"/>
          <a:stretch>
            <a:fillRect/>
          </a:stretch>
        </p:blipFill>
        <p:spPr>
          <a:xfrm>
            <a:off x="0" y="6356351"/>
            <a:ext cx="1691680" cy="501649"/>
          </a:xfrm>
          <a:prstGeom prst="rect">
            <a:avLst/>
          </a:prstGeom>
        </p:spPr>
      </p:pic>
    </p:spTree>
    <p:custDataLst>
      <p:tags r:id="rId1"/>
    </p:custDataLst>
    <p:extLst>
      <p:ext uri="{BB962C8B-B14F-4D97-AF65-F5344CB8AC3E}">
        <p14:creationId xmlns:p14="http://schemas.microsoft.com/office/powerpoint/2010/main" xmlns="" val="37132150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2440" cy="908720"/>
          </a:xfrm>
        </p:spPr>
        <p:txBody>
          <a:bodyPr anchor="t">
            <a:noAutofit/>
          </a:bodyPr>
          <a:lstStyle/>
          <a:p>
            <a:r>
              <a:rPr lang="en-US" sz="3600" dirty="0"/>
              <a:t>EDUCATIONAL MANAGEMENT INFORMATION SYSTEMS (EMIS)…</a:t>
            </a:r>
            <a:endParaRPr lang="en-ZA" sz="3600" dirty="0"/>
          </a:p>
        </p:txBody>
      </p:sp>
      <p:sp>
        <p:nvSpPr>
          <p:cNvPr id="3" name="Content Placeholder 2"/>
          <p:cNvSpPr>
            <a:spLocks noGrp="1"/>
          </p:cNvSpPr>
          <p:nvPr>
            <p:ph idx="1"/>
          </p:nvPr>
        </p:nvSpPr>
        <p:spPr>
          <a:xfrm>
            <a:off x="179512" y="1124744"/>
            <a:ext cx="8784976" cy="4968552"/>
          </a:xfrm>
        </p:spPr>
        <p:txBody>
          <a:bodyPr>
            <a:noAutofit/>
          </a:bodyPr>
          <a:lstStyle/>
          <a:p>
            <a:pPr algn="just"/>
            <a:r>
              <a:rPr lang="en-ZA" sz="2400" b="1" dirty="0"/>
              <a:t>SA-SAMS Maintenance: Version 19.2.0 released on 5 October 2019 and Version 19.2.1 released on 22 November 2019 </a:t>
            </a:r>
            <a:r>
              <a:rPr lang="en-ZA" sz="2400" dirty="0"/>
              <a:t>to include Exam circular E2 of 2019. </a:t>
            </a:r>
          </a:p>
          <a:p>
            <a:pPr algn="just"/>
            <a:r>
              <a:rPr lang="en-ZA" sz="2400" b="1" dirty="0"/>
              <a:t>91.75% Learners on LURITS are correctly verified with Department of Home Affairs. </a:t>
            </a:r>
            <a:r>
              <a:rPr lang="en-ZA" sz="2400" dirty="0"/>
              <a:t>Learners in Grades 9-12 are </a:t>
            </a:r>
            <a:r>
              <a:rPr lang="en-ZA" sz="2400" b="1" dirty="0"/>
              <a:t>triangulated</a:t>
            </a:r>
            <a:r>
              <a:rPr lang="en-ZA" sz="2400" dirty="0"/>
              <a:t> with Social Grants Payments and Administration System (SOCPEN) data from South African Social Security Agency (SASSA) to </a:t>
            </a:r>
            <a:r>
              <a:rPr lang="en-ZA" sz="2400" b="1" dirty="0"/>
              <a:t>identify social grant recipient </a:t>
            </a:r>
            <a:r>
              <a:rPr lang="en-ZA" sz="2400" dirty="0"/>
              <a:t>and to be </a:t>
            </a:r>
            <a:r>
              <a:rPr lang="en-ZA" sz="2400" b="1" dirty="0"/>
              <a:t>provided</a:t>
            </a:r>
            <a:r>
              <a:rPr lang="en-ZA" sz="2400" dirty="0"/>
              <a:t> to National Student Financial Aid Scheme  (NSFAS) for funding purposes.</a:t>
            </a:r>
          </a:p>
          <a:p>
            <a:pPr algn="just"/>
            <a:r>
              <a:rPr lang="en-US" sz="2400" b="1" dirty="0"/>
              <a:t>SA-SAMS </a:t>
            </a:r>
            <a:r>
              <a:rPr lang="en-US" sz="2400" b="1" dirty="0" err="1"/>
              <a:t>Modernisation</a:t>
            </a:r>
            <a:r>
              <a:rPr lang="en-US" sz="2400" b="1" dirty="0"/>
              <a:t>: The Bid Evaluation Committee (BEC) was established and the evaluation was conducted</a:t>
            </a:r>
            <a:r>
              <a:rPr lang="en-US" sz="2400" dirty="0"/>
              <a:t> from 2 -18 October 2019. </a:t>
            </a:r>
            <a:endParaRPr lang="en-GB" sz="2400" dirty="0"/>
          </a:p>
          <a:p>
            <a:endParaRPr lang="en-ZA" sz="2400" dirty="0"/>
          </a:p>
          <a:p>
            <a:endParaRPr lang="en-ZA" sz="20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70</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3183358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40768"/>
          </a:xfrm>
        </p:spPr>
        <p:txBody>
          <a:bodyPr>
            <a:normAutofit fontScale="90000"/>
          </a:bodyPr>
          <a:lstStyle/>
          <a:p>
            <a:r>
              <a:rPr lang="en-US" u="sng" dirty="0"/>
              <a:t/>
            </a:r>
            <a:br>
              <a:rPr lang="en-US" u="sng" dirty="0"/>
            </a:br>
            <a:r>
              <a:rPr lang="en-US" u="sng" dirty="0"/>
              <a:t/>
            </a:r>
            <a:br>
              <a:rPr lang="en-US" u="sng" dirty="0"/>
            </a:br>
            <a:r>
              <a:rPr lang="en-US" u="sng" dirty="0"/>
              <a:t/>
            </a:r>
            <a:br>
              <a:rPr lang="en-US" u="sng" dirty="0"/>
            </a:br>
            <a:r>
              <a:rPr lang="en-US" sz="4400" dirty="0"/>
              <a:t>FINANCIAL AND PHYSICAL PLANNING, INFORMATION AND MANAGEMENT SYSTEMS</a:t>
            </a:r>
            <a:br>
              <a:rPr lang="en-US" sz="4400" dirty="0"/>
            </a:br>
            <a:endParaRPr lang="en-ZA" dirty="0"/>
          </a:p>
        </p:txBody>
      </p:sp>
      <p:sp>
        <p:nvSpPr>
          <p:cNvPr id="3" name="Content Placeholder 2"/>
          <p:cNvSpPr>
            <a:spLocks noGrp="1"/>
          </p:cNvSpPr>
          <p:nvPr>
            <p:ph idx="1"/>
          </p:nvPr>
        </p:nvSpPr>
        <p:spPr>
          <a:xfrm>
            <a:off x="107504" y="1988840"/>
            <a:ext cx="8928992" cy="4136657"/>
          </a:xfrm>
        </p:spPr>
        <p:txBody>
          <a:bodyPr/>
          <a:lstStyle/>
          <a:p>
            <a:pPr marL="0" indent="0">
              <a:buNone/>
            </a:pPr>
            <a:r>
              <a:rPr lang="en-GB" sz="2400" b="1" u="sng" dirty="0"/>
              <a:t>Economic Analysis</a:t>
            </a:r>
          </a:p>
          <a:p>
            <a:pPr algn="just"/>
            <a:r>
              <a:rPr lang="en-ZA" sz="2400" b="1" dirty="0"/>
              <a:t>Implications for the Medium Term Budget Policy Statement (MTBPS): </a:t>
            </a:r>
            <a:r>
              <a:rPr lang="en-ZA" sz="2400" dirty="0"/>
              <a:t>The analysis on the MTBPS was done during November 2019. </a:t>
            </a:r>
          </a:p>
          <a:p>
            <a:pPr algn="just"/>
            <a:r>
              <a:rPr lang="en-ZA" sz="2400" b="1" dirty="0"/>
              <a:t>The 2019 MTBPS </a:t>
            </a:r>
            <a:r>
              <a:rPr lang="en-ZA" sz="2400" dirty="0"/>
              <a:t>did not add any additional money into the </a:t>
            </a:r>
            <a:r>
              <a:rPr lang="en-ZA" sz="2400" dirty="0" err="1"/>
              <a:t>fiscus</a:t>
            </a:r>
            <a:r>
              <a:rPr lang="en-ZA" sz="2400" dirty="0"/>
              <a:t> and by extension to the </a:t>
            </a:r>
            <a:r>
              <a:rPr lang="en-ZA" sz="2400" b="1" dirty="0"/>
              <a:t>Basic Education sector. </a:t>
            </a:r>
          </a:p>
          <a:p>
            <a:pPr algn="just"/>
            <a:r>
              <a:rPr lang="en-ZA" sz="2400" dirty="0"/>
              <a:t>Over the 2020 Medium Term Expenditure Framework (MTEF) period, the proposed </a:t>
            </a:r>
            <a:r>
              <a:rPr lang="en-ZA" sz="2400" b="1" dirty="0"/>
              <a:t>allocation to the entire Basic Education sector is R262.8 billion </a:t>
            </a:r>
            <a:r>
              <a:rPr lang="en-ZA" sz="2400" dirty="0"/>
              <a:t>(revised figure) </a:t>
            </a:r>
            <a:r>
              <a:rPr lang="en-ZA" sz="2400" b="1" dirty="0"/>
              <a:t>in 2019/20</a:t>
            </a:r>
            <a:r>
              <a:rPr lang="en-ZA" sz="2400" dirty="0"/>
              <a:t>, </a:t>
            </a:r>
            <a:r>
              <a:rPr lang="en-ZA" sz="2400" b="1" dirty="0"/>
              <a:t>R279.5 billion in 2020/21</a:t>
            </a:r>
            <a:r>
              <a:rPr lang="en-ZA" sz="2400" dirty="0"/>
              <a:t>, R300.1 billion in 2021/22 and </a:t>
            </a:r>
            <a:r>
              <a:rPr lang="en-ZA" sz="2400" b="1" dirty="0"/>
              <a:t>R315 billion in 2022/23</a:t>
            </a:r>
            <a:r>
              <a:rPr lang="en-ZA" dirty="0"/>
              <a:t>.</a:t>
            </a:r>
            <a:endParaRPr lang="en-GB"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71</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4485688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8573"/>
          </a:xfrm>
        </p:spPr>
        <p:txBody>
          <a:bodyPr>
            <a:noAutofit/>
          </a:bodyPr>
          <a:lstStyle/>
          <a:p>
            <a:r>
              <a:rPr lang="en-GB" sz="4000" dirty="0"/>
              <a:t>FINANCIAL PLANNING AND PROVINCIAL BUDGET SUPPORT</a:t>
            </a:r>
            <a:endParaRPr lang="en-ZA" sz="4000" dirty="0"/>
          </a:p>
        </p:txBody>
      </p:sp>
      <p:sp>
        <p:nvSpPr>
          <p:cNvPr id="3" name="Content Placeholder 2"/>
          <p:cNvSpPr>
            <a:spLocks noGrp="1"/>
          </p:cNvSpPr>
          <p:nvPr>
            <p:ph idx="1"/>
          </p:nvPr>
        </p:nvSpPr>
        <p:spPr>
          <a:xfrm>
            <a:off x="0" y="1268760"/>
            <a:ext cx="9144000" cy="4857404"/>
          </a:xfrm>
        </p:spPr>
        <p:txBody>
          <a:bodyPr>
            <a:noAutofit/>
          </a:bodyPr>
          <a:lstStyle/>
          <a:p>
            <a:pPr algn="just">
              <a:defRPr/>
            </a:pPr>
            <a:r>
              <a:rPr lang="en-ZA" sz="2800" dirty="0"/>
              <a:t>HEDCOM Sub-Committee on Finance meeting was conducted on </a:t>
            </a:r>
            <a:r>
              <a:rPr lang="en-GB" sz="2800" dirty="0"/>
              <a:t>13 November 2019</a:t>
            </a:r>
            <a:r>
              <a:rPr lang="en-ZA" sz="2800" dirty="0"/>
              <a:t>.</a:t>
            </a:r>
          </a:p>
          <a:p>
            <a:pPr algn="just">
              <a:defRPr/>
            </a:pPr>
            <a:r>
              <a:rPr lang="en-ZA" sz="2800" dirty="0"/>
              <a:t>Independent schools workshop was conducted </a:t>
            </a:r>
            <a:r>
              <a:rPr lang="en-GB" sz="2800" dirty="0"/>
              <a:t>on 20 November 2019.</a:t>
            </a:r>
          </a:p>
          <a:p>
            <a:pPr algn="just">
              <a:defRPr/>
            </a:pPr>
            <a:r>
              <a:rPr lang="en-ZA" sz="2800" dirty="0"/>
              <a:t>HEDCOM Sub-Committee on independent schools meeting was conducted  on 21</a:t>
            </a:r>
            <a:r>
              <a:rPr lang="en-GB" sz="2800" dirty="0"/>
              <a:t> November 2019</a:t>
            </a:r>
            <a:r>
              <a:rPr lang="en-ZA" sz="2800" dirty="0"/>
              <a:t>.</a:t>
            </a:r>
          </a:p>
          <a:p>
            <a:pPr algn="just">
              <a:defRPr/>
            </a:pPr>
            <a:r>
              <a:rPr lang="en-US" sz="2800" dirty="0"/>
              <a:t>The draft </a:t>
            </a:r>
            <a:r>
              <a:rPr lang="en-ZA" sz="2800" dirty="0"/>
              <a:t>“</a:t>
            </a:r>
            <a:r>
              <a:rPr lang="en-ZA" sz="2800" b="1" dirty="0"/>
              <a:t>G</a:t>
            </a:r>
            <a:r>
              <a:rPr lang="en-ZA" sz="2800" b="1" i="1" dirty="0"/>
              <a:t>uidelines on the rights and responsibilities of independent schools</a:t>
            </a:r>
            <a:r>
              <a:rPr lang="en-ZA" sz="2800" b="1" dirty="0"/>
              <a:t>”</a:t>
            </a:r>
            <a:r>
              <a:rPr lang="en-ZA" sz="2800" dirty="0"/>
              <a:t> </a:t>
            </a:r>
            <a:r>
              <a:rPr lang="en-US" sz="2800" dirty="0"/>
              <a:t>was approved by CEM during September 2019.  The Guideline was </a:t>
            </a:r>
            <a:r>
              <a:rPr lang="en-US" sz="2800" b="1" dirty="0"/>
              <a:t>shared</a:t>
            </a:r>
            <a:r>
              <a:rPr lang="en-US" sz="2800" dirty="0"/>
              <a:t> with relevant stakeholders on 11 November 2019.</a:t>
            </a:r>
          </a:p>
          <a:p>
            <a:pPr marL="0" indent="0" algn="just">
              <a:buNone/>
            </a:pPr>
            <a:endParaRPr lang="en-ZA" sz="2400" b="1" u="sng" dirty="0"/>
          </a:p>
          <a:p>
            <a:endParaRPr lang="en-ZA" sz="1800" dirty="0"/>
          </a:p>
          <a:p>
            <a:pPr marL="0" indent="0">
              <a:buNone/>
            </a:pPr>
            <a:endParaRPr lang="en-ZA" sz="1800" b="1"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72</a:t>
            </a:fld>
            <a:endParaRPr lang="en-ZA" dirty="0">
              <a:solidFill>
                <a:prstClr val="black">
                  <a:tint val="75000"/>
                </a:prstClr>
              </a:solidFill>
            </a:endParaRPr>
          </a:p>
        </p:txBody>
      </p:sp>
      <p:sp>
        <p:nvSpPr>
          <p:cNvPr id="5" name="TextBox 4"/>
          <p:cNvSpPr txBox="1"/>
          <p:nvPr/>
        </p:nvSpPr>
        <p:spPr>
          <a:xfrm>
            <a:off x="251520" y="1268760"/>
            <a:ext cx="8435280" cy="369332"/>
          </a:xfrm>
          <a:prstGeom prst="rect">
            <a:avLst/>
          </a:prstGeom>
          <a:noFill/>
        </p:spPr>
        <p:txBody>
          <a:bodyPr wrap="square" rtlCol="0">
            <a:spAutoFit/>
          </a:bodyPr>
          <a:lstStyle/>
          <a:p>
            <a:endParaRPr lang="en-ZA" dirty="0"/>
          </a:p>
        </p:txBody>
      </p:sp>
      <p:pic>
        <p:nvPicPr>
          <p:cNvPr id="6" name="Picture 5"/>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441343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Autofit/>
          </a:bodyPr>
          <a:lstStyle/>
          <a:p>
            <a:r>
              <a:rPr lang="en-GB" sz="4000" dirty="0"/>
              <a:t>FINANCIAL PLANNING AND PROVINCIAL BUDGET SUPPORT</a:t>
            </a:r>
            <a:endParaRPr lang="en-ZA" sz="4000" dirty="0"/>
          </a:p>
        </p:txBody>
      </p:sp>
      <p:sp>
        <p:nvSpPr>
          <p:cNvPr id="3" name="Content Placeholder 2"/>
          <p:cNvSpPr>
            <a:spLocks noGrp="1"/>
          </p:cNvSpPr>
          <p:nvPr>
            <p:ph idx="1"/>
          </p:nvPr>
        </p:nvSpPr>
        <p:spPr>
          <a:xfrm>
            <a:off x="0" y="1412776"/>
            <a:ext cx="9144000" cy="4713388"/>
          </a:xfrm>
        </p:spPr>
        <p:txBody>
          <a:bodyPr>
            <a:noAutofit/>
          </a:bodyPr>
          <a:lstStyle/>
          <a:p>
            <a:pPr algn="just">
              <a:defRPr/>
            </a:pPr>
            <a:r>
              <a:rPr lang="en-ZA" sz="2400" b="1" dirty="0"/>
              <a:t>Monitoring meetings </a:t>
            </a:r>
            <a:r>
              <a:rPr lang="en-ZA" sz="2400" dirty="0"/>
              <a:t>were conducted in all PEDs and were completed on 31 October  2019.  The consolidated report for all PEDs was shared with the Minister.</a:t>
            </a:r>
          </a:p>
          <a:p>
            <a:pPr algn="just">
              <a:defRPr/>
            </a:pPr>
            <a:r>
              <a:rPr lang="en-ZA" sz="2400" b="1" dirty="0"/>
              <a:t>Reviewed</a:t>
            </a:r>
            <a:r>
              <a:rPr lang="en-ZA" sz="2400" dirty="0"/>
              <a:t> the </a:t>
            </a:r>
            <a:r>
              <a:rPr lang="en-ZA" sz="2400" b="1" dirty="0"/>
              <a:t>guidelines on the preparation of the financial statements in schools.</a:t>
            </a:r>
            <a:endParaRPr lang="en-ZA" sz="2400" dirty="0"/>
          </a:p>
          <a:p>
            <a:pPr algn="just">
              <a:defRPr/>
            </a:pPr>
            <a:r>
              <a:rPr lang="en-GB" sz="2400" dirty="0"/>
              <a:t>Eastern Cape report on the </a:t>
            </a:r>
            <a:r>
              <a:rPr lang="en-GB" sz="2400" b="1" dirty="0"/>
              <a:t>findings of the National Norms and Standards for School Funding </a:t>
            </a:r>
            <a:r>
              <a:rPr lang="en-GB" sz="2400" dirty="0"/>
              <a:t>monitoring at school level was drafted and shared with DG and Eastern Cape (EC) </a:t>
            </a:r>
            <a:r>
              <a:rPr lang="en-GB" sz="2400" dirty="0" err="1"/>
              <a:t>HoD</a:t>
            </a:r>
            <a:r>
              <a:rPr lang="en-GB" sz="2400" dirty="0"/>
              <a:t>, for EC attention and implementation.</a:t>
            </a:r>
          </a:p>
          <a:p>
            <a:pPr algn="just">
              <a:defRPr/>
            </a:pPr>
            <a:r>
              <a:rPr lang="en-ZA" sz="2400" dirty="0"/>
              <a:t>Progress report on the </a:t>
            </a:r>
            <a:r>
              <a:rPr lang="en-ZA" sz="2400" b="1" dirty="0"/>
              <a:t>rationalisation of small and non-viable schools</a:t>
            </a:r>
            <a:r>
              <a:rPr lang="en-ZA" sz="2400" dirty="0"/>
              <a:t>:  Provided reports for  the  Inter Provincial Rural Education Committee (IPREC) meeting  held on 25 &amp; 26 November 2019.</a:t>
            </a:r>
            <a:endParaRPr lang="en-GB" sz="2400" dirty="0"/>
          </a:p>
          <a:p>
            <a:pPr marL="0" indent="0" algn="just">
              <a:buNone/>
            </a:pPr>
            <a:endParaRPr lang="en-ZA" sz="2400" b="1" u="sng" dirty="0"/>
          </a:p>
          <a:p>
            <a:endParaRPr lang="en-ZA" sz="1800" dirty="0"/>
          </a:p>
          <a:p>
            <a:pPr marL="0" indent="0">
              <a:buNone/>
            </a:pPr>
            <a:endParaRPr lang="en-ZA" sz="1800" b="1"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73</a:t>
            </a:fld>
            <a:endParaRPr lang="en-ZA" dirty="0">
              <a:solidFill>
                <a:prstClr val="black">
                  <a:tint val="75000"/>
                </a:prstClr>
              </a:solidFill>
            </a:endParaRPr>
          </a:p>
        </p:txBody>
      </p:sp>
      <p:sp>
        <p:nvSpPr>
          <p:cNvPr id="5" name="TextBox 4"/>
          <p:cNvSpPr txBox="1"/>
          <p:nvPr/>
        </p:nvSpPr>
        <p:spPr>
          <a:xfrm>
            <a:off x="251520" y="1268760"/>
            <a:ext cx="8435280" cy="369332"/>
          </a:xfrm>
          <a:prstGeom prst="rect">
            <a:avLst/>
          </a:prstGeom>
          <a:noFill/>
        </p:spPr>
        <p:txBody>
          <a:bodyPr wrap="square" rtlCol="0">
            <a:spAutoFit/>
          </a:bodyPr>
          <a:lstStyle/>
          <a:p>
            <a:endParaRPr lang="en-ZA" dirty="0"/>
          </a:p>
        </p:txBody>
      </p:sp>
      <p:pic>
        <p:nvPicPr>
          <p:cNvPr id="6" name="Picture 5"/>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6054834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8384" cy="986690"/>
          </a:xfrm>
        </p:spPr>
        <p:txBody>
          <a:bodyPr>
            <a:noAutofit/>
          </a:bodyPr>
          <a:lstStyle/>
          <a:p>
            <a:r>
              <a:rPr lang="en-ZA" sz="4000" b="1" dirty="0">
                <a:solidFill>
                  <a:srgbClr val="C0504D">
                    <a:lumMod val="75000"/>
                  </a:srgbClr>
                </a:solidFill>
              </a:rPr>
              <a:t>INTERNATIONAL RELATIONS AND MULTILATERAL AFFAIRS (IRMA)</a:t>
            </a:r>
            <a:endParaRPr lang="en-ZA" sz="4000" dirty="0"/>
          </a:p>
        </p:txBody>
      </p:sp>
      <p:sp>
        <p:nvSpPr>
          <p:cNvPr id="3" name="Content Placeholder 2"/>
          <p:cNvSpPr>
            <a:spLocks noGrp="1"/>
          </p:cNvSpPr>
          <p:nvPr>
            <p:ph idx="1"/>
          </p:nvPr>
        </p:nvSpPr>
        <p:spPr/>
        <p:txBody>
          <a:bodyPr>
            <a:noAutofit/>
          </a:bodyPr>
          <a:lstStyle/>
          <a:p>
            <a:pPr marL="0" indent="0" algn="just">
              <a:buNone/>
            </a:pPr>
            <a:r>
              <a:rPr lang="en-ZA" sz="2400" b="1" u="sng" dirty="0"/>
              <a:t>International Relations and Multilateral Affairs (IRMA)</a:t>
            </a:r>
          </a:p>
          <a:p>
            <a:endParaRPr lang="en-ZA" sz="1800" dirty="0"/>
          </a:p>
          <a:p>
            <a:pPr marL="0" indent="0">
              <a:buNone/>
            </a:pPr>
            <a:endParaRPr lang="en-ZA" sz="1800" b="1"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74</a:t>
            </a:fld>
            <a:endParaRPr lang="en-ZA" dirty="0">
              <a:solidFill>
                <a:prstClr val="black">
                  <a:tint val="75000"/>
                </a:prstClr>
              </a:solidFill>
            </a:endParaRPr>
          </a:p>
        </p:txBody>
      </p:sp>
      <p:sp>
        <p:nvSpPr>
          <p:cNvPr id="5" name="TextBox 4"/>
          <p:cNvSpPr txBox="1"/>
          <p:nvPr/>
        </p:nvSpPr>
        <p:spPr>
          <a:xfrm>
            <a:off x="251520" y="1268760"/>
            <a:ext cx="8435280" cy="5170646"/>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Facilitated  a </a:t>
            </a:r>
            <a:r>
              <a:rPr lang="en-US" sz="2400" b="1" dirty="0"/>
              <a:t>study tour </a:t>
            </a:r>
            <a:r>
              <a:rPr lang="en-US" sz="2400" dirty="0"/>
              <a:t>on </a:t>
            </a:r>
            <a:r>
              <a:rPr lang="en-US" sz="2400" b="1" dirty="0"/>
              <a:t>exchange of expertise in education </a:t>
            </a:r>
            <a:r>
              <a:rPr lang="en-US" sz="2400" dirty="0"/>
              <a:t>to France led by the Director-General, from 18 to 22 November 2019.</a:t>
            </a:r>
          </a:p>
          <a:p>
            <a:pPr marL="800100" lvl="1" indent="-342900" algn="just">
              <a:buFont typeface="Calibri" panose="020F0502020204030204" pitchFamily="34" charset="0"/>
              <a:buChar char="⁻"/>
            </a:pPr>
            <a:r>
              <a:rPr lang="en-US" sz="2400" dirty="0"/>
              <a:t>The purpose of the tour was to </a:t>
            </a:r>
            <a:r>
              <a:rPr lang="en-US" sz="2400" b="1" dirty="0"/>
              <a:t>hold bilateral engagements </a:t>
            </a:r>
            <a:r>
              <a:rPr lang="en-US" sz="2400" dirty="0"/>
              <a:t>on different areas of cooperation, and also to discuss and </a:t>
            </a:r>
            <a:r>
              <a:rPr lang="en-US" sz="2400" dirty="0" err="1"/>
              <a:t>finalise</a:t>
            </a:r>
            <a:r>
              <a:rPr lang="en-US" sz="2400" dirty="0"/>
              <a:t> the </a:t>
            </a:r>
            <a:r>
              <a:rPr lang="en-US" sz="2400" b="1" dirty="0"/>
              <a:t>draft implementation plan </a:t>
            </a:r>
            <a:r>
              <a:rPr lang="en-US" sz="2400" dirty="0"/>
              <a:t>of the bilateral agreement and to </a:t>
            </a:r>
            <a:r>
              <a:rPr lang="en-US" sz="2400" b="1" dirty="0"/>
              <a:t>engage</a:t>
            </a:r>
            <a:r>
              <a:rPr lang="en-US" sz="2400" dirty="0"/>
              <a:t> different </a:t>
            </a:r>
            <a:r>
              <a:rPr lang="en-US" sz="2400" b="1" dirty="0"/>
              <a:t>stakeholders</a:t>
            </a:r>
            <a:r>
              <a:rPr lang="en-US" sz="2400" dirty="0"/>
              <a:t> and potential </a:t>
            </a:r>
            <a:r>
              <a:rPr lang="en-US" sz="2400" b="1" dirty="0"/>
              <a:t>partners</a:t>
            </a:r>
            <a:r>
              <a:rPr lang="en-US" sz="2400" dirty="0"/>
              <a:t> who can support South African basic education priorities. </a:t>
            </a:r>
          </a:p>
          <a:p>
            <a:pPr marL="800100" lvl="1" indent="-342900" algn="just">
              <a:buFont typeface="Calibri" panose="020F0502020204030204" pitchFamily="34" charset="0"/>
              <a:buChar char="⁻"/>
            </a:pPr>
            <a:r>
              <a:rPr lang="en-US" sz="2400" dirty="0"/>
              <a:t>The tour included </a:t>
            </a:r>
            <a:r>
              <a:rPr lang="en-US" sz="2400" b="1" dirty="0"/>
              <a:t>provincial departments </a:t>
            </a:r>
            <a:r>
              <a:rPr lang="en-US" sz="2400" dirty="0"/>
              <a:t>in order to ensure common understanding of activities for implementation at provincial level to </a:t>
            </a:r>
            <a:r>
              <a:rPr lang="en-US" sz="2400" dirty="0" err="1"/>
              <a:t>maximise</a:t>
            </a:r>
            <a:r>
              <a:rPr lang="en-US" sz="2400" dirty="0"/>
              <a:t> the benefits of the bilateral agreement.</a:t>
            </a:r>
          </a:p>
          <a:p>
            <a:endParaRPr lang="en-ZA" dirty="0"/>
          </a:p>
        </p:txBody>
      </p:sp>
      <p:pic>
        <p:nvPicPr>
          <p:cNvPr id="6" name="Picture 5"/>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6907804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dirty="0">
                <a:solidFill>
                  <a:srgbClr val="C0504D">
                    <a:lumMod val="75000"/>
                  </a:srgbClr>
                </a:solidFill>
              </a:rPr>
              <a:t/>
            </a:r>
            <a:br>
              <a:rPr lang="en-ZA" sz="4000" dirty="0">
                <a:solidFill>
                  <a:srgbClr val="C0504D">
                    <a:lumMod val="75000"/>
                  </a:srgbClr>
                </a:solidFill>
              </a:rPr>
            </a:br>
            <a:r>
              <a:rPr lang="en-ZA" sz="4000" dirty="0">
                <a:solidFill>
                  <a:srgbClr val="C0504D">
                    <a:lumMod val="75000"/>
                  </a:srgbClr>
                </a:solidFill>
              </a:rPr>
              <a:t>INTERNATIONAL RELATIONS AND MULTILATERAL AFFAIRS</a:t>
            </a:r>
            <a:endParaRPr lang="en-US" sz="4000" dirty="0"/>
          </a:p>
        </p:txBody>
      </p:sp>
      <p:sp>
        <p:nvSpPr>
          <p:cNvPr id="3" name="Content Placeholder 2"/>
          <p:cNvSpPr>
            <a:spLocks noGrp="1"/>
          </p:cNvSpPr>
          <p:nvPr>
            <p:ph idx="1"/>
          </p:nvPr>
        </p:nvSpPr>
        <p:spPr>
          <a:xfrm>
            <a:off x="179512" y="1412776"/>
            <a:ext cx="8784976" cy="4713388"/>
          </a:xfrm>
        </p:spPr>
        <p:txBody>
          <a:bodyPr>
            <a:normAutofit/>
          </a:bodyPr>
          <a:lstStyle/>
          <a:p>
            <a:pPr algn="just"/>
            <a:r>
              <a:rPr lang="en-US" sz="3200" dirty="0">
                <a:latin typeface="Calibri" panose="020F0502020204030204" pitchFamily="34" charset="0"/>
                <a:cs typeface="Calibri" panose="020F0502020204030204" pitchFamily="34" charset="0"/>
              </a:rPr>
              <a:t>During the period under review, IR&amp;MA facilitated participation of DBE officials and Provincial officials in training courses such as </a:t>
            </a:r>
            <a:r>
              <a:rPr lang="en-US" sz="3200" b="1" dirty="0">
                <a:latin typeface="Calibri" panose="020F0502020204030204" pitchFamily="34" charset="0"/>
                <a:cs typeface="Calibri" panose="020F0502020204030204" pitchFamily="34" charset="0"/>
              </a:rPr>
              <a:t>Capacity Building for Young Educators </a:t>
            </a:r>
            <a:r>
              <a:rPr lang="en-US" sz="3200" dirty="0">
                <a:latin typeface="Calibri" panose="020F0502020204030204" pitchFamily="34" charset="0"/>
                <a:cs typeface="Calibri" panose="020F0502020204030204" pitchFamily="34" charset="0"/>
              </a:rPr>
              <a:t>from Developing </a:t>
            </a:r>
            <a:r>
              <a:rPr lang="en-US" sz="3200" b="1" dirty="0">
                <a:latin typeface="Calibri" panose="020F0502020204030204" pitchFamily="34" charset="0"/>
                <a:cs typeface="Calibri" panose="020F0502020204030204" pitchFamily="34" charset="0"/>
              </a:rPr>
              <a:t>Countries</a:t>
            </a:r>
            <a:r>
              <a:rPr lang="en-US" sz="3200" dirty="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Chinese Language for Government Officials </a:t>
            </a:r>
            <a:r>
              <a:rPr lang="en-US" sz="3200" dirty="0">
                <a:latin typeface="Calibri" panose="020F0502020204030204" pitchFamily="34" charset="0"/>
                <a:cs typeface="Calibri" panose="020F0502020204030204" pitchFamily="34" charset="0"/>
              </a:rPr>
              <a:t>from Developing Countries, </a:t>
            </a:r>
            <a:r>
              <a:rPr lang="en-US" sz="3200" b="1" dirty="0">
                <a:latin typeface="Calibri" panose="020F0502020204030204" pitchFamily="34" charset="0"/>
                <a:cs typeface="Calibri" panose="020F0502020204030204" pitchFamily="34" charset="0"/>
              </a:rPr>
              <a:t>Education Managers </a:t>
            </a:r>
            <a:r>
              <a:rPr lang="en-US" sz="3200" dirty="0">
                <a:latin typeface="Calibri" panose="020F0502020204030204" pitchFamily="34" charset="0"/>
                <a:cs typeface="Calibri" panose="020F0502020204030204" pitchFamily="34" charset="0"/>
              </a:rPr>
              <a:t>from Belt and Road Initiative (BRI) Countries and </a:t>
            </a:r>
            <a:r>
              <a:rPr lang="en-US" sz="3200" b="1" dirty="0">
                <a:latin typeface="Calibri" panose="020F0502020204030204" pitchFamily="34" charset="0"/>
                <a:cs typeface="Calibri" panose="020F0502020204030204" pitchFamily="34" charset="0"/>
              </a:rPr>
              <a:t>Applied Chinese for Officials </a:t>
            </a:r>
            <a:r>
              <a:rPr lang="en-US" sz="3200" dirty="0">
                <a:latin typeface="Calibri" panose="020F0502020204030204" pitchFamily="34" charset="0"/>
                <a:cs typeface="Calibri" panose="020F0502020204030204" pitchFamily="34" charset="0"/>
              </a:rPr>
              <a:t>from African Countries.</a:t>
            </a:r>
          </a:p>
          <a:p>
            <a:pPr marL="0" indent="0">
              <a:buNone/>
            </a:pPr>
            <a:endParaRPr lang="en-US"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75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24791415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PARTNERSHIPS IN EDUCATION</a:t>
            </a:r>
          </a:p>
        </p:txBody>
      </p:sp>
      <p:sp>
        <p:nvSpPr>
          <p:cNvPr id="3" name="Content Placeholder 2"/>
          <p:cNvSpPr>
            <a:spLocks noGrp="1"/>
          </p:cNvSpPr>
          <p:nvPr>
            <p:ph idx="1"/>
          </p:nvPr>
        </p:nvSpPr>
        <p:spPr/>
        <p:txBody>
          <a:bodyPr>
            <a:normAutofit/>
          </a:bodyPr>
          <a:lstStyle/>
          <a:p>
            <a:pPr marL="0" indent="0">
              <a:buNone/>
            </a:pPr>
            <a:r>
              <a:rPr lang="en-ZA" sz="2400" b="1" u="sng" dirty="0"/>
              <a:t>Partnerships </a:t>
            </a:r>
          </a:p>
          <a:p>
            <a:pPr lvl="0" algn="just"/>
            <a:r>
              <a:rPr lang="en-ZA" sz="2800" dirty="0" err="1"/>
              <a:t>Norcros</a:t>
            </a:r>
            <a:r>
              <a:rPr lang="en-ZA" sz="2800" dirty="0"/>
              <a:t> SA conducted site inspections of 3 schools in support of the </a:t>
            </a:r>
            <a:r>
              <a:rPr lang="en-ZA" sz="2800" b="1" dirty="0"/>
              <a:t>Sanitation Appropriate for Education (SAFE),</a:t>
            </a:r>
            <a:r>
              <a:rPr lang="en-ZA" sz="2800" dirty="0"/>
              <a:t> in the Limpopo Province on 04 and 05 November 2019: Hans </a:t>
            </a:r>
            <a:r>
              <a:rPr lang="en-ZA" sz="2800" dirty="0" err="1"/>
              <a:t>Komane</a:t>
            </a:r>
            <a:r>
              <a:rPr lang="en-ZA" sz="2800" dirty="0"/>
              <a:t> Secondary School, </a:t>
            </a:r>
            <a:r>
              <a:rPr lang="en-ZA" sz="2800" dirty="0" err="1"/>
              <a:t>Mohlaletse</a:t>
            </a:r>
            <a:r>
              <a:rPr lang="en-ZA" sz="2800" dirty="0"/>
              <a:t> Secondary School and George </a:t>
            </a:r>
            <a:r>
              <a:rPr lang="en-ZA" sz="2800" dirty="0" err="1"/>
              <a:t>Masibe</a:t>
            </a:r>
            <a:r>
              <a:rPr lang="en-ZA" sz="2800" dirty="0"/>
              <a:t> Secondary School. </a:t>
            </a:r>
          </a:p>
          <a:p>
            <a:pPr lvl="0" algn="just"/>
            <a:r>
              <a:rPr lang="en-ZA" sz="2800" dirty="0"/>
              <a:t>N</a:t>
            </a:r>
            <a:r>
              <a:rPr lang="en-US" sz="2800" dirty="0"/>
              <a:t>umber of beneficiaries estimated at:  </a:t>
            </a:r>
          </a:p>
          <a:p>
            <a:pPr lvl="1" algn="just"/>
            <a:r>
              <a:rPr lang="en-US" b="1" dirty="0"/>
              <a:t>Learners 564</a:t>
            </a:r>
          </a:p>
          <a:p>
            <a:pPr lvl="1" algn="just"/>
            <a:r>
              <a:rPr lang="en-ZA" b="1" dirty="0"/>
              <a:t>Teachers 32 </a:t>
            </a:r>
            <a:endParaRPr lang="en-US" b="1" dirty="0"/>
          </a:p>
          <a:p>
            <a:pPr lvl="1" algn="just"/>
            <a:r>
              <a:rPr lang="en-US" b="1" dirty="0"/>
              <a:t>Monetary value: R2 000 000.00</a:t>
            </a:r>
            <a:endParaRPr lang="en-ZA" b="1" dirty="0"/>
          </a:p>
          <a:p>
            <a:endParaRPr lang="en-ZA"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76</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233158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PARTNERSHIPS IN EDUCATION</a:t>
            </a:r>
          </a:p>
        </p:txBody>
      </p:sp>
      <p:sp>
        <p:nvSpPr>
          <p:cNvPr id="3" name="Content Placeholder 2"/>
          <p:cNvSpPr>
            <a:spLocks noGrp="1"/>
          </p:cNvSpPr>
          <p:nvPr>
            <p:ph idx="1"/>
          </p:nvPr>
        </p:nvSpPr>
        <p:spPr/>
        <p:txBody>
          <a:bodyPr>
            <a:normAutofit lnSpcReduction="10000"/>
          </a:bodyPr>
          <a:lstStyle/>
          <a:p>
            <a:pPr marL="0" indent="0">
              <a:buNone/>
            </a:pPr>
            <a:r>
              <a:rPr lang="en-ZA" sz="2600" b="1" u="sng" dirty="0"/>
              <a:t>Partnerships </a:t>
            </a:r>
            <a:endParaRPr lang="en-ZA" sz="2600" dirty="0"/>
          </a:p>
          <a:p>
            <a:pPr algn="just"/>
            <a:r>
              <a:rPr lang="en-US" sz="3200" b="1" dirty="0"/>
              <a:t>SuperSport</a:t>
            </a:r>
            <a:r>
              <a:rPr lang="en-US" sz="3200" dirty="0"/>
              <a:t> - Let's Play, </a:t>
            </a:r>
            <a:r>
              <a:rPr lang="en-ZA" sz="3200" dirty="0" err="1"/>
              <a:t>Multichoice</a:t>
            </a:r>
            <a:r>
              <a:rPr lang="en-ZA" sz="3200" dirty="0"/>
              <a:t> in association with Warner Bros. </a:t>
            </a:r>
            <a:r>
              <a:rPr lang="en-ZA" sz="3200" b="1" dirty="0"/>
              <a:t>Pictures donated </a:t>
            </a:r>
            <a:r>
              <a:rPr lang="en-ZA" sz="3200" dirty="0"/>
              <a:t>a </a:t>
            </a:r>
            <a:r>
              <a:rPr lang="en-ZA" sz="3200" b="1" dirty="0"/>
              <a:t>SuperSport</a:t>
            </a:r>
            <a:r>
              <a:rPr lang="en-ZA" sz="3200" dirty="0"/>
              <a:t> Let’s play Playing Fields court to </a:t>
            </a:r>
            <a:r>
              <a:rPr lang="en-ZA" sz="3200" dirty="0" err="1"/>
              <a:t>Thuthuka</a:t>
            </a:r>
            <a:r>
              <a:rPr lang="en-ZA" sz="3200" dirty="0"/>
              <a:t> Primary School in </a:t>
            </a:r>
            <a:r>
              <a:rPr lang="en-US" sz="3200" dirty="0" err="1"/>
              <a:t>Emfihlweni</a:t>
            </a:r>
            <a:r>
              <a:rPr lang="en-US" sz="3200" dirty="0"/>
              <a:t> Section </a:t>
            </a:r>
            <a:r>
              <a:rPr lang="en-US" sz="3200" dirty="0" err="1"/>
              <a:t>Tembisa</a:t>
            </a:r>
            <a:r>
              <a:rPr lang="en-US" sz="3200" dirty="0"/>
              <a:t>, Kempton Park</a:t>
            </a:r>
            <a:r>
              <a:rPr lang="en-ZA" sz="3200" dirty="0"/>
              <a:t>.  </a:t>
            </a:r>
            <a:endParaRPr lang="en-US" sz="3200" dirty="0"/>
          </a:p>
          <a:p>
            <a:pPr algn="just"/>
            <a:r>
              <a:rPr lang="en-US" sz="3200" dirty="0"/>
              <a:t>Number of beneficiaries estimated at: </a:t>
            </a:r>
          </a:p>
          <a:p>
            <a:pPr lvl="1" algn="just"/>
            <a:r>
              <a:rPr lang="en-US" sz="3200" b="1" dirty="0"/>
              <a:t>Learners 936</a:t>
            </a:r>
          </a:p>
          <a:p>
            <a:pPr lvl="1" algn="just"/>
            <a:r>
              <a:rPr lang="en-US" sz="3200" b="1" dirty="0"/>
              <a:t>Teachers 32 </a:t>
            </a:r>
          </a:p>
          <a:p>
            <a:pPr lvl="1" algn="just"/>
            <a:r>
              <a:rPr lang="en-US" sz="3200" b="1" dirty="0"/>
              <a:t>Monetary value of R1 000 000,00</a:t>
            </a:r>
            <a:endParaRPr lang="en-ZA" sz="3200" b="1" dirty="0"/>
          </a:p>
          <a:p>
            <a:pPr marL="0" indent="0" algn="just">
              <a:buNone/>
            </a:pPr>
            <a:endParaRPr lang="en-US" dirty="0"/>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77</a:t>
            </a:fld>
            <a:endParaRPr lang="en-ZA" dirty="0"/>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1132705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8384" cy="1268760"/>
          </a:xfrm>
        </p:spPr>
        <p:txBody>
          <a:bodyPr>
            <a:noAutofit/>
          </a:bodyPr>
          <a:lstStyle/>
          <a:p>
            <a:r>
              <a:rPr lang="en-US" sz="4000" dirty="0"/>
              <a:t/>
            </a:r>
            <a:br>
              <a:rPr lang="en-US" sz="4000" dirty="0"/>
            </a:br>
            <a:r>
              <a:rPr lang="en-US" sz="4000" dirty="0"/>
              <a:t/>
            </a:r>
            <a:br>
              <a:rPr lang="en-US" sz="4000" dirty="0"/>
            </a:br>
            <a:r>
              <a:rPr lang="en-US" sz="4000" dirty="0"/>
              <a:t>DISTRICT-LEVEL PLANNING AND IMPLEMENTATION SUPPORT</a:t>
            </a:r>
            <a:br>
              <a:rPr lang="en-US" sz="4000" dirty="0"/>
            </a:br>
            <a:r>
              <a:rPr lang="en-US" sz="4400" u="sng" dirty="0"/>
              <a:t/>
            </a:r>
            <a:br>
              <a:rPr lang="en-US" sz="4400" u="sng" dirty="0"/>
            </a:br>
            <a:endParaRPr lang="en-ZA" sz="4400" b="1" dirty="0">
              <a:solidFill>
                <a:srgbClr val="C0504D">
                  <a:lumMod val="75000"/>
                </a:srgbClr>
              </a:solidFill>
            </a:endParaRPr>
          </a:p>
        </p:txBody>
      </p:sp>
      <p:sp>
        <p:nvSpPr>
          <p:cNvPr id="3" name="Content Placeholder 2"/>
          <p:cNvSpPr>
            <a:spLocks noGrp="1"/>
          </p:cNvSpPr>
          <p:nvPr>
            <p:ph idx="1"/>
          </p:nvPr>
        </p:nvSpPr>
        <p:spPr>
          <a:xfrm>
            <a:off x="251520" y="1412776"/>
            <a:ext cx="8712968" cy="4680520"/>
          </a:xfrm>
        </p:spPr>
        <p:txBody>
          <a:bodyPr>
            <a:noAutofit/>
          </a:bodyPr>
          <a:lstStyle/>
          <a:p>
            <a:pPr algn="just"/>
            <a:r>
              <a:rPr lang="en-ZA" sz="2800" dirty="0"/>
              <a:t>The </a:t>
            </a:r>
            <a:r>
              <a:rPr lang="en-ZA" sz="2800" b="1" dirty="0"/>
              <a:t>approval</a:t>
            </a:r>
            <a:r>
              <a:rPr lang="en-ZA" sz="2800" dirty="0"/>
              <a:t> of the proposals with respect to </a:t>
            </a:r>
            <a:r>
              <a:rPr lang="en-ZA" sz="2800" b="1" dirty="0"/>
              <a:t>strengthening Circuit Management</a:t>
            </a:r>
            <a:r>
              <a:rPr lang="en-ZA" sz="2800" dirty="0"/>
              <a:t>   was passed by Council of Education Ministers (CEM) on two areas: </a:t>
            </a:r>
          </a:p>
          <a:p>
            <a:pPr lvl="1" algn="just"/>
            <a:r>
              <a:rPr lang="en-ZA" b="1" dirty="0"/>
              <a:t>Roles and Responsibilities of circuit managers</a:t>
            </a:r>
          </a:p>
          <a:p>
            <a:pPr lvl="1" algn="just"/>
            <a:r>
              <a:rPr lang="en-ZA" b="1" dirty="0"/>
              <a:t>Capacity Building.</a:t>
            </a:r>
            <a:endParaRPr lang="en-US" b="1" dirty="0"/>
          </a:p>
          <a:p>
            <a:pPr algn="just"/>
            <a:r>
              <a:rPr lang="en-US" sz="2800" dirty="0"/>
              <a:t>The matter on </a:t>
            </a:r>
            <a:r>
              <a:rPr lang="en-ZA" sz="2800" b="1" dirty="0"/>
              <a:t>Salary levels and Recruitment of Circuit managers was referred back to HEDCOM  </a:t>
            </a:r>
            <a:r>
              <a:rPr lang="en-ZA" sz="2800" dirty="0"/>
              <a:t>for reconsideration to advise where the money will be sourced given the tight fiscal position.</a:t>
            </a:r>
          </a:p>
          <a:p>
            <a:pPr algn="just">
              <a:lnSpc>
                <a:spcPct val="150000"/>
              </a:lnSpc>
            </a:pPr>
            <a:endParaRPr lang="en-ZA" sz="2400" dirty="0"/>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78</a:t>
            </a:fld>
            <a:endParaRPr lang="en-ZA" b="1"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2249507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60432" cy="1124744"/>
          </a:xfrm>
        </p:spPr>
        <p:txBody>
          <a:bodyPr>
            <a:noAutofit/>
          </a:bodyPr>
          <a:lstStyle/>
          <a:p>
            <a:r>
              <a:rPr lang="en-US" sz="3600" dirty="0"/>
              <a:t>DISTRICT-LEVEL PLANNING AND IMPLEMENTATION SUPPORT</a:t>
            </a:r>
            <a:endParaRPr lang="en-ZA" sz="3600" b="1" dirty="0">
              <a:solidFill>
                <a:srgbClr val="C0504D">
                  <a:lumMod val="75000"/>
                </a:srgbClr>
              </a:solidFill>
            </a:endParaRPr>
          </a:p>
        </p:txBody>
      </p:sp>
      <p:sp>
        <p:nvSpPr>
          <p:cNvPr id="3" name="Content Placeholder 2"/>
          <p:cNvSpPr>
            <a:spLocks noGrp="1"/>
          </p:cNvSpPr>
          <p:nvPr>
            <p:ph idx="1"/>
          </p:nvPr>
        </p:nvSpPr>
        <p:spPr>
          <a:xfrm>
            <a:off x="0" y="1124744"/>
            <a:ext cx="9144000" cy="4896544"/>
          </a:xfrm>
        </p:spPr>
        <p:txBody>
          <a:bodyPr>
            <a:noAutofit/>
          </a:bodyPr>
          <a:lstStyle/>
          <a:p>
            <a:pPr algn="just"/>
            <a:r>
              <a:rPr lang="en-US" sz="2400" dirty="0"/>
              <a:t>With regard to </a:t>
            </a:r>
            <a:r>
              <a:rPr lang="en-ZA" sz="2400" b="1" dirty="0"/>
              <a:t>Fundamentals of Performance (FOPs) Self-Assessment for districts, </a:t>
            </a:r>
            <a:r>
              <a:rPr lang="en-ZA" sz="2400" dirty="0"/>
              <a:t>workshops were conducted in </a:t>
            </a:r>
            <a:r>
              <a:rPr lang="en-ZA" sz="2400" b="1" dirty="0"/>
              <a:t>44 districts </a:t>
            </a:r>
            <a:r>
              <a:rPr lang="en-ZA" sz="2400" dirty="0"/>
              <a:t>out of </a:t>
            </a:r>
            <a:r>
              <a:rPr lang="en-ZA" sz="2400" b="1" dirty="0"/>
              <a:t>75 (almost 60%).</a:t>
            </a:r>
            <a:endParaRPr lang="en-ZA" sz="2400" dirty="0"/>
          </a:p>
          <a:p>
            <a:pPr algn="just"/>
            <a:r>
              <a:rPr lang="en-ZA" sz="2400" b="1" dirty="0"/>
              <a:t>Government has initiated </a:t>
            </a:r>
            <a:r>
              <a:rPr lang="en-ZA" sz="2400" dirty="0"/>
              <a:t>a pilot on </a:t>
            </a:r>
            <a:r>
              <a:rPr lang="en-ZA" sz="2400" b="1" dirty="0"/>
              <a:t>District re-demarcation </a:t>
            </a:r>
            <a:r>
              <a:rPr lang="en-ZA" sz="2400" dirty="0"/>
              <a:t>across the board,  it is called District Development Model. </a:t>
            </a:r>
          </a:p>
          <a:p>
            <a:pPr algn="just"/>
            <a:r>
              <a:rPr lang="en-ZA" sz="2400" b="1" dirty="0"/>
              <a:t>The implementation of the District Development Model </a:t>
            </a:r>
            <a:r>
              <a:rPr lang="en-ZA" sz="2400" dirty="0"/>
              <a:t>(as proposed by the President) emphasises the need for the </a:t>
            </a:r>
            <a:r>
              <a:rPr lang="en-ZA" sz="2400" b="1" dirty="0"/>
              <a:t>alignment</a:t>
            </a:r>
            <a:r>
              <a:rPr lang="en-ZA" sz="2400" dirty="0"/>
              <a:t> </a:t>
            </a:r>
            <a:r>
              <a:rPr lang="en-ZA" sz="2400" b="1" dirty="0"/>
              <a:t>of education to municipal districts. </a:t>
            </a:r>
          </a:p>
          <a:p>
            <a:pPr algn="just"/>
            <a:r>
              <a:rPr lang="en-ZA" sz="2400" dirty="0"/>
              <a:t>This is a government </a:t>
            </a:r>
            <a:r>
              <a:rPr lang="en-ZA" sz="2400" b="1" dirty="0"/>
              <a:t>plan to streamline services</a:t>
            </a:r>
            <a:r>
              <a:rPr lang="en-ZA" sz="2400" dirty="0"/>
              <a:t>, </a:t>
            </a:r>
            <a:r>
              <a:rPr lang="en-ZA" sz="2400" b="1" dirty="0"/>
              <a:t>avoid duplications </a:t>
            </a:r>
            <a:r>
              <a:rPr lang="en-ZA" sz="2400" dirty="0"/>
              <a:t>and </a:t>
            </a:r>
            <a:r>
              <a:rPr lang="en-ZA" sz="2400" b="1" dirty="0"/>
              <a:t>ensure collaboration </a:t>
            </a:r>
            <a:r>
              <a:rPr lang="en-ZA" sz="2400" dirty="0"/>
              <a:t>in planning, budgeting and implementation, </a:t>
            </a:r>
            <a:r>
              <a:rPr lang="en-ZA" sz="2400" b="1" dirty="0"/>
              <a:t>monitoring and support </a:t>
            </a:r>
            <a:r>
              <a:rPr lang="en-ZA" sz="2400" dirty="0"/>
              <a:t>to deliver services to communities. </a:t>
            </a:r>
            <a:endParaRPr lang="en-US" sz="2400" dirty="0"/>
          </a:p>
          <a:p>
            <a:pPr marL="0" indent="0">
              <a:lnSpc>
                <a:spcPct val="150000"/>
              </a:lnSpc>
              <a:buNone/>
            </a:pPr>
            <a:endParaRPr lang="en-ZA" sz="2400" dirty="0"/>
          </a:p>
          <a:p>
            <a:pPr>
              <a:lnSpc>
                <a:spcPct val="150000"/>
              </a:lnSpc>
            </a:pPr>
            <a:endParaRPr lang="en-ZA" dirty="0"/>
          </a:p>
          <a:p>
            <a:pPr marL="0" indent="0">
              <a:lnSpc>
                <a:spcPct val="150000"/>
              </a:lnSpc>
              <a:buNone/>
            </a:pPr>
            <a:endParaRPr lang="en-ZA" sz="1800" dirty="0"/>
          </a:p>
          <a:p>
            <a:pPr marL="0" indent="0">
              <a:lnSpc>
                <a:spcPct val="150000"/>
              </a:lnSpc>
              <a:buNone/>
            </a:pPr>
            <a:endParaRPr lang="en-ZA" sz="1800" dirty="0"/>
          </a:p>
          <a:p>
            <a:pPr>
              <a:lnSpc>
                <a:spcPct val="150000"/>
              </a:lnSpc>
            </a:pPr>
            <a:endParaRPr lang="en-ZA" sz="1800" dirty="0"/>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79</a:t>
            </a:fld>
            <a:endParaRPr lang="en-ZA" b="1" dirty="0">
              <a:solidFill>
                <a:prstClr val="black">
                  <a:tint val="75000"/>
                </a:prstClr>
              </a:solidFill>
            </a:endParaRPr>
          </a:p>
        </p:txBody>
      </p:sp>
      <p:pic>
        <p:nvPicPr>
          <p:cNvPr id="6" name="Picture 5"/>
          <p:cNvPicPr>
            <a:picLocks noChangeAspect="1"/>
          </p:cNvPicPr>
          <p:nvPr/>
        </p:nvPicPr>
        <p:blipFill>
          <a:blip r:embed="rId4"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426713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tretch>
            <a:fillRect/>
          </a:stretch>
        </p:blipFill>
        <p:spPr>
          <a:xfrm>
            <a:off x="-31051" y="0"/>
            <a:ext cx="4321175" cy="2981761"/>
          </a:xfrm>
          <a:prstGeom prst="rect">
            <a:avLst/>
          </a:prstGeom>
        </p:spPr>
      </p:pic>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8</a:t>
            </a:fld>
            <a:endParaRPr lang="en-ZA" dirty="0">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4290125" y="3068960"/>
            <a:ext cx="4853876" cy="3789040"/>
          </a:xfrm>
          <a:prstGeom prst="rect">
            <a:avLst/>
          </a:prstGeom>
        </p:spPr>
      </p:pic>
      <p:pic>
        <p:nvPicPr>
          <p:cNvPr id="7" name="Picture 6"/>
          <p:cNvPicPr>
            <a:picLocks noChangeAspect="1"/>
          </p:cNvPicPr>
          <p:nvPr/>
        </p:nvPicPr>
        <p:blipFill>
          <a:blip r:embed="rId4" cstate="print"/>
          <a:stretch>
            <a:fillRect/>
          </a:stretch>
        </p:blipFill>
        <p:spPr>
          <a:xfrm>
            <a:off x="-31051" y="2981760"/>
            <a:ext cx="4321175" cy="3876239"/>
          </a:xfrm>
          <a:prstGeom prst="rect">
            <a:avLst/>
          </a:prstGeom>
        </p:spPr>
      </p:pic>
      <p:pic>
        <p:nvPicPr>
          <p:cNvPr id="8" name="Picture 7"/>
          <p:cNvPicPr>
            <a:picLocks noChangeAspect="1"/>
          </p:cNvPicPr>
          <p:nvPr/>
        </p:nvPicPr>
        <p:blipFill>
          <a:blip r:embed="rId5" cstate="print"/>
          <a:stretch>
            <a:fillRect/>
          </a:stretch>
        </p:blipFill>
        <p:spPr>
          <a:xfrm>
            <a:off x="4269177" y="-18914"/>
            <a:ext cx="4853876" cy="3087874"/>
          </a:xfrm>
          <a:prstGeom prst="rect">
            <a:avLst/>
          </a:prstGeom>
        </p:spPr>
      </p:pic>
    </p:spTree>
    <p:extLst>
      <p:ext uri="{BB962C8B-B14F-4D97-AF65-F5344CB8AC3E}">
        <p14:creationId xmlns:p14="http://schemas.microsoft.com/office/powerpoint/2010/main" xmlns="" val="3428948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8384" cy="1196752"/>
          </a:xfrm>
        </p:spPr>
        <p:txBody>
          <a:bodyPr>
            <a:noAutofit/>
          </a:bodyPr>
          <a:lstStyle/>
          <a:p>
            <a:r>
              <a:rPr lang="en-US" sz="4000" dirty="0"/>
              <a:t>DISTRICT-LEVEL PLANNING AND IMPLEMENTATION SUPPORT</a:t>
            </a:r>
          </a:p>
        </p:txBody>
      </p:sp>
      <p:sp>
        <p:nvSpPr>
          <p:cNvPr id="3" name="Content Placeholder 2"/>
          <p:cNvSpPr>
            <a:spLocks noGrp="1"/>
          </p:cNvSpPr>
          <p:nvPr>
            <p:ph idx="1"/>
          </p:nvPr>
        </p:nvSpPr>
        <p:spPr>
          <a:xfrm>
            <a:off x="0" y="1196752"/>
            <a:ext cx="9144000" cy="4929412"/>
          </a:xfrm>
        </p:spPr>
        <p:txBody>
          <a:bodyPr>
            <a:noAutofit/>
          </a:bodyPr>
          <a:lstStyle/>
          <a:p>
            <a:pPr algn="just"/>
            <a:r>
              <a:rPr lang="en-ZA" sz="3200" b="1" dirty="0"/>
              <a:t>Support visits by mentors </a:t>
            </a:r>
            <a:r>
              <a:rPr lang="en-ZA" sz="3200" dirty="0"/>
              <a:t>were </a:t>
            </a:r>
            <a:r>
              <a:rPr lang="en-ZA" sz="3200" b="1" dirty="0"/>
              <a:t>HALTED in November and December 2019 </a:t>
            </a:r>
            <a:r>
              <a:rPr lang="en-ZA" sz="3200" dirty="0"/>
              <a:t>due to the writing of the NSC examinations and both District Directors and Circuit Managers managing the writing of the examinations. </a:t>
            </a:r>
          </a:p>
          <a:p>
            <a:pPr algn="just"/>
            <a:r>
              <a:rPr lang="en-ZA" sz="3200" b="1" dirty="0"/>
              <a:t>District Summit </a:t>
            </a:r>
            <a:r>
              <a:rPr lang="en-ZA" sz="3200" dirty="0"/>
              <a:t>which was held on 10 -11 October 2019 at Umhlanga, Durban </a:t>
            </a:r>
            <a:r>
              <a:rPr lang="en-ZA" sz="3200" b="1" dirty="0"/>
              <a:t>replaced the 2</a:t>
            </a:r>
            <a:r>
              <a:rPr lang="en-ZA" sz="3200" b="1" baseline="30000" dirty="0"/>
              <a:t>nd</a:t>
            </a:r>
            <a:r>
              <a:rPr lang="en-ZA" sz="3200" b="1" dirty="0"/>
              <a:t> Quarter district Directors’ meeting</a:t>
            </a:r>
            <a:r>
              <a:rPr lang="en-ZA" sz="3200" dirty="0"/>
              <a:t> with the Minister that was scheduled for July.</a:t>
            </a:r>
          </a:p>
          <a:p>
            <a:pPr algn="just"/>
            <a:endParaRPr lang="en-ZA" sz="2800" dirty="0"/>
          </a:p>
          <a:p>
            <a:pPr algn="just"/>
            <a:endParaRPr lang="en-US" sz="28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80</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8203308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DISTRICT-LEVEL PLANNING AND IMPLEMENTATION SUPPORT</a:t>
            </a: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
        <p:nvSpPr>
          <p:cNvPr id="3" name="Content Placeholder 2"/>
          <p:cNvSpPr>
            <a:spLocks noGrp="1"/>
          </p:cNvSpPr>
          <p:nvPr>
            <p:ph idx="1"/>
          </p:nvPr>
        </p:nvSpPr>
        <p:spPr>
          <a:xfrm>
            <a:off x="107504" y="1052735"/>
            <a:ext cx="8928992" cy="5112569"/>
          </a:xfrm>
        </p:spPr>
        <p:txBody>
          <a:bodyPr>
            <a:noAutofit/>
          </a:bodyPr>
          <a:lstStyle/>
          <a:p>
            <a:pPr algn="just"/>
            <a:r>
              <a:rPr lang="en-ZA" sz="2800" dirty="0"/>
              <a:t>A total number of </a:t>
            </a:r>
            <a:r>
              <a:rPr lang="en-ZA" sz="2800" b="1" dirty="0"/>
              <a:t>85 officials </a:t>
            </a:r>
            <a:r>
              <a:rPr lang="en-ZA" sz="2800" dirty="0"/>
              <a:t>comprising District Co-ordination senior managers from provinces and District Directors</a:t>
            </a:r>
            <a:r>
              <a:rPr lang="en-ZA" sz="2800" b="1" dirty="0"/>
              <a:t> attended the summit</a:t>
            </a:r>
            <a:r>
              <a:rPr lang="en-ZA" sz="2800" dirty="0"/>
              <a:t>.</a:t>
            </a:r>
          </a:p>
          <a:p>
            <a:pPr algn="just"/>
            <a:r>
              <a:rPr lang="en-ZA" sz="2800" b="1" dirty="0"/>
              <a:t>The Summit sought to bring about change in the systems</a:t>
            </a:r>
            <a:r>
              <a:rPr lang="en-ZA" sz="2800" dirty="0"/>
              <a:t>, as called upon by the Minister and Deputy Minister of the DBE. </a:t>
            </a:r>
          </a:p>
          <a:p>
            <a:pPr algn="just"/>
            <a:r>
              <a:rPr lang="en-ZA" sz="2800" dirty="0"/>
              <a:t>Discussions in the </a:t>
            </a:r>
            <a:r>
              <a:rPr lang="en-ZA" sz="2800" b="1" dirty="0"/>
              <a:t>Action Hubs</a:t>
            </a:r>
            <a:r>
              <a:rPr lang="en-ZA" sz="2800" dirty="0"/>
              <a:t> were centred on </a:t>
            </a:r>
            <a:r>
              <a:rPr lang="en-ZA" sz="2800" b="1" dirty="0"/>
              <a:t>Curriculum, Management, Development, Learner Support and Safety. </a:t>
            </a:r>
          </a:p>
          <a:p>
            <a:pPr algn="just"/>
            <a:r>
              <a:rPr lang="en-ZA" sz="2800" dirty="0"/>
              <a:t>The meeting of the 3</a:t>
            </a:r>
            <a:r>
              <a:rPr lang="en-ZA" sz="2800" baseline="30000" dirty="0"/>
              <a:t>rd</a:t>
            </a:r>
            <a:r>
              <a:rPr lang="en-ZA" sz="2800" dirty="0"/>
              <a:t>  quarter was held on 5–6 December 2019 at OR Tambo Hotel in Kempton Park. </a:t>
            </a:r>
          </a:p>
          <a:p>
            <a:pPr algn="just"/>
            <a:endParaRPr lang="en-ZA" sz="2400" dirty="0"/>
          </a:p>
          <a:p>
            <a:pPr algn="just"/>
            <a:endParaRPr lang="en-ZA" sz="2400" dirty="0"/>
          </a:p>
          <a:p>
            <a:pPr algn="just"/>
            <a:endParaRPr lang="en-US"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81</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7417523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6884"/>
            <a:ext cx="8622704" cy="908720"/>
          </a:xfrm>
        </p:spPr>
        <p:txBody>
          <a:bodyPr>
            <a:normAutofit/>
          </a:bodyPr>
          <a:lstStyle/>
          <a:p>
            <a:pPr algn="just"/>
            <a:r>
              <a:rPr lang="en-US" sz="4400" dirty="0"/>
              <a:t>SCHOOL LEVEL PLANNING</a:t>
            </a:r>
          </a:p>
        </p:txBody>
      </p:sp>
      <p:sp>
        <p:nvSpPr>
          <p:cNvPr id="3" name="Content Placeholder 2"/>
          <p:cNvSpPr>
            <a:spLocks noGrp="1"/>
          </p:cNvSpPr>
          <p:nvPr>
            <p:ph idx="1"/>
          </p:nvPr>
        </p:nvSpPr>
        <p:spPr>
          <a:xfrm>
            <a:off x="107504" y="1268760"/>
            <a:ext cx="8928992" cy="4857404"/>
          </a:xfrm>
        </p:spPr>
        <p:txBody>
          <a:bodyPr>
            <a:noAutofit/>
          </a:bodyPr>
          <a:lstStyle/>
          <a:p>
            <a:pPr algn="just"/>
            <a:r>
              <a:rPr lang="en-ZA" sz="2600" b="1" dirty="0"/>
              <a:t>School Improvement Support Coordinators (SISCOs), </a:t>
            </a:r>
            <a:r>
              <a:rPr lang="en-ZA" sz="2600" dirty="0"/>
              <a:t>assisted </a:t>
            </a:r>
            <a:r>
              <a:rPr lang="en-ZA" sz="2600" b="1" dirty="0"/>
              <a:t>125 circuit managers</a:t>
            </a:r>
            <a:r>
              <a:rPr lang="en-ZA" sz="2600" dirty="0"/>
              <a:t> in </a:t>
            </a:r>
            <a:r>
              <a:rPr lang="en-ZA" sz="2600" b="1" dirty="0"/>
              <a:t>30 districts</a:t>
            </a:r>
            <a:r>
              <a:rPr lang="en-ZA" sz="2600" dirty="0"/>
              <a:t> with the comparative analyses of term 3 learner performance data.</a:t>
            </a:r>
          </a:p>
          <a:p>
            <a:pPr algn="just"/>
            <a:r>
              <a:rPr lang="en-ZA" sz="2600" dirty="0"/>
              <a:t>An achievement: data analyses was utilised to craft evidence based on “last push” revision strategies that were utilised in spring schools. </a:t>
            </a:r>
          </a:p>
          <a:p>
            <a:pPr algn="just"/>
            <a:r>
              <a:rPr lang="en-ZA" sz="2600" dirty="0"/>
              <a:t>Circuit Managers are </a:t>
            </a:r>
            <a:r>
              <a:rPr lang="en-ZA" sz="2600" b="1" dirty="0"/>
              <a:t>utilising the recommendations </a:t>
            </a:r>
            <a:r>
              <a:rPr lang="en-ZA" sz="2600" dirty="0"/>
              <a:t>from the </a:t>
            </a:r>
            <a:r>
              <a:rPr lang="en-ZA" sz="2600" b="1" i="1" dirty="0"/>
              <a:t>Schools That Work II r</a:t>
            </a:r>
            <a:r>
              <a:rPr lang="en-ZA" sz="2600" b="1" dirty="0"/>
              <a:t>eport</a:t>
            </a:r>
            <a:r>
              <a:rPr lang="en-ZA" sz="2600" dirty="0"/>
              <a:t> to </a:t>
            </a:r>
            <a:r>
              <a:rPr lang="en-ZA" sz="2600" b="1" dirty="0"/>
              <a:t>improve performance in schools .</a:t>
            </a:r>
          </a:p>
          <a:p>
            <a:pPr algn="just"/>
            <a:r>
              <a:rPr lang="en-ZA" sz="2600" dirty="0"/>
              <a:t>Circuits have </a:t>
            </a:r>
            <a:r>
              <a:rPr lang="en-ZA" sz="2600" b="1" dirty="0"/>
              <a:t>further identified</a:t>
            </a:r>
            <a:r>
              <a:rPr lang="en-ZA" sz="2600" dirty="0"/>
              <a:t> </a:t>
            </a:r>
            <a:r>
              <a:rPr lang="en-ZA" sz="2600" b="1" i="1" dirty="0"/>
              <a:t>Schools that Work </a:t>
            </a:r>
            <a:r>
              <a:rPr lang="en-ZA" sz="2600" dirty="0"/>
              <a:t>in </a:t>
            </a:r>
            <a:r>
              <a:rPr lang="en-ZA" sz="2600" b="1" dirty="0"/>
              <a:t>their circuits</a:t>
            </a:r>
            <a:r>
              <a:rPr lang="en-ZA" sz="2600" dirty="0"/>
              <a:t> to assist underperforming schools.</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82</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5156210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532440" cy="908720"/>
          </a:xfrm>
        </p:spPr>
        <p:txBody>
          <a:bodyPr>
            <a:normAutofit/>
          </a:bodyPr>
          <a:lstStyle/>
          <a:p>
            <a:pPr algn="just"/>
            <a:r>
              <a:rPr lang="en-US" sz="4400" dirty="0"/>
              <a:t>SCHOOL LEVEL PLANNING</a:t>
            </a: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
        <p:nvSpPr>
          <p:cNvPr id="3" name="Content Placeholder 2"/>
          <p:cNvSpPr>
            <a:spLocks noGrp="1"/>
          </p:cNvSpPr>
          <p:nvPr>
            <p:ph idx="1"/>
          </p:nvPr>
        </p:nvSpPr>
        <p:spPr>
          <a:xfrm>
            <a:off x="215008" y="908720"/>
            <a:ext cx="8749480" cy="5112568"/>
          </a:xfrm>
        </p:spPr>
        <p:txBody>
          <a:bodyPr>
            <a:noAutofit/>
          </a:bodyPr>
          <a:lstStyle/>
          <a:p>
            <a:pPr algn="just"/>
            <a:r>
              <a:rPr lang="en-ZA" sz="2800" b="1" dirty="0"/>
              <a:t>Analysis proves </a:t>
            </a:r>
            <a:r>
              <a:rPr lang="en-ZA" sz="2800" dirty="0"/>
              <a:t>the fact that </a:t>
            </a:r>
            <a:r>
              <a:rPr lang="en-ZA" sz="2800" b="1" dirty="0"/>
              <a:t>a steady decrease</a:t>
            </a:r>
            <a:r>
              <a:rPr lang="en-ZA" sz="2800" dirty="0"/>
              <a:t> in </a:t>
            </a:r>
            <a:r>
              <a:rPr lang="en-ZA" sz="2800" b="1" dirty="0"/>
              <a:t>underperforming</a:t>
            </a:r>
            <a:r>
              <a:rPr lang="en-ZA" sz="2800" dirty="0"/>
              <a:t> </a:t>
            </a:r>
            <a:r>
              <a:rPr lang="en-ZA" sz="2800" b="1" dirty="0"/>
              <a:t>schools</a:t>
            </a:r>
            <a:r>
              <a:rPr lang="en-ZA" sz="2800" dirty="0"/>
              <a:t> has been </a:t>
            </a:r>
            <a:r>
              <a:rPr lang="en-ZA" sz="2800" b="1" dirty="0"/>
              <a:t>noted</a:t>
            </a:r>
            <a:r>
              <a:rPr lang="en-ZA" sz="2800" dirty="0"/>
              <a:t> in focus circuits, with </a:t>
            </a:r>
            <a:r>
              <a:rPr lang="en-ZA" sz="2800" b="1" dirty="0"/>
              <a:t>Limpopo registering a decrease </a:t>
            </a:r>
            <a:r>
              <a:rPr lang="en-ZA" sz="2800" dirty="0"/>
              <a:t>from </a:t>
            </a:r>
            <a:r>
              <a:rPr lang="en-ZA" sz="2800" b="1" dirty="0"/>
              <a:t>125 underperforming schools </a:t>
            </a:r>
            <a:r>
              <a:rPr lang="en-ZA" sz="2800" dirty="0"/>
              <a:t>in 2016 to </a:t>
            </a:r>
            <a:r>
              <a:rPr lang="en-ZA" sz="2800" b="1" dirty="0"/>
              <a:t>83</a:t>
            </a:r>
            <a:r>
              <a:rPr lang="en-ZA" sz="2800" dirty="0"/>
              <a:t> in 2018. </a:t>
            </a:r>
          </a:p>
          <a:p>
            <a:pPr algn="just"/>
            <a:r>
              <a:rPr lang="en-ZA" sz="2800" b="1" dirty="0"/>
              <a:t>The management of underperformance </a:t>
            </a:r>
            <a:r>
              <a:rPr lang="en-ZA" sz="2800" dirty="0"/>
              <a:t>in schools, as stipulated in sections 16A and 58B of the South African Schools Act (Act 84 of 1996) </a:t>
            </a:r>
            <a:r>
              <a:rPr lang="en-ZA" sz="2800" b="1" dirty="0"/>
              <a:t>remains at the core of our function.</a:t>
            </a:r>
          </a:p>
          <a:p>
            <a:pPr algn="just"/>
            <a:r>
              <a:rPr lang="en-ZA" sz="2800" dirty="0"/>
              <a:t>Its aim is to  </a:t>
            </a:r>
            <a:r>
              <a:rPr lang="en-ZA" sz="2800" b="1" dirty="0"/>
              <a:t>ensure that </a:t>
            </a:r>
            <a:r>
              <a:rPr lang="en-ZA" sz="2800" dirty="0"/>
              <a:t>the sector’s efforts of ensuring that all </a:t>
            </a:r>
            <a:r>
              <a:rPr lang="en-ZA" sz="2800" b="1" dirty="0"/>
              <a:t>learners receive quality education</a:t>
            </a:r>
            <a:r>
              <a:rPr lang="en-ZA" sz="2800" dirty="0"/>
              <a:t>, </a:t>
            </a:r>
            <a:r>
              <a:rPr lang="en-ZA" sz="2800" b="1" dirty="0"/>
              <a:t>regardless of </a:t>
            </a:r>
            <a:r>
              <a:rPr lang="en-ZA" sz="2800" dirty="0"/>
              <a:t>their </a:t>
            </a:r>
            <a:r>
              <a:rPr lang="en-ZA" sz="2800" b="1" dirty="0"/>
              <a:t>geographical location is realised.</a:t>
            </a:r>
          </a:p>
          <a:p>
            <a:pPr algn="just"/>
            <a:endParaRPr lang="en-ZA" sz="2800" dirty="0"/>
          </a:p>
          <a:p>
            <a:pPr algn="just"/>
            <a:endParaRPr lang="en-US" sz="2800" dirty="0"/>
          </a:p>
          <a:p>
            <a:pPr algn="just"/>
            <a:endParaRPr lang="en-US" sz="28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83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3140535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8384" cy="1157612"/>
          </a:xfrm>
        </p:spPr>
        <p:txBody>
          <a:bodyPr>
            <a:noAutofit/>
          </a:bodyPr>
          <a:lstStyle/>
          <a:p>
            <a:r>
              <a:rPr lang="en-US" sz="3600" dirty="0"/>
              <a:t>CUSTOMER RELATIONS MANAGEMENT AND NATIONAL CO-ORDINATION </a:t>
            </a:r>
            <a:endParaRPr lang="en-ZA" sz="3600" b="1" dirty="0">
              <a:solidFill>
                <a:srgbClr val="C0504D">
                  <a:lumMod val="75000"/>
                </a:srgbClr>
              </a:solidFill>
            </a:endParaRPr>
          </a:p>
        </p:txBody>
      </p:sp>
      <p:sp>
        <p:nvSpPr>
          <p:cNvPr id="3" name="Content Placeholder 2"/>
          <p:cNvSpPr>
            <a:spLocks noGrp="1"/>
          </p:cNvSpPr>
          <p:nvPr>
            <p:ph idx="1"/>
          </p:nvPr>
        </p:nvSpPr>
        <p:spPr>
          <a:xfrm>
            <a:off x="40324" y="1268760"/>
            <a:ext cx="9036496" cy="4641380"/>
          </a:xfrm>
        </p:spPr>
        <p:txBody>
          <a:bodyPr>
            <a:noAutofit/>
          </a:bodyPr>
          <a:lstStyle/>
          <a:p>
            <a:pPr marL="0" indent="0" algn="just">
              <a:buNone/>
            </a:pPr>
            <a:r>
              <a:rPr lang="en-US" sz="2400" b="1" u="sng" dirty="0"/>
              <a:t>Presidential hotline</a:t>
            </a:r>
          </a:p>
          <a:p>
            <a:pPr algn="just"/>
            <a:r>
              <a:rPr lang="en-ZA" sz="2400" dirty="0"/>
              <a:t>The performance of DBE on the </a:t>
            </a:r>
            <a:r>
              <a:rPr lang="en-ZA" sz="2400" b="1" dirty="0"/>
              <a:t>Presidential Hotline</a:t>
            </a:r>
            <a:r>
              <a:rPr lang="en-ZA" sz="2400" dirty="0"/>
              <a:t> enquiries is currently at </a:t>
            </a:r>
            <a:r>
              <a:rPr lang="en-ZA" sz="2400" b="1" dirty="0"/>
              <a:t>99.68%. </a:t>
            </a:r>
          </a:p>
          <a:p>
            <a:pPr algn="just"/>
            <a:r>
              <a:rPr lang="en-ZA" sz="2400" b="1" dirty="0"/>
              <a:t>KwaZulu-Natal and Free State</a:t>
            </a:r>
            <a:r>
              <a:rPr lang="en-ZA" sz="2400" dirty="0"/>
              <a:t> still remain under the 90% required benchmark at </a:t>
            </a:r>
            <a:r>
              <a:rPr lang="en-ZA" sz="2400" b="1" dirty="0"/>
              <a:t>87% and 84.9% respectively.</a:t>
            </a:r>
          </a:p>
          <a:p>
            <a:pPr algn="just"/>
            <a:r>
              <a:rPr lang="en-ZA" sz="2400" b="1" dirty="0"/>
              <a:t>1433 calls </a:t>
            </a:r>
            <a:r>
              <a:rPr lang="en-ZA" sz="2400" dirty="0"/>
              <a:t>were </a:t>
            </a:r>
            <a:r>
              <a:rPr lang="en-ZA" sz="2400" b="1" dirty="0"/>
              <a:t>received</a:t>
            </a:r>
            <a:r>
              <a:rPr lang="en-ZA" sz="2400" dirty="0"/>
              <a:t> through the </a:t>
            </a:r>
            <a:r>
              <a:rPr lang="en-ZA" sz="2400" b="1" dirty="0"/>
              <a:t>toll free line</a:t>
            </a:r>
            <a:r>
              <a:rPr lang="en-ZA" sz="2400" dirty="0"/>
              <a:t> and all the cases were resolved. </a:t>
            </a:r>
          </a:p>
          <a:p>
            <a:pPr algn="just"/>
            <a:r>
              <a:rPr lang="en-ZA" sz="2400" dirty="0"/>
              <a:t>The </a:t>
            </a:r>
            <a:r>
              <a:rPr lang="en-ZA" sz="2400" b="1" dirty="0"/>
              <a:t>enquiries</a:t>
            </a:r>
            <a:r>
              <a:rPr lang="en-ZA" sz="2400" dirty="0"/>
              <a:t> related to the </a:t>
            </a:r>
            <a:r>
              <a:rPr lang="en-ZA" sz="2400" b="1" dirty="0"/>
              <a:t>replacement of certificates </a:t>
            </a:r>
            <a:r>
              <a:rPr lang="en-ZA" sz="2400" dirty="0"/>
              <a:t>remain the </a:t>
            </a:r>
            <a:r>
              <a:rPr lang="en-ZA" sz="2400" b="1" dirty="0"/>
              <a:t>highest</a:t>
            </a:r>
            <a:r>
              <a:rPr lang="en-ZA" sz="2400" dirty="0"/>
              <a:t>. </a:t>
            </a:r>
          </a:p>
          <a:p>
            <a:pPr algn="just"/>
            <a:r>
              <a:rPr lang="en-ZA" sz="2400" dirty="0"/>
              <a:t>The </a:t>
            </a:r>
            <a:r>
              <a:rPr lang="en-ZA" sz="2400" b="1" dirty="0"/>
              <a:t>100% resolution </a:t>
            </a:r>
            <a:r>
              <a:rPr lang="en-ZA" sz="2400" dirty="0"/>
              <a:t>rate has contributed</a:t>
            </a:r>
            <a:r>
              <a:rPr lang="en-ZA" sz="2400" b="1" dirty="0"/>
              <a:t> </a:t>
            </a:r>
            <a:r>
              <a:rPr lang="en-ZA" sz="2400" dirty="0"/>
              <a:t>to the </a:t>
            </a:r>
            <a:r>
              <a:rPr lang="en-ZA" sz="2400" b="1" dirty="0"/>
              <a:t>improvement</a:t>
            </a:r>
            <a:r>
              <a:rPr lang="en-ZA" sz="2400" dirty="0"/>
              <a:t> </a:t>
            </a:r>
            <a:r>
              <a:rPr lang="en-ZA" sz="2400" b="1" dirty="0"/>
              <a:t>in the quality of customer care</a:t>
            </a:r>
            <a:r>
              <a:rPr lang="en-ZA" sz="2400" dirty="0"/>
              <a:t> that is rendered by the Department.</a:t>
            </a:r>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84</a:t>
            </a:fld>
            <a:endParaRPr lang="en-ZA" b="1"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38792363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28384" cy="1052736"/>
          </a:xfrm>
        </p:spPr>
        <p:txBody>
          <a:bodyPr>
            <a:noAutofit/>
          </a:bodyPr>
          <a:lstStyle/>
          <a:p>
            <a:pPr algn="just"/>
            <a:r>
              <a:rPr lang="en-US" sz="3600" dirty="0"/>
              <a:t>CUSTOMER RELATIONS MANAGEMENT AND NATIONAL CO-ORDINATION </a:t>
            </a:r>
          </a:p>
        </p:txBody>
      </p:sp>
      <p:sp>
        <p:nvSpPr>
          <p:cNvPr id="3" name="Content Placeholder 2"/>
          <p:cNvSpPr>
            <a:spLocks noGrp="1"/>
          </p:cNvSpPr>
          <p:nvPr>
            <p:ph idx="1"/>
          </p:nvPr>
        </p:nvSpPr>
        <p:spPr>
          <a:xfrm>
            <a:off x="107504" y="1196752"/>
            <a:ext cx="8856984" cy="4818856"/>
          </a:xfrm>
        </p:spPr>
        <p:txBody>
          <a:bodyPr>
            <a:noAutofit/>
          </a:bodyPr>
          <a:lstStyle/>
          <a:p>
            <a:pPr marL="0" indent="0">
              <a:lnSpc>
                <a:spcPct val="115000"/>
              </a:lnSpc>
              <a:spcBef>
                <a:spcPts val="1000"/>
              </a:spcBef>
              <a:buNone/>
            </a:pPr>
            <a:r>
              <a:rPr lang="en-ZA" sz="2400" b="1" u="sng" dirty="0">
                <a:solidFill>
                  <a:prstClr val="black"/>
                </a:solidFill>
                <a:ea typeface="Times New Roman" panose="02020603050405020304" pitchFamily="18" charset="0"/>
                <a:cs typeface="Times New Roman" panose="02020603050405020304" pitchFamily="18" charset="0"/>
              </a:rPr>
              <a:t>Publication of School Calendars</a:t>
            </a:r>
          </a:p>
          <a:p>
            <a:pPr>
              <a:lnSpc>
                <a:spcPct val="115000"/>
              </a:lnSpc>
              <a:spcBef>
                <a:spcPts val="1000"/>
              </a:spcBef>
            </a:pPr>
            <a:r>
              <a:rPr lang="en-ZA" sz="2400" b="1" dirty="0">
                <a:ea typeface="Times New Roman" panose="02020603050405020304" pitchFamily="18" charset="0"/>
                <a:cs typeface="Times New Roman" panose="02020603050405020304" pitchFamily="18" charset="0"/>
              </a:rPr>
              <a:t>The 2021 School calendar was published in the </a:t>
            </a:r>
            <a:r>
              <a:rPr lang="en-ZA" sz="2400" dirty="0">
                <a:ea typeface="Times New Roman" panose="02020603050405020304" pitchFamily="18" charset="0"/>
                <a:cs typeface="Times New Roman" panose="02020603050405020304" pitchFamily="18" charset="0"/>
              </a:rPr>
              <a:t>Government Gazette on 30 October 2019.</a:t>
            </a:r>
          </a:p>
          <a:p>
            <a:pPr marL="0" indent="0">
              <a:lnSpc>
                <a:spcPct val="115000"/>
              </a:lnSpc>
              <a:spcBef>
                <a:spcPts val="1000"/>
              </a:spcBef>
              <a:buNone/>
            </a:pPr>
            <a:r>
              <a:rPr lang="en-ZA" sz="2400" b="1" u="sng" dirty="0">
                <a:ea typeface="Times New Roman" panose="02020603050405020304" pitchFamily="18" charset="0"/>
                <a:cs typeface="Times New Roman" panose="02020603050405020304" pitchFamily="18" charset="0"/>
              </a:rPr>
              <a:t>School Readiness for 2020 School Reopening</a:t>
            </a:r>
          </a:p>
          <a:p>
            <a:pPr>
              <a:spcBef>
                <a:spcPts val="1000"/>
              </a:spcBef>
            </a:pPr>
            <a:r>
              <a:rPr lang="en-ZA" sz="2400" dirty="0">
                <a:ea typeface="Times New Roman" panose="02020603050405020304" pitchFamily="18" charset="0"/>
                <a:cs typeface="Times New Roman" panose="02020603050405020304" pitchFamily="18" charset="0"/>
              </a:rPr>
              <a:t>The DBE coordinated the </a:t>
            </a:r>
            <a:r>
              <a:rPr lang="en-ZA" sz="2400" b="1" dirty="0">
                <a:ea typeface="Times New Roman" panose="02020603050405020304" pitchFamily="18" charset="0"/>
                <a:cs typeface="Times New Roman" panose="02020603050405020304" pitchFamily="18" charset="0"/>
              </a:rPr>
              <a:t>Pre-Closure School Readiness Monitoring </a:t>
            </a:r>
            <a:r>
              <a:rPr lang="en-ZA" sz="2400" dirty="0">
                <a:ea typeface="Times New Roman" panose="02020603050405020304" pitchFamily="18" charset="0"/>
                <a:cs typeface="Times New Roman" panose="02020603050405020304" pitchFamily="18" charset="0"/>
              </a:rPr>
              <a:t>for 2020 schools reopening that was </a:t>
            </a:r>
            <a:r>
              <a:rPr lang="en-ZA" sz="2400" b="1" dirty="0">
                <a:ea typeface="Times New Roman" panose="02020603050405020304" pitchFamily="18" charset="0"/>
                <a:cs typeface="Times New Roman" panose="02020603050405020304" pitchFamily="18" charset="0"/>
              </a:rPr>
              <a:t>conducted from 18-29 November 2019.</a:t>
            </a:r>
          </a:p>
          <a:p>
            <a:pPr>
              <a:spcBef>
                <a:spcPts val="1000"/>
              </a:spcBef>
            </a:pPr>
            <a:r>
              <a:rPr lang="en-ZA" sz="2400" dirty="0">
                <a:ea typeface="Times New Roman" panose="02020603050405020304" pitchFamily="18" charset="0"/>
                <a:cs typeface="Times New Roman" panose="02020603050405020304" pitchFamily="18" charset="0"/>
              </a:rPr>
              <a:t>Officials from both </a:t>
            </a:r>
            <a:r>
              <a:rPr lang="en-ZA" sz="2400" b="1" dirty="0">
                <a:ea typeface="Times New Roman" panose="02020603050405020304" pitchFamily="18" charset="0"/>
                <a:cs typeface="Times New Roman" panose="02020603050405020304" pitchFamily="18" charset="0"/>
              </a:rPr>
              <a:t>the DBE and PEDs are taking part in monitoring. </a:t>
            </a:r>
          </a:p>
          <a:p>
            <a:pPr>
              <a:spcBef>
                <a:spcPts val="1000"/>
              </a:spcBef>
            </a:pPr>
            <a:r>
              <a:rPr lang="en-ZA" sz="2400" b="1" dirty="0">
                <a:ea typeface="Times New Roman" panose="02020603050405020304" pitchFamily="18" charset="0"/>
                <a:cs typeface="Times New Roman" panose="02020603050405020304" pitchFamily="18" charset="0"/>
              </a:rPr>
              <a:t>A total of 154 schools </a:t>
            </a:r>
            <a:r>
              <a:rPr lang="en-ZA" sz="2400" dirty="0">
                <a:ea typeface="Times New Roman" panose="02020603050405020304" pitchFamily="18" charset="0"/>
                <a:cs typeface="Times New Roman" panose="02020603050405020304" pitchFamily="18" charset="0"/>
              </a:rPr>
              <a:t>were</a:t>
            </a:r>
            <a:r>
              <a:rPr lang="en-ZA" sz="2400" b="1" dirty="0">
                <a:ea typeface="Times New Roman" panose="02020603050405020304" pitchFamily="18" charset="0"/>
                <a:cs typeface="Times New Roman" panose="02020603050405020304" pitchFamily="18" charset="0"/>
              </a:rPr>
              <a:t> monitored in eight provinces. </a:t>
            </a:r>
          </a:p>
          <a:p>
            <a:pPr marL="0" indent="0">
              <a:lnSpc>
                <a:spcPct val="115000"/>
              </a:lnSpc>
              <a:spcBef>
                <a:spcPts val="1000"/>
              </a:spcBef>
              <a:buNone/>
            </a:pPr>
            <a:endParaRPr lang="en-ZA" sz="2400" b="1" dirty="0">
              <a:solidFill>
                <a:prstClr val="black"/>
              </a:solidFill>
              <a:ea typeface="Times New Roman" panose="02020603050405020304" pitchFamily="18" charset="0"/>
              <a:cs typeface="Times New Roman" panose="02020603050405020304" pitchFamily="18" charset="0"/>
            </a:endParaRPr>
          </a:p>
          <a:p>
            <a:pPr>
              <a:lnSpc>
                <a:spcPct val="115000"/>
              </a:lnSpc>
              <a:spcBef>
                <a:spcPts val="1000"/>
              </a:spcBef>
            </a:pPr>
            <a:endParaRPr lang="en-US" sz="2400" b="1" dirty="0">
              <a:solidFill>
                <a:prstClr val="black"/>
              </a:solidFill>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85</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26695020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600" dirty="0"/>
              <a:t/>
            </a:r>
            <a:br>
              <a:rPr lang="en-ZA" sz="3600" dirty="0"/>
            </a:br>
            <a:r>
              <a:rPr lang="en-ZA" sz="3600" dirty="0"/>
              <a:t>NATIONAL EDUCATION EVALUATION AND DEVELOPMENT UNIT (NEEDU)</a:t>
            </a:r>
            <a:br>
              <a:rPr lang="en-ZA" sz="3600" dirty="0"/>
            </a:br>
            <a:endParaRPr lang="en-US" sz="3600" dirty="0"/>
          </a:p>
        </p:txBody>
      </p:sp>
      <p:sp>
        <p:nvSpPr>
          <p:cNvPr id="3" name="Content Placeholder 2"/>
          <p:cNvSpPr>
            <a:spLocks noGrp="1"/>
          </p:cNvSpPr>
          <p:nvPr>
            <p:ph idx="1"/>
          </p:nvPr>
        </p:nvSpPr>
        <p:spPr>
          <a:xfrm>
            <a:off x="251520" y="908720"/>
            <a:ext cx="8640960" cy="5217444"/>
          </a:xfrm>
        </p:spPr>
        <p:txBody>
          <a:bodyPr>
            <a:normAutofit/>
          </a:bodyPr>
          <a:lstStyle/>
          <a:p>
            <a:pPr algn="just"/>
            <a:r>
              <a:rPr lang="en-ZA" sz="2600" dirty="0"/>
              <a:t>NEEDU is addressing two basic education Government </a:t>
            </a:r>
            <a:r>
              <a:rPr lang="en-ZA" sz="2600" b="1" dirty="0"/>
              <a:t>priorities namely:</a:t>
            </a:r>
          </a:p>
          <a:p>
            <a:pPr lvl="1" algn="just"/>
            <a:r>
              <a:rPr lang="en-ZA" sz="2600" b="1" dirty="0"/>
              <a:t>Priority 1,</a:t>
            </a:r>
            <a:r>
              <a:rPr lang="en-ZA" sz="2600" dirty="0"/>
              <a:t> to </a:t>
            </a:r>
            <a:r>
              <a:rPr lang="en-ZA" sz="2600" b="1" dirty="0"/>
              <a:t>improve foundational skills of Numeracy and Literacy, </a:t>
            </a:r>
            <a:r>
              <a:rPr lang="en-ZA" sz="2600" dirty="0"/>
              <a:t>especially reading which should </a:t>
            </a:r>
            <a:r>
              <a:rPr lang="en-ZA" sz="2600" b="1" dirty="0"/>
              <a:t>be underpinned </a:t>
            </a:r>
            <a:r>
              <a:rPr lang="en-ZA" sz="2600" dirty="0"/>
              <a:t>by a Reading Revolution; and </a:t>
            </a:r>
          </a:p>
          <a:p>
            <a:pPr lvl="1" algn="just"/>
            <a:r>
              <a:rPr lang="en-ZA" sz="2600" b="1" dirty="0"/>
              <a:t>Priority 4,</a:t>
            </a:r>
            <a:r>
              <a:rPr lang="en-ZA" sz="2600" dirty="0"/>
              <a:t> to deal </a:t>
            </a:r>
            <a:r>
              <a:rPr lang="en-ZA" sz="2600" b="1" dirty="0"/>
              <a:t>decisively with quality and efficiency </a:t>
            </a:r>
            <a:r>
              <a:rPr lang="en-ZA" sz="2600" dirty="0"/>
              <a:t>through the implementation of assessments </a:t>
            </a:r>
            <a:r>
              <a:rPr lang="en-ZA" sz="2600" b="1" dirty="0"/>
              <a:t>to reduce failure</a:t>
            </a:r>
            <a:r>
              <a:rPr lang="en-ZA" sz="2600" dirty="0"/>
              <a:t>, </a:t>
            </a:r>
            <a:r>
              <a:rPr lang="en-ZA" sz="2600" b="1" dirty="0"/>
              <a:t>repetition, and dropout rates. </a:t>
            </a:r>
          </a:p>
          <a:p>
            <a:pPr algn="just"/>
            <a:r>
              <a:rPr lang="en-ZA" sz="2600" dirty="0"/>
              <a:t>Assessment tasks, </a:t>
            </a:r>
            <a:r>
              <a:rPr lang="en-ZA" sz="2600" b="1" dirty="0"/>
              <a:t>including 1 240 individual activities</a:t>
            </a:r>
            <a:r>
              <a:rPr lang="en-ZA" sz="2600" dirty="0"/>
              <a:t>, were </a:t>
            </a:r>
            <a:r>
              <a:rPr lang="en-ZA" sz="2600" b="1" dirty="0"/>
              <a:t>analysed</a:t>
            </a:r>
            <a:r>
              <a:rPr lang="en-ZA" sz="2600" dirty="0"/>
              <a:t> in this quarter and the focus of the analysis was on how teachers use activities in DBE workbooks as assessment tools to improve teaching and learning in schools. </a:t>
            </a:r>
          </a:p>
          <a:p>
            <a:pPr marL="0" indent="0" algn="just">
              <a:buNone/>
            </a:pPr>
            <a:endParaRPr lang="en-ZA" sz="2400" dirty="0"/>
          </a:p>
          <a:p>
            <a:pPr algn="just"/>
            <a:endParaRPr lang="en-ZA" sz="2400" dirty="0"/>
          </a:p>
          <a:p>
            <a:pPr algn="just"/>
            <a:endParaRPr lang="en-US" sz="24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86</a:t>
            </a:fld>
            <a:endParaRPr lang="en-ZA" dirty="0">
              <a:solidFill>
                <a:prstClr val="black">
                  <a:tint val="75000"/>
                </a:prstClr>
              </a:solidFill>
            </a:endParaRP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10281072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764" y="908720"/>
            <a:ext cx="8784976" cy="5562596"/>
          </a:xfrm>
        </p:spPr>
        <p:txBody>
          <a:bodyPr>
            <a:normAutofit/>
          </a:bodyPr>
          <a:lstStyle/>
          <a:p>
            <a:pPr marL="0" indent="0">
              <a:buNone/>
            </a:pPr>
            <a:r>
              <a:rPr lang="en-ZA" sz="2400" b="1" u="sng" dirty="0"/>
              <a:t>Education Infrastructure Grant (EIG)</a:t>
            </a:r>
            <a:endParaRPr lang="en-ZA" sz="2400" dirty="0"/>
          </a:p>
          <a:p>
            <a:pPr algn="just"/>
            <a:r>
              <a:rPr lang="en-ZA" sz="2400" dirty="0"/>
              <a:t>The total EIG allocation for the EIG 2019/20 is </a:t>
            </a:r>
            <a:r>
              <a:rPr lang="en-ZA" sz="2400" b="1" dirty="0"/>
              <a:t>R10.514 billion. </a:t>
            </a:r>
          </a:p>
          <a:p>
            <a:pPr algn="just"/>
            <a:r>
              <a:rPr lang="en-ZA" sz="2400" dirty="0"/>
              <a:t>The transfer of the </a:t>
            </a:r>
            <a:r>
              <a:rPr lang="en-ZA" sz="2400" b="1" dirty="0"/>
              <a:t>first instalment of the EIG </a:t>
            </a:r>
            <a:r>
              <a:rPr lang="en-ZA" sz="2400" dirty="0"/>
              <a:t>for 2019/20 financial year was </a:t>
            </a:r>
            <a:r>
              <a:rPr lang="en-ZA" sz="2400" b="1" dirty="0"/>
              <a:t>dependent</a:t>
            </a:r>
            <a:r>
              <a:rPr lang="en-ZA" sz="2400" dirty="0"/>
              <a:t> upon the </a:t>
            </a:r>
            <a:r>
              <a:rPr lang="en-ZA" sz="2400" b="1" dirty="0"/>
              <a:t>submission of the approved </a:t>
            </a:r>
            <a:r>
              <a:rPr lang="en-ZA" sz="2400" dirty="0"/>
              <a:t>and signed-off </a:t>
            </a:r>
            <a:r>
              <a:rPr lang="en-ZA" sz="2400" b="1" dirty="0"/>
              <a:t>tabled U-AMP </a:t>
            </a:r>
            <a:r>
              <a:rPr lang="en-ZA" sz="2400" dirty="0"/>
              <a:t>with </a:t>
            </a:r>
            <a:r>
              <a:rPr lang="en-ZA" sz="2400" b="1" dirty="0"/>
              <a:t>prioritised</a:t>
            </a:r>
            <a:r>
              <a:rPr lang="en-ZA" sz="2400" dirty="0"/>
              <a:t> project lists for the 2019 MTEF and a comprehensive </a:t>
            </a:r>
            <a:r>
              <a:rPr lang="en-ZA" sz="2400" b="1" dirty="0"/>
              <a:t>maintenance plan </a:t>
            </a:r>
            <a:r>
              <a:rPr lang="en-ZA" sz="2400" dirty="0"/>
              <a:t>by 29 March 2019. </a:t>
            </a:r>
          </a:p>
          <a:p>
            <a:pPr algn="just"/>
            <a:r>
              <a:rPr lang="en-ZA" sz="2400" b="1" dirty="0"/>
              <a:t>The second instalment </a:t>
            </a:r>
            <a:r>
              <a:rPr lang="en-ZA" sz="2400" dirty="0"/>
              <a:t>was due on 31 May 2019 and </a:t>
            </a:r>
            <a:r>
              <a:rPr lang="en-ZA" sz="2400" b="1" dirty="0"/>
              <a:t>dependent</a:t>
            </a:r>
            <a:r>
              <a:rPr lang="en-ZA" sz="2400" dirty="0"/>
              <a:t> on </a:t>
            </a:r>
            <a:r>
              <a:rPr lang="en-ZA" sz="2400" b="1" dirty="0"/>
              <a:t>submission</a:t>
            </a:r>
            <a:r>
              <a:rPr lang="en-ZA" sz="2400" dirty="0"/>
              <a:t> of March 2019 Infrastructure reports. </a:t>
            </a:r>
          </a:p>
          <a:p>
            <a:pPr algn="just"/>
            <a:r>
              <a:rPr lang="en-ZA" sz="2400" b="1" dirty="0"/>
              <a:t>The third instalment </a:t>
            </a:r>
            <a:r>
              <a:rPr lang="en-ZA" sz="2400" dirty="0"/>
              <a:t>was due on 31 August 2019 and </a:t>
            </a:r>
            <a:r>
              <a:rPr lang="en-ZA" sz="2400" b="1" dirty="0"/>
              <a:t>dependent on submission </a:t>
            </a:r>
            <a:r>
              <a:rPr lang="en-ZA" sz="2400" dirty="0"/>
              <a:t>of the </a:t>
            </a:r>
            <a:r>
              <a:rPr lang="en-ZA" sz="2400" b="1" dirty="0"/>
              <a:t>infrastructure plans </a:t>
            </a:r>
            <a:r>
              <a:rPr lang="en-ZA" sz="2400" dirty="0"/>
              <a:t>for all </a:t>
            </a:r>
            <a:r>
              <a:rPr lang="en-ZA" sz="2400" b="1" dirty="0"/>
              <a:t>infrastructure programmes </a:t>
            </a:r>
            <a:r>
              <a:rPr lang="en-ZA" sz="2400" dirty="0"/>
              <a:t>for a period of 10 years (including the initial list of prioritised projects) on 28 June 2019. </a:t>
            </a:r>
          </a:p>
        </p:txBody>
      </p:sp>
      <p:pic>
        <p:nvPicPr>
          <p:cNvPr id="4" name="Picture 3"/>
          <p:cNvPicPr>
            <a:picLocks noChangeAspect="1"/>
          </p:cNvPicPr>
          <p:nvPr/>
        </p:nvPicPr>
        <p:blipFill>
          <a:blip r:embed="rId4" cstate="print"/>
          <a:stretch>
            <a:fillRect/>
          </a:stretch>
        </p:blipFill>
        <p:spPr>
          <a:xfrm>
            <a:off x="0" y="6021288"/>
            <a:ext cx="1691680" cy="836712"/>
          </a:xfrm>
          <a:prstGeom prst="rect">
            <a:avLst/>
          </a:prstGeom>
        </p:spPr>
      </p:pic>
      <p:sp>
        <p:nvSpPr>
          <p:cNvPr id="5" name="Title 4"/>
          <p:cNvSpPr>
            <a:spLocks noGrp="1"/>
          </p:cNvSpPr>
          <p:nvPr>
            <p:ph type="title"/>
          </p:nvPr>
        </p:nvSpPr>
        <p:spPr>
          <a:xfrm>
            <a:off x="0" y="0"/>
            <a:ext cx="9144000" cy="908720"/>
          </a:xfrm>
        </p:spPr>
        <p:txBody>
          <a:bodyPr>
            <a:noAutofit/>
          </a:bodyPr>
          <a:lstStyle/>
          <a:p>
            <a:r>
              <a:rPr lang="en-GB" sz="4000" dirty="0"/>
              <a:t/>
            </a:r>
            <a:br>
              <a:rPr lang="en-GB" sz="4000" dirty="0"/>
            </a:br>
            <a:r>
              <a:rPr lang="en-GB" sz="4000" dirty="0"/>
              <a:t>PHYSICAL PLANNING</a:t>
            </a:r>
            <a:r>
              <a:rPr lang="en-ZA" sz="4000" u="sng" dirty="0"/>
              <a:t/>
            </a:r>
            <a:br>
              <a:rPr lang="en-ZA" sz="4000" u="sng" dirty="0"/>
            </a:br>
            <a:endParaRPr lang="en-ZA" sz="4000" dirty="0"/>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87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3221057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764" y="1124744"/>
            <a:ext cx="8784976" cy="5596732"/>
          </a:xfrm>
        </p:spPr>
        <p:txBody>
          <a:bodyPr>
            <a:normAutofit/>
          </a:bodyPr>
          <a:lstStyle/>
          <a:p>
            <a:pPr marL="0" indent="0">
              <a:buNone/>
            </a:pPr>
            <a:r>
              <a:rPr lang="en-ZA" sz="3200" b="1" u="sng" dirty="0"/>
              <a:t>Education Infrastructure Grant (EIG)</a:t>
            </a:r>
            <a:endParaRPr lang="en-ZA" sz="3200" dirty="0"/>
          </a:p>
          <a:p>
            <a:pPr algn="just">
              <a:lnSpc>
                <a:spcPct val="80000"/>
              </a:lnSpc>
            </a:pPr>
            <a:r>
              <a:rPr lang="en-ZA" sz="3200" b="1" dirty="0"/>
              <a:t>The fourth instalment </a:t>
            </a:r>
            <a:r>
              <a:rPr lang="en-ZA" sz="3200" dirty="0"/>
              <a:t>was due on 15 November 2019 and dependent on </a:t>
            </a:r>
            <a:r>
              <a:rPr lang="en-ZA" sz="3200" b="1" dirty="0"/>
              <a:t>submission of the monthly infrastructure reports </a:t>
            </a:r>
            <a:r>
              <a:rPr lang="en-ZA" sz="3200" dirty="0"/>
              <a:t>in the format determined by </a:t>
            </a:r>
            <a:r>
              <a:rPr lang="en-ZA" sz="3200" b="1" dirty="0"/>
              <a:t>National Treasury and the DBE (IRM). </a:t>
            </a:r>
          </a:p>
          <a:p>
            <a:pPr algn="just">
              <a:lnSpc>
                <a:spcPct val="80000"/>
              </a:lnSpc>
            </a:pPr>
            <a:r>
              <a:rPr lang="en-ZA" sz="3200" dirty="0"/>
              <a:t>To date a total of </a:t>
            </a:r>
            <a:r>
              <a:rPr lang="en-ZA" sz="3200" b="1" dirty="0"/>
              <a:t>R8.343 billion </a:t>
            </a:r>
            <a:r>
              <a:rPr lang="en-ZA" sz="3200" dirty="0"/>
              <a:t>which translates to </a:t>
            </a:r>
            <a:r>
              <a:rPr lang="en-ZA" sz="3200" b="1" dirty="0"/>
              <a:t>79.35%</a:t>
            </a:r>
            <a:r>
              <a:rPr lang="en-ZA" sz="3200" dirty="0"/>
              <a:t> of </a:t>
            </a:r>
            <a:r>
              <a:rPr lang="en-ZA" sz="3200" b="1" dirty="0"/>
              <a:t>R10.514 billion </a:t>
            </a:r>
            <a:r>
              <a:rPr lang="en-ZA" sz="3200" dirty="0"/>
              <a:t>allocated to the sector has been transferred to respective PEDs. </a:t>
            </a:r>
          </a:p>
          <a:p>
            <a:pPr algn="just">
              <a:lnSpc>
                <a:spcPct val="80000"/>
              </a:lnSpc>
            </a:pPr>
            <a:r>
              <a:rPr lang="en-GB" sz="3200" b="1" dirty="0"/>
              <a:t>The last instalment amounting R1.314 billion </a:t>
            </a:r>
            <a:r>
              <a:rPr lang="en-GB" sz="3200" dirty="0"/>
              <a:t>was transferred on 31 January 2020. </a:t>
            </a:r>
            <a:endParaRPr lang="en-ZA" sz="3200" dirty="0"/>
          </a:p>
        </p:txBody>
      </p:sp>
      <p:pic>
        <p:nvPicPr>
          <p:cNvPr id="4" name="Picture 3"/>
          <p:cNvPicPr>
            <a:picLocks noChangeAspect="1"/>
          </p:cNvPicPr>
          <p:nvPr/>
        </p:nvPicPr>
        <p:blipFill>
          <a:blip r:embed="rId4" cstate="print"/>
          <a:stretch>
            <a:fillRect/>
          </a:stretch>
        </p:blipFill>
        <p:spPr>
          <a:xfrm>
            <a:off x="0" y="6021288"/>
            <a:ext cx="1691680" cy="836712"/>
          </a:xfrm>
          <a:prstGeom prst="rect">
            <a:avLst/>
          </a:prstGeom>
        </p:spPr>
      </p:pic>
      <p:sp>
        <p:nvSpPr>
          <p:cNvPr id="5" name="Title 4"/>
          <p:cNvSpPr>
            <a:spLocks noGrp="1"/>
          </p:cNvSpPr>
          <p:nvPr>
            <p:ph type="title"/>
          </p:nvPr>
        </p:nvSpPr>
        <p:spPr>
          <a:xfrm>
            <a:off x="0" y="0"/>
            <a:ext cx="8028384" cy="1124744"/>
          </a:xfrm>
        </p:spPr>
        <p:txBody>
          <a:bodyPr>
            <a:normAutofit/>
          </a:bodyPr>
          <a:lstStyle/>
          <a:p>
            <a:r>
              <a:rPr lang="en-GB" sz="4400" dirty="0"/>
              <a:t>PHYSICAL PLANNING</a:t>
            </a:r>
            <a:endParaRPr lang="en-ZA" sz="4400" dirty="0"/>
          </a:p>
        </p:txBody>
      </p:sp>
      <p:sp>
        <p:nvSpPr>
          <p:cNvPr id="2" name="Slide Number Placeholder 1"/>
          <p:cNvSpPr>
            <a:spLocks noGrp="1"/>
          </p:cNvSpPr>
          <p:nvPr>
            <p:ph type="sldNum" sz="quarter" idx="12"/>
          </p:nvPr>
        </p:nvSpPr>
        <p:spPr/>
        <p:txBody>
          <a:bodyPr/>
          <a:lstStyle/>
          <a:p>
            <a:fld id="{E2C0AE55-7E06-4976-960B-3D98813CB3CF}" type="slidenum">
              <a:rPr lang="en-ZA" smtClean="0">
                <a:solidFill>
                  <a:prstClr val="black">
                    <a:tint val="75000"/>
                  </a:prstClr>
                </a:solidFill>
              </a:rPr>
              <a:pPr/>
              <a:t>88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7829662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6021288"/>
            <a:ext cx="1691680" cy="836712"/>
          </a:xfrm>
          <a:prstGeom prst="rect">
            <a:avLst/>
          </a:prstGeom>
        </p:spPr>
      </p:pic>
      <p:sp>
        <p:nvSpPr>
          <p:cNvPr id="2" name="Title 1"/>
          <p:cNvSpPr>
            <a:spLocks noGrp="1"/>
          </p:cNvSpPr>
          <p:nvPr>
            <p:ph type="title"/>
          </p:nvPr>
        </p:nvSpPr>
        <p:spPr>
          <a:xfrm>
            <a:off x="0" y="19108"/>
            <a:ext cx="9108504" cy="1105636"/>
          </a:xfrm>
        </p:spPr>
        <p:txBody>
          <a:bodyPr>
            <a:noAutofit/>
          </a:bodyPr>
          <a:lstStyle/>
          <a:p>
            <a:pPr lvl="0"/>
            <a:r>
              <a:rPr lang="en-GB" sz="4400" dirty="0"/>
              <a:t>PHYSICAL PLANNING</a:t>
            </a:r>
            <a:endParaRPr lang="en-ZA" sz="4400" b="1" cap="small" dirty="0"/>
          </a:p>
        </p:txBody>
      </p:sp>
      <p:sp>
        <p:nvSpPr>
          <p:cNvPr id="3" name="Content Placeholder 2"/>
          <p:cNvSpPr>
            <a:spLocks noGrp="1"/>
          </p:cNvSpPr>
          <p:nvPr>
            <p:ph idx="1"/>
          </p:nvPr>
        </p:nvSpPr>
        <p:spPr>
          <a:xfrm>
            <a:off x="0" y="785267"/>
            <a:ext cx="8946740" cy="5686049"/>
          </a:xfrm>
        </p:spPr>
        <p:txBody>
          <a:bodyPr>
            <a:normAutofit fontScale="92500"/>
          </a:bodyPr>
          <a:lstStyle/>
          <a:p>
            <a:pPr algn="just">
              <a:lnSpc>
                <a:spcPct val="80000"/>
              </a:lnSpc>
            </a:pPr>
            <a:endParaRPr lang="en-ZA" sz="2200" dirty="0"/>
          </a:p>
          <a:p>
            <a:pPr marL="0" indent="0" algn="just">
              <a:lnSpc>
                <a:spcPct val="80000"/>
              </a:lnSpc>
              <a:buNone/>
            </a:pPr>
            <a:r>
              <a:rPr lang="en-ZA" sz="2800" b="1" u="sng" dirty="0"/>
              <a:t>National Education Infrastructure Management System (NEIMS):</a:t>
            </a:r>
          </a:p>
          <a:p>
            <a:pPr algn="just">
              <a:lnSpc>
                <a:spcPct val="80000"/>
              </a:lnSpc>
            </a:pPr>
            <a:r>
              <a:rPr lang="en-ZA" sz="2800" dirty="0"/>
              <a:t>On sanitation, of the </a:t>
            </a:r>
            <a:r>
              <a:rPr lang="en-ZA" sz="2800" b="1" dirty="0"/>
              <a:t>23 259 </a:t>
            </a:r>
            <a:r>
              <a:rPr lang="en-ZA" sz="2800" dirty="0"/>
              <a:t>schools</a:t>
            </a:r>
            <a:r>
              <a:rPr lang="en-ZA" sz="2800" b="1" dirty="0"/>
              <a:t>, 50% </a:t>
            </a:r>
            <a:r>
              <a:rPr lang="en-ZA" sz="2800" dirty="0"/>
              <a:t>of schools use </a:t>
            </a:r>
            <a:r>
              <a:rPr lang="en-ZA" sz="2800" b="1" dirty="0"/>
              <a:t>water borne(municipal and septic) sanitation, 33 % </a:t>
            </a:r>
            <a:r>
              <a:rPr lang="en-ZA" sz="2800" dirty="0"/>
              <a:t>of schools use </a:t>
            </a:r>
            <a:r>
              <a:rPr lang="en-ZA" sz="2800" b="1" dirty="0"/>
              <a:t>Ventilated Improved Pit latrines (VIP),  16% </a:t>
            </a:r>
            <a:r>
              <a:rPr lang="en-ZA" sz="2800" dirty="0"/>
              <a:t>of schools use </a:t>
            </a:r>
            <a:r>
              <a:rPr lang="en-ZA" sz="2800" b="1" dirty="0"/>
              <a:t>pit latrines</a:t>
            </a:r>
            <a:r>
              <a:rPr lang="en-ZA" sz="2800" dirty="0"/>
              <a:t> and </a:t>
            </a:r>
            <a:r>
              <a:rPr lang="en-ZA" sz="2800" b="1" dirty="0"/>
              <a:t>8%</a:t>
            </a:r>
            <a:r>
              <a:rPr lang="en-ZA" sz="2800" dirty="0"/>
              <a:t> of schools use </a:t>
            </a:r>
            <a:r>
              <a:rPr lang="en-ZA" sz="2800" b="1" dirty="0"/>
              <a:t>Enviro Loos .</a:t>
            </a:r>
          </a:p>
          <a:p>
            <a:pPr algn="just">
              <a:lnSpc>
                <a:spcPct val="80000"/>
              </a:lnSpc>
            </a:pPr>
            <a:r>
              <a:rPr lang="en-ZA" sz="2800" b="1" dirty="0"/>
              <a:t>The current challenge is to eradicate pit latrines and ensure that all schools have sanitation fit for education .</a:t>
            </a:r>
          </a:p>
          <a:p>
            <a:pPr algn="just">
              <a:lnSpc>
                <a:spcPct val="80000"/>
              </a:lnSpc>
            </a:pPr>
            <a:r>
              <a:rPr lang="en-ZA" sz="2800" dirty="0"/>
              <a:t>On water, of the </a:t>
            </a:r>
            <a:r>
              <a:rPr lang="en-ZA" sz="2800" b="1" dirty="0"/>
              <a:t>23 259 </a:t>
            </a:r>
            <a:r>
              <a:rPr lang="en-ZA" sz="2800" dirty="0"/>
              <a:t>schools,</a:t>
            </a:r>
            <a:r>
              <a:rPr lang="en-ZA" sz="2800" b="1" dirty="0"/>
              <a:t> 47%</a:t>
            </a:r>
            <a:r>
              <a:rPr lang="en-ZA" sz="2800" dirty="0"/>
              <a:t> of schools use </a:t>
            </a:r>
            <a:r>
              <a:rPr lang="en-ZA" sz="2800" b="1" dirty="0"/>
              <a:t>Municipal supply,  32% </a:t>
            </a:r>
            <a:r>
              <a:rPr lang="en-ZA" sz="2800" dirty="0"/>
              <a:t>of schools use </a:t>
            </a:r>
            <a:r>
              <a:rPr lang="en-ZA" sz="2800" b="1" dirty="0"/>
              <a:t>Boreholes</a:t>
            </a:r>
            <a:r>
              <a:rPr lang="en-ZA" sz="2800" dirty="0"/>
              <a:t>,</a:t>
            </a:r>
            <a:r>
              <a:rPr lang="en-ZA" sz="2800" b="1" dirty="0"/>
              <a:t> 32% </a:t>
            </a:r>
            <a:r>
              <a:rPr lang="en-ZA" sz="2800" dirty="0"/>
              <a:t>of schools use </a:t>
            </a:r>
            <a:r>
              <a:rPr lang="en-ZA" sz="2800" b="1" dirty="0"/>
              <a:t>Rainwater Harvesting</a:t>
            </a:r>
            <a:r>
              <a:rPr lang="en-ZA" sz="2800" dirty="0"/>
              <a:t>, </a:t>
            </a:r>
            <a:r>
              <a:rPr lang="en-ZA" sz="2800" b="1" dirty="0"/>
              <a:t>15% </a:t>
            </a:r>
            <a:r>
              <a:rPr lang="en-ZA" sz="2800" dirty="0"/>
              <a:t>of schools use </a:t>
            </a:r>
            <a:r>
              <a:rPr lang="en-ZA" sz="2800" b="1" dirty="0"/>
              <a:t>Municipal Communal </a:t>
            </a:r>
            <a:r>
              <a:rPr lang="en-ZA" sz="2800" dirty="0"/>
              <a:t>and </a:t>
            </a:r>
            <a:r>
              <a:rPr lang="en-ZA" sz="2800" b="1" dirty="0"/>
              <a:t>5%</a:t>
            </a:r>
            <a:r>
              <a:rPr lang="en-ZA" sz="2800" dirty="0"/>
              <a:t> of schools use </a:t>
            </a:r>
            <a:r>
              <a:rPr lang="en-ZA" sz="2800" b="1" dirty="0"/>
              <a:t>Mobile tankers.</a:t>
            </a:r>
            <a:endParaRPr lang="en-ZA" sz="2800" dirty="0"/>
          </a:p>
          <a:p>
            <a:pPr algn="just">
              <a:lnSpc>
                <a:spcPct val="80000"/>
              </a:lnSpc>
            </a:pPr>
            <a:r>
              <a:rPr lang="en-ZA" sz="2800" dirty="0"/>
              <a:t>On electricity, of the </a:t>
            </a:r>
            <a:r>
              <a:rPr lang="en-ZA" sz="2800" b="1" dirty="0"/>
              <a:t>23 259 </a:t>
            </a:r>
            <a:r>
              <a:rPr lang="en-ZA" sz="2800" dirty="0"/>
              <a:t>schools,</a:t>
            </a:r>
            <a:r>
              <a:rPr lang="en-ZA" sz="2800" b="1" dirty="0"/>
              <a:t> 94%</a:t>
            </a:r>
            <a:r>
              <a:rPr lang="en-ZA" sz="2800" dirty="0"/>
              <a:t> of schools use </a:t>
            </a:r>
            <a:r>
              <a:rPr lang="en-ZA" sz="2800" b="1" dirty="0"/>
              <a:t>Grid connection</a:t>
            </a:r>
            <a:r>
              <a:rPr lang="en-ZA" sz="2800" dirty="0"/>
              <a:t>, </a:t>
            </a:r>
            <a:r>
              <a:rPr lang="en-ZA" sz="2800" b="1" dirty="0"/>
              <a:t>5%</a:t>
            </a:r>
            <a:r>
              <a:rPr lang="en-ZA" sz="2800" dirty="0"/>
              <a:t> of schools use </a:t>
            </a:r>
            <a:r>
              <a:rPr lang="en-ZA" sz="2800" b="1" dirty="0"/>
              <a:t>Generators and</a:t>
            </a:r>
            <a:r>
              <a:rPr lang="en-ZA" sz="2800" dirty="0"/>
              <a:t> </a:t>
            </a:r>
            <a:r>
              <a:rPr lang="en-ZA" sz="2800" b="1" dirty="0"/>
              <a:t>1%</a:t>
            </a:r>
            <a:r>
              <a:rPr lang="en-ZA" sz="2800" dirty="0"/>
              <a:t> of schools use </a:t>
            </a:r>
            <a:r>
              <a:rPr lang="en-ZA" sz="2800" b="1" dirty="0"/>
              <a:t>Solar electricity</a:t>
            </a:r>
            <a:r>
              <a:rPr lang="en-ZA" sz="2800" dirty="0"/>
              <a:t>. </a:t>
            </a:r>
            <a:endParaRPr lang="en-ZA" sz="2800" b="1" dirty="0"/>
          </a:p>
          <a:p>
            <a:pPr algn="just">
              <a:lnSpc>
                <a:spcPct val="80000"/>
              </a:lnSpc>
            </a:pPr>
            <a:endParaRPr lang="en-ZA" sz="2200" dirty="0"/>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89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xmlns="" val="173577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ZA" sz="4400" dirty="0"/>
              <a:t>QUARTER 3 </a:t>
            </a:r>
            <a:r>
              <a:rPr lang="en-ZA" sz="4400" b="1" dirty="0">
                <a:solidFill>
                  <a:schemeClr val="accent2">
                    <a:lumMod val="75000"/>
                  </a:schemeClr>
                </a:solidFill>
              </a:rPr>
              <a:t>HIGHLIGHTS</a:t>
            </a:r>
          </a:p>
        </p:txBody>
      </p:sp>
      <p:sp>
        <p:nvSpPr>
          <p:cNvPr id="5" name="Content Placeholder 4"/>
          <p:cNvSpPr>
            <a:spLocks noGrp="1"/>
          </p:cNvSpPr>
          <p:nvPr>
            <p:ph idx="1"/>
          </p:nvPr>
        </p:nvSpPr>
        <p:spPr>
          <a:xfrm>
            <a:off x="0" y="764704"/>
            <a:ext cx="9144000" cy="5361460"/>
          </a:xfrm>
        </p:spPr>
        <p:txBody>
          <a:bodyPr>
            <a:noAutofit/>
          </a:bodyPr>
          <a:lstStyle/>
          <a:p>
            <a:pPr algn="just"/>
            <a:r>
              <a:rPr lang="en-ZA" sz="2600" dirty="0"/>
              <a:t>Deputy Minister of Basic Education, </a:t>
            </a:r>
            <a:r>
              <a:rPr lang="en-ZA" sz="2600" b="1" dirty="0"/>
              <a:t>Dr </a:t>
            </a:r>
            <a:r>
              <a:rPr lang="en-ZA" sz="2600" b="1" dirty="0" err="1"/>
              <a:t>Reginah</a:t>
            </a:r>
            <a:r>
              <a:rPr lang="en-ZA" sz="2600" b="1" dirty="0"/>
              <a:t> </a:t>
            </a:r>
            <a:r>
              <a:rPr lang="en-ZA" sz="2600" b="1" dirty="0" err="1"/>
              <a:t>Mhaule</a:t>
            </a:r>
            <a:r>
              <a:rPr lang="en-ZA" sz="2600" b="1" dirty="0"/>
              <a:t>, MP, on 16 October 2019, presided over the handover ceremony of the school sanitation  facilities to </a:t>
            </a:r>
            <a:r>
              <a:rPr lang="en-ZA" sz="2600" dirty="0" err="1"/>
              <a:t>Ingaqa</a:t>
            </a:r>
            <a:r>
              <a:rPr lang="en-ZA" sz="2600" dirty="0"/>
              <a:t> Full Service Primary School in </a:t>
            </a:r>
            <a:r>
              <a:rPr lang="en-ZA" sz="2600" dirty="0" err="1"/>
              <a:t>Machibini</a:t>
            </a:r>
            <a:r>
              <a:rPr lang="en-ZA" sz="2600" dirty="0"/>
              <a:t>, </a:t>
            </a:r>
            <a:r>
              <a:rPr lang="en-ZA" sz="2600" dirty="0" err="1"/>
              <a:t>Mtubatuba</a:t>
            </a:r>
            <a:r>
              <a:rPr lang="en-ZA" sz="2600" dirty="0"/>
              <a:t> in the </a:t>
            </a:r>
            <a:r>
              <a:rPr lang="en-ZA" sz="2600" dirty="0" err="1"/>
              <a:t>KwaZulu</a:t>
            </a:r>
            <a:r>
              <a:rPr lang="en-ZA" sz="2600" dirty="0"/>
              <a:t>- Natal Province. </a:t>
            </a:r>
          </a:p>
          <a:p>
            <a:pPr lvl="1" algn="just"/>
            <a:r>
              <a:rPr lang="en-ZA" sz="2600" b="1" dirty="0"/>
              <a:t>Various organisations pledged R50m to build sanitation facilities in 100 schools in rural areas. </a:t>
            </a:r>
          </a:p>
          <a:p>
            <a:pPr algn="just"/>
            <a:r>
              <a:rPr lang="en-ZA" sz="2600" dirty="0"/>
              <a:t>The DBE  </a:t>
            </a:r>
            <a:r>
              <a:rPr lang="en-ZA" sz="2600" b="1" dirty="0"/>
              <a:t>hosted the Inaugural Indigenous Spelling Bee Championship at the University of Venda on 28 November 2019. </a:t>
            </a:r>
          </a:p>
          <a:p>
            <a:pPr lvl="1" algn="just"/>
            <a:r>
              <a:rPr lang="en-ZA" sz="2600" dirty="0"/>
              <a:t>The African languages </a:t>
            </a:r>
            <a:r>
              <a:rPr lang="en-ZA" sz="2600" b="1" dirty="0"/>
              <a:t>that are ready for implementation are </a:t>
            </a:r>
            <a:r>
              <a:rPr lang="en-ZA" sz="2600" dirty="0"/>
              <a:t>Tshivenda, Xitsonga, Sepedi and </a:t>
            </a:r>
            <a:r>
              <a:rPr lang="en-ZA" sz="2600" dirty="0" err="1"/>
              <a:t>Siswati</a:t>
            </a:r>
            <a:r>
              <a:rPr lang="en-ZA" sz="2600" dirty="0"/>
              <a:t> with Gauteng, Limpopo and Mpumalanga Provinces </a:t>
            </a:r>
            <a:r>
              <a:rPr lang="en-ZA" sz="2600" b="1" dirty="0"/>
              <a:t>being the three (3) participating </a:t>
            </a:r>
            <a:r>
              <a:rPr lang="en-ZA" sz="2600" b="1"/>
              <a:t>provinces.</a:t>
            </a:r>
            <a:endParaRPr lang="en-ZA" sz="2600" b="1" dirty="0"/>
          </a:p>
          <a:p>
            <a:endParaRPr lang="en-ZA" sz="2400" b="1"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9</a:t>
            </a:fld>
            <a:endParaRPr lang="en-ZA"/>
          </a:p>
        </p:txBody>
      </p:sp>
      <p:pic>
        <p:nvPicPr>
          <p:cNvPr id="6" name="Picture 5"/>
          <p:cNvPicPr>
            <a:picLocks noChangeAspect="1"/>
          </p:cNvPicPr>
          <p:nvPr/>
        </p:nvPicPr>
        <p:blipFill>
          <a:blip r:embed="rId3" cstate="print"/>
          <a:stretch>
            <a:fillRect/>
          </a:stretch>
        </p:blipFill>
        <p:spPr>
          <a:xfrm>
            <a:off x="0" y="6126164"/>
            <a:ext cx="1691680" cy="731836"/>
          </a:xfrm>
          <a:prstGeom prst="rect">
            <a:avLst/>
          </a:prstGeom>
        </p:spPr>
      </p:pic>
    </p:spTree>
    <p:custDataLst>
      <p:tags r:id="rId1"/>
    </p:custDataLst>
    <p:extLst>
      <p:ext uri="{BB962C8B-B14F-4D97-AF65-F5344CB8AC3E}">
        <p14:creationId xmlns:p14="http://schemas.microsoft.com/office/powerpoint/2010/main" xmlns="" val="1245646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764" y="1268760"/>
            <a:ext cx="8784976" cy="5202556"/>
          </a:xfrm>
        </p:spPr>
        <p:txBody>
          <a:bodyPr>
            <a:normAutofit/>
          </a:bodyPr>
          <a:lstStyle/>
          <a:p>
            <a:pPr marL="0" indent="0" algn="just">
              <a:lnSpc>
                <a:spcPct val="80000"/>
              </a:lnSpc>
              <a:buNone/>
            </a:pPr>
            <a:r>
              <a:rPr lang="en-ZA" sz="2800" b="1" u="sng" dirty="0"/>
              <a:t>Accelerated Schools Infrastructure Delivery Initiative (ASIDI)</a:t>
            </a:r>
          </a:p>
          <a:p>
            <a:pPr algn="just">
              <a:lnSpc>
                <a:spcPct val="80000"/>
              </a:lnSpc>
            </a:pPr>
            <a:r>
              <a:rPr lang="en-ZA" sz="2800" b="1" dirty="0"/>
              <a:t>Replacement of Inappropriate Structures</a:t>
            </a:r>
            <a:r>
              <a:rPr lang="en-ZA" sz="2800" dirty="0"/>
              <a:t>: During the quarter under review a </a:t>
            </a:r>
            <a:r>
              <a:rPr lang="en-ZA" sz="2800" b="1" dirty="0"/>
              <a:t>total of Six (6) schools </a:t>
            </a:r>
            <a:r>
              <a:rPr lang="en-ZA" sz="2800" dirty="0"/>
              <a:t>reached practical completion. Since inception, </a:t>
            </a:r>
            <a:r>
              <a:rPr lang="en-ZA" sz="2800" b="1" dirty="0"/>
              <a:t>a total of 232 </a:t>
            </a:r>
            <a:r>
              <a:rPr lang="en-ZA" sz="2800" dirty="0"/>
              <a:t>has </a:t>
            </a:r>
            <a:r>
              <a:rPr lang="en-ZA" sz="2800" b="1" dirty="0"/>
              <a:t>reached practical completion.</a:t>
            </a:r>
          </a:p>
          <a:p>
            <a:pPr algn="just">
              <a:lnSpc>
                <a:spcPct val="80000"/>
              </a:lnSpc>
            </a:pPr>
            <a:r>
              <a:rPr lang="en-ZA" sz="2800" b="1" dirty="0"/>
              <a:t>Sanitation:</a:t>
            </a:r>
            <a:r>
              <a:rPr lang="en-ZA" sz="2800" dirty="0"/>
              <a:t> Ten</a:t>
            </a:r>
            <a:r>
              <a:rPr lang="en-ZA" sz="2800" b="1" dirty="0"/>
              <a:t> (10) </a:t>
            </a:r>
            <a:r>
              <a:rPr lang="en-ZA" sz="2800" dirty="0"/>
              <a:t>schools were </a:t>
            </a:r>
            <a:r>
              <a:rPr lang="en-ZA" sz="2800" b="1" dirty="0"/>
              <a:t>provided</a:t>
            </a:r>
            <a:r>
              <a:rPr lang="en-ZA" sz="2800" dirty="0"/>
              <a:t> with sanitation and a </a:t>
            </a:r>
            <a:r>
              <a:rPr lang="en-ZA" sz="2800" b="1" dirty="0"/>
              <a:t>total of 849 schools </a:t>
            </a:r>
            <a:r>
              <a:rPr lang="en-ZA" sz="2800" dirty="0"/>
              <a:t>were </a:t>
            </a:r>
            <a:r>
              <a:rPr lang="en-ZA" sz="2800" b="1" dirty="0"/>
              <a:t>provided</a:t>
            </a:r>
            <a:r>
              <a:rPr lang="en-ZA" sz="2800" dirty="0"/>
              <a:t> with </a:t>
            </a:r>
            <a:r>
              <a:rPr lang="en-ZA" sz="2800" b="1" dirty="0"/>
              <a:t>sanitation since inception of the ASIDI programme. </a:t>
            </a:r>
          </a:p>
          <a:p>
            <a:pPr algn="just">
              <a:lnSpc>
                <a:spcPct val="80000"/>
              </a:lnSpc>
            </a:pPr>
            <a:r>
              <a:rPr lang="en-ZA" sz="2800" b="1" dirty="0"/>
              <a:t>Water:</a:t>
            </a:r>
            <a:r>
              <a:rPr lang="en-ZA" sz="2800" dirty="0"/>
              <a:t> Twenty</a:t>
            </a:r>
            <a:r>
              <a:rPr lang="en-ZA" sz="2800" b="1" dirty="0"/>
              <a:t> (20) schools </a:t>
            </a:r>
            <a:r>
              <a:rPr lang="en-ZA" sz="2800" dirty="0"/>
              <a:t>were </a:t>
            </a:r>
            <a:r>
              <a:rPr lang="en-ZA" sz="2800" b="1" dirty="0"/>
              <a:t>provided</a:t>
            </a:r>
            <a:r>
              <a:rPr lang="en-ZA" sz="2800" dirty="0"/>
              <a:t> with safe drinking water with a total of </a:t>
            </a:r>
            <a:r>
              <a:rPr lang="en-ZA" sz="2800" b="1" dirty="0"/>
              <a:t>978 projects completed since inception.</a:t>
            </a:r>
          </a:p>
          <a:p>
            <a:pPr algn="just">
              <a:lnSpc>
                <a:spcPct val="80000"/>
              </a:lnSpc>
            </a:pPr>
            <a:endParaRPr lang="en-ZA" sz="2400" b="1" dirty="0"/>
          </a:p>
        </p:txBody>
      </p:sp>
      <p:pic>
        <p:nvPicPr>
          <p:cNvPr id="4" name="Picture 3"/>
          <p:cNvPicPr>
            <a:picLocks noChangeAspect="1"/>
          </p:cNvPicPr>
          <p:nvPr/>
        </p:nvPicPr>
        <p:blipFill>
          <a:blip r:embed="rId3" cstate="print"/>
          <a:stretch>
            <a:fillRect/>
          </a:stretch>
        </p:blipFill>
        <p:spPr>
          <a:xfrm>
            <a:off x="0" y="6021288"/>
            <a:ext cx="1691680" cy="836712"/>
          </a:xfrm>
          <a:prstGeom prst="rect">
            <a:avLst/>
          </a:prstGeom>
        </p:spPr>
      </p:pic>
      <p:sp>
        <p:nvSpPr>
          <p:cNvPr id="5" name="Title 4"/>
          <p:cNvSpPr>
            <a:spLocks noGrp="1"/>
          </p:cNvSpPr>
          <p:nvPr>
            <p:ph type="title"/>
          </p:nvPr>
        </p:nvSpPr>
        <p:spPr>
          <a:xfrm>
            <a:off x="0" y="0"/>
            <a:ext cx="9144000" cy="1124744"/>
          </a:xfrm>
        </p:spPr>
        <p:txBody>
          <a:bodyPr>
            <a:normAutofit/>
          </a:bodyPr>
          <a:lstStyle/>
          <a:p>
            <a:r>
              <a:rPr lang="en-GB" sz="4400" dirty="0"/>
              <a:t>PHYSICAL PLANNING</a:t>
            </a:r>
            <a:endParaRPr lang="en-ZA" sz="4400" dirty="0"/>
          </a:p>
        </p:txBody>
      </p:sp>
      <p:sp>
        <p:nvSpPr>
          <p:cNvPr id="2" name="Slide Number Placeholder 1"/>
          <p:cNvSpPr>
            <a:spLocks noGrp="1"/>
          </p:cNvSpPr>
          <p:nvPr>
            <p:ph type="sldNum" sz="quarter" idx="12"/>
          </p:nvPr>
        </p:nvSpPr>
        <p:spPr/>
        <p:txBody>
          <a:bodyPr/>
          <a:lstStyle/>
          <a:p>
            <a:r>
              <a:rPr lang="en-ZA" dirty="0">
                <a:solidFill>
                  <a:prstClr val="black">
                    <a:tint val="75000"/>
                  </a:prstClr>
                </a:solidFill>
              </a:rPr>
              <a:t>89</a:t>
            </a:r>
          </a:p>
        </p:txBody>
      </p:sp>
    </p:spTree>
    <p:custDataLst>
      <p:tags r:id="rId1"/>
    </p:custDataLst>
    <p:extLst>
      <p:ext uri="{BB962C8B-B14F-4D97-AF65-F5344CB8AC3E}">
        <p14:creationId xmlns:p14="http://schemas.microsoft.com/office/powerpoint/2010/main" xmlns="" val="2518688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rgbClr val="C0504D">
                    <a:lumMod val="75000"/>
                  </a:srgbClr>
                </a:solidFill>
              </a:rPr>
              <a:t>INDICATOR TABLE: PROGRAMME 4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91</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4145287244"/>
              </p:ext>
            </p:extLst>
          </p:nvPr>
        </p:nvGraphicFramePr>
        <p:xfrm>
          <a:off x="-7" y="1052738"/>
          <a:ext cx="9144006" cy="4824533"/>
        </p:xfrm>
        <a:graphic>
          <a:graphicData uri="http://schemas.openxmlformats.org/drawingml/2006/table">
            <a:tbl>
              <a:tblPr>
                <a:tableStyleId>{8A107856-5554-42FB-B03E-39F5DBC370BA}</a:tableStyleId>
              </a:tblPr>
              <a:tblGrid>
                <a:gridCol w="1190261">
                  <a:extLst>
                    <a:ext uri="{9D8B030D-6E8A-4147-A177-3AD203B41FA5}">
                      <a16:colId xmlns:a16="http://schemas.microsoft.com/office/drawing/2014/main" xmlns="" val="2778211877"/>
                    </a:ext>
                  </a:extLst>
                </a:gridCol>
                <a:gridCol w="1077490">
                  <a:extLst>
                    <a:ext uri="{9D8B030D-6E8A-4147-A177-3AD203B41FA5}">
                      <a16:colId xmlns:a16="http://schemas.microsoft.com/office/drawing/2014/main" xmlns="" val="565556519"/>
                    </a:ext>
                  </a:extLst>
                </a:gridCol>
                <a:gridCol w="924950">
                  <a:extLst>
                    <a:ext uri="{9D8B030D-6E8A-4147-A177-3AD203B41FA5}">
                      <a16:colId xmlns:a16="http://schemas.microsoft.com/office/drawing/2014/main" xmlns="" val="2532854959"/>
                    </a:ext>
                  </a:extLst>
                </a:gridCol>
                <a:gridCol w="2243402">
                  <a:extLst>
                    <a:ext uri="{9D8B030D-6E8A-4147-A177-3AD203B41FA5}">
                      <a16:colId xmlns:a16="http://schemas.microsoft.com/office/drawing/2014/main" xmlns="" val="970669040"/>
                    </a:ext>
                  </a:extLst>
                </a:gridCol>
                <a:gridCol w="1080120">
                  <a:extLst>
                    <a:ext uri="{9D8B030D-6E8A-4147-A177-3AD203B41FA5}">
                      <a16:colId xmlns:a16="http://schemas.microsoft.com/office/drawing/2014/main" xmlns="" val="3069096282"/>
                    </a:ext>
                  </a:extLst>
                </a:gridCol>
                <a:gridCol w="792088">
                  <a:extLst>
                    <a:ext uri="{9D8B030D-6E8A-4147-A177-3AD203B41FA5}">
                      <a16:colId xmlns:a16="http://schemas.microsoft.com/office/drawing/2014/main" xmlns="" val="1566684113"/>
                    </a:ext>
                  </a:extLst>
                </a:gridCol>
                <a:gridCol w="864096">
                  <a:extLst>
                    <a:ext uri="{9D8B030D-6E8A-4147-A177-3AD203B41FA5}">
                      <a16:colId xmlns:a16="http://schemas.microsoft.com/office/drawing/2014/main" xmlns="" val="2292488676"/>
                    </a:ext>
                  </a:extLst>
                </a:gridCol>
                <a:gridCol w="971599">
                  <a:extLst>
                    <a:ext uri="{9D8B030D-6E8A-4147-A177-3AD203B41FA5}">
                      <a16:colId xmlns:a16="http://schemas.microsoft.com/office/drawing/2014/main" xmlns="" val="1774636107"/>
                    </a:ext>
                  </a:extLst>
                </a:gridCol>
              </a:tblGrid>
              <a:tr h="866667">
                <a:tc>
                  <a:txBody>
                    <a:bodyPr/>
                    <a:lstStyle/>
                    <a:p>
                      <a:pPr algn="l" fontAlgn="t"/>
                      <a:r>
                        <a:rPr lang="en-ZA" sz="1200" b="1" u="none" strike="noStrike">
                          <a:effectLst/>
                        </a:rPr>
                        <a:t>Performance Indicator</a:t>
                      </a:r>
                      <a:endParaRPr lang="en-ZA" sz="1200" b="1" i="0" u="none" strike="noStrike">
                        <a:solidFill>
                          <a:srgbClr val="000000"/>
                        </a:solidFill>
                        <a:effectLst/>
                        <a:latin typeface="+mn-lt"/>
                      </a:endParaRPr>
                    </a:p>
                  </a:txBody>
                  <a:tcPr marL="4749" marR="4749" marT="4749" marB="28495"/>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4749" marR="4749" marT="4749" marB="28495"/>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4749" marR="4749" marT="4749" marB="28495"/>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4749" marR="4749" marT="4749" marB="28495"/>
                </a:tc>
                <a:tc>
                  <a:txBody>
                    <a:bodyPr/>
                    <a:lstStyle/>
                    <a:p>
                      <a:pPr algn="l" fontAlgn="t"/>
                      <a:r>
                        <a:rPr lang="en-GB" sz="1200" b="1" u="none" strike="noStrike" dirty="0">
                          <a:effectLst/>
                        </a:rPr>
                        <a:t>Quarterly Output </a:t>
                      </a:r>
                      <a:br>
                        <a:rPr lang="en-GB" sz="1200" b="1" u="none" strike="noStrike" dirty="0">
                          <a:effectLst/>
                        </a:rPr>
                      </a:br>
                      <a:r>
                        <a:rPr lang="en-GB" sz="1200" b="1" u="none" strike="noStrike" dirty="0">
                          <a:effectLst/>
                        </a:rPr>
                        <a:t>(for Quarterly Indicators)</a:t>
                      </a:r>
                      <a:endParaRPr lang="en-GB" sz="1200" b="1" i="0" u="none" strike="noStrike" dirty="0">
                        <a:solidFill>
                          <a:srgbClr val="000000"/>
                        </a:solidFill>
                        <a:effectLst/>
                        <a:latin typeface="+mn-lt"/>
                      </a:endParaRPr>
                    </a:p>
                  </a:txBody>
                  <a:tcPr marL="4749" marR="4749" marT="4749" marB="28495"/>
                </a:tc>
                <a:tc>
                  <a:txBody>
                    <a:bodyPr/>
                    <a:lstStyle/>
                    <a:p>
                      <a:pPr algn="l" fontAlgn="t"/>
                      <a:r>
                        <a:rPr lang="en-ZA" sz="1200" b="1" u="none" strike="noStrike" dirty="0">
                          <a:effectLst/>
                        </a:rPr>
                        <a:t>Deviation</a:t>
                      </a:r>
                      <a:endParaRPr lang="en-ZA" sz="1200" b="1" i="0" u="none" strike="noStrike" dirty="0">
                        <a:solidFill>
                          <a:srgbClr val="000000"/>
                        </a:solidFill>
                        <a:effectLst/>
                        <a:latin typeface="+mn-lt"/>
                      </a:endParaRPr>
                    </a:p>
                  </a:txBody>
                  <a:tcPr marL="4749" marR="4749" marT="4749" marB="28495"/>
                </a:tc>
                <a:tc>
                  <a:txBody>
                    <a:bodyPr/>
                    <a:lstStyle/>
                    <a:p>
                      <a:pPr algn="l" fontAlgn="t"/>
                      <a:r>
                        <a:rPr lang="en-ZA" sz="1200" b="1" u="none" strike="noStrike" dirty="0">
                          <a:effectLst/>
                        </a:rPr>
                        <a:t>Reason for deviation</a:t>
                      </a:r>
                      <a:endParaRPr lang="en-ZA" sz="1200" b="1" i="0" u="none" strike="noStrike" dirty="0">
                        <a:solidFill>
                          <a:srgbClr val="000000"/>
                        </a:solidFill>
                        <a:effectLst/>
                        <a:latin typeface="+mn-lt"/>
                      </a:endParaRPr>
                    </a:p>
                  </a:txBody>
                  <a:tcPr marL="4749" marR="4749" marT="4749" marB="28495"/>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4749" marR="4749" marT="4749" marB="28495"/>
                </a:tc>
                <a:extLst>
                  <a:ext uri="{0D108BD9-81ED-4DB2-BD59-A6C34878D82A}">
                    <a16:rowId xmlns:a16="http://schemas.microsoft.com/office/drawing/2014/main" xmlns="" val="677381672"/>
                  </a:ext>
                </a:extLst>
              </a:tr>
              <a:tr h="244922">
                <a:tc gridSpan="8">
                  <a:txBody>
                    <a:bodyPr/>
                    <a:lstStyle/>
                    <a:p>
                      <a:pPr algn="l" fontAlgn="t"/>
                      <a:r>
                        <a:rPr lang="en-GB" sz="1200" b="1" u="sng" strike="noStrike" dirty="0">
                          <a:effectLst/>
                        </a:rPr>
                        <a:t>PROGRAMME 4: PLANNING, INFORMATION AND ASSESSMENT</a:t>
                      </a:r>
                      <a:endParaRPr lang="en-GB" sz="1200" b="1" i="0" u="sng" strike="noStrike" dirty="0">
                        <a:solidFill>
                          <a:srgbClr val="000000"/>
                        </a:solidFill>
                        <a:effectLst/>
                        <a:latin typeface="+mn-lt"/>
                      </a:endParaRPr>
                    </a:p>
                  </a:txBody>
                  <a:tcPr marL="4749" marR="4749" marT="4749" marB="28495"/>
                </a:tc>
                <a:tc hMerge="1">
                  <a:txBody>
                    <a:bodyPr/>
                    <a:lstStyle/>
                    <a:p>
                      <a:pPr algn="l" fontAlgn="t"/>
                      <a:endParaRPr lang="en-ZA" sz="600" b="0" i="0" u="none" strike="noStrike" dirty="0">
                        <a:solidFill>
                          <a:srgbClr val="000000"/>
                        </a:solidFill>
                        <a:effectLst/>
                        <a:latin typeface="Arial" panose="020B0604020202020204" pitchFamily="34" charset="0"/>
                      </a:endParaRPr>
                    </a:p>
                  </a:txBody>
                  <a:tcPr marL="4749" marR="4749" marT="4749" marB="28495">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pPr algn="l" fontAlgn="t"/>
                      <a:endParaRPr lang="en-ZA" sz="600" b="0" i="0" u="none" strike="noStrike" dirty="0">
                        <a:solidFill>
                          <a:srgbClr val="000000"/>
                        </a:solidFill>
                        <a:effectLst/>
                        <a:latin typeface="Arial" panose="020B0604020202020204" pitchFamily="34" charset="0"/>
                      </a:endParaRPr>
                    </a:p>
                  </a:txBody>
                  <a:tcPr marL="4749" marR="4749" marT="4749" marB="28495">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6A6A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711771477"/>
                  </a:ext>
                </a:extLst>
              </a:tr>
              <a:tr h="452170">
                <a:tc rowSpan="3">
                  <a:txBody>
                    <a:bodyPr/>
                    <a:lstStyle/>
                    <a:p>
                      <a:pPr algn="l" fontAlgn="t"/>
                      <a:r>
                        <a:rPr lang="en-GB" sz="1200" u="sng" strike="noStrike" dirty="0">
                          <a:effectLst/>
                          <a:hlinkClick r:id="rId4" action="ppaction://hlinkfile"/>
                        </a:rPr>
                        <a:t>4.1.1. Number of General Education and Training (GET) Test items in Language and Mathematics for grade 3,6 &amp; 9 developed</a:t>
                      </a:r>
                      <a:endParaRPr lang="en-GB" sz="1200" b="1" i="0" u="sng" strike="noStrike" dirty="0">
                        <a:solidFill>
                          <a:srgbClr val="0563C1"/>
                        </a:solidFill>
                        <a:effectLst/>
                        <a:latin typeface="+mn-lt"/>
                      </a:endParaRPr>
                    </a:p>
                  </a:txBody>
                  <a:tcPr marL="4749" marR="4749" marT="4749" marB="28495"/>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4749" marR="4749" marT="4749" marB="28495"/>
                </a:tc>
                <a:tc>
                  <a:txBody>
                    <a:bodyPr/>
                    <a:lstStyle/>
                    <a:p>
                      <a:pPr algn="l" fontAlgn="t"/>
                      <a:r>
                        <a:rPr lang="en-ZA" sz="1200" u="none" strike="noStrike">
                          <a:effectLst/>
                        </a:rPr>
                        <a:t>250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4749" marR="4749" marT="4749" marB="28495"/>
                </a:tc>
                <a:tc>
                  <a:txBody>
                    <a:bodyPr/>
                    <a:lstStyle/>
                    <a:p>
                      <a:pPr algn="l" fontAlgn="t"/>
                      <a:endParaRPr lang="en-ZA" sz="1200" b="1" i="0" u="none" strike="noStrike" dirty="0">
                        <a:solidFill>
                          <a:srgbClr val="000000"/>
                        </a:solidFill>
                        <a:effectLst/>
                        <a:latin typeface="+mn-lt"/>
                      </a:endParaRPr>
                    </a:p>
                  </a:txBody>
                  <a:tcPr marL="4749" marR="4749" marT="4749" marB="28495"/>
                </a:tc>
                <a:tc>
                  <a:txBody>
                    <a:bodyPr/>
                    <a:lstStyle/>
                    <a:p>
                      <a:endParaRPr lang="en-ZA" dirty="0">
                        <a:latin typeface="+mn-lt"/>
                      </a:endParaRPr>
                    </a:p>
                  </a:txBody>
                  <a:tcPr marL="4749" marR="4749" marT="4749" marB="28495"/>
                </a:tc>
                <a:tc>
                  <a:txBody>
                    <a:bodyPr/>
                    <a:lstStyle/>
                    <a:p>
                      <a:endParaRPr lang="en-ZA" dirty="0">
                        <a:latin typeface="+mn-lt"/>
                      </a:endParaRPr>
                    </a:p>
                  </a:txBody>
                  <a:tcPr marL="4749" marR="4749" marT="4749" marB="28495"/>
                </a:tc>
                <a:tc>
                  <a:txBody>
                    <a:bodyPr/>
                    <a:lstStyle/>
                    <a:p>
                      <a:endParaRPr lang="en-ZA" dirty="0">
                        <a:latin typeface="+mn-lt"/>
                      </a:endParaRPr>
                    </a:p>
                  </a:txBody>
                  <a:tcPr marL="4749" marR="4749" marT="4749" marB="28495"/>
                </a:tc>
                <a:tc>
                  <a:txBody>
                    <a:bodyPr/>
                    <a:lstStyle/>
                    <a:p>
                      <a:endParaRPr lang="en-ZA" dirty="0">
                        <a:latin typeface="+mn-lt"/>
                      </a:endParaRPr>
                    </a:p>
                  </a:txBody>
                  <a:tcPr marL="4749" marR="4749" marT="4749" marB="28495"/>
                </a:tc>
                <a:extLst>
                  <a:ext uri="{0D108BD9-81ED-4DB2-BD59-A6C34878D82A}">
                    <a16:rowId xmlns:a16="http://schemas.microsoft.com/office/drawing/2014/main" xmlns="" val="1545690087"/>
                  </a:ext>
                </a:extLst>
              </a:tr>
              <a:tr h="866667">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749" marR="4749" marT="4749" marB="28495">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4749" marR="4749" marT="4749" marB="28495"/>
                </a:tc>
                <a:tc>
                  <a:txBody>
                    <a:bodyPr/>
                    <a:lstStyle/>
                    <a:p>
                      <a:pPr algn="l" fontAlgn="t"/>
                      <a:r>
                        <a:rPr lang="en-ZA" sz="1200" u="none" strike="noStrike" dirty="0">
                          <a:effectLst/>
                        </a:rPr>
                        <a:t>0</a:t>
                      </a:r>
                      <a:endParaRPr lang="en-ZA" sz="1200" b="0" i="0" u="none" strike="noStrike" dirty="0">
                        <a:solidFill>
                          <a:srgbClr val="000000"/>
                        </a:solidFill>
                        <a:effectLst/>
                        <a:latin typeface="+mn-lt"/>
                      </a:endParaRPr>
                    </a:p>
                  </a:txBody>
                  <a:tcPr marL="4749" marR="4749" marT="4749" marB="28495"/>
                </a:tc>
                <a:tc>
                  <a:txBody>
                    <a:bodyPr/>
                    <a:lstStyle/>
                    <a:p>
                      <a:pPr algn="l" fontAlgn="t"/>
                      <a:r>
                        <a:rPr lang="en-GB" sz="1200" u="none" strike="noStrike" dirty="0">
                          <a:effectLst/>
                        </a:rPr>
                        <a:t>Items still need to undergo the review process. The finalised and reviewed items will be ready by Q4.  </a:t>
                      </a:r>
                      <a:endParaRPr lang="en-GB" sz="1200" b="0" i="0" u="none" strike="noStrike" dirty="0">
                        <a:solidFill>
                          <a:srgbClr val="000000"/>
                        </a:solidFill>
                        <a:effectLst/>
                        <a:latin typeface="+mn-lt"/>
                      </a:endParaRPr>
                    </a:p>
                  </a:txBody>
                  <a:tcPr marL="4749" marR="4749" marT="4749" marB="28495"/>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743735893"/>
                  </a:ext>
                </a:extLst>
              </a:tr>
              <a:tr h="659419">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749" marR="4749" marT="4749" marB="28495">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749" marR="4749" marT="4749" marB="28495"/>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4749" marR="4749" marT="4749" marB="28495"/>
                </a:tc>
                <a:tc>
                  <a:txBody>
                    <a:bodyPr/>
                    <a:lstStyle/>
                    <a:p>
                      <a:pPr algn="l" fontAlgn="t"/>
                      <a:r>
                        <a:rPr lang="en-GB" sz="1200" u="none" strike="noStrike" dirty="0">
                          <a:effectLst/>
                        </a:rPr>
                        <a:t>The items are being finalised and correlated in all languages applicable for each of the grade.</a:t>
                      </a:r>
                      <a:endParaRPr lang="en-GB" sz="1200" b="1" i="0" u="none" strike="noStrike" dirty="0">
                        <a:solidFill>
                          <a:srgbClr val="000000"/>
                        </a:solidFill>
                        <a:effectLst/>
                        <a:latin typeface="+mn-lt"/>
                      </a:endParaRPr>
                    </a:p>
                  </a:txBody>
                  <a:tcPr marL="4749" marR="4749" marT="4749" marB="28495"/>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960291833"/>
                  </a:ext>
                </a:extLst>
              </a:tr>
              <a:tr h="348546">
                <a:tc>
                  <a:txBody>
                    <a:bodyPr/>
                    <a:lstStyle/>
                    <a:p>
                      <a:pPr algn="l" fontAlgn="t"/>
                      <a:endParaRPr lang="en-ZA" sz="1200" b="1" i="0" u="none" strike="noStrike" dirty="0">
                        <a:solidFill>
                          <a:srgbClr val="000000"/>
                        </a:solidFill>
                        <a:effectLst/>
                        <a:latin typeface="+mn-lt"/>
                      </a:endParaRPr>
                    </a:p>
                  </a:txBody>
                  <a:tcPr marL="4749" marR="4749" marT="4749" marB="28495"/>
                </a:tc>
                <a:tc>
                  <a:txBody>
                    <a:bodyPr/>
                    <a:lstStyle/>
                    <a:p>
                      <a:pPr algn="r" fontAlgn="t"/>
                      <a:endParaRPr lang="en-ZA" sz="1200" b="0" i="0" u="none" strike="noStrike">
                        <a:solidFill>
                          <a:srgbClr val="000000"/>
                        </a:solidFill>
                        <a:effectLst/>
                        <a:latin typeface="+mn-lt"/>
                      </a:endParaRPr>
                    </a:p>
                  </a:txBody>
                  <a:tcPr marL="4749" marR="4749" marT="4749" marB="28495"/>
                </a:tc>
                <a:tc>
                  <a:txBody>
                    <a:bodyPr/>
                    <a:lstStyle/>
                    <a:p>
                      <a:endParaRPr lang="en-ZA">
                        <a:latin typeface="+mn-lt"/>
                      </a:endParaRPr>
                    </a:p>
                  </a:txBody>
                  <a:tcPr marL="4749" marR="4749" marT="4749" marB="28495"/>
                </a:tc>
                <a:tc>
                  <a:txBody>
                    <a:bodyPr/>
                    <a:lstStyle/>
                    <a:p>
                      <a:pPr algn="l" fontAlgn="t"/>
                      <a:endParaRPr lang="en-ZA" sz="1200" b="0" i="0" u="none" strike="noStrike" dirty="0">
                        <a:solidFill>
                          <a:srgbClr val="000000"/>
                        </a:solidFill>
                        <a:effectLst/>
                        <a:latin typeface="+mn-lt"/>
                      </a:endParaRPr>
                    </a:p>
                  </a:txBody>
                  <a:tcPr marL="4749" marR="4749" marT="4749" marB="28495"/>
                </a:tc>
                <a:tc>
                  <a:txBody>
                    <a:bodyPr/>
                    <a:lstStyle/>
                    <a:p>
                      <a:endParaRPr lang="en-ZA">
                        <a:latin typeface="+mn-lt"/>
                      </a:endParaRPr>
                    </a:p>
                  </a:txBody>
                  <a:tcPr marL="4749" marR="4749" marT="4749" marB="28495"/>
                </a:tc>
                <a:tc>
                  <a:txBody>
                    <a:bodyPr/>
                    <a:lstStyle/>
                    <a:p>
                      <a:endParaRPr lang="en-ZA">
                        <a:latin typeface="+mn-lt"/>
                      </a:endParaRPr>
                    </a:p>
                  </a:txBody>
                  <a:tcPr marL="4749" marR="4749" marT="4749" marB="28495"/>
                </a:tc>
                <a:tc>
                  <a:txBody>
                    <a:bodyPr/>
                    <a:lstStyle/>
                    <a:p>
                      <a:endParaRPr lang="en-ZA">
                        <a:latin typeface="+mn-lt"/>
                      </a:endParaRPr>
                    </a:p>
                  </a:txBody>
                  <a:tcPr marL="4749" marR="4749" marT="4749" marB="28495"/>
                </a:tc>
                <a:tc>
                  <a:txBody>
                    <a:bodyPr/>
                    <a:lstStyle/>
                    <a:p>
                      <a:endParaRPr lang="en-ZA">
                        <a:latin typeface="+mn-lt"/>
                      </a:endParaRPr>
                    </a:p>
                  </a:txBody>
                  <a:tcPr marL="4749" marR="4749" marT="4749" marB="28495"/>
                </a:tc>
                <a:extLst>
                  <a:ext uri="{0D108BD9-81ED-4DB2-BD59-A6C34878D82A}">
                    <a16:rowId xmlns:a16="http://schemas.microsoft.com/office/drawing/2014/main" xmlns="" val="3481336456"/>
                  </a:ext>
                </a:extLst>
              </a:tr>
              <a:tr h="452170">
                <a:tc rowSpan="3">
                  <a:txBody>
                    <a:bodyPr/>
                    <a:lstStyle/>
                    <a:p>
                      <a:pPr algn="l" fontAlgn="t"/>
                      <a:r>
                        <a:rPr lang="en-GB" sz="1200" u="sng" strike="noStrike" dirty="0">
                          <a:effectLst/>
                          <a:hlinkClick r:id="rId5" action="ppaction://hlinkfile"/>
                        </a:rPr>
                        <a:t>4.1.2. Number of NSC reports produced</a:t>
                      </a:r>
                      <a:endParaRPr lang="en-GB" sz="1200" b="1" i="0" u="sng" strike="noStrike" dirty="0">
                        <a:solidFill>
                          <a:srgbClr val="0563C1"/>
                        </a:solidFill>
                        <a:effectLst/>
                        <a:latin typeface="+mn-lt"/>
                      </a:endParaRPr>
                    </a:p>
                  </a:txBody>
                  <a:tcPr marL="4749" marR="4749" marT="4749" marB="28495"/>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4749" marR="4749" marT="4749" marB="28495"/>
                </a:tc>
                <a:tc>
                  <a:txBody>
                    <a:bodyPr/>
                    <a:lstStyle/>
                    <a:p>
                      <a:pPr algn="l" fontAlgn="t"/>
                      <a:r>
                        <a:rPr lang="en-ZA" sz="1200" u="none" strike="noStrike">
                          <a:effectLst/>
                        </a:rPr>
                        <a:t>4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4749" marR="4749" marT="4749" marB="28495"/>
                </a:tc>
                <a:tc>
                  <a:txBody>
                    <a:bodyPr/>
                    <a:lstStyle/>
                    <a:p>
                      <a:pPr algn="l" fontAlgn="t"/>
                      <a:endParaRPr lang="en-ZA" sz="1200" b="1" i="0" u="none" strike="noStrike">
                        <a:solidFill>
                          <a:srgbClr val="000000"/>
                        </a:solidFill>
                        <a:effectLst/>
                        <a:latin typeface="+mn-lt"/>
                      </a:endParaRPr>
                    </a:p>
                  </a:txBody>
                  <a:tcPr marL="4749" marR="4749" marT="4749" marB="28495"/>
                </a:tc>
                <a:tc>
                  <a:txBody>
                    <a:bodyPr/>
                    <a:lstStyle/>
                    <a:p>
                      <a:endParaRPr lang="en-ZA">
                        <a:latin typeface="+mn-lt"/>
                      </a:endParaRPr>
                    </a:p>
                  </a:txBody>
                  <a:tcPr marL="4749" marR="4749" marT="4749" marB="28495"/>
                </a:tc>
                <a:tc>
                  <a:txBody>
                    <a:bodyPr/>
                    <a:lstStyle/>
                    <a:p>
                      <a:endParaRPr lang="en-ZA">
                        <a:latin typeface="+mn-lt"/>
                      </a:endParaRPr>
                    </a:p>
                  </a:txBody>
                  <a:tcPr marL="4749" marR="4749" marT="4749" marB="28495"/>
                </a:tc>
                <a:tc>
                  <a:txBody>
                    <a:bodyPr/>
                    <a:lstStyle/>
                    <a:p>
                      <a:endParaRPr lang="en-ZA">
                        <a:latin typeface="+mn-lt"/>
                      </a:endParaRPr>
                    </a:p>
                  </a:txBody>
                  <a:tcPr marL="4749" marR="4749" marT="4749" marB="28495"/>
                </a:tc>
                <a:tc>
                  <a:txBody>
                    <a:bodyPr/>
                    <a:lstStyle/>
                    <a:p>
                      <a:endParaRPr lang="en-ZA">
                        <a:latin typeface="+mn-lt"/>
                      </a:endParaRPr>
                    </a:p>
                  </a:txBody>
                  <a:tcPr marL="4749" marR="4749" marT="4749" marB="28495"/>
                </a:tc>
                <a:extLst>
                  <a:ext uri="{0D108BD9-81ED-4DB2-BD59-A6C34878D82A}">
                    <a16:rowId xmlns:a16="http://schemas.microsoft.com/office/drawing/2014/main" xmlns="" val="2566887777"/>
                  </a:ext>
                </a:extLst>
              </a:tr>
              <a:tr h="466986">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749" marR="4749" marT="4749" marB="28495">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4749" marR="4749" marT="4749" marB="28495"/>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4749" marR="4749" marT="4749" marB="28495"/>
                </a:tc>
                <a:tc>
                  <a:txBody>
                    <a:bodyPr/>
                    <a:lstStyle/>
                    <a:p>
                      <a:pPr algn="l" fontAlgn="t"/>
                      <a:r>
                        <a:rPr lang="en-GB" sz="1200" u="none" strike="noStrike">
                          <a:effectLst/>
                        </a:rPr>
                        <a:t>Reports will be finalised and submitted in Q4</a:t>
                      </a:r>
                      <a:endParaRPr lang="en-GB" sz="1200" b="0" i="0" u="none" strike="noStrike">
                        <a:solidFill>
                          <a:srgbClr val="000000"/>
                        </a:solidFill>
                        <a:effectLst/>
                        <a:latin typeface="+mn-lt"/>
                      </a:endParaRPr>
                    </a:p>
                  </a:txBody>
                  <a:tcPr marL="4749" marR="4749" marT="4749" marB="28495"/>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1893519394"/>
                  </a:ext>
                </a:extLst>
              </a:tr>
              <a:tr h="466986">
                <a:tc vMerge="1">
                  <a:txBody>
                    <a:bodyPr/>
                    <a:lstStyle/>
                    <a:p>
                      <a:pPr algn="l" fontAlgn="t"/>
                      <a:endParaRPr lang="en-ZA" sz="600" b="1" i="0" u="sng" strike="noStrike" dirty="0">
                        <a:solidFill>
                          <a:srgbClr val="0563C1"/>
                        </a:solidFill>
                        <a:effectLst/>
                        <a:latin typeface="Arial" panose="020B0604020202020204" pitchFamily="34" charset="0"/>
                      </a:endParaRPr>
                    </a:p>
                  </a:txBody>
                  <a:tcPr marL="4749" marR="4749" marT="4749" marB="28495">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749" marR="4749" marT="4749" marB="28495"/>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4749" marR="4749" marT="4749" marB="28495"/>
                </a:tc>
                <a:tc>
                  <a:txBody>
                    <a:bodyPr/>
                    <a:lstStyle/>
                    <a:p>
                      <a:pPr algn="l" fontAlgn="t"/>
                      <a:r>
                        <a:rPr lang="en-GB" sz="1200" u="none" strike="noStrike" dirty="0">
                          <a:effectLst/>
                        </a:rPr>
                        <a:t>Reports will be finalised and submitted in Q4</a:t>
                      </a:r>
                      <a:endParaRPr lang="en-GB" sz="1200" b="1" i="0" u="none" strike="noStrike" dirty="0">
                        <a:solidFill>
                          <a:srgbClr val="000000"/>
                        </a:solidFill>
                        <a:effectLst/>
                        <a:latin typeface="+mn-lt"/>
                      </a:endParaRPr>
                    </a:p>
                  </a:txBody>
                  <a:tcPr marL="4749" marR="4749" marT="4749" marB="28495"/>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1124861650"/>
                  </a:ext>
                </a:extLst>
              </a:tr>
            </a:tbl>
          </a:graphicData>
        </a:graphic>
      </p:graphicFrame>
    </p:spTree>
    <p:custDataLst>
      <p:tags r:id="rId1"/>
    </p:custDataLst>
    <p:extLst>
      <p:ext uri="{BB962C8B-B14F-4D97-AF65-F5344CB8AC3E}">
        <p14:creationId xmlns:p14="http://schemas.microsoft.com/office/powerpoint/2010/main" xmlns="" val="29325936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rgbClr val="C0504D">
                    <a:lumMod val="75000"/>
                  </a:srgbClr>
                </a:solidFill>
              </a:rPr>
              <a:t>INDICATOR TABLE: PROGRAMME 4 …</a:t>
            </a:r>
          </a:p>
        </p:txBody>
      </p:sp>
      <p:sp>
        <p:nvSpPr>
          <p:cNvPr id="3" name="Slide Number Placeholder 2"/>
          <p:cNvSpPr>
            <a:spLocks noGrp="1"/>
          </p:cNvSpPr>
          <p:nvPr>
            <p:ph type="sldNum" sz="quarter" idx="12"/>
          </p:nvPr>
        </p:nvSpPr>
        <p:spPr/>
        <p:txBody>
          <a:bodyPr/>
          <a:lstStyle/>
          <a:p>
            <a:r>
              <a:rPr lang="en-ZA" dirty="0"/>
              <a:t>91</a:t>
            </a: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xmlns="" val="2595864332"/>
              </p:ext>
            </p:extLst>
          </p:nvPr>
        </p:nvGraphicFramePr>
        <p:xfrm>
          <a:off x="0" y="1052734"/>
          <a:ext cx="9143999" cy="4968553"/>
        </p:xfrm>
        <a:graphic>
          <a:graphicData uri="http://schemas.openxmlformats.org/drawingml/2006/table">
            <a:tbl>
              <a:tblPr>
                <a:tableStyleId>{8A107856-5554-42FB-B03E-39F5DBC370BA}</a:tableStyleId>
              </a:tblPr>
              <a:tblGrid>
                <a:gridCol w="827584">
                  <a:extLst>
                    <a:ext uri="{9D8B030D-6E8A-4147-A177-3AD203B41FA5}">
                      <a16:colId xmlns:a16="http://schemas.microsoft.com/office/drawing/2014/main" xmlns="" val="1952118658"/>
                    </a:ext>
                  </a:extLst>
                </a:gridCol>
                <a:gridCol w="936104">
                  <a:extLst>
                    <a:ext uri="{9D8B030D-6E8A-4147-A177-3AD203B41FA5}">
                      <a16:colId xmlns:a16="http://schemas.microsoft.com/office/drawing/2014/main" xmlns="" val="2954166566"/>
                    </a:ext>
                  </a:extLst>
                </a:gridCol>
                <a:gridCol w="720080">
                  <a:extLst>
                    <a:ext uri="{9D8B030D-6E8A-4147-A177-3AD203B41FA5}">
                      <a16:colId xmlns:a16="http://schemas.microsoft.com/office/drawing/2014/main" xmlns="" val="722483183"/>
                    </a:ext>
                  </a:extLst>
                </a:gridCol>
                <a:gridCol w="1008112">
                  <a:extLst>
                    <a:ext uri="{9D8B030D-6E8A-4147-A177-3AD203B41FA5}">
                      <a16:colId xmlns:a16="http://schemas.microsoft.com/office/drawing/2014/main" xmlns="" val="1912454739"/>
                    </a:ext>
                  </a:extLst>
                </a:gridCol>
                <a:gridCol w="1080120">
                  <a:extLst>
                    <a:ext uri="{9D8B030D-6E8A-4147-A177-3AD203B41FA5}">
                      <a16:colId xmlns:a16="http://schemas.microsoft.com/office/drawing/2014/main" xmlns="" val="600582678"/>
                    </a:ext>
                  </a:extLst>
                </a:gridCol>
                <a:gridCol w="720080">
                  <a:extLst>
                    <a:ext uri="{9D8B030D-6E8A-4147-A177-3AD203B41FA5}">
                      <a16:colId xmlns:a16="http://schemas.microsoft.com/office/drawing/2014/main" xmlns="" val="2824388129"/>
                    </a:ext>
                  </a:extLst>
                </a:gridCol>
                <a:gridCol w="2304256">
                  <a:extLst>
                    <a:ext uri="{9D8B030D-6E8A-4147-A177-3AD203B41FA5}">
                      <a16:colId xmlns:a16="http://schemas.microsoft.com/office/drawing/2014/main" xmlns="" val="4032781979"/>
                    </a:ext>
                  </a:extLst>
                </a:gridCol>
                <a:gridCol w="1547663">
                  <a:extLst>
                    <a:ext uri="{9D8B030D-6E8A-4147-A177-3AD203B41FA5}">
                      <a16:colId xmlns:a16="http://schemas.microsoft.com/office/drawing/2014/main" xmlns="" val="279642382"/>
                    </a:ext>
                  </a:extLst>
                </a:gridCol>
              </a:tblGrid>
              <a:tr h="872540">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3432" marR="3432" marT="3432" marB="20592"/>
                </a:tc>
                <a:tc>
                  <a:txBody>
                    <a:bodyPr/>
                    <a:lstStyle/>
                    <a:p>
                      <a:pPr algn="l" fontAlgn="t"/>
                      <a:r>
                        <a:rPr lang="en-ZA" sz="1200" b="1" u="none" strike="noStrike" dirty="0">
                          <a:effectLst/>
                        </a:rPr>
                        <a:t>Frequency</a:t>
                      </a:r>
                      <a:endParaRPr lang="en-ZA" sz="1200" b="1" i="0" u="none" strike="noStrike" dirty="0">
                        <a:solidFill>
                          <a:srgbClr val="000000"/>
                        </a:solidFill>
                        <a:effectLst/>
                        <a:latin typeface="+mn-lt"/>
                      </a:endParaRPr>
                    </a:p>
                  </a:txBody>
                  <a:tcPr marL="3432" marR="3432" marT="3432" marB="20592"/>
                </a:tc>
                <a:tc>
                  <a:txBody>
                    <a:bodyPr/>
                    <a:lstStyle/>
                    <a:p>
                      <a:pPr algn="l" fontAlgn="t"/>
                      <a:r>
                        <a:rPr lang="en-ZA" sz="1200" b="1" u="none" strike="noStrike" dirty="0">
                          <a:effectLst/>
                        </a:rPr>
                        <a:t>Target for 2019/20</a:t>
                      </a:r>
                      <a:endParaRPr lang="en-ZA" sz="1200" b="1" i="0" u="none" strike="noStrike" dirty="0">
                        <a:solidFill>
                          <a:srgbClr val="000000"/>
                        </a:solidFill>
                        <a:effectLst/>
                        <a:latin typeface="+mn-lt"/>
                      </a:endParaRPr>
                    </a:p>
                  </a:txBody>
                  <a:tcPr marL="3432" marR="3432" marT="3432" marB="20592"/>
                </a:tc>
                <a:tc>
                  <a:txBody>
                    <a:bodyPr/>
                    <a:lstStyle/>
                    <a:p>
                      <a:pPr algn="l" fontAlgn="t"/>
                      <a:r>
                        <a:rPr lang="en-GB" sz="1200" b="1" u="none" strike="noStrike" dirty="0">
                          <a:effectLst/>
                        </a:rPr>
                        <a:t>Quarterly Milestone </a:t>
                      </a:r>
                      <a:br>
                        <a:rPr lang="en-GB" sz="1200" b="1" u="none" strike="noStrike" dirty="0">
                          <a:effectLst/>
                        </a:rPr>
                      </a:br>
                      <a:r>
                        <a:rPr lang="en-GB" sz="1200" b="1" u="none" strike="noStrike" dirty="0">
                          <a:effectLst/>
                        </a:rPr>
                        <a:t>(for Annual Indicators)</a:t>
                      </a:r>
                      <a:endParaRPr lang="en-GB" sz="1200" b="1" i="0" u="none" strike="noStrike" dirty="0">
                        <a:solidFill>
                          <a:srgbClr val="000000"/>
                        </a:solidFill>
                        <a:effectLst/>
                        <a:latin typeface="+mn-lt"/>
                      </a:endParaRPr>
                    </a:p>
                  </a:txBody>
                  <a:tcPr marL="3432" marR="3432" marT="3432" marB="20592"/>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3432" marR="3432" marT="3432" marB="20592"/>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3432" marR="3432" marT="3432" marB="20592"/>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3432" marR="3432" marT="3432" marB="20592"/>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3432" marR="3432" marT="3432" marB="20592"/>
                </a:tc>
                <a:extLst>
                  <a:ext uri="{0D108BD9-81ED-4DB2-BD59-A6C34878D82A}">
                    <a16:rowId xmlns:a16="http://schemas.microsoft.com/office/drawing/2014/main" xmlns="" val="521134126"/>
                  </a:ext>
                </a:extLst>
              </a:tr>
              <a:tr h="450142">
                <a:tc rowSpan="3">
                  <a:txBody>
                    <a:bodyPr/>
                    <a:lstStyle/>
                    <a:p>
                      <a:pPr algn="l" fontAlgn="t"/>
                      <a:r>
                        <a:rPr lang="en-GB" sz="1200" u="sng" strike="noStrike" dirty="0">
                          <a:effectLst/>
                          <a:hlinkClick r:id="rId4" action="ppaction://hlinkfile"/>
                        </a:rPr>
                        <a:t>4.2.1. Number of new schools built and completed through ASIDI.</a:t>
                      </a:r>
                      <a:endParaRPr lang="en-GB" sz="1200" b="1" i="0" u="sng" strike="noStrike" dirty="0">
                        <a:solidFill>
                          <a:srgbClr val="0563C1"/>
                        </a:solidFill>
                        <a:effectLst/>
                        <a:latin typeface="+mn-lt"/>
                      </a:endParaRPr>
                    </a:p>
                  </a:txBody>
                  <a:tcPr marL="3432" marR="3432" marT="3432" marB="20592"/>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3432" marR="3432" marT="3432" marB="20592"/>
                </a:tc>
                <a:tc>
                  <a:txBody>
                    <a:bodyPr/>
                    <a:lstStyle/>
                    <a:p>
                      <a:pPr algn="l" fontAlgn="t"/>
                      <a:r>
                        <a:rPr lang="en-ZA" sz="1200" u="none" strike="noStrike">
                          <a:effectLst/>
                        </a:rPr>
                        <a:t>40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3432" marR="3432" marT="3432" marB="20592"/>
                </a:tc>
                <a:tc>
                  <a:txBody>
                    <a:bodyPr/>
                    <a:lstStyle/>
                    <a:p>
                      <a:pPr algn="l" fontAlgn="t"/>
                      <a:endParaRPr lang="en-ZA" sz="1200" b="1" i="0" u="none" strike="noStrike">
                        <a:solidFill>
                          <a:srgbClr val="000000"/>
                        </a:solidFill>
                        <a:effectLst/>
                        <a:latin typeface="+mn-lt"/>
                      </a:endParaRPr>
                    </a:p>
                  </a:txBody>
                  <a:tcPr marL="3432" marR="3432" marT="3432" marB="20592"/>
                </a:tc>
                <a:tc>
                  <a:txBody>
                    <a:bodyPr/>
                    <a:lstStyle/>
                    <a:p>
                      <a:pPr algn="l" fontAlgn="t"/>
                      <a:endParaRPr lang="en-ZA" sz="1200" b="0" i="0" u="none" strike="noStrike">
                        <a:solidFill>
                          <a:srgbClr val="000000"/>
                        </a:solidFill>
                        <a:effectLst/>
                        <a:latin typeface="+mn-lt"/>
                      </a:endParaRPr>
                    </a:p>
                  </a:txBody>
                  <a:tcPr marL="3432" marR="3432" marT="3432" marB="20592"/>
                </a:tc>
                <a:tc>
                  <a:txBody>
                    <a:bodyPr/>
                    <a:lstStyle/>
                    <a:p>
                      <a:pPr algn="l" fontAlgn="t"/>
                      <a:endParaRPr lang="en-ZA" sz="1200" b="0" i="0" u="none" strike="noStrike">
                        <a:solidFill>
                          <a:srgbClr val="000000"/>
                        </a:solidFill>
                        <a:effectLst/>
                        <a:latin typeface="+mn-lt"/>
                      </a:endParaRPr>
                    </a:p>
                  </a:txBody>
                  <a:tcPr marL="3432" marR="3432" marT="3432" marB="20592"/>
                </a:tc>
                <a:tc>
                  <a:txBody>
                    <a:bodyPr/>
                    <a:lstStyle/>
                    <a:p>
                      <a:pPr algn="l" fontAlgn="t"/>
                      <a:endParaRPr lang="en-ZA" sz="1200" b="0" i="0" u="none" strike="noStrike">
                        <a:solidFill>
                          <a:srgbClr val="000000"/>
                        </a:solidFill>
                        <a:effectLst/>
                        <a:latin typeface="+mn-lt"/>
                      </a:endParaRPr>
                    </a:p>
                  </a:txBody>
                  <a:tcPr marL="3432" marR="3432" marT="3432" marB="20592"/>
                </a:tc>
                <a:tc>
                  <a:txBody>
                    <a:bodyPr/>
                    <a:lstStyle/>
                    <a:p>
                      <a:pPr algn="l" fontAlgn="t"/>
                      <a:endParaRPr lang="en-ZA" sz="1200" b="0" i="0" u="none" strike="noStrike">
                        <a:solidFill>
                          <a:srgbClr val="000000"/>
                        </a:solidFill>
                        <a:effectLst/>
                        <a:latin typeface="+mn-lt"/>
                      </a:endParaRPr>
                    </a:p>
                  </a:txBody>
                  <a:tcPr marL="3432" marR="3432" marT="3432" marB="20592"/>
                </a:tc>
                <a:extLst>
                  <a:ext uri="{0D108BD9-81ED-4DB2-BD59-A6C34878D82A}">
                    <a16:rowId xmlns:a16="http://schemas.microsoft.com/office/drawing/2014/main" xmlns="" val="636550743"/>
                  </a:ext>
                </a:extLst>
              </a:tr>
              <a:tr h="1717336">
                <a:tc vMerge="1">
                  <a:txBody>
                    <a:bodyPr/>
                    <a:lstStyle/>
                    <a:p>
                      <a:pPr algn="l" fontAlgn="t"/>
                      <a:endParaRPr lang="en-ZA" sz="400" b="1" i="0" u="sng" strike="noStrike" dirty="0">
                        <a:solidFill>
                          <a:srgbClr val="0563C1"/>
                        </a:solidFill>
                        <a:effectLst/>
                        <a:latin typeface="Arial" panose="020B0604020202020204" pitchFamily="34" charset="0"/>
                      </a:endParaRPr>
                    </a:p>
                  </a:txBody>
                  <a:tcPr marL="3432" marR="3432" marT="3432" marB="2059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 Validated Q2</a:t>
                      </a:r>
                      <a:endParaRPr lang="en-ZA" sz="1200" b="0" i="0" u="none" strike="noStrike" dirty="0">
                        <a:solidFill>
                          <a:srgbClr val="000000"/>
                        </a:solidFill>
                        <a:effectLst/>
                        <a:latin typeface="+mn-lt"/>
                      </a:endParaRPr>
                    </a:p>
                  </a:txBody>
                  <a:tcPr marL="3432" marR="3432" marT="3432" marB="20592"/>
                </a:tc>
                <a:tc>
                  <a:txBody>
                    <a:bodyPr/>
                    <a:lstStyle/>
                    <a:p>
                      <a:pPr algn="l" fontAlgn="t"/>
                      <a:r>
                        <a:rPr lang="en-ZA" sz="1200" u="none" strike="noStrike">
                          <a:effectLst/>
                        </a:rPr>
                        <a:t>5</a:t>
                      </a:r>
                      <a:endParaRPr lang="en-ZA" sz="1200" b="0" i="0" u="none" strike="noStrike">
                        <a:solidFill>
                          <a:srgbClr val="000000"/>
                        </a:solidFill>
                        <a:effectLst/>
                        <a:latin typeface="+mn-lt"/>
                      </a:endParaRPr>
                    </a:p>
                  </a:txBody>
                  <a:tcPr marL="3432" marR="3432" marT="3432" marB="20592"/>
                </a:tc>
                <a:tc>
                  <a:txBody>
                    <a:bodyPr/>
                    <a:lstStyle/>
                    <a:p>
                      <a:pPr algn="l" fontAlgn="t"/>
                      <a:r>
                        <a:rPr lang="en-ZA" sz="1200" u="none" strike="noStrike" dirty="0">
                          <a:effectLst/>
                        </a:rPr>
                        <a:t>Quarterly indicator</a:t>
                      </a:r>
                      <a:endParaRPr lang="en-ZA" sz="1200" b="0" i="0" u="none" strike="noStrike" dirty="0">
                        <a:solidFill>
                          <a:srgbClr val="000000"/>
                        </a:solidFill>
                        <a:effectLst/>
                        <a:latin typeface="+mn-lt"/>
                      </a:endParaRPr>
                    </a:p>
                  </a:txBody>
                  <a:tcPr marL="3432" marR="3432" marT="3432" marB="20592"/>
                </a:tc>
                <a:tc>
                  <a:txBody>
                    <a:bodyPr/>
                    <a:lstStyle/>
                    <a:p>
                      <a:pPr algn="l" fontAlgn="t"/>
                      <a:r>
                        <a:rPr lang="en-ZA" sz="1200" u="none" strike="noStrike" dirty="0">
                          <a:solidFill>
                            <a:schemeClr val="tx1"/>
                          </a:solidFill>
                          <a:effectLst/>
                        </a:rPr>
                        <a:t>6</a:t>
                      </a:r>
                      <a:endParaRPr lang="en-ZA" sz="1200" b="0" i="0" u="none" strike="noStrike" dirty="0">
                        <a:solidFill>
                          <a:schemeClr val="tx1"/>
                        </a:solidFill>
                        <a:effectLst/>
                        <a:latin typeface="+mn-lt"/>
                      </a:endParaRPr>
                    </a:p>
                  </a:txBody>
                  <a:tcPr marL="3432" marR="3432" marT="3432" marB="20592">
                    <a:solidFill>
                      <a:srgbClr val="00C459"/>
                    </a:solidFill>
                  </a:tcPr>
                </a:tc>
                <a:tc>
                  <a:txBody>
                    <a:bodyPr/>
                    <a:lstStyle/>
                    <a:p>
                      <a:pPr algn="l" fontAlgn="t"/>
                      <a:r>
                        <a:rPr lang="en-ZA" sz="1200" u="none" strike="noStrike">
                          <a:solidFill>
                            <a:schemeClr val="tx1"/>
                          </a:solidFill>
                          <a:effectLst/>
                        </a:rPr>
                        <a:t>+1</a:t>
                      </a:r>
                      <a:endParaRPr lang="en-ZA" sz="1200" b="0" i="0" u="none" strike="noStrike">
                        <a:solidFill>
                          <a:schemeClr val="tx1"/>
                        </a:solidFill>
                        <a:effectLst/>
                        <a:latin typeface="+mn-lt"/>
                      </a:endParaRPr>
                    </a:p>
                  </a:txBody>
                  <a:tcPr marL="3432" marR="3432" marT="3432" marB="20592"/>
                </a:tc>
                <a:tc>
                  <a:txBody>
                    <a:bodyPr/>
                    <a:lstStyle/>
                    <a:p>
                      <a:pPr algn="l" fontAlgn="t"/>
                      <a:r>
                        <a:rPr lang="en-GB" sz="1200" u="none" strike="noStrike" dirty="0">
                          <a:effectLst/>
                        </a:rPr>
                        <a:t>Most of the projects have been in implementation for a long time. As a result the IAs have managed to complete more than it planned. As the targets were  based on the  previous trends, </a:t>
                      </a:r>
                      <a:r>
                        <a:rPr lang="en-GB" sz="1200" u="none" strike="noStrike" dirty="0" err="1">
                          <a:effectLst/>
                        </a:rPr>
                        <a:t>i.e</a:t>
                      </a:r>
                      <a:r>
                        <a:rPr lang="en-GB" sz="1200" u="none" strike="noStrike" dirty="0">
                          <a:effectLst/>
                        </a:rPr>
                        <a:t> the number of  projects that the IA's were able to complete in a year.</a:t>
                      </a:r>
                      <a:endParaRPr lang="en-GB" sz="1200" b="0" i="0" u="none" strike="noStrike" dirty="0">
                        <a:solidFill>
                          <a:srgbClr val="000000"/>
                        </a:solidFill>
                        <a:effectLst/>
                        <a:latin typeface="+mn-lt"/>
                      </a:endParaRPr>
                    </a:p>
                  </a:txBody>
                  <a:tcPr marL="3432" marR="3432" marT="3432" marB="20592"/>
                </a:tc>
                <a:tc>
                  <a:txBody>
                    <a:bodyPr/>
                    <a:lstStyle/>
                    <a:p>
                      <a:pPr algn="l" fontAlgn="t"/>
                      <a:r>
                        <a:rPr lang="en-GB" sz="1200" u="none" strike="noStrike" dirty="0">
                          <a:effectLst/>
                        </a:rPr>
                        <a:t>The IAs will be managed closely to ensure more projects reach practical completion as planned.</a:t>
                      </a:r>
                      <a:endParaRPr lang="en-GB" sz="1200" b="0" i="0" u="none" strike="noStrike" dirty="0">
                        <a:solidFill>
                          <a:srgbClr val="000000"/>
                        </a:solidFill>
                        <a:effectLst/>
                        <a:latin typeface="+mn-lt"/>
                      </a:endParaRPr>
                    </a:p>
                  </a:txBody>
                  <a:tcPr marL="3432" marR="3432" marT="3432" marB="20592"/>
                </a:tc>
                <a:extLst>
                  <a:ext uri="{0D108BD9-81ED-4DB2-BD59-A6C34878D82A}">
                    <a16:rowId xmlns:a16="http://schemas.microsoft.com/office/drawing/2014/main" xmlns="" val="4012459687"/>
                  </a:ext>
                </a:extLst>
              </a:tr>
              <a:tr h="1928535">
                <a:tc vMerge="1">
                  <a:txBody>
                    <a:bodyPr/>
                    <a:lstStyle/>
                    <a:p>
                      <a:pPr algn="l" fontAlgn="t"/>
                      <a:endParaRPr lang="en-ZA" sz="400" b="1" i="0" u="sng" strike="noStrike" dirty="0">
                        <a:solidFill>
                          <a:srgbClr val="0563C1"/>
                        </a:solidFill>
                        <a:effectLst/>
                        <a:latin typeface="Arial" panose="020B0604020202020204" pitchFamily="34" charset="0"/>
                      </a:endParaRPr>
                    </a:p>
                  </a:txBody>
                  <a:tcPr marL="3432" marR="3432" marT="3432" marB="2059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3432" marR="3432" marT="3432" marB="20592"/>
                </a:tc>
                <a:tc>
                  <a:txBody>
                    <a:bodyPr/>
                    <a:lstStyle/>
                    <a:p>
                      <a:pPr algn="l" fontAlgn="t"/>
                      <a:r>
                        <a:rPr lang="en-ZA" sz="1200" u="none" strike="noStrike" dirty="0">
                          <a:effectLst/>
                        </a:rPr>
                        <a:t>12</a:t>
                      </a:r>
                      <a:endParaRPr lang="en-ZA" sz="1200" b="1" i="0" u="none" strike="noStrike" dirty="0">
                        <a:solidFill>
                          <a:srgbClr val="000000"/>
                        </a:solidFill>
                        <a:effectLst/>
                        <a:latin typeface="+mn-lt"/>
                      </a:endParaRPr>
                    </a:p>
                  </a:txBody>
                  <a:tcPr marL="3432" marR="3432" marT="3432" marB="20592"/>
                </a:tc>
                <a:tc>
                  <a:txBody>
                    <a:bodyPr/>
                    <a:lstStyle/>
                    <a:p>
                      <a:pPr algn="l" fontAlgn="t"/>
                      <a:r>
                        <a:rPr lang="en-ZA" sz="1200" u="none" strike="noStrike" dirty="0">
                          <a:effectLst/>
                        </a:rPr>
                        <a:t>Quarterly indicator</a:t>
                      </a:r>
                      <a:endParaRPr lang="en-ZA" sz="1200" b="0" i="0" u="none" strike="noStrike" dirty="0">
                        <a:solidFill>
                          <a:srgbClr val="000000"/>
                        </a:solidFill>
                        <a:effectLst/>
                        <a:latin typeface="+mn-lt"/>
                      </a:endParaRPr>
                    </a:p>
                  </a:txBody>
                  <a:tcPr marL="3432" marR="3432" marT="3432" marB="20592"/>
                </a:tc>
                <a:tc>
                  <a:txBody>
                    <a:bodyPr/>
                    <a:lstStyle/>
                    <a:p>
                      <a:pPr algn="l" fontAlgn="t"/>
                      <a:r>
                        <a:rPr lang="en-ZA" sz="1200" b="0" i="0" u="none" strike="noStrike" dirty="0">
                          <a:solidFill>
                            <a:schemeClr val="tx1"/>
                          </a:solidFill>
                          <a:effectLst/>
                          <a:latin typeface="+mn-lt"/>
                        </a:rPr>
                        <a:t>6</a:t>
                      </a:r>
                      <a:endParaRPr lang="en-ZA" sz="1200" b="1" i="0" u="none" strike="noStrike" dirty="0">
                        <a:solidFill>
                          <a:schemeClr val="tx1"/>
                        </a:solidFill>
                        <a:effectLst/>
                        <a:latin typeface="+mn-lt"/>
                      </a:endParaRPr>
                    </a:p>
                  </a:txBody>
                  <a:tcPr marL="3432" marR="3432" marT="3432" marB="20592">
                    <a:solidFill>
                      <a:srgbClr val="FFC000"/>
                    </a:solidFill>
                  </a:tcPr>
                </a:tc>
                <a:tc>
                  <a:txBody>
                    <a:bodyPr/>
                    <a:lstStyle/>
                    <a:p>
                      <a:pPr algn="l" fontAlgn="t"/>
                      <a:r>
                        <a:rPr lang="en-ZA" sz="1200" u="none" strike="noStrike" dirty="0">
                          <a:solidFill>
                            <a:schemeClr val="tx1"/>
                          </a:solidFill>
                          <a:effectLst/>
                        </a:rPr>
                        <a:t>-6</a:t>
                      </a:r>
                      <a:endParaRPr lang="en-ZA" sz="1200" b="1" i="0" u="none" strike="noStrike" dirty="0">
                        <a:solidFill>
                          <a:schemeClr val="tx1"/>
                        </a:solidFill>
                        <a:effectLst/>
                        <a:latin typeface="+mn-lt"/>
                      </a:endParaRPr>
                    </a:p>
                  </a:txBody>
                  <a:tcPr marL="3432" marR="3432" marT="3432" marB="20592"/>
                </a:tc>
                <a:tc>
                  <a:txBody>
                    <a:bodyPr/>
                    <a:lstStyle/>
                    <a:p>
                      <a:pPr algn="l" fontAlgn="t"/>
                      <a:r>
                        <a:rPr lang="en-GB" sz="1200" u="none" strike="noStrike" dirty="0">
                          <a:effectLst/>
                        </a:rPr>
                        <a:t>The responsible implementing agents did not perform according to their quarterly plan.</a:t>
                      </a:r>
                      <a:endParaRPr lang="en-GB" sz="1200" b="1" i="0" u="none" strike="noStrike" dirty="0">
                        <a:solidFill>
                          <a:srgbClr val="000000"/>
                        </a:solidFill>
                        <a:effectLst/>
                        <a:latin typeface="+mn-lt"/>
                      </a:endParaRPr>
                    </a:p>
                  </a:txBody>
                  <a:tcPr marL="3432" marR="3432" marT="3432" marB="20592"/>
                </a:tc>
                <a:tc>
                  <a:txBody>
                    <a:bodyPr/>
                    <a:lstStyle/>
                    <a:p>
                      <a:pPr algn="l" fontAlgn="t"/>
                      <a:r>
                        <a:rPr lang="en-ZA" sz="1200" kern="1200" dirty="0">
                          <a:effectLst/>
                        </a:rPr>
                        <a:t>Letters of non-compliance to be written to implementing agents (IA) demanding remedial actions from their CEOs;</a:t>
                      </a:r>
                    </a:p>
                    <a:p>
                      <a:pPr algn="l" fontAlgn="t"/>
                      <a:r>
                        <a:rPr lang="en-ZA" sz="1200" u="none" strike="noStrike" kern="1200" dirty="0">
                          <a:effectLst/>
                        </a:rPr>
                        <a:t>Non performing</a:t>
                      </a:r>
                      <a:r>
                        <a:rPr lang="en-ZA" sz="1200" u="none" strike="noStrike" kern="1200" baseline="0" dirty="0">
                          <a:effectLst/>
                        </a:rPr>
                        <a:t> IAs are not allocated any additional projects</a:t>
                      </a:r>
                      <a:endParaRPr lang="en-GB" sz="1200" b="1" i="0" u="none" strike="noStrike" dirty="0">
                        <a:solidFill>
                          <a:srgbClr val="000000"/>
                        </a:solidFill>
                        <a:effectLst/>
                        <a:latin typeface="+mn-lt"/>
                      </a:endParaRPr>
                    </a:p>
                  </a:txBody>
                  <a:tcPr marL="3432" marR="3432" marT="3432" marB="20592"/>
                </a:tc>
                <a:extLst>
                  <a:ext uri="{0D108BD9-81ED-4DB2-BD59-A6C34878D82A}">
                    <a16:rowId xmlns:a16="http://schemas.microsoft.com/office/drawing/2014/main" xmlns="" val="127787050"/>
                  </a:ext>
                </a:extLst>
              </a:tr>
            </a:tbl>
          </a:graphicData>
        </a:graphic>
      </p:graphicFrame>
    </p:spTree>
    <p:custDataLst>
      <p:tags r:id="rId1"/>
    </p:custDataLst>
    <p:extLst>
      <p:ext uri="{BB962C8B-B14F-4D97-AF65-F5344CB8AC3E}">
        <p14:creationId xmlns:p14="http://schemas.microsoft.com/office/powerpoint/2010/main" xmlns="" val="12677408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solidFill>
                  <a:srgbClr val="C0504D">
                    <a:lumMod val="75000"/>
                  </a:srgbClr>
                </a:solidFill>
              </a:rPr>
              <a:t>INDICATOR TABLE: PROGRAMME 4 …</a:t>
            </a:r>
          </a:p>
        </p:txBody>
      </p:sp>
      <p:sp>
        <p:nvSpPr>
          <p:cNvPr id="3" name="Slide Number Placeholder 2"/>
          <p:cNvSpPr>
            <a:spLocks noGrp="1"/>
          </p:cNvSpPr>
          <p:nvPr>
            <p:ph type="sldNum" sz="quarter" idx="12"/>
          </p:nvPr>
        </p:nvSpPr>
        <p:spPr/>
        <p:txBody>
          <a:bodyPr/>
          <a:lstStyle/>
          <a:p>
            <a:fld id="{E2C0AE55-7E06-4976-960B-3D98813CB3CF}" type="slidenum">
              <a:rPr lang="en-ZA" smtClean="0"/>
              <a:pPr/>
              <a:t>93</a:t>
            </a:fld>
            <a:endParaRPr lang="en-ZA"/>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xmlns="" val="1574585131"/>
              </p:ext>
            </p:extLst>
          </p:nvPr>
        </p:nvGraphicFramePr>
        <p:xfrm>
          <a:off x="0" y="1052733"/>
          <a:ext cx="9143999" cy="4968554"/>
        </p:xfrm>
        <a:graphic>
          <a:graphicData uri="http://schemas.openxmlformats.org/drawingml/2006/table">
            <a:tbl>
              <a:tblPr>
                <a:tableStyleId>{8A107856-5554-42FB-B03E-39F5DBC370BA}</a:tableStyleId>
              </a:tblPr>
              <a:tblGrid>
                <a:gridCol w="827584">
                  <a:extLst>
                    <a:ext uri="{9D8B030D-6E8A-4147-A177-3AD203B41FA5}">
                      <a16:colId xmlns:a16="http://schemas.microsoft.com/office/drawing/2014/main" xmlns="" val="1952118658"/>
                    </a:ext>
                  </a:extLst>
                </a:gridCol>
                <a:gridCol w="936104">
                  <a:extLst>
                    <a:ext uri="{9D8B030D-6E8A-4147-A177-3AD203B41FA5}">
                      <a16:colId xmlns:a16="http://schemas.microsoft.com/office/drawing/2014/main" xmlns="" val="2954166566"/>
                    </a:ext>
                  </a:extLst>
                </a:gridCol>
                <a:gridCol w="720080">
                  <a:extLst>
                    <a:ext uri="{9D8B030D-6E8A-4147-A177-3AD203B41FA5}">
                      <a16:colId xmlns:a16="http://schemas.microsoft.com/office/drawing/2014/main" xmlns="" val="722483183"/>
                    </a:ext>
                  </a:extLst>
                </a:gridCol>
                <a:gridCol w="1008112">
                  <a:extLst>
                    <a:ext uri="{9D8B030D-6E8A-4147-A177-3AD203B41FA5}">
                      <a16:colId xmlns:a16="http://schemas.microsoft.com/office/drawing/2014/main" xmlns="" val="1912454739"/>
                    </a:ext>
                  </a:extLst>
                </a:gridCol>
                <a:gridCol w="1080120">
                  <a:extLst>
                    <a:ext uri="{9D8B030D-6E8A-4147-A177-3AD203B41FA5}">
                      <a16:colId xmlns:a16="http://schemas.microsoft.com/office/drawing/2014/main" xmlns="" val="600582678"/>
                    </a:ext>
                  </a:extLst>
                </a:gridCol>
                <a:gridCol w="720080">
                  <a:extLst>
                    <a:ext uri="{9D8B030D-6E8A-4147-A177-3AD203B41FA5}">
                      <a16:colId xmlns:a16="http://schemas.microsoft.com/office/drawing/2014/main" xmlns="" val="2824388129"/>
                    </a:ext>
                  </a:extLst>
                </a:gridCol>
                <a:gridCol w="2304256">
                  <a:extLst>
                    <a:ext uri="{9D8B030D-6E8A-4147-A177-3AD203B41FA5}">
                      <a16:colId xmlns:a16="http://schemas.microsoft.com/office/drawing/2014/main" xmlns="" val="4032781979"/>
                    </a:ext>
                  </a:extLst>
                </a:gridCol>
                <a:gridCol w="1547663">
                  <a:extLst>
                    <a:ext uri="{9D8B030D-6E8A-4147-A177-3AD203B41FA5}">
                      <a16:colId xmlns:a16="http://schemas.microsoft.com/office/drawing/2014/main" xmlns="" val="279642382"/>
                    </a:ext>
                  </a:extLst>
                </a:gridCol>
              </a:tblGrid>
              <a:tr h="911276">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3432" marR="3432" marT="3432" marB="20592"/>
                </a:tc>
                <a:tc>
                  <a:txBody>
                    <a:bodyPr/>
                    <a:lstStyle/>
                    <a:p>
                      <a:pPr algn="l" fontAlgn="t"/>
                      <a:r>
                        <a:rPr lang="en-ZA" sz="1200" b="1" u="none" strike="noStrike" dirty="0">
                          <a:effectLst/>
                        </a:rPr>
                        <a:t>Frequency</a:t>
                      </a:r>
                      <a:endParaRPr lang="en-ZA" sz="1200" b="1" i="0" u="none" strike="noStrike" dirty="0">
                        <a:solidFill>
                          <a:srgbClr val="000000"/>
                        </a:solidFill>
                        <a:effectLst/>
                        <a:latin typeface="+mn-lt"/>
                      </a:endParaRPr>
                    </a:p>
                  </a:txBody>
                  <a:tcPr marL="3432" marR="3432" marT="3432" marB="20592"/>
                </a:tc>
                <a:tc>
                  <a:txBody>
                    <a:bodyPr/>
                    <a:lstStyle/>
                    <a:p>
                      <a:pPr algn="l" fontAlgn="t"/>
                      <a:r>
                        <a:rPr lang="en-ZA" sz="1200" b="1" u="none" strike="noStrike" dirty="0">
                          <a:effectLst/>
                        </a:rPr>
                        <a:t>Target for 2019/20</a:t>
                      </a:r>
                      <a:endParaRPr lang="en-ZA" sz="1200" b="1" i="0" u="none" strike="noStrike" dirty="0">
                        <a:solidFill>
                          <a:srgbClr val="000000"/>
                        </a:solidFill>
                        <a:effectLst/>
                        <a:latin typeface="+mn-lt"/>
                      </a:endParaRPr>
                    </a:p>
                  </a:txBody>
                  <a:tcPr marL="3432" marR="3432" marT="3432" marB="20592"/>
                </a:tc>
                <a:tc>
                  <a:txBody>
                    <a:bodyPr/>
                    <a:lstStyle/>
                    <a:p>
                      <a:pPr algn="l" fontAlgn="t"/>
                      <a:r>
                        <a:rPr lang="en-GB" sz="1200" b="1" u="none" strike="noStrike" dirty="0">
                          <a:effectLst/>
                        </a:rPr>
                        <a:t>Quarterly Milestone </a:t>
                      </a:r>
                      <a:br>
                        <a:rPr lang="en-GB" sz="1200" b="1" u="none" strike="noStrike" dirty="0">
                          <a:effectLst/>
                        </a:rPr>
                      </a:br>
                      <a:r>
                        <a:rPr lang="en-GB" sz="1200" b="1" u="none" strike="noStrike" dirty="0">
                          <a:effectLst/>
                        </a:rPr>
                        <a:t>(for Annual Indicators)</a:t>
                      </a:r>
                      <a:endParaRPr lang="en-GB" sz="1200" b="1" i="0" u="none" strike="noStrike" dirty="0">
                        <a:solidFill>
                          <a:srgbClr val="000000"/>
                        </a:solidFill>
                        <a:effectLst/>
                        <a:latin typeface="+mn-lt"/>
                      </a:endParaRPr>
                    </a:p>
                  </a:txBody>
                  <a:tcPr marL="3432" marR="3432" marT="3432" marB="20592"/>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3432" marR="3432" marT="3432" marB="20592"/>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3432" marR="3432" marT="3432" marB="20592"/>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3432" marR="3432" marT="3432" marB="20592"/>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3432" marR="3432" marT="3432" marB="20592"/>
                </a:tc>
                <a:extLst>
                  <a:ext uri="{0D108BD9-81ED-4DB2-BD59-A6C34878D82A}">
                    <a16:rowId xmlns:a16="http://schemas.microsoft.com/office/drawing/2014/main" xmlns="" val="521134126"/>
                  </a:ext>
                </a:extLst>
              </a:tr>
              <a:tr h="470126">
                <a:tc rowSpan="3">
                  <a:txBody>
                    <a:bodyPr/>
                    <a:lstStyle/>
                    <a:p>
                      <a:pPr algn="l" fontAlgn="t"/>
                      <a:r>
                        <a:rPr lang="en-GB" sz="1200" u="sng" strike="noStrike" dirty="0">
                          <a:effectLst/>
                          <a:hlinkClick r:id="rId4" action="ppaction://hlinkfile"/>
                        </a:rPr>
                        <a:t>4.2.2. Number of schools provided with sanitation facilities through ASIDI.</a:t>
                      </a:r>
                      <a:endParaRPr lang="en-GB" sz="1200" b="1" i="0" u="sng" strike="noStrike" dirty="0">
                        <a:solidFill>
                          <a:srgbClr val="0563C1"/>
                        </a:solidFill>
                        <a:effectLst/>
                        <a:latin typeface="+mn-lt"/>
                      </a:endParaRPr>
                    </a:p>
                  </a:txBody>
                  <a:tcPr marL="3432" marR="3432" marT="3432" marB="20592"/>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3432" marR="3432" marT="3432" marB="20592"/>
                </a:tc>
                <a:tc>
                  <a:txBody>
                    <a:bodyPr/>
                    <a:lstStyle/>
                    <a:p>
                      <a:pPr algn="l" fontAlgn="t"/>
                      <a:r>
                        <a:rPr lang="en-ZA" sz="1200" u="none" strike="noStrike">
                          <a:effectLst/>
                        </a:rPr>
                        <a:t>717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3432" marR="3432" marT="3432" marB="20592"/>
                </a:tc>
                <a:tc>
                  <a:txBody>
                    <a:bodyPr/>
                    <a:lstStyle/>
                    <a:p>
                      <a:pPr algn="l" fontAlgn="t"/>
                      <a:endParaRPr lang="en-ZA" sz="1200" b="1" i="0" u="none" strike="noStrike">
                        <a:solidFill>
                          <a:srgbClr val="000000"/>
                        </a:solidFill>
                        <a:effectLst/>
                        <a:latin typeface="+mn-lt"/>
                      </a:endParaRPr>
                    </a:p>
                  </a:txBody>
                  <a:tcPr marL="3432" marR="3432" marT="3432" marB="20592"/>
                </a:tc>
                <a:tc>
                  <a:txBody>
                    <a:bodyPr/>
                    <a:lstStyle/>
                    <a:p>
                      <a:pPr algn="l" fontAlgn="t"/>
                      <a:endParaRPr lang="en-ZA" sz="1200" b="0" i="0" u="none" strike="noStrike">
                        <a:solidFill>
                          <a:srgbClr val="000000"/>
                        </a:solidFill>
                        <a:effectLst/>
                        <a:latin typeface="+mn-lt"/>
                      </a:endParaRPr>
                    </a:p>
                  </a:txBody>
                  <a:tcPr marL="3432" marR="3432" marT="3432" marB="20592"/>
                </a:tc>
                <a:tc>
                  <a:txBody>
                    <a:bodyPr/>
                    <a:lstStyle/>
                    <a:p>
                      <a:pPr algn="l" fontAlgn="t"/>
                      <a:endParaRPr lang="en-ZA" sz="1200" b="0" i="0" u="none" strike="noStrike">
                        <a:solidFill>
                          <a:srgbClr val="000000"/>
                        </a:solidFill>
                        <a:effectLst/>
                        <a:latin typeface="+mn-lt"/>
                      </a:endParaRPr>
                    </a:p>
                  </a:txBody>
                  <a:tcPr marL="3432" marR="3432" marT="3432" marB="20592"/>
                </a:tc>
                <a:tc>
                  <a:txBody>
                    <a:bodyPr/>
                    <a:lstStyle/>
                    <a:p>
                      <a:pPr algn="l" fontAlgn="t"/>
                      <a:endParaRPr lang="en-ZA" sz="1200" b="0" i="0" u="none" strike="noStrike">
                        <a:solidFill>
                          <a:srgbClr val="000000"/>
                        </a:solidFill>
                        <a:effectLst/>
                        <a:latin typeface="+mn-lt"/>
                      </a:endParaRPr>
                    </a:p>
                  </a:txBody>
                  <a:tcPr marL="3432" marR="3432" marT="3432" marB="20592"/>
                </a:tc>
                <a:tc>
                  <a:txBody>
                    <a:bodyPr/>
                    <a:lstStyle/>
                    <a:p>
                      <a:pPr algn="l" fontAlgn="t"/>
                      <a:endParaRPr lang="en-ZA" sz="1200" b="0" i="0" u="none" strike="noStrike">
                        <a:solidFill>
                          <a:srgbClr val="000000"/>
                        </a:solidFill>
                        <a:effectLst/>
                        <a:latin typeface="+mn-lt"/>
                      </a:endParaRPr>
                    </a:p>
                  </a:txBody>
                  <a:tcPr marL="3432" marR="3432" marT="3432" marB="20592"/>
                </a:tc>
                <a:extLst>
                  <a:ext uri="{0D108BD9-81ED-4DB2-BD59-A6C34878D82A}">
                    <a16:rowId xmlns:a16="http://schemas.microsoft.com/office/drawing/2014/main" xmlns="" val="1274034904"/>
                  </a:ext>
                </a:extLst>
              </a:tr>
              <a:tr h="1352426">
                <a:tc vMerge="1">
                  <a:txBody>
                    <a:bodyPr/>
                    <a:lstStyle/>
                    <a:p>
                      <a:pPr algn="l" fontAlgn="t"/>
                      <a:endParaRPr lang="en-ZA" sz="400" b="1" i="0" u="sng" strike="noStrike" dirty="0">
                        <a:solidFill>
                          <a:srgbClr val="0563C1"/>
                        </a:solidFill>
                        <a:effectLst/>
                        <a:latin typeface="Arial" panose="020B0604020202020204" pitchFamily="34" charset="0"/>
                      </a:endParaRPr>
                    </a:p>
                  </a:txBody>
                  <a:tcPr marL="3432" marR="3432" marT="3432" marB="2059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3432" marR="3432" marT="3432" marB="20592"/>
                </a:tc>
                <a:tc>
                  <a:txBody>
                    <a:bodyPr/>
                    <a:lstStyle/>
                    <a:p>
                      <a:pPr algn="l" fontAlgn="t"/>
                      <a:r>
                        <a:rPr lang="en-ZA" sz="1200" u="none" strike="noStrike">
                          <a:effectLst/>
                        </a:rPr>
                        <a:t>147</a:t>
                      </a:r>
                      <a:endParaRPr lang="en-ZA" sz="1200" b="0" i="0" u="none" strike="noStrike">
                        <a:solidFill>
                          <a:srgbClr val="000000"/>
                        </a:solidFill>
                        <a:effectLst/>
                        <a:latin typeface="+mn-lt"/>
                      </a:endParaRPr>
                    </a:p>
                  </a:txBody>
                  <a:tcPr marL="3432" marR="3432" marT="3432" marB="20592"/>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0" i="0" u="none" strike="noStrike" dirty="0">
                        <a:solidFill>
                          <a:srgbClr val="000000"/>
                        </a:solidFill>
                        <a:effectLst/>
                        <a:latin typeface="+mn-lt"/>
                      </a:endParaRPr>
                    </a:p>
                  </a:txBody>
                  <a:tcPr marL="3432" marR="3432" marT="3432" marB="20592"/>
                </a:tc>
                <a:tc>
                  <a:txBody>
                    <a:bodyPr/>
                    <a:lstStyle/>
                    <a:p>
                      <a:pPr algn="l" fontAlgn="t"/>
                      <a:r>
                        <a:rPr lang="en-ZA" sz="1200" u="none" strike="noStrike" dirty="0">
                          <a:effectLst/>
                        </a:rPr>
                        <a:t>27</a:t>
                      </a:r>
                      <a:endParaRPr lang="en-ZA" sz="1200" b="0" i="0" u="none" strike="noStrike" dirty="0">
                        <a:solidFill>
                          <a:srgbClr val="000000"/>
                        </a:solidFill>
                        <a:effectLst/>
                        <a:latin typeface="+mn-lt"/>
                      </a:endParaRPr>
                    </a:p>
                  </a:txBody>
                  <a:tcPr marL="3432" marR="3432" marT="3432" marB="20592">
                    <a:solidFill>
                      <a:srgbClr val="FF0000"/>
                    </a:solidFill>
                  </a:tcPr>
                </a:tc>
                <a:tc>
                  <a:txBody>
                    <a:bodyPr/>
                    <a:lstStyle/>
                    <a:p>
                      <a:pPr algn="l" fontAlgn="t"/>
                      <a:r>
                        <a:rPr lang="en-ZA" sz="1200" u="none" strike="noStrike">
                          <a:effectLst/>
                        </a:rPr>
                        <a:t>-120</a:t>
                      </a:r>
                      <a:endParaRPr lang="en-ZA" sz="1200" b="0" i="0" u="none" strike="noStrike">
                        <a:solidFill>
                          <a:srgbClr val="000000"/>
                        </a:solidFill>
                        <a:effectLst/>
                        <a:latin typeface="+mn-lt"/>
                      </a:endParaRPr>
                    </a:p>
                  </a:txBody>
                  <a:tcPr marL="3432" marR="3432" marT="3432" marB="20592"/>
                </a:tc>
                <a:tc>
                  <a:txBody>
                    <a:bodyPr/>
                    <a:lstStyle/>
                    <a:p>
                      <a:pPr algn="l" fontAlgn="t"/>
                      <a:r>
                        <a:rPr lang="en-GB" sz="1200" u="none" strike="noStrike" dirty="0">
                          <a:effectLst/>
                        </a:rPr>
                        <a:t>The set target could not be met due to poor performing contractors appointed by The </a:t>
                      </a:r>
                      <a:r>
                        <a:rPr lang="en-GB" sz="1200" u="none" strike="noStrike" dirty="0" err="1">
                          <a:effectLst/>
                        </a:rPr>
                        <a:t>Mvula</a:t>
                      </a:r>
                      <a:r>
                        <a:rPr lang="en-GB" sz="1200" u="none" strike="noStrike" dirty="0">
                          <a:effectLst/>
                        </a:rPr>
                        <a:t> Trust in the Eastern Cape and the Limpopo Provinces. </a:t>
                      </a:r>
                      <a:endParaRPr lang="en-GB" sz="1200" b="0" i="0" u="none" strike="noStrike" dirty="0">
                        <a:solidFill>
                          <a:srgbClr val="000000"/>
                        </a:solidFill>
                        <a:effectLst/>
                        <a:latin typeface="+mn-lt"/>
                      </a:endParaRPr>
                    </a:p>
                  </a:txBody>
                  <a:tcPr marL="3432" marR="3432" marT="3432" marB="20592"/>
                </a:tc>
                <a:tc>
                  <a:txBody>
                    <a:bodyPr/>
                    <a:lstStyle/>
                    <a:p>
                      <a:pPr algn="l" fontAlgn="t"/>
                      <a:r>
                        <a:rPr lang="en-GB" sz="1200" u="none" strike="noStrike">
                          <a:effectLst/>
                        </a:rPr>
                        <a:t>Penalties are being charged to the contractor for late completion. The IA has since revised the completion dates</a:t>
                      </a:r>
                      <a:endParaRPr lang="en-GB" sz="1200" b="0" i="0" u="none" strike="noStrike">
                        <a:solidFill>
                          <a:srgbClr val="000000"/>
                        </a:solidFill>
                        <a:effectLst/>
                        <a:latin typeface="+mn-lt"/>
                      </a:endParaRPr>
                    </a:p>
                  </a:txBody>
                  <a:tcPr marL="3432" marR="3432" marT="3432" marB="20592"/>
                </a:tc>
                <a:extLst>
                  <a:ext uri="{0D108BD9-81ED-4DB2-BD59-A6C34878D82A}">
                    <a16:rowId xmlns:a16="http://schemas.microsoft.com/office/drawing/2014/main" xmlns="" val="1006987958"/>
                  </a:ext>
                </a:extLst>
              </a:tr>
              <a:tr h="2234726">
                <a:tc vMerge="1">
                  <a:txBody>
                    <a:bodyPr/>
                    <a:lstStyle/>
                    <a:p>
                      <a:pPr algn="l" fontAlgn="t"/>
                      <a:endParaRPr lang="en-ZA" sz="400" b="1" i="0" u="sng" strike="noStrike" dirty="0">
                        <a:solidFill>
                          <a:srgbClr val="0563C1"/>
                        </a:solidFill>
                        <a:effectLst/>
                        <a:latin typeface="Arial" panose="020B0604020202020204" pitchFamily="34" charset="0"/>
                      </a:endParaRPr>
                    </a:p>
                  </a:txBody>
                  <a:tcPr marL="3432" marR="3432" marT="3432" marB="2059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3432" marR="3432" marT="3432" marB="20592"/>
                </a:tc>
                <a:tc>
                  <a:txBody>
                    <a:bodyPr/>
                    <a:lstStyle/>
                    <a:p>
                      <a:pPr algn="l" fontAlgn="t"/>
                      <a:r>
                        <a:rPr lang="en-ZA" sz="1200" u="none" strike="noStrike" dirty="0">
                          <a:effectLst/>
                        </a:rPr>
                        <a:t>210</a:t>
                      </a:r>
                      <a:endParaRPr lang="en-ZA" sz="1200" b="1" i="0" u="none" strike="noStrike" dirty="0">
                        <a:solidFill>
                          <a:srgbClr val="000000"/>
                        </a:solidFill>
                        <a:effectLst/>
                        <a:latin typeface="+mn-lt"/>
                      </a:endParaRPr>
                    </a:p>
                  </a:txBody>
                  <a:tcPr marL="3432" marR="3432" marT="3432" marB="20592"/>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1" i="0" u="none" strike="noStrike" dirty="0">
                        <a:solidFill>
                          <a:srgbClr val="000000"/>
                        </a:solidFill>
                        <a:effectLst/>
                        <a:latin typeface="+mn-lt"/>
                      </a:endParaRPr>
                    </a:p>
                  </a:txBody>
                  <a:tcPr marL="3432" marR="3432" marT="3432" marB="20592"/>
                </a:tc>
                <a:tc>
                  <a:txBody>
                    <a:bodyPr/>
                    <a:lstStyle/>
                    <a:p>
                      <a:pPr algn="l" fontAlgn="t"/>
                      <a:r>
                        <a:rPr lang="en-ZA" sz="1200" b="0" i="0" u="none" strike="noStrike" dirty="0">
                          <a:solidFill>
                            <a:schemeClr val="dk1"/>
                          </a:solidFill>
                          <a:effectLst/>
                          <a:latin typeface="+mn-lt"/>
                        </a:rPr>
                        <a:t>10</a:t>
                      </a:r>
                      <a:endParaRPr lang="en-ZA" sz="1200" b="1" i="0" u="none" strike="noStrike" dirty="0">
                        <a:solidFill>
                          <a:srgbClr val="000000"/>
                        </a:solidFill>
                        <a:effectLst/>
                        <a:latin typeface="+mn-lt"/>
                      </a:endParaRPr>
                    </a:p>
                  </a:txBody>
                  <a:tcPr marL="3432" marR="3432" marT="3432" marB="20592">
                    <a:solidFill>
                      <a:srgbClr val="FF0000"/>
                    </a:solidFill>
                  </a:tcPr>
                </a:tc>
                <a:tc>
                  <a:txBody>
                    <a:bodyPr/>
                    <a:lstStyle/>
                    <a:p>
                      <a:pPr algn="l" fontAlgn="t"/>
                      <a:r>
                        <a:rPr lang="en-ZA" sz="1200" u="none" strike="noStrike" dirty="0">
                          <a:effectLst/>
                        </a:rPr>
                        <a:t>-200</a:t>
                      </a:r>
                      <a:endParaRPr lang="en-ZA" sz="1200" b="1" i="0" u="none" strike="noStrike" dirty="0">
                        <a:solidFill>
                          <a:srgbClr val="000000"/>
                        </a:solidFill>
                        <a:effectLst/>
                        <a:latin typeface="+mn-lt"/>
                      </a:endParaRPr>
                    </a:p>
                  </a:txBody>
                  <a:tcPr marL="3432" marR="3432" marT="3432" marB="20592"/>
                </a:tc>
                <a:tc>
                  <a:txBody>
                    <a:bodyPr/>
                    <a:lstStyle/>
                    <a:p>
                      <a:pPr algn="l" fontAlgn="t"/>
                      <a:r>
                        <a:rPr lang="en-GB" sz="1200" u="none" strike="noStrike" dirty="0">
                          <a:effectLst/>
                        </a:rPr>
                        <a:t>The responsible implementing agents did not perform according to their quarterly plan.</a:t>
                      </a:r>
                      <a:endParaRPr lang="en-GB" sz="1200" b="1" i="0" u="none" strike="noStrike" dirty="0">
                        <a:solidFill>
                          <a:srgbClr val="000000"/>
                        </a:solidFill>
                        <a:effectLst/>
                        <a:latin typeface="+mn-lt"/>
                      </a:endParaRPr>
                    </a:p>
                  </a:txBody>
                  <a:tcPr marL="3432" marR="3432" marT="3432" marB="20592"/>
                </a:tc>
                <a:tc>
                  <a:txBody>
                    <a:bodyPr/>
                    <a:lstStyle/>
                    <a:p>
                      <a:pPr algn="l" fontAlgn="t"/>
                      <a:r>
                        <a:rPr lang="en-ZA" sz="1200" kern="1200" dirty="0">
                          <a:effectLst/>
                        </a:rPr>
                        <a:t>Letters of non-compliance to be written to implementing agents (IA) demanding remedial actions from their CEOs;</a:t>
                      </a:r>
                    </a:p>
                    <a:p>
                      <a:pPr algn="l" fontAlgn="t"/>
                      <a:r>
                        <a:rPr lang="en-ZA" sz="1200" u="none" strike="noStrike" kern="1200" dirty="0">
                          <a:effectLst/>
                        </a:rPr>
                        <a:t>Non performing</a:t>
                      </a:r>
                      <a:r>
                        <a:rPr lang="en-ZA" sz="1200" u="none" strike="noStrike" kern="1200" baseline="0" dirty="0">
                          <a:effectLst/>
                        </a:rPr>
                        <a:t> IA’s are not allocated any additional projects</a:t>
                      </a:r>
                      <a:endParaRPr lang="en-GB" sz="1200" b="1" i="0" u="none" strike="noStrike" dirty="0">
                        <a:solidFill>
                          <a:srgbClr val="000000"/>
                        </a:solidFill>
                        <a:effectLst/>
                        <a:latin typeface="+mn-lt"/>
                      </a:endParaRPr>
                    </a:p>
                  </a:txBody>
                  <a:tcPr marL="3432" marR="3432" marT="3432" marB="20592"/>
                </a:tc>
                <a:extLst>
                  <a:ext uri="{0D108BD9-81ED-4DB2-BD59-A6C34878D82A}">
                    <a16:rowId xmlns:a16="http://schemas.microsoft.com/office/drawing/2014/main" xmlns="" val="2336986319"/>
                  </a:ext>
                </a:extLst>
              </a:tr>
            </a:tbl>
          </a:graphicData>
        </a:graphic>
      </p:graphicFrame>
    </p:spTree>
    <p:custDataLst>
      <p:tags r:id="rId1"/>
    </p:custDataLst>
    <p:extLst>
      <p:ext uri="{BB962C8B-B14F-4D97-AF65-F5344CB8AC3E}">
        <p14:creationId xmlns:p14="http://schemas.microsoft.com/office/powerpoint/2010/main" xmlns="" val="3889765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C0AE55-7E06-4976-960B-3D98813CB3CF}" type="slidenum">
              <a:rPr lang="en-ZA" smtClean="0"/>
              <a:pPr/>
              <a:t>94</a:t>
            </a:fld>
            <a:endParaRPr lang="en-ZA"/>
          </a:p>
        </p:txBody>
      </p:sp>
      <p:sp>
        <p:nvSpPr>
          <p:cNvPr id="6" name="Title 1"/>
          <p:cNvSpPr txBox="1">
            <a:spLocks/>
          </p:cNvSpPr>
          <p:nvPr/>
        </p:nvSpPr>
        <p:spPr>
          <a:xfrm>
            <a:off x="-36512" y="116632"/>
            <a:ext cx="8229600" cy="7060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000" b="1" dirty="0">
                <a:solidFill>
                  <a:srgbClr val="C0504D">
                    <a:lumMod val="75000"/>
                  </a:srgbClr>
                </a:solidFill>
              </a:rPr>
              <a:t>INDICATOR TABLE: PROGRAMME 4 …</a:t>
            </a: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2003187085"/>
              </p:ext>
            </p:extLst>
          </p:nvPr>
        </p:nvGraphicFramePr>
        <p:xfrm>
          <a:off x="1" y="1052736"/>
          <a:ext cx="9143998" cy="4968551"/>
        </p:xfrm>
        <a:graphic>
          <a:graphicData uri="http://schemas.openxmlformats.org/drawingml/2006/table">
            <a:tbl>
              <a:tblPr>
                <a:tableStyleId>{8A107856-5554-42FB-B03E-39F5DBC370BA}</a:tableStyleId>
              </a:tblPr>
              <a:tblGrid>
                <a:gridCol w="1043607">
                  <a:extLst>
                    <a:ext uri="{9D8B030D-6E8A-4147-A177-3AD203B41FA5}">
                      <a16:colId xmlns:a16="http://schemas.microsoft.com/office/drawing/2014/main" xmlns="" val="2276272839"/>
                    </a:ext>
                  </a:extLst>
                </a:gridCol>
                <a:gridCol w="958831">
                  <a:extLst>
                    <a:ext uri="{9D8B030D-6E8A-4147-A177-3AD203B41FA5}">
                      <a16:colId xmlns:a16="http://schemas.microsoft.com/office/drawing/2014/main" xmlns="" val="712931759"/>
                    </a:ext>
                  </a:extLst>
                </a:gridCol>
                <a:gridCol w="769361">
                  <a:extLst>
                    <a:ext uri="{9D8B030D-6E8A-4147-A177-3AD203B41FA5}">
                      <a16:colId xmlns:a16="http://schemas.microsoft.com/office/drawing/2014/main" xmlns="" val="1269999465"/>
                    </a:ext>
                  </a:extLst>
                </a:gridCol>
                <a:gridCol w="864096">
                  <a:extLst>
                    <a:ext uri="{9D8B030D-6E8A-4147-A177-3AD203B41FA5}">
                      <a16:colId xmlns:a16="http://schemas.microsoft.com/office/drawing/2014/main" xmlns="" val="2644866061"/>
                    </a:ext>
                  </a:extLst>
                </a:gridCol>
                <a:gridCol w="1008112">
                  <a:extLst>
                    <a:ext uri="{9D8B030D-6E8A-4147-A177-3AD203B41FA5}">
                      <a16:colId xmlns:a16="http://schemas.microsoft.com/office/drawing/2014/main" xmlns="" val="417504485"/>
                    </a:ext>
                  </a:extLst>
                </a:gridCol>
                <a:gridCol w="792088">
                  <a:extLst>
                    <a:ext uri="{9D8B030D-6E8A-4147-A177-3AD203B41FA5}">
                      <a16:colId xmlns:a16="http://schemas.microsoft.com/office/drawing/2014/main" xmlns="" val="1372317606"/>
                    </a:ext>
                  </a:extLst>
                </a:gridCol>
                <a:gridCol w="1800200">
                  <a:extLst>
                    <a:ext uri="{9D8B030D-6E8A-4147-A177-3AD203B41FA5}">
                      <a16:colId xmlns:a16="http://schemas.microsoft.com/office/drawing/2014/main" xmlns="" val="596726543"/>
                    </a:ext>
                  </a:extLst>
                </a:gridCol>
                <a:gridCol w="1907703">
                  <a:extLst>
                    <a:ext uri="{9D8B030D-6E8A-4147-A177-3AD203B41FA5}">
                      <a16:colId xmlns:a16="http://schemas.microsoft.com/office/drawing/2014/main" xmlns="" val="2338474413"/>
                    </a:ext>
                  </a:extLst>
                </a:gridCol>
              </a:tblGrid>
              <a:tr h="961888">
                <a:tc>
                  <a:txBody>
                    <a:bodyPr/>
                    <a:lstStyle/>
                    <a:p>
                      <a:pPr algn="l" fontAlgn="t"/>
                      <a:r>
                        <a:rPr lang="en-ZA" sz="1200" b="1" u="none" strike="noStrike" dirty="0">
                          <a:effectLst/>
                        </a:rPr>
                        <a:t>Performance Indicator</a:t>
                      </a:r>
                      <a:endParaRPr lang="en-ZA" sz="1200" b="1" i="0" u="none" strike="noStrike" dirty="0">
                        <a:solidFill>
                          <a:srgbClr val="000000"/>
                        </a:solidFill>
                        <a:effectLst/>
                        <a:latin typeface="+mn-lt"/>
                      </a:endParaRPr>
                    </a:p>
                  </a:txBody>
                  <a:tcPr marL="7585" marR="7585" marT="7585" marB="45509"/>
                </a:tc>
                <a:tc>
                  <a:txBody>
                    <a:bodyPr/>
                    <a:lstStyle/>
                    <a:p>
                      <a:pPr algn="l" fontAlgn="t"/>
                      <a:r>
                        <a:rPr lang="en-ZA" sz="1200" b="1" u="none" strike="noStrike" dirty="0">
                          <a:effectLst/>
                        </a:rPr>
                        <a:t>Frequency</a:t>
                      </a:r>
                      <a:endParaRPr lang="en-ZA" sz="1200" b="1" i="0" u="none" strike="noStrike" dirty="0">
                        <a:solidFill>
                          <a:srgbClr val="000000"/>
                        </a:solidFill>
                        <a:effectLst/>
                        <a:latin typeface="+mn-lt"/>
                      </a:endParaRPr>
                    </a:p>
                  </a:txBody>
                  <a:tcPr marL="7585" marR="7585" marT="7585" marB="45509"/>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7585" marR="7585" marT="7585" marB="45509"/>
                </a:tc>
                <a:tc>
                  <a:txBody>
                    <a:bodyPr/>
                    <a:lstStyle/>
                    <a:p>
                      <a:pPr algn="l" fontAlgn="t"/>
                      <a:r>
                        <a:rPr lang="en-GB" sz="1200" b="1" u="none" strike="noStrike" dirty="0">
                          <a:effectLst/>
                        </a:rPr>
                        <a:t>Quarterly Milestone </a:t>
                      </a:r>
                      <a:br>
                        <a:rPr lang="en-GB" sz="1200" b="1" u="none" strike="noStrike" dirty="0">
                          <a:effectLst/>
                        </a:rPr>
                      </a:br>
                      <a:r>
                        <a:rPr lang="en-GB" sz="1200" b="1" u="none" strike="noStrike" dirty="0">
                          <a:effectLst/>
                        </a:rPr>
                        <a:t>(for Annual Indicators)</a:t>
                      </a:r>
                      <a:endParaRPr lang="en-GB" sz="1200" b="1" i="0" u="none" strike="noStrike" dirty="0">
                        <a:solidFill>
                          <a:srgbClr val="000000"/>
                        </a:solidFill>
                        <a:effectLst/>
                        <a:latin typeface="+mn-lt"/>
                      </a:endParaRPr>
                    </a:p>
                  </a:txBody>
                  <a:tcPr marL="7585" marR="7585" marT="7585" marB="45509"/>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7585" marR="7585" marT="7585" marB="45509"/>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7585" marR="7585" marT="7585" marB="45509"/>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7585" marR="7585" marT="7585" marB="45509"/>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7585" marR="7585" marT="7585" marB="45509"/>
                </a:tc>
                <a:extLst>
                  <a:ext uri="{0D108BD9-81ED-4DB2-BD59-A6C34878D82A}">
                    <a16:rowId xmlns:a16="http://schemas.microsoft.com/office/drawing/2014/main" xmlns="" val="612637834"/>
                  </a:ext>
                </a:extLst>
              </a:tr>
              <a:tr h="513489">
                <a:tc rowSpan="3">
                  <a:txBody>
                    <a:bodyPr/>
                    <a:lstStyle/>
                    <a:p>
                      <a:pPr algn="l" fontAlgn="t"/>
                      <a:r>
                        <a:rPr lang="en-GB" sz="1200" u="sng" strike="noStrike" dirty="0">
                          <a:effectLst/>
                          <a:hlinkClick r:id="rId4" action="ppaction://hlinkfile"/>
                        </a:rPr>
                        <a:t>4.2.3. Number of schools provided with water through ASIDI.</a:t>
                      </a:r>
                      <a:endParaRPr lang="en-GB" sz="1200" b="1" i="0" u="sng" strike="noStrike" dirty="0">
                        <a:solidFill>
                          <a:srgbClr val="0563C1"/>
                        </a:solidFill>
                        <a:effectLst/>
                        <a:latin typeface="+mn-lt"/>
                      </a:endParaRPr>
                    </a:p>
                  </a:txBody>
                  <a:tcPr marL="7585" marR="7585" marT="7585" marB="45509"/>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7585" marR="7585" marT="7585" marB="45509"/>
                </a:tc>
                <a:tc>
                  <a:txBody>
                    <a:bodyPr/>
                    <a:lstStyle/>
                    <a:p>
                      <a:pPr algn="l" fontAlgn="t"/>
                      <a:r>
                        <a:rPr lang="en-ZA" sz="1200" u="none" strike="noStrike">
                          <a:effectLst/>
                        </a:rPr>
                        <a:t>225 </a:t>
                      </a:r>
                      <a:br>
                        <a:rPr lang="en-ZA" sz="1200" u="none" strike="noStrike">
                          <a:effectLst/>
                        </a:rPr>
                      </a:br>
                      <a:r>
                        <a:rPr lang="en-ZA" sz="1200" u="none" strike="noStrike">
                          <a:effectLst/>
                        </a:rPr>
                        <a:t>Quarterly</a:t>
                      </a:r>
                      <a:endParaRPr lang="en-ZA" sz="1200" b="1" i="0" u="none" strike="noStrike">
                        <a:solidFill>
                          <a:srgbClr val="000000"/>
                        </a:solidFill>
                        <a:effectLst/>
                        <a:latin typeface="+mn-lt"/>
                      </a:endParaRPr>
                    </a:p>
                  </a:txBody>
                  <a:tcPr marL="7585" marR="7585" marT="7585" marB="45509"/>
                </a:tc>
                <a:tc>
                  <a:txBody>
                    <a:bodyPr/>
                    <a:lstStyle/>
                    <a:p>
                      <a:pPr algn="l" fontAlgn="t"/>
                      <a:endParaRPr lang="en-ZA" sz="1200" b="1" i="0" u="none" strike="noStrike">
                        <a:solidFill>
                          <a:srgbClr val="000000"/>
                        </a:solidFill>
                        <a:effectLst/>
                        <a:latin typeface="+mn-lt"/>
                      </a:endParaRPr>
                    </a:p>
                  </a:txBody>
                  <a:tcPr marL="7585" marR="7585" marT="7585" marB="45509"/>
                </a:tc>
                <a:tc>
                  <a:txBody>
                    <a:bodyPr/>
                    <a:lstStyle/>
                    <a:p>
                      <a:pPr algn="l" fontAlgn="t"/>
                      <a:endParaRPr lang="en-ZA" sz="1200" b="0" i="0" u="none" strike="noStrike">
                        <a:solidFill>
                          <a:srgbClr val="000000"/>
                        </a:solidFill>
                        <a:effectLst/>
                        <a:latin typeface="+mn-lt"/>
                      </a:endParaRPr>
                    </a:p>
                  </a:txBody>
                  <a:tcPr marL="7585" marR="7585" marT="7585" marB="45509"/>
                </a:tc>
                <a:tc>
                  <a:txBody>
                    <a:bodyPr/>
                    <a:lstStyle/>
                    <a:p>
                      <a:pPr algn="l" fontAlgn="t"/>
                      <a:endParaRPr lang="en-ZA" sz="1200" b="0" i="0" u="none" strike="noStrike">
                        <a:solidFill>
                          <a:srgbClr val="000000"/>
                        </a:solidFill>
                        <a:effectLst/>
                        <a:latin typeface="+mn-lt"/>
                      </a:endParaRPr>
                    </a:p>
                  </a:txBody>
                  <a:tcPr marL="7585" marR="7585" marT="7585" marB="45509"/>
                </a:tc>
                <a:tc>
                  <a:txBody>
                    <a:bodyPr/>
                    <a:lstStyle/>
                    <a:p>
                      <a:pPr algn="l" fontAlgn="t"/>
                      <a:endParaRPr lang="en-ZA" sz="1200" b="0" i="0" u="none" strike="noStrike">
                        <a:solidFill>
                          <a:srgbClr val="000000"/>
                        </a:solidFill>
                        <a:effectLst/>
                        <a:latin typeface="+mn-lt"/>
                      </a:endParaRPr>
                    </a:p>
                  </a:txBody>
                  <a:tcPr marL="7585" marR="7585" marT="7585" marB="45509"/>
                </a:tc>
                <a:tc>
                  <a:txBody>
                    <a:bodyPr/>
                    <a:lstStyle/>
                    <a:p>
                      <a:pPr algn="l" fontAlgn="t"/>
                      <a:endParaRPr lang="en-ZA" sz="1200" b="0" i="0" u="none" strike="noStrike">
                        <a:solidFill>
                          <a:srgbClr val="000000"/>
                        </a:solidFill>
                        <a:effectLst/>
                        <a:latin typeface="+mn-lt"/>
                      </a:endParaRPr>
                    </a:p>
                  </a:txBody>
                  <a:tcPr marL="7585" marR="7585" marT="7585" marB="45509"/>
                </a:tc>
                <a:extLst>
                  <a:ext uri="{0D108BD9-81ED-4DB2-BD59-A6C34878D82A}">
                    <a16:rowId xmlns:a16="http://schemas.microsoft.com/office/drawing/2014/main" xmlns="" val="479604850"/>
                  </a:ext>
                </a:extLst>
              </a:tr>
              <a:tr h="1634487">
                <a:tc vMerge="1">
                  <a:txBody>
                    <a:bodyPr/>
                    <a:lstStyle/>
                    <a:p>
                      <a:pPr algn="l" fontAlgn="t"/>
                      <a:endParaRPr lang="en-ZA" sz="1200" b="1" i="0" u="sng" strike="noStrike" dirty="0">
                        <a:solidFill>
                          <a:srgbClr val="0563C1"/>
                        </a:solidFill>
                        <a:effectLst/>
                        <a:latin typeface="Arial" panose="020B0604020202020204" pitchFamily="34" charset="0"/>
                      </a:endParaRPr>
                    </a:p>
                  </a:txBody>
                  <a:tcPr marL="7585" marR="7585" marT="7585" marB="4550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7585" marR="7585" marT="7585" marB="45509"/>
                </a:tc>
                <a:tc>
                  <a:txBody>
                    <a:bodyPr/>
                    <a:lstStyle/>
                    <a:p>
                      <a:pPr algn="l" fontAlgn="t"/>
                      <a:r>
                        <a:rPr lang="en-ZA" sz="1200" u="none" strike="noStrike">
                          <a:effectLst/>
                        </a:rPr>
                        <a:t>25</a:t>
                      </a:r>
                      <a:endParaRPr lang="en-ZA" sz="1200" b="0" i="0" u="none" strike="noStrike">
                        <a:solidFill>
                          <a:srgbClr val="000000"/>
                        </a:solidFill>
                        <a:effectLst/>
                        <a:latin typeface="+mn-lt"/>
                      </a:endParaRPr>
                    </a:p>
                  </a:txBody>
                  <a:tcPr marL="7585" marR="7585" marT="7585" marB="45509"/>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0" i="0" u="none" strike="noStrike" dirty="0">
                        <a:solidFill>
                          <a:srgbClr val="000000"/>
                        </a:solidFill>
                        <a:effectLst/>
                        <a:latin typeface="+mn-lt"/>
                      </a:endParaRPr>
                    </a:p>
                  </a:txBody>
                  <a:tcPr marL="7585" marR="7585" marT="7585" marB="45509"/>
                </a:tc>
                <a:tc>
                  <a:txBody>
                    <a:bodyPr/>
                    <a:lstStyle/>
                    <a:p>
                      <a:pPr algn="l" fontAlgn="t"/>
                      <a:r>
                        <a:rPr lang="en-ZA" sz="1200" u="none" strike="noStrike" dirty="0">
                          <a:effectLst/>
                        </a:rPr>
                        <a:t>14</a:t>
                      </a:r>
                      <a:endParaRPr lang="en-ZA" sz="1200" b="0" i="0" u="none" strike="noStrike" dirty="0">
                        <a:solidFill>
                          <a:srgbClr val="000000"/>
                        </a:solidFill>
                        <a:effectLst/>
                        <a:latin typeface="+mn-lt"/>
                      </a:endParaRPr>
                    </a:p>
                  </a:txBody>
                  <a:tcPr marL="7585" marR="7585" marT="7585" marB="45509">
                    <a:solidFill>
                      <a:srgbClr val="FF0000"/>
                    </a:solidFill>
                  </a:tcPr>
                </a:tc>
                <a:tc>
                  <a:txBody>
                    <a:bodyPr/>
                    <a:lstStyle/>
                    <a:p>
                      <a:pPr algn="l" fontAlgn="t"/>
                      <a:r>
                        <a:rPr lang="en-ZA" sz="1200" u="none" strike="noStrike">
                          <a:effectLst/>
                        </a:rPr>
                        <a:t>-11</a:t>
                      </a:r>
                      <a:endParaRPr lang="en-ZA" sz="1200" b="0" i="0" u="none" strike="noStrike">
                        <a:solidFill>
                          <a:srgbClr val="000000"/>
                        </a:solidFill>
                        <a:effectLst/>
                        <a:latin typeface="+mn-lt"/>
                      </a:endParaRPr>
                    </a:p>
                  </a:txBody>
                  <a:tcPr marL="7585" marR="7585" marT="7585" marB="45509"/>
                </a:tc>
                <a:tc>
                  <a:txBody>
                    <a:bodyPr/>
                    <a:lstStyle/>
                    <a:p>
                      <a:pPr algn="l" fontAlgn="t"/>
                      <a:r>
                        <a:rPr lang="en-GB" sz="1200" u="none" strike="noStrike" dirty="0">
                          <a:effectLst/>
                        </a:rPr>
                        <a:t>The set target could not be met due to poor performing contractors appointed by The </a:t>
                      </a:r>
                      <a:r>
                        <a:rPr lang="en-GB" sz="1200" u="none" strike="noStrike" dirty="0" err="1">
                          <a:effectLst/>
                        </a:rPr>
                        <a:t>Mvula</a:t>
                      </a:r>
                      <a:r>
                        <a:rPr lang="en-GB" sz="1200" u="none" strike="noStrike" dirty="0">
                          <a:effectLst/>
                        </a:rPr>
                        <a:t> Trust in the Eastern Cape and the Limpopo Provinces. </a:t>
                      </a:r>
                      <a:endParaRPr lang="en-GB" sz="1200" b="0" i="0" u="none" strike="noStrike" dirty="0">
                        <a:solidFill>
                          <a:srgbClr val="000000"/>
                        </a:solidFill>
                        <a:effectLst/>
                        <a:latin typeface="+mn-lt"/>
                      </a:endParaRPr>
                    </a:p>
                  </a:txBody>
                  <a:tcPr marL="7585" marR="7585" marT="7585" marB="45509"/>
                </a:tc>
                <a:tc>
                  <a:txBody>
                    <a:bodyPr/>
                    <a:lstStyle/>
                    <a:p>
                      <a:pPr algn="l" fontAlgn="t"/>
                      <a:r>
                        <a:rPr lang="en-GB" sz="1200" u="none" strike="noStrike">
                          <a:effectLst/>
                        </a:rPr>
                        <a:t>Penalties are being charged to the contractor for late completion</a:t>
                      </a:r>
                      <a:endParaRPr lang="en-GB" sz="1200" b="0" i="0" u="none" strike="noStrike">
                        <a:solidFill>
                          <a:srgbClr val="000000"/>
                        </a:solidFill>
                        <a:effectLst/>
                        <a:latin typeface="+mn-lt"/>
                      </a:endParaRPr>
                    </a:p>
                  </a:txBody>
                  <a:tcPr marL="7585" marR="7585" marT="7585" marB="45509"/>
                </a:tc>
                <a:extLst>
                  <a:ext uri="{0D108BD9-81ED-4DB2-BD59-A6C34878D82A}">
                    <a16:rowId xmlns:a16="http://schemas.microsoft.com/office/drawing/2014/main" xmlns="" val="2097534749"/>
                  </a:ext>
                </a:extLst>
              </a:tr>
              <a:tr h="1858687">
                <a:tc vMerge="1">
                  <a:txBody>
                    <a:bodyPr/>
                    <a:lstStyle/>
                    <a:p>
                      <a:pPr algn="l" fontAlgn="t"/>
                      <a:endParaRPr lang="en-ZA" sz="1200" b="1" i="0" u="sng" strike="noStrike" dirty="0">
                        <a:solidFill>
                          <a:srgbClr val="0563C1"/>
                        </a:solidFill>
                        <a:effectLst/>
                        <a:latin typeface="Arial" panose="020B0604020202020204" pitchFamily="34" charset="0"/>
                      </a:endParaRPr>
                    </a:p>
                  </a:txBody>
                  <a:tcPr marL="7585" marR="7585" marT="7585" marB="4550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7585" marR="7585" marT="7585" marB="45509"/>
                </a:tc>
                <a:tc>
                  <a:txBody>
                    <a:bodyPr/>
                    <a:lstStyle/>
                    <a:p>
                      <a:pPr algn="l" fontAlgn="t"/>
                      <a:r>
                        <a:rPr lang="en-ZA" sz="1200" u="none" strike="noStrike" dirty="0">
                          <a:effectLst/>
                        </a:rPr>
                        <a:t>35</a:t>
                      </a:r>
                      <a:endParaRPr lang="en-ZA" sz="1200" b="1" i="0" u="none" strike="noStrike" dirty="0">
                        <a:solidFill>
                          <a:srgbClr val="000000"/>
                        </a:solidFill>
                        <a:effectLst/>
                        <a:latin typeface="+mn-lt"/>
                      </a:endParaRPr>
                    </a:p>
                  </a:txBody>
                  <a:tcPr marL="7585" marR="7585" marT="7585" marB="45509"/>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u="none" strike="noStrike" dirty="0">
                          <a:effectLst/>
                        </a:rPr>
                        <a:t>Quarterly indicator</a:t>
                      </a:r>
                    </a:p>
                    <a:p>
                      <a:pPr algn="l" fontAlgn="t"/>
                      <a:endParaRPr lang="en-ZA" sz="1200" b="1" i="0" u="none" strike="noStrike" dirty="0">
                        <a:solidFill>
                          <a:srgbClr val="000000"/>
                        </a:solidFill>
                        <a:effectLst/>
                        <a:latin typeface="+mn-lt"/>
                      </a:endParaRPr>
                    </a:p>
                  </a:txBody>
                  <a:tcPr marL="7585" marR="7585" marT="7585" marB="45509"/>
                </a:tc>
                <a:tc>
                  <a:txBody>
                    <a:bodyPr/>
                    <a:lstStyle/>
                    <a:p>
                      <a:pPr algn="l" fontAlgn="t"/>
                      <a:r>
                        <a:rPr lang="en-ZA" sz="1200" b="0" i="0" u="none" strike="noStrike" dirty="0">
                          <a:solidFill>
                            <a:schemeClr val="dk1"/>
                          </a:solidFill>
                          <a:effectLst/>
                          <a:latin typeface="+mn-lt"/>
                        </a:rPr>
                        <a:t>20</a:t>
                      </a:r>
                      <a:endParaRPr lang="en-ZA" sz="1200" b="1" i="0" u="none" strike="noStrike" dirty="0">
                        <a:solidFill>
                          <a:srgbClr val="000000"/>
                        </a:solidFill>
                        <a:effectLst/>
                        <a:latin typeface="+mn-lt"/>
                      </a:endParaRPr>
                    </a:p>
                  </a:txBody>
                  <a:tcPr marL="7585" marR="7585" marT="7585" marB="45509">
                    <a:solidFill>
                      <a:srgbClr val="FFC000"/>
                    </a:solidFill>
                  </a:tcPr>
                </a:tc>
                <a:tc>
                  <a:txBody>
                    <a:bodyPr/>
                    <a:lstStyle/>
                    <a:p>
                      <a:pPr algn="l" fontAlgn="t"/>
                      <a:r>
                        <a:rPr lang="en-ZA" sz="1200" u="none" strike="noStrike" dirty="0">
                          <a:effectLst/>
                        </a:rPr>
                        <a:t>-15</a:t>
                      </a:r>
                      <a:endParaRPr lang="en-ZA" sz="1200" b="1" i="0" u="none" strike="noStrike" dirty="0">
                        <a:solidFill>
                          <a:srgbClr val="000000"/>
                        </a:solidFill>
                        <a:effectLst/>
                        <a:latin typeface="+mn-lt"/>
                      </a:endParaRPr>
                    </a:p>
                  </a:txBody>
                  <a:tcPr marL="7585" marR="7585" marT="7585" marB="45509"/>
                </a:tc>
                <a:tc>
                  <a:txBody>
                    <a:bodyPr/>
                    <a:lstStyle/>
                    <a:p>
                      <a:pPr algn="l" fontAlgn="t"/>
                      <a:r>
                        <a:rPr lang="en-GB" sz="1200" u="none" strike="noStrike" dirty="0">
                          <a:effectLst/>
                        </a:rPr>
                        <a:t>The responsible implementing agents did not perform according to their quarterly plan.</a:t>
                      </a:r>
                      <a:endParaRPr lang="en-GB" sz="1200" b="1" i="0" u="none" strike="noStrike" dirty="0">
                        <a:solidFill>
                          <a:srgbClr val="000000"/>
                        </a:solidFill>
                        <a:effectLst/>
                        <a:latin typeface="+mn-lt"/>
                      </a:endParaRPr>
                    </a:p>
                  </a:txBody>
                  <a:tcPr marL="7585" marR="7585" marT="7585" marB="45509"/>
                </a:tc>
                <a:tc>
                  <a:txBody>
                    <a:bodyPr/>
                    <a:lstStyle/>
                    <a:p>
                      <a:pPr algn="l" fontAlgn="t"/>
                      <a:r>
                        <a:rPr lang="en-ZA" sz="1200" kern="1200" dirty="0">
                          <a:effectLst/>
                        </a:rPr>
                        <a:t>Letters of non-compliance to be written to implementing agents (IA) demanding remedial actions from their CEOs;</a:t>
                      </a:r>
                    </a:p>
                    <a:p>
                      <a:pPr algn="l" fontAlgn="t"/>
                      <a:r>
                        <a:rPr lang="en-ZA" sz="1200" u="none" strike="noStrike" kern="1200" dirty="0">
                          <a:effectLst/>
                        </a:rPr>
                        <a:t>Non performing</a:t>
                      </a:r>
                      <a:r>
                        <a:rPr lang="en-ZA" sz="1200" u="none" strike="noStrike" kern="1200" baseline="0" dirty="0">
                          <a:effectLst/>
                        </a:rPr>
                        <a:t> IAs are not allocated any additional projects</a:t>
                      </a:r>
                      <a:r>
                        <a:rPr lang="en-GB" sz="1200" u="none" strike="noStrike" dirty="0">
                          <a:effectLst/>
                        </a:rPr>
                        <a:t> </a:t>
                      </a:r>
                      <a:endParaRPr lang="en-GB" sz="1200" b="1" i="0" u="none" strike="noStrike" dirty="0">
                        <a:solidFill>
                          <a:srgbClr val="000000"/>
                        </a:solidFill>
                        <a:effectLst/>
                        <a:latin typeface="+mn-lt"/>
                      </a:endParaRPr>
                    </a:p>
                  </a:txBody>
                  <a:tcPr marL="7585" marR="7585" marT="7585" marB="45509"/>
                </a:tc>
                <a:extLst>
                  <a:ext uri="{0D108BD9-81ED-4DB2-BD59-A6C34878D82A}">
                    <a16:rowId xmlns:a16="http://schemas.microsoft.com/office/drawing/2014/main" xmlns="" val="922384990"/>
                  </a:ext>
                </a:extLst>
              </a:tr>
            </a:tbl>
          </a:graphicData>
        </a:graphic>
      </p:graphicFrame>
    </p:spTree>
    <p:custDataLst>
      <p:tags r:id="rId1"/>
    </p:custDataLst>
    <p:extLst>
      <p:ext uri="{BB962C8B-B14F-4D97-AF65-F5344CB8AC3E}">
        <p14:creationId xmlns:p14="http://schemas.microsoft.com/office/powerpoint/2010/main" xmlns="" val="11257031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C0AE55-7E06-4976-960B-3D98813CB3CF}" type="slidenum">
              <a:rPr lang="en-ZA" smtClean="0"/>
              <a:pPr/>
              <a:t>95</a:t>
            </a:fld>
            <a:endParaRPr lang="en-ZA"/>
          </a:p>
        </p:txBody>
      </p:sp>
      <p:sp>
        <p:nvSpPr>
          <p:cNvPr id="6" name="Title 1"/>
          <p:cNvSpPr txBox="1">
            <a:spLocks/>
          </p:cNvSpPr>
          <p:nvPr/>
        </p:nvSpPr>
        <p:spPr>
          <a:xfrm>
            <a:off x="-36512" y="0"/>
            <a:ext cx="8424936" cy="10527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000" b="1" dirty="0">
                <a:solidFill>
                  <a:srgbClr val="C0504D">
                    <a:lumMod val="75000"/>
                  </a:srgbClr>
                </a:solidFill>
              </a:rPr>
              <a:t>INDICATOR TABLE: PROGRAMME 4</a:t>
            </a: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3970476767"/>
              </p:ext>
            </p:extLst>
          </p:nvPr>
        </p:nvGraphicFramePr>
        <p:xfrm>
          <a:off x="-3" y="1052736"/>
          <a:ext cx="9144005" cy="4896544"/>
        </p:xfrm>
        <a:graphic>
          <a:graphicData uri="http://schemas.openxmlformats.org/drawingml/2006/table">
            <a:tbl>
              <a:tblPr>
                <a:tableStyleId>{8A107856-5554-42FB-B03E-39F5DBC370BA}</a:tableStyleId>
              </a:tblPr>
              <a:tblGrid>
                <a:gridCol w="1190261">
                  <a:extLst>
                    <a:ext uri="{9D8B030D-6E8A-4147-A177-3AD203B41FA5}">
                      <a16:colId xmlns:a16="http://schemas.microsoft.com/office/drawing/2014/main" xmlns="" val="3793571841"/>
                    </a:ext>
                  </a:extLst>
                </a:gridCol>
                <a:gridCol w="1033108">
                  <a:extLst>
                    <a:ext uri="{9D8B030D-6E8A-4147-A177-3AD203B41FA5}">
                      <a16:colId xmlns:a16="http://schemas.microsoft.com/office/drawing/2014/main" xmlns="" val="3354564604"/>
                    </a:ext>
                  </a:extLst>
                </a:gridCol>
                <a:gridCol w="969331">
                  <a:extLst>
                    <a:ext uri="{9D8B030D-6E8A-4147-A177-3AD203B41FA5}">
                      <a16:colId xmlns:a16="http://schemas.microsoft.com/office/drawing/2014/main" xmlns="" val="894304918"/>
                    </a:ext>
                  </a:extLst>
                </a:gridCol>
                <a:gridCol w="1190261">
                  <a:extLst>
                    <a:ext uri="{9D8B030D-6E8A-4147-A177-3AD203B41FA5}">
                      <a16:colId xmlns:a16="http://schemas.microsoft.com/office/drawing/2014/main" xmlns="" val="3027935265"/>
                    </a:ext>
                  </a:extLst>
                </a:gridCol>
                <a:gridCol w="1190261">
                  <a:extLst>
                    <a:ext uri="{9D8B030D-6E8A-4147-A177-3AD203B41FA5}">
                      <a16:colId xmlns:a16="http://schemas.microsoft.com/office/drawing/2014/main" xmlns="" val="3509239800"/>
                    </a:ext>
                  </a:extLst>
                </a:gridCol>
                <a:gridCol w="798981">
                  <a:extLst>
                    <a:ext uri="{9D8B030D-6E8A-4147-A177-3AD203B41FA5}">
                      <a16:colId xmlns:a16="http://schemas.microsoft.com/office/drawing/2014/main" xmlns="" val="2346629013"/>
                    </a:ext>
                  </a:extLst>
                </a:gridCol>
                <a:gridCol w="1581541">
                  <a:extLst>
                    <a:ext uri="{9D8B030D-6E8A-4147-A177-3AD203B41FA5}">
                      <a16:colId xmlns:a16="http://schemas.microsoft.com/office/drawing/2014/main" xmlns="" val="2889285916"/>
                    </a:ext>
                  </a:extLst>
                </a:gridCol>
                <a:gridCol w="1190261">
                  <a:extLst>
                    <a:ext uri="{9D8B030D-6E8A-4147-A177-3AD203B41FA5}">
                      <a16:colId xmlns:a16="http://schemas.microsoft.com/office/drawing/2014/main" xmlns="" val="4005661307"/>
                    </a:ext>
                  </a:extLst>
                </a:gridCol>
              </a:tblGrid>
              <a:tr h="864211">
                <a:tc>
                  <a:txBody>
                    <a:bodyPr/>
                    <a:lstStyle/>
                    <a:p>
                      <a:pPr algn="l" fontAlgn="t"/>
                      <a:r>
                        <a:rPr lang="en-ZA" sz="1200" b="1" u="none" strike="noStrike">
                          <a:effectLst/>
                        </a:rPr>
                        <a:t>Performance Indicator</a:t>
                      </a:r>
                      <a:endParaRPr lang="en-ZA" sz="1200" b="1" i="0" u="none" strike="noStrike">
                        <a:solidFill>
                          <a:srgbClr val="000000"/>
                        </a:solidFill>
                        <a:effectLst/>
                        <a:latin typeface="+mn-lt"/>
                      </a:endParaRPr>
                    </a:p>
                  </a:txBody>
                  <a:tcPr marL="5275" marR="5275" marT="5275" marB="31650"/>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5275" marR="5275" marT="5275" marB="31650"/>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5275" marR="5275" marT="5275" marB="31650"/>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5275" marR="5275" marT="5275" marB="31650"/>
                </a:tc>
                <a:tc>
                  <a:txBody>
                    <a:bodyPr/>
                    <a:lstStyle/>
                    <a:p>
                      <a:pPr algn="l" fontAlgn="t"/>
                      <a:r>
                        <a:rPr lang="en-GB" sz="1200" b="1" u="none" strike="noStrike" dirty="0">
                          <a:effectLst/>
                        </a:rPr>
                        <a:t>Quarterly Output </a:t>
                      </a:r>
                      <a:br>
                        <a:rPr lang="en-GB" sz="1200" b="1" u="none" strike="noStrike" dirty="0">
                          <a:effectLst/>
                        </a:rPr>
                      </a:br>
                      <a:r>
                        <a:rPr lang="en-GB" sz="1200" b="1" u="none" strike="noStrike" dirty="0">
                          <a:effectLst/>
                        </a:rPr>
                        <a:t>(for Quarterly Indicators)</a:t>
                      </a:r>
                      <a:endParaRPr lang="en-GB" sz="1200" b="1" i="0" u="none" strike="noStrike" dirty="0">
                        <a:solidFill>
                          <a:srgbClr val="000000"/>
                        </a:solidFill>
                        <a:effectLst/>
                        <a:latin typeface="+mn-lt"/>
                      </a:endParaRPr>
                    </a:p>
                  </a:txBody>
                  <a:tcPr marL="5275" marR="5275" marT="5275" marB="31650"/>
                </a:tc>
                <a:tc>
                  <a:txBody>
                    <a:bodyPr/>
                    <a:lstStyle/>
                    <a:p>
                      <a:pPr algn="l" fontAlgn="t"/>
                      <a:r>
                        <a:rPr lang="en-ZA" sz="1200" b="1" u="none" strike="noStrike" dirty="0">
                          <a:effectLst/>
                        </a:rPr>
                        <a:t>Deviation</a:t>
                      </a:r>
                      <a:endParaRPr lang="en-ZA" sz="1200" b="1" i="0" u="none" strike="noStrike" dirty="0">
                        <a:solidFill>
                          <a:srgbClr val="000000"/>
                        </a:solidFill>
                        <a:effectLst/>
                        <a:latin typeface="+mn-lt"/>
                      </a:endParaRPr>
                    </a:p>
                  </a:txBody>
                  <a:tcPr marL="5275" marR="5275" marT="5275" marB="31650"/>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5275" marR="5275" marT="5275" marB="31650"/>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5275" marR="5275" marT="5275" marB="31650"/>
                </a:tc>
                <a:extLst>
                  <a:ext uri="{0D108BD9-81ED-4DB2-BD59-A6C34878D82A}">
                    <a16:rowId xmlns:a16="http://schemas.microsoft.com/office/drawing/2014/main" xmlns="" val="3806943891"/>
                  </a:ext>
                </a:extLst>
              </a:tr>
              <a:tr h="452869">
                <a:tc rowSpan="3">
                  <a:txBody>
                    <a:bodyPr/>
                    <a:lstStyle/>
                    <a:p>
                      <a:pPr algn="l" fontAlgn="t"/>
                      <a:r>
                        <a:rPr lang="en-GB" sz="1200" u="sng" strike="noStrike" dirty="0">
                          <a:effectLst/>
                          <a:hlinkClick r:id="rId4" action="ppaction://hlinkfile"/>
                        </a:rPr>
                        <a:t>4.3.1. Percentage of public schools using the standardised school administration system, SA-SAMS for reporting.</a:t>
                      </a:r>
                      <a:endParaRPr lang="en-GB" sz="1200" b="1" i="0" u="sng" strike="noStrike" dirty="0">
                        <a:solidFill>
                          <a:srgbClr val="0563C1"/>
                        </a:solidFill>
                        <a:effectLst/>
                        <a:latin typeface="+mn-lt"/>
                      </a:endParaRPr>
                    </a:p>
                  </a:txBody>
                  <a:tcPr marL="5275" marR="5275" marT="5275" marB="31650"/>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5275" marR="5275" marT="5275" marB="31650"/>
                </a:tc>
                <a:tc>
                  <a:txBody>
                    <a:bodyPr/>
                    <a:lstStyle/>
                    <a:p>
                      <a:pPr algn="l" fontAlgn="t"/>
                      <a:r>
                        <a:rPr lang="en-ZA" sz="1200" u="none" strike="noStrike">
                          <a:effectLst/>
                        </a:rPr>
                        <a:t>98%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5275" marR="5275" marT="5275" marB="31650"/>
                </a:tc>
                <a:tc>
                  <a:txBody>
                    <a:bodyPr/>
                    <a:lstStyle/>
                    <a:p>
                      <a:pPr algn="l" fontAlgn="t"/>
                      <a:endParaRPr lang="en-ZA" sz="1200" b="1" i="0" u="none" strike="noStrike">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extLst>
                  <a:ext uri="{0D108BD9-81ED-4DB2-BD59-A6C34878D82A}">
                    <a16:rowId xmlns:a16="http://schemas.microsoft.com/office/drawing/2014/main" xmlns="" val="2742537883"/>
                  </a:ext>
                </a:extLst>
              </a:tr>
              <a:tr h="950413">
                <a:tc vMerge="1">
                  <a:txBody>
                    <a:bodyPr/>
                    <a:lstStyle/>
                    <a:p>
                      <a:pPr algn="l" fontAlgn="t"/>
                      <a:endParaRPr lang="en-ZA" sz="600" b="1" i="0" u="sng" strike="noStrike" dirty="0">
                        <a:solidFill>
                          <a:srgbClr val="0563C1"/>
                        </a:solidFill>
                        <a:effectLst/>
                        <a:latin typeface="Arial" panose="020B0604020202020204" pitchFamily="34" charset="0"/>
                      </a:endParaRPr>
                    </a:p>
                  </a:txBody>
                  <a:tcPr marL="5275" marR="5275" marT="5275" marB="3165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5275" marR="5275" marT="5275" marB="31650"/>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5275" marR="5275" marT="5275" marB="31650"/>
                </a:tc>
                <a:tc>
                  <a:txBody>
                    <a:bodyPr/>
                    <a:lstStyle/>
                    <a:p>
                      <a:pPr algn="l" fontAlgn="t"/>
                      <a:r>
                        <a:rPr lang="en-ZA" sz="1200" u="none" strike="noStrike">
                          <a:effectLst/>
                        </a:rPr>
                        <a:t>98.20%</a:t>
                      </a:r>
                      <a:endParaRPr lang="en-ZA" sz="1200" b="0" i="0" u="none" strike="noStrike">
                        <a:solidFill>
                          <a:srgbClr val="000000"/>
                        </a:solidFill>
                        <a:effectLst/>
                        <a:latin typeface="+mn-lt"/>
                      </a:endParaRPr>
                    </a:p>
                  </a:txBody>
                  <a:tcPr marL="5275" marR="5275" marT="5275" marB="31650"/>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1261606148"/>
                  </a:ext>
                </a:extLst>
              </a:tr>
              <a:tr h="694957">
                <a:tc vMerge="1">
                  <a:txBody>
                    <a:bodyPr/>
                    <a:lstStyle/>
                    <a:p>
                      <a:pPr algn="l" fontAlgn="t"/>
                      <a:endParaRPr lang="en-ZA" sz="600" b="1" i="0" u="sng" strike="noStrike" dirty="0">
                        <a:solidFill>
                          <a:srgbClr val="0563C1"/>
                        </a:solidFill>
                        <a:effectLst/>
                        <a:latin typeface="Arial" panose="020B0604020202020204" pitchFamily="34" charset="0"/>
                      </a:endParaRPr>
                    </a:p>
                  </a:txBody>
                  <a:tcPr marL="5275" marR="5275" marT="5275" marB="3165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5275" marR="5275" marT="5275" marB="31650"/>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5275" marR="5275" marT="5275" marB="31650"/>
                </a:tc>
                <a:tc>
                  <a:txBody>
                    <a:bodyPr/>
                    <a:lstStyle/>
                    <a:p>
                      <a:pPr algn="l" fontAlgn="t"/>
                      <a:r>
                        <a:rPr lang="en-ZA" sz="1200" u="none" strike="noStrike">
                          <a:effectLst/>
                        </a:rPr>
                        <a:t>98.60%</a:t>
                      </a:r>
                      <a:endParaRPr lang="en-ZA" sz="1200" b="1" i="0" u="none" strike="noStrike">
                        <a:solidFill>
                          <a:srgbClr val="000000"/>
                        </a:solidFill>
                        <a:effectLst/>
                        <a:latin typeface="+mn-lt"/>
                      </a:endParaRPr>
                    </a:p>
                  </a:txBody>
                  <a:tcPr marL="5275" marR="5275" marT="5275" marB="31650"/>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4159522566"/>
                  </a:ext>
                </a:extLst>
              </a:tr>
              <a:tr h="247198">
                <a:tc>
                  <a:txBody>
                    <a:bodyPr/>
                    <a:lstStyle/>
                    <a:p>
                      <a:pPr algn="l" fontAlgn="t"/>
                      <a:endParaRPr lang="en-ZA" sz="1200" b="1" i="0" u="none" strike="noStrike">
                        <a:solidFill>
                          <a:srgbClr val="000000"/>
                        </a:solidFill>
                        <a:effectLst/>
                        <a:latin typeface="+mn-lt"/>
                      </a:endParaRPr>
                    </a:p>
                  </a:txBody>
                  <a:tcPr marL="5275" marR="5275" marT="5275" marB="31650"/>
                </a:tc>
                <a:tc>
                  <a:txBody>
                    <a:bodyPr/>
                    <a:lstStyle/>
                    <a:p>
                      <a:pPr algn="r" fontAlgn="t"/>
                      <a:endParaRPr lang="en-ZA" sz="1200" b="0" i="0" u="none" strike="noStrike">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extLst>
                  <a:ext uri="{0D108BD9-81ED-4DB2-BD59-A6C34878D82A}">
                    <a16:rowId xmlns:a16="http://schemas.microsoft.com/office/drawing/2014/main" xmlns="" val="2569575340"/>
                  </a:ext>
                </a:extLst>
              </a:tr>
              <a:tr h="452869">
                <a:tc rowSpan="3">
                  <a:txBody>
                    <a:bodyPr/>
                    <a:lstStyle/>
                    <a:p>
                      <a:pPr algn="l" fontAlgn="t"/>
                      <a:r>
                        <a:rPr lang="en-GB" sz="1200" u="sng" strike="noStrike" dirty="0">
                          <a:effectLst/>
                          <a:hlinkClick r:id="rId5" action="ppaction://hlinkfile"/>
                        </a:rPr>
                        <a:t>4.3.2. Number of provinces monitored by DBE officials for implementation of LURITS annually.</a:t>
                      </a:r>
                      <a:endParaRPr lang="en-GB" sz="1200" b="1" i="0" u="sng" strike="noStrike" dirty="0">
                        <a:solidFill>
                          <a:srgbClr val="0563C1"/>
                        </a:solidFill>
                        <a:effectLst/>
                        <a:latin typeface="+mn-lt"/>
                      </a:endParaRPr>
                    </a:p>
                  </a:txBody>
                  <a:tcPr marL="5275" marR="5275" marT="5275" marB="31650"/>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5275" marR="5275" marT="5275" marB="31650"/>
                </a:tc>
                <a:tc>
                  <a:txBody>
                    <a:bodyPr/>
                    <a:lstStyle/>
                    <a:p>
                      <a:pPr algn="l" fontAlgn="t"/>
                      <a:r>
                        <a:rPr lang="en-ZA" sz="1200" u="none" strike="noStrike">
                          <a:effectLst/>
                        </a:rPr>
                        <a:t>9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5275" marR="5275" marT="5275" marB="31650"/>
                </a:tc>
                <a:tc>
                  <a:txBody>
                    <a:bodyPr/>
                    <a:lstStyle/>
                    <a:p>
                      <a:pPr algn="l" fontAlgn="t"/>
                      <a:endParaRPr lang="en-ZA" sz="1200" b="1" i="0" u="none" strike="noStrike">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tc>
                  <a:txBody>
                    <a:bodyPr/>
                    <a:lstStyle/>
                    <a:p>
                      <a:pPr algn="l" fontAlgn="t"/>
                      <a:endParaRPr lang="en-ZA" sz="1200" b="0" i="0" u="none" strike="noStrike" dirty="0">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tc>
                  <a:txBody>
                    <a:bodyPr/>
                    <a:lstStyle/>
                    <a:p>
                      <a:pPr algn="l" fontAlgn="t"/>
                      <a:endParaRPr lang="en-ZA" sz="1200" b="0" i="0" u="none" strike="noStrike">
                        <a:solidFill>
                          <a:srgbClr val="000000"/>
                        </a:solidFill>
                        <a:effectLst/>
                        <a:latin typeface="+mn-lt"/>
                      </a:endParaRPr>
                    </a:p>
                  </a:txBody>
                  <a:tcPr marL="5275" marR="5275" marT="5275" marB="31650"/>
                </a:tc>
                <a:extLst>
                  <a:ext uri="{0D108BD9-81ED-4DB2-BD59-A6C34878D82A}">
                    <a16:rowId xmlns:a16="http://schemas.microsoft.com/office/drawing/2014/main" xmlns="" val="1410532590"/>
                  </a:ext>
                </a:extLst>
              </a:tr>
              <a:tr h="658540">
                <a:tc vMerge="1">
                  <a:txBody>
                    <a:bodyPr/>
                    <a:lstStyle/>
                    <a:p>
                      <a:pPr algn="l" fontAlgn="t"/>
                      <a:endParaRPr lang="en-ZA" sz="600" b="1" i="0" u="sng" strike="noStrike" dirty="0">
                        <a:solidFill>
                          <a:srgbClr val="0563C1"/>
                        </a:solidFill>
                        <a:effectLst/>
                        <a:latin typeface="Arial" panose="020B0604020202020204" pitchFamily="34" charset="0"/>
                      </a:endParaRPr>
                    </a:p>
                  </a:txBody>
                  <a:tcPr marL="5275" marR="5275" marT="5275" marB="3165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5275" marR="5275" marT="5275" marB="31650"/>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5275" marR="5275" marT="5275" marB="31650"/>
                </a:tc>
                <a:tc>
                  <a:txBody>
                    <a:bodyPr/>
                    <a:lstStyle/>
                    <a:p>
                      <a:pPr algn="l" fontAlgn="t"/>
                      <a:r>
                        <a:rPr lang="en-GB" sz="1200" u="none" strike="noStrike">
                          <a:effectLst/>
                        </a:rPr>
                        <a:t>4 provinces monitored (KZN, NW, NC and EC)</a:t>
                      </a:r>
                      <a:endParaRPr lang="en-GB" sz="1200" b="0" i="0" u="none" strike="noStrike">
                        <a:solidFill>
                          <a:srgbClr val="000000"/>
                        </a:solidFill>
                        <a:effectLst/>
                        <a:latin typeface="+mn-lt"/>
                      </a:endParaRPr>
                    </a:p>
                  </a:txBody>
                  <a:tcPr marL="5275" marR="5275" marT="5275" marB="31650"/>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857123925"/>
                  </a:ext>
                </a:extLst>
              </a:tr>
              <a:tr h="575487">
                <a:tc vMerge="1">
                  <a:txBody>
                    <a:bodyPr/>
                    <a:lstStyle/>
                    <a:p>
                      <a:pPr algn="l" fontAlgn="t"/>
                      <a:endParaRPr lang="en-ZA" sz="600" b="1" i="0" u="sng" strike="noStrike" dirty="0">
                        <a:solidFill>
                          <a:srgbClr val="0563C1"/>
                        </a:solidFill>
                        <a:effectLst/>
                        <a:latin typeface="Arial" panose="020B0604020202020204" pitchFamily="34" charset="0"/>
                      </a:endParaRPr>
                    </a:p>
                  </a:txBody>
                  <a:tcPr marL="5275" marR="5275" marT="5275" marB="3165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5275" marR="5275" marT="5275" marB="31650"/>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5275" marR="5275" marT="5275" marB="31650"/>
                </a:tc>
                <a:tc>
                  <a:txBody>
                    <a:bodyPr/>
                    <a:lstStyle/>
                    <a:p>
                      <a:pPr algn="l" fontAlgn="t"/>
                      <a:r>
                        <a:rPr lang="en-ZA" sz="1200" u="none" strike="noStrike" dirty="0">
                          <a:effectLst/>
                        </a:rPr>
                        <a:t>9 provinces monitored</a:t>
                      </a:r>
                      <a:endParaRPr lang="en-ZA" sz="1200" b="1" i="0" u="none" strike="noStrike" dirty="0">
                        <a:solidFill>
                          <a:srgbClr val="000000"/>
                        </a:solidFill>
                        <a:effectLst/>
                        <a:latin typeface="+mn-lt"/>
                      </a:endParaRPr>
                    </a:p>
                  </a:txBody>
                  <a:tcPr marL="5275" marR="5275" marT="5275" marB="31650"/>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3682386940"/>
                  </a:ext>
                </a:extLst>
              </a:tr>
            </a:tbl>
          </a:graphicData>
        </a:graphic>
      </p:graphicFrame>
    </p:spTree>
    <p:custDataLst>
      <p:tags r:id="rId1"/>
    </p:custDataLst>
    <p:extLst>
      <p:ext uri="{BB962C8B-B14F-4D97-AF65-F5344CB8AC3E}">
        <p14:creationId xmlns:p14="http://schemas.microsoft.com/office/powerpoint/2010/main" xmlns="" val="18683655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C0AE55-7E06-4976-960B-3D98813CB3CF}" type="slidenum">
              <a:rPr lang="en-ZA" smtClean="0"/>
              <a:pPr/>
              <a:t>96</a:t>
            </a:fld>
            <a:endParaRPr lang="en-ZA"/>
          </a:p>
        </p:txBody>
      </p:sp>
      <p:sp>
        <p:nvSpPr>
          <p:cNvPr id="6" name="Title 1"/>
          <p:cNvSpPr txBox="1">
            <a:spLocks/>
          </p:cNvSpPr>
          <p:nvPr/>
        </p:nvSpPr>
        <p:spPr>
          <a:xfrm>
            <a:off x="-36512" y="116632"/>
            <a:ext cx="8229600" cy="7060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000" b="1" dirty="0">
                <a:solidFill>
                  <a:srgbClr val="C0504D">
                    <a:lumMod val="75000"/>
                  </a:srgbClr>
                </a:solidFill>
              </a:rPr>
              <a:t>INDICATOR TABLE: PROGRAMME 4</a:t>
            </a: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2552222371"/>
              </p:ext>
            </p:extLst>
          </p:nvPr>
        </p:nvGraphicFramePr>
        <p:xfrm>
          <a:off x="-2" y="980728"/>
          <a:ext cx="9144005" cy="4824536"/>
        </p:xfrm>
        <a:graphic>
          <a:graphicData uri="http://schemas.openxmlformats.org/drawingml/2006/table">
            <a:tbl>
              <a:tblPr>
                <a:tableStyleId>{8A107856-5554-42FB-B03E-39F5DBC370BA}</a:tableStyleId>
              </a:tblPr>
              <a:tblGrid>
                <a:gridCol w="1190261">
                  <a:extLst>
                    <a:ext uri="{9D8B030D-6E8A-4147-A177-3AD203B41FA5}">
                      <a16:colId xmlns:a16="http://schemas.microsoft.com/office/drawing/2014/main" xmlns="" val="994111933"/>
                    </a:ext>
                  </a:extLst>
                </a:gridCol>
                <a:gridCol w="933469">
                  <a:extLst>
                    <a:ext uri="{9D8B030D-6E8A-4147-A177-3AD203B41FA5}">
                      <a16:colId xmlns:a16="http://schemas.microsoft.com/office/drawing/2014/main" xmlns="" val="1199613430"/>
                    </a:ext>
                  </a:extLst>
                </a:gridCol>
                <a:gridCol w="1068970">
                  <a:extLst>
                    <a:ext uri="{9D8B030D-6E8A-4147-A177-3AD203B41FA5}">
                      <a16:colId xmlns:a16="http://schemas.microsoft.com/office/drawing/2014/main" xmlns="" val="88254436"/>
                    </a:ext>
                  </a:extLst>
                </a:gridCol>
                <a:gridCol w="2315406">
                  <a:extLst>
                    <a:ext uri="{9D8B030D-6E8A-4147-A177-3AD203B41FA5}">
                      <a16:colId xmlns:a16="http://schemas.microsoft.com/office/drawing/2014/main" xmlns="" val="2416205557"/>
                    </a:ext>
                  </a:extLst>
                </a:gridCol>
                <a:gridCol w="1152128">
                  <a:extLst>
                    <a:ext uri="{9D8B030D-6E8A-4147-A177-3AD203B41FA5}">
                      <a16:colId xmlns:a16="http://schemas.microsoft.com/office/drawing/2014/main" xmlns="" val="1131568803"/>
                    </a:ext>
                  </a:extLst>
                </a:gridCol>
                <a:gridCol w="720080">
                  <a:extLst>
                    <a:ext uri="{9D8B030D-6E8A-4147-A177-3AD203B41FA5}">
                      <a16:colId xmlns:a16="http://schemas.microsoft.com/office/drawing/2014/main" xmlns="" val="567891806"/>
                    </a:ext>
                  </a:extLst>
                </a:gridCol>
                <a:gridCol w="864096">
                  <a:extLst>
                    <a:ext uri="{9D8B030D-6E8A-4147-A177-3AD203B41FA5}">
                      <a16:colId xmlns:a16="http://schemas.microsoft.com/office/drawing/2014/main" xmlns="" val="1155431475"/>
                    </a:ext>
                  </a:extLst>
                </a:gridCol>
                <a:gridCol w="899595">
                  <a:extLst>
                    <a:ext uri="{9D8B030D-6E8A-4147-A177-3AD203B41FA5}">
                      <a16:colId xmlns:a16="http://schemas.microsoft.com/office/drawing/2014/main" xmlns="" val="141108928"/>
                    </a:ext>
                  </a:extLst>
                </a:gridCol>
              </a:tblGrid>
              <a:tr h="972329">
                <a:tc>
                  <a:txBody>
                    <a:bodyPr/>
                    <a:lstStyle/>
                    <a:p>
                      <a:pPr algn="l" fontAlgn="t"/>
                      <a:r>
                        <a:rPr lang="en-ZA" sz="1200" b="1" u="none" strike="noStrike">
                          <a:effectLst/>
                        </a:rPr>
                        <a:t>Performance Indicator</a:t>
                      </a:r>
                      <a:endParaRPr lang="en-ZA" sz="1200" b="1" i="0" u="none" strike="noStrike">
                        <a:solidFill>
                          <a:srgbClr val="000000"/>
                        </a:solidFill>
                        <a:effectLst/>
                        <a:latin typeface="+mn-lt"/>
                      </a:endParaRPr>
                    </a:p>
                  </a:txBody>
                  <a:tcPr marL="4147" marR="4147" marT="4147" marB="24879"/>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4147" marR="4147" marT="4147" marB="24879"/>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4147" marR="4147" marT="4147" marB="24879"/>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4147" marR="4147" marT="4147" marB="24879"/>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4147" marR="4147" marT="4147" marB="24879"/>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4147" marR="4147" marT="4147" marB="24879"/>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4147" marR="4147" marT="4147" marB="24879"/>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4147" marR="4147" marT="4147" marB="24879"/>
                </a:tc>
                <a:extLst>
                  <a:ext uri="{0D108BD9-81ED-4DB2-BD59-A6C34878D82A}">
                    <a16:rowId xmlns:a16="http://schemas.microsoft.com/office/drawing/2014/main" xmlns="" val="2429508799"/>
                  </a:ext>
                </a:extLst>
              </a:tr>
              <a:tr h="504719">
                <a:tc rowSpan="3">
                  <a:txBody>
                    <a:bodyPr/>
                    <a:lstStyle/>
                    <a:p>
                      <a:pPr algn="l" fontAlgn="t"/>
                      <a:r>
                        <a:rPr lang="en-GB" sz="1200" u="sng" strike="noStrike" dirty="0">
                          <a:effectLst/>
                          <a:hlinkClick r:id="rId4" action="ppaction://hlinkfile"/>
                        </a:rPr>
                        <a:t>4.4.1. Number of officials from districts that achieved below the national benchmark in the NSC participating in a mentoring programme.</a:t>
                      </a:r>
                      <a:endParaRPr lang="en-GB" sz="1200" b="1" i="0" u="sng" strike="noStrike" dirty="0">
                        <a:solidFill>
                          <a:srgbClr val="0563C1"/>
                        </a:solidFill>
                        <a:effectLst/>
                        <a:latin typeface="+mn-lt"/>
                      </a:endParaRPr>
                    </a:p>
                  </a:txBody>
                  <a:tcPr marL="4147" marR="4147" marT="4147" marB="24879"/>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4147" marR="4147" marT="4147" marB="24879"/>
                </a:tc>
                <a:tc>
                  <a:txBody>
                    <a:bodyPr/>
                    <a:lstStyle/>
                    <a:p>
                      <a:pPr algn="l" fontAlgn="t"/>
                      <a:r>
                        <a:rPr lang="en-ZA" sz="1200" u="none" strike="noStrike">
                          <a:effectLst/>
                        </a:rPr>
                        <a:t>30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4147" marR="4147" marT="4147" marB="24879"/>
                </a:tc>
                <a:tc>
                  <a:txBody>
                    <a:bodyPr/>
                    <a:lstStyle/>
                    <a:p>
                      <a:pPr algn="l" fontAlgn="t"/>
                      <a:endParaRPr lang="en-ZA" sz="1200" b="1" i="0" u="none" strike="noStrike">
                        <a:solidFill>
                          <a:srgbClr val="000000"/>
                        </a:solidFill>
                        <a:effectLst/>
                        <a:latin typeface="+mn-lt"/>
                      </a:endParaRPr>
                    </a:p>
                  </a:txBody>
                  <a:tcPr marL="4147" marR="4147" marT="4147" marB="24879"/>
                </a:tc>
                <a:tc>
                  <a:txBody>
                    <a:bodyPr/>
                    <a:lstStyle/>
                    <a:p>
                      <a:pPr algn="l" fontAlgn="t"/>
                      <a:endParaRPr lang="en-ZA" sz="1200" b="0" i="0" u="none" strike="noStrike">
                        <a:solidFill>
                          <a:srgbClr val="000000"/>
                        </a:solidFill>
                        <a:effectLst/>
                        <a:latin typeface="+mn-lt"/>
                      </a:endParaRPr>
                    </a:p>
                  </a:txBody>
                  <a:tcPr marL="4147" marR="4147" marT="4147" marB="24879"/>
                </a:tc>
                <a:tc>
                  <a:txBody>
                    <a:bodyPr/>
                    <a:lstStyle/>
                    <a:p>
                      <a:pPr algn="l" fontAlgn="t"/>
                      <a:endParaRPr lang="en-ZA" sz="1200" b="0" i="0" u="none" strike="noStrike">
                        <a:solidFill>
                          <a:srgbClr val="000000"/>
                        </a:solidFill>
                        <a:effectLst/>
                        <a:latin typeface="+mn-lt"/>
                      </a:endParaRPr>
                    </a:p>
                  </a:txBody>
                  <a:tcPr marL="4147" marR="4147" marT="4147" marB="24879"/>
                </a:tc>
                <a:tc>
                  <a:txBody>
                    <a:bodyPr/>
                    <a:lstStyle/>
                    <a:p>
                      <a:pPr algn="l" fontAlgn="t"/>
                      <a:endParaRPr lang="en-ZA" sz="1200" b="0" i="0" u="none" strike="noStrike">
                        <a:solidFill>
                          <a:srgbClr val="000000"/>
                        </a:solidFill>
                        <a:effectLst/>
                        <a:latin typeface="+mn-lt"/>
                      </a:endParaRPr>
                    </a:p>
                  </a:txBody>
                  <a:tcPr marL="4147" marR="4147" marT="4147" marB="24879"/>
                </a:tc>
                <a:tc>
                  <a:txBody>
                    <a:bodyPr/>
                    <a:lstStyle/>
                    <a:p>
                      <a:pPr algn="l" fontAlgn="t"/>
                      <a:endParaRPr lang="en-ZA" sz="1200" b="0" i="0" u="none" strike="noStrike">
                        <a:solidFill>
                          <a:srgbClr val="000000"/>
                        </a:solidFill>
                        <a:effectLst/>
                        <a:latin typeface="+mn-lt"/>
                      </a:endParaRPr>
                    </a:p>
                  </a:txBody>
                  <a:tcPr marL="4147" marR="4147" marT="4147" marB="24879"/>
                </a:tc>
                <a:extLst>
                  <a:ext uri="{0D108BD9-81ED-4DB2-BD59-A6C34878D82A}">
                    <a16:rowId xmlns:a16="http://schemas.microsoft.com/office/drawing/2014/main" xmlns="" val="745034259"/>
                  </a:ext>
                </a:extLst>
              </a:tr>
              <a:tr h="2141354">
                <a:tc vMerge="1">
                  <a:txBody>
                    <a:bodyPr/>
                    <a:lstStyle/>
                    <a:p>
                      <a:pPr algn="l" fontAlgn="t"/>
                      <a:endParaRPr lang="en-ZA" sz="500" b="1" i="0" u="sng" strike="noStrike" dirty="0">
                        <a:solidFill>
                          <a:srgbClr val="0563C1"/>
                        </a:solidFill>
                        <a:effectLst/>
                        <a:latin typeface="Arial" panose="020B0604020202020204" pitchFamily="34" charset="0"/>
                      </a:endParaRPr>
                    </a:p>
                  </a:txBody>
                  <a:tcPr marL="4147" marR="4147" marT="4147" marB="2487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4147" marR="4147" marT="4147" marB="24879"/>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4147" marR="4147" marT="4147" marB="24879"/>
                </a:tc>
                <a:tc>
                  <a:txBody>
                    <a:bodyPr/>
                    <a:lstStyle/>
                    <a:p>
                      <a:pPr algn="l" fontAlgn="t"/>
                      <a:r>
                        <a:rPr lang="en-GB" sz="1200" u="none" strike="noStrike" dirty="0">
                          <a:effectLst/>
                        </a:rPr>
                        <a:t>Appointed DBE mentors continue to support district directors, circuit managers and subject advisors in both administration and professional work. This is done in a total of ten districts. During this term, more than 20 support sessions and 299 officials were mentored.</a:t>
                      </a:r>
                      <a:endParaRPr lang="en-GB" sz="1200" b="0" i="0" u="none" strike="noStrike" dirty="0">
                        <a:solidFill>
                          <a:srgbClr val="000000"/>
                        </a:solidFill>
                        <a:effectLst/>
                        <a:latin typeface="+mn-lt"/>
                      </a:endParaRPr>
                    </a:p>
                  </a:txBody>
                  <a:tcPr marL="4147" marR="4147" marT="4147" marB="24879"/>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2500526787"/>
                  </a:ext>
                </a:extLst>
              </a:tr>
              <a:tr h="1206134">
                <a:tc vMerge="1">
                  <a:txBody>
                    <a:bodyPr/>
                    <a:lstStyle/>
                    <a:p>
                      <a:pPr algn="l" fontAlgn="t"/>
                      <a:endParaRPr lang="en-ZA" sz="500" b="1" i="0" u="sng" strike="noStrike" dirty="0">
                        <a:solidFill>
                          <a:srgbClr val="0563C1"/>
                        </a:solidFill>
                        <a:effectLst/>
                        <a:latin typeface="Arial" panose="020B0604020202020204" pitchFamily="34" charset="0"/>
                      </a:endParaRPr>
                    </a:p>
                  </a:txBody>
                  <a:tcPr marL="4147" marR="4147" marT="4147" marB="2487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147" marR="4147" marT="4147" marB="24879"/>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4147" marR="4147" marT="4147" marB="24879"/>
                </a:tc>
                <a:tc>
                  <a:txBody>
                    <a:bodyPr/>
                    <a:lstStyle/>
                    <a:p>
                      <a:pPr algn="l" fontAlgn="t"/>
                      <a:r>
                        <a:rPr lang="en-GB" sz="1200" u="none" strike="noStrike" dirty="0">
                          <a:effectLst/>
                        </a:rPr>
                        <a:t>20</a:t>
                      </a:r>
                      <a:r>
                        <a:rPr lang="en-GB" sz="1200" u="none" strike="noStrike" baseline="0" dirty="0">
                          <a:effectLst/>
                        </a:rPr>
                        <a:t> mentoring sessions conducted.</a:t>
                      </a:r>
                      <a:endParaRPr lang="en-GB" sz="1200" b="1" i="0" u="none" strike="noStrike" dirty="0">
                        <a:solidFill>
                          <a:srgbClr val="000000"/>
                        </a:solidFill>
                        <a:effectLst/>
                        <a:latin typeface="+mn-lt"/>
                      </a:endParaRPr>
                    </a:p>
                  </a:txBody>
                  <a:tcPr marL="4147" marR="4147" marT="4147" marB="24879"/>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1225024786"/>
                  </a:ext>
                </a:extLst>
              </a:tr>
            </a:tbl>
          </a:graphicData>
        </a:graphic>
      </p:graphicFrame>
    </p:spTree>
    <p:custDataLst>
      <p:tags r:id="rId1"/>
    </p:custDataLst>
    <p:extLst>
      <p:ext uri="{BB962C8B-B14F-4D97-AF65-F5344CB8AC3E}">
        <p14:creationId xmlns:p14="http://schemas.microsoft.com/office/powerpoint/2010/main" xmlns="" val="20040613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C0AE55-7E06-4976-960B-3D98813CB3CF}" type="slidenum">
              <a:rPr lang="en-ZA" smtClean="0"/>
              <a:pPr/>
              <a:t>97</a:t>
            </a:fld>
            <a:endParaRPr lang="en-ZA"/>
          </a:p>
        </p:txBody>
      </p:sp>
      <p:sp>
        <p:nvSpPr>
          <p:cNvPr id="6" name="Title 1"/>
          <p:cNvSpPr txBox="1">
            <a:spLocks/>
          </p:cNvSpPr>
          <p:nvPr/>
        </p:nvSpPr>
        <p:spPr>
          <a:xfrm>
            <a:off x="-36512" y="116632"/>
            <a:ext cx="8229600" cy="7060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000" b="1" dirty="0">
                <a:solidFill>
                  <a:srgbClr val="C0504D">
                    <a:lumMod val="75000"/>
                  </a:srgbClr>
                </a:solidFill>
              </a:rPr>
              <a:t>INDICATOR TABLE: PROGRAMME 4</a:t>
            </a: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3210269575"/>
              </p:ext>
            </p:extLst>
          </p:nvPr>
        </p:nvGraphicFramePr>
        <p:xfrm>
          <a:off x="-1" y="980728"/>
          <a:ext cx="9144004" cy="5040560"/>
        </p:xfrm>
        <a:graphic>
          <a:graphicData uri="http://schemas.openxmlformats.org/drawingml/2006/table">
            <a:tbl>
              <a:tblPr>
                <a:tableStyleId>{8A107856-5554-42FB-B03E-39F5DBC370BA}</a:tableStyleId>
              </a:tblPr>
              <a:tblGrid>
                <a:gridCol w="1190261">
                  <a:extLst>
                    <a:ext uri="{9D8B030D-6E8A-4147-A177-3AD203B41FA5}">
                      <a16:colId xmlns:a16="http://schemas.microsoft.com/office/drawing/2014/main" xmlns="" val="994111933"/>
                    </a:ext>
                  </a:extLst>
                </a:gridCol>
                <a:gridCol w="933469">
                  <a:extLst>
                    <a:ext uri="{9D8B030D-6E8A-4147-A177-3AD203B41FA5}">
                      <a16:colId xmlns:a16="http://schemas.microsoft.com/office/drawing/2014/main" xmlns="" val="1199613430"/>
                    </a:ext>
                  </a:extLst>
                </a:gridCol>
                <a:gridCol w="1068970">
                  <a:extLst>
                    <a:ext uri="{9D8B030D-6E8A-4147-A177-3AD203B41FA5}">
                      <a16:colId xmlns:a16="http://schemas.microsoft.com/office/drawing/2014/main" xmlns="" val="88254436"/>
                    </a:ext>
                  </a:extLst>
                </a:gridCol>
                <a:gridCol w="2315405">
                  <a:extLst>
                    <a:ext uri="{9D8B030D-6E8A-4147-A177-3AD203B41FA5}">
                      <a16:colId xmlns:a16="http://schemas.microsoft.com/office/drawing/2014/main" xmlns="" val="2416205557"/>
                    </a:ext>
                  </a:extLst>
                </a:gridCol>
                <a:gridCol w="1152128">
                  <a:extLst>
                    <a:ext uri="{9D8B030D-6E8A-4147-A177-3AD203B41FA5}">
                      <a16:colId xmlns:a16="http://schemas.microsoft.com/office/drawing/2014/main" xmlns="" val="1131568803"/>
                    </a:ext>
                  </a:extLst>
                </a:gridCol>
                <a:gridCol w="720080">
                  <a:extLst>
                    <a:ext uri="{9D8B030D-6E8A-4147-A177-3AD203B41FA5}">
                      <a16:colId xmlns:a16="http://schemas.microsoft.com/office/drawing/2014/main" xmlns="" val="567891806"/>
                    </a:ext>
                  </a:extLst>
                </a:gridCol>
                <a:gridCol w="864096">
                  <a:extLst>
                    <a:ext uri="{9D8B030D-6E8A-4147-A177-3AD203B41FA5}">
                      <a16:colId xmlns:a16="http://schemas.microsoft.com/office/drawing/2014/main" xmlns="" val="1155431475"/>
                    </a:ext>
                  </a:extLst>
                </a:gridCol>
                <a:gridCol w="899595">
                  <a:extLst>
                    <a:ext uri="{9D8B030D-6E8A-4147-A177-3AD203B41FA5}">
                      <a16:colId xmlns:a16="http://schemas.microsoft.com/office/drawing/2014/main" xmlns="" val="141108928"/>
                    </a:ext>
                  </a:extLst>
                </a:gridCol>
              </a:tblGrid>
              <a:tr h="1464107">
                <a:tc>
                  <a:txBody>
                    <a:bodyPr/>
                    <a:lstStyle/>
                    <a:p>
                      <a:pPr algn="l" fontAlgn="t"/>
                      <a:r>
                        <a:rPr lang="en-ZA" sz="1200" b="1" u="none" strike="noStrike">
                          <a:effectLst/>
                        </a:rPr>
                        <a:t>Performance Indicator</a:t>
                      </a:r>
                      <a:endParaRPr lang="en-ZA" sz="1200" b="1" i="0" u="none" strike="noStrike">
                        <a:solidFill>
                          <a:srgbClr val="000000"/>
                        </a:solidFill>
                        <a:effectLst/>
                        <a:latin typeface="+mn-lt"/>
                      </a:endParaRPr>
                    </a:p>
                  </a:txBody>
                  <a:tcPr marL="4147" marR="4147" marT="4147" marB="24879"/>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4147" marR="4147" marT="4147" marB="24879"/>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4147" marR="4147" marT="4147" marB="24879"/>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4147" marR="4147" marT="4147" marB="24879"/>
                </a:tc>
                <a:tc>
                  <a:txBody>
                    <a:bodyPr/>
                    <a:lstStyle/>
                    <a:p>
                      <a:pPr algn="l" fontAlgn="t"/>
                      <a:r>
                        <a:rPr lang="en-GB" sz="1200" b="1" u="none" strike="noStrike">
                          <a:effectLst/>
                        </a:rPr>
                        <a:t>Quarterly Output </a:t>
                      </a:r>
                      <a:br>
                        <a:rPr lang="en-GB" sz="1200" b="1" u="none" strike="noStrike">
                          <a:effectLst/>
                        </a:rPr>
                      </a:br>
                      <a:r>
                        <a:rPr lang="en-GB" sz="1200" b="1" u="none" strike="noStrike">
                          <a:effectLst/>
                        </a:rPr>
                        <a:t>(for Quarterly Indicators)</a:t>
                      </a:r>
                      <a:endParaRPr lang="en-GB" sz="1200" b="1" i="0" u="none" strike="noStrike">
                        <a:solidFill>
                          <a:srgbClr val="000000"/>
                        </a:solidFill>
                        <a:effectLst/>
                        <a:latin typeface="+mn-lt"/>
                      </a:endParaRPr>
                    </a:p>
                  </a:txBody>
                  <a:tcPr marL="4147" marR="4147" marT="4147" marB="24879"/>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4147" marR="4147" marT="4147" marB="24879"/>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4147" marR="4147" marT="4147" marB="24879"/>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4147" marR="4147" marT="4147" marB="24879"/>
                </a:tc>
                <a:extLst>
                  <a:ext uri="{0D108BD9-81ED-4DB2-BD59-A6C34878D82A}">
                    <a16:rowId xmlns:a16="http://schemas.microsoft.com/office/drawing/2014/main" xmlns="" val="2429508799"/>
                  </a:ext>
                </a:extLst>
              </a:tr>
              <a:tr h="759992">
                <a:tc rowSpan="3">
                  <a:txBody>
                    <a:bodyPr/>
                    <a:lstStyle/>
                    <a:p>
                      <a:pPr algn="l" fontAlgn="t"/>
                      <a:r>
                        <a:rPr lang="en-GB" sz="1200" u="sng" strike="noStrike" dirty="0">
                          <a:effectLst/>
                          <a:hlinkClick r:id="rId4" action="ppaction://hlinkfile"/>
                        </a:rPr>
                        <a:t>4.4.2. Percentage of school principals rating the support services of districts as being satisfactory.</a:t>
                      </a:r>
                      <a:endParaRPr lang="en-GB" sz="1200" b="1" i="0" u="sng" strike="noStrike" dirty="0">
                        <a:solidFill>
                          <a:srgbClr val="0563C1"/>
                        </a:solidFill>
                        <a:effectLst/>
                        <a:latin typeface="+mn-lt"/>
                      </a:endParaRPr>
                    </a:p>
                  </a:txBody>
                  <a:tcPr marL="4147" marR="4147" marT="4147" marB="24879"/>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4147" marR="4147" marT="4147" marB="24879"/>
                </a:tc>
                <a:tc>
                  <a:txBody>
                    <a:bodyPr/>
                    <a:lstStyle/>
                    <a:p>
                      <a:pPr algn="l" fontAlgn="t"/>
                      <a:r>
                        <a:rPr lang="en-ZA" sz="1200" u="none" strike="noStrike">
                          <a:effectLst/>
                        </a:rPr>
                        <a:t>0 </a:t>
                      </a:r>
                      <a:br>
                        <a:rPr lang="en-ZA" sz="1200" u="none" strike="noStrike">
                          <a:effectLst/>
                        </a:rPr>
                      </a:br>
                      <a:r>
                        <a:rPr lang="en-ZA" sz="1200" u="none" strike="noStrike">
                          <a:effectLst/>
                        </a:rPr>
                        <a:t>Biennial</a:t>
                      </a:r>
                      <a:endParaRPr lang="en-ZA" sz="1200" b="1" i="0" u="none" strike="noStrike">
                        <a:solidFill>
                          <a:srgbClr val="000000"/>
                        </a:solidFill>
                        <a:effectLst/>
                        <a:latin typeface="+mn-lt"/>
                      </a:endParaRPr>
                    </a:p>
                  </a:txBody>
                  <a:tcPr marL="4147" marR="4147" marT="4147" marB="24879"/>
                </a:tc>
                <a:tc>
                  <a:txBody>
                    <a:bodyPr/>
                    <a:lstStyle/>
                    <a:p>
                      <a:pPr algn="l" fontAlgn="t"/>
                      <a:endParaRPr lang="en-ZA" sz="1200" b="1" i="0" u="none" strike="noStrike">
                        <a:solidFill>
                          <a:srgbClr val="000000"/>
                        </a:solidFill>
                        <a:effectLst/>
                        <a:latin typeface="+mn-lt"/>
                      </a:endParaRPr>
                    </a:p>
                  </a:txBody>
                  <a:tcPr marL="4147" marR="4147" marT="4147" marB="24879"/>
                </a:tc>
                <a:tc>
                  <a:txBody>
                    <a:bodyPr/>
                    <a:lstStyle/>
                    <a:p>
                      <a:pPr algn="l" fontAlgn="t"/>
                      <a:endParaRPr lang="en-ZA" sz="1200" b="0" i="0" u="none" strike="noStrike">
                        <a:solidFill>
                          <a:srgbClr val="000000"/>
                        </a:solidFill>
                        <a:effectLst/>
                        <a:latin typeface="+mn-lt"/>
                      </a:endParaRPr>
                    </a:p>
                  </a:txBody>
                  <a:tcPr marL="4147" marR="4147" marT="4147" marB="24879"/>
                </a:tc>
                <a:tc>
                  <a:txBody>
                    <a:bodyPr/>
                    <a:lstStyle/>
                    <a:p>
                      <a:pPr algn="l" fontAlgn="t"/>
                      <a:endParaRPr lang="en-ZA" sz="1200" b="0" i="0" u="none" strike="noStrike">
                        <a:solidFill>
                          <a:srgbClr val="000000"/>
                        </a:solidFill>
                        <a:effectLst/>
                        <a:latin typeface="+mn-lt"/>
                      </a:endParaRPr>
                    </a:p>
                  </a:txBody>
                  <a:tcPr marL="4147" marR="4147" marT="4147" marB="24879"/>
                </a:tc>
                <a:tc>
                  <a:txBody>
                    <a:bodyPr/>
                    <a:lstStyle/>
                    <a:p>
                      <a:pPr algn="l" fontAlgn="t"/>
                      <a:endParaRPr lang="en-ZA" sz="1200" b="0" i="0" u="none" strike="noStrike">
                        <a:solidFill>
                          <a:srgbClr val="000000"/>
                        </a:solidFill>
                        <a:effectLst/>
                        <a:latin typeface="+mn-lt"/>
                      </a:endParaRPr>
                    </a:p>
                  </a:txBody>
                  <a:tcPr marL="4147" marR="4147" marT="4147" marB="24879"/>
                </a:tc>
                <a:tc>
                  <a:txBody>
                    <a:bodyPr/>
                    <a:lstStyle/>
                    <a:p>
                      <a:pPr algn="l" fontAlgn="t"/>
                      <a:endParaRPr lang="en-ZA" sz="1200" b="0" i="0" u="none" strike="noStrike">
                        <a:solidFill>
                          <a:srgbClr val="000000"/>
                        </a:solidFill>
                        <a:effectLst/>
                        <a:latin typeface="+mn-lt"/>
                      </a:endParaRPr>
                    </a:p>
                  </a:txBody>
                  <a:tcPr marL="4147" marR="4147" marT="4147" marB="24879"/>
                </a:tc>
                <a:extLst>
                  <a:ext uri="{0D108BD9-81ED-4DB2-BD59-A6C34878D82A}">
                    <a16:rowId xmlns:a16="http://schemas.microsoft.com/office/drawing/2014/main" xmlns="" val="2194574408"/>
                  </a:ext>
                </a:extLst>
              </a:tr>
              <a:tr h="793281">
                <a:tc vMerge="1">
                  <a:txBody>
                    <a:bodyPr/>
                    <a:lstStyle/>
                    <a:p>
                      <a:pPr algn="l" fontAlgn="t"/>
                      <a:endParaRPr lang="en-ZA" sz="500" b="1" i="0" u="sng" strike="noStrike" dirty="0">
                        <a:solidFill>
                          <a:srgbClr val="0563C1"/>
                        </a:solidFill>
                        <a:effectLst/>
                        <a:latin typeface="Arial" panose="020B0604020202020204" pitchFamily="34" charset="0"/>
                      </a:endParaRPr>
                    </a:p>
                  </a:txBody>
                  <a:tcPr marL="4147" marR="4147" marT="4147" marB="2487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4147" marR="4147" marT="4147" marB="24879"/>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4147" marR="4147" marT="4147" marB="24879"/>
                </a:tc>
                <a:tc>
                  <a:txBody>
                    <a:bodyPr/>
                    <a:lstStyle/>
                    <a:p>
                      <a:pPr algn="l" fontAlgn="t"/>
                      <a:r>
                        <a:rPr lang="en-GB" sz="1200" u="none" strike="noStrike" dirty="0">
                          <a:effectLst/>
                        </a:rPr>
                        <a:t>Survey report finalised and ready for dissemination to provinces</a:t>
                      </a:r>
                      <a:endParaRPr lang="en-GB" sz="1200" b="0" i="0" u="none" strike="noStrike" dirty="0">
                        <a:solidFill>
                          <a:srgbClr val="000000"/>
                        </a:solidFill>
                        <a:effectLst/>
                        <a:latin typeface="+mn-lt"/>
                      </a:endParaRPr>
                    </a:p>
                  </a:txBody>
                  <a:tcPr marL="4147" marR="4147" marT="4147" marB="24879"/>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1078726292"/>
                  </a:ext>
                </a:extLst>
              </a:tr>
              <a:tr h="2023180">
                <a:tc vMerge="1">
                  <a:txBody>
                    <a:bodyPr/>
                    <a:lstStyle/>
                    <a:p>
                      <a:pPr algn="l" fontAlgn="t"/>
                      <a:endParaRPr lang="en-ZA" sz="500" b="1" i="0" u="sng" strike="noStrike" dirty="0">
                        <a:solidFill>
                          <a:srgbClr val="0563C1"/>
                        </a:solidFill>
                        <a:effectLst/>
                        <a:latin typeface="Arial" panose="020B0604020202020204" pitchFamily="34" charset="0"/>
                      </a:endParaRPr>
                    </a:p>
                  </a:txBody>
                  <a:tcPr marL="4147" marR="4147" marT="4147" marB="2487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4147" marR="4147" marT="4147" marB="24879"/>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4147" marR="4147" marT="4147" marB="24879"/>
                </a:tc>
                <a:tc>
                  <a:txBody>
                    <a:bodyPr/>
                    <a:lstStyle/>
                    <a:p>
                      <a:pPr algn="l" fontAlgn="t"/>
                      <a:r>
                        <a:rPr lang="en-GB" sz="1200" u="none" strike="noStrike" dirty="0">
                          <a:effectLst/>
                        </a:rPr>
                        <a:t>Dissemination of the 2018/19 survey findings to management structures is underway. SMM Annotation was prepared.</a:t>
                      </a:r>
                      <a:endParaRPr lang="en-GB" sz="1200" b="1" i="0" u="none" strike="noStrike" dirty="0">
                        <a:solidFill>
                          <a:srgbClr val="000000"/>
                        </a:solidFill>
                        <a:effectLst/>
                        <a:latin typeface="+mn-lt"/>
                      </a:endParaRPr>
                    </a:p>
                  </a:txBody>
                  <a:tcPr marL="4147" marR="4147" marT="4147" marB="24879"/>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974343847"/>
                  </a:ext>
                </a:extLst>
              </a:tr>
            </a:tbl>
          </a:graphicData>
        </a:graphic>
      </p:graphicFrame>
    </p:spTree>
    <p:custDataLst>
      <p:tags r:id="rId1"/>
    </p:custDataLst>
    <p:extLst>
      <p:ext uri="{BB962C8B-B14F-4D97-AF65-F5344CB8AC3E}">
        <p14:creationId xmlns:p14="http://schemas.microsoft.com/office/powerpoint/2010/main" xmlns="" val="10592993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C0AE55-7E06-4976-960B-3D98813CB3CF}" type="slidenum">
              <a:rPr lang="en-ZA" smtClean="0"/>
              <a:pPr/>
              <a:t>98</a:t>
            </a:fld>
            <a:endParaRPr lang="en-ZA"/>
          </a:p>
        </p:txBody>
      </p:sp>
      <p:sp>
        <p:nvSpPr>
          <p:cNvPr id="6" name="Title 1"/>
          <p:cNvSpPr txBox="1">
            <a:spLocks/>
          </p:cNvSpPr>
          <p:nvPr/>
        </p:nvSpPr>
        <p:spPr>
          <a:xfrm>
            <a:off x="-36512" y="116632"/>
            <a:ext cx="8424936" cy="7920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000" b="1" dirty="0">
                <a:solidFill>
                  <a:srgbClr val="C0504D">
                    <a:lumMod val="75000"/>
                  </a:srgbClr>
                </a:solidFill>
              </a:rPr>
              <a:t>INDICATOR TABLE: PROGRAMME 4</a:t>
            </a:r>
          </a:p>
        </p:txBody>
      </p:sp>
      <p:pic>
        <p:nvPicPr>
          <p:cNvPr id="5" name="Picture 4"/>
          <p:cNvPicPr>
            <a:picLocks noChangeAspect="1"/>
          </p:cNvPicPr>
          <p:nvPr/>
        </p:nvPicPr>
        <p:blipFill>
          <a:blip r:embed="rId3" cstate="print"/>
          <a:stretch>
            <a:fillRect/>
          </a:stretch>
        </p:blipFill>
        <p:spPr>
          <a:xfrm>
            <a:off x="0" y="6021288"/>
            <a:ext cx="1691680" cy="83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1177609283"/>
              </p:ext>
            </p:extLst>
          </p:nvPr>
        </p:nvGraphicFramePr>
        <p:xfrm>
          <a:off x="2" y="1052736"/>
          <a:ext cx="9143997" cy="4968553"/>
        </p:xfrm>
        <a:graphic>
          <a:graphicData uri="http://schemas.openxmlformats.org/drawingml/2006/table">
            <a:tbl>
              <a:tblPr>
                <a:tableStyleId>{8A107856-5554-42FB-B03E-39F5DBC370BA}</a:tableStyleId>
              </a:tblPr>
              <a:tblGrid>
                <a:gridCol w="1190260">
                  <a:extLst>
                    <a:ext uri="{9D8B030D-6E8A-4147-A177-3AD203B41FA5}">
                      <a16:colId xmlns:a16="http://schemas.microsoft.com/office/drawing/2014/main" xmlns="" val="3206899726"/>
                    </a:ext>
                  </a:extLst>
                </a:gridCol>
                <a:gridCol w="1005474">
                  <a:extLst>
                    <a:ext uri="{9D8B030D-6E8A-4147-A177-3AD203B41FA5}">
                      <a16:colId xmlns:a16="http://schemas.microsoft.com/office/drawing/2014/main" xmlns="" val="3310613824"/>
                    </a:ext>
                  </a:extLst>
                </a:gridCol>
                <a:gridCol w="996963">
                  <a:extLst>
                    <a:ext uri="{9D8B030D-6E8A-4147-A177-3AD203B41FA5}">
                      <a16:colId xmlns:a16="http://schemas.microsoft.com/office/drawing/2014/main" xmlns="" val="308725890"/>
                    </a:ext>
                  </a:extLst>
                </a:gridCol>
                <a:gridCol w="2387413">
                  <a:extLst>
                    <a:ext uri="{9D8B030D-6E8A-4147-A177-3AD203B41FA5}">
                      <a16:colId xmlns:a16="http://schemas.microsoft.com/office/drawing/2014/main" xmlns="" val="1889711787"/>
                    </a:ext>
                  </a:extLst>
                </a:gridCol>
                <a:gridCol w="1152128">
                  <a:extLst>
                    <a:ext uri="{9D8B030D-6E8A-4147-A177-3AD203B41FA5}">
                      <a16:colId xmlns:a16="http://schemas.microsoft.com/office/drawing/2014/main" xmlns="" val="3343258961"/>
                    </a:ext>
                  </a:extLst>
                </a:gridCol>
                <a:gridCol w="720080">
                  <a:extLst>
                    <a:ext uri="{9D8B030D-6E8A-4147-A177-3AD203B41FA5}">
                      <a16:colId xmlns:a16="http://schemas.microsoft.com/office/drawing/2014/main" xmlns="" val="2356108279"/>
                    </a:ext>
                  </a:extLst>
                </a:gridCol>
                <a:gridCol w="792088">
                  <a:extLst>
                    <a:ext uri="{9D8B030D-6E8A-4147-A177-3AD203B41FA5}">
                      <a16:colId xmlns:a16="http://schemas.microsoft.com/office/drawing/2014/main" xmlns="" val="651139524"/>
                    </a:ext>
                  </a:extLst>
                </a:gridCol>
                <a:gridCol w="899591">
                  <a:extLst>
                    <a:ext uri="{9D8B030D-6E8A-4147-A177-3AD203B41FA5}">
                      <a16:colId xmlns:a16="http://schemas.microsoft.com/office/drawing/2014/main" xmlns="" val="2777149354"/>
                    </a:ext>
                  </a:extLst>
                </a:gridCol>
              </a:tblGrid>
              <a:tr h="827136">
                <a:tc>
                  <a:txBody>
                    <a:bodyPr/>
                    <a:lstStyle/>
                    <a:p>
                      <a:pPr algn="l" fontAlgn="t"/>
                      <a:r>
                        <a:rPr lang="en-ZA" sz="1200" b="1" u="none" strike="noStrike">
                          <a:effectLst/>
                        </a:rPr>
                        <a:t>Performance Indicator</a:t>
                      </a:r>
                      <a:endParaRPr lang="en-ZA" sz="1200" b="1" i="0" u="none" strike="noStrike">
                        <a:solidFill>
                          <a:srgbClr val="000000"/>
                        </a:solidFill>
                        <a:effectLst/>
                        <a:latin typeface="+mn-lt"/>
                      </a:endParaRPr>
                    </a:p>
                  </a:txBody>
                  <a:tcPr marL="5851" marR="5851" marT="5851" marB="35108"/>
                </a:tc>
                <a:tc>
                  <a:txBody>
                    <a:bodyPr/>
                    <a:lstStyle/>
                    <a:p>
                      <a:pPr algn="l" fontAlgn="t"/>
                      <a:r>
                        <a:rPr lang="en-ZA" sz="1200" b="1" u="none" strike="noStrike">
                          <a:effectLst/>
                        </a:rPr>
                        <a:t>Frequency</a:t>
                      </a:r>
                      <a:endParaRPr lang="en-ZA" sz="1200" b="1" i="0" u="none" strike="noStrike">
                        <a:solidFill>
                          <a:srgbClr val="000000"/>
                        </a:solidFill>
                        <a:effectLst/>
                        <a:latin typeface="+mn-lt"/>
                      </a:endParaRPr>
                    </a:p>
                  </a:txBody>
                  <a:tcPr marL="5851" marR="5851" marT="5851" marB="35108"/>
                </a:tc>
                <a:tc>
                  <a:txBody>
                    <a:bodyPr/>
                    <a:lstStyle/>
                    <a:p>
                      <a:pPr algn="l" fontAlgn="t"/>
                      <a:r>
                        <a:rPr lang="en-ZA" sz="1200" b="1" u="none" strike="noStrike">
                          <a:effectLst/>
                        </a:rPr>
                        <a:t>Target for 2019/20</a:t>
                      </a:r>
                      <a:endParaRPr lang="en-ZA" sz="1200" b="1" i="0" u="none" strike="noStrike">
                        <a:solidFill>
                          <a:srgbClr val="000000"/>
                        </a:solidFill>
                        <a:effectLst/>
                        <a:latin typeface="+mn-lt"/>
                      </a:endParaRPr>
                    </a:p>
                  </a:txBody>
                  <a:tcPr marL="5851" marR="5851" marT="5851" marB="35108"/>
                </a:tc>
                <a:tc>
                  <a:txBody>
                    <a:bodyPr/>
                    <a:lstStyle/>
                    <a:p>
                      <a:pPr algn="l" fontAlgn="t"/>
                      <a:r>
                        <a:rPr lang="en-GB" sz="1200" b="1" u="none" strike="noStrike">
                          <a:effectLst/>
                        </a:rPr>
                        <a:t>Quarterly Milestone </a:t>
                      </a:r>
                      <a:br>
                        <a:rPr lang="en-GB" sz="1200" b="1" u="none" strike="noStrike">
                          <a:effectLst/>
                        </a:rPr>
                      </a:br>
                      <a:r>
                        <a:rPr lang="en-GB" sz="1200" b="1" u="none" strike="noStrike">
                          <a:effectLst/>
                        </a:rPr>
                        <a:t>(for Annual Indicators)</a:t>
                      </a:r>
                      <a:endParaRPr lang="en-GB" sz="1200" b="1" i="0" u="none" strike="noStrike">
                        <a:solidFill>
                          <a:srgbClr val="000000"/>
                        </a:solidFill>
                        <a:effectLst/>
                        <a:latin typeface="+mn-lt"/>
                      </a:endParaRPr>
                    </a:p>
                  </a:txBody>
                  <a:tcPr marL="5851" marR="5851" marT="5851" marB="35108"/>
                </a:tc>
                <a:tc>
                  <a:txBody>
                    <a:bodyPr/>
                    <a:lstStyle/>
                    <a:p>
                      <a:pPr algn="l" fontAlgn="t"/>
                      <a:r>
                        <a:rPr lang="en-GB" sz="1200" b="1" u="none" strike="noStrike" dirty="0">
                          <a:effectLst/>
                        </a:rPr>
                        <a:t>Quarterly Output </a:t>
                      </a:r>
                      <a:br>
                        <a:rPr lang="en-GB" sz="1200" b="1" u="none" strike="noStrike" dirty="0">
                          <a:effectLst/>
                        </a:rPr>
                      </a:br>
                      <a:r>
                        <a:rPr lang="en-GB" sz="1200" b="1" u="none" strike="noStrike" dirty="0">
                          <a:effectLst/>
                        </a:rPr>
                        <a:t>(for Quarterly Indicators)</a:t>
                      </a:r>
                      <a:endParaRPr lang="en-GB" sz="1200" b="1" i="0" u="none" strike="noStrike" dirty="0">
                        <a:solidFill>
                          <a:srgbClr val="000000"/>
                        </a:solidFill>
                        <a:effectLst/>
                        <a:latin typeface="+mn-lt"/>
                      </a:endParaRPr>
                    </a:p>
                  </a:txBody>
                  <a:tcPr marL="5851" marR="5851" marT="5851" marB="35108"/>
                </a:tc>
                <a:tc>
                  <a:txBody>
                    <a:bodyPr/>
                    <a:lstStyle/>
                    <a:p>
                      <a:pPr algn="l" fontAlgn="t"/>
                      <a:r>
                        <a:rPr lang="en-ZA" sz="1200" b="1" u="none" strike="noStrike">
                          <a:effectLst/>
                        </a:rPr>
                        <a:t>Deviation</a:t>
                      </a:r>
                      <a:endParaRPr lang="en-ZA" sz="1200" b="1" i="0" u="none" strike="noStrike">
                        <a:solidFill>
                          <a:srgbClr val="000000"/>
                        </a:solidFill>
                        <a:effectLst/>
                        <a:latin typeface="+mn-lt"/>
                      </a:endParaRPr>
                    </a:p>
                  </a:txBody>
                  <a:tcPr marL="5851" marR="5851" marT="5851" marB="35108"/>
                </a:tc>
                <a:tc>
                  <a:txBody>
                    <a:bodyPr/>
                    <a:lstStyle/>
                    <a:p>
                      <a:pPr algn="l" fontAlgn="t"/>
                      <a:r>
                        <a:rPr lang="en-ZA" sz="1200" b="1" u="none" strike="noStrike">
                          <a:effectLst/>
                        </a:rPr>
                        <a:t>Reason for deviation</a:t>
                      </a:r>
                      <a:endParaRPr lang="en-ZA" sz="1200" b="1" i="0" u="none" strike="noStrike">
                        <a:solidFill>
                          <a:srgbClr val="000000"/>
                        </a:solidFill>
                        <a:effectLst/>
                        <a:latin typeface="+mn-lt"/>
                      </a:endParaRPr>
                    </a:p>
                  </a:txBody>
                  <a:tcPr marL="5851" marR="5851" marT="5851" marB="35108"/>
                </a:tc>
                <a:tc>
                  <a:txBody>
                    <a:bodyPr/>
                    <a:lstStyle/>
                    <a:p>
                      <a:pPr algn="l" fontAlgn="t"/>
                      <a:r>
                        <a:rPr lang="en-ZA" sz="1200" b="1" u="none" strike="noStrike" dirty="0">
                          <a:effectLst/>
                        </a:rPr>
                        <a:t>Challenges/ Corrective Action</a:t>
                      </a:r>
                      <a:endParaRPr lang="en-ZA" sz="1200" b="1" i="0" u="none" strike="noStrike" dirty="0">
                        <a:solidFill>
                          <a:srgbClr val="000000"/>
                        </a:solidFill>
                        <a:effectLst/>
                        <a:latin typeface="+mn-lt"/>
                      </a:endParaRPr>
                    </a:p>
                  </a:txBody>
                  <a:tcPr marL="5851" marR="5851" marT="5851" marB="35108"/>
                </a:tc>
                <a:extLst>
                  <a:ext uri="{0D108BD9-81ED-4DB2-BD59-A6C34878D82A}">
                    <a16:rowId xmlns:a16="http://schemas.microsoft.com/office/drawing/2014/main" xmlns="" val="167205439"/>
                  </a:ext>
                </a:extLst>
              </a:tr>
              <a:tr h="435496">
                <a:tc rowSpan="3">
                  <a:txBody>
                    <a:bodyPr/>
                    <a:lstStyle/>
                    <a:p>
                      <a:pPr algn="l" fontAlgn="t"/>
                      <a:r>
                        <a:rPr lang="en-GB" sz="1200" u="sng" strike="noStrike" dirty="0">
                          <a:effectLst/>
                          <a:hlinkClick r:id="rId4" action="ppaction://hlinkfile"/>
                        </a:rPr>
                        <a:t>4.4.3. Percentage of District Directors that have undergone </a:t>
                      </a:r>
                      <a:r>
                        <a:rPr lang="en-GB" sz="1200" u="sng" strike="noStrike" dirty="0" err="1">
                          <a:effectLst/>
                          <a:hlinkClick r:id="rId4" action="ppaction://hlinkfile"/>
                        </a:rPr>
                        <a:t>compentecy</a:t>
                      </a:r>
                      <a:r>
                        <a:rPr lang="en-GB" sz="1200" u="sng" strike="noStrike" dirty="0">
                          <a:effectLst/>
                          <a:hlinkClick r:id="rId4" action="ppaction://hlinkfile"/>
                        </a:rPr>
                        <a:t> assessment prior to their </a:t>
                      </a:r>
                      <a:r>
                        <a:rPr lang="en-GB" sz="1200" u="sng" strike="noStrike" dirty="0" err="1">
                          <a:effectLst/>
                          <a:hlinkClick r:id="rId4" action="ppaction://hlinkfile"/>
                        </a:rPr>
                        <a:t>appoitment</a:t>
                      </a:r>
                      <a:r>
                        <a:rPr lang="en-GB" sz="1200" u="sng" strike="noStrike" dirty="0">
                          <a:effectLst/>
                          <a:hlinkClick r:id="rId4" action="ppaction://hlinkfile"/>
                        </a:rPr>
                        <a:t> </a:t>
                      </a:r>
                      <a:endParaRPr lang="en-GB" sz="1200" b="1" i="0" u="sng" strike="noStrike" dirty="0">
                        <a:solidFill>
                          <a:srgbClr val="0563C1"/>
                        </a:solidFill>
                        <a:effectLst/>
                        <a:latin typeface="+mn-lt"/>
                      </a:endParaRPr>
                    </a:p>
                  </a:txBody>
                  <a:tcPr marL="5851" marR="5851" marT="5851" marB="35108"/>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5851" marR="5851" marT="5851" marB="35108"/>
                </a:tc>
                <a:tc>
                  <a:txBody>
                    <a:bodyPr/>
                    <a:lstStyle/>
                    <a:p>
                      <a:pPr algn="l" fontAlgn="t"/>
                      <a:r>
                        <a:rPr lang="en-ZA" sz="1200" u="none" strike="noStrike">
                          <a:effectLst/>
                        </a:rPr>
                        <a:t>90%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5851" marR="5851" marT="5851" marB="35108"/>
                </a:tc>
                <a:tc>
                  <a:txBody>
                    <a:bodyPr/>
                    <a:lstStyle/>
                    <a:p>
                      <a:pPr algn="l" fontAlgn="t"/>
                      <a:endParaRPr lang="en-ZA" sz="1200" b="1"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extLst>
                  <a:ext uri="{0D108BD9-81ED-4DB2-BD59-A6C34878D82A}">
                    <a16:rowId xmlns:a16="http://schemas.microsoft.com/office/drawing/2014/main" xmlns="" val="1703880980"/>
                  </a:ext>
                </a:extLst>
              </a:tr>
              <a:tr h="441235">
                <a:tc vMerge="1">
                  <a:txBody>
                    <a:bodyPr/>
                    <a:lstStyle/>
                    <a:p>
                      <a:pPr algn="l" fontAlgn="t"/>
                      <a:endParaRPr lang="en-ZA" sz="700" b="1" i="0" u="sng" strike="noStrike">
                        <a:solidFill>
                          <a:srgbClr val="0563C1"/>
                        </a:solidFill>
                        <a:effectLst/>
                        <a:latin typeface="Arial" panose="020B0604020202020204" pitchFamily="34" charset="0"/>
                      </a:endParaRPr>
                    </a:p>
                  </a:txBody>
                  <a:tcPr marL="5851" marR="5851" marT="5851" marB="35108">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5851" marR="5851" marT="5851" marB="35108"/>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5851" marR="5851" marT="5851" marB="35108"/>
                </a:tc>
                <a:tc>
                  <a:txBody>
                    <a:bodyPr/>
                    <a:lstStyle/>
                    <a:p>
                      <a:pPr algn="l" fontAlgn="t"/>
                      <a:r>
                        <a:rPr lang="en-GB" sz="1200" u="none" strike="noStrike">
                          <a:effectLst/>
                        </a:rPr>
                        <a:t>Update on posts advertised and filled by provinces</a:t>
                      </a:r>
                      <a:endParaRPr lang="en-GB" sz="1200" b="0" i="0" u="none" strike="noStrike">
                        <a:solidFill>
                          <a:srgbClr val="000000"/>
                        </a:solidFill>
                        <a:effectLst/>
                        <a:latin typeface="+mn-lt"/>
                      </a:endParaRPr>
                    </a:p>
                  </a:txBody>
                  <a:tcPr marL="5851" marR="5851" marT="5851" marB="35108"/>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161702555"/>
                  </a:ext>
                </a:extLst>
              </a:tr>
              <a:tr h="1022955">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851" marR="5851" marT="5851" marB="35108">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5851" marR="5851" marT="5851" marB="35108"/>
                </a:tc>
                <a:tc>
                  <a:txBody>
                    <a:bodyPr/>
                    <a:lstStyle/>
                    <a:p>
                      <a:pPr algn="l" fontAlgn="t"/>
                      <a:r>
                        <a:rPr lang="en-ZA" sz="1200" u="none" strike="noStrike" dirty="0">
                          <a:effectLst/>
                        </a:rPr>
                        <a:t>0</a:t>
                      </a:r>
                      <a:endParaRPr lang="en-ZA" sz="1200" b="1" i="0" u="none" strike="noStrike" dirty="0">
                        <a:solidFill>
                          <a:srgbClr val="000000"/>
                        </a:solidFill>
                        <a:effectLst/>
                        <a:latin typeface="+mn-lt"/>
                      </a:endParaRPr>
                    </a:p>
                  </a:txBody>
                  <a:tcPr marL="5851" marR="5851" marT="5851" marB="35108"/>
                </a:tc>
                <a:tc>
                  <a:txBody>
                    <a:bodyPr/>
                    <a:lstStyle/>
                    <a:p>
                      <a:pPr algn="l" fontAlgn="t"/>
                      <a:r>
                        <a:rPr lang="en-GB" sz="1200" u="none" strike="noStrike" dirty="0">
                          <a:effectLst/>
                        </a:rPr>
                        <a:t>Letter sent to provinces to supply information and evidence on all appointments made in 2019/20 including competency assessment results</a:t>
                      </a:r>
                      <a:endParaRPr lang="en-GB" sz="1200" b="1" i="0" u="none" strike="noStrike" dirty="0">
                        <a:solidFill>
                          <a:srgbClr val="000000"/>
                        </a:solidFill>
                        <a:effectLst/>
                        <a:latin typeface="+mn-lt"/>
                      </a:endParaRPr>
                    </a:p>
                  </a:txBody>
                  <a:tcPr marL="5851" marR="5851" marT="5851" marB="35108"/>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3498857813"/>
                  </a:ext>
                </a:extLst>
              </a:tr>
              <a:tr h="239677">
                <a:tc>
                  <a:txBody>
                    <a:bodyPr/>
                    <a:lstStyle/>
                    <a:p>
                      <a:pPr algn="l" fontAlgn="t"/>
                      <a:endParaRPr lang="en-ZA" sz="1200" b="1" i="0" u="none" strike="noStrike">
                        <a:solidFill>
                          <a:srgbClr val="000000"/>
                        </a:solidFill>
                        <a:effectLst/>
                        <a:latin typeface="+mn-lt"/>
                      </a:endParaRPr>
                    </a:p>
                  </a:txBody>
                  <a:tcPr marL="5851" marR="5851" marT="5851" marB="35108"/>
                </a:tc>
                <a:tc>
                  <a:txBody>
                    <a:bodyPr/>
                    <a:lstStyle/>
                    <a:p>
                      <a:pPr algn="r" fontAlgn="t"/>
                      <a:endParaRPr lang="en-ZA" sz="1200" b="0"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extLst>
                  <a:ext uri="{0D108BD9-81ED-4DB2-BD59-A6C34878D82A}">
                    <a16:rowId xmlns:a16="http://schemas.microsoft.com/office/drawing/2014/main" xmlns="" val="853361362"/>
                  </a:ext>
                </a:extLst>
              </a:tr>
              <a:tr h="435496">
                <a:tc rowSpan="3">
                  <a:txBody>
                    <a:bodyPr/>
                    <a:lstStyle/>
                    <a:p>
                      <a:pPr algn="l" fontAlgn="t"/>
                      <a:r>
                        <a:rPr lang="en-GB" sz="1200" u="sng" strike="noStrike" dirty="0">
                          <a:effectLst/>
                          <a:hlinkClick r:id="rId5" action="ppaction://hlinkfile"/>
                        </a:rPr>
                        <a:t>4.4.4. Percentage of underperforming schools visited at least twice a year by district officials for monitoring and support purposes.</a:t>
                      </a:r>
                      <a:endParaRPr lang="en-GB" sz="1200" b="1" i="0" u="sng" strike="noStrike" dirty="0">
                        <a:solidFill>
                          <a:srgbClr val="0563C1"/>
                        </a:solidFill>
                        <a:effectLst/>
                        <a:latin typeface="+mn-lt"/>
                      </a:endParaRPr>
                    </a:p>
                  </a:txBody>
                  <a:tcPr marL="5851" marR="5851" marT="5851" marB="35108"/>
                </a:tc>
                <a:tc>
                  <a:txBody>
                    <a:bodyPr/>
                    <a:lstStyle/>
                    <a:p>
                      <a:pPr algn="r" fontAlgn="t"/>
                      <a:r>
                        <a:rPr lang="en-ZA" sz="1200" u="none" strike="noStrike">
                          <a:effectLst/>
                        </a:rPr>
                        <a:t>Annual</a:t>
                      </a:r>
                      <a:endParaRPr lang="en-ZA" sz="1200" b="0" i="0" u="none" strike="noStrike">
                        <a:solidFill>
                          <a:srgbClr val="000000"/>
                        </a:solidFill>
                        <a:effectLst/>
                        <a:latin typeface="+mn-lt"/>
                      </a:endParaRPr>
                    </a:p>
                  </a:txBody>
                  <a:tcPr marL="5851" marR="5851" marT="5851" marB="35108"/>
                </a:tc>
                <a:tc>
                  <a:txBody>
                    <a:bodyPr/>
                    <a:lstStyle/>
                    <a:p>
                      <a:pPr algn="l" fontAlgn="t"/>
                      <a:r>
                        <a:rPr lang="en-ZA" sz="1200" u="none" strike="noStrike">
                          <a:effectLst/>
                        </a:rPr>
                        <a:t>60% </a:t>
                      </a:r>
                      <a:br>
                        <a:rPr lang="en-ZA" sz="1200" u="none" strike="noStrike">
                          <a:effectLst/>
                        </a:rPr>
                      </a:br>
                      <a:r>
                        <a:rPr lang="en-ZA" sz="1200" u="none" strike="noStrike">
                          <a:effectLst/>
                        </a:rPr>
                        <a:t>Annually</a:t>
                      </a:r>
                      <a:endParaRPr lang="en-ZA" sz="1200" b="1" i="0" u="none" strike="noStrike">
                        <a:solidFill>
                          <a:srgbClr val="000000"/>
                        </a:solidFill>
                        <a:effectLst/>
                        <a:latin typeface="+mn-lt"/>
                      </a:endParaRPr>
                    </a:p>
                  </a:txBody>
                  <a:tcPr marL="5851" marR="5851" marT="5851" marB="35108"/>
                </a:tc>
                <a:tc>
                  <a:txBody>
                    <a:bodyPr/>
                    <a:lstStyle/>
                    <a:p>
                      <a:pPr algn="l" fontAlgn="t"/>
                      <a:endParaRPr lang="en-ZA" sz="1200" b="1"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tc>
                  <a:txBody>
                    <a:bodyPr/>
                    <a:lstStyle/>
                    <a:p>
                      <a:pPr algn="l" fontAlgn="t"/>
                      <a:endParaRPr lang="en-ZA" sz="1200" b="0" i="0" u="none" strike="noStrike">
                        <a:solidFill>
                          <a:srgbClr val="000000"/>
                        </a:solidFill>
                        <a:effectLst/>
                        <a:latin typeface="+mn-lt"/>
                      </a:endParaRPr>
                    </a:p>
                  </a:txBody>
                  <a:tcPr marL="5851" marR="5851" marT="5851" marB="35108"/>
                </a:tc>
                <a:extLst>
                  <a:ext uri="{0D108BD9-81ED-4DB2-BD59-A6C34878D82A}">
                    <a16:rowId xmlns:a16="http://schemas.microsoft.com/office/drawing/2014/main" xmlns="" val="1324834874"/>
                  </a:ext>
                </a:extLst>
              </a:tr>
              <a:tr h="441235">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851" marR="5851" marT="5851" marB="35108">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a:effectLst/>
                        </a:rPr>
                        <a:t> Validated Q2</a:t>
                      </a:r>
                      <a:endParaRPr lang="en-ZA" sz="1200" b="0" i="0" u="none" strike="noStrike">
                        <a:solidFill>
                          <a:srgbClr val="000000"/>
                        </a:solidFill>
                        <a:effectLst/>
                        <a:latin typeface="+mn-lt"/>
                      </a:endParaRPr>
                    </a:p>
                  </a:txBody>
                  <a:tcPr marL="5851" marR="5851" marT="5851" marB="35108"/>
                </a:tc>
                <a:tc>
                  <a:txBody>
                    <a:bodyPr/>
                    <a:lstStyle/>
                    <a:p>
                      <a:pPr algn="l" fontAlgn="t"/>
                      <a:r>
                        <a:rPr lang="en-ZA" sz="1200" u="none" strike="noStrike">
                          <a:effectLst/>
                        </a:rPr>
                        <a:t>0</a:t>
                      </a:r>
                      <a:endParaRPr lang="en-ZA" sz="1200" b="0" i="0" u="none" strike="noStrike">
                        <a:solidFill>
                          <a:srgbClr val="000000"/>
                        </a:solidFill>
                        <a:effectLst/>
                        <a:latin typeface="+mn-lt"/>
                      </a:endParaRPr>
                    </a:p>
                  </a:txBody>
                  <a:tcPr marL="5851" marR="5851" marT="5851" marB="35108"/>
                </a:tc>
                <a:tc>
                  <a:txBody>
                    <a:bodyPr/>
                    <a:lstStyle/>
                    <a:p>
                      <a:pPr algn="l" fontAlgn="t"/>
                      <a:r>
                        <a:rPr lang="en-GB" sz="1200" u="none" strike="noStrike" dirty="0">
                          <a:effectLst/>
                        </a:rPr>
                        <a:t>Provincial numbers have been sent for verification</a:t>
                      </a:r>
                      <a:endParaRPr lang="en-GB" sz="1200" b="0" i="0" u="none" strike="noStrike" dirty="0">
                        <a:solidFill>
                          <a:srgbClr val="000000"/>
                        </a:solidFill>
                        <a:effectLst/>
                        <a:latin typeface="+mn-lt"/>
                      </a:endParaRPr>
                    </a:p>
                  </a:txBody>
                  <a:tcPr marL="5851" marR="5851" marT="5851" marB="35108"/>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1445216075"/>
                  </a:ext>
                </a:extLst>
              </a:tr>
              <a:tr h="1125323">
                <a:tc vMerge="1">
                  <a:txBody>
                    <a:bodyPr/>
                    <a:lstStyle/>
                    <a:p>
                      <a:pPr algn="l" fontAlgn="t"/>
                      <a:endParaRPr lang="en-ZA" sz="700" b="1" i="0" u="sng" strike="noStrike" dirty="0">
                        <a:solidFill>
                          <a:srgbClr val="0563C1"/>
                        </a:solidFill>
                        <a:effectLst/>
                        <a:latin typeface="Arial" panose="020B0604020202020204" pitchFamily="34" charset="0"/>
                      </a:endParaRPr>
                    </a:p>
                  </a:txBody>
                  <a:tcPr marL="5851" marR="5851" marT="5851" marB="35108">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a:effectLst/>
                        </a:rPr>
                        <a:t>Preliminary Q3</a:t>
                      </a:r>
                      <a:endParaRPr lang="en-ZA" sz="1200" b="1" i="0" u="none" strike="noStrike" dirty="0">
                        <a:solidFill>
                          <a:srgbClr val="000000"/>
                        </a:solidFill>
                        <a:effectLst/>
                        <a:latin typeface="+mn-lt"/>
                      </a:endParaRPr>
                    </a:p>
                  </a:txBody>
                  <a:tcPr marL="5851" marR="5851" marT="5851" marB="35108"/>
                </a:tc>
                <a:tc>
                  <a:txBody>
                    <a:bodyPr/>
                    <a:lstStyle/>
                    <a:p>
                      <a:pPr algn="l" fontAlgn="t"/>
                      <a:r>
                        <a:rPr lang="en-ZA" sz="1200" u="none" strike="noStrike">
                          <a:effectLst/>
                        </a:rPr>
                        <a:t>0</a:t>
                      </a:r>
                      <a:endParaRPr lang="en-ZA" sz="1200" b="1" i="0" u="none" strike="noStrike">
                        <a:solidFill>
                          <a:srgbClr val="000000"/>
                        </a:solidFill>
                        <a:effectLst/>
                        <a:latin typeface="+mn-lt"/>
                      </a:endParaRPr>
                    </a:p>
                  </a:txBody>
                  <a:tcPr marL="5851" marR="5851" marT="5851" marB="35108"/>
                </a:tc>
                <a:tc>
                  <a:txBody>
                    <a:bodyPr/>
                    <a:lstStyle/>
                    <a:p>
                      <a:pPr algn="l" fontAlgn="t"/>
                      <a:r>
                        <a:rPr lang="en-GB" sz="1200" u="none" strike="noStrike" dirty="0">
                          <a:effectLst/>
                        </a:rPr>
                        <a:t>Preparation of school reopening and monitoring was taking place</a:t>
                      </a:r>
                      <a:endParaRPr lang="en-GB" sz="1200" b="1" i="0" u="none" strike="noStrike" dirty="0">
                        <a:solidFill>
                          <a:srgbClr val="000000"/>
                        </a:solidFill>
                        <a:effectLst/>
                        <a:latin typeface="+mn-lt"/>
                      </a:endParaRPr>
                    </a:p>
                  </a:txBody>
                  <a:tcPr marL="5851" marR="5851" marT="5851" marB="35108"/>
                </a:tc>
                <a:tc>
                  <a:txBody>
                    <a:bodyPr/>
                    <a:lstStyle/>
                    <a:p>
                      <a:pPr algn="l" fontAlgn="t"/>
                      <a:r>
                        <a:rPr lang="en-ZA" sz="1200" u="none" strike="noStrike" dirty="0">
                          <a:effectLst/>
                        </a:rPr>
                        <a:t>Annual indicator</a:t>
                      </a:r>
                      <a:endParaRPr lang="en-ZA" sz="1200" b="0" i="0" u="none" strike="noStrike" dirty="0">
                        <a:solidFill>
                          <a:srgbClr val="000000"/>
                        </a:solidFill>
                        <a:effectLst/>
                        <a:latin typeface="+mn-lt"/>
                      </a:endParaRPr>
                    </a:p>
                  </a:txBody>
                  <a:tcPr marL="3753" marR="3753" marT="3753" marB="22517"/>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u="none" strike="noStrike" kern="1200" cap="none" spc="0" normalizeH="0" baseline="0" noProof="0" dirty="0">
                          <a:ln>
                            <a:noFill/>
                          </a:ln>
                          <a:effectLst/>
                          <a:uLnTx/>
                          <a:uFillTx/>
                        </a:rPr>
                        <a:t>Not applicable</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6617" marR="6617" marT="6617" marB="39701"/>
                </a:tc>
                <a:extLst>
                  <a:ext uri="{0D108BD9-81ED-4DB2-BD59-A6C34878D82A}">
                    <a16:rowId xmlns:a16="http://schemas.microsoft.com/office/drawing/2014/main" xmlns="" val="2106436424"/>
                  </a:ext>
                </a:extLst>
              </a:tr>
            </a:tbl>
          </a:graphicData>
        </a:graphic>
      </p:graphicFrame>
    </p:spTree>
    <p:custDataLst>
      <p:tags r:id="rId1"/>
    </p:custDataLst>
    <p:extLst>
      <p:ext uri="{BB962C8B-B14F-4D97-AF65-F5344CB8AC3E}">
        <p14:creationId xmlns:p14="http://schemas.microsoft.com/office/powerpoint/2010/main" xmlns="" val="7917256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79512" y="1807268"/>
            <a:ext cx="8784976" cy="1470025"/>
          </a:xfrm>
        </p:spPr>
        <p:txBody>
          <a:bodyPr>
            <a:noAutofit/>
          </a:bodyPr>
          <a:lstStyle/>
          <a:p>
            <a:r>
              <a:rPr lang="en-US" b="1" dirty="0">
                <a:solidFill>
                  <a:schemeClr val="accent2">
                    <a:lumMod val="75000"/>
                  </a:schemeClr>
                </a:solidFill>
              </a:rPr>
              <a:t>PROGRAMME 5: EDUCATIONAL ENRICHMENT SERVICES</a:t>
            </a:r>
            <a:br>
              <a:rPr lang="en-US" b="1" dirty="0">
                <a:solidFill>
                  <a:schemeClr val="accent2">
                    <a:lumMod val="75000"/>
                  </a:schemeClr>
                </a:solidFill>
              </a:rPr>
            </a:br>
            <a:endParaRPr lang="en-ZA" b="1" dirty="0">
              <a:solidFill>
                <a:schemeClr val="accent2">
                  <a:lumMod val="75000"/>
                </a:schemeClr>
              </a:solidFill>
            </a:endParaRPr>
          </a:p>
        </p:txBody>
      </p:sp>
      <p:sp>
        <p:nvSpPr>
          <p:cNvPr id="3" name="Content Placeholder 2"/>
          <p:cNvSpPr>
            <a:spLocks noGrp="1"/>
          </p:cNvSpPr>
          <p:nvPr>
            <p:ph type="subTitle" idx="1"/>
          </p:nvPr>
        </p:nvSpPr>
        <p:spPr/>
        <p:txBody>
          <a:bodyPr>
            <a:normAutofit fontScale="85000" lnSpcReduction="20000"/>
          </a:bodyPr>
          <a:lstStyle/>
          <a:p>
            <a:pPr marL="0" indent="0" algn="just">
              <a:buNone/>
            </a:pPr>
            <a:r>
              <a:rPr lang="en-US" sz="3800" dirty="0">
                <a:solidFill>
                  <a:schemeClr val="tx1"/>
                </a:solidFill>
              </a:rPr>
              <a:t>The </a:t>
            </a:r>
            <a:r>
              <a:rPr lang="en-US" sz="3800" b="1" dirty="0">
                <a:solidFill>
                  <a:schemeClr val="tx1"/>
                </a:solidFill>
              </a:rPr>
              <a:t>purpose</a:t>
            </a:r>
            <a:r>
              <a:rPr lang="en-US" sz="3800" dirty="0">
                <a:solidFill>
                  <a:schemeClr val="tx1"/>
                </a:solidFill>
              </a:rPr>
              <a:t> of </a:t>
            </a:r>
            <a:r>
              <a:rPr lang="en-US" sz="3800" dirty="0" err="1">
                <a:solidFill>
                  <a:schemeClr val="tx1"/>
                </a:solidFill>
              </a:rPr>
              <a:t>Programme</a:t>
            </a:r>
            <a:r>
              <a:rPr lang="en-US" sz="3800" dirty="0">
                <a:solidFill>
                  <a:schemeClr val="tx1"/>
                </a:solidFill>
              </a:rPr>
              <a:t> 5 is to develop</a:t>
            </a:r>
            <a:r>
              <a:rPr lang="en-US" sz="3800" b="1" dirty="0">
                <a:solidFill>
                  <a:schemeClr val="tx1"/>
                </a:solidFill>
              </a:rPr>
              <a:t> </a:t>
            </a:r>
            <a:r>
              <a:rPr lang="en-US" sz="3800" dirty="0">
                <a:solidFill>
                  <a:schemeClr val="tx1"/>
                </a:solidFill>
              </a:rPr>
              <a:t>policies and programmes to </a:t>
            </a:r>
            <a:r>
              <a:rPr lang="en-US" sz="3800" b="1" dirty="0">
                <a:solidFill>
                  <a:schemeClr val="tx1"/>
                </a:solidFill>
              </a:rPr>
              <a:t>improve</a:t>
            </a:r>
            <a:r>
              <a:rPr lang="en-US" sz="3800" dirty="0">
                <a:solidFill>
                  <a:schemeClr val="tx1"/>
                </a:solidFill>
              </a:rPr>
              <a:t> the </a:t>
            </a:r>
            <a:r>
              <a:rPr lang="en-US" sz="3800" b="1" dirty="0">
                <a:solidFill>
                  <a:schemeClr val="tx1"/>
                </a:solidFill>
              </a:rPr>
              <a:t>quality of learning in schools</a:t>
            </a:r>
            <a:r>
              <a:rPr lang="en-US" sz="3800" dirty="0">
                <a:solidFill>
                  <a:schemeClr val="tx1"/>
                </a:solidFill>
              </a:rPr>
              <a:t>.</a:t>
            </a:r>
          </a:p>
          <a:p>
            <a:pPr marL="0" indent="0" algn="just">
              <a:buNone/>
            </a:pPr>
            <a:endParaRPr lang="en-ZA" dirty="0">
              <a:solidFill>
                <a:schemeClr val="tx1"/>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99</a:t>
            </a:fld>
            <a:endParaRPr lang="en-ZA" b="1" dirty="0">
              <a:solidFill>
                <a:prstClr val="black">
                  <a:tint val="75000"/>
                </a:prstClr>
              </a:solidFill>
            </a:endParaRPr>
          </a:p>
        </p:txBody>
      </p:sp>
      <p:pic>
        <p:nvPicPr>
          <p:cNvPr id="5" name="Picture 4"/>
          <p:cNvPicPr>
            <a:picLocks noChangeAspect="1"/>
          </p:cNvPicPr>
          <p:nvPr/>
        </p:nvPicPr>
        <p:blipFill>
          <a:blip r:embed="rId4" cstate="print"/>
          <a:stretch>
            <a:fillRect/>
          </a:stretch>
        </p:blipFill>
        <p:spPr>
          <a:xfrm>
            <a:off x="0" y="6021288"/>
            <a:ext cx="1691680" cy="836712"/>
          </a:xfrm>
          <a:prstGeom prst="rect">
            <a:avLst/>
          </a:prstGeom>
        </p:spPr>
      </p:pic>
    </p:spTree>
    <p:custDataLst>
      <p:tags r:id="rId1"/>
    </p:custDataLst>
    <p:extLst>
      <p:ext uri="{BB962C8B-B14F-4D97-AF65-F5344CB8AC3E}">
        <p14:creationId xmlns:p14="http://schemas.microsoft.com/office/powerpoint/2010/main" xmlns="" val="4216011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91bc94ca-a388-43b2-8708-c9570144c026.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0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3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3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3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3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4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4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4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4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4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5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5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44015</TotalTime>
  <Words>15127</Words>
  <Application>Microsoft Office PowerPoint</Application>
  <PresentationFormat>On-screen Show (4:3)</PresentationFormat>
  <Paragraphs>2431</Paragraphs>
  <Slides>139</Slides>
  <Notes>23</Notes>
  <HiddenSlides>0</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New DBE Presentation template</vt:lpstr>
      <vt:lpstr> THIRD QUARTERLY PERFORMANCE OF THE DEPARTMENT IN MEETING ITS PRE-DETERMINED OBJECTIVES FOR 2019/20 </vt:lpstr>
      <vt:lpstr>PRESENTATION OUTLINE </vt:lpstr>
      <vt:lpstr>PURPOSE</vt:lpstr>
      <vt:lpstr>Slide 4</vt:lpstr>
      <vt:lpstr>QUARTER 3 HIGHLIGHTS…</vt:lpstr>
      <vt:lpstr>QUARTER 3 HIGHLIGHTS…</vt:lpstr>
      <vt:lpstr>QUARTER 3 HIGHLIGHTS…</vt:lpstr>
      <vt:lpstr>Slide 8</vt:lpstr>
      <vt:lpstr>QUARTER 3 HIGHLIGHTS</vt:lpstr>
      <vt:lpstr>PROGRAMMES OF THE DBE</vt:lpstr>
      <vt:lpstr>2018/19 Q3  STATUS BAR FOR INDICATORS</vt:lpstr>
      <vt:lpstr>2019/20 PRELIMINARY Q3  STATUS BAR FOR INDICATORS</vt:lpstr>
      <vt:lpstr>Slide 13</vt:lpstr>
      <vt:lpstr>PROGRAMME 1: ADMINISTRATION</vt:lpstr>
      <vt:lpstr>TRAINING AND SOCIAL RESPONSIBILITY</vt:lpstr>
      <vt:lpstr>INFORMATION TECHNOLOGY, LEGAL AND LEGISLATIVE SERVICES</vt:lpstr>
      <vt:lpstr>STRATEGIC PLANNING AND REPORTING</vt:lpstr>
      <vt:lpstr> STRATEGIC PLANNING AND REPORTING</vt:lpstr>
      <vt:lpstr>CO-ORDINATION AND SECRETARIAL SUPPORT</vt:lpstr>
      <vt:lpstr>RESEARCH CO-ORDINATION, MONITORING AND EVALUATION (RCME)</vt:lpstr>
      <vt:lpstr>RESEARCH CO-ORDINATION, MONITORING AND EVALUATION (RCME)</vt:lpstr>
      <vt:lpstr>RESEARCH CO-ORDINATION, MONITORING AND EVALUATION (RCME)</vt:lpstr>
      <vt:lpstr>MEDIA LIAISON AND NATIONAL AND PROVINCIAL COMMUNICATION  </vt:lpstr>
      <vt:lpstr>BUSINESS PROCESS MANAGEMENT AND INTERNAL AND EXTERNAL LIAISON </vt:lpstr>
      <vt:lpstr>BUSINESS PROCESS MANAGEMENT AND INTERNAL AND EXTERNAL LIAISON </vt:lpstr>
      <vt:lpstr>INDICATOR TABLE: PROGRAMME 1 …</vt:lpstr>
      <vt:lpstr>INDICATOR TABLE: PROGRAMME 1 …</vt:lpstr>
      <vt:lpstr>PROGRAMME 2: CURRICULUM POLICY, SUPPORT AND MONITORING</vt:lpstr>
      <vt:lpstr>CURRICULUM IMPLEMENTATION AND MONITORING</vt:lpstr>
      <vt:lpstr>CURRICULUM IMPLEMENTATION AND MONITORING</vt:lpstr>
      <vt:lpstr>CURRICULUM AND QUALITY ENHANCEMENT PROGRAMMES …</vt:lpstr>
      <vt:lpstr>CURRICULUM AND QUALITY ENHANCEMENT PROGRAMMES …</vt:lpstr>
      <vt:lpstr>CURRICULUM AND QUALITY ENHANCEMENT PROGRAMMES …</vt:lpstr>
      <vt:lpstr>CURRICULUM AND QUALITY ENHANCEMENT PROGRAMMES …</vt:lpstr>
      <vt:lpstr>CURRICULUM AND QUALITY ENHANCEMENT PROGRAMMES …</vt:lpstr>
      <vt:lpstr>CURRICULUM AND QUALITY ENHANCEMENT PROGRAMMES …</vt:lpstr>
      <vt:lpstr>CURRICULUM AND QUALITY ENHANCEMENT PROGRAMMES …</vt:lpstr>
      <vt:lpstr>CURRICULUM AND QUALITY ENHANCEMENT PROGRAMMES …</vt:lpstr>
      <vt:lpstr>INDICATOR TABLE: PROGRAMME 2 …</vt:lpstr>
      <vt:lpstr>INDICATOR TABLE: PROGRAMME 2 …</vt:lpstr>
      <vt:lpstr>INDICATOR TABLE: PROGRAMME 2 …</vt:lpstr>
      <vt:lpstr>INDICATOR TABLE: PROGRAMME 2 …</vt:lpstr>
      <vt:lpstr>INDICATOR TABLE: PROGRAMME 2 …</vt:lpstr>
      <vt:lpstr>INDICATOR TABLE: PROGRAMME 2 </vt:lpstr>
      <vt:lpstr>INDICATOR TABLE: PROGRAMME 2 </vt:lpstr>
      <vt:lpstr>INDICATOR TABLE: PROGRAMME 2 </vt:lpstr>
      <vt:lpstr>INDICATOR TABLE: PROGRAMME 2 </vt:lpstr>
      <vt:lpstr>PROGRAMME 3: TEACHERS, EDUCATION HUMAN RESOURCES AND INSTITUTIONAL DEVELOPMENT </vt:lpstr>
      <vt:lpstr>EDUCATION HUMAN RESOURCE MANAGEMENT</vt:lpstr>
      <vt:lpstr>EDUCATION HUMAN RESOURCE MANAGEMENT</vt:lpstr>
      <vt:lpstr>EDUCATION HUMAN RESOURCE MANAGEMENT</vt:lpstr>
      <vt:lpstr> EDUCATION HUMAN RESOURCE DEVELOPMENT </vt:lpstr>
      <vt:lpstr>EDUCATION HUMAN RESOURCE DEVELOPMENT</vt:lpstr>
      <vt:lpstr>NATIONAL INSTITUTE FOR CURRICULUM AND PROFESSIONAL DEVELOPMENT</vt:lpstr>
      <vt:lpstr>NATIONAL INSTITUTE FOR CURRICULUM AND PROFESSIONAL DEVELOPMENT</vt:lpstr>
      <vt:lpstr>INDICATOR TABLE: PROGRAMME 3 … </vt:lpstr>
      <vt:lpstr>INDICATOR TABLE: PROGRAMME 3 … </vt:lpstr>
      <vt:lpstr>INDICATOR TABLE: PROGRAMME 3 … </vt:lpstr>
      <vt:lpstr>INDICATOR TABLE: PROGRAMME 3</vt:lpstr>
      <vt:lpstr>INDICATOR TABLE: PROGRAMME 3</vt:lpstr>
      <vt:lpstr>INDICATOR TABLE: PROGRAMME 3</vt:lpstr>
      <vt:lpstr>INDICATOR TABLE: PROGRAMME 3</vt:lpstr>
      <vt:lpstr>PROGRAMME 4: PLANNING, INFORMATION AND ASSESSMENT</vt:lpstr>
      <vt:lpstr>  NATIONAL ASSESSMENT AND PUBLIC EXAMINATION </vt:lpstr>
      <vt:lpstr>NATIONAL ASSESSMENT AND PUBLIC EXAMINATION</vt:lpstr>
      <vt:lpstr>NATIONAL ASSESSMENT AND PUBLIC EXAMINATION</vt:lpstr>
      <vt:lpstr>NATIONAL ASSESSMENT AND PUBLIC EXAMINATION</vt:lpstr>
      <vt:lpstr>NATIONAL ASSESSMENT AND PUBLIC EXAMINATION</vt:lpstr>
      <vt:lpstr> FINANCIAL AND PHYSICAL PLANNING INFORMATION MANAGEMENT AND ANALYSIS</vt:lpstr>
      <vt:lpstr>EDUCATIONAL MANAGEMENT INFORMATION SYSTEMS (EMIS)…</vt:lpstr>
      <vt:lpstr>   FINANCIAL AND PHYSICAL PLANNING, INFORMATION AND MANAGEMENT SYSTEMS </vt:lpstr>
      <vt:lpstr>FINANCIAL PLANNING AND PROVINCIAL BUDGET SUPPORT</vt:lpstr>
      <vt:lpstr>FINANCIAL PLANNING AND PROVINCIAL BUDGET SUPPORT</vt:lpstr>
      <vt:lpstr>INTERNATIONAL RELATIONS AND MULTILATERAL AFFAIRS (IRMA)</vt:lpstr>
      <vt:lpstr> INTERNATIONAL RELATIONS AND MULTILATERAL AFFAIRS</vt:lpstr>
      <vt:lpstr>PARTNERSHIPS IN EDUCATION</vt:lpstr>
      <vt:lpstr>PARTNERSHIPS IN EDUCATION</vt:lpstr>
      <vt:lpstr>  DISTRICT-LEVEL PLANNING AND IMPLEMENTATION SUPPORT  </vt:lpstr>
      <vt:lpstr>DISTRICT-LEVEL PLANNING AND IMPLEMENTATION SUPPORT</vt:lpstr>
      <vt:lpstr>DISTRICT-LEVEL PLANNING AND IMPLEMENTATION SUPPORT</vt:lpstr>
      <vt:lpstr>DISTRICT-LEVEL PLANNING AND IMPLEMENTATION SUPPORT</vt:lpstr>
      <vt:lpstr>SCHOOL LEVEL PLANNING</vt:lpstr>
      <vt:lpstr>SCHOOL LEVEL PLANNING</vt:lpstr>
      <vt:lpstr>CUSTOMER RELATIONS MANAGEMENT AND NATIONAL CO-ORDINATION </vt:lpstr>
      <vt:lpstr>CUSTOMER RELATIONS MANAGEMENT AND NATIONAL CO-ORDINATION </vt:lpstr>
      <vt:lpstr> NATIONAL EDUCATION EVALUATION AND DEVELOPMENT UNIT (NEEDU) </vt:lpstr>
      <vt:lpstr> PHYSICAL PLANNING </vt:lpstr>
      <vt:lpstr>PHYSICAL PLANNING</vt:lpstr>
      <vt:lpstr>PHYSICAL PLANNING</vt:lpstr>
      <vt:lpstr>PHYSICAL PLANNING</vt:lpstr>
      <vt:lpstr>INDICATOR TABLE: PROGRAMME 4 …</vt:lpstr>
      <vt:lpstr>INDICATOR TABLE: PROGRAMME 4 …</vt:lpstr>
      <vt:lpstr>INDICATOR TABLE: PROGRAMME 4 …</vt:lpstr>
      <vt:lpstr>Slide 94</vt:lpstr>
      <vt:lpstr>Slide 95</vt:lpstr>
      <vt:lpstr>Slide 96</vt:lpstr>
      <vt:lpstr>Slide 97</vt:lpstr>
      <vt:lpstr>Slide 98</vt:lpstr>
      <vt:lpstr>PROGRAMME 5: EDUCATIONAL ENRICHMENT SERVICES </vt:lpstr>
      <vt:lpstr>CARE AND SUPPORT IN SCHOOLS</vt:lpstr>
      <vt:lpstr>CARE AND SUPPORT IN SCHOOLS</vt:lpstr>
      <vt:lpstr>CARE AND SUPPORT IN SCHOOLS</vt:lpstr>
      <vt:lpstr>SOCIAL COHESION AND PARTNERSHIP IN EDUCATION</vt:lpstr>
      <vt:lpstr>SOCIAL COHESION AND PARTNERSHIP IN EDUCATION</vt:lpstr>
      <vt:lpstr>INDICATOR TABLE: PROGRAMME 5 </vt:lpstr>
      <vt:lpstr>INDICATOR TABLE: PROGRAMME 5 </vt:lpstr>
      <vt:lpstr>INDICATOR TABLE: PROGRAMME 5 </vt:lpstr>
      <vt:lpstr>INDICATOR TABLE: PROGRAMME 5 </vt:lpstr>
      <vt:lpstr>PART B:  VOTE 14: BASIC EDUCATION FINANCIAL REPORT   THIRD QUARTER</vt:lpstr>
      <vt:lpstr>INTRODUCTION</vt:lpstr>
      <vt:lpstr>INTRODUCTION</vt:lpstr>
      <vt:lpstr>INTRODUCTION (cont.)</vt:lpstr>
      <vt:lpstr>  ALLOCATION AGAINST ACTUAL EXPENDITURE PER PROGRAMME FOR THE 2019/20 FINANCIAL YEAR </vt:lpstr>
      <vt:lpstr>CHALLENGES (DEVIATIONS) AND MITIGATORY MEASURES </vt:lpstr>
      <vt:lpstr>CHALLENGES (DEVIATIONS) AND MITIGATORY MEASURES </vt:lpstr>
      <vt:lpstr>ALLOCATION AGAINST ACTUAL EXPENDITURE PER ECONOMIC CLASSIFICATIONS FOR THE 2018/19 FINANCIAL YEAR</vt:lpstr>
      <vt:lpstr>  CHALLENGES (DEVIATIONS) AND MITIGATORY MEASURES/PROGRESS</vt:lpstr>
      <vt:lpstr>  CHALLENGES (DEVIATIONS) AND MITIGATORY MEASURES/PROGRESS</vt:lpstr>
      <vt:lpstr>ALLOCATION AGAINST ACTUAL EXPENDITURE  FOR THE 2019/20 FINANCIAL YEAR</vt:lpstr>
      <vt:lpstr> CHALLENGES (DEVIATIONS) AND MITIGATORY MEASURES/PROGRESS</vt:lpstr>
      <vt:lpstr> DETAILS OF EARMARKED ALLOCATIONS/CONDITIONAL GRANT FOR THE 2019/20 FINANCIAL YEAR </vt:lpstr>
      <vt:lpstr>  CHALLENGES/DEVIATIONS AND MITIGATORY MEASURES </vt:lpstr>
      <vt:lpstr>  CHALLENGES/DEVIATIONS AND MITIGATORY MEASURES </vt:lpstr>
      <vt:lpstr> CHALLENGES/DEVIATIONS AND MITIGATORY MEASURES </vt:lpstr>
      <vt:lpstr>DETAILS OF TRANSFERS AGAINST ACTUAL EXPENDITURE FOR THE 2019/20 FINANCIAL YEAR </vt:lpstr>
      <vt:lpstr>PART C:  2019/20 AUDIT ACTION PLAN – FINANCIAL AND PERFORMANCE INFORMATION BASED ON  2018/19 AGSA AUDIT REPORT</vt:lpstr>
      <vt:lpstr>  2019/20 AUDIT ACTION PLAN </vt:lpstr>
      <vt:lpstr>  2019/20 AUDIT ACTION PLAN</vt:lpstr>
      <vt:lpstr> 2019/20 AUDIT ACTION PLAN</vt:lpstr>
      <vt:lpstr> 2019/20 AUDIT ACTION PLAN</vt:lpstr>
      <vt:lpstr>  2019/20 AUDIT ACTION PLAN</vt:lpstr>
      <vt:lpstr>  2019/20 AUDIT ACTION PLAN</vt:lpstr>
      <vt:lpstr>  2019/20 AUDIT ACTION PLAN</vt:lpstr>
      <vt:lpstr>  2019/20 AUDIT ACTION PLAN</vt:lpstr>
      <vt:lpstr>  2019/20 AUDIT ACTION PLAN</vt:lpstr>
      <vt:lpstr> 2019/20 AUDIT ACTION PLAN</vt:lpstr>
      <vt:lpstr> 2019/20 AUDIT ACTION PLAN</vt:lpstr>
      <vt:lpstr>RECOMMENDATION</vt:lpstr>
      <vt:lpstr>Slide 139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4</dc:title>
  <dc:creator>Mahanya.O</dc:creator>
  <cp:lastModifiedBy>PUMZA</cp:lastModifiedBy>
  <cp:revision>2894</cp:revision>
  <cp:lastPrinted>2020-02-11T15:09:53Z</cp:lastPrinted>
  <dcterms:created xsi:type="dcterms:W3CDTF">2016-10-31T13:44:57Z</dcterms:created>
  <dcterms:modified xsi:type="dcterms:W3CDTF">2020-02-26T08:48:31Z</dcterms:modified>
</cp:coreProperties>
</file>