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66" r:id="rId5"/>
    <p:sldId id="271" r:id="rId6"/>
    <p:sldId id="267" r:id="rId7"/>
    <p:sldId id="264" r:id="rId8"/>
    <p:sldId id="270" r:id="rId9"/>
    <p:sldId id="269" r:id="rId10"/>
    <p:sldId id="265" r:id="rId11"/>
    <p:sldId id="27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711"/>
    <p:restoredTop sz="90361"/>
  </p:normalViewPr>
  <p:slideViewPr>
    <p:cSldViewPr snapToGrid="0" snapToObjects="1">
      <p:cViewPr varScale="1">
        <p:scale>
          <a:sx n="105" d="100"/>
          <a:sy n="105" d="100"/>
        </p:scale>
        <p:origin x="-546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848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5AFB3-2E90-3B4B-9AA1-3DBA4765CC2C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BBDB2-620F-7C4E-91D4-A8F2D16880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3001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BBDB2-620F-7C4E-91D4-A8F2D16880B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712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BBDB2-620F-7C4E-91D4-A8F2D16880B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408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BBDB2-620F-7C4E-91D4-A8F2D16880B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1356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BBDB2-620F-7C4E-91D4-A8F2D16880B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1463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References: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lvl="1"/>
            <a:endParaRPr lang="en-US" baseline="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smtClean="0"/>
              <a:t>Eggers, W.D. &amp; Turley, M. (2016). The future of Regulation: Principles for regulating emerging technologies. </a:t>
            </a:r>
            <a:r>
              <a:rPr lang="en-US" baseline="0" dirty="0" err="1" smtClean="0"/>
              <a:t>Delloite</a:t>
            </a:r>
            <a:r>
              <a:rPr lang="en-US" baseline="0" dirty="0" smtClean="0"/>
              <a:t> Insights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Frolov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D.P. &amp;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Lavrentyeva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A.V. (2019). Regulatory Policy for Digital Economy: Holistic Institutional Framework  </a:t>
            </a:r>
            <a:endParaRPr lang="en-US" baseline="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err="1" smtClean="0"/>
              <a:t>Gilwald</a:t>
            </a:r>
            <a:r>
              <a:rPr lang="en-US" baseline="0" dirty="0" smtClean="0"/>
              <a:t>, A. (2002).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Experimenting with institutional arrangements for communications policy and regulation: The case of telecommunications and broadcasting in South Africa</a:t>
            </a:r>
            <a:endParaRPr lang="en-US" baseline="0" dirty="0" smtClean="0"/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baseline="0" dirty="0" err="1" smtClean="0"/>
              <a:t>Hellerstein</a:t>
            </a:r>
            <a:r>
              <a:rPr lang="en-US" baseline="0" dirty="0" smtClean="0"/>
              <a:t>, J. (2008).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Single-Sector Versus Multi-Sector Regulatory Framework: Advantages &amp; Disadvantages. PURC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baseline="0" dirty="0" smtClean="0"/>
              <a:t>ITU. (2016).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Emerging Technologies And The Global Regulatory Agenda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err="1" smtClean="0"/>
              <a:t>Makhaya</a:t>
            </a:r>
            <a:r>
              <a:rPr lang="en-US" dirty="0" smtClean="0"/>
              <a:t>,</a:t>
            </a:r>
            <a:r>
              <a:rPr lang="en-US" baseline="0" dirty="0" smtClean="0"/>
              <a:t> G. (2002).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Determinants of Regulatory Effectiveness in </a:t>
            </a:r>
            <a:r>
              <a:rPr lang="en-US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Liberalised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Markets: Developing Country Experiences. TIPPS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baseline="0" dirty="0" smtClean="0"/>
              <a:t>National </a:t>
            </a:r>
            <a:r>
              <a:rPr lang="en-US" baseline="0" dirty="0" err="1" smtClean="0"/>
              <a:t>Intergrated</a:t>
            </a:r>
            <a:r>
              <a:rPr lang="en-US" baseline="0" dirty="0" smtClean="0"/>
              <a:t> ICT Policy White Paper. (2016). </a:t>
            </a:r>
            <a:endParaRPr lang="en-US" b="0" baseline="0" dirty="0" smtClean="0"/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Republic of South Africa. (2000). Independent Communications Authority of South Africa Act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No. 13 of 2000.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Government Gazette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Pretoria. Government Printers. </a:t>
            </a:r>
            <a:endParaRPr lang="en-US" baseline="0" dirty="0" smtClean="0"/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Republic of South Africa. (2005). Electronic communications Act. No. 36 of 2005.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Government Gazette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Pretoria. Government Printers. </a:t>
            </a:r>
            <a:endParaRPr lang="en-US" dirty="0" smtClean="0"/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Republic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South Africa. (1996). The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CONSTITUTION OF THE REPUBLIC OF SOUTH AFRICA Act. NO. 108 OF 1996.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Government Gazette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Pretoria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b="0" dirty="0" smtClean="0"/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BBDB2-620F-7C4E-91D4-A8F2D16880B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2855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Presentation to Portfolio Committee on Communications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Presenter </a:t>
            </a:r>
            <a:r>
              <a:rPr lang="en-US" sz="3600" cap="none" dirty="0" smtClean="0"/>
              <a:t>:  </a:t>
            </a:r>
            <a:r>
              <a:rPr lang="en-US" sz="3600" dirty="0" err="1" smtClean="0"/>
              <a:t>Yolisa</a:t>
            </a:r>
            <a:r>
              <a:rPr lang="en-US" sz="3600" dirty="0" smtClean="0"/>
              <a:t> </a:t>
            </a:r>
            <a:r>
              <a:rPr lang="en-US" sz="3600" dirty="0" err="1"/>
              <a:t>Kedama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Date: 25 February 2020</a:t>
            </a:r>
          </a:p>
        </p:txBody>
      </p:sp>
    </p:spTree>
    <p:extLst>
      <p:ext uri="{BB962C8B-B14F-4D97-AF65-F5344CB8AC3E}">
        <p14:creationId xmlns:p14="http://schemas.microsoft.com/office/powerpoint/2010/main" xmlns="" val="163261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smtClean="0"/>
              <a:t>conclusion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47859354"/>
              </p:ext>
            </p:extLst>
          </p:nvPr>
        </p:nvGraphicFramePr>
        <p:xfrm>
          <a:off x="1450975" y="2016125"/>
          <a:ext cx="9604376" cy="3821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04376"/>
              </a:tblGrid>
              <a:tr h="3821004">
                <a:tc>
                  <a:txBody>
                    <a:bodyPr/>
                    <a:lstStyle/>
                    <a:p>
                      <a:pPr marL="342900" indent="-342900">
                        <a:buFont typeface="Arial" charset="0"/>
                        <a:buChar char="•"/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SA still using traditional regulatory approaches not yet embracing forward thinking approaches inclusive of digital strategies</a:t>
                      </a:r>
                    </a:p>
                    <a:p>
                      <a:pPr marL="342900" indent="-342900">
                        <a:buFont typeface="Arial" charset="0"/>
                        <a:buChar char="•"/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Different industries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and sectors at different stages of digitization </a:t>
                      </a:r>
                      <a:endParaRPr lang="en-US" sz="2000" dirty="0" smtClean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Emerging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technologies require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 regulation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supportive of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digital economy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 Digitization requires adaptive regulation </a:t>
                      </a:r>
                    </a:p>
                    <a:p>
                      <a:pPr marL="742950" lvl="1" indent="-285750">
                        <a:buFont typeface="Arial" charset="0"/>
                        <a:buChar char="•"/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flexible enough to engage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stakeholders informally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 (industry, academics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&amp;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civil society)</a:t>
                      </a:r>
                    </a:p>
                    <a:p>
                      <a:pPr marL="742950" lvl="1" indent="-285750">
                        <a:buFont typeface="Arial" charset="0"/>
                        <a:buChar char="•"/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easy to adapt without stifling innovation</a:t>
                      </a:r>
                    </a:p>
                    <a:p>
                      <a:pPr marL="285750" lvl="0" indent="-285750">
                        <a:buFont typeface="Arial" charset="0"/>
                        <a:buChar char="•"/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Regulatory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impact assessments for fact-based, outcome-based decision making</a:t>
                      </a:r>
                    </a:p>
                    <a:p>
                      <a:pPr marL="285750" lvl="0" indent="-285750">
                        <a:buFont typeface="Arial" charset="0"/>
                        <a:buChar char="•"/>
                      </a:pP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100% population broadband connectivity to be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</a:rPr>
                        <a:t>prioritised</a:t>
                      </a:r>
                      <a:endParaRPr lang="en-US" sz="20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lvl="0" indent="-285750">
                        <a:buFont typeface="Arial" charset="0"/>
                        <a:buChar char="•"/>
                      </a:pP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National digital skills training </a:t>
                      </a:r>
                    </a:p>
                    <a:p>
                      <a:endParaRPr lang="en-US" sz="1500" dirty="0" smtClean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5971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3018181"/>
          </a:xfrm>
        </p:spPr>
        <p:txBody>
          <a:bodyPr/>
          <a:lstStyle/>
          <a:p>
            <a:pPr algn="ctr"/>
            <a:r>
              <a:rPr lang="en-US" smtClean="0"/>
              <a:t>THANK YOU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10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Brief History of Regulation in SA</a:t>
            </a:r>
          </a:p>
          <a:p>
            <a:r>
              <a:rPr lang="en-US" dirty="0"/>
              <a:t>B</a:t>
            </a:r>
            <a:r>
              <a:rPr lang="en-US" dirty="0" smtClean="0"/>
              <a:t>rief </a:t>
            </a:r>
            <a:r>
              <a:rPr lang="en-US" dirty="0"/>
              <a:t>analysis of where South Africa is in relation to: </a:t>
            </a:r>
          </a:p>
          <a:p>
            <a:pPr lvl="1"/>
            <a:r>
              <a:rPr lang="en-US" dirty="0" smtClean="0"/>
              <a:t>Converged </a:t>
            </a:r>
            <a:r>
              <a:rPr lang="en-US" dirty="0"/>
              <a:t>regulation versus single-sector regulation;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dimensions of regulatory effectiveness; </a:t>
            </a:r>
          </a:p>
          <a:p>
            <a:pPr lvl="1"/>
            <a:r>
              <a:rPr lang="en-US" dirty="0" smtClean="0"/>
              <a:t>Regulatory </a:t>
            </a:r>
            <a:r>
              <a:rPr lang="en-US" dirty="0"/>
              <a:t>institutional structures; and </a:t>
            </a:r>
          </a:p>
          <a:p>
            <a:pPr lvl="1"/>
            <a:r>
              <a:rPr lang="en-US" dirty="0" smtClean="0"/>
              <a:t>Self-regulation </a:t>
            </a:r>
            <a:r>
              <a:rPr lang="en-US" dirty="0"/>
              <a:t>versus </a:t>
            </a:r>
            <a:r>
              <a:rPr lang="en-US" dirty="0" smtClean="0"/>
              <a:t>Co-regulation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01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 of regulation in South 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800" dirty="0" smtClean="0"/>
              <a:t>1993: Independent Broadcasting Authority Act</a:t>
            </a:r>
          </a:p>
          <a:p>
            <a:pPr lvl="1"/>
            <a:r>
              <a:rPr lang="en-US" dirty="0" smtClean="0"/>
              <a:t>IBA: Broadcasting regulator</a:t>
            </a:r>
          </a:p>
          <a:p>
            <a:r>
              <a:rPr lang="en-US" sz="1800" dirty="0"/>
              <a:t>1996: Telecommunications Act</a:t>
            </a:r>
          </a:p>
          <a:p>
            <a:pPr lvl="1"/>
            <a:r>
              <a:rPr lang="en-US" dirty="0"/>
              <a:t>SATRA: Telecommunications </a:t>
            </a:r>
            <a:r>
              <a:rPr lang="en-US" dirty="0" smtClean="0"/>
              <a:t>Regulator</a:t>
            </a:r>
          </a:p>
          <a:p>
            <a:r>
              <a:rPr lang="en-US" sz="1800" dirty="0" smtClean="0"/>
              <a:t>1998: Post Services Act </a:t>
            </a:r>
          </a:p>
          <a:p>
            <a:r>
              <a:rPr lang="en-US" sz="1800" dirty="0" smtClean="0"/>
              <a:t>2000: ICASA Act</a:t>
            </a:r>
          </a:p>
          <a:p>
            <a:pPr lvl="1"/>
            <a:r>
              <a:rPr lang="en-US" dirty="0" smtClean="0"/>
              <a:t>SATRA and IBA Merger </a:t>
            </a:r>
          </a:p>
          <a:p>
            <a:r>
              <a:rPr lang="en-US" sz="1800" dirty="0" smtClean="0"/>
              <a:t>2005: EC Act</a:t>
            </a:r>
          </a:p>
          <a:p>
            <a:pPr lvl="1"/>
            <a:r>
              <a:rPr lang="en-US" dirty="0" smtClean="0"/>
              <a:t>Convergence of different sectors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87216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748708"/>
          </a:xfrm>
        </p:spPr>
        <p:txBody>
          <a:bodyPr>
            <a:normAutofit/>
          </a:bodyPr>
          <a:lstStyle/>
          <a:p>
            <a:r>
              <a:rPr lang="en-US" sz="2000" b="1" dirty="0"/>
              <a:t>Brief analysis of SA: </a:t>
            </a:r>
            <a:br>
              <a:rPr lang="en-US" sz="2000" b="1" dirty="0"/>
            </a:br>
            <a:r>
              <a:rPr lang="en-US" sz="2000" b="1" dirty="0"/>
              <a:t>Converged regulation vs single-sector </a:t>
            </a:r>
            <a:r>
              <a:rPr lang="en-US" sz="2000" b="1" dirty="0" smtClean="0"/>
              <a:t>regulation CONT.</a:t>
            </a:r>
            <a:endParaRPr lang="en-US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06530201"/>
              </p:ext>
            </p:extLst>
          </p:nvPr>
        </p:nvGraphicFramePr>
        <p:xfrm>
          <a:off x="663878" y="1828800"/>
          <a:ext cx="10390976" cy="4767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5488"/>
                <a:gridCol w="5195488"/>
              </a:tblGrid>
              <a:tr h="20574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Converged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regulation: 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Liberalization, 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Multi-sector regulation,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Similar characteristics,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Weak institutions, 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Capacity constraints, 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Convergence in technology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Single-sector regulation: sector specific regulation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IBA regulating broadcasting sector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SATRA regulating the telecommunications sector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Information regulator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n-US" sz="18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709626">
                <a:tc gridSpan="2"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Status quo: Converged regulator 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the broadcasting (IBA) and telecommunications (SATRA) regulators were merged to form ICASA</a:t>
                      </a:r>
                    </a:p>
                    <a:p>
                      <a:pPr marL="742950" lvl="1" indent="-285750">
                        <a:buFont typeface="Arial" charset="0"/>
                        <a:buChar char="•"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ICASA’s mandate amongst others: </a:t>
                      </a:r>
                      <a:r>
                        <a:rPr lang="en-US" sz="1800" b="0" i="1" dirty="0" smtClean="0">
                          <a:solidFill>
                            <a:schemeClr val="tx1"/>
                          </a:solidFill>
                        </a:rPr>
                        <a:t>to promote convergence in the broadcasting, broadcasting signal distribution and telecommunications sectors</a:t>
                      </a:r>
                    </a:p>
                    <a:p>
                      <a:pPr marL="285750" lvl="0" indent="-285750">
                        <a:buFont typeface="Arial" charset="0"/>
                        <a:buChar char="•"/>
                      </a:pP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Postal services sector also merged as part of ICASA</a:t>
                      </a: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728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748708"/>
          </a:xfrm>
        </p:spPr>
        <p:txBody>
          <a:bodyPr>
            <a:normAutofit/>
          </a:bodyPr>
          <a:lstStyle/>
          <a:p>
            <a:r>
              <a:rPr lang="en-US" sz="2000" b="1" dirty="0"/>
              <a:t>Brief analysis of SA: </a:t>
            </a:r>
            <a:br>
              <a:rPr lang="en-US" sz="2000" b="1" dirty="0"/>
            </a:br>
            <a:r>
              <a:rPr lang="en-US" sz="2000" b="1" dirty="0"/>
              <a:t>Converged regulation vs single-sector </a:t>
            </a:r>
            <a:r>
              <a:rPr lang="en-US" sz="2000" b="1" dirty="0" smtClean="0"/>
              <a:t>regulation</a:t>
            </a:r>
            <a:endParaRPr lang="en-US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30434247"/>
              </p:ext>
            </p:extLst>
          </p:nvPr>
        </p:nvGraphicFramePr>
        <p:xfrm>
          <a:off x="663878" y="1828800"/>
          <a:ext cx="10390976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90976"/>
              </a:tblGrid>
              <a:tr h="2709626">
                <a:tc>
                  <a:txBody>
                    <a:bodyPr/>
                    <a:lstStyle/>
                    <a:p>
                      <a:endParaRPr lang="en-US" sz="18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Challenges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Some sectors more developed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liberalised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than others</a:t>
                      </a:r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Historical imbalances e.g. energy,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water</a:t>
                      </a:r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Broadcasting and telecommunications still regulated separately by the same regulator though technologies is blurring the lines between broadcasting and telecommunications services as we traditionally know them</a:t>
                      </a:r>
                    </a:p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The questions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</a:p>
                    <a:p>
                      <a:pPr marL="285750" lvl="0" indent="-285750">
                        <a:buFont typeface="Arial" charset="0"/>
                        <a:buChar char="•"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To what extent has the merger resulted in converged regulation?</a:t>
                      </a:r>
                    </a:p>
                    <a:p>
                      <a:pPr marL="285750" lvl="0" indent="-285750">
                        <a:buFont typeface="Arial" charset="0"/>
                        <a:buChar char="•"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Is the merger about convergence in technologies or addressing other regulatory challenges i.e. Capacity (skills, expertise etc.)</a:t>
                      </a:r>
                    </a:p>
                    <a:p>
                      <a:pPr marL="285750" lvl="0" indent="-285750">
                        <a:buFont typeface="Arial" charset="0"/>
                        <a:buChar char="•"/>
                      </a:pP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Where do the following fit in the converged digital space?</a:t>
                      </a:r>
                    </a:p>
                    <a:p>
                      <a:pPr marL="742950" lvl="1" indent="-285750">
                        <a:buFont typeface="Arial" charset="0"/>
                        <a:buChar char="•"/>
                      </a:pP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Information regulator</a:t>
                      </a:r>
                    </a:p>
                    <a:p>
                      <a:pPr marL="742950" lvl="1" indent="-285750">
                        <a:buFont typeface="Arial" charset="0"/>
                        <a:buChar char="•"/>
                      </a:pP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Cyber security laws</a:t>
                      </a:r>
                    </a:p>
                    <a:p>
                      <a:pPr marL="285750" lvl="0" indent="-285750">
                        <a:buFont typeface="Arial" charset="0"/>
                        <a:buChar char="•"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what extent is the country ready to progress to digital economy regulation? </a:t>
                      </a:r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endParaRPr lang="en-US" sz="1800" dirty="0" smtClean="0"/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3480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Brief analysis </a:t>
            </a:r>
            <a:r>
              <a:rPr lang="en-US" sz="2000" b="1" dirty="0" smtClean="0"/>
              <a:t>of </a:t>
            </a:r>
            <a:r>
              <a:rPr lang="en-US" sz="2000" b="1" dirty="0" err="1" smtClean="0"/>
              <a:t>sA</a:t>
            </a:r>
            <a:r>
              <a:rPr lang="en-US" sz="2000" b="1" dirty="0" smtClean="0"/>
              <a:t>: </a:t>
            </a:r>
            <a:br>
              <a:rPr lang="en-US" sz="2000" b="1" dirty="0" smtClean="0"/>
            </a:br>
            <a:r>
              <a:rPr lang="en-US" sz="2000" b="1" dirty="0" smtClean="0"/>
              <a:t>The </a:t>
            </a:r>
            <a:r>
              <a:rPr lang="en-US" sz="2000" b="1" dirty="0"/>
              <a:t>dimensions of regulatory effectiveness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7488124"/>
              </p:ext>
            </p:extLst>
          </p:nvPr>
        </p:nvGraphicFramePr>
        <p:xfrm>
          <a:off x="1450975" y="2016126"/>
          <a:ext cx="9604376" cy="4210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2188"/>
                <a:gridCol w="4802188"/>
              </a:tblGrid>
              <a:tr h="251829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following are indicators for regulatory effectiveness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pPr marL="171450" lvl="0" indent="-171450">
                        <a:buFont typeface="Arial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Legal instruments that give powers to the regulator</a:t>
                      </a:r>
                    </a:p>
                    <a:p>
                      <a:pPr marL="171450" lvl="0" indent="-171450">
                        <a:buFont typeface="Arial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Independence</a:t>
                      </a:r>
                    </a:p>
                    <a:p>
                      <a:pPr marL="171450" lvl="0" indent="-171450">
                        <a:buFont typeface="Arial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Sufficient funding to deliver its mandate</a:t>
                      </a:r>
                    </a:p>
                    <a:p>
                      <a:pPr marL="171450" lvl="0" indent="-171450">
                        <a:buFont typeface="Arial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Sufficient skilled and competent staff</a:t>
                      </a:r>
                    </a:p>
                    <a:p>
                      <a:pPr marL="171450" lvl="0" indent="-171450">
                        <a:buFont typeface="Arial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Quality of work</a:t>
                      </a:r>
                    </a:p>
                    <a:p>
                      <a:pPr marL="171450" lvl="0" indent="-171450">
                        <a:buFont typeface="Arial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Level of performance</a:t>
                      </a:r>
                    </a:p>
                    <a:p>
                      <a:pPr marL="171450" lvl="0" indent="-171450">
                        <a:buFont typeface="Arial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Perception (government, operators, general public)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endParaRPr lang="en-US" sz="16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Current regulatory environment in SA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ICASA’s independence enshrined in The Constitution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ICASA Act and EC Act gives ICASA the authority 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Dependent on government for funding</a:t>
                      </a:r>
                    </a:p>
                    <a:p>
                      <a:pPr marL="628650" lvl="1" indent="-171450">
                        <a:buFont typeface="Arial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Limited funding to fulfil the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mandate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Limited skilled staff</a:t>
                      </a:r>
                    </a:p>
                    <a:p>
                      <a:pPr marL="628650" lvl="1" indent="-171450">
                        <a:buFont typeface="Arial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Over-dependence on consultants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Inability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to implement regulations timeously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Inability to hold operators to fulfil their obligations and to account</a:t>
                      </a:r>
                    </a:p>
                  </a:txBody>
                  <a:tcPr>
                    <a:noFill/>
                  </a:tcPr>
                </a:tc>
              </a:tr>
              <a:tr h="1680721">
                <a:tc gridSpan="2">
                  <a:txBody>
                    <a:bodyPr/>
                    <a:lstStyle/>
                    <a:p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Challenges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dirty="0" smtClean="0"/>
                        <a:t>Unclear</a:t>
                      </a:r>
                      <a:r>
                        <a:rPr lang="en-US" sz="1400" baseline="0" dirty="0" smtClean="0"/>
                        <a:t> legal distinction of the powers of the policy maker with the regulator</a:t>
                      </a:r>
                    </a:p>
                    <a:p>
                      <a:r>
                        <a:rPr lang="en-US" sz="1400" baseline="0" dirty="0" smtClean="0"/>
                        <a:t>Delays in policy formulation</a:t>
                      </a:r>
                    </a:p>
                    <a:p>
                      <a:r>
                        <a:rPr lang="en-US" sz="1400" baseline="0" dirty="0" smtClean="0"/>
                        <a:t>Limited access to detailed information and technical expertise</a:t>
                      </a:r>
                    </a:p>
                    <a:p>
                      <a:r>
                        <a:rPr lang="en-US" sz="1400" baseline="0" dirty="0" smtClean="0"/>
                        <a:t>Limited research activities</a:t>
                      </a:r>
                    </a:p>
                    <a:p>
                      <a:r>
                        <a:rPr lang="en-US" sz="1400" baseline="0" dirty="0" smtClean="0"/>
                        <a:t>Protracted litigations by the industry</a:t>
                      </a:r>
                    </a:p>
                    <a:p>
                      <a:endParaRPr lang="en-US" sz="1400" dirty="0" smtClean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5279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9748" y="303479"/>
            <a:ext cx="9603275" cy="648499"/>
          </a:xfrm>
        </p:spPr>
        <p:txBody>
          <a:bodyPr>
            <a:normAutofit/>
          </a:bodyPr>
          <a:lstStyle/>
          <a:p>
            <a:r>
              <a:rPr lang="en-US" sz="2000" b="1" dirty="0"/>
              <a:t>Brief analysis of </a:t>
            </a:r>
            <a:r>
              <a:rPr lang="en-US" sz="2000" b="1" dirty="0" err="1"/>
              <a:t>sa</a:t>
            </a:r>
            <a:r>
              <a:rPr lang="en-US" sz="2000" b="1" dirty="0"/>
              <a:t>: </a:t>
            </a:r>
            <a:br>
              <a:rPr lang="en-US" sz="2000" b="1" dirty="0"/>
            </a:br>
            <a:r>
              <a:rPr lang="en-US" sz="2000" b="1" dirty="0"/>
              <a:t>Regulatory institutional structures </a:t>
            </a:r>
            <a:r>
              <a:rPr lang="en-US" sz="2000" b="1" dirty="0" smtClean="0"/>
              <a:t>CONT.</a:t>
            </a:r>
            <a:endParaRPr lang="en-US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58760477"/>
              </p:ext>
            </p:extLst>
          </p:nvPr>
        </p:nvGraphicFramePr>
        <p:xfrm>
          <a:off x="0" y="2041742"/>
          <a:ext cx="11999934" cy="4409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9967"/>
                <a:gridCol w="5999967"/>
              </a:tblGrid>
              <a:tr h="404732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The Current state: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The Constitution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Gives the regulator independence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Accountable to National Assembly and all applicable laws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Government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Formulates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policy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 and policy directions</a:t>
                      </a:r>
                    </a:p>
                    <a:p>
                      <a:pPr marL="628650" lvl="1" indent="-171450">
                        <a:buFont typeface="Arial" charset="0"/>
                        <a:buChar char="•"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Addresses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past imbalances (universality, affordability and accessibility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The regulator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Implements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policy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 and prescribes regulations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Monitors and enforces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compliance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Operators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Public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entities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628650" lvl="1" indent="-171450">
                        <a:buFont typeface="Arial" charset="0"/>
                        <a:buChar char="•"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fulfilling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the mandate of a developmental state</a:t>
                      </a:r>
                    </a:p>
                    <a:p>
                      <a:pPr marL="171450" lvl="0" indent="-171450">
                        <a:buFont typeface="Arial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Private sector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628650" lvl="1" indent="-171450">
                        <a:buFont typeface="Arial" charset="0"/>
                        <a:buChar char="•"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Infrastructure build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and provide communication services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171450" lvl="0" indent="-171450">
                        <a:buFont typeface="Arial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Contributes to USAF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n-US" sz="14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Regulatory structures for digital economy: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Complex multi-sector approach for Internet, Web-based businesses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A move towards light touch, self regulation</a:t>
                      </a:r>
                    </a:p>
                    <a:p>
                      <a:pPr marL="285750" lvl="0" indent="-285750">
                        <a:buFont typeface="Arial" charset="0"/>
                        <a:buChar char="•"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Adaptive regulation. </a:t>
                      </a:r>
                    </a:p>
                    <a:p>
                      <a:pPr marL="285750" lvl="0" indent="-285750">
                        <a:buFont typeface="Arial" charset="0"/>
                        <a:buChar char="•"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Regulatory sandboxes. </a:t>
                      </a:r>
                    </a:p>
                    <a:p>
                      <a:pPr marL="285750" lvl="0" indent="-285750">
                        <a:buFont typeface="Arial" charset="0"/>
                        <a:buChar char="•"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Outcome-based regulation. </a:t>
                      </a:r>
                    </a:p>
                    <a:p>
                      <a:pPr marL="285750" lvl="0" indent="-285750">
                        <a:buFont typeface="Arial" charset="0"/>
                        <a:buChar char="•"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Risk-weighted regulation.. </a:t>
                      </a:r>
                    </a:p>
                    <a:p>
                      <a:pPr marL="285750" lvl="0" indent="-285750">
                        <a:buFont typeface="Arial" charset="0"/>
                        <a:buChar char="•"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Collaborative regulation.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lvl="0" indent="-285750">
                        <a:buFont typeface="Arial" charset="0"/>
                        <a:buChar char="•"/>
                      </a:pPr>
                      <a:endParaRPr lang="en-US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E.g. Spectrum commons –self regulated spectrum users (</a:t>
                      </a:r>
                      <a:r>
                        <a:rPr lang="en-US" sz="1400" b="0" baseline="0" dirty="0" err="1" smtClean="0">
                          <a:solidFill>
                            <a:schemeClr val="tx1"/>
                          </a:solidFill>
                        </a:rPr>
                        <a:t>Wi-FI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, RFIDs)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n-US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61837">
                <a:tc gridSpan="2">
                  <a:txBody>
                    <a:bodyPr/>
                    <a:lstStyle/>
                    <a:p>
                      <a:endParaRPr lang="en-US" sz="16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0254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9748" y="303479"/>
            <a:ext cx="9603275" cy="648499"/>
          </a:xfrm>
        </p:spPr>
        <p:txBody>
          <a:bodyPr>
            <a:normAutofit/>
          </a:bodyPr>
          <a:lstStyle/>
          <a:p>
            <a:r>
              <a:rPr lang="en-US" sz="2000" b="1" dirty="0"/>
              <a:t>Brief analysis of </a:t>
            </a:r>
            <a:r>
              <a:rPr lang="en-US" sz="2000" b="1" dirty="0" err="1"/>
              <a:t>sa</a:t>
            </a:r>
            <a:r>
              <a:rPr lang="en-US" sz="2000" b="1" dirty="0"/>
              <a:t>: </a:t>
            </a:r>
            <a:br>
              <a:rPr lang="en-US" sz="2000" b="1" dirty="0"/>
            </a:br>
            <a:r>
              <a:rPr lang="en-US" sz="2000" b="1" dirty="0"/>
              <a:t>Regulatory institutional </a:t>
            </a:r>
            <a:r>
              <a:rPr lang="en-US" sz="2000" b="1" dirty="0" smtClean="0"/>
              <a:t>structures </a:t>
            </a:r>
            <a:endParaRPr lang="en-US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9814713"/>
              </p:ext>
            </p:extLst>
          </p:nvPr>
        </p:nvGraphicFramePr>
        <p:xfrm>
          <a:off x="350727" y="1803748"/>
          <a:ext cx="10835015" cy="595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35015"/>
              </a:tblGrid>
              <a:tr h="279152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Next steps towards a digital economy regulation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Capacity building</a:t>
                      </a:r>
                    </a:p>
                    <a:p>
                      <a:pPr marL="628650" lvl="1" indent="-171450">
                        <a:buFont typeface="Arial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Build human and institutional cyber capabilities</a:t>
                      </a:r>
                    </a:p>
                    <a:p>
                      <a:pPr marL="628650" lvl="1" indent="-171450">
                        <a:buFont typeface="Arial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Privacy and data protection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International cooperation</a:t>
                      </a:r>
                    </a:p>
                    <a:p>
                      <a:pPr marL="628650" lvl="1" indent="-171450">
                        <a:buFont typeface="Arial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Harness the power of multi-sector collaboration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Legal measures</a:t>
                      </a:r>
                    </a:p>
                    <a:p>
                      <a:pPr marL="628650" lvl="1" indent="-171450">
                        <a:buFont typeface="Arial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National roadmap and legislative toolkits</a:t>
                      </a:r>
                    </a:p>
                    <a:p>
                      <a:pPr marL="171450" indent="-171450">
                        <a:buFont typeface="Arial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Technical and procedural measures</a:t>
                      </a:r>
                    </a:p>
                    <a:p>
                      <a:pPr marL="628650" lvl="1" indent="-171450">
                        <a:buFont typeface="Arial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Industry codes of conduct and technical measures</a:t>
                      </a:r>
                    </a:p>
                    <a:p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Challenges:</a:t>
                      </a:r>
                    </a:p>
                    <a:p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Arial" charset="0"/>
                        <a:buChar char="•"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Digital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technologies blurring the sector boarders</a:t>
                      </a:r>
                    </a:p>
                    <a:p>
                      <a:pPr marL="342900" indent="-342900">
                        <a:buFont typeface="Arial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Businesses models with global reach</a:t>
                      </a:r>
                    </a:p>
                    <a:p>
                      <a:pPr marL="342900" indent="-342900">
                        <a:buFont typeface="Arial" charset="0"/>
                        <a:buChar char="•"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Tax evasion </a:t>
                      </a:r>
                    </a:p>
                    <a:p>
                      <a:endParaRPr lang="en-US" sz="2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086120">
                <a:tc>
                  <a:txBody>
                    <a:bodyPr/>
                    <a:lstStyle/>
                    <a:p>
                      <a:endParaRPr lang="en-US" sz="16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0642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Brief analysis </a:t>
            </a:r>
            <a:r>
              <a:rPr lang="en-US" sz="2800" b="1" dirty="0" smtClean="0"/>
              <a:t>of SA:  </a:t>
            </a:r>
            <a:br>
              <a:rPr lang="en-US" sz="2800" b="1" dirty="0" smtClean="0"/>
            </a:br>
            <a:r>
              <a:rPr lang="en-US" sz="2800" b="1" dirty="0" smtClean="0"/>
              <a:t>Self </a:t>
            </a:r>
            <a:r>
              <a:rPr lang="en-US" sz="2800" b="1" dirty="0"/>
              <a:t>regulation vs </a:t>
            </a:r>
            <a:r>
              <a:rPr lang="en-US" sz="2800" b="1" dirty="0" smtClean="0"/>
              <a:t>co-regulation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5832207"/>
              </p:ext>
            </p:extLst>
          </p:nvPr>
        </p:nvGraphicFramePr>
        <p:xfrm>
          <a:off x="1451028" y="1853754"/>
          <a:ext cx="9604376" cy="4398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2188"/>
                <a:gridCol w="4802188"/>
              </a:tblGrid>
              <a:tr h="190233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Self-regulation: Industry regulating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itself without involvement of the regulator.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National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roaming arrangements (commercial terms)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Infrastructure sharing in certain instances</a:t>
                      </a:r>
                    </a:p>
                    <a:p>
                      <a:pPr marL="742950" lvl="1" indent="-285750">
                        <a:buFont typeface="Arial" charset="0"/>
                        <a:buChar char="•"/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Passive and active sharing</a:t>
                      </a:r>
                    </a:p>
                    <a:p>
                      <a:pPr marL="742950" lvl="1" indent="-285750">
                        <a:buFont typeface="Arial" charset="0"/>
                        <a:buChar char="•"/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Filing with regulator for compliance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endParaRPr lang="en-US" sz="16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Regulation or Co-regulation?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ICASA (regulator)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consults industry on new regulations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Considers industry inputs in finalizing the regulations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Regulatory compliance by industry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Regulator exercises monitoring and enforcement </a:t>
                      </a:r>
                    </a:p>
                  </a:txBody>
                  <a:tcPr>
                    <a:noFill/>
                  </a:tcPr>
                </a:tc>
              </a:tr>
              <a:tr h="2356617">
                <a:tc gridSpan="2">
                  <a:txBody>
                    <a:bodyPr/>
                    <a:lstStyle/>
                    <a:p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Challenges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SA is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 developmental state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Implements developmental policies to address historical imbalances e.g. universal access 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Regulatory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environment not enabling for development (b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arriers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to entry for new entrants especially the SMMEs)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Lack of transformation and competitiveness (market share and pricing)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Non compliance to regulations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by role-players in the sector 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Infrastructure sharing arrangements render the regulator ineffective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Technology advancing at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faster pace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than regulation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3464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1297</TotalTime>
  <Words>1063</Words>
  <Application>Microsoft Office PowerPoint</Application>
  <PresentationFormat>Custom</PresentationFormat>
  <Paragraphs>163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Gallery</vt:lpstr>
      <vt:lpstr>Presentation to Portfolio Committee on Communications  Presenter :  Yolisa Kedama </vt:lpstr>
      <vt:lpstr>Presentation Overview</vt:lpstr>
      <vt:lpstr>Brief History of regulation in South Africa</vt:lpstr>
      <vt:lpstr>Brief analysis of SA:  Converged regulation vs single-sector regulation CONT.</vt:lpstr>
      <vt:lpstr>Brief analysis of SA:  Converged regulation vs single-sector regulation</vt:lpstr>
      <vt:lpstr>Brief analysis of sA:  The dimensions of regulatory effectiveness</vt:lpstr>
      <vt:lpstr>Brief analysis of sa:  Regulatory institutional structures CONT.</vt:lpstr>
      <vt:lpstr>Brief analysis of sa:  Regulatory institutional structures </vt:lpstr>
      <vt:lpstr>Brief analysis of SA:   Self regulation vs co-regulation</vt:lpstr>
      <vt:lpstr>conclusion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 Portfolio Committee on Communications  Presenter: Yolisa Kedama Date: 25 February 2020</dc:title>
  <dc:creator>Microsoft Office User</dc:creator>
  <cp:lastModifiedBy>PUMZA</cp:lastModifiedBy>
  <cp:revision>83</cp:revision>
  <dcterms:created xsi:type="dcterms:W3CDTF">2020-02-22T18:04:31Z</dcterms:created>
  <dcterms:modified xsi:type="dcterms:W3CDTF">2020-02-26T09:13:47Z</dcterms:modified>
</cp:coreProperties>
</file>