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0" r:id="rId4"/>
    <p:sldId id="293" r:id="rId5"/>
    <p:sldId id="261" r:id="rId6"/>
    <p:sldId id="262" r:id="rId7"/>
    <p:sldId id="263" r:id="rId8"/>
    <p:sldId id="294" r:id="rId9"/>
    <p:sldId id="278" r:id="rId10"/>
    <p:sldId id="280" r:id="rId11"/>
    <p:sldId id="264" r:id="rId12"/>
    <p:sldId id="295" r:id="rId13"/>
    <p:sldId id="296" r:id="rId14"/>
    <p:sldId id="297" r:id="rId15"/>
    <p:sldId id="298" r:id="rId16"/>
    <p:sldId id="299" r:id="rId17"/>
    <p:sldId id="300" r:id="rId18"/>
    <p:sldId id="265" r:id="rId19"/>
    <p:sldId id="281" r:id="rId20"/>
    <p:sldId id="282" r:id="rId21"/>
    <p:sldId id="283" r:id="rId22"/>
    <p:sldId id="284" r:id="rId23"/>
    <p:sldId id="266" r:id="rId24"/>
    <p:sldId id="285" r:id="rId25"/>
    <p:sldId id="27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41C"/>
    <a:srgbClr val="006666"/>
    <a:srgbClr val="339966"/>
    <a:srgbClr val="7BB5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A78FA-5507-4F60-BA67-B37EE8D86326}" type="datetimeFigureOut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AD732-AC9B-44DD-A498-B7D469A283C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4237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AED6C-CFD4-4322-B9F2-68DE1370B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685F57-BE70-4B9E-B0CF-B99765FE2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1F23DE-7CF1-4054-AD5B-329CEC412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3DF9-19DA-4E44-BFED-774406790DC0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DF081B-7C3B-4CCA-A322-7AA5C12C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0D85A9-3935-44A0-8031-70122B46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4463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EA845F-9383-45EA-BB98-51A03572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59EC0F-C722-43BC-AC4E-A4215C118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912F3F-04E0-4786-BB18-123864BD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BE37-3202-4096-B04C-2F1FBE8CD80F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9D9E3B-D094-4A3F-80F9-B351C409C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A500C3-2408-495A-8CF0-7BAFB87D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776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21EDEBA-7437-4687-865B-82DE47B2E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5358E61-B1A4-4C41-B2E9-3FB8FFFC1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B339CB-B23C-4B73-B913-B4767190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D67D-8324-476E-82A7-957A9EC955DE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74B975-88F8-4FD1-949F-BE1CF584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6B2DF7-B61D-427E-803E-51020F3F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7682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A646D5-59CF-4798-BC1B-A9C831AB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5B73E5-485D-4B62-8C69-717BDC917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9E1273-C195-4B83-B4DA-18702D90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BE91-B73A-45CF-868C-BB905B7BCF10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00121D-51DD-4B29-9396-1A06998E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51CFFB-7105-4760-B055-27F95488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70005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D27155-3E8A-40C1-8961-7081C930B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0F2ED6-D9F9-49D4-B81A-06910D9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940DB7-62F5-476C-9323-1D21D0AC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4A65-F566-442B-ACAE-60B70EB4FA57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DB8BC-94DF-409B-B1B2-566EA7A9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1E77EF-2BE4-4766-8449-1BAA2390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5439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4BAAF1-8C9F-4F54-AA83-A2336F2B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D80266-5BCA-41C7-969C-909706B3E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3C3C13-185A-407B-9C11-8ED3C9203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1BA597-337C-459E-9218-79869B0F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78CE-0D4B-4878-96AA-0F75B38FC95C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44C5C2-B42B-4A52-AB8F-8A590A04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E03E74-1EB3-4FE0-8D21-C6387E75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2113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29D15-810F-4766-B703-3A94A0E6F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35F004-D119-4891-A514-55469DABA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6AA897-7C72-4EFF-9FCC-169732898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CDD9E2F-3E9C-4442-B5C7-7D552706A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F6CED19-6AF2-4582-A0BD-DA58A6B5A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CDE48C0-3D11-42A8-A6F8-B8E285D25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0516-3DD6-40E5-8ED1-348F769609CF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9A7E9E7-0732-468A-BFCB-01E1166C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95CF7ED-B1B8-4E78-A3CB-B78D298FD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3563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90837B-E4D1-4F90-B152-DBF5C3CB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7152D4C-7ED3-4D9C-A791-73EC02D4C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FDD9-75C0-4A4C-B03F-2CC4BAF72BBF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4BE650-E546-405E-8C9E-3432EA00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AB0747-7023-4796-917E-44D7D527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75312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78257F7-EC4A-474F-BB32-6338BBF1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E3E0-51F4-46AF-9358-DDC7FDCFDFA9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4C5151-B03F-430A-A837-095B84AF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551C89-507D-4F53-9698-5D27CCBA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55342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259E6-F146-4C51-86C8-D47198BC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180633-EF84-4F97-80CD-E3E05C385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CB417D-DAB4-4515-A298-21E79F2B2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B5EAFA-59E6-4029-B0C1-EECC463B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6F09-F52E-407D-B9A4-ECD2FDA88426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B3B43F-B461-4876-A1C1-BAEF26A2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2C445C-C28E-42D3-BF34-A2BD6C35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84615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BEAD7C-E730-45AA-BAB2-F57CB6A8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96DECE-206E-4CE8-9764-01FF69BA7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3600759-921E-4E7C-A93C-90B9F1700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779643-33CC-4944-BFC9-3A5CC0AC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A100-7187-4F37-A8EF-5C79CAB299D0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8B610E-FA5D-4FA5-97CD-BC3E2714A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BEEAB5-B002-454A-8CB9-D7C82710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8001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87A1B2-561E-4F78-89AC-953DE096D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E61D98-E30E-46E4-A1CD-CE756186F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DED981-31AB-4468-921E-DF3D33A98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08BE9-0BC0-486E-821E-64C08E906CDF}" type="datetime1">
              <a:rPr lang="en-ZA" smtClean="0"/>
              <a:pPr/>
              <a:t>2020/02/26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76718E-EE46-41C5-A2EF-B3D79A91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0144BC-4C54-43AD-B709-EC29AB81E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F913-8097-4D2D-A5F0-D1AD6D0377E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3741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en-US" sz="200" b="1" dirty="0"/>
          </a:p>
          <a:p>
            <a:r>
              <a:rPr lang="en-US" b="1" dirty="0"/>
              <a:t>Analysis of where South Africa is in relation to ICT Regulation</a:t>
            </a:r>
            <a:endParaRPr lang="en-ZA" dirty="0"/>
          </a:p>
          <a:p>
            <a:pPr algn="l"/>
            <a:endParaRPr lang="en-ZA" sz="1600" dirty="0"/>
          </a:p>
          <a:p>
            <a:pPr algn="l"/>
            <a:endParaRPr lang="en-ZA" sz="1600" dirty="0"/>
          </a:p>
          <a:p>
            <a:pPr algn="l"/>
            <a:r>
              <a:rPr lang="en-ZA" dirty="0"/>
              <a:t>Presentation to the Portfolio Committee on Communications</a:t>
            </a:r>
          </a:p>
          <a:p>
            <a:pPr algn="l"/>
            <a:r>
              <a:rPr lang="en-ZA" dirty="0"/>
              <a:t>Date: 25 February 2020</a:t>
            </a:r>
          </a:p>
          <a:p>
            <a:pPr algn="l"/>
            <a:r>
              <a:rPr lang="en-ZA" dirty="0"/>
              <a:t>Time: 16h30</a:t>
            </a:r>
          </a:p>
          <a:p>
            <a:pPr algn="l"/>
            <a:r>
              <a:rPr lang="en-ZA" dirty="0"/>
              <a:t>Venue: Parliament of Republic of South Africa</a:t>
            </a:r>
            <a:endParaRPr lang="en-US" dirty="0"/>
          </a:p>
          <a:p>
            <a:pPr algn="l"/>
            <a:r>
              <a:rPr lang="en-ZA" dirty="0"/>
              <a:t>Cape Town</a:t>
            </a:r>
          </a:p>
          <a:p>
            <a:pPr algn="l"/>
            <a:endParaRPr lang="en-ZA" dirty="0"/>
          </a:p>
          <a:p>
            <a:pPr algn="l"/>
            <a:endParaRPr lang="en-ZA" dirty="0"/>
          </a:p>
          <a:p>
            <a:pPr algn="l"/>
            <a:endParaRPr lang="en-ZA" dirty="0"/>
          </a:p>
          <a:p>
            <a:pPr algn="l"/>
            <a:endParaRPr lang="en-ZA" dirty="0"/>
          </a:p>
          <a:p>
            <a:pPr algn="l"/>
            <a:r>
              <a:rPr lang="en-ZA" dirty="0"/>
              <a:t>Presenter: Phosa Mashangoane</a:t>
            </a:r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43258DB-15E0-41B0-BCC2-49F08869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63847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sz="16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/>
              <a:t>Disadvantages of converged regulator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Converged regulator may experience some difficulties in the coordination of its numerous sub-sections of sectors it regulates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Differing agendas of the various sections united in a converged regulator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Potential risk of one the section within the regulator dominating the others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May avoid difficult areas in favour of matters that make good headlines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Friction with politicians when the line between policy making and policy advice becomes blurred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Politicians may feel usurped by the regulator</a:t>
            </a:r>
          </a:p>
          <a:p>
            <a:pPr algn="l">
              <a:lnSpc>
                <a:spcPct val="150000"/>
              </a:lnSpc>
            </a:pP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8C22C0-EA10-4E81-98E4-C025C1BF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34678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ZA" sz="2000" b="1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000" b="1" dirty="0"/>
              <a:t>Single-sector regulator</a:t>
            </a:r>
            <a:endParaRPr lang="en-ZA" sz="2000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Single-sector regulator is the regulator that have the sole function is to oversee only the telecommunications sector 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ZA" sz="2000" b="1" dirty="0"/>
              <a:t>Advantages of single-sector regulator</a:t>
            </a:r>
            <a:endParaRPr lang="en-ZA" sz="2000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Single sector regulator approach allows the regulator to concentrate its resources on one sector and ensure greater effectiveness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It eliminates the possibility of using resources from one sector to fund the regulation of another sector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It is strong in engineering skills, which is an important core expertise in dealing with complex network issues</a:t>
            </a:r>
          </a:p>
          <a:p>
            <a:pPr algn="l"/>
            <a:endParaRPr lang="en-ZA" sz="16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951DBE-E63D-41FC-9F07-A237C5D5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6798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sz="1600" dirty="0"/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ZA" sz="2000" b="1" dirty="0"/>
              <a:t>Disadvantages of single-sector</a:t>
            </a:r>
            <a:r>
              <a:rPr lang="en-ZA" sz="2000" dirty="0"/>
              <a:t> </a:t>
            </a:r>
            <a:r>
              <a:rPr lang="en-ZA" sz="2000" b="1" dirty="0"/>
              <a:t>regulator</a:t>
            </a:r>
            <a:endParaRPr lang="en-ZA" sz="2000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Single-sector regulator is likely to be subjected to greater scrutiny by the regulated entities in terms of monitoring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It will be watched more closely by the regulated sector, as it is focusing only on one sector for its monitoring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It runs the risk of being forced constantly to justify its existence 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951DBE-E63D-41FC-9F07-A237C5D5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7445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</a:p>
          <a:p>
            <a:endParaRPr lang="en-ZA" sz="20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/>
              <a:t>The dimensions of regulatory effectiveness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ZA" sz="2000" b="1" dirty="0"/>
              <a:t>Effective regulator</a:t>
            </a:r>
            <a:endParaRPr lang="en-ZA" sz="20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Is a regulator that strengthens public and investor confidence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It ensures that all market players are treated equally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It increases the stability and objectivity of the regulatory process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Independence is a critical attribute for an effective regulator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ZA" sz="2000" b="1" dirty="0"/>
              <a:t>Dimensions of effective regulator</a:t>
            </a:r>
            <a:endParaRPr lang="en-ZA" sz="20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Structural independence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Financial independence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Functionality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n-ZA" sz="16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951DBE-E63D-41FC-9F07-A237C5D5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4558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000" b="1" dirty="0"/>
              <a:t>Structural independence</a:t>
            </a:r>
            <a:endParaRPr lang="en-ZA" sz="20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World Trade Organization (WTO) requires countries to establish a regulator separate from operators and government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Many countries responded by establishing structurally independent regulators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Structural independence is an important element of an effective regulatory environment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Regulators are legally independent, when they are separate from the central governmental structure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Providing a regulator with structural independence reduces political or industry capture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Regulatory body compromises its independence by bowing to pressure from operators or government and its entities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Mandate of the regulator should be to promote competition and to protect consumers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Bowing to pressure will make the regulator lack independence and its decisions will be perceived as neither objective nor transparent</a:t>
            </a:r>
          </a:p>
          <a:p>
            <a:pPr algn="l"/>
            <a:endParaRPr lang="en-ZA" sz="16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951DBE-E63D-41FC-9F07-A237C5D5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4785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en-US" sz="200" b="1" dirty="0"/>
          </a:p>
          <a:p>
            <a:r>
              <a:rPr lang="en-US" sz="2200" b="1" dirty="0"/>
              <a:t>Analysis of where South Africa is in relation to ICT Regulation</a:t>
            </a:r>
            <a:endParaRPr lang="en-ZA" sz="22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ZA" sz="800" b="1" dirty="0"/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ZA" sz="2000" b="1" dirty="0"/>
              <a:t>Financial independence</a:t>
            </a:r>
            <a:endParaRPr lang="en-ZA" sz="2000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Funding sources and budgeting processes of regulatory authorities can have impact on their independence and efficiency 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The adequate funding is critical in ensuring effectiveness of the regulator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Funding by government or licensee through licensing fees, fines and other administrative charges should be free from political or private interest and influence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Government appropriation may give the regulator a degree of direct influence and intervention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Relying on multiple sources of funding and not solely on government allows regulators to have more financial independence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951DBE-E63D-41FC-9F07-A237C5D5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8870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1900" b="1" dirty="0"/>
              <a:t>Functionality</a:t>
            </a:r>
            <a:endParaRPr lang="en-ZA" sz="1900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900" dirty="0"/>
              <a:t>Functional success by the regulator is contained in the development of well-defined functions and responsibilities 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900" dirty="0"/>
              <a:t>Regulator may not attain credibility among participants in the sector and potential investors if it does not have functional effectiveness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900" dirty="0"/>
              <a:t>Well-defined functions and responsibilities assist operators, investors and consumers participate in the regulatory process because they understand the regulator’s responsibilities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900" dirty="0"/>
              <a:t>The regulator has the responsibility to act responsively to complaints, spectrum requests, licence applications, and other requests from industry and consumers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900" dirty="0"/>
              <a:t>Overruling the regulator’s decisions or intervention by government authorities will severely limit the credibility of the regulator that come with the decision-making authority.</a:t>
            </a:r>
          </a:p>
          <a:p>
            <a:pPr algn="l">
              <a:lnSpc>
                <a:spcPct val="150000"/>
              </a:lnSpc>
            </a:pPr>
            <a:endParaRPr lang="en-ZA" sz="16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951DBE-E63D-41FC-9F07-A237C5D5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18831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sz="8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000" b="1" dirty="0"/>
              <a:t>Functionality cont.</a:t>
            </a:r>
          </a:p>
          <a:p>
            <a:pPr algn="l"/>
            <a:endParaRPr lang="en-ZA" sz="800" dirty="0"/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ZA" dirty="0"/>
              <a:t>Appointments, removal from office and the mandate of the regulator should be the responsibility of the national assembly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Public interviews associated with appointments of councillors will provide credibility to the appointment process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The regulator staff requires technical, legal, regulatory, financial, marketing, consumer protection and industry expertise to function optimally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Councillors and staff must comply with ethics in their day to day interaction with the industry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Public hearings, public consultations, publishing draft documents for preliminary review and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Seeking comments from the public are effective tools for providing information and interacting with the sector participants and consumers</a:t>
            </a:r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951DBE-E63D-41FC-9F07-A237C5D5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9679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endParaRPr lang="en-US" sz="200" b="1" dirty="0"/>
          </a:p>
          <a:p>
            <a:r>
              <a:rPr lang="en-US" sz="3200" b="1" dirty="0"/>
              <a:t>Analysis of where South Africa is in relation to ICT Regulation</a:t>
            </a:r>
            <a:endParaRPr lang="en-ZA" sz="3200" b="1" dirty="0"/>
          </a:p>
          <a:p>
            <a:pPr marL="342900" indent="-4680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ZA" sz="2900" b="1" dirty="0"/>
              <a:t>Regulatory institutional structure</a:t>
            </a:r>
            <a:endParaRPr lang="en-ZA" sz="2900" dirty="0"/>
          </a:p>
          <a:p>
            <a:pPr marL="800100" lvl="1" indent="-4680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ZA" sz="2900" dirty="0"/>
              <a:t>Regulatory institutional structure refers to a set of formal organisational structure, rules, laws policies and regulations for the regulator’s service provision</a:t>
            </a:r>
          </a:p>
          <a:p>
            <a:pPr marL="800100" lvl="1" indent="-4680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ZA" sz="2900" dirty="0"/>
              <a:t>The institutional structure in this context will be linked to the South African ICT regulatory environment</a:t>
            </a:r>
          </a:p>
          <a:p>
            <a:pPr marL="800100" lvl="1" indent="-4680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ZA" sz="2900" dirty="0"/>
              <a:t>The South African regulatory institutional structure is analysed through the following questions</a:t>
            </a:r>
          </a:p>
          <a:p>
            <a:pPr marL="342900" indent="-4680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ZA" sz="2900" b="1" dirty="0"/>
              <a:t>To whom does the regulator report?</a:t>
            </a:r>
            <a:endParaRPr lang="en-ZA" sz="2900" dirty="0"/>
          </a:p>
          <a:p>
            <a:pPr marL="800100" lvl="1" indent="-4680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ZA" sz="2900" dirty="0"/>
              <a:t>Report to the minister and account to parliament</a:t>
            </a:r>
          </a:p>
          <a:p>
            <a:pPr marL="342900" indent="-4680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ZA" sz="2900" b="1" dirty="0"/>
              <a:t>How is the regulator financed?</a:t>
            </a:r>
            <a:endParaRPr lang="en-ZA" sz="2900" dirty="0"/>
          </a:p>
          <a:p>
            <a:pPr marL="800100" lvl="1" indent="-4680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ZA" sz="2900" dirty="0"/>
              <a:t>Financed by appropriation from parliament that is administered by the DOC 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900" b="1" dirty="0"/>
              <a:t>Who appoints the Chairperson and councillor the regulatory body? </a:t>
            </a:r>
            <a:endParaRPr lang="en-ZA" sz="2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sz="2900" dirty="0"/>
              <a:t>Chairperson and councillors are nominated by institutions and or individuals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sz="2900" dirty="0"/>
              <a:t>They undergo public interview process and appointed by the minister as per approval of the national assembly</a:t>
            </a:r>
          </a:p>
          <a:p>
            <a:pPr algn="l"/>
            <a:endParaRPr lang="en-ZA" sz="29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5F9DA3-7058-45CF-A382-6BD9003A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0496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000" b="1" dirty="0"/>
              <a:t>Regulatory institutional structure cont.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ZA" sz="2000" b="1" dirty="0"/>
              <a:t>Is there a fixed-term appointment?</a:t>
            </a:r>
            <a:endParaRPr lang="en-ZA" sz="2000" dirty="0"/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Chairperson hold office for a period of five years and may be reappointed for another five years after being nominated and undergoing public interview process.  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Eight Councillors hold office for a period of four years and may be reappointed for another four years after being nominated and undergoing public interview process 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ZA" sz="2000" b="1" dirty="0"/>
              <a:t>What is the structure of the decision-making body within the regulatory body?</a:t>
            </a:r>
            <a:endParaRPr lang="en-ZA" sz="2000" dirty="0"/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ICASA council is the highest decision-making body of the regulator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ZA" sz="2000" b="1" dirty="0"/>
              <a:t>Are there any government entities that can overturn the decisions of the regulator other than the courts?</a:t>
            </a:r>
            <a:endParaRPr lang="en-ZA" sz="2000" dirty="0"/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It is the court only that can overturn the decisions of the regulator in South Africa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n-ZA" sz="1900" dirty="0"/>
          </a:p>
          <a:p>
            <a:pPr algn="l"/>
            <a:endParaRPr lang="en-ZA" sz="1800" dirty="0"/>
          </a:p>
          <a:p>
            <a:pPr algn="l"/>
            <a:endParaRPr lang="en-ZA" sz="1400" dirty="0"/>
          </a:p>
          <a:p>
            <a:pPr algn="l"/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5F9DA3-7058-45CF-A382-6BD9003A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44321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sz="1600" dirty="0"/>
          </a:p>
          <a:p>
            <a:r>
              <a:rPr lang="en-ZA" sz="2000" b="1" dirty="0"/>
              <a:t>Presentation Outline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ZA" sz="2000" dirty="0"/>
              <a:t>Introduction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2000" dirty="0"/>
              <a:t>Converged regulation versus single-sector regulation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2000" dirty="0"/>
              <a:t>The dimensions of regulatory effectiveness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2000" dirty="0"/>
              <a:t>Regulatory institutional structures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2000" dirty="0"/>
              <a:t>Self-regulation versus Core-regulation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2000" dirty="0"/>
              <a:t>Closing</a:t>
            </a: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260851-0EB4-4B8D-A4BC-A94960CA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6591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sz="1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b="1" dirty="0"/>
              <a:t>Self-regulation </a:t>
            </a:r>
            <a:r>
              <a:rPr lang="en-US" b="1" dirty="0"/>
              <a:t>versus Core-regulation</a:t>
            </a:r>
            <a:endParaRPr lang="en-ZA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b="1" dirty="0"/>
              <a:t>Self-regulation </a:t>
            </a:r>
            <a:endParaRPr lang="en-ZA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Self-regulation means regulated entity voluntarily develops and administers and enforces its own code of practices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The industry is responsible for enforcement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There is no formal oversight by the regulator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It is founded on transparency and accountability for it to inspire confidence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Roles and responsibilities are clear and better understood by the industry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Control is effectively exercised through the provision of information, and trust is developed in that process</a:t>
            </a:r>
          </a:p>
          <a:p>
            <a:pPr algn="l"/>
            <a:endParaRPr lang="en-US" sz="2000" dirty="0"/>
          </a:p>
          <a:p>
            <a:pPr algn="l"/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5F9DA3-7058-45CF-A382-6BD9003A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23154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b="1" dirty="0"/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ZA" sz="2000" b="1" dirty="0"/>
              <a:t>Advantages of self-regulation</a:t>
            </a:r>
          </a:p>
          <a:p>
            <a:pPr algn="l">
              <a:lnSpc>
                <a:spcPct val="100000"/>
              </a:lnSpc>
            </a:pPr>
            <a:endParaRPr lang="en-ZA" sz="800" dirty="0"/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Knowledge and expertise of all parties is used more effectively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Flexible and adaptable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Lowers regulatory burden on industry members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More commitment, pride and loyalty within the industry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Lowers the costs of the state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Improve corporate governance and reporting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Addresses corporate social responsibility and ethical trading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ZA" sz="2000" dirty="0"/>
          </a:p>
          <a:p>
            <a:pPr algn="l"/>
            <a:endParaRPr lang="en-US" sz="2000" dirty="0"/>
          </a:p>
          <a:p>
            <a:pPr algn="l"/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5F9DA3-7058-45CF-A382-6BD9003A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5955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sz="1600" dirty="0"/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ZA" sz="2000" b="1" dirty="0"/>
              <a:t>Disadvantages of self-regulation</a:t>
            </a:r>
          </a:p>
          <a:p>
            <a:pPr algn="l">
              <a:lnSpc>
                <a:spcPct val="150000"/>
              </a:lnSpc>
            </a:pPr>
            <a:endParaRPr lang="en-ZA" sz="400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Has the possibility of raising barriers to entry within the industry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Has unintended monopoly power gained by participants that could restrict competition 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Has a danger of regulatory capture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Has the potential to increase compliance and enforcement costs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5F9DA3-7058-45CF-A382-6BD9003A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6790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sz="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b="1" dirty="0"/>
              <a:t>Core-regulation</a:t>
            </a:r>
            <a:endParaRPr lang="en-ZA" dirty="0"/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Is a combination of industry regulation and government regulation (regulator), i.e. public/private partnership regulation  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Is the new regulatory paradigm in the liberalised market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It involves the industry and regulator developing, administering and enforcing the code of practice done in consultation between both parties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The arrangement between the industry and regulator are accompanied by the legislative backing to enable enforcements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dirty="0"/>
              <a:t>Co-regulation is sometimes called meta-regulation because it is situated between government regulation and self-regulation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9B425D-5424-4CDC-B45F-D9077DD5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9374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ZA" sz="200" b="1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1900" b="1" dirty="0"/>
              <a:t>Advantages of co-regulation</a:t>
            </a:r>
          </a:p>
          <a:p>
            <a:pPr algn="l"/>
            <a:endParaRPr lang="en-ZA" sz="100" dirty="0"/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sz="1900" dirty="0"/>
              <a:t>Co-regulation is the most appropriate method to mitigate systemic risks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sz="1900" dirty="0"/>
              <a:t>It lowers compliance and administrative costs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sz="1900" dirty="0"/>
              <a:t>Has ability to harness industry knowledge and expertise to address industry specific and consumer issues directly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ZA" sz="1900" dirty="0"/>
              <a:t>Has quick and low-cost of complaints handling and dispute resolution mechanisms</a:t>
            </a:r>
          </a:p>
          <a:p>
            <a:pPr algn="l"/>
            <a:endParaRPr lang="en-ZA" sz="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1900" b="1" dirty="0"/>
              <a:t>Disadvantages of co-regulation</a:t>
            </a:r>
          </a:p>
          <a:p>
            <a:pPr algn="l"/>
            <a:endParaRPr lang="en-ZA" sz="1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sz="1900" dirty="0"/>
              <a:t>Has the possibility of raising barriers to entry within the industry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sz="1900" dirty="0"/>
              <a:t>Has unintended monopoly power gained by participants that could restrict competition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sz="1900" dirty="0"/>
              <a:t>Likely to run the risk of regulatory capture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sz="1900" dirty="0"/>
              <a:t>Has potential to increase compliance and enforcement costs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1900" dirty="0"/>
          </a:p>
          <a:p>
            <a:pPr algn="l"/>
            <a:endParaRPr lang="en-ZA" sz="16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9B425D-5424-4CDC-B45F-D9077DD5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24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5191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en-US" sz="200" b="1" dirty="0"/>
          </a:p>
          <a:p>
            <a:endParaRPr lang="en-ZA" sz="2200" i="1" dirty="0"/>
          </a:p>
          <a:p>
            <a:r>
              <a:rPr lang="en-ZA" sz="3200" i="1" dirty="0"/>
              <a:t>Vadissha Bhatkar “ We can live a great life following the rules and regulations that are made by us”</a:t>
            </a:r>
          </a:p>
          <a:p>
            <a:pPr algn="l"/>
            <a:endParaRPr lang="en-ZA" sz="2200" i="1" dirty="0"/>
          </a:p>
          <a:p>
            <a:endParaRPr lang="en-ZA" sz="1300" b="1" dirty="0"/>
          </a:p>
          <a:p>
            <a:r>
              <a:rPr lang="en-ZA" sz="8600" b="1" dirty="0"/>
              <a:t>THANK</a:t>
            </a:r>
          </a:p>
          <a:p>
            <a:endParaRPr lang="en-ZA" sz="8600" dirty="0"/>
          </a:p>
          <a:p>
            <a:r>
              <a:rPr lang="en-ZA" sz="8600" b="1" dirty="0"/>
              <a:t>YOU</a:t>
            </a:r>
            <a:endParaRPr lang="en-ZA" sz="8600" dirty="0"/>
          </a:p>
          <a:p>
            <a:pPr algn="l"/>
            <a:endParaRPr lang="en-ZA" sz="1400" dirty="0"/>
          </a:p>
          <a:p>
            <a:pPr algn="l"/>
            <a:r>
              <a:rPr lang="en-ZA" sz="2600" dirty="0"/>
              <a:t>Contact no.: 079 118 8091</a:t>
            </a:r>
          </a:p>
          <a:p>
            <a:pPr algn="l"/>
            <a:r>
              <a:rPr lang="en-ZA" sz="2600" dirty="0"/>
              <a:t>e-mail: phosamash@gmail.com </a:t>
            </a:r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E2BB41-6E63-41FF-AEDE-20C748019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25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3378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en-US" sz="200" b="1" dirty="0"/>
          </a:p>
          <a:p>
            <a:r>
              <a:rPr lang="en-US" sz="8000" b="1" dirty="0"/>
              <a:t>Analysis of where South Africa is in relation to ICT Regulation</a:t>
            </a:r>
          </a:p>
          <a:p>
            <a:endParaRPr lang="en-ZA" sz="80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7200" b="1" dirty="0"/>
              <a:t>Introduction</a:t>
            </a:r>
          </a:p>
          <a:p>
            <a:pPr algn="l"/>
            <a:endParaRPr lang="en-ZA" sz="3200" b="1" dirty="0"/>
          </a:p>
          <a:p>
            <a:pPr algn="l" fontAlgn="base"/>
            <a:r>
              <a:rPr lang="en-ZA" sz="7200" b="1" dirty="0"/>
              <a:t>	</a:t>
            </a:r>
            <a:r>
              <a:rPr lang="en-ZA" sz="8000" i="1" dirty="0"/>
              <a:t>Jamie Dimon: “Good regulation should be conducive to business and to consumer protection”</a:t>
            </a:r>
          </a:p>
          <a:p>
            <a:pPr algn="l" fontAlgn="base"/>
            <a:endParaRPr lang="en-ZA" sz="3200" i="1" dirty="0"/>
          </a:p>
          <a:p>
            <a:pPr marL="800100" lvl="1" indent="-342900" algn="l" fontAlgn="base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ZA" sz="8000" dirty="0"/>
              <a:t>What is a regulator?</a:t>
            </a:r>
          </a:p>
          <a:p>
            <a:pPr marL="1252538" lvl="2" indent="-338138" algn="l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A regulator is an agency that ensures that the regulated sector is working properly, and that the consumers and other stakeholders’ interests are protected in a fair and balanced manner</a:t>
            </a:r>
            <a:endParaRPr lang="en-ZA" sz="8000" dirty="0"/>
          </a:p>
          <a:p>
            <a:pPr marL="800100" lvl="1" indent="-342900" algn="l" fontAlgn="base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ZA" sz="8000" dirty="0"/>
              <a:t>What is regulation?</a:t>
            </a:r>
          </a:p>
          <a:p>
            <a:pPr marL="1252538" lvl="2" indent="-338138" algn="l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ZA" sz="8000" dirty="0"/>
              <a:t>Is an attempt to prevent socially undesirable outcomes in the market</a:t>
            </a:r>
          </a:p>
          <a:p>
            <a:pPr algn="l">
              <a:lnSpc>
                <a:spcPct val="170000"/>
              </a:lnSpc>
            </a:pPr>
            <a:r>
              <a:rPr lang="en-ZA" sz="2300" dirty="0"/>
              <a:t>		</a:t>
            </a:r>
          </a:p>
          <a:p>
            <a:pPr algn="l"/>
            <a:endParaRPr lang="en-ZA" sz="2000" dirty="0"/>
          </a:p>
          <a:p>
            <a:pPr algn="l"/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C3F94B-3431-4689-A50E-48AA1411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36540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814" y="2081369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endParaRPr lang="en-US" sz="200" b="1" dirty="0"/>
          </a:p>
          <a:p>
            <a:r>
              <a:rPr lang="en-US" sz="3200" b="1" dirty="0"/>
              <a:t>Analysis of where South Africa is in relation to ICT Regulation</a:t>
            </a:r>
            <a:endParaRPr lang="en-ZA" sz="3200" dirty="0"/>
          </a:p>
          <a:p>
            <a:pPr marL="800100" lvl="1" indent="-342900" algn="l" fontAlgn="base">
              <a:buFont typeface="Wingdings" panose="05000000000000000000" pitchFamily="2" charset="2"/>
              <a:buChar char="§"/>
            </a:pPr>
            <a:endParaRPr lang="en-ZA" sz="4000" dirty="0"/>
          </a:p>
          <a:p>
            <a:pPr algn="l"/>
            <a:r>
              <a:rPr lang="en-ZA" sz="2300" dirty="0"/>
              <a:t>		</a:t>
            </a:r>
          </a:p>
          <a:p>
            <a:endParaRPr lang="en-ZA" sz="2000" dirty="0"/>
          </a:p>
          <a:p>
            <a:pPr algn="l"/>
            <a:endParaRPr lang="en-ZA" sz="2000" dirty="0"/>
          </a:p>
          <a:p>
            <a:pPr algn="l"/>
            <a:r>
              <a:rPr lang="en-ZA" sz="1600" dirty="0"/>
              <a:t>																																																																																																																									</a:t>
            </a:r>
          </a:p>
          <a:p>
            <a:pPr algn="l"/>
            <a:endParaRPr lang="en-ZA" sz="1600" dirty="0"/>
          </a:p>
          <a:p>
            <a:pPr algn="l"/>
            <a:r>
              <a:rPr lang="en-ZA" sz="1600" dirty="0"/>
              <a:t>											     </a:t>
            </a:r>
          </a:p>
          <a:p>
            <a:pPr algn="l"/>
            <a:endParaRPr lang="en-ZA" sz="1600" dirty="0"/>
          </a:p>
          <a:p>
            <a:pPr algn="l"/>
            <a:endParaRPr lang="en-ZA" sz="1300" dirty="0"/>
          </a:p>
          <a:p>
            <a:pPr algn="l"/>
            <a:endParaRPr lang="en-ZA" sz="1300" dirty="0"/>
          </a:p>
          <a:p>
            <a:pPr algn="l"/>
            <a:r>
              <a:rPr lang="en-ZA" sz="1900" dirty="0"/>
              <a:t>Source: Telecommunications Management Group, Inc </a:t>
            </a:r>
            <a:r>
              <a:rPr lang="en-ZA" sz="1600" dirty="0"/>
              <a:t>																																			</a:t>
            </a:r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C3F94B-3431-4689-A50E-48AA1411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92C4B341-B375-418F-8C38-6ED93B2DE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886" y="2811852"/>
            <a:ext cx="1962150" cy="695946"/>
          </a:xfrm>
          <a:prstGeom prst="ellipse">
            <a:avLst/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we regulate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C0CCEC4-977D-4AB3-97CF-D498D7D9E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577" y="3756071"/>
            <a:ext cx="2838353" cy="1119448"/>
          </a:xfrm>
          <a:prstGeom prst="rect">
            <a:avLst/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prices and universal access 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b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asic ICT services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Avoid market failures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Foster effective competition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Protect consumer interest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Increase access to technology and services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C493D1DB-6C77-4718-9216-DF9E91005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187" y="6043215"/>
            <a:ext cx="1838325" cy="381000"/>
          </a:xfrm>
          <a:prstGeom prst="rect">
            <a:avLst/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 consumers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xmlns="" id="{D3A44A76-E290-4C13-BEDC-C0A8480BC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4" y="6043215"/>
            <a:ext cx="1956757" cy="386567"/>
          </a:xfrm>
          <a:prstGeom prst="rect">
            <a:avLst/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competition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6E7DB308-A81E-4C85-BE6E-0E162C374699}"/>
              </a:ext>
            </a:extLst>
          </p:cNvPr>
          <p:cNvCxnSpPr>
            <a:cxnSpLocks/>
          </p:cNvCxnSpPr>
          <p:nvPr/>
        </p:nvCxnSpPr>
        <p:spPr>
          <a:xfrm>
            <a:off x="6135753" y="3507577"/>
            <a:ext cx="1" cy="24849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DDEEC587-4B09-45A3-9D1D-08779EDF55AF}"/>
              </a:ext>
            </a:extLst>
          </p:cNvPr>
          <p:cNvCxnSpPr>
            <a:cxnSpLocks/>
          </p:cNvCxnSpPr>
          <p:nvPr/>
        </p:nvCxnSpPr>
        <p:spPr>
          <a:xfrm>
            <a:off x="6135753" y="4875519"/>
            <a:ext cx="0" cy="27425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146EBF3B-EF9C-4821-8238-5E579EBE0F6E}"/>
              </a:ext>
            </a:extLst>
          </p:cNvPr>
          <p:cNvCxnSpPr>
            <a:cxnSpLocks/>
            <a:stCxn id="9" idx="5"/>
          </p:cNvCxnSpPr>
          <p:nvPr/>
        </p:nvCxnSpPr>
        <p:spPr>
          <a:xfrm>
            <a:off x="6829478" y="5732538"/>
            <a:ext cx="539097" cy="31067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91C60209-FCC0-4E06-ABC6-B3CE257F44F6}"/>
              </a:ext>
            </a:extLst>
          </p:cNvPr>
          <p:cNvCxnSpPr>
            <a:cxnSpLocks/>
            <a:stCxn id="9" idx="3"/>
          </p:cNvCxnSpPr>
          <p:nvPr/>
        </p:nvCxnSpPr>
        <p:spPr>
          <a:xfrm flipH="1">
            <a:off x="5080992" y="5732538"/>
            <a:ext cx="361036" cy="31067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Oval 17">
            <a:extLst>
              <a:ext uri="{FF2B5EF4-FFF2-40B4-BE49-F238E27FC236}">
                <a16:creationId xmlns:a16="http://schemas.microsoft.com/office/drawing/2014/main" xmlns="" id="{AC5025FC-429F-4297-B6F1-BF541411B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4678" y="5149771"/>
            <a:ext cx="1962150" cy="682754"/>
          </a:xfrm>
          <a:prstGeom prst="ellipse">
            <a:avLst/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goal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xmlns="" id="{B199734D-84C8-4C25-A1A3-9E2DBB0A1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8545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1600" b="1" dirty="0"/>
              <a:t>Introduction cont.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sz="1600" dirty="0"/>
              <a:t>Public interest?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en-ZA" sz="1600" dirty="0"/>
              <a:t>About what matters most to everyone in society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en-ZA" sz="1600" dirty="0"/>
              <a:t>About he common good, general welfare, security and well being of everyone in society we serve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sz="1600" dirty="0"/>
              <a:t>Why regulate in the public interest?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en-ZA" sz="1600" dirty="0"/>
              <a:t>To achieve and maintain the regulatory function without fear, favour, or prejudice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en-ZA" sz="1600" dirty="0"/>
              <a:t>To uphold high level of: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en-ZA" dirty="0"/>
              <a:t>Accountability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en-ZA" dirty="0"/>
              <a:t>Honesty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en-ZA" dirty="0"/>
              <a:t>Credibility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en-ZA" dirty="0"/>
              <a:t>Transparency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en-ZA" dirty="0"/>
              <a:t>Trustworthiness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en-ZA" dirty="0"/>
              <a:t>Consistency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en-ZA" dirty="0"/>
              <a:t>Flexibility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endParaRPr lang="en-ZA" sz="1200" dirty="0"/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endParaRPr lang="en-ZA" sz="1400" dirty="0"/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endParaRPr lang="en-ZA" sz="1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ZA" sz="20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n-ZA" sz="16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F09691-2FCD-4955-A4D6-65500EB1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2785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2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32500" lnSpcReduction="20000"/>
          </a:bodyPr>
          <a:lstStyle/>
          <a:p>
            <a:endParaRPr lang="en-US" sz="200" b="1" dirty="0"/>
          </a:p>
          <a:p>
            <a:r>
              <a:rPr lang="en-US" sz="6200" b="1" dirty="0"/>
              <a:t>Analysis of where South Africa is in relation to ICT Regulation</a:t>
            </a:r>
          </a:p>
          <a:p>
            <a:endParaRPr lang="en-ZA" sz="1200" dirty="0"/>
          </a:p>
          <a:p>
            <a:pPr lvl="1" algn="l"/>
            <a:r>
              <a:rPr lang="en-ZA" sz="5500" i="1" dirty="0"/>
              <a:t>Henry Paulson said: “Regulation needs to catch up with innovation.”</a:t>
            </a:r>
            <a:r>
              <a:rPr lang="en-ZA" sz="4200" i="1" dirty="0"/>
              <a:t>	</a:t>
            </a:r>
          </a:p>
          <a:p>
            <a:pPr lvl="1" algn="l"/>
            <a:endParaRPr lang="en-ZA" sz="1600" i="1" dirty="0"/>
          </a:p>
          <a:p>
            <a:pPr lvl="1" algn="l"/>
            <a:r>
              <a:rPr lang="en-ZA" sz="4200" i="1" dirty="0"/>
              <a:t>	</a:t>
            </a:r>
            <a:r>
              <a:rPr lang="en-ZA" sz="1800" i="1" dirty="0"/>
              <a:t>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</a:t>
            </a:r>
          </a:p>
          <a:p>
            <a:pPr algn="l"/>
            <a:endParaRPr lang="en-ZA" sz="2500" dirty="0"/>
          </a:p>
          <a:p>
            <a:pPr algn="l"/>
            <a:endParaRPr lang="en-ZA" sz="2500" dirty="0"/>
          </a:p>
          <a:p>
            <a:pPr algn="l"/>
            <a:endParaRPr lang="en-ZA" sz="2500" dirty="0"/>
          </a:p>
          <a:p>
            <a:pPr algn="l"/>
            <a:r>
              <a:rPr lang="en-ZA" sz="3400" dirty="0"/>
              <a:t>Source: EU Commission - Knowledge Policy</a:t>
            </a:r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AD6F94-678F-4991-8574-EE24598D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6</a:t>
            </a:fld>
            <a:endParaRPr lang="en-Z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3786A83-B72F-4194-B8B2-2DF802E813F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313" y="3038619"/>
            <a:ext cx="11383617" cy="3291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3487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sz="16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/>
              <a:t>Converged regulation versus single-sector regulation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Convergence encompasses the convergence of services, such as telecommunications, information technologies and broadcasting and postal services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Drivers of convergence are digital technology and liberalisation of the markets</a:t>
            </a:r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/>
              <a:t>Converged regulation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Refers to the converged regulator that regulate telecommunication, broadcasting, postal, wireless and wired communications services, example is ICASA </a:t>
            </a:r>
            <a:endParaRPr lang="en-US" sz="1600" dirty="0"/>
          </a:p>
          <a:p>
            <a:pPr lvl="1" algn="l"/>
            <a:endParaRPr lang="en-US" sz="1600" dirty="0"/>
          </a:p>
          <a:p>
            <a:pPr lvl="1" algn="l"/>
            <a:endParaRPr lang="en-ZA" sz="16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8C22C0-EA10-4E81-98E4-C025C1BF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1614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n-US" sz="8000" b="1" dirty="0"/>
              <a:t>                             Analysis of where South Africa is in relation to ICT Regulation</a:t>
            </a:r>
            <a:r>
              <a:rPr lang="en-US" sz="2000" b="1" dirty="0"/>
              <a:t>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ZA" sz="2000" dirty="0"/>
          </a:p>
          <a:p>
            <a:r>
              <a:rPr lang="en-ZA" sz="2000" dirty="0"/>
              <a:t>										</a:t>
            </a:r>
          </a:p>
          <a:p>
            <a:endParaRPr lang="en-ZA" sz="2000" dirty="0"/>
          </a:p>
          <a:p>
            <a:pPr algn="l"/>
            <a:endParaRPr lang="en-ZA" sz="1600" dirty="0"/>
          </a:p>
          <a:p>
            <a:pPr lvl="1" algn="l"/>
            <a:r>
              <a:rPr lang="en-ZA" sz="1600" dirty="0"/>
              <a:t>	</a:t>
            </a:r>
          </a:p>
          <a:p>
            <a:pPr algn="l"/>
            <a:endParaRPr lang="en-ZA" sz="1600" dirty="0"/>
          </a:p>
          <a:p>
            <a:pPr algn="l"/>
            <a:endParaRPr lang="en-ZA" sz="1600" dirty="0"/>
          </a:p>
          <a:p>
            <a:pPr algn="l"/>
            <a:r>
              <a:rPr lang="en-ZA" sz="1600" dirty="0"/>
              <a:t>																																					</a:t>
            </a:r>
          </a:p>
          <a:p>
            <a:pPr algn="l"/>
            <a:endParaRPr lang="en-ZA" sz="1600" dirty="0"/>
          </a:p>
          <a:p>
            <a:pPr algn="l"/>
            <a:r>
              <a:rPr lang="en-ZA" sz="4200" b="1" dirty="0"/>
              <a:t>Source: National Integrated ICT Policy White Paper (2016)</a:t>
            </a:r>
            <a:endParaRPr lang="en-ZA" sz="4200" dirty="0"/>
          </a:p>
          <a:p>
            <a:pPr algn="l"/>
            <a:r>
              <a:rPr lang="en-ZA" sz="1600" dirty="0"/>
              <a:t>				</a:t>
            </a:r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8C22C0-EA10-4E81-98E4-C025C1BF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8</a:t>
            </a:fld>
            <a:endParaRPr lang="en-Z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8C30551-A87B-4796-B51E-E320D237017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1179" y="2391508"/>
            <a:ext cx="8947053" cy="3913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6481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07840-C1AF-4B5F-A861-5E167A09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" y="113128"/>
            <a:ext cx="11770581" cy="19012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/>
              <a:t>			</a:t>
            </a:r>
            <a:r>
              <a:rPr lang="en-ZA" sz="1600" b="1" dirty="0">
                <a:solidFill>
                  <a:srgbClr val="339966"/>
                </a:solidFill>
              </a:rPr>
              <a:t>               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																									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> </a:t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339966"/>
                </a:solidFill>
              </a:rPr>
              <a:t/>
            </a:r>
            <a:br>
              <a:rPr lang="en-ZA" sz="1600" b="1" dirty="0">
                <a:solidFill>
                  <a:srgbClr val="3399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1600" b="1" dirty="0">
                <a:solidFill>
                  <a:srgbClr val="006666"/>
                </a:solidFill>
              </a:rPr>
              <a:t/>
            </a:r>
            <a:br>
              <a:rPr lang="en-ZA" sz="1600" b="1" dirty="0">
                <a:solidFill>
                  <a:srgbClr val="006666"/>
                </a:solidFill>
              </a:rPr>
            </a:br>
            <a:r>
              <a:rPr lang="en-ZA" sz="2000" b="1" dirty="0">
                <a:solidFill>
                  <a:srgbClr val="006666"/>
                </a:solidFill>
              </a:rPr>
              <a:t>Independent Communications Authority of South Africa</a:t>
            </a:r>
            <a:endParaRPr lang="en-Z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72C2E-E704-4458-A27A-F593E8C3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" y="2065845"/>
            <a:ext cx="11770581" cy="46090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00" b="1" dirty="0"/>
          </a:p>
          <a:p>
            <a:r>
              <a:rPr lang="en-US" sz="2000" b="1" dirty="0"/>
              <a:t>Analysis of where South Africa is in relation to ICT Regulation</a:t>
            </a:r>
            <a:endParaRPr lang="en-ZA" sz="2000" dirty="0"/>
          </a:p>
          <a:p>
            <a:pPr algn="l"/>
            <a:endParaRPr lang="en-ZA" sz="16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/>
              <a:t>Converged regulation</a:t>
            </a:r>
            <a:r>
              <a:rPr lang="en-US" sz="2000" dirty="0"/>
              <a:t>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Converged regulator is a statutory body mandated to regulate information and communications technologies, including broadcasting and postal services in the public interest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ZA" sz="2000" b="1" dirty="0"/>
              <a:t>Advantages of converged regulator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Offers massive opportunities for the development of new value-added services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Technology convergence offers convenience, efficiency and the expansion of consumer choice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It expands the overall market for ICT and related services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Protects consumer interests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Control emerging cyber-crime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ZA" dirty="0"/>
              <a:t>One stop shop for the industry</a:t>
            </a:r>
          </a:p>
          <a:p>
            <a:pPr lvl="1" algn="l"/>
            <a:endParaRPr lang="en-ZA" dirty="0"/>
          </a:p>
          <a:p>
            <a:pPr algn="l"/>
            <a:endParaRPr lang="en-ZA" sz="2000" dirty="0"/>
          </a:p>
          <a:p>
            <a:pPr algn="l"/>
            <a:endParaRPr lang="en-ZA" sz="1600" dirty="0"/>
          </a:p>
        </p:txBody>
      </p:sp>
      <p:pic>
        <p:nvPicPr>
          <p:cNvPr id="1028" name="Picture 4" descr="Image result for logo icasa">
            <a:extLst>
              <a:ext uri="{FF2B5EF4-FFF2-40B4-BE49-F238E27FC236}">
                <a16:creationId xmlns:a16="http://schemas.microsoft.com/office/drawing/2014/main" xmlns="" id="{F25669C8-1082-4488-86AB-EED6DEDF1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192" y="164643"/>
            <a:ext cx="2143125" cy="14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8C22C0-EA10-4E81-98E4-C025C1BF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F913-8097-4D2D-A5F0-D1AD6D0377EB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58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1824</Words>
  <Application>Microsoft Office PowerPoint</Application>
  <PresentationFormat>Custom</PresentationFormat>
  <Paragraphs>364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  <vt:lpstr>                                                              Independent Communications Authority of South Africa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COMMUNICATIONS AUTHORITY OF SOUTH AFRICA</dc:title>
  <dc:creator>Lebo Mashangoane</dc:creator>
  <cp:lastModifiedBy>PUMZA</cp:lastModifiedBy>
  <cp:revision>122</cp:revision>
  <dcterms:created xsi:type="dcterms:W3CDTF">2020-02-22T13:56:46Z</dcterms:created>
  <dcterms:modified xsi:type="dcterms:W3CDTF">2020-02-26T09:15:49Z</dcterms:modified>
</cp:coreProperties>
</file>