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20"/>
  </p:notesMasterIdLst>
  <p:sldIdLst>
    <p:sldId id="257" r:id="rId2"/>
    <p:sldId id="258" r:id="rId3"/>
    <p:sldId id="278" r:id="rId4"/>
    <p:sldId id="274" r:id="rId5"/>
    <p:sldId id="275" r:id="rId6"/>
    <p:sldId id="276" r:id="rId7"/>
    <p:sldId id="281" r:id="rId8"/>
    <p:sldId id="280" r:id="rId9"/>
    <p:sldId id="277" r:id="rId10"/>
    <p:sldId id="272" r:id="rId11"/>
    <p:sldId id="279" r:id="rId12"/>
    <p:sldId id="271" r:id="rId13"/>
    <p:sldId id="267" r:id="rId14"/>
    <p:sldId id="263" r:id="rId15"/>
    <p:sldId id="266" r:id="rId16"/>
    <p:sldId id="268" r:id="rId17"/>
    <p:sldId id="269"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2-23T17:56:31.208" idx="1">
    <p:pos x="6859" y="830"/>
    <p:text/>
    <p:extLst>
      <p:ext uri="{C676402C-5697-4E1C-873F-D02D1690AC5C}">
        <p15:threadingInfo xmlns:p15="http://schemas.microsoft.com/office/powerpoint/2012/main" xmlns="" timeZoneBias="-120"/>
      </p:ext>
    </p:extLst>
  </p:cm>
  <p:cm authorId="2" dt="2020-02-23T17:57:18.743" idx="2">
    <p:pos x="10" y="10"/>
    <p:text/>
    <p:extLst>
      <p:ext uri="{C676402C-5697-4E1C-873F-D02D1690AC5C}">
        <p15:threadingInfo xmlns:p15="http://schemas.microsoft.com/office/powerpoint/2012/main" xmlns="" timeZoneBias="-120"/>
      </p:ext>
    </p:extLst>
  </p:cm>
  <p:cm authorId="2" dt="2020-02-23T17:57:20.944" idx="3">
    <p:pos x="146" y="146"/>
    <p:text/>
    <p:extLst>
      <p:ext uri="{C676402C-5697-4E1C-873F-D02D1690AC5C}">
        <p15:threadingInfo xmlns:p15="http://schemas.microsoft.com/office/powerpoint/2012/main" xmlns=""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09C70C-D24F-45D0-AFAC-AF6BF9A62A90}" type="datetimeFigureOut">
              <a:rPr lang="en-ZA" smtClean="0"/>
              <a:pPr/>
              <a:t>2020/02/26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32033C-2C2F-4BE2-8A15-4785D4D645A6}" type="slidenum">
              <a:rPr lang="en-ZA" smtClean="0"/>
              <a:pPr/>
              <a:t>‹#›</a:t>
            </a:fld>
            <a:endParaRPr lang="en-ZA"/>
          </a:p>
        </p:txBody>
      </p:sp>
    </p:spTree>
    <p:extLst>
      <p:ext uri="{BB962C8B-B14F-4D97-AF65-F5344CB8AC3E}">
        <p14:creationId xmlns:p14="http://schemas.microsoft.com/office/powerpoint/2010/main" xmlns="" val="1044062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xmlns=""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CAE28C93-DEEE-4A7D-AEDE-EB2308A47D9F}" type="datetime1">
              <a:rPr lang="en-US" smtClean="0"/>
              <a:pPr/>
              <a:t>2/26/2020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xmlns=""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5AB7E-18EA-4F37-A2BB-8E5094A6FBF8}" type="datetime1">
              <a:rPr lang="en-US" smtClean="0"/>
              <a:pPr/>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xmlns=""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3B28F-CD26-4236-8831-FFEE19F4874F}" type="datetime1">
              <a:rPr lang="en-US" smtClean="0"/>
              <a:pPr/>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xmlns=""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3DDE24-9E75-471A-9495-30F3A5780E37}" type="datetime1">
              <a:rPr lang="en-US" smtClean="0"/>
              <a:pPr/>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xmlns=""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xmlns=""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xmlns=""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7A6E075-C379-47EC-9A04-CAFC2E0D4BF2}" type="datetime1">
              <a:rPr lang="en-US" smtClean="0"/>
              <a:pPr/>
              <a:t>2/26/2020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xmlns=""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5902FD-FABE-4224-B2FD-B28666BC6F38}" type="datetime1">
              <a:rPr lang="en-US" smtClean="0"/>
              <a:pPr/>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xmlns=""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C908E5-289A-4F18-BF8C-49322ABEABDB}" type="datetime1">
              <a:rPr lang="en-US" smtClean="0"/>
              <a:pPr/>
              <a:t>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xmlns=""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6A8C4A-30FD-4FF9-AB93-65516A1ECDE1}" type="datetime1">
              <a:rPr lang="en-US" smtClean="0"/>
              <a:pPr/>
              <a:t>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xmlns=""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6B204-916F-4677-B1B5-474FCC25C861}" type="datetime1">
              <a:rPr lang="en-US" smtClean="0"/>
              <a:pPr/>
              <a:t>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xmlns=""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04E6B309-810D-4364-B02A-EBA02CD4CDC2}" type="datetime1">
              <a:rPr lang="en-US" smtClean="0"/>
              <a:pPr/>
              <a:t>2/26/2020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xmlns=""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1A06265D-B8FD-4FB8-B7ED-AF3768253677}" type="datetime1">
              <a:rPr lang="en-US" smtClean="0"/>
              <a:pPr/>
              <a:t>2/26/2020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pPr/>
              <a:t>‹#›</a:t>
            </a:fld>
            <a:endParaRPr lang="en-US"/>
          </a:p>
        </p:txBody>
      </p:sp>
      <p:sp>
        <p:nvSpPr>
          <p:cNvPr id="12" name="Rectangle 11">
            <a:extLst>
              <a:ext uri="{FF2B5EF4-FFF2-40B4-BE49-F238E27FC236}">
                <a16:creationId xmlns:a16="http://schemas.microsoft.com/office/drawing/2014/main" xmlns=""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D1DDF81-3008-4654-989C-997D04B2874A}" type="datetime1">
              <a:rPr lang="en-US" smtClean="0"/>
              <a:pPr/>
              <a:t>2/26/2020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xmlns=""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rand.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fabric, table, red, covered&#10;&#10;Description automatically generated">
            <a:extLst>
              <a:ext uri="{FF2B5EF4-FFF2-40B4-BE49-F238E27FC236}">
                <a16:creationId xmlns:a16="http://schemas.microsoft.com/office/drawing/2014/main" xmlns="" id="{6D3BA21E-E6C8-4E14-8E53-C5DF567E9DFF}"/>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xmlns="" id="{2644B391-9BFE-445C-A9EC-F544BB85FB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xmlns="" id="{80F26E69-87D9-4655-AE7B-280A87AA3C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xmlns="" id="{18C3B467-088C-4F3D-A9A7-105C4E1E20CD}"/>
              </a:ext>
            </a:extLst>
          </p:cNvPr>
          <p:cNvSpPr>
            <a:spLocks noGrp="1"/>
          </p:cNvSpPr>
          <p:nvPr>
            <p:ph type="ctrTitle"/>
          </p:nvPr>
        </p:nvSpPr>
        <p:spPr>
          <a:xfrm>
            <a:off x="1103272" y="2046914"/>
            <a:ext cx="5120639" cy="2197412"/>
          </a:xfrm>
          <a:solidFill>
            <a:schemeClr val="accent4"/>
          </a:solidFill>
        </p:spPr>
        <p:txBody>
          <a:bodyPr>
            <a:noAutofit/>
          </a:bodyPr>
          <a:lstStyle/>
          <a:p>
            <a:r>
              <a:rPr lang="en-US" sz="3200" b="1" dirty="0">
                <a:solidFill>
                  <a:schemeClr val="tx1"/>
                </a:solidFill>
              </a:rPr>
              <a:t>Presentation to the communications committee</a:t>
            </a:r>
            <a:br>
              <a:rPr lang="en-US" sz="3200" b="1" dirty="0">
                <a:solidFill>
                  <a:schemeClr val="tx1"/>
                </a:solidFill>
              </a:rPr>
            </a:br>
            <a:r>
              <a:rPr lang="en-US" sz="3200" b="1" dirty="0">
                <a:solidFill>
                  <a:schemeClr val="tx1"/>
                </a:solidFill>
              </a:rPr>
              <a:t/>
            </a:r>
            <a:br>
              <a:rPr lang="en-US" sz="3200" b="1" dirty="0">
                <a:solidFill>
                  <a:schemeClr val="tx1"/>
                </a:solidFill>
              </a:rPr>
            </a:br>
            <a:endParaRPr lang="en-US" sz="1000" b="1" dirty="0">
              <a:solidFill>
                <a:schemeClr val="tx1"/>
              </a:solidFill>
            </a:endParaRPr>
          </a:p>
        </p:txBody>
      </p:sp>
      <p:sp>
        <p:nvSpPr>
          <p:cNvPr id="3" name="Subtitle 2">
            <a:extLst>
              <a:ext uri="{FF2B5EF4-FFF2-40B4-BE49-F238E27FC236}">
                <a16:creationId xmlns:a16="http://schemas.microsoft.com/office/drawing/2014/main" xmlns="" id="{C8722DDC-8EEE-4A06-8DFE-B44871EAA2CF}"/>
              </a:ext>
            </a:extLst>
          </p:cNvPr>
          <p:cNvSpPr>
            <a:spLocks noGrp="1"/>
          </p:cNvSpPr>
          <p:nvPr>
            <p:ph type="subTitle" idx="1"/>
          </p:nvPr>
        </p:nvSpPr>
        <p:spPr>
          <a:xfrm>
            <a:off x="1585519" y="4320330"/>
            <a:ext cx="4051883" cy="486562"/>
          </a:xfrm>
          <a:solidFill>
            <a:schemeClr val="accent4"/>
          </a:solidFill>
        </p:spPr>
        <p:txBody>
          <a:bodyPr>
            <a:normAutofit fontScale="47500" lnSpcReduction="20000"/>
          </a:bodyPr>
          <a:lstStyle/>
          <a:p>
            <a:endParaRPr lang="en-US" dirty="0">
              <a:solidFill>
                <a:schemeClr val="tx1"/>
              </a:solidFill>
            </a:endParaRPr>
          </a:p>
          <a:p>
            <a:r>
              <a:rPr lang="en-US" sz="2900" b="1" dirty="0">
                <a:solidFill>
                  <a:schemeClr val="tx1"/>
                </a:solidFill>
              </a:rPr>
              <a:t>CHOSE ANDREW KENILWORTH CHOEU</a:t>
            </a:r>
          </a:p>
          <a:p>
            <a:endParaRPr lang="en-US" dirty="0">
              <a:solidFill>
                <a:schemeClr val="tx1"/>
              </a:solidFill>
            </a:endParaRPr>
          </a:p>
        </p:txBody>
      </p:sp>
      <p:sp>
        <p:nvSpPr>
          <p:cNvPr id="4" name="Slide Number Placeholder 3">
            <a:extLst>
              <a:ext uri="{FF2B5EF4-FFF2-40B4-BE49-F238E27FC236}">
                <a16:creationId xmlns:a16="http://schemas.microsoft.com/office/drawing/2014/main" xmlns="" id="{443C8AE1-B37A-4B60-A1CD-D44CFF17D7AC}"/>
              </a:ext>
            </a:extLst>
          </p:cNvPr>
          <p:cNvSpPr>
            <a:spLocks noGrp="1"/>
          </p:cNvSpPr>
          <p:nvPr>
            <p:ph type="sldNum" sz="quarter" idx="12"/>
          </p:nvPr>
        </p:nvSpPr>
        <p:spPr/>
        <p:txBody>
          <a:bodyPr/>
          <a:lstStyle/>
          <a:p>
            <a:fld id="{34B7E4EF-A1BD-40F4-AB7B-04F084DD991D}" type="slidenum">
              <a:rPr lang="en-US" smtClean="0"/>
              <a:pPr/>
              <a:t>1</a:t>
            </a:fld>
            <a:endParaRPr lang="en-US" dirty="0"/>
          </a:p>
        </p:txBody>
      </p:sp>
    </p:spTree>
    <p:extLst>
      <p:ext uri="{BB962C8B-B14F-4D97-AF65-F5344CB8AC3E}">
        <p14:creationId xmlns:p14="http://schemas.microsoft.com/office/powerpoint/2010/main" xmlns=""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B6CFB8-66A1-44A3-AC35-63E739B2A054}"/>
              </a:ext>
            </a:extLst>
          </p:cNvPr>
          <p:cNvSpPr>
            <a:spLocks noGrp="1"/>
          </p:cNvSpPr>
          <p:nvPr>
            <p:ph type="title"/>
          </p:nvPr>
        </p:nvSpPr>
        <p:spPr>
          <a:solidFill>
            <a:schemeClr val="accent1">
              <a:lumMod val="40000"/>
              <a:lumOff val="60000"/>
            </a:schemeClr>
          </a:solidFill>
          <a:ln w="76200">
            <a:solidFill>
              <a:srgbClr val="0070C0"/>
            </a:solidFill>
          </a:ln>
        </p:spPr>
        <p:txBody>
          <a:bodyPr>
            <a:normAutofit/>
          </a:bodyPr>
          <a:lstStyle/>
          <a:p>
            <a:pPr algn="ctr"/>
            <a:r>
              <a:rPr lang="en-ZA" sz="6000" b="1" dirty="0"/>
              <a:t>DEFINITIONS OF TERMS</a:t>
            </a:r>
          </a:p>
        </p:txBody>
      </p:sp>
      <p:sp>
        <p:nvSpPr>
          <p:cNvPr id="3" name="Content Placeholder 2">
            <a:extLst>
              <a:ext uri="{FF2B5EF4-FFF2-40B4-BE49-F238E27FC236}">
                <a16:creationId xmlns:a16="http://schemas.microsoft.com/office/drawing/2014/main" xmlns="" id="{32DC6DA1-43E6-459C-B9EF-942DB90C1887}"/>
              </a:ext>
            </a:extLst>
          </p:cNvPr>
          <p:cNvSpPr>
            <a:spLocks noGrp="1"/>
          </p:cNvSpPr>
          <p:nvPr>
            <p:ph sz="half" idx="1"/>
          </p:nvPr>
        </p:nvSpPr>
        <p:spPr>
          <a:ln w="38100">
            <a:solidFill>
              <a:srgbClr val="0070C0"/>
            </a:solidFill>
          </a:ln>
        </p:spPr>
        <p:txBody>
          <a:bodyPr>
            <a:normAutofit fontScale="85000" lnSpcReduction="10000"/>
          </a:bodyPr>
          <a:lstStyle/>
          <a:p>
            <a:pPr marL="0" indent="0" algn="ctr">
              <a:buNone/>
            </a:pPr>
            <a:r>
              <a:rPr lang="en-ZA" sz="2400" b="1" dirty="0"/>
              <a:t>Self-regulation</a:t>
            </a:r>
          </a:p>
          <a:p>
            <a:pPr marL="0" indent="0" algn="just">
              <a:lnSpc>
                <a:spcPct val="160000"/>
              </a:lnSpc>
              <a:buNone/>
            </a:pPr>
            <a:r>
              <a:rPr lang="en-GB" b="1" dirty="0"/>
              <a:t>Self</a:t>
            </a:r>
            <a:r>
              <a:rPr lang="en-GB" dirty="0"/>
              <a:t>-</a:t>
            </a:r>
            <a:r>
              <a:rPr lang="en-GB" b="1" dirty="0"/>
              <a:t>regulation</a:t>
            </a:r>
            <a:r>
              <a:rPr lang="en-GB" dirty="0"/>
              <a:t> is the process whereby organizations are asked, or they volunteers, to monitor their own adherence to legal, regulatory, ethical, or safety standards rather than have an outside, independent agency such as a governmental entity monitor and enforce those standards. Self-regulation may ease compliance and ownership of standards, but it can also give rise to conflicts of interest.</a:t>
            </a:r>
            <a:endParaRPr lang="en-ZA" dirty="0"/>
          </a:p>
        </p:txBody>
      </p:sp>
      <p:sp>
        <p:nvSpPr>
          <p:cNvPr id="4" name="Content Placeholder 3">
            <a:extLst>
              <a:ext uri="{FF2B5EF4-FFF2-40B4-BE49-F238E27FC236}">
                <a16:creationId xmlns:a16="http://schemas.microsoft.com/office/drawing/2014/main" xmlns="" id="{ECA4B18B-4375-4E99-A824-82C0D9B98C2F}"/>
              </a:ext>
            </a:extLst>
          </p:cNvPr>
          <p:cNvSpPr>
            <a:spLocks noGrp="1"/>
          </p:cNvSpPr>
          <p:nvPr>
            <p:ph sz="half" idx="2"/>
          </p:nvPr>
        </p:nvSpPr>
        <p:spPr>
          <a:ln w="38100">
            <a:solidFill>
              <a:srgbClr val="0070C0"/>
            </a:solidFill>
          </a:ln>
        </p:spPr>
        <p:txBody>
          <a:bodyPr>
            <a:normAutofit fontScale="85000" lnSpcReduction="10000"/>
          </a:bodyPr>
          <a:lstStyle/>
          <a:p>
            <a:pPr marL="0" indent="0" algn="ctr">
              <a:buNone/>
            </a:pPr>
            <a:r>
              <a:rPr lang="en-ZA" sz="2400" b="1" dirty="0"/>
              <a:t>Core Regulation</a:t>
            </a:r>
          </a:p>
          <a:p>
            <a:pPr marL="0" indent="0" algn="just">
              <a:lnSpc>
                <a:spcPct val="160000"/>
              </a:lnSpc>
              <a:buNone/>
            </a:pPr>
            <a:r>
              <a:rPr lang="en-GB" dirty="0"/>
              <a:t>Core regulation is the process whereby the regulator uses conventional regulatory tools to address market failure. Government regulation of firms uses the ‘coercive power’ of the state to issue licenses, alter firms' pricing, entry, production, investment, and product choice decisions. </a:t>
            </a:r>
            <a:endParaRPr lang="en-ZA" dirty="0"/>
          </a:p>
        </p:txBody>
      </p:sp>
      <p:sp>
        <p:nvSpPr>
          <p:cNvPr id="5" name="Slide Number Placeholder 4">
            <a:extLst>
              <a:ext uri="{FF2B5EF4-FFF2-40B4-BE49-F238E27FC236}">
                <a16:creationId xmlns:a16="http://schemas.microsoft.com/office/drawing/2014/main" xmlns="" id="{584B9C1D-B256-405A-9EC1-6419A565C06F}"/>
              </a:ext>
            </a:extLst>
          </p:cNvPr>
          <p:cNvSpPr>
            <a:spLocks noGrp="1"/>
          </p:cNvSpPr>
          <p:nvPr>
            <p:ph type="sldNum" sz="quarter" idx="12"/>
          </p:nvPr>
        </p:nvSpPr>
        <p:spPr/>
        <p:txBody>
          <a:bodyPr/>
          <a:lstStyle/>
          <a:p>
            <a:fld id="{34B7E4EF-A1BD-40F4-AB7B-04F084DD991D}" type="slidenum">
              <a:rPr lang="en-US" smtClean="0"/>
              <a:pPr/>
              <a:t>10</a:t>
            </a:fld>
            <a:endParaRPr lang="en-US"/>
          </a:p>
        </p:txBody>
      </p:sp>
    </p:spTree>
    <p:extLst>
      <p:ext uri="{BB962C8B-B14F-4D97-AF65-F5344CB8AC3E}">
        <p14:creationId xmlns:p14="http://schemas.microsoft.com/office/powerpoint/2010/main" xmlns="" val="2371042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45B8FD-EBAC-4BAF-BDCB-A1F9A6615CA6}"/>
              </a:ext>
            </a:extLst>
          </p:cNvPr>
          <p:cNvSpPr>
            <a:spLocks noGrp="1"/>
          </p:cNvSpPr>
          <p:nvPr>
            <p:ph type="title"/>
          </p:nvPr>
        </p:nvSpPr>
        <p:spPr>
          <a:xfrm>
            <a:off x="374708" y="347304"/>
            <a:ext cx="11442583" cy="1371600"/>
          </a:xfrm>
          <a:solidFill>
            <a:schemeClr val="accent1">
              <a:lumMod val="40000"/>
              <a:lumOff val="60000"/>
            </a:schemeClr>
          </a:solidFill>
          <a:ln w="76200">
            <a:solidFill>
              <a:srgbClr val="0070C0"/>
            </a:solidFill>
          </a:ln>
        </p:spPr>
        <p:txBody>
          <a:bodyPr>
            <a:normAutofit/>
          </a:bodyPr>
          <a:lstStyle/>
          <a:p>
            <a:pPr algn="ctr"/>
            <a:r>
              <a:rPr lang="en-ZA" sz="4800" b="1" dirty="0"/>
              <a:t>Self-regulation versus Core-regulation</a:t>
            </a:r>
          </a:p>
        </p:txBody>
      </p:sp>
      <p:sp>
        <p:nvSpPr>
          <p:cNvPr id="3" name="Content Placeholder 2">
            <a:extLst>
              <a:ext uri="{FF2B5EF4-FFF2-40B4-BE49-F238E27FC236}">
                <a16:creationId xmlns:a16="http://schemas.microsoft.com/office/drawing/2014/main" xmlns="" id="{70C7C2AA-FFFA-496D-96A2-7D0BBA8E831A}"/>
              </a:ext>
            </a:extLst>
          </p:cNvPr>
          <p:cNvSpPr>
            <a:spLocks noGrp="1"/>
          </p:cNvSpPr>
          <p:nvPr>
            <p:ph idx="1"/>
          </p:nvPr>
        </p:nvSpPr>
        <p:spPr>
          <a:xfrm>
            <a:off x="374709" y="1828800"/>
            <a:ext cx="11442582" cy="4681896"/>
          </a:xfrm>
        </p:spPr>
        <p:txBody>
          <a:bodyPr/>
          <a:lstStyle/>
          <a:p>
            <a:r>
              <a:rPr lang="en-US" dirty="0"/>
              <a:t>With self-regulation, the industry uses codes of conduct, voluntary standards, and guidelines to address market failure.</a:t>
            </a:r>
          </a:p>
          <a:p>
            <a:pPr lvl="1"/>
            <a:r>
              <a:rPr lang="en-US" dirty="0"/>
              <a:t>Examples of self-regulation includes; data privacy code of practice, journalistic code of practice, on-line content controls, etc.</a:t>
            </a:r>
          </a:p>
          <a:p>
            <a:r>
              <a:rPr lang="en-US" dirty="0"/>
              <a:t>With core regulation, the regulator uses conventional regulatory tools to address market failure.  </a:t>
            </a:r>
          </a:p>
          <a:p>
            <a:pPr lvl="1"/>
            <a:r>
              <a:rPr lang="en-US" dirty="0"/>
              <a:t>Examples of core regulation includes; price regulation, licensing awards, universal services &amp; access regulation, interconnection regulation, etc.,</a:t>
            </a:r>
          </a:p>
          <a:p>
            <a:r>
              <a:rPr lang="en-US" b="1" dirty="0"/>
              <a:t>Brief Analysis</a:t>
            </a:r>
          </a:p>
          <a:p>
            <a:pPr lvl="1"/>
            <a:r>
              <a:rPr lang="en-US" dirty="0"/>
              <a:t>South Africa has adopted a mixture of self regulation and core regulation. </a:t>
            </a:r>
          </a:p>
          <a:p>
            <a:pPr lvl="1"/>
            <a:r>
              <a:rPr lang="en-US" dirty="0"/>
              <a:t>An important question for South Africa is how should ICASA relate to self-regulation. </a:t>
            </a:r>
          </a:p>
          <a:p>
            <a:pPr lvl="2"/>
            <a:r>
              <a:rPr lang="en-US" dirty="0"/>
              <a:t>(For example should ICASA recognize self-regulation codes, if so how?)</a:t>
            </a:r>
          </a:p>
          <a:p>
            <a:pPr lvl="1"/>
            <a:r>
              <a:rPr lang="en-US" dirty="0"/>
              <a:t>The debate between self-regulation versus core regulation is becoming increasing important with the advent of 4IR (Artificial Intelligence, Big Data and IoT).</a:t>
            </a:r>
          </a:p>
          <a:p>
            <a:pPr lvl="1"/>
            <a:r>
              <a:rPr lang="en-GB" dirty="0"/>
              <a:t>Legal and Regulatory certainty is a prerequisite for a vibrant, innovative and economically strong South African ICT industry. </a:t>
            </a:r>
          </a:p>
          <a:p>
            <a:pPr lvl="1"/>
            <a:r>
              <a:rPr lang="en-GB" dirty="0"/>
              <a:t>In summary - Not all forms of regulation must be mandated or imposed by government. Many professions adopt self-regulation, i.e., develop and self-enforce rules commonly arrived at for the mutual benefit of members. Self-regulation may be adopted in order to maintain professional reputation, education and ethical standards. </a:t>
            </a:r>
            <a:endParaRPr lang="en-US" dirty="0"/>
          </a:p>
          <a:p>
            <a:pPr marL="548640" lvl="2" indent="0">
              <a:buNone/>
            </a:pPr>
            <a:endParaRPr lang="en-US" dirty="0"/>
          </a:p>
          <a:p>
            <a:endParaRPr lang="en-ZA" dirty="0"/>
          </a:p>
        </p:txBody>
      </p:sp>
      <p:graphicFrame>
        <p:nvGraphicFramePr>
          <p:cNvPr id="4" name="Table 4">
            <a:extLst>
              <a:ext uri="{FF2B5EF4-FFF2-40B4-BE49-F238E27FC236}">
                <a16:creationId xmlns:a16="http://schemas.microsoft.com/office/drawing/2014/main" xmlns="" id="{812EFA73-523E-4E53-A7C6-2A66D891530A}"/>
              </a:ext>
            </a:extLst>
          </p:cNvPr>
          <p:cNvGraphicFramePr>
            <a:graphicFrameLocks noGrp="1"/>
          </p:cNvGraphicFramePr>
          <p:nvPr>
            <p:extLst>
              <p:ext uri="{D42A27DB-BD31-4B8C-83A1-F6EECF244321}">
                <p14:modId xmlns:p14="http://schemas.microsoft.com/office/powerpoint/2010/main" xmlns="" val="1475952681"/>
              </p:ext>
            </p:extLst>
          </p:nvPr>
        </p:nvGraphicFramePr>
        <p:xfrm>
          <a:off x="374708" y="5663408"/>
          <a:ext cx="11442583" cy="847288"/>
        </p:xfrm>
        <a:graphic>
          <a:graphicData uri="http://schemas.openxmlformats.org/drawingml/2006/table">
            <a:tbl>
              <a:tblPr firstRow="1" bandRow="1">
                <a:tableStyleId>{5C22544A-7EE6-4342-B048-85BDC9FD1C3A}</a:tableStyleId>
              </a:tblPr>
              <a:tblGrid>
                <a:gridCol w="11442583">
                  <a:extLst>
                    <a:ext uri="{9D8B030D-6E8A-4147-A177-3AD203B41FA5}">
                      <a16:colId xmlns:a16="http://schemas.microsoft.com/office/drawing/2014/main" xmlns="" val="2917663892"/>
                    </a:ext>
                  </a:extLst>
                </a:gridCol>
              </a:tblGrid>
              <a:tr h="847288">
                <a:tc>
                  <a:txBody>
                    <a:bodyPr/>
                    <a:lstStyle/>
                    <a:p>
                      <a:pPr algn="ctr"/>
                      <a:r>
                        <a:rPr lang="en-GB" sz="1200" dirty="0"/>
                        <a:t>Regulation (Self or Core) is an increasing concern especially to multinationals. Executives are held responsible for the integrity of their operations and protection of shareholders interests. The companies must comply with business regulations of countries in which they reside as well as regulations for products or services in countries in which they sell. Not only are regulations constantly changing, but the regulations impose different requirements in different countries and changes to the business organization itself can create risks of violations. </a:t>
                      </a:r>
                      <a:endParaRPr lang="en-ZA" sz="1200" dirty="0"/>
                    </a:p>
                  </a:txBody>
                  <a:tcPr>
                    <a:solidFill>
                      <a:schemeClr val="tx1"/>
                    </a:solidFill>
                  </a:tcPr>
                </a:tc>
                <a:extLst>
                  <a:ext uri="{0D108BD9-81ED-4DB2-BD59-A6C34878D82A}">
                    <a16:rowId xmlns:a16="http://schemas.microsoft.com/office/drawing/2014/main" xmlns="" val="414746714"/>
                  </a:ext>
                </a:extLst>
              </a:tr>
            </a:tbl>
          </a:graphicData>
        </a:graphic>
      </p:graphicFrame>
      <p:sp>
        <p:nvSpPr>
          <p:cNvPr id="6" name="Slide Number Placeholder 5">
            <a:extLst>
              <a:ext uri="{FF2B5EF4-FFF2-40B4-BE49-F238E27FC236}">
                <a16:creationId xmlns:a16="http://schemas.microsoft.com/office/drawing/2014/main" xmlns="" id="{0DFCDD71-5489-41A2-B170-AE692AF2D70B}"/>
              </a:ext>
            </a:extLst>
          </p:cNvPr>
          <p:cNvSpPr>
            <a:spLocks noGrp="1"/>
          </p:cNvSpPr>
          <p:nvPr>
            <p:ph type="sldNum" sz="quarter" idx="12"/>
          </p:nvPr>
        </p:nvSpPr>
        <p:spPr/>
        <p:txBody>
          <a:bodyPr/>
          <a:lstStyle/>
          <a:p>
            <a:fld id="{34B7E4EF-A1BD-40F4-AB7B-04F084DD991D}" type="slidenum">
              <a:rPr lang="en-US" smtClean="0"/>
              <a:pPr/>
              <a:t>11</a:t>
            </a:fld>
            <a:endParaRPr lang="en-US"/>
          </a:p>
        </p:txBody>
      </p:sp>
    </p:spTree>
    <p:extLst>
      <p:ext uri="{BB962C8B-B14F-4D97-AF65-F5344CB8AC3E}">
        <p14:creationId xmlns:p14="http://schemas.microsoft.com/office/powerpoint/2010/main" xmlns="" val="3092093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0379EE-006A-42FB-9ACA-AA531543E2DE}"/>
              </a:ext>
            </a:extLst>
          </p:cNvPr>
          <p:cNvSpPr>
            <a:spLocks noGrp="1"/>
          </p:cNvSpPr>
          <p:nvPr>
            <p:ph type="title"/>
          </p:nvPr>
        </p:nvSpPr>
        <p:spPr>
          <a:xfrm>
            <a:off x="427839" y="642594"/>
            <a:ext cx="11341915" cy="1371600"/>
          </a:xfrm>
          <a:solidFill>
            <a:schemeClr val="accent1">
              <a:lumMod val="40000"/>
              <a:lumOff val="60000"/>
            </a:schemeClr>
          </a:solidFill>
          <a:ln w="76200">
            <a:solidFill>
              <a:schemeClr val="tx1"/>
            </a:solidFill>
          </a:ln>
        </p:spPr>
        <p:txBody>
          <a:bodyPr>
            <a:normAutofit/>
          </a:bodyPr>
          <a:lstStyle/>
          <a:p>
            <a:r>
              <a:rPr lang="en-ZA" sz="3900" b="1" dirty="0"/>
              <a:t>Where South Africa is in Relation to Convergence</a:t>
            </a:r>
          </a:p>
        </p:txBody>
      </p:sp>
      <p:sp>
        <p:nvSpPr>
          <p:cNvPr id="3" name="Content Placeholder 2">
            <a:extLst>
              <a:ext uri="{FF2B5EF4-FFF2-40B4-BE49-F238E27FC236}">
                <a16:creationId xmlns:a16="http://schemas.microsoft.com/office/drawing/2014/main" xmlns="" id="{843AD535-C4E9-43F6-9900-DAF5C7B7D2EE}"/>
              </a:ext>
            </a:extLst>
          </p:cNvPr>
          <p:cNvSpPr>
            <a:spLocks noGrp="1"/>
          </p:cNvSpPr>
          <p:nvPr>
            <p:ph idx="1"/>
          </p:nvPr>
        </p:nvSpPr>
        <p:spPr>
          <a:xfrm>
            <a:off x="503339" y="2103120"/>
            <a:ext cx="11266415" cy="4348014"/>
          </a:xfrm>
        </p:spPr>
        <p:txBody>
          <a:bodyPr anchor="ctr">
            <a:noAutofit/>
          </a:bodyPr>
          <a:lstStyle/>
          <a:p>
            <a:pPr marL="0" indent="0" algn="just">
              <a:lnSpc>
                <a:spcPct val="150000"/>
              </a:lnSpc>
              <a:buNone/>
            </a:pPr>
            <a:r>
              <a:rPr lang="en-GB" sz="1900" dirty="0"/>
              <a:t>South Africa has a relatively well-developed information technology, telecommunications, broadcasting and postal services industries. South Africa has been a “quick” adopter of convergence. However, there is a severe backlog in the level of penetration of technology and take-up of new service offerings is low as most of the South African population still has very narrow access. South Africa’s take up of convergence will, like that of other countries, depend on and differ according to the needs of the </a:t>
            </a:r>
            <a:r>
              <a:rPr lang="en-GB" sz="1900" b="1" dirty="0"/>
              <a:t>Market</a:t>
            </a:r>
            <a:r>
              <a:rPr lang="en-GB" sz="1900" dirty="0"/>
              <a:t>; </a:t>
            </a:r>
            <a:r>
              <a:rPr lang="en-GB" sz="1900" b="1" dirty="0"/>
              <a:t>Legislation</a:t>
            </a:r>
            <a:r>
              <a:rPr lang="en-GB" sz="1900" dirty="0"/>
              <a:t>, </a:t>
            </a:r>
            <a:r>
              <a:rPr lang="en-GB" sz="1900" b="1" dirty="0"/>
              <a:t>Regulatory Environment</a:t>
            </a:r>
            <a:r>
              <a:rPr lang="en-GB" sz="1900" dirty="0"/>
              <a:t>, </a:t>
            </a:r>
            <a:r>
              <a:rPr lang="en-GB" sz="1900" b="1" dirty="0"/>
              <a:t>Economic Development</a:t>
            </a:r>
            <a:r>
              <a:rPr lang="en-GB" sz="1900" dirty="0"/>
              <a:t>, </a:t>
            </a:r>
            <a:r>
              <a:rPr lang="en-GB" sz="1900" b="1" dirty="0"/>
              <a:t>Level of Investment locally</a:t>
            </a:r>
            <a:r>
              <a:rPr lang="en-GB" sz="1900" dirty="0"/>
              <a:t>, </a:t>
            </a:r>
            <a:r>
              <a:rPr lang="en-GB" sz="1900" b="1" dirty="0"/>
              <a:t>Governance Models, Level Skills Development </a:t>
            </a:r>
            <a:r>
              <a:rPr lang="en-GB" sz="1900" dirty="0"/>
              <a:t>and </a:t>
            </a:r>
            <a:r>
              <a:rPr lang="en-GB" sz="1900" b="1" dirty="0"/>
              <a:t>Social Policy</a:t>
            </a:r>
            <a:r>
              <a:rPr lang="en-GB" sz="1900" dirty="0"/>
              <a:t>. The convergence of technologies and services, as well as that of entities that provide such services will create various challenges to current legislation and policy framework.  </a:t>
            </a:r>
            <a:endParaRPr lang="en-ZA" sz="1900" dirty="0"/>
          </a:p>
        </p:txBody>
      </p:sp>
      <p:sp>
        <p:nvSpPr>
          <p:cNvPr id="4" name="Slide Number Placeholder 3">
            <a:extLst>
              <a:ext uri="{FF2B5EF4-FFF2-40B4-BE49-F238E27FC236}">
                <a16:creationId xmlns:a16="http://schemas.microsoft.com/office/drawing/2014/main" xmlns="" id="{90D4099F-E718-4909-B1E0-E06AE31BF44B}"/>
              </a:ext>
            </a:extLst>
          </p:cNvPr>
          <p:cNvSpPr>
            <a:spLocks noGrp="1"/>
          </p:cNvSpPr>
          <p:nvPr>
            <p:ph type="sldNum" sz="quarter" idx="12"/>
          </p:nvPr>
        </p:nvSpPr>
        <p:spPr/>
        <p:txBody>
          <a:bodyPr/>
          <a:lstStyle/>
          <a:p>
            <a:fld id="{34B7E4EF-A1BD-40F4-AB7B-04F084DD991D}" type="slidenum">
              <a:rPr lang="en-US" smtClean="0"/>
              <a:pPr/>
              <a:t>12</a:t>
            </a:fld>
            <a:endParaRPr lang="en-US"/>
          </a:p>
        </p:txBody>
      </p:sp>
    </p:spTree>
    <p:extLst>
      <p:ext uri="{BB962C8B-B14F-4D97-AF65-F5344CB8AC3E}">
        <p14:creationId xmlns:p14="http://schemas.microsoft.com/office/powerpoint/2010/main" xmlns="" val="1365030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6148EC-0E3E-4675-90AB-2B290F17A2A4}"/>
              </a:ext>
            </a:extLst>
          </p:cNvPr>
          <p:cNvSpPr>
            <a:spLocks noGrp="1"/>
          </p:cNvSpPr>
          <p:nvPr>
            <p:ph type="title"/>
          </p:nvPr>
        </p:nvSpPr>
        <p:spPr>
          <a:xfrm>
            <a:off x="394283" y="419450"/>
            <a:ext cx="11375471" cy="1594744"/>
          </a:xfrm>
          <a:ln w="76200">
            <a:solidFill>
              <a:srgbClr val="FF0000"/>
            </a:solidFill>
          </a:ln>
        </p:spPr>
        <p:txBody>
          <a:bodyPr>
            <a:normAutofit/>
          </a:bodyPr>
          <a:lstStyle/>
          <a:p>
            <a:pPr algn="ctr"/>
            <a:r>
              <a:rPr lang="en-ZA" sz="4400" b="1" dirty="0"/>
              <a:t>WHITE PAPER DEFINITION </a:t>
            </a:r>
            <a:r>
              <a:rPr lang="en-ZA" sz="4400" b="1" dirty="0">
                <a:solidFill>
                  <a:srgbClr val="FF0000"/>
                </a:solidFill>
              </a:rPr>
              <a:t>CONVERGENCE</a:t>
            </a:r>
            <a:r>
              <a:rPr lang="en-ZA" sz="4400" b="1" dirty="0"/>
              <a:t> </a:t>
            </a:r>
          </a:p>
        </p:txBody>
      </p:sp>
      <p:sp>
        <p:nvSpPr>
          <p:cNvPr id="3" name="Content Placeholder 2">
            <a:extLst>
              <a:ext uri="{FF2B5EF4-FFF2-40B4-BE49-F238E27FC236}">
                <a16:creationId xmlns:a16="http://schemas.microsoft.com/office/drawing/2014/main" xmlns="" id="{9EAD6029-054C-4919-9AF1-3D115E01B976}"/>
              </a:ext>
            </a:extLst>
          </p:cNvPr>
          <p:cNvSpPr>
            <a:spLocks noGrp="1"/>
          </p:cNvSpPr>
          <p:nvPr>
            <p:ph idx="1"/>
          </p:nvPr>
        </p:nvSpPr>
        <p:spPr>
          <a:xfrm>
            <a:off x="394283" y="2103120"/>
            <a:ext cx="11241247" cy="4247346"/>
          </a:xfrm>
          <a:ln w="28575">
            <a:solidFill>
              <a:srgbClr val="FF0000"/>
            </a:solidFill>
          </a:ln>
        </p:spPr>
        <p:txBody>
          <a:bodyPr anchor="ctr">
            <a:normAutofit/>
          </a:bodyPr>
          <a:lstStyle/>
          <a:p>
            <a:pPr marL="0" indent="0" algn="ctr">
              <a:lnSpc>
                <a:spcPct val="160000"/>
              </a:lnSpc>
              <a:buNone/>
            </a:pPr>
            <a:r>
              <a:rPr lang="en-GB" sz="2400" dirty="0"/>
              <a:t>A Process by which Electronic Communications, Consumer Electronics, Information Technology and the Media, Sectors that originally Operated Largely Independent of one another, are Growing Together. The Process has Two Sides to It; where the Technical Side Refers to the Ability of any Infrastructure to Transport any Type of Data, while the Functional Side Means that Users Seamlessly Integrate the Functions of Computation, Entertainment, and Voice in a Unique Device Able to Execute a Multiplicity of Tasks.</a:t>
            </a:r>
            <a:endParaRPr lang="en-ZA" sz="2400" dirty="0"/>
          </a:p>
        </p:txBody>
      </p:sp>
      <p:sp>
        <p:nvSpPr>
          <p:cNvPr id="4" name="Slide Number Placeholder 3">
            <a:extLst>
              <a:ext uri="{FF2B5EF4-FFF2-40B4-BE49-F238E27FC236}">
                <a16:creationId xmlns:a16="http://schemas.microsoft.com/office/drawing/2014/main" xmlns="" id="{E2870084-EE7C-44BB-A898-149C7FB0389F}"/>
              </a:ext>
            </a:extLst>
          </p:cNvPr>
          <p:cNvSpPr>
            <a:spLocks noGrp="1"/>
          </p:cNvSpPr>
          <p:nvPr>
            <p:ph type="sldNum" sz="quarter" idx="12"/>
          </p:nvPr>
        </p:nvSpPr>
        <p:spPr/>
        <p:txBody>
          <a:bodyPr/>
          <a:lstStyle/>
          <a:p>
            <a:fld id="{34B7E4EF-A1BD-40F4-AB7B-04F084DD991D}" type="slidenum">
              <a:rPr lang="en-US" smtClean="0"/>
              <a:pPr/>
              <a:t>13</a:t>
            </a:fld>
            <a:endParaRPr lang="en-US"/>
          </a:p>
        </p:txBody>
      </p:sp>
    </p:spTree>
    <p:extLst>
      <p:ext uri="{BB962C8B-B14F-4D97-AF65-F5344CB8AC3E}">
        <p14:creationId xmlns:p14="http://schemas.microsoft.com/office/powerpoint/2010/main" xmlns="" val="2490614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C551E3-9F67-41E5-BDCB-2E422E063F80}"/>
              </a:ext>
            </a:extLst>
          </p:cNvPr>
          <p:cNvSpPr>
            <a:spLocks noGrp="1"/>
          </p:cNvSpPr>
          <p:nvPr>
            <p:ph type="title"/>
          </p:nvPr>
        </p:nvSpPr>
        <p:spPr>
          <a:xfrm>
            <a:off x="486561" y="642594"/>
            <a:ext cx="11207691" cy="1371600"/>
          </a:xfrm>
          <a:solidFill>
            <a:schemeClr val="accent1">
              <a:lumMod val="40000"/>
              <a:lumOff val="60000"/>
            </a:schemeClr>
          </a:solidFill>
          <a:ln w="76200">
            <a:solidFill>
              <a:srgbClr val="0070C0"/>
            </a:solidFill>
          </a:ln>
        </p:spPr>
        <p:txBody>
          <a:bodyPr>
            <a:noAutofit/>
          </a:bodyPr>
          <a:lstStyle/>
          <a:p>
            <a:pPr algn="ctr"/>
            <a:r>
              <a:rPr lang="en-ZA" sz="4800" b="1" dirty="0"/>
              <a:t>WHITE PAPER AND CONVERGENCE</a:t>
            </a:r>
          </a:p>
        </p:txBody>
      </p:sp>
      <p:sp>
        <p:nvSpPr>
          <p:cNvPr id="3" name="Content Placeholder 2">
            <a:extLst>
              <a:ext uri="{FF2B5EF4-FFF2-40B4-BE49-F238E27FC236}">
                <a16:creationId xmlns:a16="http://schemas.microsoft.com/office/drawing/2014/main" xmlns="" id="{F1544280-7DD5-45C8-9D5F-489BBC90FEDF}"/>
              </a:ext>
            </a:extLst>
          </p:cNvPr>
          <p:cNvSpPr>
            <a:spLocks noGrp="1"/>
          </p:cNvSpPr>
          <p:nvPr>
            <p:ph idx="1"/>
          </p:nvPr>
        </p:nvSpPr>
        <p:spPr>
          <a:xfrm>
            <a:off x="486561" y="2103120"/>
            <a:ext cx="11207691" cy="4280902"/>
          </a:xfrm>
        </p:spPr>
        <p:txBody>
          <a:bodyPr>
            <a:normAutofit/>
          </a:bodyPr>
          <a:lstStyle/>
          <a:p>
            <a:pPr marL="0" indent="0">
              <a:buNone/>
            </a:pPr>
            <a:r>
              <a:rPr lang="en-ZA" sz="1300" b="1" dirty="0"/>
              <a:t>According to the White Paper: </a:t>
            </a:r>
          </a:p>
          <a:p>
            <a:pPr algn="just"/>
            <a:r>
              <a:rPr lang="en-ZA" sz="1300" dirty="0"/>
              <a:t>The government notes that the communications sector is underpinned by </a:t>
            </a:r>
            <a:r>
              <a:rPr lang="en-ZA" sz="1300" b="1" dirty="0"/>
              <a:t>Convergence Of Networks </a:t>
            </a:r>
            <a:r>
              <a:rPr lang="en-ZA" sz="1300" dirty="0"/>
              <a:t>and services that impact on how people and digital equipment communicate, interact and work together.</a:t>
            </a:r>
          </a:p>
          <a:p>
            <a:pPr algn="just"/>
            <a:r>
              <a:rPr lang="en-GB" sz="1300" b="1" dirty="0"/>
              <a:t>Convergence underpins the overall government policy approach to Information and Communications Technologies (ICTs)</a:t>
            </a:r>
            <a:r>
              <a:rPr lang="en-GB" sz="1300" dirty="0"/>
              <a:t>. This government policy position seeks to support and promote the emergence of networks and services that take full advantage of the Internet Protocol (IP) based Networks to deliver a range of diverse and innovative digital services.</a:t>
            </a:r>
          </a:p>
          <a:p>
            <a:pPr algn="just"/>
            <a:r>
              <a:rPr lang="en-GB" sz="1300" b="1" dirty="0"/>
              <a:t>Convergence and technological neutrality </a:t>
            </a:r>
            <a:r>
              <a:rPr lang="en-GB" sz="1300" dirty="0"/>
              <a:t>will ensure consistent regulation of all networks (including IP based networks), irrespective of the type of service/s they carry or whether they are owned and operated by telecommunications or broadcasting services. </a:t>
            </a:r>
            <a:r>
              <a:rPr lang="en-GB" sz="1300" b="1" dirty="0"/>
              <a:t>Convergence</a:t>
            </a:r>
            <a:r>
              <a:rPr lang="en-GB" sz="1300" dirty="0"/>
              <a:t> requires an increasingly integrated approach in areas like network regulation and spectrum licensing to achieve the objectives of fair competition.</a:t>
            </a:r>
          </a:p>
          <a:p>
            <a:pPr algn="just"/>
            <a:r>
              <a:rPr lang="en-GB" sz="1300" b="1" dirty="0"/>
              <a:t>Convergence</a:t>
            </a:r>
            <a:r>
              <a:rPr lang="en-GB" sz="1300" dirty="0"/>
              <a:t> has meant that these technologies do not operate in isolation from each other. They are increasingly accessed using the same devices. A mobile phone, for example, can be used to access the Internet, read email, make calls and listen to music or the radio. Calls can be made over the mobile network or via over-the-top Internet based services (e.g. video-on-demand, Skype and WhatsApp). Correspondence can be sent via the post or email and documents can be signed physically or electronically.</a:t>
            </a:r>
          </a:p>
          <a:p>
            <a:pPr algn="just"/>
            <a:r>
              <a:rPr lang="en-GB" sz="1300" dirty="0"/>
              <a:t>The distinction between broadcasting and telecommunications spectrum is becoming increasingly blurred because of </a:t>
            </a:r>
            <a:r>
              <a:rPr lang="en-GB" sz="1300" b="1" dirty="0"/>
              <a:t>Convergence</a:t>
            </a:r>
            <a:r>
              <a:rPr lang="en-GB" sz="1300" dirty="0"/>
              <a:t>.</a:t>
            </a:r>
          </a:p>
          <a:p>
            <a:pPr algn="just"/>
            <a:r>
              <a:rPr lang="en-GB" sz="1300" dirty="0"/>
              <a:t>The issue of defining the ICT sector is further complicated by technological </a:t>
            </a:r>
            <a:r>
              <a:rPr lang="en-GB" sz="1300" b="1" dirty="0"/>
              <a:t>Convergence</a:t>
            </a:r>
            <a:r>
              <a:rPr lang="en-GB" sz="1300" dirty="0"/>
              <a:t>, which blurs the lines between telecommunications, broadcasting, information technology, and of late, postal services.</a:t>
            </a:r>
          </a:p>
        </p:txBody>
      </p:sp>
      <p:sp>
        <p:nvSpPr>
          <p:cNvPr id="4" name="Slide Number Placeholder 3">
            <a:extLst>
              <a:ext uri="{FF2B5EF4-FFF2-40B4-BE49-F238E27FC236}">
                <a16:creationId xmlns:a16="http://schemas.microsoft.com/office/drawing/2014/main" xmlns="" id="{2B41ACC6-926B-40DF-A185-58D7DD1D72DA}"/>
              </a:ext>
            </a:extLst>
          </p:cNvPr>
          <p:cNvSpPr>
            <a:spLocks noGrp="1"/>
          </p:cNvSpPr>
          <p:nvPr>
            <p:ph type="sldNum" sz="quarter" idx="12"/>
          </p:nvPr>
        </p:nvSpPr>
        <p:spPr/>
        <p:txBody>
          <a:bodyPr/>
          <a:lstStyle/>
          <a:p>
            <a:fld id="{34B7E4EF-A1BD-40F4-AB7B-04F084DD991D}" type="slidenum">
              <a:rPr lang="en-US" smtClean="0"/>
              <a:pPr/>
              <a:t>14</a:t>
            </a:fld>
            <a:endParaRPr lang="en-US"/>
          </a:p>
        </p:txBody>
      </p:sp>
    </p:spTree>
    <p:extLst>
      <p:ext uri="{BB962C8B-B14F-4D97-AF65-F5344CB8AC3E}">
        <p14:creationId xmlns:p14="http://schemas.microsoft.com/office/powerpoint/2010/main" xmlns="" val="3330760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9ABA92-8C57-4D0B-99DE-A055D9073B24}"/>
              </a:ext>
            </a:extLst>
          </p:cNvPr>
          <p:cNvSpPr>
            <a:spLocks noGrp="1"/>
          </p:cNvSpPr>
          <p:nvPr>
            <p:ph type="title"/>
          </p:nvPr>
        </p:nvSpPr>
        <p:spPr>
          <a:xfrm>
            <a:off x="487959" y="243281"/>
            <a:ext cx="11139182" cy="788565"/>
          </a:xfrm>
          <a:solidFill>
            <a:schemeClr val="accent1">
              <a:lumMod val="40000"/>
              <a:lumOff val="60000"/>
            </a:schemeClr>
          </a:solidFill>
          <a:ln w="76200">
            <a:solidFill>
              <a:srgbClr val="0070C0"/>
            </a:solidFill>
          </a:ln>
        </p:spPr>
        <p:txBody>
          <a:bodyPr>
            <a:noAutofit/>
          </a:bodyPr>
          <a:lstStyle/>
          <a:p>
            <a:pPr algn="ctr"/>
            <a:r>
              <a:rPr lang="en-ZA" sz="4800" b="1" dirty="0"/>
              <a:t>WHITE PAPER AND CONVERGENCE</a:t>
            </a:r>
          </a:p>
        </p:txBody>
      </p:sp>
      <p:sp>
        <p:nvSpPr>
          <p:cNvPr id="3" name="Content Placeholder 2">
            <a:extLst>
              <a:ext uri="{FF2B5EF4-FFF2-40B4-BE49-F238E27FC236}">
                <a16:creationId xmlns:a16="http://schemas.microsoft.com/office/drawing/2014/main" xmlns="" id="{EAA8D377-191E-40F9-B4FA-0199B40961FB}"/>
              </a:ext>
            </a:extLst>
          </p:cNvPr>
          <p:cNvSpPr>
            <a:spLocks noGrp="1"/>
          </p:cNvSpPr>
          <p:nvPr>
            <p:ph idx="1"/>
          </p:nvPr>
        </p:nvSpPr>
        <p:spPr>
          <a:xfrm>
            <a:off x="487959" y="1124125"/>
            <a:ext cx="11139182" cy="5301841"/>
          </a:xfrm>
        </p:spPr>
        <p:txBody>
          <a:bodyPr>
            <a:normAutofit/>
          </a:bodyPr>
          <a:lstStyle/>
          <a:p>
            <a:pPr algn="just">
              <a:lnSpc>
                <a:spcPct val="150000"/>
              </a:lnSpc>
            </a:pPr>
            <a:endParaRPr lang="en-GB" sz="1200" dirty="0"/>
          </a:p>
          <a:p>
            <a:pPr algn="just">
              <a:lnSpc>
                <a:spcPct val="150000"/>
              </a:lnSpc>
            </a:pPr>
            <a:r>
              <a:rPr lang="en-GB" sz="1200" dirty="0"/>
              <a:t>Digitisation, </a:t>
            </a:r>
            <a:r>
              <a:rPr lang="en-GB" sz="1200" b="1" dirty="0"/>
              <a:t>Convergence </a:t>
            </a:r>
            <a:r>
              <a:rPr lang="en-GB" sz="1200" dirty="0"/>
              <a:t>and changing technologies inevitably affect the market structure and therefore the framework to facilitate fair competition. For example, in the past most users bought different services (e.g. telephony and Internet access) separately from different providers. With </a:t>
            </a:r>
            <a:r>
              <a:rPr lang="en-GB" sz="1200" b="1" dirty="0"/>
              <a:t>Convergence</a:t>
            </a:r>
            <a:r>
              <a:rPr lang="en-GB" sz="1200" dirty="0"/>
              <a:t>, it is possible to offer such services over the same platforms and therefore for providers to bundle data and call services together. </a:t>
            </a:r>
          </a:p>
          <a:p>
            <a:pPr algn="just">
              <a:lnSpc>
                <a:spcPct val="150000"/>
              </a:lnSpc>
            </a:pPr>
            <a:r>
              <a:rPr lang="en-GB" sz="1200" dirty="0"/>
              <a:t>One of the core challenges of the existing universal service and access framework is that it has not adapted sufficiently to </a:t>
            </a:r>
            <a:r>
              <a:rPr lang="en-GB" sz="1200" b="1" dirty="0"/>
              <a:t>Convergence </a:t>
            </a:r>
            <a:r>
              <a:rPr lang="en-GB" sz="1200" dirty="0"/>
              <a:t>and technological changes. So while access to voice services has increased through mobile telephony, the framework and definitions for universal service and access have not sufficiently addressed the need to extend definitions to cover access to high quality broadband.</a:t>
            </a:r>
          </a:p>
          <a:p>
            <a:pPr algn="just">
              <a:lnSpc>
                <a:spcPct val="150000"/>
              </a:lnSpc>
            </a:pPr>
            <a:r>
              <a:rPr lang="en-GB" sz="1200" dirty="0"/>
              <a:t>Stakeholders who participated in the process leading up to this White Paper identified a lack of decisive leadership at Government level as one of the fundamental challenges to addressing the digital divide, and warned that </a:t>
            </a:r>
            <a:r>
              <a:rPr lang="en-GB" sz="1200" b="1" dirty="0"/>
              <a:t>Convergence and digitisation in the ICT sector will necessitate increased direction if objectives are to be realised.</a:t>
            </a:r>
          </a:p>
          <a:p>
            <a:pPr algn="just">
              <a:lnSpc>
                <a:spcPct val="150000"/>
              </a:lnSpc>
            </a:pPr>
            <a:r>
              <a:rPr lang="en-GB" sz="1200" dirty="0"/>
              <a:t>The market reviews should consider the current impact of </a:t>
            </a:r>
            <a:r>
              <a:rPr lang="en-GB" sz="1200" b="1" dirty="0"/>
              <a:t>Convergence</a:t>
            </a:r>
            <a:r>
              <a:rPr lang="en-GB" sz="1200" dirty="0"/>
              <a:t> on traditional markets and likely trends in future to enable a forward-looking approach. The regulator will be required thereafter to regularly review and update these market definitions to assess the impact of </a:t>
            </a:r>
            <a:r>
              <a:rPr lang="en-GB" sz="1200" b="1" dirty="0"/>
              <a:t>Convergence</a:t>
            </a:r>
            <a:r>
              <a:rPr lang="en-GB" sz="1200" dirty="0"/>
              <a:t> on existing definitions.</a:t>
            </a:r>
          </a:p>
          <a:p>
            <a:pPr algn="just">
              <a:lnSpc>
                <a:spcPct val="150000"/>
              </a:lnSpc>
            </a:pPr>
            <a:r>
              <a:rPr lang="en-GB" sz="1200" dirty="0"/>
              <a:t>Government will review all relevant laws to ensure they do sufficiently deal with new issues arising from convergence and digitisation. This review will also address contradictions and duplication between different laws and policies if any.</a:t>
            </a:r>
          </a:p>
          <a:p>
            <a:pPr algn="just">
              <a:lnSpc>
                <a:spcPct val="100000"/>
              </a:lnSpc>
            </a:pPr>
            <a:r>
              <a:rPr lang="en-GB" sz="1200" b="1" dirty="0"/>
              <a:t>Convergence is therefore at the heart of this White Paper</a:t>
            </a:r>
            <a:r>
              <a:rPr lang="en-GB" sz="1200" dirty="0"/>
              <a:t>.</a:t>
            </a:r>
          </a:p>
          <a:p>
            <a:pPr algn="just"/>
            <a:endParaRPr lang="en-ZA" dirty="0"/>
          </a:p>
        </p:txBody>
      </p:sp>
      <p:sp>
        <p:nvSpPr>
          <p:cNvPr id="4" name="Slide Number Placeholder 3">
            <a:extLst>
              <a:ext uri="{FF2B5EF4-FFF2-40B4-BE49-F238E27FC236}">
                <a16:creationId xmlns:a16="http://schemas.microsoft.com/office/drawing/2014/main" xmlns="" id="{B01DA537-69B9-413B-ADAC-9F2EF554D9C8}"/>
              </a:ext>
            </a:extLst>
          </p:cNvPr>
          <p:cNvSpPr>
            <a:spLocks noGrp="1"/>
          </p:cNvSpPr>
          <p:nvPr>
            <p:ph type="sldNum" sz="quarter" idx="12"/>
          </p:nvPr>
        </p:nvSpPr>
        <p:spPr/>
        <p:txBody>
          <a:bodyPr/>
          <a:lstStyle/>
          <a:p>
            <a:fld id="{34B7E4EF-A1BD-40F4-AB7B-04F084DD991D}" type="slidenum">
              <a:rPr lang="en-US" smtClean="0"/>
              <a:pPr/>
              <a:t>15</a:t>
            </a:fld>
            <a:endParaRPr lang="en-US"/>
          </a:p>
        </p:txBody>
      </p:sp>
    </p:spTree>
    <p:extLst>
      <p:ext uri="{BB962C8B-B14F-4D97-AF65-F5344CB8AC3E}">
        <p14:creationId xmlns:p14="http://schemas.microsoft.com/office/powerpoint/2010/main" xmlns="" val="3707231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7FAEC8-EE72-41B8-9EA1-D4413FF51281}"/>
              </a:ext>
            </a:extLst>
          </p:cNvPr>
          <p:cNvSpPr>
            <a:spLocks noGrp="1"/>
          </p:cNvSpPr>
          <p:nvPr>
            <p:ph type="title"/>
          </p:nvPr>
        </p:nvSpPr>
        <p:spPr>
          <a:xfrm>
            <a:off x="511727" y="642594"/>
            <a:ext cx="11065079" cy="1010037"/>
          </a:xfrm>
          <a:solidFill>
            <a:schemeClr val="accent1">
              <a:lumMod val="40000"/>
              <a:lumOff val="60000"/>
            </a:schemeClr>
          </a:solidFill>
          <a:ln w="76200">
            <a:solidFill>
              <a:srgbClr val="0070C0"/>
            </a:solidFill>
          </a:ln>
        </p:spPr>
        <p:txBody>
          <a:bodyPr>
            <a:normAutofit/>
          </a:bodyPr>
          <a:lstStyle/>
          <a:p>
            <a:pPr algn="ctr"/>
            <a:r>
              <a:rPr lang="en-ZA" sz="4800" b="1" dirty="0"/>
              <a:t>Ofcom – Definition of Convergence</a:t>
            </a:r>
          </a:p>
        </p:txBody>
      </p:sp>
      <p:sp>
        <p:nvSpPr>
          <p:cNvPr id="3" name="Content Placeholder 2">
            <a:extLst>
              <a:ext uri="{FF2B5EF4-FFF2-40B4-BE49-F238E27FC236}">
                <a16:creationId xmlns:a16="http://schemas.microsoft.com/office/drawing/2014/main" xmlns="" id="{50544619-2914-48AE-ACDF-1E7DDF077B6F}"/>
              </a:ext>
            </a:extLst>
          </p:cNvPr>
          <p:cNvSpPr>
            <a:spLocks noGrp="1"/>
          </p:cNvSpPr>
          <p:nvPr>
            <p:ph idx="1"/>
          </p:nvPr>
        </p:nvSpPr>
        <p:spPr>
          <a:xfrm>
            <a:off x="595617" y="1853967"/>
            <a:ext cx="11065079" cy="4513277"/>
          </a:xfrm>
        </p:spPr>
        <p:txBody>
          <a:bodyPr>
            <a:noAutofit/>
          </a:bodyPr>
          <a:lstStyle/>
          <a:p>
            <a:pPr marL="0" indent="0" algn="ctr">
              <a:lnSpc>
                <a:spcPct val="150000"/>
              </a:lnSpc>
              <a:buNone/>
            </a:pPr>
            <a:r>
              <a:rPr lang="en-GB" sz="1900" dirty="0"/>
              <a:t>Through a number of technological advances – especially the increase of processing speed, storage capacity, transmission speed, compression techniques and standardisation – the well-organized and segregated situation in the communication sector changed, allowing for a single or similar set of services to be offered over different platforms (e.g. cable, satellite and telecommunication networks) and for the bundling of distinct services on to a single platform (triple and quadruple play). This process of change is usually referred to as </a:t>
            </a:r>
            <a:r>
              <a:rPr lang="en-GB" sz="1900" b="1" dirty="0"/>
              <a:t>‘Convergence’</a:t>
            </a:r>
            <a:r>
              <a:rPr lang="en-GB" sz="1900" dirty="0"/>
              <a:t>. It challenged the previous modus vivendi because new forms of competition by unregulated players tended to undercut the implicit subsidies of the old model and to disrupt long-term governance relations: </a:t>
            </a:r>
          </a:p>
          <a:p>
            <a:pPr marL="0" indent="0" algn="ctr">
              <a:lnSpc>
                <a:spcPct val="150000"/>
              </a:lnSpc>
              <a:buNone/>
            </a:pPr>
            <a:r>
              <a:rPr lang="en-GB" sz="1200" dirty="0"/>
              <a:t>Ofcom: the effectiveness of converged regulation: </a:t>
            </a:r>
            <a:r>
              <a:rPr lang="en-GB" sz="1200" dirty="0">
                <a:hlinkClick r:id="rId2"/>
              </a:rPr>
              <a:t>www.rand.org</a:t>
            </a:r>
            <a:r>
              <a:rPr lang="en-GB" sz="1200" dirty="0"/>
              <a:t> </a:t>
            </a:r>
            <a:endParaRPr lang="en-ZA" sz="1200" dirty="0"/>
          </a:p>
        </p:txBody>
      </p:sp>
      <p:sp>
        <p:nvSpPr>
          <p:cNvPr id="4" name="Slide Number Placeholder 3">
            <a:extLst>
              <a:ext uri="{FF2B5EF4-FFF2-40B4-BE49-F238E27FC236}">
                <a16:creationId xmlns:a16="http://schemas.microsoft.com/office/drawing/2014/main" xmlns="" id="{A8381007-1698-4680-86B9-FBA969B7697B}"/>
              </a:ext>
            </a:extLst>
          </p:cNvPr>
          <p:cNvSpPr>
            <a:spLocks noGrp="1"/>
          </p:cNvSpPr>
          <p:nvPr>
            <p:ph type="sldNum" sz="quarter" idx="12"/>
          </p:nvPr>
        </p:nvSpPr>
        <p:spPr/>
        <p:txBody>
          <a:bodyPr/>
          <a:lstStyle/>
          <a:p>
            <a:fld id="{34B7E4EF-A1BD-40F4-AB7B-04F084DD991D}" type="slidenum">
              <a:rPr lang="en-US" smtClean="0"/>
              <a:pPr/>
              <a:t>16</a:t>
            </a:fld>
            <a:endParaRPr lang="en-US"/>
          </a:p>
        </p:txBody>
      </p:sp>
    </p:spTree>
    <p:extLst>
      <p:ext uri="{BB962C8B-B14F-4D97-AF65-F5344CB8AC3E}">
        <p14:creationId xmlns:p14="http://schemas.microsoft.com/office/powerpoint/2010/main" xmlns="" val="1014675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7FC58E-DF61-4816-8A05-885B051EC957}"/>
              </a:ext>
            </a:extLst>
          </p:cNvPr>
          <p:cNvSpPr>
            <a:spLocks noGrp="1"/>
          </p:cNvSpPr>
          <p:nvPr>
            <p:ph type="title"/>
          </p:nvPr>
        </p:nvSpPr>
        <p:spPr>
          <a:xfrm>
            <a:off x="461394" y="642594"/>
            <a:ext cx="11090246" cy="1371600"/>
          </a:xfrm>
          <a:solidFill>
            <a:schemeClr val="accent1">
              <a:lumMod val="40000"/>
              <a:lumOff val="60000"/>
            </a:schemeClr>
          </a:solidFill>
          <a:ln w="76200">
            <a:solidFill>
              <a:srgbClr val="0070C0"/>
            </a:solidFill>
          </a:ln>
        </p:spPr>
        <p:txBody>
          <a:bodyPr>
            <a:normAutofit/>
          </a:bodyPr>
          <a:lstStyle/>
          <a:p>
            <a:pPr algn="ctr"/>
            <a:r>
              <a:rPr lang="en-ZA" sz="7200" b="1" dirty="0"/>
              <a:t>ITU DEFINITION</a:t>
            </a:r>
          </a:p>
        </p:txBody>
      </p:sp>
      <p:sp>
        <p:nvSpPr>
          <p:cNvPr id="3" name="Content Placeholder 2">
            <a:extLst>
              <a:ext uri="{FF2B5EF4-FFF2-40B4-BE49-F238E27FC236}">
                <a16:creationId xmlns:a16="http://schemas.microsoft.com/office/drawing/2014/main" xmlns="" id="{17317C35-2855-48C8-BD16-DE4643A3F666}"/>
              </a:ext>
            </a:extLst>
          </p:cNvPr>
          <p:cNvSpPr>
            <a:spLocks noGrp="1"/>
          </p:cNvSpPr>
          <p:nvPr>
            <p:ph idx="1"/>
          </p:nvPr>
        </p:nvSpPr>
        <p:spPr>
          <a:xfrm>
            <a:off x="461394" y="2181138"/>
            <a:ext cx="11090246" cy="4228050"/>
          </a:xfrm>
        </p:spPr>
        <p:txBody>
          <a:bodyPr anchor="ctr">
            <a:normAutofit/>
          </a:bodyPr>
          <a:lstStyle/>
          <a:p>
            <a:pPr marL="0" indent="0" algn="ctr">
              <a:buNone/>
            </a:pPr>
            <a:r>
              <a:rPr lang="en-GB" sz="2800" dirty="0"/>
              <a:t>The International Telecommunications Union (‘ITU’) has provided an almost all encompassing definition that describes </a:t>
            </a:r>
            <a:r>
              <a:rPr lang="en-GB" sz="2800" b="1" dirty="0"/>
              <a:t>Convergence</a:t>
            </a:r>
            <a:r>
              <a:rPr lang="en-GB" sz="2800" dirty="0"/>
              <a:t> as ‘the technological, market, legal or regulatory capability to integrate across previously separated technologies, markets or politically defined industry structures. </a:t>
            </a:r>
            <a:r>
              <a:rPr lang="en-GB" sz="2800" b="1" dirty="0"/>
              <a:t>Convergence also involves an important international component, as many services and information sources that were traditionally controlled on a domestic level are being provided on a global basis.</a:t>
            </a:r>
            <a:endParaRPr lang="en-ZA" sz="2800" b="1" dirty="0"/>
          </a:p>
        </p:txBody>
      </p:sp>
      <p:sp>
        <p:nvSpPr>
          <p:cNvPr id="4" name="Slide Number Placeholder 3">
            <a:extLst>
              <a:ext uri="{FF2B5EF4-FFF2-40B4-BE49-F238E27FC236}">
                <a16:creationId xmlns:a16="http://schemas.microsoft.com/office/drawing/2014/main" xmlns="" id="{CD8CF207-C062-462B-925C-A6ECB160BC00}"/>
              </a:ext>
            </a:extLst>
          </p:cNvPr>
          <p:cNvSpPr>
            <a:spLocks noGrp="1"/>
          </p:cNvSpPr>
          <p:nvPr>
            <p:ph type="sldNum" sz="quarter" idx="12"/>
          </p:nvPr>
        </p:nvSpPr>
        <p:spPr/>
        <p:txBody>
          <a:bodyPr/>
          <a:lstStyle/>
          <a:p>
            <a:fld id="{34B7E4EF-A1BD-40F4-AB7B-04F084DD991D}" type="slidenum">
              <a:rPr lang="en-US" smtClean="0"/>
              <a:pPr/>
              <a:t>17</a:t>
            </a:fld>
            <a:endParaRPr lang="en-US"/>
          </a:p>
        </p:txBody>
      </p:sp>
    </p:spTree>
    <p:extLst>
      <p:ext uri="{BB962C8B-B14F-4D97-AF65-F5344CB8AC3E}">
        <p14:creationId xmlns:p14="http://schemas.microsoft.com/office/powerpoint/2010/main" xmlns="" val="4223739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75F5B5-03DA-4EB1-BE7D-6F706FD7EAB7}"/>
              </a:ext>
            </a:extLst>
          </p:cNvPr>
          <p:cNvSpPr>
            <a:spLocks noGrp="1"/>
          </p:cNvSpPr>
          <p:nvPr>
            <p:ph type="title"/>
          </p:nvPr>
        </p:nvSpPr>
        <p:spPr>
          <a:xfrm>
            <a:off x="494951" y="642594"/>
            <a:ext cx="11098634" cy="1371600"/>
          </a:xfrm>
          <a:solidFill>
            <a:schemeClr val="accent1">
              <a:lumMod val="40000"/>
              <a:lumOff val="60000"/>
            </a:schemeClr>
          </a:solidFill>
          <a:ln w="76200">
            <a:solidFill>
              <a:srgbClr val="0070C0"/>
            </a:solidFill>
          </a:ln>
        </p:spPr>
        <p:txBody>
          <a:bodyPr>
            <a:normAutofit/>
          </a:bodyPr>
          <a:lstStyle/>
          <a:p>
            <a:pPr algn="ctr"/>
            <a:r>
              <a:rPr lang="en-ZA" sz="7200" b="1" dirty="0"/>
              <a:t>CONCLUSION</a:t>
            </a:r>
          </a:p>
        </p:txBody>
      </p:sp>
      <p:sp>
        <p:nvSpPr>
          <p:cNvPr id="3" name="Content Placeholder 2">
            <a:extLst>
              <a:ext uri="{FF2B5EF4-FFF2-40B4-BE49-F238E27FC236}">
                <a16:creationId xmlns:a16="http://schemas.microsoft.com/office/drawing/2014/main" xmlns="" id="{A34A4C6D-C395-4E50-9B5E-C616983EA11A}"/>
              </a:ext>
            </a:extLst>
          </p:cNvPr>
          <p:cNvSpPr>
            <a:spLocks noGrp="1"/>
          </p:cNvSpPr>
          <p:nvPr>
            <p:ph idx="1"/>
          </p:nvPr>
        </p:nvSpPr>
        <p:spPr>
          <a:xfrm>
            <a:off x="494951" y="2103120"/>
            <a:ext cx="11098634" cy="4247346"/>
          </a:xfrm>
        </p:spPr>
        <p:txBody>
          <a:bodyPr anchor="ctr">
            <a:normAutofit fontScale="92500" lnSpcReduction="10000"/>
          </a:bodyPr>
          <a:lstStyle/>
          <a:p>
            <a:pPr marL="0" indent="0" algn="ctr">
              <a:buNone/>
            </a:pPr>
            <a:endParaRPr lang="en-GB" sz="2800" dirty="0"/>
          </a:p>
          <a:p>
            <a:pPr marL="0" indent="0" algn="ctr">
              <a:buNone/>
            </a:pPr>
            <a:r>
              <a:rPr lang="en-GB" sz="2900" dirty="0"/>
              <a:t>In summary, the word encompasses the </a:t>
            </a:r>
            <a:r>
              <a:rPr lang="en-GB" sz="2900" b="1" dirty="0"/>
              <a:t>Convergence</a:t>
            </a:r>
            <a:r>
              <a:rPr lang="en-GB" sz="2900" dirty="0"/>
              <a:t> </a:t>
            </a:r>
            <a:r>
              <a:rPr lang="en-GB" sz="2900" b="1" dirty="0"/>
              <a:t>of services</a:t>
            </a:r>
            <a:r>
              <a:rPr lang="en-GB" sz="2900" dirty="0"/>
              <a:t>, such as </a:t>
            </a:r>
            <a:r>
              <a:rPr lang="en-GB" sz="2900" b="1" dirty="0"/>
              <a:t>telecommunications</a:t>
            </a:r>
            <a:r>
              <a:rPr lang="en-GB" sz="2900" dirty="0"/>
              <a:t>, </a:t>
            </a:r>
            <a:r>
              <a:rPr lang="en-GB" sz="2900" b="1" dirty="0"/>
              <a:t>computing</a:t>
            </a:r>
            <a:r>
              <a:rPr lang="en-GB" sz="2900" dirty="0"/>
              <a:t>, </a:t>
            </a:r>
            <a:r>
              <a:rPr lang="en-GB" sz="2900" b="1" dirty="0"/>
              <a:t>publishing</a:t>
            </a:r>
            <a:r>
              <a:rPr lang="en-GB" sz="2900" dirty="0"/>
              <a:t> and </a:t>
            </a:r>
            <a:r>
              <a:rPr lang="en-GB" sz="2900" b="1" dirty="0"/>
              <a:t>broadcasting</a:t>
            </a:r>
            <a:r>
              <a:rPr lang="en-GB" sz="2900" dirty="0"/>
              <a:t>; the convergence of </a:t>
            </a:r>
            <a:r>
              <a:rPr lang="en-GB" sz="2900" b="1" dirty="0"/>
              <a:t>technologies</a:t>
            </a:r>
            <a:r>
              <a:rPr lang="en-GB" sz="2900" dirty="0"/>
              <a:t>, such as </a:t>
            </a:r>
            <a:r>
              <a:rPr lang="en-GB" sz="2900" b="1" dirty="0"/>
              <a:t>wireless</a:t>
            </a:r>
            <a:r>
              <a:rPr lang="en-GB" sz="2900" dirty="0"/>
              <a:t> and </a:t>
            </a:r>
            <a:r>
              <a:rPr lang="en-GB" sz="2900" b="1" dirty="0"/>
              <a:t>wire line </a:t>
            </a:r>
            <a:r>
              <a:rPr lang="en-GB" sz="2900" dirty="0"/>
              <a:t>communications </a:t>
            </a:r>
            <a:r>
              <a:rPr lang="en-GB" sz="2900" b="1" dirty="0"/>
              <a:t>conduits</a:t>
            </a:r>
            <a:r>
              <a:rPr lang="en-GB" sz="2900" dirty="0"/>
              <a:t>, </a:t>
            </a:r>
            <a:r>
              <a:rPr lang="en-GB" sz="2900" b="1" dirty="0"/>
              <a:t>computers</a:t>
            </a:r>
            <a:r>
              <a:rPr lang="en-GB" sz="2900" dirty="0"/>
              <a:t>, </a:t>
            </a:r>
            <a:r>
              <a:rPr lang="en-GB" sz="2900" b="1" dirty="0"/>
              <a:t>newspapers</a:t>
            </a:r>
            <a:r>
              <a:rPr lang="en-GB" sz="2900" dirty="0"/>
              <a:t> and other </a:t>
            </a:r>
            <a:r>
              <a:rPr lang="en-GB" sz="2900" b="1" dirty="0"/>
              <a:t>traditional print media</a:t>
            </a:r>
            <a:r>
              <a:rPr lang="en-GB" sz="2900" dirty="0"/>
              <a:t>; the convergence of </a:t>
            </a:r>
            <a:r>
              <a:rPr lang="en-GB" sz="2900" b="1" dirty="0"/>
              <a:t>entities</a:t>
            </a:r>
            <a:r>
              <a:rPr lang="en-GB" sz="2900" dirty="0"/>
              <a:t> that </a:t>
            </a:r>
            <a:r>
              <a:rPr lang="en-GB" sz="2900" b="1" dirty="0"/>
              <a:t>supply such services and technologies </a:t>
            </a:r>
            <a:r>
              <a:rPr lang="en-GB" sz="2900" dirty="0"/>
              <a:t>such as </a:t>
            </a:r>
            <a:r>
              <a:rPr lang="en-GB" sz="2900" b="1" dirty="0"/>
              <a:t>Time Warner </a:t>
            </a:r>
            <a:r>
              <a:rPr lang="en-GB" sz="2900" dirty="0"/>
              <a:t>and </a:t>
            </a:r>
            <a:r>
              <a:rPr lang="en-GB" sz="2900" b="1" dirty="0"/>
              <a:t>AOL</a:t>
            </a:r>
            <a:r>
              <a:rPr lang="en-GB" sz="2900" dirty="0"/>
              <a:t>; as well as the </a:t>
            </a:r>
            <a:r>
              <a:rPr lang="en-GB" sz="2900" b="1" dirty="0"/>
              <a:t>various pieces of legislation </a:t>
            </a:r>
            <a:r>
              <a:rPr lang="en-GB" sz="2900" dirty="0"/>
              <a:t>and </a:t>
            </a:r>
            <a:r>
              <a:rPr lang="en-GB" sz="2900" b="1" dirty="0"/>
              <a:t>potentially the regulatory authorities operating in these sectors.</a:t>
            </a:r>
          </a:p>
          <a:p>
            <a:pPr marL="0" indent="0" algn="r">
              <a:buNone/>
            </a:pPr>
            <a:r>
              <a:rPr lang="en-ZA" sz="1000" dirty="0"/>
              <a:t>Convergence: Oupa Suping, Kerron Edmundson and Anton Alberts</a:t>
            </a:r>
          </a:p>
          <a:p>
            <a:pPr marL="0" indent="0" algn="ctr">
              <a:buNone/>
            </a:pPr>
            <a:endParaRPr lang="en-ZA" sz="2800" dirty="0"/>
          </a:p>
        </p:txBody>
      </p:sp>
      <p:sp>
        <p:nvSpPr>
          <p:cNvPr id="4" name="Slide Number Placeholder 3">
            <a:extLst>
              <a:ext uri="{FF2B5EF4-FFF2-40B4-BE49-F238E27FC236}">
                <a16:creationId xmlns:a16="http://schemas.microsoft.com/office/drawing/2014/main" xmlns="" id="{5C162CE8-4129-4A01-9D02-1B4D132A5881}"/>
              </a:ext>
            </a:extLst>
          </p:cNvPr>
          <p:cNvSpPr>
            <a:spLocks noGrp="1"/>
          </p:cNvSpPr>
          <p:nvPr>
            <p:ph type="sldNum" sz="quarter" idx="12"/>
          </p:nvPr>
        </p:nvSpPr>
        <p:spPr/>
        <p:txBody>
          <a:bodyPr/>
          <a:lstStyle/>
          <a:p>
            <a:fld id="{34B7E4EF-A1BD-40F4-AB7B-04F084DD991D}" type="slidenum">
              <a:rPr lang="en-US" smtClean="0"/>
              <a:pPr/>
              <a:t>18</a:t>
            </a:fld>
            <a:endParaRPr lang="en-US"/>
          </a:p>
        </p:txBody>
      </p:sp>
    </p:spTree>
    <p:extLst>
      <p:ext uri="{BB962C8B-B14F-4D97-AF65-F5344CB8AC3E}">
        <p14:creationId xmlns:p14="http://schemas.microsoft.com/office/powerpoint/2010/main" xmlns="" val="208111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751E2E-1089-4C21-B61E-85382A246B4B}"/>
              </a:ext>
            </a:extLst>
          </p:cNvPr>
          <p:cNvSpPr>
            <a:spLocks noGrp="1"/>
          </p:cNvSpPr>
          <p:nvPr>
            <p:ph type="title"/>
          </p:nvPr>
        </p:nvSpPr>
        <p:spPr>
          <a:xfrm>
            <a:off x="503339" y="642594"/>
            <a:ext cx="11132191" cy="1371600"/>
          </a:xfrm>
          <a:solidFill>
            <a:schemeClr val="accent1">
              <a:lumMod val="40000"/>
              <a:lumOff val="60000"/>
            </a:schemeClr>
          </a:solidFill>
          <a:ln w="76200">
            <a:solidFill>
              <a:srgbClr val="0070C0"/>
            </a:solidFill>
          </a:ln>
        </p:spPr>
        <p:txBody>
          <a:bodyPr/>
          <a:lstStyle/>
          <a:p>
            <a:pPr algn="ctr"/>
            <a:r>
              <a:rPr lang="en-GB" b="1" dirty="0"/>
              <a:t>You are Required to make a 10 Minutes’ Presentation to the Panel</a:t>
            </a:r>
            <a:endParaRPr lang="en-ZA" b="1" dirty="0"/>
          </a:p>
        </p:txBody>
      </p:sp>
      <p:sp>
        <p:nvSpPr>
          <p:cNvPr id="3" name="Content Placeholder 2">
            <a:extLst>
              <a:ext uri="{FF2B5EF4-FFF2-40B4-BE49-F238E27FC236}">
                <a16:creationId xmlns:a16="http://schemas.microsoft.com/office/drawing/2014/main" xmlns="" id="{07D208DF-8F7C-42EA-BCD7-DB49D5609583}"/>
              </a:ext>
            </a:extLst>
          </p:cNvPr>
          <p:cNvSpPr>
            <a:spLocks noGrp="1"/>
          </p:cNvSpPr>
          <p:nvPr>
            <p:ph idx="1"/>
          </p:nvPr>
        </p:nvSpPr>
        <p:spPr>
          <a:xfrm>
            <a:off x="503339" y="2103119"/>
            <a:ext cx="11132191" cy="4272513"/>
          </a:xfrm>
        </p:spPr>
        <p:txBody>
          <a:bodyPr>
            <a:normAutofit fontScale="92500" lnSpcReduction="20000"/>
          </a:bodyPr>
          <a:lstStyle/>
          <a:p>
            <a:pPr marL="0" indent="0">
              <a:lnSpc>
                <a:spcPct val="160000"/>
              </a:lnSpc>
              <a:buNone/>
            </a:pPr>
            <a:r>
              <a:rPr lang="en-GB" sz="3500" dirty="0"/>
              <a:t>Provide a Brief Analysis of where </a:t>
            </a:r>
            <a:r>
              <a:rPr lang="en-GB" sz="3500" b="1" dirty="0"/>
              <a:t>South Africa </a:t>
            </a:r>
            <a:r>
              <a:rPr lang="en-GB" sz="3500" dirty="0"/>
              <a:t>is in Relation to</a:t>
            </a:r>
            <a:r>
              <a:rPr lang="en-GB" sz="3600" dirty="0"/>
              <a:t>:</a:t>
            </a:r>
          </a:p>
          <a:p>
            <a:pPr marL="274320" lvl="1" indent="0">
              <a:lnSpc>
                <a:spcPct val="160000"/>
              </a:lnSpc>
              <a:buNone/>
            </a:pPr>
            <a:r>
              <a:rPr lang="en-GB" sz="3200" dirty="0"/>
              <a:t> Converged Regulation versus Single-Sector Regulation;</a:t>
            </a:r>
          </a:p>
          <a:p>
            <a:pPr marL="274320" lvl="1" indent="0">
              <a:lnSpc>
                <a:spcPct val="160000"/>
              </a:lnSpc>
              <a:buNone/>
            </a:pPr>
            <a:r>
              <a:rPr lang="en-GB" sz="3200" dirty="0"/>
              <a:t> The Dimensions of Regulatory Effectiveness;</a:t>
            </a:r>
          </a:p>
          <a:p>
            <a:pPr marL="274320" lvl="1" indent="0">
              <a:lnSpc>
                <a:spcPct val="160000"/>
              </a:lnSpc>
              <a:buNone/>
            </a:pPr>
            <a:r>
              <a:rPr lang="en-GB" sz="3200" dirty="0"/>
              <a:t> Regulatory institutional Structures; and</a:t>
            </a:r>
          </a:p>
          <a:p>
            <a:pPr marL="274320" lvl="1" indent="0">
              <a:lnSpc>
                <a:spcPct val="160000"/>
              </a:lnSpc>
              <a:buNone/>
            </a:pPr>
            <a:r>
              <a:rPr lang="en-GB" sz="3200" dirty="0"/>
              <a:t> Self-regulation versus Core-regulation.</a:t>
            </a:r>
            <a:endParaRPr lang="en-ZA" sz="3200" dirty="0"/>
          </a:p>
        </p:txBody>
      </p:sp>
      <p:sp>
        <p:nvSpPr>
          <p:cNvPr id="4" name="Slide Number Placeholder 3">
            <a:extLst>
              <a:ext uri="{FF2B5EF4-FFF2-40B4-BE49-F238E27FC236}">
                <a16:creationId xmlns:a16="http://schemas.microsoft.com/office/drawing/2014/main" xmlns="" id="{4AF03F60-8EDF-483B-AF02-5752448F0A4B}"/>
              </a:ext>
            </a:extLst>
          </p:cNvPr>
          <p:cNvSpPr>
            <a:spLocks noGrp="1"/>
          </p:cNvSpPr>
          <p:nvPr>
            <p:ph type="sldNum" sz="quarter" idx="12"/>
          </p:nvPr>
        </p:nvSpPr>
        <p:spPr/>
        <p:txBody>
          <a:bodyPr/>
          <a:lstStyle/>
          <a:p>
            <a:fld id="{34B7E4EF-A1BD-40F4-AB7B-04F084DD991D}" type="slidenum">
              <a:rPr lang="en-US" smtClean="0"/>
              <a:pPr/>
              <a:t>2</a:t>
            </a:fld>
            <a:endParaRPr lang="en-US"/>
          </a:p>
        </p:txBody>
      </p:sp>
    </p:spTree>
    <p:extLst>
      <p:ext uri="{BB962C8B-B14F-4D97-AF65-F5344CB8AC3E}">
        <p14:creationId xmlns:p14="http://schemas.microsoft.com/office/powerpoint/2010/main" xmlns="" val="251601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FECD9C-10F5-4728-8ED4-AA116A1E98E5}"/>
              </a:ext>
            </a:extLst>
          </p:cNvPr>
          <p:cNvSpPr>
            <a:spLocks noGrp="1"/>
          </p:cNvSpPr>
          <p:nvPr>
            <p:ph type="title"/>
          </p:nvPr>
        </p:nvSpPr>
        <p:spPr>
          <a:xfrm>
            <a:off x="545284" y="642594"/>
            <a:ext cx="11039912" cy="867424"/>
          </a:xfrm>
          <a:solidFill>
            <a:schemeClr val="accent1">
              <a:lumMod val="40000"/>
              <a:lumOff val="60000"/>
            </a:schemeClr>
          </a:solidFill>
          <a:ln w="76200">
            <a:solidFill>
              <a:srgbClr val="0070C0"/>
            </a:solidFill>
          </a:ln>
        </p:spPr>
        <p:txBody>
          <a:bodyPr>
            <a:normAutofit fontScale="90000"/>
          </a:bodyPr>
          <a:lstStyle/>
          <a:p>
            <a:pPr algn="ctr"/>
            <a:endParaRPr lang="en-ZA" sz="7200" b="1" dirty="0"/>
          </a:p>
        </p:txBody>
      </p:sp>
      <p:graphicFrame>
        <p:nvGraphicFramePr>
          <p:cNvPr id="4" name="Table 4">
            <a:extLst>
              <a:ext uri="{FF2B5EF4-FFF2-40B4-BE49-F238E27FC236}">
                <a16:creationId xmlns:a16="http://schemas.microsoft.com/office/drawing/2014/main" xmlns="" id="{3D7FAB35-7115-4ED1-8CA0-9FAC8AC80C83}"/>
              </a:ext>
            </a:extLst>
          </p:cNvPr>
          <p:cNvGraphicFramePr>
            <a:graphicFrameLocks noGrp="1"/>
          </p:cNvGraphicFramePr>
          <p:nvPr>
            <p:ph idx="1"/>
            <p:extLst>
              <p:ext uri="{D42A27DB-BD31-4B8C-83A1-F6EECF244321}">
                <p14:modId xmlns:p14="http://schemas.microsoft.com/office/powerpoint/2010/main" xmlns="" val="3264730742"/>
              </p:ext>
            </p:extLst>
          </p:nvPr>
        </p:nvGraphicFramePr>
        <p:xfrm>
          <a:off x="223706" y="92279"/>
          <a:ext cx="11744587" cy="6215048"/>
        </p:xfrm>
        <a:graphic>
          <a:graphicData uri="http://schemas.openxmlformats.org/drawingml/2006/table">
            <a:tbl>
              <a:tblPr firstRow="1" bandRow="1">
                <a:tableStyleId>{5C22544A-7EE6-4342-B048-85BDC9FD1C3A}</a:tableStyleId>
              </a:tblPr>
              <a:tblGrid>
                <a:gridCol w="10280976">
                  <a:extLst>
                    <a:ext uri="{9D8B030D-6E8A-4147-A177-3AD203B41FA5}">
                      <a16:colId xmlns:a16="http://schemas.microsoft.com/office/drawing/2014/main" xmlns="" val="2759916670"/>
                    </a:ext>
                  </a:extLst>
                </a:gridCol>
                <a:gridCol w="1463611">
                  <a:extLst>
                    <a:ext uri="{9D8B030D-6E8A-4147-A177-3AD203B41FA5}">
                      <a16:colId xmlns:a16="http://schemas.microsoft.com/office/drawing/2014/main" xmlns="" val="3558885251"/>
                    </a:ext>
                  </a:extLst>
                </a:gridCol>
              </a:tblGrid>
              <a:tr h="872455">
                <a:tc>
                  <a:txBody>
                    <a:bodyPr/>
                    <a:lstStyle/>
                    <a:p>
                      <a:pPr algn="ctr"/>
                      <a:endParaRPr lang="en-ZA" sz="1100" b="1" dirty="0"/>
                    </a:p>
                    <a:p>
                      <a:pPr algn="ctr"/>
                      <a:r>
                        <a:rPr lang="en-ZA" sz="4400" b="1" dirty="0"/>
                        <a:t>Table of Contents</a:t>
                      </a:r>
                    </a:p>
                  </a:txBody>
                  <a:tcPr anchor="ctr"/>
                </a:tc>
                <a:tc>
                  <a:txBody>
                    <a:bodyPr/>
                    <a:lstStyle/>
                    <a:p>
                      <a:pPr marL="0" indent="0" algn="ctr">
                        <a:buFont typeface="+mj-lt"/>
                        <a:buNone/>
                      </a:pPr>
                      <a:endParaRPr lang="en-ZA" sz="1100" b="0" dirty="0"/>
                    </a:p>
                  </a:txBody>
                  <a:tcPr/>
                </a:tc>
                <a:extLst>
                  <a:ext uri="{0D108BD9-81ED-4DB2-BD59-A6C34878D82A}">
                    <a16:rowId xmlns:a16="http://schemas.microsoft.com/office/drawing/2014/main" xmlns="" val="351872370"/>
                  </a:ext>
                </a:extLst>
              </a:tr>
              <a:tr h="409399">
                <a:tc>
                  <a:txBody>
                    <a:bodyPr/>
                    <a:lstStyle/>
                    <a:p>
                      <a:r>
                        <a:rPr lang="en-ZA" sz="1600" b="1" dirty="0"/>
                        <a:t>Definition of Terms: Converged Regulation and  Single Sector Regulation</a:t>
                      </a:r>
                    </a:p>
                  </a:txBody>
                  <a:tcPr/>
                </a:tc>
                <a:tc>
                  <a:txBody>
                    <a:bodyPr/>
                    <a:lstStyle/>
                    <a:p>
                      <a:pPr marL="0" indent="0" algn="ctr">
                        <a:buFont typeface="+mj-lt"/>
                        <a:buNone/>
                      </a:pPr>
                      <a:r>
                        <a:rPr lang="en-ZA" sz="1100" b="1" dirty="0"/>
                        <a:t>4</a:t>
                      </a:r>
                    </a:p>
                  </a:txBody>
                  <a:tcPr anchor="ctr"/>
                </a:tc>
                <a:extLst>
                  <a:ext uri="{0D108BD9-81ED-4DB2-BD59-A6C34878D82A}">
                    <a16:rowId xmlns:a16="http://schemas.microsoft.com/office/drawing/2014/main" xmlns="" val="885176467"/>
                  </a:ext>
                </a:extLst>
              </a:tr>
              <a:tr h="409399">
                <a:tc>
                  <a:txBody>
                    <a:bodyPr/>
                    <a:lstStyle/>
                    <a:p>
                      <a:r>
                        <a:rPr lang="en-GB" sz="1600" b="1" dirty="0"/>
                        <a:t>Converged Regulation versus Single-Sector Regulation</a:t>
                      </a:r>
                      <a:endParaRPr lang="en-ZA" sz="1600" b="1" dirty="0"/>
                    </a:p>
                  </a:txBody>
                  <a:tcPr/>
                </a:tc>
                <a:tc>
                  <a:txBody>
                    <a:bodyPr/>
                    <a:lstStyle/>
                    <a:p>
                      <a:pPr marL="0" indent="0" algn="ctr">
                        <a:buFont typeface="+mj-lt"/>
                        <a:buNone/>
                      </a:pPr>
                      <a:r>
                        <a:rPr lang="en-ZA" sz="1100" b="1" dirty="0"/>
                        <a:t>5</a:t>
                      </a:r>
                    </a:p>
                  </a:txBody>
                  <a:tcPr anchor="ctr"/>
                </a:tc>
                <a:extLst>
                  <a:ext uri="{0D108BD9-81ED-4DB2-BD59-A6C34878D82A}">
                    <a16:rowId xmlns:a16="http://schemas.microsoft.com/office/drawing/2014/main" xmlns="" val="138212255"/>
                  </a:ext>
                </a:extLst>
              </a:tr>
              <a:tr h="409399">
                <a:tc>
                  <a:txBody>
                    <a:bodyPr/>
                    <a:lstStyle/>
                    <a:p>
                      <a:r>
                        <a:rPr lang="en-GB" sz="1600" b="1" dirty="0"/>
                        <a:t>The Dimensions of Regulatory Effectiveness</a:t>
                      </a:r>
                      <a:endParaRPr lang="en-ZA" sz="1600" b="1" dirty="0"/>
                    </a:p>
                  </a:txBody>
                  <a:tcPr/>
                </a:tc>
                <a:tc>
                  <a:txBody>
                    <a:bodyPr/>
                    <a:lstStyle/>
                    <a:p>
                      <a:pPr marL="0" indent="0" algn="ctr">
                        <a:buFont typeface="+mj-lt"/>
                        <a:buNone/>
                      </a:pPr>
                      <a:r>
                        <a:rPr lang="en-ZA" sz="1100" b="1" dirty="0"/>
                        <a:t>6 , 7 and 8</a:t>
                      </a:r>
                    </a:p>
                  </a:txBody>
                  <a:tcPr anchor="ctr"/>
                </a:tc>
                <a:extLst>
                  <a:ext uri="{0D108BD9-81ED-4DB2-BD59-A6C34878D82A}">
                    <a16:rowId xmlns:a16="http://schemas.microsoft.com/office/drawing/2014/main" xmlns="" val="2927390762"/>
                  </a:ext>
                </a:extLst>
              </a:tr>
              <a:tr h="409399">
                <a:tc>
                  <a:txBody>
                    <a:bodyPr/>
                    <a:lstStyle/>
                    <a:p>
                      <a:r>
                        <a:rPr lang="en-ZA" sz="1600" b="1" dirty="0"/>
                        <a:t>Regulatory Institutional Structures</a:t>
                      </a:r>
                    </a:p>
                  </a:txBody>
                  <a:tcPr/>
                </a:tc>
                <a:tc>
                  <a:txBody>
                    <a:bodyPr/>
                    <a:lstStyle/>
                    <a:p>
                      <a:pPr marL="0" indent="0" algn="ctr">
                        <a:buFont typeface="+mj-lt"/>
                        <a:buNone/>
                      </a:pPr>
                      <a:r>
                        <a:rPr lang="en-ZA" sz="1100" b="1" dirty="0"/>
                        <a:t>9</a:t>
                      </a:r>
                    </a:p>
                  </a:txBody>
                  <a:tcPr anchor="ctr"/>
                </a:tc>
                <a:extLst>
                  <a:ext uri="{0D108BD9-81ED-4DB2-BD59-A6C34878D82A}">
                    <a16:rowId xmlns:a16="http://schemas.microsoft.com/office/drawing/2014/main" xmlns="" val="2793655217"/>
                  </a:ext>
                </a:extLst>
              </a:tr>
              <a:tr h="372620">
                <a:tc>
                  <a:txBody>
                    <a:bodyPr/>
                    <a:lstStyle/>
                    <a:p>
                      <a:r>
                        <a:rPr lang="en-ZA" sz="1600" b="1" dirty="0"/>
                        <a:t>Definitions of Terms: Self Regulation and Core Regulation</a:t>
                      </a:r>
                    </a:p>
                  </a:txBody>
                  <a:tcPr/>
                </a:tc>
                <a:tc>
                  <a:txBody>
                    <a:bodyPr/>
                    <a:lstStyle/>
                    <a:p>
                      <a:pPr marL="0" indent="0" algn="ctr">
                        <a:buFont typeface="+mj-lt"/>
                        <a:buNone/>
                      </a:pPr>
                      <a:r>
                        <a:rPr lang="en-ZA" sz="1100" b="1" dirty="0"/>
                        <a:t>10</a:t>
                      </a:r>
                    </a:p>
                  </a:txBody>
                  <a:tcPr anchor="ctr"/>
                </a:tc>
                <a:extLst>
                  <a:ext uri="{0D108BD9-81ED-4DB2-BD59-A6C34878D82A}">
                    <a16:rowId xmlns:a16="http://schemas.microsoft.com/office/drawing/2014/main" xmlns="" val="1450485796"/>
                  </a:ext>
                </a:extLst>
              </a:tr>
              <a:tr h="409399">
                <a:tc>
                  <a:txBody>
                    <a:bodyPr/>
                    <a:lstStyle/>
                    <a:p>
                      <a:r>
                        <a:rPr lang="en-ZA" sz="1600" b="1" dirty="0"/>
                        <a:t>Self-regulation versus Core-regulation</a:t>
                      </a:r>
                    </a:p>
                  </a:txBody>
                  <a:tcPr/>
                </a:tc>
                <a:tc>
                  <a:txBody>
                    <a:bodyPr/>
                    <a:lstStyle/>
                    <a:p>
                      <a:pPr marL="0" indent="0" algn="ctr">
                        <a:buFont typeface="+mj-lt"/>
                        <a:buNone/>
                      </a:pPr>
                      <a:r>
                        <a:rPr lang="en-ZA" sz="1100" b="1" dirty="0"/>
                        <a:t>11</a:t>
                      </a:r>
                    </a:p>
                  </a:txBody>
                  <a:tcPr anchor="ctr"/>
                </a:tc>
                <a:extLst>
                  <a:ext uri="{0D108BD9-81ED-4DB2-BD59-A6C34878D82A}">
                    <a16:rowId xmlns:a16="http://schemas.microsoft.com/office/drawing/2014/main" xmlns="" val="1616049075"/>
                  </a:ext>
                </a:extLst>
              </a:tr>
              <a:tr h="409399">
                <a:tc>
                  <a:txBody>
                    <a:bodyPr/>
                    <a:lstStyle/>
                    <a:p>
                      <a:r>
                        <a:rPr lang="en-GB" sz="1600" b="1" dirty="0"/>
                        <a:t>Where South Africa is in Relation to Convergence</a:t>
                      </a:r>
                      <a:endParaRPr lang="en-ZA" sz="1600" b="1" dirty="0"/>
                    </a:p>
                  </a:txBody>
                  <a:tcPr/>
                </a:tc>
                <a:tc>
                  <a:txBody>
                    <a:bodyPr/>
                    <a:lstStyle/>
                    <a:p>
                      <a:pPr marL="0" indent="0" algn="ctr">
                        <a:buFont typeface="+mj-lt"/>
                        <a:buNone/>
                      </a:pPr>
                      <a:r>
                        <a:rPr lang="en-ZA" sz="1100" b="1" dirty="0"/>
                        <a:t>12</a:t>
                      </a:r>
                    </a:p>
                  </a:txBody>
                  <a:tcPr anchor="ctr"/>
                </a:tc>
                <a:extLst>
                  <a:ext uri="{0D108BD9-81ED-4DB2-BD59-A6C34878D82A}">
                    <a16:rowId xmlns:a16="http://schemas.microsoft.com/office/drawing/2014/main" xmlns="" val="1957524106"/>
                  </a:ext>
                </a:extLst>
              </a:tr>
              <a:tr h="409399">
                <a:tc>
                  <a:txBody>
                    <a:bodyPr/>
                    <a:lstStyle/>
                    <a:p>
                      <a:r>
                        <a:rPr lang="en-ZA" sz="1600" b="1" dirty="0"/>
                        <a:t>White Paper Definition of Convergence</a:t>
                      </a:r>
                    </a:p>
                  </a:txBody>
                  <a:tcPr/>
                </a:tc>
                <a:tc>
                  <a:txBody>
                    <a:bodyPr/>
                    <a:lstStyle/>
                    <a:p>
                      <a:pPr marL="0" indent="0" algn="ctr">
                        <a:buFont typeface="+mj-lt"/>
                        <a:buNone/>
                      </a:pPr>
                      <a:r>
                        <a:rPr lang="en-ZA" sz="1100" b="1" dirty="0"/>
                        <a:t>13</a:t>
                      </a:r>
                    </a:p>
                  </a:txBody>
                  <a:tcPr anchor="ctr"/>
                </a:tc>
                <a:extLst>
                  <a:ext uri="{0D108BD9-81ED-4DB2-BD59-A6C34878D82A}">
                    <a16:rowId xmlns:a16="http://schemas.microsoft.com/office/drawing/2014/main" xmlns="" val="499593185"/>
                  </a:ext>
                </a:extLst>
              </a:tr>
              <a:tr h="409399">
                <a:tc>
                  <a:txBody>
                    <a:bodyPr/>
                    <a:lstStyle/>
                    <a:p>
                      <a:r>
                        <a:rPr lang="en-ZA" sz="1600" b="1" dirty="0"/>
                        <a:t>White Paper and Convergence</a:t>
                      </a:r>
                    </a:p>
                  </a:txBody>
                  <a:tcPr/>
                </a:tc>
                <a:tc>
                  <a:txBody>
                    <a:bodyPr/>
                    <a:lstStyle/>
                    <a:p>
                      <a:pPr marL="0" indent="0" algn="ctr">
                        <a:buFont typeface="+mj-lt"/>
                        <a:buNone/>
                      </a:pPr>
                      <a:r>
                        <a:rPr lang="en-ZA" sz="1100" b="1" dirty="0"/>
                        <a:t>14</a:t>
                      </a:r>
                    </a:p>
                  </a:txBody>
                  <a:tcPr anchor="ctr"/>
                </a:tc>
                <a:extLst>
                  <a:ext uri="{0D108BD9-81ED-4DB2-BD59-A6C34878D82A}">
                    <a16:rowId xmlns:a16="http://schemas.microsoft.com/office/drawing/2014/main" xmlns="" val="540456376"/>
                  </a:ext>
                </a:extLst>
              </a:tr>
              <a:tr h="409399">
                <a:tc>
                  <a:txBody>
                    <a:bodyPr/>
                    <a:lstStyle/>
                    <a:p>
                      <a:r>
                        <a:rPr lang="en-ZA" sz="1600" b="1" dirty="0"/>
                        <a:t>White Paper and Convergence</a:t>
                      </a:r>
                    </a:p>
                  </a:txBody>
                  <a:tcPr/>
                </a:tc>
                <a:tc>
                  <a:txBody>
                    <a:bodyPr/>
                    <a:lstStyle/>
                    <a:p>
                      <a:pPr marL="0" indent="0" algn="ctr">
                        <a:buFont typeface="+mj-lt"/>
                        <a:buNone/>
                      </a:pPr>
                      <a:r>
                        <a:rPr lang="en-ZA" sz="1100" b="1" dirty="0"/>
                        <a:t>15</a:t>
                      </a:r>
                    </a:p>
                  </a:txBody>
                  <a:tcPr anchor="ctr"/>
                </a:tc>
                <a:extLst>
                  <a:ext uri="{0D108BD9-81ED-4DB2-BD59-A6C34878D82A}">
                    <a16:rowId xmlns:a16="http://schemas.microsoft.com/office/drawing/2014/main" xmlns="" val="3857802901"/>
                  </a:ext>
                </a:extLst>
              </a:tr>
              <a:tr h="409399">
                <a:tc>
                  <a:txBody>
                    <a:bodyPr/>
                    <a:lstStyle/>
                    <a:p>
                      <a:r>
                        <a:rPr lang="en-ZA" sz="1600" b="1" dirty="0"/>
                        <a:t>Ofcom – Definition of Convergence</a:t>
                      </a:r>
                    </a:p>
                  </a:txBody>
                  <a:tcPr/>
                </a:tc>
                <a:tc>
                  <a:txBody>
                    <a:bodyPr/>
                    <a:lstStyle/>
                    <a:p>
                      <a:pPr marL="0" indent="0" algn="ctr">
                        <a:buFont typeface="+mj-lt"/>
                        <a:buNone/>
                      </a:pPr>
                      <a:r>
                        <a:rPr lang="en-ZA" sz="1100" b="1" dirty="0"/>
                        <a:t>16</a:t>
                      </a:r>
                    </a:p>
                  </a:txBody>
                  <a:tcPr anchor="ctr"/>
                </a:tc>
                <a:extLst>
                  <a:ext uri="{0D108BD9-81ED-4DB2-BD59-A6C34878D82A}">
                    <a16:rowId xmlns:a16="http://schemas.microsoft.com/office/drawing/2014/main" xmlns="" val="3706404418"/>
                  </a:ext>
                </a:extLst>
              </a:tr>
              <a:tr h="409399">
                <a:tc>
                  <a:txBody>
                    <a:bodyPr/>
                    <a:lstStyle/>
                    <a:p>
                      <a:r>
                        <a:rPr lang="en-ZA" sz="1600" b="1" dirty="0"/>
                        <a:t>ITU Definition of Convergence</a:t>
                      </a:r>
                    </a:p>
                  </a:txBody>
                  <a:tcPr/>
                </a:tc>
                <a:tc>
                  <a:txBody>
                    <a:bodyPr/>
                    <a:lstStyle/>
                    <a:p>
                      <a:pPr marL="0" indent="0" algn="ctr">
                        <a:buFont typeface="+mj-lt"/>
                        <a:buNone/>
                      </a:pPr>
                      <a:r>
                        <a:rPr lang="en-ZA" sz="1100" b="1" dirty="0"/>
                        <a:t>17</a:t>
                      </a:r>
                    </a:p>
                  </a:txBody>
                  <a:tcPr anchor="ctr"/>
                </a:tc>
                <a:extLst>
                  <a:ext uri="{0D108BD9-81ED-4DB2-BD59-A6C34878D82A}">
                    <a16:rowId xmlns:a16="http://schemas.microsoft.com/office/drawing/2014/main" xmlns="" val="4072728591"/>
                  </a:ext>
                </a:extLst>
              </a:tr>
              <a:tr h="409399">
                <a:tc>
                  <a:txBody>
                    <a:bodyPr/>
                    <a:lstStyle/>
                    <a:p>
                      <a:r>
                        <a:rPr lang="en-ZA" sz="1600" b="1" dirty="0"/>
                        <a:t>Conclusion</a:t>
                      </a:r>
                    </a:p>
                  </a:txBody>
                  <a:tcPr/>
                </a:tc>
                <a:tc>
                  <a:txBody>
                    <a:bodyPr/>
                    <a:lstStyle/>
                    <a:p>
                      <a:pPr marL="0" indent="0" algn="ctr">
                        <a:buFont typeface="+mj-lt"/>
                        <a:buNone/>
                      </a:pPr>
                      <a:r>
                        <a:rPr lang="en-ZA" sz="1100" b="1" dirty="0"/>
                        <a:t>18</a:t>
                      </a:r>
                    </a:p>
                  </a:txBody>
                  <a:tcPr anchor="ctr"/>
                </a:tc>
                <a:extLst>
                  <a:ext uri="{0D108BD9-81ED-4DB2-BD59-A6C34878D82A}">
                    <a16:rowId xmlns:a16="http://schemas.microsoft.com/office/drawing/2014/main" xmlns="" val="1343882951"/>
                  </a:ext>
                </a:extLst>
              </a:tr>
            </a:tbl>
          </a:graphicData>
        </a:graphic>
      </p:graphicFrame>
      <p:sp>
        <p:nvSpPr>
          <p:cNvPr id="6" name="Slide Number Placeholder 5">
            <a:extLst>
              <a:ext uri="{FF2B5EF4-FFF2-40B4-BE49-F238E27FC236}">
                <a16:creationId xmlns:a16="http://schemas.microsoft.com/office/drawing/2014/main" xmlns="" id="{456A24CB-D6AE-4420-9663-EF6363DBC2F1}"/>
              </a:ext>
            </a:extLst>
          </p:cNvPr>
          <p:cNvSpPr>
            <a:spLocks noGrp="1"/>
          </p:cNvSpPr>
          <p:nvPr>
            <p:ph type="sldNum" sz="quarter" idx="12"/>
          </p:nvPr>
        </p:nvSpPr>
        <p:spPr/>
        <p:txBody>
          <a:bodyPr/>
          <a:lstStyle/>
          <a:p>
            <a:fld id="{34B7E4EF-A1BD-40F4-AB7B-04F084DD991D}" type="slidenum">
              <a:rPr lang="en-US" smtClean="0"/>
              <a:pPr/>
              <a:t>3</a:t>
            </a:fld>
            <a:endParaRPr lang="en-US"/>
          </a:p>
        </p:txBody>
      </p:sp>
    </p:spTree>
    <p:extLst>
      <p:ext uri="{BB962C8B-B14F-4D97-AF65-F5344CB8AC3E}">
        <p14:creationId xmlns:p14="http://schemas.microsoft.com/office/powerpoint/2010/main" xmlns="" val="3675969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17A07D-082C-4BFB-A805-EDF6EC6BAF35}"/>
              </a:ext>
            </a:extLst>
          </p:cNvPr>
          <p:cNvSpPr>
            <a:spLocks noGrp="1"/>
          </p:cNvSpPr>
          <p:nvPr>
            <p:ph type="title"/>
          </p:nvPr>
        </p:nvSpPr>
        <p:spPr>
          <a:xfrm>
            <a:off x="478171" y="642594"/>
            <a:ext cx="11132191" cy="1371600"/>
          </a:xfrm>
          <a:solidFill>
            <a:schemeClr val="accent1">
              <a:lumMod val="40000"/>
              <a:lumOff val="60000"/>
            </a:schemeClr>
          </a:solidFill>
          <a:ln w="76200">
            <a:solidFill>
              <a:srgbClr val="0070C0"/>
            </a:solidFill>
          </a:ln>
        </p:spPr>
        <p:txBody>
          <a:bodyPr>
            <a:normAutofit/>
          </a:bodyPr>
          <a:lstStyle/>
          <a:p>
            <a:pPr algn="ctr"/>
            <a:r>
              <a:rPr lang="en-ZA" sz="7200" b="1" dirty="0"/>
              <a:t>DEFINITION OF TERMS</a:t>
            </a:r>
          </a:p>
        </p:txBody>
      </p:sp>
      <p:sp>
        <p:nvSpPr>
          <p:cNvPr id="3" name="Content Placeholder 2">
            <a:extLst>
              <a:ext uri="{FF2B5EF4-FFF2-40B4-BE49-F238E27FC236}">
                <a16:creationId xmlns:a16="http://schemas.microsoft.com/office/drawing/2014/main" xmlns="" id="{48840E8D-CF4B-4B4F-8C27-FF620DD03B44}"/>
              </a:ext>
            </a:extLst>
          </p:cNvPr>
          <p:cNvSpPr>
            <a:spLocks noGrp="1"/>
          </p:cNvSpPr>
          <p:nvPr>
            <p:ph sz="half" idx="1"/>
          </p:nvPr>
        </p:nvSpPr>
        <p:spPr>
          <a:xfrm>
            <a:off x="697684" y="2103119"/>
            <a:ext cx="4663440" cy="4264124"/>
          </a:xfrm>
          <a:ln w="57150">
            <a:solidFill>
              <a:srgbClr val="0070C0"/>
            </a:solidFill>
          </a:ln>
        </p:spPr>
        <p:txBody>
          <a:bodyPr>
            <a:normAutofit lnSpcReduction="10000"/>
          </a:bodyPr>
          <a:lstStyle/>
          <a:p>
            <a:pPr marL="0" indent="0" algn="ctr">
              <a:buNone/>
            </a:pPr>
            <a:endParaRPr lang="en-ZA" b="1" dirty="0"/>
          </a:p>
          <a:p>
            <a:pPr marL="0" indent="0" algn="ctr">
              <a:buNone/>
            </a:pPr>
            <a:r>
              <a:rPr lang="en-ZA" b="1" dirty="0"/>
              <a:t>Converged Regulation</a:t>
            </a:r>
          </a:p>
          <a:p>
            <a:pPr marL="0" indent="0" algn="ctr">
              <a:buNone/>
            </a:pPr>
            <a:endParaRPr lang="en-ZA" b="1" dirty="0"/>
          </a:p>
          <a:p>
            <a:pPr lvl="1">
              <a:lnSpc>
                <a:spcPct val="200000"/>
              </a:lnSpc>
            </a:pPr>
            <a:r>
              <a:rPr lang="en-US" dirty="0"/>
              <a:t>Convergence refers to the narrowing of the telecoms, broadcasting, ICT and new media sectors.</a:t>
            </a:r>
          </a:p>
          <a:p>
            <a:pPr lvl="1">
              <a:lnSpc>
                <a:spcPct val="200000"/>
              </a:lnSpc>
            </a:pPr>
            <a:endParaRPr lang="en-US" dirty="0"/>
          </a:p>
          <a:p>
            <a:pPr lvl="1">
              <a:lnSpc>
                <a:spcPct val="200000"/>
              </a:lnSpc>
            </a:pPr>
            <a:r>
              <a:rPr lang="en-US" dirty="0"/>
              <a:t>With converged regulation, a single authority regulates the multiple sectors</a:t>
            </a:r>
            <a:endParaRPr lang="en-ZA" dirty="0"/>
          </a:p>
        </p:txBody>
      </p:sp>
      <p:sp>
        <p:nvSpPr>
          <p:cNvPr id="4" name="Content Placeholder 3">
            <a:extLst>
              <a:ext uri="{FF2B5EF4-FFF2-40B4-BE49-F238E27FC236}">
                <a16:creationId xmlns:a16="http://schemas.microsoft.com/office/drawing/2014/main" xmlns="" id="{5E772EFB-0EB1-48E2-A83C-0D808EDF2E3C}"/>
              </a:ext>
            </a:extLst>
          </p:cNvPr>
          <p:cNvSpPr>
            <a:spLocks noGrp="1"/>
          </p:cNvSpPr>
          <p:nvPr>
            <p:ph sz="half" idx="2"/>
          </p:nvPr>
        </p:nvSpPr>
        <p:spPr>
          <a:xfrm>
            <a:off x="6621151" y="2103120"/>
            <a:ext cx="4663440" cy="4264123"/>
          </a:xfrm>
          <a:ln w="57150">
            <a:solidFill>
              <a:srgbClr val="0070C0"/>
            </a:solidFill>
          </a:ln>
        </p:spPr>
        <p:txBody>
          <a:bodyPr>
            <a:normAutofit lnSpcReduction="10000"/>
          </a:bodyPr>
          <a:lstStyle/>
          <a:p>
            <a:pPr marL="0" indent="0" algn="ctr">
              <a:buNone/>
            </a:pPr>
            <a:endParaRPr lang="en-ZA" b="1" dirty="0"/>
          </a:p>
          <a:p>
            <a:pPr marL="0" indent="0" algn="ctr">
              <a:buNone/>
            </a:pPr>
            <a:r>
              <a:rPr lang="en-ZA" b="1" dirty="0"/>
              <a:t>Single-Sector Regulation</a:t>
            </a:r>
          </a:p>
          <a:p>
            <a:endParaRPr lang="en-ZA" dirty="0"/>
          </a:p>
          <a:p>
            <a:pPr lvl="1">
              <a:lnSpc>
                <a:spcPct val="200000"/>
              </a:lnSpc>
            </a:pPr>
            <a:r>
              <a:rPr lang="en-US" dirty="0"/>
              <a:t>Single sector refers to separate telecoms, broadcasting, ICT and new media sectors</a:t>
            </a:r>
          </a:p>
          <a:p>
            <a:pPr lvl="1">
              <a:lnSpc>
                <a:spcPct val="200000"/>
              </a:lnSpc>
            </a:pPr>
            <a:endParaRPr lang="en-US" dirty="0"/>
          </a:p>
          <a:p>
            <a:pPr lvl="1">
              <a:lnSpc>
                <a:spcPct val="200000"/>
              </a:lnSpc>
            </a:pPr>
            <a:r>
              <a:rPr lang="en-US" dirty="0"/>
              <a:t>With single sector regulation, separate authorities regulates each of the individual sectors</a:t>
            </a:r>
          </a:p>
        </p:txBody>
      </p:sp>
      <p:sp>
        <p:nvSpPr>
          <p:cNvPr id="5" name="Slide Number Placeholder 4">
            <a:extLst>
              <a:ext uri="{FF2B5EF4-FFF2-40B4-BE49-F238E27FC236}">
                <a16:creationId xmlns:a16="http://schemas.microsoft.com/office/drawing/2014/main" xmlns="" id="{C5E787CE-D0F5-4450-8326-3D0B7E54F9D9}"/>
              </a:ext>
            </a:extLst>
          </p:cNvPr>
          <p:cNvSpPr>
            <a:spLocks noGrp="1"/>
          </p:cNvSpPr>
          <p:nvPr>
            <p:ph type="sldNum" sz="quarter" idx="12"/>
          </p:nvPr>
        </p:nvSpPr>
        <p:spPr/>
        <p:txBody>
          <a:bodyPr/>
          <a:lstStyle/>
          <a:p>
            <a:fld id="{34B7E4EF-A1BD-40F4-AB7B-04F084DD991D}" type="slidenum">
              <a:rPr lang="en-US" smtClean="0"/>
              <a:pPr/>
              <a:t>4</a:t>
            </a:fld>
            <a:endParaRPr lang="en-US"/>
          </a:p>
        </p:txBody>
      </p:sp>
    </p:spTree>
    <p:extLst>
      <p:ext uri="{BB962C8B-B14F-4D97-AF65-F5344CB8AC3E}">
        <p14:creationId xmlns:p14="http://schemas.microsoft.com/office/powerpoint/2010/main" xmlns="" val="918902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1602FF-293E-4B1B-81B9-73A6B51E0954}"/>
              </a:ext>
            </a:extLst>
          </p:cNvPr>
          <p:cNvSpPr>
            <a:spLocks noGrp="1"/>
          </p:cNvSpPr>
          <p:nvPr>
            <p:ph type="title"/>
          </p:nvPr>
        </p:nvSpPr>
        <p:spPr>
          <a:xfrm>
            <a:off x="444617" y="642594"/>
            <a:ext cx="11299970" cy="1371600"/>
          </a:xfrm>
          <a:solidFill>
            <a:schemeClr val="accent1">
              <a:lumMod val="40000"/>
              <a:lumOff val="60000"/>
            </a:schemeClr>
          </a:solidFill>
          <a:ln w="76200">
            <a:solidFill>
              <a:srgbClr val="0070C0"/>
            </a:solidFill>
          </a:ln>
        </p:spPr>
        <p:txBody>
          <a:bodyPr>
            <a:normAutofit/>
          </a:bodyPr>
          <a:lstStyle/>
          <a:p>
            <a:pPr algn="ctr"/>
            <a:r>
              <a:rPr lang="en-GB" sz="3500" b="1" dirty="0"/>
              <a:t>Converged Regulation versus Single-Sector Regulation</a:t>
            </a:r>
            <a:endParaRPr lang="en-ZA" sz="3500" b="1" dirty="0"/>
          </a:p>
        </p:txBody>
      </p:sp>
      <p:sp>
        <p:nvSpPr>
          <p:cNvPr id="3" name="Content Placeholder 2">
            <a:extLst>
              <a:ext uri="{FF2B5EF4-FFF2-40B4-BE49-F238E27FC236}">
                <a16:creationId xmlns:a16="http://schemas.microsoft.com/office/drawing/2014/main" xmlns="" id="{CF74ACBA-D33D-4321-860E-A4EE6BC1F5D3}"/>
              </a:ext>
            </a:extLst>
          </p:cNvPr>
          <p:cNvSpPr>
            <a:spLocks noGrp="1"/>
          </p:cNvSpPr>
          <p:nvPr>
            <p:ph idx="1"/>
          </p:nvPr>
        </p:nvSpPr>
        <p:spPr>
          <a:xfrm>
            <a:off x="595617" y="2103120"/>
            <a:ext cx="11048301" cy="3849624"/>
          </a:xfrm>
        </p:spPr>
        <p:txBody>
          <a:bodyPr/>
          <a:lstStyle/>
          <a:p>
            <a:pPr>
              <a:lnSpc>
                <a:spcPct val="200000"/>
              </a:lnSpc>
            </a:pPr>
            <a:r>
              <a:rPr lang="en-US" b="1" dirty="0"/>
              <a:t>Reform in South Africa:</a:t>
            </a:r>
          </a:p>
          <a:p>
            <a:pPr lvl="1">
              <a:lnSpc>
                <a:spcPct val="200000"/>
              </a:lnSpc>
            </a:pPr>
            <a:r>
              <a:rPr lang="en-US" dirty="0"/>
              <a:t>Single sector regulation in the form of IBA, Act 1993 (broadcasting) and SATRA, Act 1996 (telecoms)</a:t>
            </a:r>
          </a:p>
          <a:p>
            <a:pPr lvl="1">
              <a:lnSpc>
                <a:spcPct val="200000"/>
              </a:lnSpc>
            </a:pPr>
            <a:r>
              <a:rPr lang="en-US" dirty="0"/>
              <a:t>Convergence regulation with ICASA Act, 2000 (broadcasting + telecoms)</a:t>
            </a:r>
          </a:p>
          <a:p>
            <a:pPr lvl="1">
              <a:lnSpc>
                <a:spcPct val="200000"/>
              </a:lnSpc>
            </a:pPr>
            <a:r>
              <a:rPr lang="en-US" dirty="0"/>
              <a:t>Further convergence with ICASA Act, 2006 (broadcasting + telecoms + postal)</a:t>
            </a:r>
          </a:p>
          <a:p>
            <a:pPr>
              <a:lnSpc>
                <a:spcPct val="200000"/>
              </a:lnSpc>
            </a:pPr>
            <a:r>
              <a:rPr lang="en-US" b="1" dirty="0"/>
              <a:t>Challenges with regards to converged regulation:</a:t>
            </a:r>
          </a:p>
          <a:p>
            <a:pPr lvl="2">
              <a:lnSpc>
                <a:spcPct val="200000"/>
              </a:lnSpc>
            </a:pPr>
            <a:r>
              <a:rPr lang="en-US" dirty="0"/>
              <a:t>Balancing the regulation of telecoms, broadcasting, ICT and postal services</a:t>
            </a:r>
          </a:p>
          <a:p>
            <a:pPr lvl="2">
              <a:lnSpc>
                <a:spcPct val="200000"/>
              </a:lnSpc>
            </a:pPr>
            <a:r>
              <a:rPr lang="en-US" dirty="0"/>
              <a:t>Dealing appropriately with the unique challenges of each sector</a:t>
            </a:r>
          </a:p>
          <a:p>
            <a:pPr lvl="2">
              <a:lnSpc>
                <a:spcPct val="200000"/>
              </a:lnSpc>
            </a:pPr>
            <a:r>
              <a:rPr lang="en-US" dirty="0"/>
              <a:t>Building the requisite regulatory skills for each of the sectors</a:t>
            </a:r>
          </a:p>
          <a:p>
            <a:pPr lvl="2">
              <a:lnSpc>
                <a:spcPct val="200000"/>
              </a:lnSpc>
            </a:pPr>
            <a:endParaRPr lang="en-US" dirty="0"/>
          </a:p>
          <a:p>
            <a:pPr lvl="2"/>
            <a:endParaRPr lang="en-ZA" dirty="0"/>
          </a:p>
        </p:txBody>
      </p:sp>
      <p:sp>
        <p:nvSpPr>
          <p:cNvPr id="4" name="Slide Number Placeholder 3">
            <a:extLst>
              <a:ext uri="{FF2B5EF4-FFF2-40B4-BE49-F238E27FC236}">
                <a16:creationId xmlns:a16="http://schemas.microsoft.com/office/drawing/2014/main" xmlns="" id="{7E99D17D-74C4-4581-A135-6315E02B9B73}"/>
              </a:ext>
            </a:extLst>
          </p:cNvPr>
          <p:cNvSpPr>
            <a:spLocks noGrp="1"/>
          </p:cNvSpPr>
          <p:nvPr>
            <p:ph type="sldNum" sz="quarter" idx="12"/>
          </p:nvPr>
        </p:nvSpPr>
        <p:spPr/>
        <p:txBody>
          <a:bodyPr/>
          <a:lstStyle/>
          <a:p>
            <a:fld id="{34B7E4EF-A1BD-40F4-AB7B-04F084DD991D}" type="slidenum">
              <a:rPr lang="en-US" smtClean="0"/>
              <a:pPr/>
              <a:t>5</a:t>
            </a:fld>
            <a:endParaRPr lang="en-US"/>
          </a:p>
        </p:txBody>
      </p:sp>
    </p:spTree>
    <p:extLst>
      <p:ext uri="{BB962C8B-B14F-4D97-AF65-F5344CB8AC3E}">
        <p14:creationId xmlns:p14="http://schemas.microsoft.com/office/powerpoint/2010/main" xmlns="" val="913796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DBDABF-2C18-4B5E-B0F0-9FE3347FF17E}"/>
              </a:ext>
            </a:extLst>
          </p:cNvPr>
          <p:cNvSpPr>
            <a:spLocks noGrp="1"/>
          </p:cNvSpPr>
          <p:nvPr>
            <p:ph type="title"/>
          </p:nvPr>
        </p:nvSpPr>
        <p:spPr>
          <a:xfrm>
            <a:off x="637563" y="184559"/>
            <a:ext cx="10754687" cy="813732"/>
          </a:xfrm>
          <a:solidFill>
            <a:schemeClr val="accent1">
              <a:lumMod val="40000"/>
              <a:lumOff val="60000"/>
            </a:schemeClr>
          </a:solidFill>
          <a:ln w="76200">
            <a:solidFill>
              <a:srgbClr val="0070C0"/>
            </a:solidFill>
          </a:ln>
        </p:spPr>
        <p:txBody>
          <a:bodyPr/>
          <a:lstStyle/>
          <a:p>
            <a:pPr algn="ctr"/>
            <a:r>
              <a:rPr lang="en-GB" b="1" dirty="0"/>
              <a:t>The Dimensions of Regulatory Effectiveness</a:t>
            </a:r>
            <a:endParaRPr lang="en-ZA" b="1" dirty="0"/>
          </a:p>
        </p:txBody>
      </p:sp>
      <p:sp>
        <p:nvSpPr>
          <p:cNvPr id="3" name="Content Placeholder 2">
            <a:extLst>
              <a:ext uri="{FF2B5EF4-FFF2-40B4-BE49-F238E27FC236}">
                <a16:creationId xmlns:a16="http://schemas.microsoft.com/office/drawing/2014/main" xmlns="" id="{029B1935-56D8-4EA2-8B8A-54B7397F1633}"/>
              </a:ext>
            </a:extLst>
          </p:cNvPr>
          <p:cNvSpPr>
            <a:spLocks noGrp="1"/>
          </p:cNvSpPr>
          <p:nvPr>
            <p:ph idx="1"/>
          </p:nvPr>
        </p:nvSpPr>
        <p:spPr>
          <a:xfrm>
            <a:off x="385894" y="1132514"/>
            <a:ext cx="11425805" cy="4820230"/>
          </a:xfrm>
        </p:spPr>
        <p:txBody>
          <a:bodyPr/>
          <a:lstStyle/>
          <a:p>
            <a:r>
              <a:rPr lang="en-US" dirty="0"/>
              <a:t>Regulatory effectiveness refers to the degree to which regulatory objectives are achieved.</a:t>
            </a:r>
          </a:p>
          <a:p>
            <a:r>
              <a:rPr lang="en-US" dirty="0"/>
              <a:t>The local and internal reputation of the regulator.</a:t>
            </a:r>
          </a:p>
          <a:p>
            <a:r>
              <a:rPr lang="en-GB" dirty="0"/>
              <a:t>To measure regulatory progress in a meaningful and credible way, governments will need indicators to measure relevant outcomes of concern. </a:t>
            </a:r>
            <a:endParaRPr lang="en-US" dirty="0"/>
          </a:p>
          <a:p>
            <a:pPr marL="0" indent="0" algn="ctr">
              <a:buNone/>
            </a:pPr>
            <a:r>
              <a:rPr lang="en-US" b="1" dirty="0"/>
              <a:t>For purposes of this discussion, three dimensions will be considered</a:t>
            </a:r>
          </a:p>
          <a:p>
            <a:endParaRPr lang="en-ZA" dirty="0"/>
          </a:p>
        </p:txBody>
      </p:sp>
      <p:graphicFrame>
        <p:nvGraphicFramePr>
          <p:cNvPr id="4" name="Table 3">
            <a:extLst>
              <a:ext uri="{FF2B5EF4-FFF2-40B4-BE49-F238E27FC236}">
                <a16:creationId xmlns:a16="http://schemas.microsoft.com/office/drawing/2014/main" xmlns="" id="{7705CC9D-9A20-5443-8312-170271AD5B22}"/>
              </a:ext>
            </a:extLst>
          </p:cNvPr>
          <p:cNvGraphicFramePr>
            <a:graphicFrameLocks noGrp="1"/>
          </p:cNvGraphicFramePr>
          <p:nvPr>
            <p:extLst>
              <p:ext uri="{D42A27DB-BD31-4B8C-83A1-F6EECF244321}">
                <p14:modId xmlns:p14="http://schemas.microsoft.com/office/powerpoint/2010/main" xmlns="" val="1406055089"/>
              </p:ext>
            </p:extLst>
          </p:nvPr>
        </p:nvGraphicFramePr>
        <p:xfrm>
          <a:off x="637563" y="2801923"/>
          <a:ext cx="11098635" cy="3556932"/>
        </p:xfrm>
        <a:graphic>
          <a:graphicData uri="http://schemas.openxmlformats.org/drawingml/2006/table">
            <a:tbl>
              <a:tblPr firstRow="1" bandRow="1">
                <a:tableStyleId>{5C22544A-7EE6-4342-B048-85BDC9FD1C3A}</a:tableStyleId>
              </a:tblPr>
              <a:tblGrid>
                <a:gridCol w="3867325">
                  <a:extLst>
                    <a:ext uri="{9D8B030D-6E8A-4147-A177-3AD203B41FA5}">
                      <a16:colId xmlns:a16="http://schemas.microsoft.com/office/drawing/2014/main" xmlns="" val="4093264182"/>
                    </a:ext>
                  </a:extLst>
                </a:gridCol>
                <a:gridCol w="4303552">
                  <a:extLst>
                    <a:ext uri="{9D8B030D-6E8A-4147-A177-3AD203B41FA5}">
                      <a16:colId xmlns:a16="http://schemas.microsoft.com/office/drawing/2014/main" xmlns="" val="2031479889"/>
                    </a:ext>
                  </a:extLst>
                </a:gridCol>
                <a:gridCol w="2927758">
                  <a:extLst>
                    <a:ext uri="{9D8B030D-6E8A-4147-A177-3AD203B41FA5}">
                      <a16:colId xmlns:a16="http://schemas.microsoft.com/office/drawing/2014/main" xmlns="" val="208709576"/>
                    </a:ext>
                  </a:extLst>
                </a:gridCol>
              </a:tblGrid>
              <a:tr h="327029">
                <a:tc gridSpan="3">
                  <a:txBody>
                    <a:bodyPr/>
                    <a:lstStyle/>
                    <a:p>
                      <a:pPr marL="285750" indent="-285750">
                        <a:buFont typeface="Arial" panose="020B0604020202020204" pitchFamily="34" charset="0"/>
                        <a:buChar char="•"/>
                      </a:pPr>
                      <a:endParaRPr lang="en-US" sz="1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427786136"/>
                  </a:ext>
                </a:extLst>
              </a:tr>
              <a:tr h="333009">
                <a:tc>
                  <a:txBody>
                    <a:bodyPr/>
                    <a:lstStyle/>
                    <a:p>
                      <a:pPr algn="ctr"/>
                      <a:r>
                        <a:rPr lang="en-US" sz="1400" b="1" dirty="0">
                          <a:solidFill>
                            <a:schemeClr val="tx1"/>
                          </a:solidFill>
                        </a:rPr>
                        <a:t>Dimension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b="1" dirty="0">
                          <a:solidFill>
                            <a:schemeClr val="tx1"/>
                          </a:solidFill>
                        </a:rPr>
                        <a:t>Challenge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b="1" dirty="0">
                          <a:solidFill>
                            <a:schemeClr val="tx1"/>
                          </a:solidFill>
                        </a:rPr>
                        <a:t>Options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992492512"/>
                  </a:ext>
                </a:extLst>
              </a:tr>
              <a:tr h="806352">
                <a:tc>
                  <a:txBody>
                    <a:bodyPr/>
                    <a:lstStyle/>
                    <a:p>
                      <a:r>
                        <a:rPr lang="en-US" sz="1400" b="0" dirty="0">
                          <a:solidFill>
                            <a:schemeClr val="tx1"/>
                          </a:solidFill>
                        </a:rPr>
                        <a:t>ICASA’s Governance Structure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a:solidFill>
                            <a:schemeClr val="tx1"/>
                          </a:solidFill>
                        </a:rPr>
                        <a:t>Cumbersome 9 member ICASA Council + Executive Management (CEO, CFO, etc.)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a:solidFill>
                            <a:schemeClr val="tx1"/>
                          </a:solidFill>
                        </a:rPr>
                        <a:t>Smaller Council, Non-executive Council, Integrated Board, etc.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71660338"/>
                  </a:ext>
                </a:extLst>
              </a:tr>
              <a:tr h="1284190">
                <a:tc>
                  <a:txBody>
                    <a:bodyPr/>
                    <a:lstStyle/>
                    <a:p>
                      <a:r>
                        <a:rPr lang="en-ZA" sz="1400" b="0" dirty="0">
                          <a:solidFill>
                            <a:schemeClr val="tx1"/>
                          </a:solidFill>
                        </a:rPr>
                        <a:t>ICASA funding</a:t>
                      </a: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a:solidFill>
                            <a:schemeClr val="tx1"/>
                          </a:solidFill>
                        </a:rPr>
                        <a:t>Inadequate levels of funding, Inefficient funding mechanism: Budget - R459 (Deficit of R27 million).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a:solidFill>
                            <a:schemeClr val="tx1"/>
                          </a:solidFill>
                        </a:rPr>
                        <a:t>Fiscal allocation, Self-sufficient funding (regulatory fees), Funding from market activities), etc.</a:t>
                      </a:r>
                    </a:p>
                    <a:p>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95294336"/>
                  </a:ext>
                </a:extLst>
              </a:tr>
              <a:tr h="8063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dirty="0">
                          <a:solidFill>
                            <a:schemeClr val="tx1"/>
                          </a:solidFill>
                        </a:rPr>
                        <a:t>ICASA Mandate, Scope and Responsibilities</a:t>
                      </a:r>
                    </a:p>
                    <a:p>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a:solidFill>
                            <a:schemeClr val="tx1"/>
                          </a:solidFill>
                        </a:rPr>
                        <a:t>Incremental increase in mandate without due regard to capacity, broad scope including 4 sectors.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a:solidFill>
                            <a:schemeClr val="tx1"/>
                          </a:solidFill>
                        </a:rPr>
                        <a:t>Maintain status quo, Reduce mandate, Increase funding, etc.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65012630"/>
                  </a:ext>
                </a:extLst>
              </a:tr>
            </a:tbl>
          </a:graphicData>
        </a:graphic>
      </p:graphicFrame>
      <p:sp>
        <p:nvSpPr>
          <p:cNvPr id="5" name="Slide Number Placeholder 4">
            <a:extLst>
              <a:ext uri="{FF2B5EF4-FFF2-40B4-BE49-F238E27FC236}">
                <a16:creationId xmlns:a16="http://schemas.microsoft.com/office/drawing/2014/main" xmlns="" id="{87E08B89-2FE0-4629-BF05-7E1CDACA06B7}"/>
              </a:ext>
            </a:extLst>
          </p:cNvPr>
          <p:cNvSpPr>
            <a:spLocks noGrp="1"/>
          </p:cNvSpPr>
          <p:nvPr>
            <p:ph type="sldNum" sz="quarter" idx="12"/>
          </p:nvPr>
        </p:nvSpPr>
        <p:spPr/>
        <p:txBody>
          <a:bodyPr/>
          <a:lstStyle/>
          <a:p>
            <a:fld id="{34B7E4EF-A1BD-40F4-AB7B-04F084DD991D}" type="slidenum">
              <a:rPr lang="en-US" smtClean="0"/>
              <a:pPr/>
              <a:t>6</a:t>
            </a:fld>
            <a:endParaRPr lang="en-US"/>
          </a:p>
        </p:txBody>
      </p:sp>
    </p:spTree>
    <p:extLst>
      <p:ext uri="{BB962C8B-B14F-4D97-AF65-F5344CB8AC3E}">
        <p14:creationId xmlns:p14="http://schemas.microsoft.com/office/powerpoint/2010/main" xmlns="" val="1662151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61993F-49C1-40FF-9705-E4B596F0AD31}"/>
              </a:ext>
            </a:extLst>
          </p:cNvPr>
          <p:cNvSpPr>
            <a:spLocks noGrp="1"/>
          </p:cNvSpPr>
          <p:nvPr>
            <p:ph type="title"/>
          </p:nvPr>
        </p:nvSpPr>
        <p:spPr>
          <a:xfrm>
            <a:off x="503339" y="276837"/>
            <a:ext cx="10930855" cy="1090569"/>
          </a:xfrm>
          <a:solidFill>
            <a:schemeClr val="accent1">
              <a:lumMod val="40000"/>
              <a:lumOff val="60000"/>
            </a:schemeClr>
          </a:solidFill>
          <a:ln w="76200">
            <a:solidFill>
              <a:srgbClr val="0070C0"/>
            </a:solidFill>
          </a:ln>
        </p:spPr>
        <p:txBody>
          <a:bodyPr/>
          <a:lstStyle/>
          <a:p>
            <a:pPr algn="ctr"/>
            <a:r>
              <a:rPr lang="en-ZA" b="1" dirty="0"/>
              <a:t>Useful Indicators for Consideration</a:t>
            </a:r>
          </a:p>
        </p:txBody>
      </p:sp>
      <p:sp>
        <p:nvSpPr>
          <p:cNvPr id="3" name="Content Placeholder 2">
            <a:extLst>
              <a:ext uri="{FF2B5EF4-FFF2-40B4-BE49-F238E27FC236}">
                <a16:creationId xmlns:a16="http://schemas.microsoft.com/office/drawing/2014/main" xmlns="" id="{5710DA0B-79AB-4753-A653-8EF7E78A5733}"/>
              </a:ext>
            </a:extLst>
          </p:cNvPr>
          <p:cNvSpPr>
            <a:spLocks noGrp="1"/>
          </p:cNvSpPr>
          <p:nvPr>
            <p:ph idx="1"/>
          </p:nvPr>
        </p:nvSpPr>
        <p:spPr>
          <a:xfrm>
            <a:off x="385895" y="1526797"/>
            <a:ext cx="11434194" cy="4848836"/>
          </a:xfrm>
        </p:spPr>
        <p:txBody>
          <a:bodyPr anchor="ctr">
            <a:normAutofit/>
          </a:bodyPr>
          <a:lstStyle/>
          <a:p>
            <a:pPr marL="0" indent="0">
              <a:lnSpc>
                <a:spcPct val="200000"/>
              </a:lnSpc>
              <a:buNone/>
            </a:pPr>
            <a:r>
              <a:rPr lang="en-GB" b="1" dirty="0"/>
              <a:t>Indicators can be grouped into three main types: </a:t>
            </a:r>
          </a:p>
          <a:p>
            <a:pPr marL="274320" lvl="1" indent="0">
              <a:lnSpc>
                <a:spcPct val="200000"/>
              </a:lnSpc>
              <a:buNone/>
            </a:pPr>
            <a:r>
              <a:rPr lang="en-GB" sz="1400" dirty="0"/>
              <a:t>(</a:t>
            </a:r>
            <a:r>
              <a:rPr lang="en-GB" sz="1400" dirty="0" err="1"/>
              <a:t>i</a:t>
            </a:r>
            <a:r>
              <a:rPr lang="en-GB" sz="1400" dirty="0"/>
              <a:t>)</a:t>
            </a:r>
            <a:r>
              <a:rPr lang="en-GB" sz="1400" b="1" dirty="0"/>
              <a:t> Impact: </a:t>
            </a:r>
            <a:r>
              <a:rPr lang="en-GB" sz="1400" dirty="0"/>
              <a:t>changes in the problem or other outcomes of concern; </a:t>
            </a:r>
          </a:p>
          <a:p>
            <a:pPr marL="274320" lvl="1" indent="0">
              <a:lnSpc>
                <a:spcPct val="200000"/>
              </a:lnSpc>
              <a:buNone/>
            </a:pPr>
            <a:r>
              <a:rPr lang="en-GB" sz="1400" dirty="0"/>
              <a:t>(ii) </a:t>
            </a:r>
            <a:r>
              <a:rPr lang="en-GB" sz="1400" b="1" dirty="0"/>
              <a:t>Cost-effectiveness: </a:t>
            </a:r>
            <a:r>
              <a:rPr lang="en-GB" sz="1400" dirty="0"/>
              <a:t>costs for a given level of impact; and </a:t>
            </a:r>
          </a:p>
          <a:p>
            <a:pPr marL="274320" lvl="1" indent="0">
              <a:lnSpc>
                <a:spcPct val="200000"/>
              </a:lnSpc>
              <a:buNone/>
            </a:pPr>
            <a:r>
              <a:rPr lang="en-GB" sz="1400" dirty="0"/>
              <a:t>(iii) </a:t>
            </a:r>
            <a:r>
              <a:rPr lang="en-GB" sz="1400" b="1" dirty="0"/>
              <a:t>Net Benefits: </a:t>
            </a:r>
            <a:r>
              <a:rPr lang="en-GB" sz="1400" dirty="0"/>
              <a:t>all beneficial impacts minus all costly impacts. </a:t>
            </a:r>
          </a:p>
          <a:p>
            <a:pPr marL="274320" lvl="1" indent="0">
              <a:lnSpc>
                <a:spcPct val="200000"/>
              </a:lnSpc>
              <a:buNone/>
            </a:pPr>
            <a:r>
              <a:rPr lang="en-GB" sz="1400" dirty="0"/>
              <a:t>Generally speaking, a net benefits measure will make the best indicator as it seeks to capture and incorporate into one unit all the impacts of a regulation or regulatory policy, both positive and negative. However, if the benefits of a regulation or regulatory policy cannot be placed into monetary terms to facilitate a calculation of net benefits, the evaluator can rely next on cost-effectiveness, which measures the cost per non-monetary unit of benefit. Should cost effectiveness not be feasible, an evaluation can simply focus on discrete impacts, such as health, environmental quality, or security, image and reputation:</a:t>
            </a:r>
          </a:p>
          <a:p>
            <a:pPr algn="r">
              <a:lnSpc>
                <a:spcPct val="200000"/>
              </a:lnSpc>
            </a:pPr>
            <a:r>
              <a:rPr lang="en-ZA" sz="900" dirty="0"/>
              <a:t>By Cary </a:t>
            </a:r>
            <a:r>
              <a:rPr lang="en-ZA" sz="900" dirty="0" err="1"/>
              <a:t>Coglianese</a:t>
            </a:r>
            <a:r>
              <a:rPr lang="en-ZA" sz="900" dirty="0"/>
              <a:t> - Measuring Regulatory Performance</a:t>
            </a:r>
          </a:p>
        </p:txBody>
      </p:sp>
      <p:sp>
        <p:nvSpPr>
          <p:cNvPr id="4" name="Slide Number Placeholder 3">
            <a:extLst>
              <a:ext uri="{FF2B5EF4-FFF2-40B4-BE49-F238E27FC236}">
                <a16:creationId xmlns:a16="http://schemas.microsoft.com/office/drawing/2014/main" xmlns="" id="{E3D97D36-1DAB-436F-8968-CB510942C52F}"/>
              </a:ext>
            </a:extLst>
          </p:cNvPr>
          <p:cNvSpPr>
            <a:spLocks noGrp="1"/>
          </p:cNvSpPr>
          <p:nvPr>
            <p:ph type="sldNum" sz="quarter" idx="12"/>
          </p:nvPr>
        </p:nvSpPr>
        <p:spPr/>
        <p:txBody>
          <a:bodyPr/>
          <a:lstStyle/>
          <a:p>
            <a:fld id="{34B7E4EF-A1BD-40F4-AB7B-04F084DD991D}" type="slidenum">
              <a:rPr lang="en-US" smtClean="0"/>
              <a:pPr/>
              <a:t>7</a:t>
            </a:fld>
            <a:endParaRPr lang="en-US"/>
          </a:p>
        </p:txBody>
      </p:sp>
    </p:spTree>
    <p:extLst>
      <p:ext uri="{BB962C8B-B14F-4D97-AF65-F5344CB8AC3E}">
        <p14:creationId xmlns:p14="http://schemas.microsoft.com/office/powerpoint/2010/main" xmlns="" val="2473946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A5AF9A-FDC3-42C6-9115-DB18A2C80CDB}"/>
              </a:ext>
            </a:extLst>
          </p:cNvPr>
          <p:cNvSpPr>
            <a:spLocks noGrp="1"/>
          </p:cNvSpPr>
          <p:nvPr>
            <p:ph type="title"/>
          </p:nvPr>
        </p:nvSpPr>
        <p:spPr/>
        <p:txBody>
          <a:bodyPr/>
          <a:lstStyle/>
          <a:p>
            <a:endParaRPr lang="en-ZA"/>
          </a:p>
        </p:txBody>
      </p:sp>
      <p:pic>
        <p:nvPicPr>
          <p:cNvPr id="4" name="Content Placeholder 3">
            <a:extLst>
              <a:ext uri="{FF2B5EF4-FFF2-40B4-BE49-F238E27FC236}">
                <a16:creationId xmlns:a16="http://schemas.microsoft.com/office/drawing/2014/main" xmlns="" id="{43927320-C70E-4DBE-A007-B3BE15E48676}"/>
              </a:ext>
            </a:extLst>
          </p:cNvPr>
          <p:cNvPicPr>
            <a:picLocks noGrp="1" noChangeAspect="1"/>
          </p:cNvPicPr>
          <p:nvPr>
            <p:ph idx="1"/>
          </p:nvPr>
        </p:nvPicPr>
        <p:blipFill>
          <a:blip r:embed="rId2" cstate="print"/>
          <a:stretch>
            <a:fillRect/>
          </a:stretch>
        </p:blipFill>
        <p:spPr>
          <a:xfrm>
            <a:off x="3045204" y="642594"/>
            <a:ext cx="6082017" cy="5310531"/>
          </a:xfrm>
          <a:prstGeom prst="rect">
            <a:avLst/>
          </a:prstGeom>
        </p:spPr>
      </p:pic>
      <p:sp>
        <p:nvSpPr>
          <p:cNvPr id="5" name="Slide Number Placeholder 4">
            <a:extLst>
              <a:ext uri="{FF2B5EF4-FFF2-40B4-BE49-F238E27FC236}">
                <a16:creationId xmlns:a16="http://schemas.microsoft.com/office/drawing/2014/main" xmlns="" id="{B1CFFF96-61D2-4457-BF94-B6EC8A36249B}"/>
              </a:ext>
            </a:extLst>
          </p:cNvPr>
          <p:cNvSpPr>
            <a:spLocks noGrp="1"/>
          </p:cNvSpPr>
          <p:nvPr>
            <p:ph type="sldNum" sz="quarter" idx="12"/>
          </p:nvPr>
        </p:nvSpPr>
        <p:spPr/>
        <p:txBody>
          <a:bodyPr/>
          <a:lstStyle/>
          <a:p>
            <a:fld id="{34B7E4EF-A1BD-40F4-AB7B-04F084DD991D}" type="slidenum">
              <a:rPr lang="en-US" smtClean="0"/>
              <a:pPr/>
              <a:t>8</a:t>
            </a:fld>
            <a:endParaRPr lang="en-US"/>
          </a:p>
        </p:txBody>
      </p:sp>
    </p:spTree>
    <p:extLst>
      <p:ext uri="{BB962C8B-B14F-4D97-AF65-F5344CB8AC3E}">
        <p14:creationId xmlns:p14="http://schemas.microsoft.com/office/powerpoint/2010/main" xmlns="" val="1546861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0FC8A0-A816-46DB-B36E-1CD7E50BAED7}"/>
              </a:ext>
            </a:extLst>
          </p:cNvPr>
          <p:cNvSpPr>
            <a:spLocks noGrp="1"/>
          </p:cNvSpPr>
          <p:nvPr>
            <p:ph type="title"/>
          </p:nvPr>
        </p:nvSpPr>
        <p:spPr>
          <a:xfrm>
            <a:off x="494950" y="642594"/>
            <a:ext cx="11174136" cy="1371600"/>
          </a:xfrm>
          <a:solidFill>
            <a:schemeClr val="accent1">
              <a:lumMod val="40000"/>
              <a:lumOff val="60000"/>
            </a:schemeClr>
          </a:solidFill>
          <a:ln w="76200">
            <a:solidFill>
              <a:srgbClr val="0070C0"/>
            </a:solidFill>
          </a:ln>
        </p:spPr>
        <p:txBody>
          <a:bodyPr>
            <a:normAutofit fontScale="90000"/>
          </a:bodyPr>
          <a:lstStyle/>
          <a:p>
            <a:pPr algn="ctr"/>
            <a:r>
              <a:rPr lang="en-ZA" sz="6000" b="1" dirty="0"/>
              <a:t>Regulatory Institutional Structures</a:t>
            </a:r>
            <a:endParaRPr lang="en-ZA" sz="6000" dirty="0"/>
          </a:p>
        </p:txBody>
      </p:sp>
      <p:sp>
        <p:nvSpPr>
          <p:cNvPr id="3" name="Content Placeholder 2">
            <a:extLst>
              <a:ext uri="{FF2B5EF4-FFF2-40B4-BE49-F238E27FC236}">
                <a16:creationId xmlns:a16="http://schemas.microsoft.com/office/drawing/2014/main" xmlns="" id="{6DEE75F0-C02C-413A-BCCD-69C944BC2D6F}"/>
              </a:ext>
            </a:extLst>
          </p:cNvPr>
          <p:cNvSpPr>
            <a:spLocks noGrp="1"/>
          </p:cNvSpPr>
          <p:nvPr>
            <p:ph idx="1"/>
          </p:nvPr>
        </p:nvSpPr>
        <p:spPr>
          <a:xfrm>
            <a:off x="578840" y="2103120"/>
            <a:ext cx="11090246" cy="4230568"/>
          </a:xfrm>
        </p:spPr>
        <p:txBody>
          <a:bodyPr>
            <a:normAutofit/>
          </a:bodyPr>
          <a:lstStyle/>
          <a:p>
            <a:pPr>
              <a:lnSpc>
                <a:spcPct val="150000"/>
              </a:lnSpc>
            </a:pPr>
            <a:r>
              <a:rPr lang="en-US" dirty="0"/>
              <a:t>The ubiquity of telecoms networks and services has resulted in a proliferation of regulatory institutional structures.</a:t>
            </a:r>
          </a:p>
          <a:p>
            <a:pPr>
              <a:lnSpc>
                <a:spcPct val="150000"/>
              </a:lnSpc>
            </a:pPr>
            <a:r>
              <a:rPr lang="en-US" b="1" dirty="0"/>
              <a:t>Examples of regulatory institutional structures affecting ICASA in SA includes:</a:t>
            </a:r>
          </a:p>
          <a:p>
            <a:pPr lvl="1">
              <a:lnSpc>
                <a:spcPct val="150000"/>
              </a:lnSpc>
            </a:pPr>
            <a:r>
              <a:rPr lang="en-US" dirty="0"/>
              <a:t>Competition Commission, </a:t>
            </a:r>
          </a:p>
          <a:p>
            <a:pPr lvl="1">
              <a:lnSpc>
                <a:spcPct val="150000"/>
              </a:lnSpc>
            </a:pPr>
            <a:r>
              <a:rPr lang="en-US" dirty="0"/>
              <a:t>National Consumer Commission</a:t>
            </a:r>
          </a:p>
          <a:p>
            <a:pPr lvl="1">
              <a:lnSpc>
                <a:spcPct val="150000"/>
              </a:lnSpc>
            </a:pPr>
            <a:r>
              <a:rPr lang="en-US" dirty="0"/>
              <a:t>Information Regulator</a:t>
            </a:r>
          </a:p>
          <a:p>
            <a:pPr lvl="1">
              <a:lnSpc>
                <a:spcPct val="150000"/>
              </a:lnSpc>
            </a:pPr>
            <a:r>
              <a:rPr lang="en-US" dirty="0"/>
              <a:t>National Electricity Regulatory Authority</a:t>
            </a:r>
          </a:p>
          <a:p>
            <a:pPr>
              <a:lnSpc>
                <a:spcPct val="150000"/>
              </a:lnSpc>
            </a:pPr>
            <a:r>
              <a:rPr lang="en-US" b="1" dirty="0"/>
              <a:t>Brief Analysis</a:t>
            </a:r>
          </a:p>
          <a:p>
            <a:pPr lvl="1">
              <a:lnSpc>
                <a:spcPct val="150000"/>
              </a:lnSpc>
            </a:pPr>
            <a:r>
              <a:rPr lang="en-US" dirty="0"/>
              <a:t>Challenges of duplication of roles and concurrent processes</a:t>
            </a:r>
          </a:p>
          <a:p>
            <a:pPr lvl="1">
              <a:lnSpc>
                <a:spcPct val="150000"/>
              </a:lnSpc>
            </a:pPr>
            <a:r>
              <a:rPr lang="en-US" dirty="0"/>
              <a:t>Recent example of both the Competition Commission and ICASA undertaking inquiries into data pricing </a:t>
            </a:r>
          </a:p>
          <a:p>
            <a:pPr lvl="1">
              <a:lnSpc>
                <a:spcPct val="150000"/>
              </a:lnSpc>
            </a:pPr>
            <a:r>
              <a:rPr lang="en-US" dirty="0"/>
              <a:t>Multiple regulatory institutional structures requires extraordinary co-ordination and information sharing capability</a:t>
            </a:r>
          </a:p>
          <a:p>
            <a:endParaRPr lang="en-ZA" dirty="0"/>
          </a:p>
        </p:txBody>
      </p:sp>
      <p:sp>
        <p:nvSpPr>
          <p:cNvPr id="4" name="Slide Number Placeholder 3">
            <a:extLst>
              <a:ext uri="{FF2B5EF4-FFF2-40B4-BE49-F238E27FC236}">
                <a16:creationId xmlns:a16="http://schemas.microsoft.com/office/drawing/2014/main" xmlns="" id="{A89F0210-0A99-44E7-A463-166694ED9B2C}"/>
              </a:ext>
            </a:extLst>
          </p:cNvPr>
          <p:cNvSpPr>
            <a:spLocks noGrp="1"/>
          </p:cNvSpPr>
          <p:nvPr>
            <p:ph type="sldNum" sz="quarter" idx="12"/>
          </p:nvPr>
        </p:nvSpPr>
        <p:spPr/>
        <p:txBody>
          <a:bodyPr/>
          <a:lstStyle/>
          <a:p>
            <a:fld id="{34B7E4EF-A1BD-40F4-AB7B-04F084DD991D}" type="slidenum">
              <a:rPr lang="en-US" smtClean="0"/>
              <a:pPr/>
              <a:t>9</a:t>
            </a:fld>
            <a:endParaRPr lang="en-US"/>
          </a:p>
        </p:txBody>
      </p:sp>
    </p:spTree>
    <p:extLst>
      <p:ext uri="{BB962C8B-B14F-4D97-AF65-F5344CB8AC3E}">
        <p14:creationId xmlns:p14="http://schemas.microsoft.com/office/powerpoint/2010/main" xmlns="" val="38687247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ONE.pptx" id="{5330A5D3-B581-4B4A-9313-9275B6EF2E52}" vid="{516C64E9-C0AA-46DA-9991-9C0EC881A8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{AA2DD2E9-DC86-48D9-8FF3-AACC26AACA61}tf56410444</Template>
  <TotalTime>0</TotalTime>
  <Words>2290</Words>
  <Application>Microsoft Office PowerPoint</Application>
  <PresentationFormat>Custom</PresentationFormat>
  <Paragraphs>159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SavonVTI</vt:lpstr>
      <vt:lpstr>Presentation to the communications committee  </vt:lpstr>
      <vt:lpstr>You are Required to make a 10 Minutes’ Presentation to the Panel</vt:lpstr>
      <vt:lpstr>Slide 3</vt:lpstr>
      <vt:lpstr>DEFINITION OF TERMS</vt:lpstr>
      <vt:lpstr>Converged Regulation versus Single-Sector Regulation</vt:lpstr>
      <vt:lpstr>The Dimensions of Regulatory Effectiveness</vt:lpstr>
      <vt:lpstr>Useful Indicators for Consideration</vt:lpstr>
      <vt:lpstr>Slide 8</vt:lpstr>
      <vt:lpstr>Regulatory Institutional Structures</vt:lpstr>
      <vt:lpstr>DEFINITIONS OF TERMS</vt:lpstr>
      <vt:lpstr>Self-regulation versus Core-regulation</vt:lpstr>
      <vt:lpstr>Where South Africa is in Relation to Convergence</vt:lpstr>
      <vt:lpstr>WHITE PAPER DEFINITION CONVERGENCE </vt:lpstr>
      <vt:lpstr>WHITE PAPER AND CONVERGENCE</vt:lpstr>
      <vt:lpstr>WHITE PAPER AND CONVERGENCE</vt:lpstr>
      <vt:lpstr>Ofcom – Definition of Convergence</vt:lpstr>
      <vt:lpstr>ITU DEFINITION</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2020-02-23T10:35:44Z</dcterms:created>
  <dcterms:modified xsi:type="dcterms:W3CDTF">2020-02-26T09:11:59Z</dcterms:modified>
</cp:coreProperties>
</file>