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324" r:id="rId3"/>
    <p:sldId id="321" r:id="rId4"/>
    <p:sldId id="322" r:id="rId5"/>
    <p:sldId id="323" r:id="rId6"/>
    <p:sldId id="339" r:id="rId7"/>
    <p:sldId id="318" r:id="rId8"/>
    <p:sldId id="319" r:id="rId9"/>
    <p:sldId id="356" r:id="rId10"/>
    <p:sldId id="357" r:id="rId11"/>
    <p:sldId id="358" r:id="rId12"/>
    <p:sldId id="359" r:id="rId13"/>
    <p:sldId id="360" r:id="rId14"/>
    <p:sldId id="320"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41" r:id="rId30"/>
    <p:sldId id="342" r:id="rId31"/>
    <p:sldId id="343" r:id="rId32"/>
    <p:sldId id="362" r:id="rId33"/>
    <p:sldId id="363" r:id="rId34"/>
    <p:sldId id="364" r:id="rId35"/>
    <p:sldId id="286" r:id="rId36"/>
    <p:sldId id="257" r:id="rId37"/>
    <p:sldId id="258" r:id="rId38"/>
    <p:sldId id="259" r:id="rId39"/>
    <p:sldId id="263" r:id="rId40"/>
    <p:sldId id="264" r:id="rId41"/>
    <p:sldId id="260" r:id="rId42"/>
    <p:sldId id="272" r:id="rId43"/>
    <p:sldId id="273" r:id="rId44"/>
    <p:sldId id="274" r:id="rId45"/>
    <p:sldId id="275" r:id="rId46"/>
    <p:sldId id="276" r:id="rId47"/>
    <p:sldId id="365" r:id="rId48"/>
    <p:sldId id="347" r:id="rId49"/>
    <p:sldId id="348" r:id="rId50"/>
    <p:sldId id="351" r:id="rId51"/>
    <p:sldId id="352" r:id="rId52"/>
    <p:sldId id="353" r:id="rId53"/>
    <p:sldId id="354" r:id="rId54"/>
    <p:sldId id="369" r:id="rId55"/>
    <p:sldId id="370" r:id="rId56"/>
    <p:sldId id="371" r:id="rId57"/>
    <p:sldId id="372" r:id="rId58"/>
    <p:sldId id="373" r:id="rId59"/>
    <p:sldId id="374" r:id="rId60"/>
    <p:sldId id="375" r:id="rId61"/>
    <p:sldId id="376" r:id="rId62"/>
    <p:sldId id="367" r:id="rId63"/>
    <p:sldId id="368" r:id="rId64"/>
    <p:sldId id="289" r:id="rId65"/>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sesi Koto" initials="MK"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p:cViewPr varScale="1">
        <p:scale>
          <a:sx n="110" d="100"/>
          <a:sy n="110" d="100"/>
        </p:scale>
        <p:origin x="-1644"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6038" y="0"/>
            <a:ext cx="2951162" cy="498475"/>
          </a:xfrm>
          <a:prstGeom prst="rect">
            <a:avLst/>
          </a:prstGeom>
        </p:spPr>
        <p:txBody>
          <a:bodyPr vert="horz" lIns="91440" tIns="45720" rIns="91440" bIns="45720" rtlCol="0"/>
          <a:lstStyle>
            <a:lvl1pPr algn="r">
              <a:defRPr sz="1200"/>
            </a:lvl1pPr>
          </a:lstStyle>
          <a:p>
            <a:fld id="{75709704-4953-4965-91B6-F2D4FD02FA12}" type="datetimeFigureOut">
              <a:rPr lang="en-US" smtClean="0"/>
              <a:pPr/>
              <a:t>2/27/2020</a:t>
            </a:fld>
            <a:endParaRPr lang="en-US" dirty="0"/>
          </a:p>
        </p:txBody>
      </p:sp>
      <p:sp>
        <p:nvSpPr>
          <p:cNvPr id="4" name="Slide Image Placeholder 3"/>
          <p:cNvSpPr>
            <a:spLocks noGrp="1" noRot="1" noChangeAspect="1"/>
          </p:cNvSpPr>
          <p:nvPr>
            <p:ph type="sldImg" idx="2"/>
          </p:nvPr>
        </p:nvSpPr>
        <p:spPr>
          <a:xfrm>
            <a:off x="1168400" y="1243013"/>
            <a:ext cx="4471988" cy="33543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1038" y="4784725"/>
            <a:ext cx="5446712" cy="391318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2450"/>
            <a:ext cx="2951163" cy="49847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6038" y="9442450"/>
            <a:ext cx="2951162" cy="498475"/>
          </a:xfrm>
          <a:prstGeom prst="rect">
            <a:avLst/>
          </a:prstGeom>
        </p:spPr>
        <p:txBody>
          <a:bodyPr vert="horz" lIns="91440" tIns="45720" rIns="91440" bIns="45720" rtlCol="0" anchor="b"/>
          <a:lstStyle>
            <a:lvl1pPr algn="r">
              <a:defRPr sz="1200"/>
            </a:lvl1pPr>
          </a:lstStyle>
          <a:p>
            <a:fld id="{1553465E-B9D6-4F2B-8D95-D0F62643F207}" type="slidenum">
              <a:rPr lang="en-US" smtClean="0"/>
              <a:pPr/>
              <a:t>‹#›</a:t>
            </a:fld>
            <a:endParaRPr lang="en-US" dirty="0"/>
          </a:p>
        </p:txBody>
      </p:sp>
    </p:spTree>
    <p:extLst>
      <p:ext uri="{BB962C8B-B14F-4D97-AF65-F5344CB8AC3E}">
        <p14:creationId xmlns:p14="http://schemas.microsoft.com/office/powerpoint/2010/main" xmlns="" val="389358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xmlns="" val="1231981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xmlns="" val="3645296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xmlns="" val="3600099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47B8B1-0099-478B-98DD-CB6F59CE9F43}" type="slidenum">
              <a:rPr lang="en-US" altLang="en-US"/>
              <a:pPr/>
              <a:t>19</a:t>
            </a:fld>
            <a:endParaRPr lang="en-US" altLang="en-US" dirty="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endParaRPr lang="en-GB" altLang="en-US" dirty="0"/>
          </a:p>
        </p:txBody>
      </p:sp>
    </p:spTree>
    <p:extLst>
      <p:ext uri="{BB962C8B-B14F-4D97-AF65-F5344CB8AC3E}">
        <p14:creationId xmlns:p14="http://schemas.microsoft.com/office/powerpoint/2010/main" xmlns="" val="1933614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descr="C:\Users\olebogeng1\Pictures\Russia Embassy Event.jpg"/>
          <p:cNvPicPr>
            <a:picLocks noChangeAspect="1" noChangeArrowheads="1"/>
          </p:cNvPicPr>
          <p:nvPr userDrawn="1"/>
        </p:nvPicPr>
        <p:blipFill rotWithShape="1">
          <a:blip r:embed="rId2" cstate="print">
            <a:extLst>
              <a:ext uri="{28A0092B-C50C-407E-A947-70E740481C1C}">
                <a14:useLocalDpi xmlns:a14="http://schemas.microsoft.com/office/drawing/2010/main" xmlns="" val="0"/>
              </a:ext>
            </a:extLst>
          </a:blip>
          <a:srcRect b="48397"/>
          <a:stretch/>
        </p:blipFill>
        <p:spPr bwMode="auto">
          <a:xfrm>
            <a:off x="-152400" y="76200"/>
            <a:ext cx="9448800" cy="689610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ight Triangle 8"/>
          <p:cNvSpPr/>
          <p:nvPr userDrawn="1"/>
        </p:nvSpPr>
        <p:spPr>
          <a:xfrm flipH="1">
            <a:off x="6654800" y="4762500"/>
            <a:ext cx="2692400" cy="2209800"/>
          </a:xfrm>
          <a:custGeom>
            <a:avLst/>
            <a:gdLst>
              <a:gd name="connsiteX0" fmla="*/ 0 w 2514600"/>
              <a:gd name="connsiteY0" fmla="*/ 1752600 h 1752600"/>
              <a:gd name="connsiteX1" fmla="*/ 0 w 2514600"/>
              <a:gd name="connsiteY1" fmla="*/ 0 h 1752600"/>
              <a:gd name="connsiteX2" fmla="*/ 2514600 w 2514600"/>
              <a:gd name="connsiteY2" fmla="*/ 1752600 h 1752600"/>
              <a:gd name="connsiteX3" fmla="*/ 0 w 2514600"/>
              <a:gd name="connsiteY3" fmla="*/ 1752600 h 1752600"/>
              <a:gd name="connsiteX0" fmla="*/ 0 w 2514600"/>
              <a:gd name="connsiteY0" fmla="*/ 1752600 h 1752600"/>
              <a:gd name="connsiteX1" fmla="*/ 0 w 2514600"/>
              <a:gd name="connsiteY1" fmla="*/ 0 h 1752600"/>
              <a:gd name="connsiteX2" fmla="*/ 2514600 w 2514600"/>
              <a:gd name="connsiteY2" fmla="*/ 1752600 h 1752600"/>
              <a:gd name="connsiteX3" fmla="*/ 0 w 2514600"/>
              <a:gd name="connsiteY3" fmla="*/ 1752600 h 1752600"/>
              <a:gd name="connsiteX0" fmla="*/ 0 w 2514600"/>
              <a:gd name="connsiteY0" fmla="*/ 1752600 h 1752600"/>
              <a:gd name="connsiteX1" fmla="*/ 0 w 2514600"/>
              <a:gd name="connsiteY1" fmla="*/ 0 h 1752600"/>
              <a:gd name="connsiteX2" fmla="*/ 2514600 w 2514600"/>
              <a:gd name="connsiteY2" fmla="*/ 1752600 h 1752600"/>
              <a:gd name="connsiteX3" fmla="*/ 0 w 2514600"/>
              <a:gd name="connsiteY3" fmla="*/ 1752600 h 1752600"/>
              <a:gd name="connsiteX0" fmla="*/ 38100 w 2552700"/>
              <a:gd name="connsiteY0" fmla="*/ 2184400 h 2184400"/>
              <a:gd name="connsiteX1" fmla="*/ 0 w 2552700"/>
              <a:gd name="connsiteY1" fmla="*/ 0 h 2184400"/>
              <a:gd name="connsiteX2" fmla="*/ 2552700 w 2552700"/>
              <a:gd name="connsiteY2" fmla="*/ 2184400 h 2184400"/>
              <a:gd name="connsiteX3" fmla="*/ 38100 w 2552700"/>
              <a:gd name="connsiteY3" fmla="*/ 2184400 h 2184400"/>
              <a:gd name="connsiteX0" fmla="*/ 38100 w 2692400"/>
              <a:gd name="connsiteY0" fmla="*/ 2184400 h 2209800"/>
              <a:gd name="connsiteX1" fmla="*/ 0 w 2692400"/>
              <a:gd name="connsiteY1" fmla="*/ 0 h 2209800"/>
              <a:gd name="connsiteX2" fmla="*/ 2692400 w 2692400"/>
              <a:gd name="connsiteY2" fmla="*/ 2209800 h 2209800"/>
              <a:gd name="connsiteX3" fmla="*/ 38100 w 2692400"/>
              <a:gd name="connsiteY3" fmla="*/ 2184400 h 2209800"/>
            </a:gdLst>
            <a:ahLst/>
            <a:cxnLst>
              <a:cxn ang="0">
                <a:pos x="connsiteX0" y="connsiteY0"/>
              </a:cxn>
              <a:cxn ang="0">
                <a:pos x="connsiteX1" y="connsiteY1"/>
              </a:cxn>
              <a:cxn ang="0">
                <a:pos x="connsiteX2" y="connsiteY2"/>
              </a:cxn>
              <a:cxn ang="0">
                <a:pos x="connsiteX3" y="connsiteY3"/>
              </a:cxn>
            </a:cxnLst>
            <a:rect l="l" t="t" r="r" b="b"/>
            <a:pathLst>
              <a:path w="2692400" h="2209800">
                <a:moveTo>
                  <a:pt x="38100" y="2184400"/>
                </a:moveTo>
                <a:lnTo>
                  <a:pt x="0" y="0"/>
                </a:lnTo>
                <a:cubicBezTo>
                  <a:pt x="508000" y="939800"/>
                  <a:pt x="1231900" y="1854200"/>
                  <a:pt x="2692400" y="2209800"/>
                </a:cubicBezTo>
                <a:lnTo>
                  <a:pt x="38100" y="218440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5181600"/>
            <a:ext cx="7772400" cy="1066800"/>
          </a:xfrm>
        </p:spPr>
        <p:txBody>
          <a:bodyPr>
            <a:normAutofit/>
          </a:bodyPr>
          <a:lstStyle>
            <a:lvl1pPr>
              <a:defRPr sz="3600">
                <a:solidFill>
                  <a:srgbClr val="C00000"/>
                </a:solidFill>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6324600"/>
            <a:ext cx="6400800" cy="609600"/>
          </a:xfrm>
        </p:spPr>
        <p:txBody>
          <a:bodyPr>
            <a:normAutofit/>
          </a:bodyPr>
          <a:lstStyle>
            <a:lvl1pPr marL="0" indent="0" algn="ctr">
              <a:buNone/>
              <a:defRPr sz="2400">
                <a:solidFill>
                  <a:srgbClr val="C00000"/>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Rectangle 7"/>
          <p:cNvSpPr/>
          <p:nvPr userDrawn="1"/>
        </p:nvSpPr>
        <p:spPr>
          <a:xfrm>
            <a:off x="0" y="0"/>
            <a:ext cx="9144000" cy="6096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1905000" y="764627"/>
            <a:ext cx="5442274" cy="4725710"/>
          </a:xfrm>
          <a:prstGeom prst="rect">
            <a:avLst/>
          </a:prstGeom>
        </p:spPr>
      </p:pic>
    </p:spTree>
    <p:extLst>
      <p:ext uri="{BB962C8B-B14F-4D97-AF65-F5344CB8AC3E}">
        <p14:creationId xmlns:p14="http://schemas.microsoft.com/office/powerpoint/2010/main" xmlns="" val="18756316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0"/>
            <a:ext cx="9144000" cy="6908266"/>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517FC5-7B7A-48CE-8503-29C0A121952A}" type="datetimeFigureOut">
              <a:rPr lang="en-US" smtClean="0"/>
              <a:pPr/>
              <a:t>2/27/2020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492C-07B9-4370-B077-D03206B119BC}" type="slidenum">
              <a:rPr lang="en-US" smtClean="0"/>
              <a:pPr/>
              <a:t>‹#›</a:t>
            </a:fld>
            <a:endParaRPr lang="en-US" dirty="0"/>
          </a:p>
        </p:txBody>
      </p:sp>
    </p:spTree>
    <p:extLst>
      <p:ext uri="{BB962C8B-B14F-4D97-AF65-F5344CB8AC3E}">
        <p14:creationId xmlns:p14="http://schemas.microsoft.com/office/powerpoint/2010/main" xmlns="" val="1952680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0"/>
            <a:ext cx="9144000" cy="6908266"/>
          </a:xfrm>
          <a:prstGeom prst="rect">
            <a:avLst/>
          </a:prstGeom>
        </p:spPr>
      </p:pic>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517FC5-7B7A-48CE-8503-29C0A121952A}" type="datetimeFigureOut">
              <a:rPr lang="en-US" smtClean="0"/>
              <a:pPr/>
              <a:t>2/27/2020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492C-07B9-4370-B077-D03206B119BC}" type="slidenum">
              <a:rPr lang="en-US" smtClean="0"/>
              <a:pPr/>
              <a:t>‹#›</a:t>
            </a:fld>
            <a:endParaRPr lang="en-US" dirty="0"/>
          </a:p>
        </p:txBody>
      </p:sp>
    </p:spTree>
    <p:extLst>
      <p:ext uri="{BB962C8B-B14F-4D97-AF65-F5344CB8AC3E}">
        <p14:creationId xmlns:p14="http://schemas.microsoft.com/office/powerpoint/2010/main" xmlns="" val="3834442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0"/>
            <a:ext cx="9144000" cy="6908266"/>
          </a:xfrm>
          <a:prstGeom prst="rect">
            <a:avLst/>
          </a:prstGeom>
        </p:spPr>
      </p:pic>
      <p:sp>
        <p:nvSpPr>
          <p:cNvPr id="13" name="Rectangle 12"/>
          <p:cNvSpPr/>
          <p:nvPr userDrawn="1"/>
        </p:nvSpPr>
        <p:spPr>
          <a:xfrm>
            <a:off x="0" y="0"/>
            <a:ext cx="9144000" cy="4572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6438900"/>
            <a:ext cx="9144001" cy="469366"/>
          </a:xfrm>
          <a:prstGeom prst="rect">
            <a:avLst/>
          </a:prstGeom>
        </p:spPr>
      </p:pic>
      <p:sp>
        <p:nvSpPr>
          <p:cNvPr id="9" name="Rounded Rectangle 8"/>
          <p:cNvSpPr/>
          <p:nvPr userDrawn="1"/>
        </p:nvSpPr>
        <p:spPr>
          <a:xfrm>
            <a:off x="381000" y="1524000"/>
            <a:ext cx="8382000" cy="4648200"/>
          </a:xfrm>
          <a:prstGeom prst="roundRect">
            <a:avLst>
              <a:gd name="adj" fmla="val 60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solidFill>
            <a:schemeClr val="bg1"/>
          </a:solidFill>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1"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E517FC5-7B7A-48CE-8503-29C0A121952A}" type="datetimeFigureOut">
              <a:rPr lang="en-US" smtClean="0"/>
              <a:pPr/>
              <a:t>2/27/2020</a:t>
            </a:fld>
            <a:endParaRPr lang="en-US" dirty="0"/>
          </a:p>
        </p:txBody>
      </p:sp>
      <p:sp>
        <p:nvSpPr>
          <p:cNvPr id="6" name="Slide Number Placeholder 5"/>
          <p:cNvSpPr>
            <a:spLocks noGrp="1"/>
          </p:cNvSpPr>
          <p:nvPr>
            <p:ph type="sldNum" sz="quarter" idx="12"/>
          </p:nvPr>
        </p:nvSpPr>
        <p:spPr>
          <a:xfrm>
            <a:off x="3124200" y="6356350"/>
            <a:ext cx="2133600" cy="365125"/>
          </a:xfrm>
        </p:spPr>
        <p:txBody>
          <a:bodyPr/>
          <a:lstStyle>
            <a:lvl1pPr algn="ctr">
              <a:defRPr/>
            </a:lvl1pPr>
          </a:lstStyle>
          <a:p>
            <a:fld id="{1C59492C-07B9-4370-B077-D03206B119BC}" type="slidenum">
              <a:rPr lang="en-US" smtClean="0"/>
              <a:pPr/>
              <a:t>‹#›</a:t>
            </a:fld>
            <a:endParaRPr lang="en-US" dirty="0"/>
          </a:p>
        </p:txBody>
      </p:sp>
      <p:sp>
        <p:nvSpPr>
          <p:cNvPr id="14" name="Rectangle 13"/>
          <p:cNvSpPr/>
          <p:nvPr userDrawn="1"/>
        </p:nvSpPr>
        <p:spPr>
          <a:xfrm>
            <a:off x="0" y="6311064"/>
            <a:ext cx="9144000" cy="12783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Manual Operation 15"/>
          <p:cNvSpPr/>
          <p:nvPr userDrawn="1"/>
        </p:nvSpPr>
        <p:spPr>
          <a:xfrm>
            <a:off x="7086600" y="6172200"/>
            <a:ext cx="1523999" cy="736066"/>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7366613" y="6231880"/>
            <a:ext cx="1015387" cy="626120"/>
          </a:xfrm>
          <a:prstGeom prst="rect">
            <a:avLst/>
          </a:prstGeom>
        </p:spPr>
      </p:pic>
    </p:spTree>
    <p:extLst>
      <p:ext uri="{BB962C8B-B14F-4D97-AF65-F5344CB8AC3E}">
        <p14:creationId xmlns:p14="http://schemas.microsoft.com/office/powerpoint/2010/main" xmlns="" val="40355844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0"/>
            <a:ext cx="9144000" cy="6908266"/>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517FC5-7B7A-48CE-8503-29C0A121952A}" type="datetimeFigureOut">
              <a:rPr lang="en-US" smtClean="0"/>
              <a:pPr/>
              <a:t>2/27/2020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492C-07B9-4370-B077-D03206B119BC}"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0" y="6438900"/>
            <a:ext cx="9144001" cy="469366"/>
          </a:xfrm>
          <a:prstGeom prst="rect">
            <a:avLst/>
          </a:prstGeom>
        </p:spPr>
      </p:pic>
      <p:sp>
        <p:nvSpPr>
          <p:cNvPr id="9" name="Rectangle 8"/>
          <p:cNvSpPr/>
          <p:nvPr userDrawn="1"/>
        </p:nvSpPr>
        <p:spPr>
          <a:xfrm>
            <a:off x="0" y="6311064"/>
            <a:ext cx="9144000" cy="12783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Manual Operation 9"/>
          <p:cNvSpPr/>
          <p:nvPr userDrawn="1"/>
        </p:nvSpPr>
        <p:spPr>
          <a:xfrm>
            <a:off x="7086600" y="6172200"/>
            <a:ext cx="1523999" cy="736066"/>
          </a:xfrm>
          <a:prstGeom prst="flowChartManualOperati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7366613" y="6231880"/>
            <a:ext cx="1015387" cy="626120"/>
          </a:xfrm>
          <a:prstGeom prst="rect">
            <a:avLst/>
          </a:prstGeom>
        </p:spPr>
      </p:pic>
    </p:spTree>
    <p:extLst>
      <p:ext uri="{BB962C8B-B14F-4D97-AF65-F5344CB8AC3E}">
        <p14:creationId xmlns:p14="http://schemas.microsoft.com/office/powerpoint/2010/main" xmlns="" val="311843163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0"/>
            <a:ext cx="9144000" cy="6908266"/>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517FC5-7B7A-48CE-8503-29C0A121952A}" type="datetimeFigureOut">
              <a:rPr lang="en-US" smtClean="0"/>
              <a:pPr/>
              <a:t>2/27/2020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9492C-07B9-4370-B077-D03206B119BC}" type="slidenum">
              <a:rPr lang="en-US" smtClean="0"/>
              <a:pPr/>
              <a:t>‹#›</a:t>
            </a:fld>
            <a:endParaRPr lang="en-US" dirty="0"/>
          </a:p>
        </p:txBody>
      </p:sp>
    </p:spTree>
    <p:extLst>
      <p:ext uri="{BB962C8B-B14F-4D97-AF65-F5344CB8AC3E}">
        <p14:creationId xmlns:p14="http://schemas.microsoft.com/office/powerpoint/2010/main" xmlns="" val="90433642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0"/>
            <a:ext cx="9144000" cy="6908266"/>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517FC5-7B7A-48CE-8503-29C0A121952A}" type="datetimeFigureOut">
              <a:rPr lang="en-US" smtClean="0"/>
              <a:pPr/>
              <a:t>2/27/2020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59492C-07B9-4370-B077-D03206B119BC}" type="slidenum">
              <a:rPr lang="en-US" smtClean="0"/>
              <a:pPr/>
              <a:t>‹#›</a:t>
            </a:fld>
            <a:endParaRPr lang="en-US" dirty="0"/>
          </a:p>
        </p:txBody>
      </p:sp>
    </p:spTree>
    <p:extLst>
      <p:ext uri="{BB962C8B-B14F-4D97-AF65-F5344CB8AC3E}">
        <p14:creationId xmlns:p14="http://schemas.microsoft.com/office/powerpoint/2010/main" xmlns="" val="569373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0"/>
            <a:ext cx="9144000" cy="6908266"/>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517FC5-7B7A-48CE-8503-29C0A121952A}" type="datetimeFigureOut">
              <a:rPr lang="en-US" smtClean="0"/>
              <a:pPr/>
              <a:t>2/27/2020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59492C-07B9-4370-B077-D03206B119BC}" type="slidenum">
              <a:rPr lang="en-US" smtClean="0"/>
              <a:pPr/>
              <a:t>‹#›</a:t>
            </a:fld>
            <a:endParaRPr lang="en-US" dirty="0"/>
          </a:p>
        </p:txBody>
      </p:sp>
    </p:spTree>
    <p:extLst>
      <p:ext uri="{BB962C8B-B14F-4D97-AF65-F5344CB8AC3E}">
        <p14:creationId xmlns:p14="http://schemas.microsoft.com/office/powerpoint/2010/main" xmlns="" val="635933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0"/>
            <a:ext cx="9144000" cy="6908266"/>
          </a:xfrm>
          <a:prstGeom prst="rect">
            <a:avLst/>
          </a:prstGeom>
        </p:spPr>
      </p:pic>
      <p:sp>
        <p:nvSpPr>
          <p:cNvPr id="2" name="Date Placeholder 1"/>
          <p:cNvSpPr>
            <a:spLocks noGrp="1"/>
          </p:cNvSpPr>
          <p:nvPr>
            <p:ph type="dt" sz="half" idx="10"/>
          </p:nvPr>
        </p:nvSpPr>
        <p:spPr/>
        <p:txBody>
          <a:bodyPr/>
          <a:lstStyle/>
          <a:p>
            <a:fld id="{5E517FC5-7B7A-48CE-8503-29C0A121952A}" type="datetimeFigureOut">
              <a:rPr lang="en-US" smtClean="0"/>
              <a:pPr/>
              <a:t>2/27/2020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59492C-07B9-4370-B077-D03206B119BC}" type="slidenum">
              <a:rPr lang="en-US" smtClean="0"/>
              <a:pPr/>
              <a:t>‹#›</a:t>
            </a:fld>
            <a:endParaRPr lang="en-US" dirty="0"/>
          </a:p>
        </p:txBody>
      </p:sp>
    </p:spTree>
    <p:extLst>
      <p:ext uri="{BB962C8B-B14F-4D97-AF65-F5344CB8AC3E}">
        <p14:creationId xmlns:p14="http://schemas.microsoft.com/office/powerpoint/2010/main" xmlns="" val="6768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0"/>
            <a:ext cx="9144000" cy="6908266"/>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517FC5-7B7A-48CE-8503-29C0A121952A}" type="datetimeFigureOut">
              <a:rPr lang="en-US" smtClean="0"/>
              <a:pPr/>
              <a:t>2/27/2020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9492C-07B9-4370-B077-D03206B119BC}" type="slidenum">
              <a:rPr lang="en-US" smtClean="0"/>
              <a:pPr/>
              <a:t>‹#›</a:t>
            </a:fld>
            <a:endParaRPr lang="en-US" dirty="0"/>
          </a:p>
        </p:txBody>
      </p:sp>
    </p:spTree>
    <p:extLst>
      <p:ext uri="{BB962C8B-B14F-4D97-AF65-F5344CB8AC3E}">
        <p14:creationId xmlns:p14="http://schemas.microsoft.com/office/powerpoint/2010/main" xmlns="" val="2705080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0"/>
            <a:ext cx="9144000" cy="6908266"/>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517FC5-7B7A-48CE-8503-29C0A121952A}" type="datetimeFigureOut">
              <a:rPr lang="en-US" smtClean="0"/>
              <a:pPr/>
              <a:t>2/27/2020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9492C-07B9-4370-B077-D03206B119BC}" type="slidenum">
              <a:rPr lang="en-US" smtClean="0"/>
              <a:pPr/>
              <a:t>‹#›</a:t>
            </a:fld>
            <a:endParaRPr lang="en-US" dirty="0"/>
          </a:p>
        </p:txBody>
      </p:sp>
    </p:spTree>
    <p:extLst>
      <p:ext uri="{BB962C8B-B14F-4D97-AF65-F5344CB8AC3E}">
        <p14:creationId xmlns:p14="http://schemas.microsoft.com/office/powerpoint/2010/main" xmlns="" val="21192316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517FC5-7B7A-48CE-8503-29C0A121952A}" type="datetimeFigureOut">
              <a:rPr lang="en-US" smtClean="0"/>
              <a:pPr/>
              <a:t>2/27/2020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9492C-07B9-4370-B077-D03206B119BC}" type="slidenum">
              <a:rPr lang="en-US" smtClean="0"/>
              <a:pPr/>
              <a:t>‹#›</a:t>
            </a:fld>
            <a:endParaRPr lang="en-US" dirty="0"/>
          </a:p>
        </p:txBody>
      </p:sp>
    </p:spTree>
    <p:extLst>
      <p:ext uri="{BB962C8B-B14F-4D97-AF65-F5344CB8AC3E}">
        <p14:creationId xmlns:p14="http://schemas.microsoft.com/office/powerpoint/2010/main" xmlns="" val="335803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png"/><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181600"/>
            <a:ext cx="8229600" cy="990600"/>
          </a:xfrm>
        </p:spPr>
        <p:txBody>
          <a:bodyPr>
            <a:normAutofit/>
          </a:bodyPr>
          <a:lstStyle/>
          <a:p>
            <a:r>
              <a:rPr lang="en-US" b="1" dirty="0" smtClean="0">
                <a:solidFill>
                  <a:schemeClr val="accent2">
                    <a:lumMod val="75000"/>
                  </a:schemeClr>
                </a:solidFill>
              </a:rPr>
              <a:t>PRESENTATION TO THE PPC  </a:t>
            </a:r>
            <a:endParaRPr lang="en-US" b="1" dirty="0">
              <a:solidFill>
                <a:schemeClr val="accent2">
                  <a:lumMod val="75000"/>
                </a:schemeClr>
              </a:solidFill>
            </a:endParaRPr>
          </a:p>
        </p:txBody>
      </p:sp>
      <p:sp>
        <p:nvSpPr>
          <p:cNvPr id="3" name="Subtitle 2"/>
          <p:cNvSpPr>
            <a:spLocks noGrp="1"/>
          </p:cNvSpPr>
          <p:nvPr>
            <p:ph type="subTitle" idx="1"/>
          </p:nvPr>
        </p:nvSpPr>
        <p:spPr>
          <a:xfrm>
            <a:off x="1295400" y="6019800"/>
            <a:ext cx="6477000" cy="457200"/>
          </a:xfrm>
        </p:spPr>
        <p:txBody>
          <a:bodyPr>
            <a:normAutofit fontScale="70000" lnSpcReduction="20000"/>
          </a:bodyPr>
          <a:lstStyle/>
          <a:p>
            <a:r>
              <a:rPr lang="en-US" b="1" dirty="0" smtClean="0">
                <a:solidFill>
                  <a:schemeClr val="accent2">
                    <a:lumMod val="75000"/>
                  </a:schemeClr>
                </a:solidFill>
              </a:rPr>
              <a:t>Celebrating 20 years of honouring our Heroes and Heroines </a:t>
            </a:r>
            <a:endParaRPr lang="en-US" b="1" dirty="0">
              <a:solidFill>
                <a:schemeClr val="accent2">
                  <a:lumMod val="75000"/>
                </a:schemeClr>
              </a:solidFill>
            </a:endParaRPr>
          </a:p>
        </p:txBody>
      </p:sp>
    </p:spTree>
    <p:extLst>
      <p:ext uri="{BB962C8B-B14F-4D97-AF65-F5344CB8AC3E}">
        <p14:creationId xmlns:p14="http://schemas.microsoft.com/office/powerpoint/2010/main" xmlns="" val="17114046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GB" sz="2800" b="1" dirty="0" smtClean="0">
                <a:latin typeface="Arial" panose="020B0604020202020204" pitchFamily="34" charset="0"/>
                <a:cs typeface="Arial" panose="020B0604020202020204" pitchFamily="34" charset="0"/>
              </a:rPr>
              <a:t>FREEDOM PARK’S VISION AND MISSION</a:t>
            </a:r>
          </a:p>
        </p:txBody>
      </p:sp>
      <p:sp>
        <p:nvSpPr>
          <p:cNvPr id="14339" name="Rectangle 3"/>
          <p:cNvSpPr>
            <a:spLocks noGrp="1" noChangeArrowheads="1"/>
          </p:cNvSpPr>
          <p:nvPr>
            <p:ph idx="1"/>
          </p:nvPr>
        </p:nvSpPr>
        <p:spPr>
          <a:xfrm>
            <a:off x="684213" y="1828800"/>
            <a:ext cx="7920037" cy="4840288"/>
          </a:xfrm>
        </p:spPr>
        <p:txBody>
          <a:bodyPr>
            <a:normAutofit/>
          </a:bodyPr>
          <a:lstStyle/>
          <a:p>
            <a:pPr marL="0" indent="0">
              <a:buNone/>
            </a:pPr>
            <a:r>
              <a:rPr lang="en-GB" sz="2000" b="1" dirty="0" smtClean="0">
                <a:latin typeface="Arial" panose="020B0604020202020204" pitchFamily="34" charset="0"/>
                <a:cs typeface="Arial" panose="020B0604020202020204" pitchFamily="34" charset="0"/>
              </a:rPr>
              <a:t>VISION</a:t>
            </a:r>
          </a:p>
          <a:p>
            <a:pPr marL="0" indent="0">
              <a:buNone/>
            </a:pPr>
            <a:endParaRPr lang="en-GB" sz="2000" dirty="0" smtClean="0">
              <a:latin typeface="Arial" panose="020B0604020202020204" pitchFamily="34" charset="0"/>
              <a:cs typeface="Arial" panose="020B0604020202020204" pitchFamily="34" charset="0"/>
            </a:endParaRPr>
          </a:p>
          <a:p>
            <a:pPr marL="0" indent="0">
              <a:buNone/>
            </a:pPr>
            <a:r>
              <a:rPr lang="en-GB" sz="2000" dirty="0" smtClean="0">
                <a:latin typeface="Arial" panose="020B0604020202020204" pitchFamily="34" charset="0"/>
                <a:cs typeface="Arial" panose="020B0604020202020204" pitchFamily="34" charset="0"/>
              </a:rPr>
              <a:t>To </a:t>
            </a:r>
            <a:r>
              <a:rPr lang="en-GB" sz="2000" dirty="0">
                <a:latin typeface="Arial" panose="020B0604020202020204" pitchFamily="34" charset="0"/>
                <a:cs typeface="Arial" panose="020B0604020202020204" pitchFamily="34" charset="0"/>
              </a:rPr>
              <a:t>be a leading national and international icon of humanity and </a:t>
            </a:r>
            <a:r>
              <a:rPr lang="en-GB" sz="2000" dirty="0" smtClean="0">
                <a:latin typeface="Arial" panose="020B0604020202020204" pitchFamily="34" charset="0"/>
                <a:cs typeface="Arial" panose="020B0604020202020204" pitchFamily="34" charset="0"/>
              </a:rPr>
              <a:t>freedom</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b="1" dirty="0" smtClean="0">
                <a:latin typeface="Arial" panose="020B0604020202020204" pitchFamily="34" charset="0"/>
                <a:cs typeface="Arial" panose="020B0604020202020204" pitchFamily="34" charset="0"/>
              </a:rPr>
              <a:t>MISSION</a:t>
            </a:r>
            <a:endParaRPr lang="en-GB" sz="2000" dirty="0" smtClean="0">
              <a:latin typeface="Arial" panose="020B0604020202020204" pitchFamily="34" charset="0"/>
              <a:cs typeface="Arial" panose="020B0604020202020204" pitchFamily="34" charset="0"/>
            </a:endParaRPr>
          </a:p>
          <a:p>
            <a:pPr marL="0" indent="0" algn="just">
              <a:buNone/>
            </a:pPr>
            <a:endParaRPr lang="en-GB" sz="2000" dirty="0" smtClean="0">
              <a:latin typeface="Arial" panose="020B0604020202020204" pitchFamily="34" charset="0"/>
              <a:cs typeface="Arial" panose="020B0604020202020204" pitchFamily="34" charset="0"/>
            </a:endParaRPr>
          </a:p>
          <a:p>
            <a:pPr marL="0" indent="0" algn="just">
              <a:buNone/>
            </a:pPr>
            <a:r>
              <a:rPr lang="en-GB" sz="2000" dirty="0" smtClean="0">
                <a:latin typeface="Arial" panose="020B0604020202020204" pitchFamily="34" charset="0"/>
                <a:cs typeface="Arial" panose="020B0604020202020204" pitchFamily="34" charset="0"/>
              </a:rPr>
              <a:t>To </a:t>
            </a:r>
            <a:r>
              <a:rPr lang="en-GB" sz="2000" dirty="0">
                <a:latin typeface="Arial" panose="020B0604020202020204" pitchFamily="34" charset="0"/>
                <a:cs typeface="Arial" panose="020B0604020202020204" pitchFamily="34" charset="0"/>
              </a:rPr>
              <a:t>provide a pioneering and empowering heritage destination in order to mobilise for reconciliation, social cohesion and nation building in our country; </a:t>
            </a:r>
            <a:r>
              <a:rPr lang="en-GB" sz="2000" dirty="0" smtClean="0">
                <a:latin typeface="Arial" panose="020B0604020202020204" pitchFamily="34" charset="0"/>
                <a:cs typeface="Arial" panose="020B0604020202020204" pitchFamily="34" charset="0"/>
              </a:rPr>
              <a:t>to </a:t>
            </a:r>
            <a:r>
              <a:rPr lang="en-GB" sz="2000" dirty="0">
                <a:latin typeface="Arial" panose="020B0604020202020204" pitchFamily="34" charset="0"/>
                <a:cs typeface="Arial" panose="020B0604020202020204" pitchFamily="34" charset="0"/>
              </a:rPr>
              <a:t>reflect upon our past, improving our present and building our future as a united nation; </a:t>
            </a:r>
            <a:r>
              <a:rPr lang="en-GB" sz="2000" dirty="0" smtClean="0">
                <a:latin typeface="Arial" panose="020B0604020202020204" pitchFamily="34" charset="0"/>
                <a:cs typeface="Arial" panose="020B0604020202020204" pitchFamily="34" charset="0"/>
              </a:rPr>
              <a:t>and to </a:t>
            </a:r>
            <a:r>
              <a:rPr lang="en-GB" sz="2000" dirty="0">
                <a:latin typeface="Arial" panose="020B0604020202020204" pitchFamily="34" charset="0"/>
                <a:cs typeface="Arial" panose="020B0604020202020204" pitchFamily="34" charset="0"/>
              </a:rPr>
              <a:t>contribute continentally and internationally to the formation of better human understanding among nations and peoples.</a:t>
            </a:r>
            <a:endParaRPr lang="en-ZA" sz="2000" i="1" dirty="0">
              <a:latin typeface="Arial" panose="020B0604020202020204" pitchFamily="34" charset="0"/>
              <a:cs typeface="Arial" panose="020B0604020202020204" pitchFamily="34" charset="0"/>
            </a:endParaRPr>
          </a:p>
          <a:p>
            <a:pPr marL="0" indent="0">
              <a:buNone/>
            </a:pPr>
            <a:endParaRPr lang="en-ZA" sz="2000" dirty="0" smtClean="0"/>
          </a:p>
          <a:p>
            <a:pPr marL="0" indent="0" eaLnBrk="1" hangingPunct="1">
              <a:lnSpc>
                <a:spcPct val="90000"/>
              </a:lnSpc>
              <a:buNone/>
              <a:defRPr/>
            </a:pPr>
            <a:endParaRPr lang="en-GB" sz="2000" dirty="0" smtClean="0"/>
          </a:p>
        </p:txBody>
      </p:sp>
    </p:spTree>
    <p:extLst>
      <p:ext uri="{BB962C8B-B14F-4D97-AF65-F5344CB8AC3E}">
        <p14:creationId xmlns:p14="http://schemas.microsoft.com/office/powerpoint/2010/main" xmlns="" val="6380265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algn="ctr"/>
            <a:r>
              <a:rPr lang="en-US" sz="3600" b="1" dirty="0">
                <a:latin typeface="Arial" panose="020B0604020202020204" pitchFamily="34" charset="0"/>
                <a:cs typeface="Arial" panose="020B0604020202020204" pitchFamily="34" charset="0"/>
              </a:rPr>
              <a:t>CORE VALUES</a:t>
            </a:r>
            <a:endParaRPr lang="en-GB" sz="3600" b="1" dirty="0" smtClean="0">
              <a:latin typeface="Arial" panose="020B0604020202020204" pitchFamily="34" charset="0"/>
              <a:cs typeface="Arial" panose="020B0604020202020204" pitchFamily="34" charset="0"/>
            </a:endParaRPr>
          </a:p>
        </p:txBody>
      </p:sp>
      <p:sp>
        <p:nvSpPr>
          <p:cNvPr id="16387" name="Rectangle 3"/>
          <p:cNvSpPr>
            <a:spLocks noGrp="1" noChangeArrowheads="1"/>
          </p:cNvSpPr>
          <p:nvPr>
            <p:ph idx="1"/>
          </p:nvPr>
        </p:nvSpPr>
        <p:spPr>
          <a:xfrm>
            <a:off x="684213" y="1905000"/>
            <a:ext cx="7920037" cy="4495800"/>
          </a:xfrm>
        </p:spPr>
        <p:txBody>
          <a:bodyPr>
            <a:normAutofit/>
          </a:bodyPr>
          <a:lstStyle/>
          <a:p>
            <a:r>
              <a:rPr lang="en-US" dirty="0" smtClean="0">
                <a:latin typeface="Arial" panose="020B0604020202020204" pitchFamily="34" charset="0"/>
                <a:cs typeface="Arial" panose="020B0604020202020204" pitchFamily="34" charset="0"/>
              </a:rPr>
              <a:t>Tolerance </a:t>
            </a:r>
            <a:r>
              <a:rPr lang="en-US" dirty="0">
                <a:latin typeface="Arial" panose="020B0604020202020204" pitchFamily="34" charset="0"/>
                <a:cs typeface="Arial" panose="020B0604020202020204" pitchFamily="34" charset="0"/>
              </a:rPr>
              <a:t>of diversity</a:t>
            </a:r>
          </a:p>
          <a:p>
            <a:r>
              <a:rPr lang="en-US" dirty="0">
                <a:latin typeface="Arial" panose="020B0604020202020204" pitchFamily="34" charset="0"/>
                <a:cs typeface="Arial" panose="020B0604020202020204" pitchFamily="34" charset="0"/>
              </a:rPr>
              <a:t>Inclusivity</a:t>
            </a:r>
          </a:p>
          <a:p>
            <a:r>
              <a:rPr lang="en-US" dirty="0">
                <a:latin typeface="Arial" panose="020B0604020202020204" pitchFamily="34" charset="0"/>
                <a:cs typeface="Arial" panose="020B0604020202020204" pitchFamily="34" charset="0"/>
              </a:rPr>
              <a:t>Trust</a:t>
            </a:r>
          </a:p>
          <a:p>
            <a:r>
              <a:rPr lang="en-US" dirty="0">
                <a:latin typeface="Arial" panose="020B0604020202020204" pitchFamily="34" charset="0"/>
                <a:cs typeface="Arial" panose="020B0604020202020204" pitchFamily="34" charset="0"/>
              </a:rPr>
              <a:t>Transparency</a:t>
            </a:r>
          </a:p>
          <a:p>
            <a:r>
              <a:rPr lang="en-US" dirty="0">
                <a:latin typeface="Arial" panose="020B0604020202020204" pitchFamily="34" charset="0"/>
                <a:cs typeface="Arial" panose="020B0604020202020204" pitchFamily="34" charset="0"/>
              </a:rPr>
              <a:t>Accountability</a:t>
            </a:r>
          </a:p>
          <a:p>
            <a:pPr marL="0" indent="0" eaLnBrk="1" hangingPunct="1">
              <a:lnSpc>
                <a:spcPct val="90000"/>
              </a:lnSpc>
              <a:buNone/>
            </a:pPr>
            <a:endParaRPr lang="en-GB"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859346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sz="3600" b="1" dirty="0" smtClean="0">
                <a:latin typeface="Arial" panose="020B0604020202020204" pitchFamily="34" charset="0"/>
                <a:cs typeface="Arial" panose="020B0604020202020204" pitchFamily="34" charset="0"/>
              </a:rPr>
              <a:t>THE CORE BUSINESS</a:t>
            </a:r>
            <a:endParaRPr lang="en-ZA" sz="3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51520" y="1772816"/>
            <a:ext cx="7920037" cy="4751387"/>
          </a:xfrm>
        </p:spPr>
        <p:txBody>
          <a:bodyPr/>
          <a:lstStyle/>
          <a:p>
            <a:pPr lvl="1" algn="just">
              <a:buFont typeface="Arial" panose="020B0604020202020204" pitchFamily="34" charset="0"/>
              <a:buChar char="•"/>
            </a:pPr>
            <a:endParaRPr lang="en-US" sz="2000" dirty="0" smtClean="0"/>
          </a:p>
          <a:p>
            <a:pPr lvl="1" algn="just">
              <a:buFont typeface="Arial" panose="020B0604020202020204" pitchFamily="34" charset="0"/>
              <a:buChar char="•"/>
            </a:pPr>
            <a:r>
              <a:rPr lang="en-US" sz="2400" dirty="0" smtClean="0">
                <a:latin typeface="Arial" panose="020B0604020202020204" pitchFamily="34" charset="0"/>
                <a:cs typeface="Arial" panose="020B0604020202020204" pitchFamily="34" charset="0"/>
              </a:rPr>
              <a:t>Creation </a:t>
            </a:r>
            <a:r>
              <a:rPr lang="en-US" sz="2400" dirty="0">
                <a:latin typeface="Arial" panose="020B0604020202020204" pitchFamily="34" charset="0"/>
                <a:cs typeface="Arial" panose="020B0604020202020204" pitchFamily="34" charset="0"/>
              </a:rPr>
              <a:t>of a </a:t>
            </a:r>
            <a:r>
              <a:rPr lang="en-US" sz="2400" dirty="0" smtClean="0">
                <a:latin typeface="Arial" panose="020B0604020202020204" pitchFamily="34" charset="0"/>
                <a:cs typeface="Arial" panose="020B0604020202020204" pitchFamily="34" charset="0"/>
              </a:rPr>
              <a:t>national memorial </a:t>
            </a:r>
            <a:r>
              <a:rPr lang="en-US" sz="2400" dirty="0">
                <a:latin typeface="Arial" panose="020B0604020202020204" pitchFamily="34" charset="0"/>
                <a:cs typeface="Arial" panose="020B0604020202020204" pitchFamily="34" charset="0"/>
              </a:rPr>
              <a:t>and </a:t>
            </a:r>
            <a:r>
              <a:rPr lang="en-US" sz="2400" dirty="0" smtClean="0">
                <a:latin typeface="Arial" panose="020B0604020202020204" pitchFamily="34" charset="0"/>
                <a:cs typeface="Arial" panose="020B0604020202020204" pitchFamily="34" charset="0"/>
              </a:rPr>
              <a:t>museum</a:t>
            </a:r>
            <a:endParaRPr lang="en-US" sz="2400" dirty="0">
              <a:latin typeface="Arial" panose="020B0604020202020204" pitchFamily="34" charset="0"/>
              <a:cs typeface="Arial" panose="020B0604020202020204" pitchFamily="34" charset="0"/>
            </a:endParaRPr>
          </a:p>
          <a:p>
            <a:pPr lvl="1" algn="just">
              <a:buFont typeface="Arial" panose="020B0604020202020204" pitchFamily="34" charset="0"/>
              <a:buChar char="•"/>
            </a:pPr>
            <a:r>
              <a:rPr lang="en-US" sz="2400" dirty="0">
                <a:latin typeface="Arial" panose="020B0604020202020204" pitchFamily="34" charset="0"/>
                <a:cs typeface="Arial" panose="020B0604020202020204" pitchFamily="34" charset="0"/>
              </a:rPr>
              <a:t>Narrate the story of South Africa’s 3.6 billion years’ history and heritage</a:t>
            </a:r>
          </a:p>
          <a:p>
            <a:pPr lvl="1" algn="just">
              <a:buFont typeface="Arial" panose="020B0604020202020204" pitchFamily="34" charset="0"/>
              <a:buChar char="•"/>
            </a:pPr>
            <a:r>
              <a:rPr lang="en-US" sz="2400" dirty="0">
                <a:latin typeface="Arial" panose="020B0604020202020204" pitchFamily="34" charset="0"/>
                <a:cs typeface="Arial" panose="020B0604020202020204" pitchFamily="34" charset="0"/>
              </a:rPr>
              <a:t>Acknowledge those that </a:t>
            </a:r>
            <a:r>
              <a:rPr lang="en-US" sz="2400" dirty="0" smtClean="0">
                <a:latin typeface="Arial" panose="020B0604020202020204" pitchFamily="34" charset="0"/>
                <a:cs typeface="Arial" panose="020B0604020202020204" pitchFamily="34" charset="0"/>
              </a:rPr>
              <a:t>laid down their lives for freedom and humanity</a:t>
            </a:r>
          </a:p>
          <a:p>
            <a:pPr lvl="1" algn="just">
              <a:buFont typeface="Arial" panose="020B0604020202020204" pitchFamily="34" charset="0"/>
              <a:buChar char="•"/>
            </a:pPr>
            <a:r>
              <a:rPr lang="en-GB" sz="2400" dirty="0" smtClean="0">
                <a:latin typeface="Arial" panose="020B0604020202020204" pitchFamily="34" charset="0"/>
                <a:cs typeface="Arial" panose="020B0604020202020204" pitchFamily="34" charset="0"/>
              </a:rPr>
              <a:t>Contribute  </a:t>
            </a:r>
            <a:r>
              <a:rPr lang="en-GB" sz="2400" dirty="0">
                <a:latin typeface="Arial" panose="020B0604020202020204" pitchFamily="34" charset="0"/>
                <a:cs typeface="Arial" panose="020B0604020202020204" pitchFamily="34" charset="0"/>
              </a:rPr>
              <a:t>to Social Cohesion, Reconciliation, Nation and continent building</a:t>
            </a:r>
            <a:endParaRPr lang="en-US" sz="2400" dirty="0">
              <a:latin typeface="Arial" panose="020B0604020202020204" pitchFamily="34" charset="0"/>
              <a:cs typeface="Arial" panose="020B0604020202020204" pitchFamily="34" charset="0"/>
            </a:endParaRPr>
          </a:p>
          <a:p>
            <a:pPr lvl="1" algn="just">
              <a:buFont typeface="Arial" panose="020B0604020202020204" pitchFamily="34" charset="0"/>
              <a:buChar char="•"/>
            </a:pPr>
            <a:r>
              <a:rPr lang="en-US" sz="2400" dirty="0">
                <a:latin typeface="Arial" panose="020B0604020202020204" pitchFamily="34" charset="0"/>
                <a:cs typeface="Arial" panose="020B0604020202020204" pitchFamily="34" charset="0"/>
              </a:rPr>
              <a:t>Manage Freedom Park as a Cultural Institution</a:t>
            </a:r>
          </a:p>
          <a:p>
            <a:pPr algn="just"/>
            <a:endParaRPr lang="en-ZA" sz="2000" dirty="0"/>
          </a:p>
        </p:txBody>
      </p:sp>
    </p:spTree>
    <p:extLst>
      <p:ext uri="{BB962C8B-B14F-4D97-AF65-F5344CB8AC3E}">
        <p14:creationId xmlns:p14="http://schemas.microsoft.com/office/powerpoint/2010/main" xmlns="" val="29986091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1813" y="533400"/>
            <a:ext cx="5540375" cy="855662"/>
          </a:xfrm>
        </p:spPr>
        <p:txBody>
          <a:bodyPr>
            <a:normAutofit/>
          </a:bodyPr>
          <a:lstStyle/>
          <a:p>
            <a:r>
              <a:rPr lang="en-US" sz="3200" b="1" dirty="0">
                <a:latin typeface="Arial" pitchFamily="34" charset="0"/>
                <a:cs typeface="Arial" pitchFamily="34" charset="0"/>
              </a:rPr>
              <a:t>STRATEGIC OBJECTIVES</a:t>
            </a:r>
            <a:endParaRPr lang="en-ZA" sz="3200" b="1" dirty="0">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pPr algn="just"/>
            <a:r>
              <a:rPr lang="en-US" sz="2400" dirty="0" smtClean="0">
                <a:latin typeface="Arial" panose="020B0604020202020204" pitchFamily="34" charset="0"/>
                <a:cs typeface="Arial" panose="020B0604020202020204" pitchFamily="34" charset="0"/>
              </a:rPr>
              <a:t>Contribute </a:t>
            </a:r>
            <a:r>
              <a:rPr lang="en-US" sz="2400" dirty="0">
                <a:latin typeface="Arial" panose="020B0604020202020204" pitchFamily="34" charset="0"/>
                <a:cs typeface="Arial" panose="020B0604020202020204" pitchFamily="34" charset="0"/>
              </a:rPr>
              <a:t>to </a:t>
            </a:r>
            <a:r>
              <a:rPr lang="en-US" sz="2400" b="1" dirty="0">
                <a:latin typeface="Arial" panose="020B0604020202020204" pitchFamily="34" charset="0"/>
                <a:cs typeface="Arial" panose="020B0604020202020204" pitchFamily="34" charset="0"/>
              </a:rPr>
              <a:t>social cohesion </a:t>
            </a:r>
            <a:r>
              <a:rPr lang="en-US" sz="2400" dirty="0">
                <a:latin typeface="Arial" panose="020B0604020202020204" pitchFamily="34" charset="0"/>
                <a:cs typeface="Arial" panose="020B0604020202020204" pitchFamily="34" charset="0"/>
              </a:rPr>
              <a:t>by positioning Freedom Park as a symbol of national identity </a:t>
            </a:r>
          </a:p>
          <a:p>
            <a:pPr algn="just"/>
            <a:r>
              <a:rPr lang="en-US" sz="2400" dirty="0">
                <a:latin typeface="Arial" panose="020B0604020202020204" pitchFamily="34" charset="0"/>
                <a:cs typeface="Arial" panose="020B0604020202020204" pitchFamily="34" charset="0"/>
              </a:rPr>
              <a:t>Establish mechanisms to promote, protect and preserve </a:t>
            </a:r>
            <a:r>
              <a:rPr lang="en-US" sz="2400" b="1" dirty="0">
                <a:latin typeface="Arial" panose="020B0604020202020204" pitchFamily="34" charset="0"/>
                <a:cs typeface="Arial" panose="020B0604020202020204" pitchFamily="34" charset="0"/>
              </a:rPr>
              <a:t>indigenous knowledge systems</a:t>
            </a:r>
          </a:p>
          <a:p>
            <a:pPr algn="just"/>
            <a:r>
              <a:rPr lang="en-US" sz="2400" dirty="0">
                <a:latin typeface="Arial" panose="020B0604020202020204" pitchFamily="34" charset="0"/>
                <a:cs typeface="Arial" panose="020B0604020202020204" pitchFamily="34" charset="0"/>
              </a:rPr>
              <a:t>Creating a conducive environment in order to attract, engage and retain effective knowledgeable talent, as measured by industry standards</a:t>
            </a:r>
          </a:p>
          <a:p>
            <a:pPr algn="just"/>
            <a:r>
              <a:rPr lang="en-US" sz="2400" dirty="0">
                <a:latin typeface="Arial" panose="020B0604020202020204" pitchFamily="34" charset="0"/>
                <a:cs typeface="Arial" panose="020B0604020202020204" pitchFamily="34" charset="0"/>
              </a:rPr>
              <a:t>Manage Freedom Park as a </a:t>
            </a:r>
            <a:r>
              <a:rPr lang="en-US" sz="2400" b="1" dirty="0">
                <a:latin typeface="Arial" panose="020B0604020202020204" pitchFamily="34" charset="0"/>
                <a:cs typeface="Arial" panose="020B0604020202020204" pitchFamily="34" charset="0"/>
              </a:rPr>
              <a:t>financially sustainable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customer focused </a:t>
            </a:r>
            <a:r>
              <a:rPr lang="en-US" sz="2400" dirty="0">
                <a:latin typeface="Arial" panose="020B0604020202020204" pitchFamily="34" charset="0"/>
                <a:cs typeface="Arial" panose="020B0604020202020204" pitchFamily="34" charset="0"/>
              </a:rPr>
              <a:t>cultural institution</a:t>
            </a:r>
          </a:p>
          <a:p>
            <a:pPr algn="just"/>
            <a:r>
              <a:rPr lang="en-US" sz="2400" dirty="0">
                <a:latin typeface="Arial" panose="020B0604020202020204" pitchFamily="34" charset="0"/>
                <a:cs typeface="Arial" panose="020B0604020202020204" pitchFamily="34" charset="0"/>
              </a:rPr>
              <a:t>Mobilise institutions through </a:t>
            </a:r>
            <a:r>
              <a:rPr lang="en-US" sz="2400" b="1" dirty="0">
                <a:latin typeface="Arial" panose="020B0604020202020204" pitchFamily="34" charset="0"/>
                <a:cs typeface="Arial" panose="020B0604020202020204" pitchFamily="34" charset="0"/>
              </a:rPr>
              <a:t>active partnerships</a:t>
            </a:r>
            <a:r>
              <a:rPr lang="en-US" sz="2400" dirty="0">
                <a:latin typeface="Arial" panose="020B0604020202020204" pitchFamily="34" charset="0"/>
                <a:cs typeface="Arial" panose="020B0604020202020204" pitchFamily="34" charset="0"/>
              </a:rPr>
              <a:t> and continental and international institutions to </a:t>
            </a:r>
            <a:r>
              <a:rPr lang="en-US" sz="2400" b="1" dirty="0">
                <a:latin typeface="Arial" panose="020B0604020202020204" pitchFamily="34" charset="0"/>
                <a:cs typeface="Arial" panose="020B0604020202020204" pitchFamily="34" charset="0"/>
              </a:rPr>
              <a:t>emancipate the African voice</a:t>
            </a:r>
          </a:p>
        </p:txBody>
      </p:sp>
    </p:spTree>
    <p:extLst>
      <p:ext uri="{BB962C8B-B14F-4D97-AF65-F5344CB8AC3E}">
        <p14:creationId xmlns:p14="http://schemas.microsoft.com/office/powerpoint/2010/main" xmlns="" val="32175009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latin typeface="Arial" panose="020B0604020202020204" pitchFamily="34" charset="0"/>
                <a:cs typeface="Arial" panose="020B0604020202020204" pitchFamily="34" charset="0"/>
              </a:rPr>
              <a:t>OPERATIONAL PHASE</a:t>
            </a:r>
            <a:endParaRPr lang="en-ZA"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62500" lnSpcReduction="20000"/>
          </a:bodyPr>
          <a:lstStyle/>
          <a:p>
            <a:pPr algn="just"/>
            <a:r>
              <a:rPr lang="en-ZA" dirty="0" smtClean="0">
                <a:latin typeface="Arial" panose="020B0604020202020204" pitchFamily="34" charset="0"/>
                <a:cs typeface="Arial" panose="020B0604020202020204" pitchFamily="34" charset="0"/>
              </a:rPr>
              <a:t>The last phase of Freedom Park, //hapo museum was launched on the 22 April 2013 and the institution then geared itself for full operationalisation.</a:t>
            </a:r>
          </a:p>
          <a:p>
            <a:pPr marL="0" indent="0" algn="just">
              <a:buNone/>
            </a:pPr>
            <a:endParaRPr lang="en-ZA" dirty="0" smtClean="0">
              <a:latin typeface="Arial" panose="020B0604020202020204" pitchFamily="34" charset="0"/>
              <a:cs typeface="Arial" panose="020B0604020202020204" pitchFamily="34" charset="0"/>
            </a:endParaRPr>
          </a:p>
          <a:p>
            <a:pPr algn="just"/>
            <a:r>
              <a:rPr lang="en-ZA" dirty="0" smtClean="0">
                <a:latin typeface="Arial" panose="020B0604020202020204" pitchFamily="34" charset="0"/>
                <a:cs typeface="Arial" panose="020B0604020202020204" pitchFamily="34" charset="0"/>
              </a:rPr>
              <a:t>This implies that more professional staff had to be appointed, a process which began in 2011- 2013</a:t>
            </a:r>
          </a:p>
          <a:p>
            <a:pPr marL="0" indent="0" algn="just">
              <a:buNone/>
            </a:pPr>
            <a:endParaRPr lang="en-ZA" dirty="0" smtClean="0">
              <a:latin typeface="Arial" panose="020B0604020202020204" pitchFamily="34" charset="0"/>
              <a:cs typeface="Arial" panose="020B0604020202020204" pitchFamily="34" charset="0"/>
            </a:endParaRPr>
          </a:p>
          <a:p>
            <a:pPr algn="just"/>
            <a:r>
              <a:rPr lang="en-ZA" dirty="0" smtClean="0">
                <a:latin typeface="Arial" panose="020B0604020202020204" pitchFamily="34" charset="0"/>
                <a:cs typeface="Arial" panose="020B0604020202020204" pitchFamily="34" charset="0"/>
              </a:rPr>
              <a:t>The staff complement grew from 49 to 107(currently 91)</a:t>
            </a:r>
          </a:p>
          <a:p>
            <a:pPr algn="just"/>
            <a:r>
              <a:rPr lang="en-ZA" dirty="0" smtClean="0">
                <a:latin typeface="Arial" panose="020B0604020202020204" pitchFamily="34" charset="0"/>
                <a:cs typeface="Arial" panose="020B0604020202020204" pitchFamily="34" charset="0"/>
              </a:rPr>
              <a:t>The completion of construction also meant that the capital budget was almost depleted and therefore, the interest revenue was no longer there to buffer the shortfall</a:t>
            </a:r>
          </a:p>
          <a:p>
            <a:pPr marL="0" indent="0" algn="just">
              <a:buNone/>
            </a:pPr>
            <a:endParaRPr lang="en-ZA" dirty="0" smtClean="0">
              <a:latin typeface="Arial" panose="020B0604020202020204" pitchFamily="34" charset="0"/>
              <a:cs typeface="Arial" panose="020B0604020202020204" pitchFamily="34" charset="0"/>
            </a:endParaRPr>
          </a:p>
          <a:p>
            <a:pPr algn="just"/>
            <a:r>
              <a:rPr lang="en-ZA" dirty="0" smtClean="0">
                <a:latin typeface="Arial" panose="020B0604020202020204" pitchFamily="34" charset="0"/>
                <a:cs typeface="Arial" panose="020B0604020202020204" pitchFamily="34" charset="0"/>
              </a:rPr>
              <a:t>On the other hand, this also meant the beginning of the implementation of specific programmes(the APP achievement grew from about 45% to 87% in the last five years)</a:t>
            </a:r>
            <a:endParaRPr lang="en-Z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7332610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851" y="245257"/>
            <a:ext cx="5540375" cy="1258887"/>
          </a:xfrm>
        </p:spPr>
        <p:txBody>
          <a:bodyPr>
            <a:normAutofit/>
          </a:bodyPr>
          <a:lstStyle/>
          <a:p>
            <a:r>
              <a:rPr lang="en-ZA" sz="3200" b="1" dirty="0" smtClean="0">
                <a:latin typeface="Arial" panose="020B0604020202020204" pitchFamily="34" charset="0"/>
                <a:cs typeface="Arial" panose="020B0604020202020204" pitchFamily="34" charset="0"/>
              </a:rPr>
              <a:t>ELEMENTS OF THE PARK</a:t>
            </a:r>
            <a:endParaRPr lang="en-ZA" sz="3200" b="1" dirty="0">
              <a:latin typeface="Arial" panose="020B0604020202020204" pitchFamily="34" charset="0"/>
              <a:cs typeface="Arial" panose="020B0604020202020204" pitchFamily="34" charset="0"/>
            </a:endParaRPr>
          </a:p>
        </p:txBody>
      </p:sp>
      <p:sp>
        <p:nvSpPr>
          <p:cNvPr id="5" name="object 4"/>
          <p:cNvSpPr/>
          <p:nvPr/>
        </p:nvSpPr>
        <p:spPr>
          <a:xfrm>
            <a:off x="4508352" y="1753808"/>
            <a:ext cx="1662406" cy="1479052"/>
          </a:xfrm>
          <a:prstGeom prst="rect">
            <a:avLst/>
          </a:prstGeom>
          <a:blipFill>
            <a:blip r:embed="rId2" cstate="print"/>
            <a:stretch>
              <a:fillRect/>
            </a:stretch>
          </a:blipFill>
        </p:spPr>
        <p:txBody>
          <a:bodyPr wrap="square" lIns="0" tIns="0" rIns="0" bIns="0" rtlCol="0">
            <a:noAutofit/>
          </a:bodyPr>
          <a:lstStyle/>
          <a:p>
            <a:pPr fontAlgn="base">
              <a:spcBef>
                <a:spcPct val="0"/>
              </a:spcBef>
              <a:spcAft>
                <a:spcPct val="0"/>
              </a:spcAft>
            </a:pPr>
            <a:endParaRPr sz="2400" dirty="0">
              <a:solidFill>
                <a:srgbClr val="000000"/>
              </a:solidFill>
              <a:latin typeface="Times New Roman" pitchFamily="18" charset="0"/>
            </a:endParaRPr>
          </a:p>
        </p:txBody>
      </p:sp>
      <p:sp>
        <p:nvSpPr>
          <p:cNvPr id="6" name="object 5"/>
          <p:cNvSpPr/>
          <p:nvPr/>
        </p:nvSpPr>
        <p:spPr>
          <a:xfrm>
            <a:off x="421613" y="1753808"/>
            <a:ext cx="2008743" cy="1479053"/>
          </a:xfrm>
          <a:prstGeom prst="rect">
            <a:avLst/>
          </a:prstGeom>
          <a:blipFill>
            <a:blip r:embed="rId3" cstate="print"/>
            <a:stretch>
              <a:fillRect/>
            </a:stretch>
          </a:blipFill>
        </p:spPr>
        <p:txBody>
          <a:bodyPr wrap="square" lIns="0" tIns="0" rIns="0" bIns="0" rtlCol="0">
            <a:noAutofit/>
          </a:bodyPr>
          <a:lstStyle/>
          <a:p>
            <a:pPr fontAlgn="base">
              <a:spcBef>
                <a:spcPct val="0"/>
              </a:spcBef>
              <a:spcAft>
                <a:spcPct val="0"/>
              </a:spcAft>
            </a:pPr>
            <a:endParaRPr sz="2400" dirty="0">
              <a:solidFill>
                <a:srgbClr val="000000"/>
              </a:solidFill>
              <a:latin typeface="Times New Roman" pitchFamily="18" charset="0"/>
            </a:endParaRPr>
          </a:p>
        </p:txBody>
      </p:sp>
      <p:sp>
        <p:nvSpPr>
          <p:cNvPr id="7" name="object 6"/>
          <p:cNvSpPr/>
          <p:nvPr/>
        </p:nvSpPr>
        <p:spPr>
          <a:xfrm>
            <a:off x="6125067" y="1753808"/>
            <a:ext cx="2608588" cy="1479052"/>
          </a:xfrm>
          <a:prstGeom prst="rect">
            <a:avLst/>
          </a:prstGeom>
          <a:blipFill>
            <a:blip r:embed="rId4" cstate="print"/>
            <a:stretch>
              <a:fillRect/>
            </a:stretch>
          </a:blipFill>
        </p:spPr>
        <p:txBody>
          <a:bodyPr wrap="square" lIns="0" tIns="0" rIns="0" bIns="0" rtlCol="0">
            <a:noAutofit/>
          </a:bodyPr>
          <a:lstStyle/>
          <a:p>
            <a:pPr fontAlgn="base">
              <a:spcBef>
                <a:spcPct val="0"/>
              </a:spcBef>
              <a:spcAft>
                <a:spcPct val="0"/>
              </a:spcAft>
            </a:pPr>
            <a:endParaRPr sz="2400" dirty="0">
              <a:solidFill>
                <a:srgbClr val="000000"/>
              </a:solidFill>
              <a:latin typeface="Times New Roman" pitchFamily="18" charset="0"/>
            </a:endParaRPr>
          </a:p>
        </p:txBody>
      </p:sp>
      <p:sp>
        <p:nvSpPr>
          <p:cNvPr id="8" name="object 10"/>
          <p:cNvSpPr/>
          <p:nvPr/>
        </p:nvSpPr>
        <p:spPr>
          <a:xfrm>
            <a:off x="2706037" y="3434541"/>
            <a:ext cx="2217926" cy="1414519"/>
          </a:xfrm>
          <a:prstGeom prst="rect">
            <a:avLst/>
          </a:prstGeom>
          <a:blipFill>
            <a:blip r:embed="rId5" cstate="print"/>
            <a:stretch>
              <a:fillRect/>
            </a:stretch>
          </a:blipFill>
        </p:spPr>
        <p:txBody>
          <a:bodyPr wrap="square" lIns="0" tIns="0" rIns="0" bIns="0" rtlCol="0">
            <a:noAutofit/>
          </a:bodyPr>
          <a:lstStyle/>
          <a:p>
            <a:pPr fontAlgn="base">
              <a:spcBef>
                <a:spcPct val="0"/>
              </a:spcBef>
              <a:spcAft>
                <a:spcPct val="0"/>
              </a:spcAft>
            </a:pPr>
            <a:endParaRPr sz="2400" dirty="0">
              <a:solidFill>
                <a:srgbClr val="000000"/>
              </a:solidFill>
              <a:latin typeface="Times New Roman" pitchFamily="18" charset="0"/>
            </a:endParaRPr>
          </a:p>
        </p:txBody>
      </p:sp>
      <p:sp>
        <p:nvSpPr>
          <p:cNvPr id="9" name="object 11"/>
          <p:cNvSpPr/>
          <p:nvPr/>
        </p:nvSpPr>
        <p:spPr>
          <a:xfrm>
            <a:off x="4923960" y="3434540"/>
            <a:ext cx="1196933" cy="1546290"/>
          </a:xfrm>
          <a:prstGeom prst="rect">
            <a:avLst/>
          </a:prstGeom>
          <a:blipFill>
            <a:blip r:embed="rId6" cstate="print"/>
            <a:stretch>
              <a:fillRect/>
            </a:stretch>
          </a:blipFill>
        </p:spPr>
        <p:txBody>
          <a:bodyPr wrap="square" lIns="0" tIns="0" rIns="0" bIns="0" rtlCol="0">
            <a:noAutofit/>
          </a:bodyPr>
          <a:lstStyle/>
          <a:p>
            <a:pPr fontAlgn="base">
              <a:spcBef>
                <a:spcPct val="0"/>
              </a:spcBef>
              <a:spcAft>
                <a:spcPct val="0"/>
              </a:spcAft>
            </a:pPr>
            <a:endParaRPr sz="2400" dirty="0">
              <a:solidFill>
                <a:srgbClr val="000000"/>
              </a:solidFill>
              <a:latin typeface="Times New Roman" pitchFamily="18" charset="0"/>
            </a:endParaRPr>
          </a:p>
        </p:txBody>
      </p:sp>
      <p:sp>
        <p:nvSpPr>
          <p:cNvPr id="10" name="object 12"/>
          <p:cNvSpPr/>
          <p:nvPr/>
        </p:nvSpPr>
        <p:spPr>
          <a:xfrm>
            <a:off x="421613" y="3434541"/>
            <a:ext cx="2285808" cy="1277371"/>
          </a:xfrm>
          <a:prstGeom prst="rect">
            <a:avLst/>
          </a:prstGeom>
          <a:blipFill>
            <a:blip r:embed="rId7" cstate="print"/>
            <a:stretch>
              <a:fillRect/>
            </a:stretch>
          </a:blipFill>
        </p:spPr>
        <p:txBody>
          <a:bodyPr wrap="square" lIns="0" tIns="0" rIns="0" bIns="0" rtlCol="0">
            <a:noAutofit/>
          </a:bodyPr>
          <a:lstStyle/>
          <a:p>
            <a:pPr fontAlgn="base">
              <a:spcBef>
                <a:spcPct val="0"/>
              </a:spcBef>
              <a:spcAft>
                <a:spcPct val="0"/>
              </a:spcAft>
            </a:pPr>
            <a:endParaRPr sz="2400" dirty="0">
              <a:solidFill>
                <a:srgbClr val="000000"/>
              </a:solidFill>
              <a:latin typeface="Times New Roman" pitchFamily="18" charset="0"/>
            </a:endParaRPr>
          </a:p>
        </p:txBody>
      </p:sp>
      <p:sp>
        <p:nvSpPr>
          <p:cNvPr id="11" name="object 13"/>
          <p:cNvSpPr/>
          <p:nvPr/>
        </p:nvSpPr>
        <p:spPr>
          <a:xfrm>
            <a:off x="3400100" y="4711912"/>
            <a:ext cx="2086319" cy="1747972"/>
          </a:xfrm>
          <a:prstGeom prst="rect">
            <a:avLst/>
          </a:prstGeom>
          <a:blipFill>
            <a:blip r:embed="rId8" cstate="print"/>
            <a:stretch>
              <a:fillRect/>
            </a:stretch>
          </a:blipFill>
        </p:spPr>
        <p:txBody>
          <a:bodyPr wrap="square" lIns="0" tIns="0" rIns="0" bIns="0" rtlCol="0">
            <a:noAutofit/>
          </a:bodyPr>
          <a:lstStyle/>
          <a:p>
            <a:pPr fontAlgn="base">
              <a:spcBef>
                <a:spcPct val="0"/>
              </a:spcBef>
              <a:spcAft>
                <a:spcPct val="0"/>
              </a:spcAft>
            </a:pPr>
            <a:endParaRPr sz="2400" dirty="0">
              <a:solidFill>
                <a:srgbClr val="000000"/>
              </a:solidFill>
              <a:latin typeface="Times New Roman" pitchFamily="18" charset="0"/>
            </a:endParaRPr>
          </a:p>
        </p:txBody>
      </p:sp>
      <p:sp>
        <p:nvSpPr>
          <p:cNvPr id="12" name="object 14"/>
          <p:cNvSpPr/>
          <p:nvPr/>
        </p:nvSpPr>
        <p:spPr>
          <a:xfrm>
            <a:off x="6101514" y="3434540"/>
            <a:ext cx="2632141" cy="1546290"/>
          </a:xfrm>
          <a:prstGeom prst="rect">
            <a:avLst/>
          </a:prstGeom>
          <a:blipFill>
            <a:blip r:embed="rId9" cstate="print"/>
            <a:stretch>
              <a:fillRect/>
            </a:stretch>
          </a:blipFill>
        </p:spPr>
        <p:txBody>
          <a:bodyPr wrap="square" lIns="0" tIns="0" rIns="0" bIns="0" rtlCol="0">
            <a:noAutofit/>
          </a:bodyPr>
          <a:lstStyle/>
          <a:p>
            <a:pPr fontAlgn="base">
              <a:spcBef>
                <a:spcPct val="0"/>
              </a:spcBef>
              <a:spcAft>
                <a:spcPct val="0"/>
              </a:spcAft>
            </a:pPr>
            <a:endParaRPr sz="2400" dirty="0">
              <a:solidFill>
                <a:srgbClr val="000000"/>
              </a:solidFill>
              <a:latin typeface="Times New Roman" pitchFamily="18" charset="0"/>
            </a:endParaRPr>
          </a:p>
        </p:txBody>
      </p:sp>
      <p:sp>
        <p:nvSpPr>
          <p:cNvPr id="13" name="object 15"/>
          <p:cNvSpPr/>
          <p:nvPr/>
        </p:nvSpPr>
        <p:spPr>
          <a:xfrm>
            <a:off x="7279039" y="4846371"/>
            <a:ext cx="1454605" cy="1613512"/>
          </a:xfrm>
          <a:prstGeom prst="rect">
            <a:avLst/>
          </a:prstGeom>
          <a:blipFill>
            <a:blip r:embed="rId10" cstate="print"/>
            <a:stretch>
              <a:fillRect/>
            </a:stretch>
          </a:blipFill>
        </p:spPr>
        <p:txBody>
          <a:bodyPr wrap="square" lIns="0" tIns="0" rIns="0" bIns="0" rtlCol="0">
            <a:noAutofit/>
          </a:bodyPr>
          <a:lstStyle/>
          <a:p>
            <a:pPr fontAlgn="base">
              <a:spcBef>
                <a:spcPct val="0"/>
              </a:spcBef>
              <a:spcAft>
                <a:spcPct val="0"/>
              </a:spcAft>
            </a:pPr>
            <a:endParaRPr sz="2400" dirty="0">
              <a:solidFill>
                <a:srgbClr val="000000"/>
              </a:solidFill>
              <a:latin typeface="Times New Roman" pitchFamily="18" charset="0"/>
            </a:endParaRPr>
          </a:p>
        </p:txBody>
      </p:sp>
      <p:sp>
        <p:nvSpPr>
          <p:cNvPr id="14" name="object 16"/>
          <p:cNvSpPr/>
          <p:nvPr/>
        </p:nvSpPr>
        <p:spPr>
          <a:xfrm>
            <a:off x="5478088" y="4846371"/>
            <a:ext cx="1939475" cy="1613512"/>
          </a:xfrm>
          <a:prstGeom prst="rect">
            <a:avLst/>
          </a:prstGeom>
          <a:blipFill>
            <a:blip r:embed="rId11" cstate="print"/>
            <a:stretch>
              <a:fillRect/>
            </a:stretch>
          </a:blipFill>
        </p:spPr>
        <p:txBody>
          <a:bodyPr wrap="square" lIns="0" tIns="0" rIns="0" bIns="0" rtlCol="0">
            <a:noAutofit/>
          </a:bodyPr>
          <a:lstStyle/>
          <a:p>
            <a:pPr fontAlgn="base">
              <a:spcBef>
                <a:spcPct val="0"/>
              </a:spcBef>
              <a:spcAft>
                <a:spcPct val="0"/>
              </a:spcAft>
            </a:pPr>
            <a:endParaRPr sz="2400" dirty="0">
              <a:solidFill>
                <a:srgbClr val="000000"/>
              </a:solidFill>
              <a:latin typeface="Times New Roman" pitchFamily="18" charset="0"/>
            </a:endParaRPr>
          </a:p>
        </p:txBody>
      </p:sp>
      <p:sp>
        <p:nvSpPr>
          <p:cNvPr id="15" name="object 17"/>
          <p:cNvSpPr/>
          <p:nvPr/>
        </p:nvSpPr>
        <p:spPr>
          <a:xfrm>
            <a:off x="421613" y="4711912"/>
            <a:ext cx="2978477" cy="1747972"/>
          </a:xfrm>
          <a:prstGeom prst="rect">
            <a:avLst/>
          </a:prstGeom>
          <a:blipFill>
            <a:blip r:embed="rId12" cstate="print"/>
            <a:stretch>
              <a:fillRect/>
            </a:stretch>
          </a:blipFill>
        </p:spPr>
        <p:txBody>
          <a:bodyPr wrap="square" lIns="0" tIns="0" rIns="0" bIns="0" rtlCol="0">
            <a:noAutofit/>
          </a:bodyPr>
          <a:lstStyle/>
          <a:p>
            <a:pPr fontAlgn="base">
              <a:spcBef>
                <a:spcPct val="0"/>
              </a:spcBef>
              <a:spcAft>
                <a:spcPct val="0"/>
              </a:spcAft>
            </a:pPr>
            <a:endParaRPr sz="2400" dirty="0">
              <a:solidFill>
                <a:srgbClr val="000000"/>
              </a:solidFill>
              <a:latin typeface="Times New Roman" pitchFamily="18" charset="0"/>
            </a:endParaRPr>
          </a:p>
        </p:txBody>
      </p:sp>
      <p:sp>
        <p:nvSpPr>
          <p:cNvPr id="16" name="object 3"/>
          <p:cNvSpPr/>
          <p:nvPr/>
        </p:nvSpPr>
        <p:spPr>
          <a:xfrm>
            <a:off x="421613" y="3232851"/>
            <a:ext cx="5699280" cy="201688"/>
          </a:xfrm>
          <a:prstGeom prst="rect">
            <a:avLst/>
          </a:prstGeom>
          <a:blipFill>
            <a:blip r:embed="rId13" cstate="print"/>
            <a:stretch>
              <a:fillRect/>
            </a:stretch>
          </a:blipFill>
        </p:spPr>
        <p:txBody>
          <a:bodyPr wrap="square" lIns="0" tIns="0" rIns="0" bIns="0" rtlCol="0">
            <a:noAutofit/>
          </a:bodyPr>
          <a:lstStyle/>
          <a:p>
            <a:pPr fontAlgn="base">
              <a:spcBef>
                <a:spcPct val="0"/>
              </a:spcBef>
              <a:spcAft>
                <a:spcPct val="0"/>
              </a:spcAft>
            </a:pPr>
            <a:endParaRPr sz="2400" dirty="0">
              <a:solidFill>
                <a:srgbClr val="000000"/>
              </a:solidFill>
              <a:latin typeface="Times New Roman" pitchFamily="18" charset="0"/>
            </a:endParaRPr>
          </a:p>
        </p:txBody>
      </p:sp>
      <p:sp>
        <p:nvSpPr>
          <p:cNvPr id="17" name="object 7"/>
          <p:cNvSpPr/>
          <p:nvPr/>
        </p:nvSpPr>
        <p:spPr>
          <a:xfrm>
            <a:off x="2430353" y="1753808"/>
            <a:ext cx="2078006" cy="1479052"/>
          </a:xfrm>
          <a:prstGeom prst="rect">
            <a:avLst/>
          </a:prstGeom>
          <a:blipFill>
            <a:blip r:embed="rId14" cstate="print"/>
            <a:stretch>
              <a:fillRect/>
            </a:stretch>
          </a:blipFill>
        </p:spPr>
        <p:txBody>
          <a:bodyPr wrap="square" lIns="0" tIns="0" rIns="0" bIns="0" rtlCol="0">
            <a:noAutofit/>
          </a:bodyPr>
          <a:lstStyle/>
          <a:p>
            <a:pPr fontAlgn="base">
              <a:spcBef>
                <a:spcPct val="0"/>
              </a:spcBef>
              <a:spcAft>
                <a:spcPct val="0"/>
              </a:spcAft>
            </a:pPr>
            <a:endParaRPr sz="2400" dirty="0">
              <a:solidFill>
                <a:srgbClr val="000000"/>
              </a:solidFill>
              <a:latin typeface="Times New Roman" pitchFamily="18" charset="0"/>
            </a:endParaRPr>
          </a:p>
        </p:txBody>
      </p:sp>
      <p:sp>
        <p:nvSpPr>
          <p:cNvPr id="18" name="object 8"/>
          <p:cNvSpPr/>
          <p:nvPr/>
        </p:nvSpPr>
        <p:spPr>
          <a:xfrm>
            <a:off x="6101514" y="3232851"/>
            <a:ext cx="2632141" cy="201688"/>
          </a:xfrm>
          <a:prstGeom prst="rect">
            <a:avLst/>
          </a:prstGeom>
          <a:blipFill>
            <a:blip r:embed="rId15" cstate="print"/>
            <a:stretch>
              <a:fillRect/>
            </a:stretch>
          </a:blipFill>
        </p:spPr>
        <p:txBody>
          <a:bodyPr wrap="square" lIns="0" tIns="0" rIns="0" bIns="0" rtlCol="0">
            <a:noAutofit/>
          </a:bodyPr>
          <a:lstStyle/>
          <a:p>
            <a:pPr fontAlgn="base">
              <a:spcBef>
                <a:spcPct val="0"/>
              </a:spcBef>
              <a:spcAft>
                <a:spcPct val="0"/>
              </a:spcAft>
            </a:pPr>
            <a:endParaRPr sz="2400" dirty="0">
              <a:solidFill>
                <a:srgbClr val="000000"/>
              </a:solidFill>
              <a:latin typeface="Times New Roman" pitchFamily="18" charset="0"/>
            </a:endParaRPr>
          </a:p>
        </p:txBody>
      </p:sp>
    </p:spTree>
    <p:extLst>
      <p:ext uri="{BB962C8B-B14F-4D97-AF65-F5344CB8AC3E}">
        <p14:creationId xmlns:p14="http://schemas.microsoft.com/office/powerpoint/2010/main" xmlns="" val="3953145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p:txBody>
          <a:bodyPr>
            <a:normAutofit/>
          </a:bodyPr>
          <a:lstStyle/>
          <a:p>
            <a:r>
              <a:rPr lang="en-US" altLang="en-US" sz="3200" b="1" dirty="0" smtClean="0">
                <a:latin typeface="Arial" panose="020B0604020202020204" pitchFamily="34" charset="0"/>
                <a:cs typeface="Arial" panose="020B0604020202020204" pitchFamily="34" charset="0"/>
              </a:rPr>
              <a:t>ISIVIVANE: 16 DECEMBER 2004</a:t>
            </a:r>
            <a:endParaRPr lang="en-US" altLang="en-US" sz="3200" b="1" dirty="0">
              <a:latin typeface="Arial" panose="020B0604020202020204" pitchFamily="34" charset="0"/>
              <a:cs typeface="Arial" panose="020B0604020202020204" pitchFamily="34" charset="0"/>
            </a:endParaRPr>
          </a:p>
        </p:txBody>
      </p:sp>
      <p:sp>
        <p:nvSpPr>
          <p:cNvPr id="157699" name="Rectangle 3"/>
          <p:cNvSpPr>
            <a:spLocks noGrp="1" noChangeArrowheads="1"/>
          </p:cNvSpPr>
          <p:nvPr>
            <p:ph type="body" idx="1"/>
          </p:nvPr>
        </p:nvSpPr>
        <p:spPr/>
        <p:txBody>
          <a:bodyPr/>
          <a:lstStyle/>
          <a:p>
            <a:pPr algn="just">
              <a:lnSpc>
                <a:spcPct val="150000"/>
              </a:lnSpc>
            </a:pPr>
            <a:r>
              <a:rPr lang="en-ZA" altLang="en-US" sz="1400" dirty="0">
                <a:latin typeface="Arial" panose="020B0604020202020204" pitchFamily="34" charset="0"/>
                <a:cs typeface="Arial" panose="020B0604020202020204" pitchFamily="34" charset="0"/>
              </a:rPr>
              <a:t>This element is designed as </a:t>
            </a:r>
            <a:r>
              <a:rPr lang="en-ZA" altLang="en-US" sz="1400" dirty="0" smtClean="0">
                <a:latin typeface="Arial" panose="020B0604020202020204" pitchFamily="34" charset="0"/>
                <a:cs typeface="Arial" panose="020B0604020202020204" pitchFamily="34" charset="0"/>
              </a:rPr>
              <a:t>the resting </a:t>
            </a:r>
            <a:r>
              <a:rPr lang="en-ZA" altLang="en-US" sz="1400" dirty="0">
                <a:latin typeface="Arial" panose="020B0604020202020204" pitchFamily="34" charset="0"/>
                <a:cs typeface="Arial" panose="020B0604020202020204" pitchFamily="34" charset="0"/>
              </a:rPr>
              <a:t>place for the spirits of those who fell in the struggle for humanity and </a:t>
            </a:r>
            <a:r>
              <a:rPr lang="en-ZA" altLang="en-US" sz="1400" dirty="0" smtClean="0">
                <a:latin typeface="Arial" panose="020B0604020202020204" pitchFamily="34" charset="0"/>
                <a:cs typeface="Arial" panose="020B0604020202020204" pitchFamily="34" charset="0"/>
              </a:rPr>
              <a:t>freedom.</a:t>
            </a:r>
          </a:p>
          <a:p>
            <a:pPr algn="just">
              <a:lnSpc>
                <a:spcPct val="150000"/>
              </a:lnSpc>
            </a:pPr>
            <a:r>
              <a:rPr lang="en-ZA" altLang="en-US" sz="1400" dirty="0" smtClean="0">
                <a:latin typeface="Arial" panose="020B0604020202020204" pitchFamily="34" charset="0"/>
                <a:cs typeface="Arial" panose="020B0604020202020204" pitchFamily="34" charset="0"/>
              </a:rPr>
              <a:t>Visitors </a:t>
            </a:r>
            <a:r>
              <a:rPr lang="en-ZA" altLang="en-US" sz="1400" dirty="0">
                <a:latin typeface="Arial" panose="020B0604020202020204" pitchFamily="34" charset="0"/>
                <a:cs typeface="Arial" panose="020B0604020202020204" pitchFamily="34" charset="0"/>
              </a:rPr>
              <a:t>to this space </a:t>
            </a:r>
            <a:r>
              <a:rPr lang="en-ZA" altLang="en-US" sz="1400" dirty="0" smtClean="0">
                <a:latin typeface="Arial" panose="020B0604020202020204" pitchFamily="34" charset="0"/>
                <a:cs typeface="Arial" panose="020B0604020202020204" pitchFamily="34" charset="0"/>
              </a:rPr>
              <a:t>are expected to </a:t>
            </a:r>
            <a:r>
              <a:rPr lang="en-ZA" altLang="en-US" sz="1400" dirty="0">
                <a:latin typeface="Arial" panose="020B0604020202020204" pitchFamily="34" charset="0"/>
                <a:cs typeface="Arial" panose="020B0604020202020204" pitchFamily="34" charset="0"/>
              </a:rPr>
              <a:t>observe the practices and protocols associated with spirituality. From a visitor experience point of view, </a:t>
            </a:r>
            <a:r>
              <a:rPr lang="en-ZA" altLang="en-US" sz="1400" i="1" dirty="0">
                <a:latin typeface="Arial" panose="020B0604020202020204" pitchFamily="34" charset="0"/>
                <a:cs typeface="Arial" panose="020B0604020202020204" pitchFamily="34" charset="0"/>
              </a:rPr>
              <a:t>Isivivane</a:t>
            </a:r>
            <a:r>
              <a:rPr lang="en-ZA" altLang="en-US" sz="1400" dirty="0">
                <a:latin typeface="Arial" panose="020B0604020202020204" pitchFamily="34" charset="0"/>
                <a:cs typeface="Arial" panose="020B0604020202020204" pitchFamily="34" charset="0"/>
              </a:rPr>
              <a:t> provides the opportunity of pilgrimage and contemplation as well as respecting traditions </a:t>
            </a:r>
            <a:r>
              <a:rPr lang="en-ZA" altLang="en-US" sz="1400" dirty="0" smtClean="0">
                <a:latin typeface="Arial" panose="020B0604020202020204" pitchFamily="34" charset="0"/>
                <a:cs typeface="Arial" panose="020B0604020202020204" pitchFamily="34" charset="0"/>
              </a:rPr>
              <a:t>and </a:t>
            </a:r>
            <a:r>
              <a:rPr lang="en-ZA" altLang="en-US" sz="1400" dirty="0">
                <a:latin typeface="Arial" panose="020B0604020202020204" pitchFamily="34" charset="0"/>
                <a:cs typeface="Arial" panose="020B0604020202020204" pitchFamily="34" charset="0"/>
              </a:rPr>
              <a:t>practices of diverse belief </a:t>
            </a:r>
            <a:r>
              <a:rPr lang="en-ZA" altLang="en-US" sz="1400" dirty="0" smtClean="0">
                <a:latin typeface="Arial" panose="020B0604020202020204" pitchFamily="34" charset="0"/>
                <a:cs typeface="Arial" panose="020B0604020202020204" pitchFamily="34" charset="0"/>
              </a:rPr>
              <a:t>systems</a:t>
            </a:r>
            <a:endParaRPr lang="en-US" sz="1400" dirty="0" smtClean="0">
              <a:latin typeface="Arial" pitchFamily="34" charset="0"/>
              <a:cs typeface="Arial" pitchFamily="34" charset="0"/>
            </a:endParaRPr>
          </a:p>
          <a:p>
            <a:pPr algn="just">
              <a:lnSpc>
                <a:spcPct val="150000"/>
              </a:lnSpc>
            </a:pPr>
            <a:endParaRPr lang="en-US" sz="1400" dirty="0" smtClean="0">
              <a:latin typeface="Arial" pitchFamily="34" charset="0"/>
              <a:cs typeface="Arial" pitchFamily="34" charset="0"/>
            </a:endParaRPr>
          </a:p>
          <a:p>
            <a:pPr algn="just">
              <a:lnSpc>
                <a:spcPct val="150000"/>
              </a:lnSpc>
            </a:pPr>
            <a:r>
              <a:rPr lang="en-US" sz="1400" dirty="0" smtClean="0">
                <a:latin typeface="Arial" pitchFamily="34" charset="0"/>
                <a:cs typeface="Arial" pitchFamily="34" charset="0"/>
              </a:rPr>
              <a:t>Isivivane </a:t>
            </a:r>
            <a:r>
              <a:rPr lang="en-US" sz="1400" dirty="0">
                <a:latin typeface="Arial" panose="020B0604020202020204" pitchFamily="34" charset="0"/>
                <a:cs typeface="Arial" panose="020B0604020202020204" pitchFamily="34" charset="0"/>
              </a:rPr>
              <a:t>has been constructed on tenets rooted in practices from the continent.  There is a practice that when our people passed a village, they would, at times, not go into the village, but rather indicate that they had passed the place. The traveler would pick a stone, breath or spit on it and add it on the heap–this practice of Paying Homage to the hospitality of a place, </a:t>
            </a:r>
            <a:r>
              <a:rPr lang="en-US" sz="1400" dirty="0" smtClean="0">
                <a:latin typeface="Arial" panose="020B0604020202020204" pitchFamily="34" charset="0"/>
                <a:cs typeface="Arial" panose="020B0604020202020204" pitchFamily="34" charset="0"/>
              </a:rPr>
              <a:t>symbolises </a:t>
            </a:r>
            <a:r>
              <a:rPr lang="en-US" sz="1400" dirty="0">
                <a:latin typeface="Arial" panose="020B0604020202020204" pitchFamily="34" charset="0"/>
                <a:cs typeface="Arial" panose="020B0604020202020204" pitchFamily="34" charset="0"/>
              </a:rPr>
              <a:t>the individuals’ interconnectedness with the landscape as well as with the people in the surrounding area. </a:t>
            </a:r>
            <a:endParaRPr lang="en-US" sz="1400" dirty="0" smtClean="0">
              <a:latin typeface="Arial" pitchFamily="34" charset="0"/>
              <a:cs typeface="Arial" pitchFamily="34" charset="0"/>
            </a:endParaRPr>
          </a:p>
          <a:p>
            <a:pPr algn="just">
              <a:lnSpc>
                <a:spcPct val="80000"/>
              </a:lnSpc>
            </a:pPr>
            <a:endParaRPr lang="en-ZA" sz="1400" dirty="0"/>
          </a:p>
          <a:p>
            <a:pPr marL="0" indent="0" algn="just">
              <a:lnSpc>
                <a:spcPct val="80000"/>
              </a:lnSpc>
              <a:buNone/>
            </a:pPr>
            <a:endParaRPr lang="en-US" altLang="en-US" sz="1400" dirty="0">
              <a:latin typeface="Arial" panose="020B0604020202020204" pitchFamily="34" charset="0"/>
              <a:cs typeface="Arial" panose="020B0604020202020204" pitchFamily="34" charset="0"/>
            </a:endParaRPr>
          </a:p>
          <a:p>
            <a:pPr algn="just">
              <a:lnSpc>
                <a:spcPct val="80000"/>
              </a:lnSpc>
            </a:pPr>
            <a:endParaRPr lang="en-US" altLang="en-US" sz="1400" dirty="0">
              <a:latin typeface="Arial" panose="020B0604020202020204" pitchFamily="34" charset="0"/>
              <a:cs typeface="Arial" panose="020B0604020202020204" pitchFamily="34" charset="0"/>
            </a:endParaRPr>
          </a:p>
          <a:p>
            <a:endParaRPr lang="en-US" altLang="en-US" sz="1800" dirty="0"/>
          </a:p>
        </p:txBody>
      </p:sp>
    </p:spTree>
    <p:extLst>
      <p:ext uri="{BB962C8B-B14F-4D97-AF65-F5344CB8AC3E}">
        <p14:creationId xmlns:p14="http://schemas.microsoft.com/office/powerpoint/2010/main" xmlns="" val="20501442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600" b="1" dirty="0" smtClean="0">
                <a:latin typeface="Arial" pitchFamily="34" charset="0"/>
                <a:cs typeface="Arial" pitchFamily="34" charset="0"/>
              </a:rPr>
              <a:t>ISIVIVANE CONTINUED….</a:t>
            </a:r>
            <a:endParaRPr lang="en-ZA" sz="3600" b="1" dirty="0">
              <a:latin typeface="Arial" pitchFamily="34" charset="0"/>
              <a:cs typeface="Arial" pitchFamily="34" charset="0"/>
            </a:endParaRPr>
          </a:p>
        </p:txBody>
      </p:sp>
      <p:sp>
        <p:nvSpPr>
          <p:cNvPr id="3" name="Content Placeholder 2"/>
          <p:cNvSpPr>
            <a:spLocks noGrp="1"/>
          </p:cNvSpPr>
          <p:nvPr>
            <p:ph idx="1"/>
          </p:nvPr>
        </p:nvSpPr>
        <p:spPr/>
        <p:txBody>
          <a:bodyPr>
            <a:normAutofit fontScale="32500" lnSpcReduction="20000"/>
          </a:bodyPr>
          <a:lstStyle/>
          <a:p>
            <a:pPr algn="just">
              <a:lnSpc>
                <a:spcPct val="150000"/>
              </a:lnSpc>
            </a:pPr>
            <a:r>
              <a:rPr lang="en-US" sz="4500" dirty="0">
                <a:latin typeface="Arial" panose="020B0604020202020204" pitchFamily="34" charset="0"/>
                <a:cs typeface="Arial" panose="020B0604020202020204" pitchFamily="34" charset="0"/>
              </a:rPr>
              <a:t>To imbue I</a:t>
            </a:r>
            <a:r>
              <a:rPr lang="en-US" sz="4500" dirty="0" smtClean="0">
                <a:latin typeface="Arial" panose="020B0604020202020204" pitchFamily="34" charset="0"/>
                <a:cs typeface="Arial" panose="020B0604020202020204" pitchFamily="34" charset="0"/>
              </a:rPr>
              <a:t>sivivane </a:t>
            </a:r>
            <a:r>
              <a:rPr lang="en-US" sz="4500" dirty="0">
                <a:latin typeface="Arial" panose="020B0604020202020204" pitchFamily="34" charset="0"/>
                <a:cs typeface="Arial" panose="020B0604020202020204" pitchFamily="34" charset="0"/>
              </a:rPr>
              <a:t>with a sense of spirituality religious leaders from various faiths performed a number of sacred ceremonies and rituals that lay to rest the spirits of our fallen heroes and heroines.  Paying homage to ancestors in all societies was always preceded by personal cleansing and purification.  In order to symbolically represent that act the center of the Lesaka is constantly covered in mist. </a:t>
            </a:r>
            <a:endParaRPr lang="en-ZA" sz="4500" dirty="0">
              <a:latin typeface="Arial" panose="020B0604020202020204" pitchFamily="34" charset="0"/>
              <a:cs typeface="Arial" panose="020B0604020202020204" pitchFamily="34" charset="0"/>
            </a:endParaRPr>
          </a:p>
          <a:p>
            <a:pPr algn="just">
              <a:lnSpc>
                <a:spcPct val="150000"/>
              </a:lnSpc>
            </a:pPr>
            <a:r>
              <a:rPr lang="en-US" sz="4500" dirty="0">
                <a:latin typeface="Arial" panose="020B0604020202020204" pitchFamily="34" charset="0"/>
                <a:cs typeface="Arial" panose="020B0604020202020204" pitchFamily="34" charset="0"/>
              </a:rPr>
              <a:t>Isivivane is therefore:</a:t>
            </a:r>
            <a:endParaRPr lang="en-ZA" sz="4500" dirty="0">
              <a:latin typeface="Arial" panose="020B0604020202020204" pitchFamily="34" charset="0"/>
              <a:cs typeface="Arial" panose="020B0604020202020204" pitchFamily="34" charset="0"/>
            </a:endParaRPr>
          </a:p>
          <a:p>
            <a:pPr lvl="0" algn="just">
              <a:lnSpc>
                <a:spcPct val="150000"/>
              </a:lnSpc>
            </a:pPr>
            <a:r>
              <a:rPr lang="en-US" sz="4500" dirty="0">
                <a:latin typeface="Arial" panose="020B0604020202020204" pitchFamily="34" charset="0"/>
                <a:cs typeface="Arial" panose="020B0604020202020204" pitchFamily="34" charset="0"/>
              </a:rPr>
              <a:t>A place where all South Africans can have communion with their ancestors </a:t>
            </a:r>
            <a:endParaRPr lang="en-ZA" sz="4500" dirty="0">
              <a:latin typeface="Arial" panose="020B0604020202020204" pitchFamily="34" charset="0"/>
              <a:cs typeface="Arial" panose="020B0604020202020204" pitchFamily="34" charset="0"/>
            </a:endParaRPr>
          </a:p>
          <a:p>
            <a:pPr lvl="0" algn="just">
              <a:lnSpc>
                <a:spcPct val="150000"/>
              </a:lnSpc>
            </a:pPr>
            <a:r>
              <a:rPr lang="en-US" sz="4500" dirty="0">
                <a:latin typeface="Arial" panose="020B0604020202020204" pitchFamily="34" charset="0"/>
                <a:cs typeface="Arial" panose="020B0604020202020204" pitchFamily="34" charset="0"/>
              </a:rPr>
              <a:t>A place for purifying past pains and where individual pain is transformed in to a national shared pain</a:t>
            </a:r>
            <a:endParaRPr lang="en-ZA" sz="4500" dirty="0">
              <a:latin typeface="Arial" panose="020B0604020202020204" pitchFamily="34" charset="0"/>
              <a:cs typeface="Arial" panose="020B0604020202020204" pitchFamily="34" charset="0"/>
            </a:endParaRPr>
          </a:p>
          <a:p>
            <a:pPr lvl="0" algn="just">
              <a:lnSpc>
                <a:spcPct val="150000"/>
              </a:lnSpc>
            </a:pPr>
            <a:r>
              <a:rPr lang="en-US" sz="4500" dirty="0">
                <a:latin typeface="Arial" panose="020B0604020202020204" pitchFamily="34" charset="0"/>
                <a:cs typeface="Arial" panose="020B0604020202020204" pitchFamily="34" charset="0"/>
              </a:rPr>
              <a:t>A home for cleansing and healing and performance for rituals that contributes to social cohesion, reconciliation, nation and continent </a:t>
            </a:r>
            <a:r>
              <a:rPr lang="en-US" sz="4500" dirty="0" smtClean="0">
                <a:latin typeface="Arial" panose="020B0604020202020204" pitchFamily="34" charset="0"/>
                <a:cs typeface="Arial" panose="020B0604020202020204" pitchFamily="34" charset="0"/>
              </a:rPr>
              <a:t>building. </a:t>
            </a:r>
            <a:endParaRPr lang="en-ZA" sz="4500" dirty="0">
              <a:latin typeface="Arial" panose="020B0604020202020204" pitchFamily="34" charset="0"/>
              <a:cs typeface="Arial" panose="020B0604020202020204" pitchFamily="34" charset="0"/>
            </a:endParaRPr>
          </a:p>
          <a:p>
            <a:pPr marL="0" indent="0">
              <a:buNone/>
            </a:pPr>
            <a:endParaRPr lang="en-ZA" sz="1400" dirty="0"/>
          </a:p>
        </p:txBody>
      </p:sp>
    </p:spTree>
    <p:extLst>
      <p:ext uri="{BB962C8B-B14F-4D97-AF65-F5344CB8AC3E}">
        <p14:creationId xmlns:p14="http://schemas.microsoft.com/office/powerpoint/2010/main" xmlns="" val="5771186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latin typeface="Arial" panose="020B0604020202020204" pitchFamily="34" charset="0"/>
                <a:cs typeface="Arial" panose="020B0604020202020204" pitchFamily="34" charset="0"/>
              </a:rPr>
              <a:t>ISIVIVANE</a:t>
            </a:r>
            <a:endParaRPr lang="en-ZA"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81000" y="1524000"/>
            <a:ext cx="8458200" cy="4648200"/>
          </a:xfrm>
        </p:spPr>
      </p:pic>
    </p:spTree>
    <p:extLst>
      <p:ext uri="{BB962C8B-B14F-4D97-AF65-F5344CB8AC3E}">
        <p14:creationId xmlns:p14="http://schemas.microsoft.com/office/powerpoint/2010/main" xmlns="" val="19858388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938" name="Object 2"/>
          <p:cNvGraphicFramePr>
            <a:graphicFrameLocks noChangeAspect="1"/>
          </p:cNvGraphicFramePr>
          <p:nvPr/>
        </p:nvGraphicFramePr>
        <p:xfrm>
          <a:off x="-36513" y="198438"/>
          <a:ext cx="9332913" cy="7046912"/>
        </p:xfrm>
        <a:graphic>
          <a:graphicData uri="http://schemas.openxmlformats.org/presentationml/2006/ole">
            <p:oleObj spid="_x0000_s1046" name="CorelDRAW" r:id="rId4" imgW="4133850" imgH="3105150" progId="">
              <p:embed/>
            </p:oleObj>
          </a:graphicData>
        </a:graphic>
      </p:graphicFrame>
      <p:sp>
        <p:nvSpPr>
          <p:cNvPr id="167939" name="Rectangle 3"/>
          <p:cNvSpPr>
            <a:spLocks noChangeArrowheads="1"/>
          </p:cNvSpPr>
          <p:nvPr/>
        </p:nvSpPr>
        <p:spPr bwMode="auto">
          <a:xfrm>
            <a:off x="179388" y="5300663"/>
            <a:ext cx="8748712" cy="1739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r>
              <a:rPr lang="en-ZA" altLang="en-US" sz="1800" b="1" dirty="0">
                <a:solidFill>
                  <a:schemeClr val="bg1"/>
                </a:solidFill>
                <a:latin typeface="Arial" panose="020B0604020202020204" pitchFamily="34" charset="0"/>
                <a:cs typeface="Arial" panose="020B0604020202020204" pitchFamily="34" charset="0"/>
              </a:rPr>
              <a:t>Isivivane-Symbolic  final resting place.</a:t>
            </a:r>
          </a:p>
          <a:p>
            <a:pPr eaLnBrk="1" hangingPunct="1"/>
            <a:endParaRPr lang="en-ZA" altLang="en-US" sz="1800" b="1" dirty="0">
              <a:solidFill>
                <a:schemeClr val="bg1"/>
              </a:solidFill>
              <a:latin typeface="Arial" panose="020B0604020202020204" pitchFamily="34" charset="0"/>
              <a:cs typeface="Arial" panose="020B0604020202020204" pitchFamily="34" charset="0"/>
            </a:endParaRPr>
          </a:p>
          <a:p>
            <a:pPr eaLnBrk="1" hangingPunct="1"/>
            <a:r>
              <a:rPr lang="en-ZA" altLang="en-US" sz="1800" b="1" dirty="0">
                <a:solidFill>
                  <a:schemeClr val="bg1"/>
                </a:solidFill>
                <a:latin typeface="Arial" panose="020B0604020202020204" pitchFamily="34" charset="0"/>
                <a:cs typeface="Arial" panose="020B0604020202020204" pitchFamily="34" charset="0"/>
              </a:rPr>
              <a:t>“ Freedom Park is dedicated  to heroes and heroines in the country and  the rest of the world  who sacrificed in many ways and surrendered their lives so  that  we could be free”.</a:t>
            </a:r>
            <a:br>
              <a:rPr lang="en-ZA" altLang="en-US" sz="1800" b="1" dirty="0">
                <a:solidFill>
                  <a:schemeClr val="bg1"/>
                </a:solidFill>
                <a:latin typeface="Arial" panose="020B0604020202020204" pitchFamily="34" charset="0"/>
                <a:cs typeface="Arial" panose="020B0604020202020204" pitchFamily="34" charset="0"/>
              </a:rPr>
            </a:br>
            <a:endParaRPr lang="en-US" altLang="en-US" sz="1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20985091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944562"/>
          </a:xfrm>
        </p:spPr>
        <p:txBody>
          <a:bodyPr>
            <a:normAutofit/>
          </a:bodyPr>
          <a:lstStyle/>
          <a:p>
            <a:r>
              <a:rPr lang="en-US" sz="4000" b="1" dirty="0" smtClean="0"/>
              <a:t>PRESENTATION OUTLINE </a:t>
            </a:r>
            <a:endParaRPr lang="en-US" sz="4000" b="1" dirty="0"/>
          </a:p>
        </p:txBody>
      </p:sp>
      <p:sp>
        <p:nvSpPr>
          <p:cNvPr id="5" name="Content Placeholder 4"/>
          <p:cNvSpPr>
            <a:spLocks noGrp="1"/>
          </p:cNvSpPr>
          <p:nvPr>
            <p:ph idx="1"/>
          </p:nvPr>
        </p:nvSpPr>
        <p:spPr/>
        <p:txBody>
          <a:bodyPr>
            <a:normAutofit fontScale="85000" lnSpcReduction="20000"/>
          </a:bodyPr>
          <a:lstStyle/>
          <a:p>
            <a:r>
              <a:rPr lang="en-US" sz="2800" dirty="0" smtClean="0"/>
              <a:t>Introduction </a:t>
            </a:r>
          </a:p>
          <a:p>
            <a:r>
              <a:rPr lang="en-US" sz="2800" dirty="0" smtClean="0"/>
              <a:t>Background</a:t>
            </a:r>
          </a:p>
          <a:p>
            <a:r>
              <a:rPr lang="en-US" sz="2800" dirty="0" smtClean="0"/>
              <a:t>Institutional arrangements</a:t>
            </a:r>
          </a:p>
          <a:p>
            <a:r>
              <a:rPr lang="en-US" sz="2800" dirty="0" smtClean="0"/>
              <a:t>Programmes </a:t>
            </a:r>
          </a:p>
          <a:p>
            <a:r>
              <a:rPr lang="en-US" sz="2800" dirty="0"/>
              <a:t>Policy and Strategic Development</a:t>
            </a:r>
          </a:p>
          <a:p>
            <a:r>
              <a:rPr lang="en-US" sz="2800" dirty="0" smtClean="0"/>
              <a:t>Performance</a:t>
            </a:r>
          </a:p>
          <a:p>
            <a:r>
              <a:rPr lang="en-US" sz="2800" dirty="0" smtClean="0"/>
              <a:t>Labour matters</a:t>
            </a:r>
          </a:p>
          <a:p>
            <a:r>
              <a:rPr lang="en-US" sz="2800" dirty="0" smtClean="0"/>
              <a:t>State of the site</a:t>
            </a:r>
          </a:p>
          <a:p>
            <a:r>
              <a:rPr lang="en-US" sz="2800" dirty="0" smtClean="0"/>
              <a:t>Financial </a:t>
            </a:r>
            <a:r>
              <a:rPr lang="en-US" sz="2800" dirty="0"/>
              <a:t>matters </a:t>
            </a:r>
          </a:p>
          <a:p>
            <a:r>
              <a:rPr lang="en-US" sz="2800" dirty="0" smtClean="0"/>
              <a:t>Achievements</a:t>
            </a:r>
          </a:p>
          <a:p>
            <a:r>
              <a:rPr lang="en-US" sz="2800" dirty="0" smtClean="0"/>
              <a:t>Challenges</a:t>
            </a:r>
          </a:p>
          <a:p>
            <a:r>
              <a:rPr lang="en-US" sz="2800" dirty="0" smtClean="0"/>
              <a:t>Way forward – Strategic Focus Areas    </a:t>
            </a:r>
          </a:p>
        </p:txBody>
      </p:sp>
    </p:spTree>
    <p:extLst>
      <p:ext uri="{BB962C8B-B14F-4D97-AF65-F5344CB8AC3E}">
        <p14:creationId xmlns:p14="http://schemas.microsoft.com/office/powerpoint/2010/main" xmlns="" val="38472759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ICT000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63938" y="4286250"/>
            <a:ext cx="3429000" cy="2571750"/>
          </a:xfrm>
          <a:prstGeom prst="rect">
            <a:avLst/>
          </a:prstGeom>
          <a:noFill/>
          <a:extLst>
            <a:ext uri="{909E8E84-426E-40DD-AFC4-6F175D3DCCD1}">
              <a14:hiddenFill xmlns:a14="http://schemas.microsoft.com/office/drawing/2010/main" xmlns="">
                <a:solidFill>
                  <a:srgbClr val="FFFFFF"/>
                </a:solidFill>
              </a14:hiddenFill>
            </a:ext>
          </a:extLst>
        </p:spPr>
      </p:pic>
      <p:pic>
        <p:nvPicPr>
          <p:cNvPr id="20484" name="Picture 4" descr="beer+ wome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83375" y="4276725"/>
            <a:ext cx="2460625" cy="2581275"/>
          </a:xfrm>
          <a:prstGeom prst="rect">
            <a:avLst/>
          </a:prstGeom>
          <a:noFill/>
          <a:extLst>
            <a:ext uri="{909E8E84-426E-40DD-AFC4-6F175D3DCCD1}">
              <a14:hiddenFill xmlns:a14="http://schemas.microsoft.com/office/drawing/2010/main" xmlns="">
                <a:solidFill>
                  <a:srgbClr val="FFFFFF"/>
                </a:solidFill>
              </a14:hiddenFill>
            </a:ext>
          </a:extLst>
        </p:spPr>
      </p:pic>
      <p:pic>
        <p:nvPicPr>
          <p:cNvPr id="20485" name="Picture 5" descr="white dove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4330700"/>
          </a:xfrm>
          <a:prstGeom prst="rect">
            <a:avLst/>
          </a:prstGeom>
          <a:noFill/>
          <a:extLst>
            <a:ext uri="{909E8E84-426E-40DD-AFC4-6F175D3DCCD1}">
              <a14:hiddenFill xmlns:a14="http://schemas.microsoft.com/office/drawing/2010/main" xmlns="">
                <a:solidFill>
                  <a:srgbClr val="FFFFFF"/>
                </a:solidFill>
              </a14:hiddenFill>
            </a:ext>
          </a:extLst>
        </p:spPr>
      </p:pic>
      <p:sp>
        <p:nvSpPr>
          <p:cNvPr id="20487" name="Text Box 7"/>
          <p:cNvSpPr txBox="1">
            <a:spLocks noChangeArrowheads="1"/>
          </p:cNvSpPr>
          <p:nvPr/>
        </p:nvSpPr>
        <p:spPr bwMode="auto">
          <a:xfrm>
            <a:off x="323850" y="260350"/>
            <a:ext cx="64008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dirty="0">
                <a:solidFill>
                  <a:schemeClr val="bg1"/>
                </a:solidFill>
                <a:cs typeface="Times New Roman" pitchFamily="18" charset="0"/>
              </a:rPr>
              <a:t>Triumph of the human spirit</a:t>
            </a:r>
          </a:p>
        </p:txBody>
      </p:sp>
      <p:pic>
        <p:nvPicPr>
          <p:cNvPr id="8" name="Picture 6" descr="PICT008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4330700"/>
            <a:ext cx="3623388" cy="2527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649447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400" y="457200"/>
            <a:ext cx="8767175" cy="838200"/>
          </a:xfrm>
          <a:prstGeom prst="rect">
            <a:avLst/>
          </a:prstGeom>
        </p:spPr>
        <p:txBody>
          <a:bodyPr vert="horz" wrap="square" lIns="0" tIns="0" rIns="0" bIns="0" rtlCol="0">
            <a:noAutofit/>
          </a:bodyPr>
          <a:lstStyle/>
          <a:p>
            <a:pPr marL="11397" algn="ctr"/>
            <a:r>
              <a:rPr lang="en-ZA" sz="3200" b="1" spc="-4" dirty="0" smtClean="0">
                <a:solidFill>
                  <a:schemeClr val="bg2"/>
                </a:solidFill>
                <a:latin typeface="Arial" pitchFamily="34" charset="0"/>
                <a:cs typeface="Arial" pitchFamily="34" charset="0"/>
              </a:rPr>
              <a:t>S</a:t>
            </a:r>
            <a:r>
              <a:rPr lang="en-ZA" sz="3200" b="1" spc="-13" dirty="0" smtClean="0">
                <a:solidFill>
                  <a:schemeClr val="bg2"/>
                </a:solidFill>
                <a:latin typeface="Arial" pitchFamily="34" charset="0"/>
                <a:cs typeface="Arial" pitchFamily="34" charset="0"/>
              </a:rPr>
              <a:t>'</a:t>
            </a:r>
            <a:r>
              <a:rPr lang="en-ZA" sz="3200" b="1" dirty="0" smtClean="0">
                <a:solidFill>
                  <a:schemeClr val="bg2"/>
                </a:solidFill>
                <a:latin typeface="Arial" pitchFamily="34" charset="0"/>
                <a:cs typeface="Arial" pitchFamily="34" charset="0"/>
              </a:rPr>
              <a:t>KHU</a:t>
            </a:r>
            <a:r>
              <a:rPr lang="en-ZA" sz="3200" b="1" spc="-4" dirty="0" smtClean="0">
                <a:solidFill>
                  <a:schemeClr val="bg2"/>
                </a:solidFill>
                <a:latin typeface="Arial" pitchFamily="34" charset="0"/>
                <a:cs typeface="Arial" pitchFamily="34" charset="0"/>
              </a:rPr>
              <a:t>MB</a:t>
            </a:r>
            <a:r>
              <a:rPr lang="en-ZA" sz="3200" b="1" dirty="0" smtClean="0">
                <a:solidFill>
                  <a:schemeClr val="bg2"/>
                </a:solidFill>
                <a:latin typeface="Arial" pitchFamily="34" charset="0"/>
                <a:cs typeface="Arial" pitchFamily="34" charset="0"/>
              </a:rPr>
              <a:t>UTO: 16 DECEMBER 2007</a:t>
            </a:r>
            <a:endParaRPr lang="en-ZA" sz="3200" b="1" dirty="0">
              <a:solidFill>
                <a:schemeClr val="bg2"/>
              </a:solidFill>
              <a:latin typeface="Arial" pitchFamily="34" charset="0"/>
              <a:cs typeface="Arial" pitchFamily="34" charset="0"/>
            </a:endParaRPr>
          </a:p>
        </p:txBody>
      </p:sp>
      <p:sp>
        <p:nvSpPr>
          <p:cNvPr id="3" name="object 3"/>
          <p:cNvSpPr txBox="1">
            <a:spLocks noGrp="1"/>
          </p:cNvSpPr>
          <p:nvPr>
            <p:ph type="title"/>
          </p:nvPr>
        </p:nvSpPr>
        <p:spPr>
          <a:xfrm>
            <a:off x="891880" y="2438400"/>
            <a:ext cx="7371499" cy="1143000"/>
          </a:xfrm>
          <a:prstGeom prst="rect">
            <a:avLst/>
          </a:prstGeom>
        </p:spPr>
        <p:txBody>
          <a:bodyPr vert="horz" wrap="square" lIns="0" tIns="0" rIns="0" bIns="0" rtlCol="0">
            <a:noAutofit/>
          </a:bodyPr>
          <a:lstStyle/>
          <a:p>
            <a:pPr marL="558452" marR="11397"/>
            <a:r>
              <a:rPr sz="2700" b="0" kern="1200" spc="-31" dirty="0" smtClean="0">
                <a:solidFill>
                  <a:srgbClr val="992F15"/>
                </a:solidFill>
                <a:latin typeface="Arial" panose="020B0604020202020204" pitchFamily="34" charset="0"/>
                <a:ea typeface="+mn-ea"/>
                <a:cs typeface="Arial" panose="020B0604020202020204" pitchFamily="34" charset="0"/>
              </a:rPr>
              <a:t>…</a:t>
            </a:r>
            <a:r>
              <a:rPr sz="3200" b="0" kern="1200" spc="-31" dirty="0" smtClean="0">
                <a:solidFill>
                  <a:srgbClr val="992F15"/>
                </a:solidFill>
                <a:latin typeface="Arial" panose="020B0604020202020204" pitchFamily="34" charset="0"/>
                <a:ea typeface="+mn-ea"/>
                <a:cs typeface="Arial" panose="020B0604020202020204" pitchFamily="34" charset="0"/>
              </a:rPr>
              <a:t>stands </a:t>
            </a:r>
            <a:r>
              <a:rPr sz="3200" b="0" kern="1200" spc="-31" dirty="0">
                <a:solidFill>
                  <a:srgbClr val="992F15"/>
                </a:solidFill>
                <a:latin typeface="Arial" panose="020B0604020202020204" pitchFamily="34" charset="0"/>
                <a:ea typeface="+mn-ea"/>
                <a:cs typeface="Arial" panose="020B0604020202020204" pitchFamily="34" charset="0"/>
              </a:rPr>
              <a:t>as a testimony to the conflicts that shaped the South Africa we live in </a:t>
            </a:r>
            <a:r>
              <a:rPr sz="3200" b="0" kern="1200" spc="-31" dirty="0" smtClean="0">
                <a:solidFill>
                  <a:srgbClr val="992F15"/>
                </a:solidFill>
                <a:latin typeface="Arial" panose="020B0604020202020204" pitchFamily="34" charset="0"/>
                <a:ea typeface="+mn-ea"/>
                <a:cs typeface="Arial" panose="020B0604020202020204" pitchFamily="34" charset="0"/>
              </a:rPr>
              <a:t>today</a:t>
            </a:r>
            <a:endParaRPr sz="3200" b="0" kern="1200" spc="-31" dirty="0">
              <a:solidFill>
                <a:srgbClr val="992F15"/>
              </a:solidFill>
              <a:latin typeface="Arial" panose="020B0604020202020204" pitchFamily="34" charset="0"/>
              <a:ea typeface="+mn-ea"/>
              <a:cs typeface="Arial" panose="020B0604020202020204" pitchFamily="34" charset="0"/>
            </a:endParaRPr>
          </a:p>
        </p:txBody>
      </p:sp>
      <p:sp>
        <p:nvSpPr>
          <p:cNvPr id="4" name="object 4"/>
          <p:cNvSpPr/>
          <p:nvPr/>
        </p:nvSpPr>
        <p:spPr>
          <a:xfrm>
            <a:off x="422996" y="3771414"/>
            <a:ext cx="8309263" cy="3023998"/>
          </a:xfrm>
          <a:custGeom>
            <a:avLst/>
            <a:gdLst/>
            <a:ahLst/>
            <a:cxnLst/>
            <a:rect l="l" t="t" r="r" b="b"/>
            <a:pathLst>
              <a:path w="9140189" h="3427198">
                <a:moveTo>
                  <a:pt x="0" y="3427198"/>
                </a:moveTo>
                <a:lnTo>
                  <a:pt x="9140189" y="3427198"/>
                </a:lnTo>
                <a:lnTo>
                  <a:pt x="9140189" y="0"/>
                </a:lnTo>
                <a:lnTo>
                  <a:pt x="0" y="0"/>
                </a:lnTo>
                <a:lnTo>
                  <a:pt x="0" y="3427198"/>
                </a:lnTo>
                <a:close/>
              </a:path>
            </a:pathLst>
          </a:custGeom>
          <a:solidFill>
            <a:srgbClr val="FFFFFF"/>
          </a:solidFill>
        </p:spPr>
        <p:txBody>
          <a:bodyPr wrap="square" lIns="0" tIns="0" rIns="0" bIns="0" rtlCol="0">
            <a:noAutofit/>
          </a:bodyPr>
          <a:lstStyle/>
          <a:p>
            <a:endParaRPr dirty="0"/>
          </a:p>
        </p:txBody>
      </p:sp>
      <p:sp>
        <p:nvSpPr>
          <p:cNvPr id="5" name="object 5"/>
          <p:cNvSpPr/>
          <p:nvPr/>
        </p:nvSpPr>
        <p:spPr>
          <a:xfrm>
            <a:off x="385252" y="4106943"/>
            <a:ext cx="8312035" cy="2352940"/>
          </a:xfrm>
          <a:prstGeom prst="rect">
            <a:avLst/>
          </a:prstGeom>
          <a:blipFill>
            <a:blip r:embed="rId2" cstate="print"/>
            <a:stretch>
              <a:fillRect/>
            </a:stretch>
          </a:blipFill>
        </p:spPr>
        <p:txBody>
          <a:bodyPr wrap="square" lIns="0" tIns="0" rIns="0" bIns="0" rtlCol="0">
            <a:noAutofit/>
          </a:bodyPr>
          <a:lstStyle/>
          <a:p>
            <a:endParaRPr dirty="0"/>
          </a:p>
        </p:txBody>
      </p:sp>
      <p:sp>
        <p:nvSpPr>
          <p:cNvPr id="6" name="object 6"/>
          <p:cNvSpPr txBox="1"/>
          <p:nvPr/>
        </p:nvSpPr>
        <p:spPr>
          <a:xfrm>
            <a:off x="1496176" y="4106943"/>
            <a:ext cx="6121400" cy="1204072"/>
          </a:xfrm>
          <a:prstGeom prst="rect">
            <a:avLst/>
          </a:prstGeom>
        </p:spPr>
        <p:txBody>
          <a:bodyPr vert="horz" wrap="square" lIns="0" tIns="0" rIns="0" bIns="0" rtlCol="0">
            <a:noAutofit/>
          </a:bodyPr>
          <a:lstStyle/>
          <a:p>
            <a:pPr marL="11397" marR="11397">
              <a:lnSpc>
                <a:spcPct val="99300"/>
              </a:lnSpc>
            </a:pPr>
            <a:r>
              <a:rPr sz="2700" dirty="0" smtClean="0">
                <a:solidFill>
                  <a:srgbClr val="992F15"/>
                </a:solidFill>
                <a:latin typeface="Verdana"/>
                <a:cs typeface="Verdana"/>
              </a:rPr>
              <a:t>…</a:t>
            </a:r>
            <a:r>
              <a:rPr sz="3200" dirty="0" smtClean="0">
                <a:solidFill>
                  <a:srgbClr val="992F15"/>
                </a:solidFill>
                <a:latin typeface="Arial" panose="020B0604020202020204" pitchFamily="34" charset="0"/>
                <a:cs typeface="Arial" panose="020B0604020202020204" pitchFamily="34" charset="0"/>
              </a:rPr>
              <a:t>it</a:t>
            </a:r>
            <a:r>
              <a:rPr sz="3200" spc="-4" dirty="0" smtClean="0">
                <a:solidFill>
                  <a:srgbClr val="992F15"/>
                </a:solidFill>
                <a:latin typeface="Arial" panose="020B0604020202020204" pitchFamily="34" charset="0"/>
                <a:cs typeface="Arial" panose="020B0604020202020204" pitchFamily="34" charset="0"/>
              </a:rPr>
              <a:t> </a:t>
            </a:r>
            <a:r>
              <a:rPr sz="3200" spc="-22" dirty="0">
                <a:solidFill>
                  <a:srgbClr val="992F15"/>
                </a:solidFill>
                <a:latin typeface="Arial" panose="020B0604020202020204" pitchFamily="34" charset="0"/>
                <a:cs typeface="Arial" panose="020B0604020202020204" pitchFamily="34" charset="0"/>
              </a:rPr>
              <a:t>c</a:t>
            </a:r>
            <a:r>
              <a:rPr sz="3200" spc="-18" dirty="0">
                <a:solidFill>
                  <a:srgbClr val="992F15"/>
                </a:solidFill>
                <a:latin typeface="Arial" panose="020B0604020202020204" pitchFamily="34" charset="0"/>
                <a:cs typeface="Arial" panose="020B0604020202020204" pitchFamily="34" charset="0"/>
              </a:rPr>
              <a:t>o</a:t>
            </a:r>
            <a:r>
              <a:rPr sz="3200" spc="-31" dirty="0">
                <a:solidFill>
                  <a:srgbClr val="992F15"/>
                </a:solidFill>
                <a:latin typeface="Arial" panose="020B0604020202020204" pitchFamily="34" charset="0"/>
                <a:cs typeface="Arial" panose="020B0604020202020204" pitchFamily="34" charset="0"/>
              </a:rPr>
              <a:t>mm</a:t>
            </a:r>
            <a:r>
              <a:rPr sz="3200" spc="-18" dirty="0">
                <a:solidFill>
                  <a:srgbClr val="992F15"/>
                </a:solidFill>
                <a:latin typeface="Arial" panose="020B0604020202020204" pitchFamily="34" charset="0"/>
                <a:cs typeface="Arial" panose="020B0604020202020204" pitchFamily="34" charset="0"/>
              </a:rPr>
              <a:t>e</a:t>
            </a:r>
            <a:r>
              <a:rPr sz="3200" spc="-31" dirty="0">
                <a:solidFill>
                  <a:srgbClr val="992F15"/>
                </a:solidFill>
                <a:latin typeface="Arial" panose="020B0604020202020204" pitchFamily="34" charset="0"/>
                <a:cs typeface="Arial" panose="020B0604020202020204" pitchFamily="34" charset="0"/>
              </a:rPr>
              <a:t>m</a:t>
            </a:r>
            <a:r>
              <a:rPr sz="3200" spc="-18" dirty="0">
                <a:solidFill>
                  <a:srgbClr val="992F15"/>
                </a:solidFill>
                <a:latin typeface="Arial" panose="020B0604020202020204" pitchFamily="34" charset="0"/>
                <a:cs typeface="Arial" panose="020B0604020202020204" pitchFamily="34" charset="0"/>
              </a:rPr>
              <a:t>or</a:t>
            </a:r>
            <a:r>
              <a:rPr sz="3200" spc="-22" dirty="0">
                <a:solidFill>
                  <a:srgbClr val="992F15"/>
                </a:solidFill>
                <a:latin typeface="Arial" panose="020B0604020202020204" pitchFamily="34" charset="0"/>
                <a:cs typeface="Arial" panose="020B0604020202020204" pitchFamily="34" charset="0"/>
              </a:rPr>
              <a:t>a</a:t>
            </a:r>
            <a:r>
              <a:rPr sz="3200" spc="4" dirty="0">
                <a:solidFill>
                  <a:srgbClr val="992F15"/>
                </a:solidFill>
                <a:latin typeface="Arial" panose="020B0604020202020204" pitchFamily="34" charset="0"/>
                <a:cs typeface="Arial" panose="020B0604020202020204" pitchFamily="34" charset="0"/>
              </a:rPr>
              <a:t>t</a:t>
            </a:r>
            <a:r>
              <a:rPr sz="3200" spc="-18" dirty="0">
                <a:solidFill>
                  <a:srgbClr val="992F15"/>
                </a:solidFill>
                <a:latin typeface="Arial" panose="020B0604020202020204" pitchFamily="34" charset="0"/>
                <a:cs typeface="Arial" panose="020B0604020202020204" pitchFamily="34" charset="0"/>
              </a:rPr>
              <a:t>es</a:t>
            </a:r>
            <a:r>
              <a:rPr sz="3200" spc="-27" dirty="0">
                <a:solidFill>
                  <a:srgbClr val="992F15"/>
                </a:solidFill>
                <a:latin typeface="Arial" panose="020B0604020202020204" pitchFamily="34" charset="0"/>
                <a:cs typeface="Arial" panose="020B0604020202020204" pitchFamily="34" charset="0"/>
              </a:rPr>
              <a:t> </a:t>
            </a:r>
            <a:r>
              <a:rPr sz="3200" spc="4" dirty="0">
                <a:solidFill>
                  <a:srgbClr val="992F15"/>
                </a:solidFill>
                <a:latin typeface="Arial" panose="020B0604020202020204" pitchFamily="34" charset="0"/>
                <a:cs typeface="Arial" panose="020B0604020202020204" pitchFamily="34" charset="0"/>
              </a:rPr>
              <a:t>t</a:t>
            </a:r>
            <a:r>
              <a:rPr sz="3200" spc="-22" dirty="0">
                <a:solidFill>
                  <a:srgbClr val="992F15"/>
                </a:solidFill>
                <a:latin typeface="Arial" panose="020B0604020202020204" pitchFamily="34" charset="0"/>
                <a:cs typeface="Arial" panose="020B0604020202020204" pitchFamily="34" charset="0"/>
              </a:rPr>
              <a:t>h</a:t>
            </a:r>
            <a:r>
              <a:rPr sz="3200" spc="-18" dirty="0">
                <a:solidFill>
                  <a:srgbClr val="992F15"/>
                </a:solidFill>
                <a:latin typeface="Arial" panose="020B0604020202020204" pitchFamily="34" charset="0"/>
                <a:cs typeface="Arial" panose="020B0604020202020204" pitchFamily="34" charset="0"/>
              </a:rPr>
              <a:t>o</a:t>
            </a:r>
            <a:r>
              <a:rPr sz="3200" spc="-22" dirty="0">
                <a:solidFill>
                  <a:srgbClr val="992F15"/>
                </a:solidFill>
                <a:latin typeface="Arial" panose="020B0604020202020204" pitchFamily="34" charset="0"/>
                <a:cs typeface="Arial" panose="020B0604020202020204" pitchFamily="34" charset="0"/>
              </a:rPr>
              <a:t>s</a:t>
            </a:r>
            <a:r>
              <a:rPr sz="3200" spc="-18" dirty="0">
                <a:solidFill>
                  <a:srgbClr val="992F15"/>
                </a:solidFill>
                <a:latin typeface="Arial" panose="020B0604020202020204" pitchFamily="34" charset="0"/>
                <a:cs typeface="Arial" panose="020B0604020202020204" pitchFamily="34" charset="0"/>
              </a:rPr>
              <a:t>e w</a:t>
            </a:r>
            <a:r>
              <a:rPr sz="3200" spc="-22" dirty="0">
                <a:solidFill>
                  <a:srgbClr val="992F15"/>
                </a:solidFill>
                <a:latin typeface="Arial" panose="020B0604020202020204" pitchFamily="34" charset="0"/>
                <a:cs typeface="Arial" panose="020B0604020202020204" pitchFamily="34" charset="0"/>
              </a:rPr>
              <a:t>h</a:t>
            </a:r>
            <a:r>
              <a:rPr sz="3200" spc="-18" dirty="0">
                <a:solidFill>
                  <a:srgbClr val="992F15"/>
                </a:solidFill>
                <a:latin typeface="Arial" panose="020B0604020202020204" pitchFamily="34" charset="0"/>
                <a:cs typeface="Arial" panose="020B0604020202020204" pitchFamily="34" charset="0"/>
              </a:rPr>
              <a:t>o</a:t>
            </a:r>
            <a:r>
              <a:rPr sz="3200" spc="-9" dirty="0">
                <a:solidFill>
                  <a:srgbClr val="992F15"/>
                </a:solidFill>
                <a:latin typeface="Arial" panose="020B0604020202020204" pitchFamily="34" charset="0"/>
                <a:cs typeface="Arial" panose="020B0604020202020204" pitchFamily="34" charset="0"/>
              </a:rPr>
              <a:t> </a:t>
            </a:r>
            <a:r>
              <a:rPr sz="3200" dirty="0">
                <a:solidFill>
                  <a:srgbClr val="992F15"/>
                </a:solidFill>
                <a:latin typeface="Arial" panose="020B0604020202020204" pitchFamily="34" charset="0"/>
                <a:cs typeface="Arial" panose="020B0604020202020204" pitchFamily="34" charset="0"/>
              </a:rPr>
              <a:t>l</a:t>
            </a:r>
            <a:r>
              <a:rPr sz="3200" spc="-22" dirty="0">
                <a:solidFill>
                  <a:srgbClr val="992F15"/>
                </a:solidFill>
                <a:latin typeface="Arial" panose="020B0604020202020204" pitchFamily="34" charset="0"/>
                <a:cs typeface="Arial" panose="020B0604020202020204" pitchFamily="34" charset="0"/>
              </a:rPr>
              <a:t>a</a:t>
            </a:r>
            <a:r>
              <a:rPr sz="3200" dirty="0">
                <a:solidFill>
                  <a:srgbClr val="992F15"/>
                </a:solidFill>
                <a:latin typeface="Arial" panose="020B0604020202020204" pitchFamily="34" charset="0"/>
                <a:cs typeface="Arial" panose="020B0604020202020204" pitchFamily="34" charset="0"/>
              </a:rPr>
              <a:t>id d</a:t>
            </a:r>
            <a:r>
              <a:rPr sz="3200" spc="-18" dirty="0">
                <a:solidFill>
                  <a:srgbClr val="992F15"/>
                </a:solidFill>
                <a:latin typeface="Arial" panose="020B0604020202020204" pitchFamily="34" charset="0"/>
                <a:cs typeface="Arial" panose="020B0604020202020204" pitchFamily="34" charset="0"/>
              </a:rPr>
              <a:t>own</a:t>
            </a:r>
            <a:r>
              <a:rPr sz="3200" spc="-22" dirty="0">
                <a:solidFill>
                  <a:srgbClr val="992F15"/>
                </a:solidFill>
                <a:latin typeface="Arial" panose="020B0604020202020204" pitchFamily="34" charset="0"/>
                <a:cs typeface="Arial" panose="020B0604020202020204" pitchFamily="34" charset="0"/>
              </a:rPr>
              <a:t> </a:t>
            </a:r>
            <a:r>
              <a:rPr sz="3200" spc="4" dirty="0">
                <a:solidFill>
                  <a:srgbClr val="992F15"/>
                </a:solidFill>
                <a:latin typeface="Arial" panose="020B0604020202020204" pitchFamily="34" charset="0"/>
                <a:cs typeface="Arial" panose="020B0604020202020204" pitchFamily="34" charset="0"/>
              </a:rPr>
              <a:t>t</a:t>
            </a:r>
            <a:r>
              <a:rPr sz="3200" spc="-22" dirty="0">
                <a:solidFill>
                  <a:srgbClr val="992F15"/>
                </a:solidFill>
                <a:latin typeface="Arial" panose="020B0604020202020204" pitchFamily="34" charset="0"/>
                <a:cs typeface="Arial" panose="020B0604020202020204" pitchFamily="34" charset="0"/>
              </a:rPr>
              <a:t>h</a:t>
            </a:r>
            <a:r>
              <a:rPr sz="3200" spc="-18" dirty="0">
                <a:solidFill>
                  <a:srgbClr val="992F15"/>
                </a:solidFill>
                <a:latin typeface="Arial" panose="020B0604020202020204" pitchFamily="34" charset="0"/>
                <a:cs typeface="Arial" panose="020B0604020202020204" pitchFamily="34" charset="0"/>
              </a:rPr>
              <a:t>ei</a:t>
            </a:r>
            <a:r>
              <a:rPr sz="3200" spc="-13" dirty="0">
                <a:solidFill>
                  <a:srgbClr val="992F15"/>
                </a:solidFill>
                <a:latin typeface="Arial" panose="020B0604020202020204" pitchFamily="34" charset="0"/>
                <a:cs typeface="Arial" panose="020B0604020202020204" pitchFamily="34" charset="0"/>
              </a:rPr>
              <a:t>r</a:t>
            </a:r>
            <a:r>
              <a:rPr sz="3200" spc="-9" dirty="0">
                <a:solidFill>
                  <a:srgbClr val="992F15"/>
                </a:solidFill>
                <a:latin typeface="Arial" panose="020B0604020202020204" pitchFamily="34" charset="0"/>
                <a:cs typeface="Arial" panose="020B0604020202020204" pitchFamily="34" charset="0"/>
              </a:rPr>
              <a:t> </a:t>
            </a:r>
            <a:r>
              <a:rPr sz="3200" dirty="0">
                <a:solidFill>
                  <a:srgbClr val="992F15"/>
                </a:solidFill>
                <a:latin typeface="Arial" panose="020B0604020202020204" pitchFamily="34" charset="0"/>
                <a:cs typeface="Arial" panose="020B0604020202020204" pitchFamily="34" charset="0"/>
              </a:rPr>
              <a:t>li</a:t>
            </a:r>
            <a:r>
              <a:rPr sz="3200" spc="-18" dirty="0">
                <a:solidFill>
                  <a:srgbClr val="992F15"/>
                </a:solidFill>
                <a:latin typeface="Arial" panose="020B0604020202020204" pitchFamily="34" charset="0"/>
                <a:cs typeface="Arial" panose="020B0604020202020204" pitchFamily="34" charset="0"/>
              </a:rPr>
              <a:t>ves</a:t>
            </a:r>
            <a:r>
              <a:rPr sz="3200" spc="-13" dirty="0">
                <a:solidFill>
                  <a:srgbClr val="992F15"/>
                </a:solidFill>
                <a:latin typeface="Arial" panose="020B0604020202020204" pitchFamily="34" charset="0"/>
                <a:cs typeface="Arial" panose="020B0604020202020204" pitchFamily="34" charset="0"/>
              </a:rPr>
              <a:t> for</a:t>
            </a:r>
            <a:r>
              <a:rPr sz="3200" spc="-9" dirty="0">
                <a:solidFill>
                  <a:srgbClr val="992F15"/>
                </a:solidFill>
                <a:latin typeface="Arial" panose="020B0604020202020204" pitchFamily="34" charset="0"/>
                <a:cs typeface="Arial" panose="020B0604020202020204" pitchFamily="34" charset="0"/>
              </a:rPr>
              <a:t> </a:t>
            </a:r>
            <a:r>
              <a:rPr sz="3200" spc="-22" dirty="0">
                <a:solidFill>
                  <a:srgbClr val="992F15"/>
                </a:solidFill>
                <a:latin typeface="Arial" panose="020B0604020202020204" pitchFamily="34" charset="0"/>
                <a:cs typeface="Arial" panose="020B0604020202020204" pitchFamily="34" charset="0"/>
              </a:rPr>
              <a:t>hu</a:t>
            </a:r>
            <a:r>
              <a:rPr sz="3200" spc="-31" dirty="0">
                <a:solidFill>
                  <a:srgbClr val="992F15"/>
                </a:solidFill>
                <a:latin typeface="Arial" panose="020B0604020202020204" pitchFamily="34" charset="0"/>
                <a:cs typeface="Arial" panose="020B0604020202020204" pitchFamily="34" charset="0"/>
              </a:rPr>
              <a:t>m</a:t>
            </a:r>
            <a:r>
              <a:rPr sz="3200" spc="-22" dirty="0">
                <a:solidFill>
                  <a:srgbClr val="992F15"/>
                </a:solidFill>
                <a:latin typeface="Arial" panose="020B0604020202020204" pitchFamily="34" charset="0"/>
                <a:cs typeface="Arial" panose="020B0604020202020204" pitchFamily="34" charset="0"/>
              </a:rPr>
              <a:t>an</a:t>
            </a:r>
            <a:r>
              <a:rPr sz="3200" dirty="0">
                <a:solidFill>
                  <a:srgbClr val="992F15"/>
                </a:solidFill>
                <a:latin typeface="Arial" panose="020B0604020202020204" pitchFamily="34" charset="0"/>
                <a:cs typeface="Arial" panose="020B0604020202020204" pitchFamily="34" charset="0"/>
              </a:rPr>
              <a:t>i</a:t>
            </a:r>
            <a:r>
              <a:rPr sz="3200" spc="4" dirty="0">
                <a:solidFill>
                  <a:srgbClr val="992F15"/>
                </a:solidFill>
                <a:latin typeface="Arial" panose="020B0604020202020204" pitchFamily="34" charset="0"/>
                <a:cs typeface="Arial" panose="020B0604020202020204" pitchFamily="34" charset="0"/>
              </a:rPr>
              <a:t>t</a:t>
            </a:r>
            <a:r>
              <a:rPr sz="3200" spc="-18" dirty="0">
                <a:solidFill>
                  <a:srgbClr val="992F15"/>
                </a:solidFill>
                <a:latin typeface="Arial" panose="020B0604020202020204" pitchFamily="34" charset="0"/>
                <a:cs typeface="Arial" panose="020B0604020202020204" pitchFamily="34" charset="0"/>
              </a:rPr>
              <a:t>y</a:t>
            </a:r>
            <a:r>
              <a:rPr sz="3200" spc="-9" dirty="0">
                <a:solidFill>
                  <a:srgbClr val="992F15"/>
                </a:solidFill>
                <a:latin typeface="Arial" panose="020B0604020202020204" pitchFamily="34" charset="0"/>
                <a:cs typeface="Arial" panose="020B0604020202020204" pitchFamily="34" charset="0"/>
              </a:rPr>
              <a:t> </a:t>
            </a:r>
            <a:r>
              <a:rPr sz="3200" spc="-22" dirty="0">
                <a:solidFill>
                  <a:srgbClr val="992F15"/>
                </a:solidFill>
                <a:latin typeface="Arial" panose="020B0604020202020204" pitchFamily="34" charset="0"/>
                <a:cs typeface="Arial" panose="020B0604020202020204" pitchFamily="34" charset="0"/>
              </a:rPr>
              <a:t>an</a:t>
            </a:r>
            <a:r>
              <a:rPr sz="3200" dirty="0">
                <a:solidFill>
                  <a:srgbClr val="992F15"/>
                </a:solidFill>
                <a:latin typeface="Arial" panose="020B0604020202020204" pitchFamily="34" charset="0"/>
                <a:cs typeface="Arial" panose="020B0604020202020204" pitchFamily="34" charset="0"/>
              </a:rPr>
              <a:t>d </a:t>
            </a:r>
            <a:r>
              <a:rPr sz="3200" spc="-13" dirty="0" smtClean="0">
                <a:solidFill>
                  <a:srgbClr val="992F15"/>
                </a:solidFill>
                <a:latin typeface="Arial" panose="020B0604020202020204" pitchFamily="34" charset="0"/>
                <a:cs typeface="Arial" panose="020B0604020202020204" pitchFamily="34" charset="0"/>
              </a:rPr>
              <a:t>freed</a:t>
            </a:r>
            <a:r>
              <a:rPr sz="3200" spc="-22" dirty="0" smtClean="0">
                <a:solidFill>
                  <a:srgbClr val="992F15"/>
                </a:solidFill>
                <a:latin typeface="Arial" panose="020B0604020202020204" pitchFamily="34" charset="0"/>
                <a:cs typeface="Arial" panose="020B0604020202020204" pitchFamily="34" charset="0"/>
              </a:rPr>
              <a:t>om</a:t>
            </a:r>
            <a:endParaRPr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124356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600" b="1" dirty="0">
                <a:latin typeface="Arial" panose="020B0604020202020204" pitchFamily="34" charset="0"/>
                <a:cs typeface="Arial" panose="020B0604020202020204" pitchFamily="34" charset="0"/>
              </a:rPr>
              <a:t>THE ELEMENTS OF </a:t>
            </a:r>
            <a:r>
              <a:rPr lang="en-US" altLang="en-US" sz="3600" b="1" dirty="0" smtClean="0">
                <a:latin typeface="Arial" panose="020B0604020202020204" pitchFamily="34" charset="0"/>
                <a:cs typeface="Arial" panose="020B0604020202020204" pitchFamily="34" charset="0"/>
              </a:rPr>
              <a:t>S’KHUMBUTO</a:t>
            </a:r>
            <a:endParaRPr lang="en-ZA" sz="36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algn="just">
              <a:lnSpc>
                <a:spcPct val="150000"/>
              </a:lnSpc>
            </a:pPr>
            <a:r>
              <a:rPr lang="en-US" altLang="en-US" sz="1600" dirty="0" smtClean="0">
                <a:latin typeface="Arial" panose="020B0604020202020204" pitchFamily="34" charset="0"/>
                <a:cs typeface="Arial" panose="020B0604020202020204" pitchFamily="34" charset="0"/>
              </a:rPr>
              <a:t>The  </a:t>
            </a:r>
            <a:r>
              <a:rPr lang="en-US" altLang="en-US" sz="1600" b="1" dirty="0">
                <a:latin typeface="Arial" panose="020B0604020202020204" pitchFamily="34" charset="0"/>
                <a:cs typeface="Arial" panose="020B0604020202020204" pitchFamily="34" charset="0"/>
              </a:rPr>
              <a:t>Wall of Names </a:t>
            </a:r>
            <a:r>
              <a:rPr lang="en-US" altLang="en-US" sz="1600" dirty="0" smtClean="0">
                <a:latin typeface="Arial" panose="020B0604020202020204" pitchFamily="34" charset="0"/>
                <a:cs typeface="Arial" panose="020B0604020202020204" pitchFamily="34" charset="0"/>
              </a:rPr>
              <a:t>is</a:t>
            </a:r>
            <a:r>
              <a:rPr lang="en-US" altLang="en-US" sz="1600" b="1" dirty="0" smtClean="0">
                <a:latin typeface="Arial" panose="020B0604020202020204" pitchFamily="34" charset="0"/>
                <a:cs typeface="Arial" panose="020B0604020202020204" pitchFamily="34" charset="0"/>
              </a:rPr>
              <a:t> </a:t>
            </a:r>
            <a:r>
              <a:rPr lang="en-US" altLang="en-US" sz="1600" dirty="0" smtClean="0">
                <a:latin typeface="Arial" panose="020B0604020202020204" pitchFamily="34" charset="0"/>
                <a:cs typeface="Arial" panose="020B0604020202020204" pitchFamily="34" charset="0"/>
              </a:rPr>
              <a:t>inscribed </a:t>
            </a:r>
            <a:r>
              <a:rPr lang="en-US" altLang="en-US" sz="1600" dirty="0">
                <a:latin typeface="Arial" panose="020B0604020202020204" pitchFamily="34" charset="0"/>
                <a:cs typeface="Arial" panose="020B0604020202020204" pitchFamily="34" charset="0"/>
              </a:rPr>
              <a:t>with the names of people who fell during the eight conflict events; - Pre-Colonial wars, Genocide, Slavery, Wars of Resistance, South African War, First and Second World Wars as well as the Liberation Struggle;</a:t>
            </a:r>
          </a:p>
          <a:p>
            <a:pPr algn="just">
              <a:lnSpc>
                <a:spcPct val="150000"/>
              </a:lnSpc>
            </a:pPr>
            <a:r>
              <a:rPr lang="en-US" altLang="en-US" sz="1600" dirty="0" smtClean="0">
                <a:latin typeface="Arial" panose="020B0604020202020204" pitchFamily="34" charset="0"/>
                <a:cs typeface="Arial" panose="020B0604020202020204" pitchFamily="34" charset="0"/>
              </a:rPr>
              <a:t>An  </a:t>
            </a:r>
            <a:r>
              <a:rPr lang="en-US" altLang="en-US" sz="1600" b="1" dirty="0">
                <a:latin typeface="Arial" panose="020B0604020202020204" pitchFamily="34" charset="0"/>
                <a:cs typeface="Arial" panose="020B0604020202020204" pitchFamily="34" charset="0"/>
              </a:rPr>
              <a:t>Eternal Flame </a:t>
            </a:r>
            <a:r>
              <a:rPr lang="en-US" altLang="en-US" sz="1600" b="1" dirty="0" smtClean="0">
                <a:latin typeface="Arial" panose="020B0604020202020204" pitchFamily="34" charset="0"/>
                <a:cs typeface="Arial" panose="020B0604020202020204" pitchFamily="34" charset="0"/>
              </a:rPr>
              <a:t>- </a:t>
            </a:r>
            <a:r>
              <a:rPr lang="en-US" altLang="en-US" sz="1600" dirty="0" smtClean="0">
                <a:latin typeface="Arial" panose="020B0604020202020204" pitchFamily="34" charset="0"/>
                <a:cs typeface="Arial" panose="020B0604020202020204" pitchFamily="34" charset="0"/>
              </a:rPr>
              <a:t>honours </a:t>
            </a:r>
            <a:r>
              <a:rPr lang="en-US" altLang="en-US" sz="1600" dirty="0">
                <a:latin typeface="Arial" panose="020B0604020202020204" pitchFamily="34" charset="0"/>
                <a:cs typeface="Arial" panose="020B0604020202020204" pitchFamily="34" charset="0"/>
              </a:rPr>
              <a:t>the unknown heroes and heroines who contributed to the struggle for humanity and freedom; </a:t>
            </a:r>
          </a:p>
          <a:p>
            <a:pPr algn="just">
              <a:lnSpc>
                <a:spcPct val="150000"/>
              </a:lnSpc>
            </a:pPr>
            <a:r>
              <a:rPr lang="en-US" altLang="en-US" sz="1600" dirty="0" smtClean="0">
                <a:latin typeface="Arial" panose="020B0604020202020204" pitchFamily="34" charset="0"/>
                <a:cs typeface="Arial" panose="020B0604020202020204" pitchFamily="34" charset="0"/>
              </a:rPr>
              <a:t>The  </a:t>
            </a:r>
            <a:r>
              <a:rPr lang="en-US" altLang="en-US" sz="1600" b="1" dirty="0">
                <a:latin typeface="Arial" panose="020B0604020202020204" pitchFamily="34" charset="0"/>
                <a:cs typeface="Arial" panose="020B0604020202020204" pitchFamily="34" charset="0"/>
              </a:rPr>
              <a:t>Gallery of </a:t>
            </a:r>
            <a:r>
              <a:rPr lang="en-US" altLang="en-US" sz="1600" b="1" dirty="0" smtClean="0">
                <a:latin typeface="Arial" panose="020B0604020202020204" pitchFamily="34" charset="0"/>
                <a:cs typeface="Arial" panose="020B0604020202020204" pitchFamily="34" charset="0"/>
              </a:rPr>
              <a:t>Leaders</a:t>
            </a:r>
            <a:r>
              <a:rPr lang="en-US" altLang="en-US" sz="1600" dirty="0">
                <a:latin typeface="Arial" panose="020B0604020202020204" pitchFamily="34" charset="0"/>
                <a:cs typeface="Arial" panose="020B0604020202020204" pitchFamily="34" charset="0"/>
              </a:rPr>
              <a:t> </a:t>
            </a:r>
            <a:r>
              <a:rPr lang="en-US" altLang="en-US" sz="1600" dirty="0" smtClean="0">
                <a:latin typeface="Arial" panose="020B0604020202020204" pitchFamily="34" charset="0"/>
                <a:cs typeface="Arial" panose="020B0604020202020204" pitchFamily="34" charset="0"/>
              </a:rPr>
              <a:t>- </a:t>
            </a:r>
            <a:r>
              <a:rPr lang="en-US" altLang="en-US" sz="1600" dirty="0">
                <a:latin typeface="Arial" panose="020B0604020202020204" pitchFamily="34" charset="0"/>
                <a:cs typeface="Arial" panose="020B0604020202020204" pitchFamily="34" charset="0"/>
              </a:rPr>
              <a:t>aims to portray nominated leaders that have been identified through a consultative process and showcased as exemplary role models worthy of being emulated; </a:t>
            </a:r>
            <a:r>
              <a:rPr lang="en-US" altLang="en-US" sz="1600" dirty="0" smtClean="0">
                <a:latin typeface="Arial" panose="020B0604020202020204" pitchFamily="34" charset="0"/>
                <a:cs typeface="Arial" panose="020B0604020202020204" pitchFamily="34" charset="0"/>
              </a:rPr>
              <a:t>(to date 42 names have been approved)</a:t>
            </a:r>
          </a:p>
          <a:p>
            <a:pPr algn="just">
              <a:lnSpc>
                <a:spcPct val="150000"/>
              </a:lnSpc>
            </a:pPr>
            <a:r>
              <a:rPr lang="en-US" altLang="en-US" sz="1600" dirty="0" smtClean="0">
                <a:latin typeface="Arial" panose="020B0604020202020204" pitchFamily="34" charset="0"/>
                <a:cs typeface="Arial" panose="020B0604020202020204" pitchFamily="34" charset="0"/>
              </a:rPr>
              <a:t>The  </a:t>
            </a:r>
            <a:r>
              <a:rPr lang="en-US" altLang="en-US" sz="1600" b="1" dirty="0">
                <a:latin typeface="Arial" panose="020B0604020202020204" pitchFamily="34" charset="0"/>
                <a:cs typeface="Arial" panose="020B0604020202020204" pitchFamily="34" charset="0"/>
              </a:rPr>
              <a:t>Sanctuary</a:t>
            </a:r>
            <a:r>
              <a:rPr lang="en-US" altLang="en-US" sz="1600" dirty="0">
                <a:latin typeface="Arial" panose="020B0604020202020204" pitchFamily="34" charset="0"/>
                <a:cs typeface="Arial" panose="020B0604020202020204" pitchFamily="34" charset="0"/>
              </a:rPr>
              <a:t> </a:t>
            </a:r>
            <a:r>
              <a:rPr lang="en-US" altLang="en-US" sz="1600" dirty="0" smtClean="0">
                <a:latin typeface="Arial" panose="020B0604020202020204" pitchFamily="34" charset="0"/>
                <a:cs typeface="Arial" panose="020B0604020202020204" pitchFamily="34" charset="0"/>
              </a:rPr>
              <a:t>is a reflective space where visitors </a:t>
            </a:r>
            <a:r>
              <a:rPr lang="en-US" altLang="en-US" sz="1600" dirty="0">
                <a:latin typeface="Arial" panose="020B0604020202020204" pitchFamily="34" charset="0"/>
                <a:cs typeface="Arial" panose="020B0604020202020204" pitchFamily="34" charset="0"/>
              </a:rPr>
              <a:t>can ponder and contemplate, </a:t>
            </a:r>
            <a:r>
              <a:rPr lang="en-US" altLang="en-US" sz="1600" dirty="0" smtClean="0">
                <a:latin typeface="Arial" panose="020B0604020202020204" pitchFamily="34" charset="0"/>
                <a:cs typeface="Arial" panose="020B0604020202020204" pitchFamily="34" charset="0"/>
              </a:rPr>
              <a:t>pray </a:t>
            </a:r>
            <a:r>
              <a:rPr lang="en-US" altLang="en-US" sz="1600" dirty="0">
                <a:latin typeface="Arial" panose="020B0604020202020204" pitchFamily="34" charset="0"/>
                <a:cs typeface="Arial" panose="020B0604020202020204" pitchFamily="34" charset="0"/>
              </a:rPr>
              <a:t>and intercede </a:t>
            </a:r>
          </a:p>
          <a:p>
            <a:pPr algn="just">
              <a:lnSpc>
                <a:spcPct val="150000"/>
              </a:lnSpc>
            </a:pPr>
            <a:r>
              <a:rPr lang="en-US" altLang="en-US" sz="1600" dirty="0" smtClean="0">
                <a:latin typeface="Arial" panose="020B0604020202020204" pitchFamily="34" charset="0"/>
                <a:cs typeface="Arial" panose="020B0604020202020204" pitchFamily="34" charset="0"/>
              </a:rPr>
              <a:t>The  </a:t>
            </a:r>
            <a:r>
              <a:rPr lang="en-US" altLang="en-US" sz="1600" b="1" dirty="0">
                <a:latin typeface="Arial" panose="020B0604020202020204" pitchFamily="34" charset="0"/>
                <a:cs typeface="Arial" panose="020B0604020202020204" pitchFamily="34" charset="0"/>
              </a:rPr>
              <a:t>Amphitheatre</a:t>
            </a:r>
            <a:r>
              <a:rPr lang="en-US" altLang="en-US" sz="1600" dirty="0">
                <a:latin typeface="Arial" panose="020B0604020202020204" pitchFamily="34" charset="0"/>
                <a:cs typeface="Arial" panose="020B0604020202020204" pitchFamily="34" charset="0"/>
              </a:rPr>
              <a:t> with seating for up to 2 000 visitors </a:t>
            </a:r>
            <a:r>
              <a:rPr lang="en-US" altLang="en-US" sz="1600" dirty="0" smtClean="0">
                <a:latin typeface="Arial" panose="020B0604020202020204" pitchFamily="34" charset="0"/>
                <a:cs typeface="Arial" panose="020B0604020202020204" pitchFamily="34" charset="0"/>
              </a:rPr>
              <a:t>is a </a:t>
            </a:r>
            <a:r>
              <a:rPr lang="en-US" altLang="en-US" sz="1600" dirty="0">
                <a:latin typeface="Arial" panose="020B0604020202020204" pitchFamily="34" charset="0"/>
                <a:cs typeface="Arial" panose="020B0604020202020204" pitchFamily="34" charset="0"/>
              </a:rPr>
              <a:t>public gathering space; </a:t>
            </a:r>
            <a:endParaRPr lang="en-US" altLang="en-US" sz="1600" dirty="0" smtClean="0">
              <a:latin typeface="Arial" panose="020B0604020202020204" pitchFamily="34" charset="0"/>
              <a:cs typeface="Arial" panose="020B0604020202020204" pitchFamily="34" charset="0"/>
            </a:endParaRPr>
          </a:p>
          <a:p>
            <a:pPr algn="just">
              <a:lnSpc>
                <a:spcPct val="150000"/>
              </a:lnSpc>
            </a:pPr>
            <a:r>
              <a:rPr lang="en-US" sz="1600" dirty="0" smtClean="0">
                <a:latin typeface="Arial" panose="020B0604020202020204" pitchFamily="34" charset="0"/>
                <a:cs typeface="Arial" panose="020B0604020202020204" pitchFamily="34" charset="0"/>
              </a:rPr>
              <a:t>The </a:t>
            </a:r>
            <a:r>
              <a:rPr lang="en-US" sz="1600" b="1" dirty="0" smtClean="0">
                <a:latin typeface="Arial" panose="020B0604020202020204" pitchFamily="34" charset="0"/>
                <a:cs typeface="Arial" panose="020B0604020202020204" pitchFamily="34" charset="0"/>
              </a:rPr>
              <a:t>Reeds </a:t>
            </a:r>
            <a:r>
              <a:rPr lang="en-US" sz="1600" dirty="0" smtClean="0">
                <a:latin typeface="Arial" panose="020B0604020202020204" pitchFamily="34" charset="0"/>
                <a:cs typeface="Arial" panose="020B0604020202020204" pitchFamily="34" charset="0"/>
              </a:rPr>
              <a:t>symbolises the rebirth of the South African nation</a:t>
            </a:r>
            <a:endParaRPr lang="en-Z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969490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sz="2700" b="1" dirty="0" smtClean="0">
                <a:latin typeface="Arial" pitchFamily="34" charset="0"/>
                <a:cs typeface="Arial" pitchFamily="34" charset="0"/>
              </a:rPr>
              <a:t>MEMORIALISATION &amp; COMMEMORATION</a:t>
            </a:r>
            <a:br>
              <a:rPr lang="en-ZA" sz="2700" b="1" dirty="0" smtClean="0">
                <a:latin typeface="Arial" pitchFamily="34" charset="0"/>
                <a:cs typeface="Arial" pitchFamily="34" charset="0"/>
              </a:rPr>
            </a:br>
            <a:endParaRPr lang="en-ZA" dirty="0">
              <a:latin typeface="Arial" pitchFamily="34" charset="0"/>
              <a:cs typeface="Arial" pitchFamily="34" charset="0"/>
            </a:endParaRPr>
          </a:p>
        </p:txBody>
      </p:sp>
      <p:pic>
        <p:nvPicPr>
          <p:cNvPr id="4" name="Content Placeholder 3" descr="G:\Victor Pics\P5230204.JPG"/>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95400"/>
            <a:ext cx="4725785" cy="3287684"/>
          </a:xfrm>
          <a:prstGeom prst="rect">
            <a:avLst/>
          </a:prstGeom>
          <a:noFill/>
          <a:ln>
            <a:noFill/>
          </a:ln>
        </p:spPr>
      </p:pic>
      <p:pic>
        <p:nvPicPr>
          <p:cNvPr id="5" name="Picture 4" descr="C:\Users\Victor\Pictures\Netshiavha FUNERALS\_MG_0055-2.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838200"/>
            <a:ext cx="4419600" cy="1828800"/>
          </a:xfrm>
          <a:prstGeom prst="rect">
            <a:avLst/>
          </a:prstGeom>
          <a:noFill/>
          <a:ln>
            <a:noFill/>
          </a:ln>
        </p:spPr>
      </p:pic>
      <p:pic>
        <p:nvPicPr>
          <p:cNvPr id="6" name="Picture 5" descr="C:\Users\Public\Pictures\Sample Pictures\_MG_0023-2.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24400" y="2667000"/>
            <a:ext cx="4419599" cy="4191000"/>
          </a:xfrm>
          <a:prstGeom prst="rect">
            <a:avLst/>
          </a:prstGeom>
          <a:noFill/>
          <a:ln>
            <a:noFill/>
          </a:ln>
        </p:spPr>
      </p:pic>
      <p:pic>
        <p:nvPicPr>
          <p:cNvPr id="8" name="Picture 7" descr="C:\Users\Victor\AppData\Local\Microsoft\Windows\Temporary Internet Files\Content.Outlook\OLH959Z9\P5230208 (2).jpg"/>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307" y="4114801"/>
            <a:ext cx="4807907" cy="2743200"/>
          </a:xfrm>
          <a:prstGeom prst="rect">
            <a:avLst/>
          </a:prstGeom>
          <a:noFill/>
          <a:ln>
            <a:noFill/>
          </a:ln>
        </p:spPr>
      </p:pic>
    </p:spTree>
    <p:extLst>
      <p:ext uri="{BB962C8B-B14F-4D97-AF65-F5344CB8AC3E}">
        <p14:creationId xmlns:p14="http://schemas.microsoft.com/office/powerpoint/2010/main" xmlns="" val="26658705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0" y="1371600"/>
            <a:ext cx="9220200" cy="5486400"/>
          </a:xfrm>
          <a:prstGeom prst="rect">
            <a:avLst/>
          </a:prstGeom>
          <a:blipFill>
            <a:blip r:embed="rId2" cstate="print"/>
            <a:stretch>
              <a:fillRect/>
            </a:stretch>
          </a:blipFill>
        </p:spPr>
        <p:txBody>
          <a:bodyPr wrap="square" lIns="0" tIns="0" rIns="0" bIns="0" rtlCol="0">
            <a:noAutofit/>
          </a:bodyPr>
          <a:lstStyle/>
          <a:p>
            <a:endParaRPr dirty="0"/>
          </a:p>
        </p:txBody>
      </p:sp>
      <p:sp>
        <p:nvSpPr>
          <p:cNvPr id="18" name="Title 1"/>
          <p:cNvSpPr txBox="1">
            <a:spLocks/>
          </p:cNvSpPr>
          <p:nvPr/>
        </p:nvSpPr>
        <p:spPr>
          <a:xfrm>
            <a:off x="2362200" y="188913"/>
            <a:ext cx="6597651" cy="877888"/>
          </a:xfrm>
          <a:prstGeom prst="rect">
            <a:avLst/>
          </a:prstGeom>
        </p:spPr>
        <p:txBody>
          <a:bodyPr/>
          <a:lstStyle>
            <a:lvl1pPr algn="l" rtl="0" eaLnBrk="1" fontAlgn="base" hangingPunct="1">
              <a:spcBef>
                <a:spcPct val="0"/>
              </a:spcBef>
              <a:spcAft>
                <a:spcPct val="0"/>
              </a:spcAft>
              <a:defRPr sz="1600" b="1">
                <a:solidFill>
                  <a:srgbClr val="993016"/>
                </a:solidFill>
                <a:latin typeface="+mj-lt"/>
                <a:ea typeface="+mj-ea"/>
                <a:cs typeface="+mj-cs"/>
              </a:defRPr>
            </a:lvl1pPr>
            <a:lvl2pPr algn="l" rtl="0" eaLnBrk="1" fontAlgn="base" hangingPunct="1">
              <a:spcBef>
                <a:spcPct val="0"/>
              </a:spcBef>
              <a:spcAft>
                <a:spcPct val="0"/>
              </a:spcAft>
              <a:defRPr sz="1600" b="1">
                <a:solidFill>
                  <a:srgbClr val="993016"/>
                </a:solidFill>
                <a:latin typeface="Trebuchet MS" pitchFamily="34" charset="0"/>
              </a:defRPr>
            </a:lvl2pPr>
            <a:lvl3pPr algn="l" rtl="0" eaLnBrk="1" fontAlgn="base" hangingPunct="1">
              <a:spcBef>
                <a:spcPct val="0"/>
              </a:spcBef>
              <a:spcAft>
                <a:spcPct val="0"/>
              </a:spcAft>
              <a:defRPr sz="1600" b="1">
                <a:solidFill>
                  <a:srgbClr val="993016"/>
                </a:solidFill>
                <a:latin typeface="Trebuchet MS" pitchFamily="34" charset="0"/>
              </a:defRPr>
            </a:lvl3pPr>
            <a:lvl4pPr algn="l" rtl="0" eaLnBrk="1" fontAlgn="base" hangingPunct="1">
              <a:spcBef>
                <a:spcPct val="0"/>
              </a:spcBef>
              <a:spcAft>
                <a:spcPct val="0"/>
              </a:spcAft>
              <a:defRPr sz="1600" b="1">
                <a:solidFill>
                  <a:srgbClr val="993016"/>
                </a:solidFill>
                <a:latin typeface="Trebuchet MS" pitchFamily="34" charset="0"/>
              </a:defRPr>
            </a:lvl4pPr>
            <a:lvl5pPr algn="l" rtl="0" eaLnBrk="1" fontAlgn="base" hangingPunct="1">
              <a:spcBef>
                <a:spcPct val="0"/>
              </a:spcBef>
              <a:spcAft>
                <a:spcPct val="0"/>
              </a:spcAft>
              <a:defRPr sz="1600" b="1">
                <a:solidFill>
                  <a:srgbClr val="993016"/>
                </a:solidFill>
                <a:latin typeface="Trebuchet MS" pitchFamily="34" charset="0"/>
              </a:defRPr>
            </a:lvl5pPr>
            <a:lvl6pPr marL="457200" algn="l" rtl="0" eaLnBrk="1" fontAlgn="base" hangingPunct="1">
              <a:spcBef>
                <a:spcPct val="0"/>
              </a:spcBef>
              <a:spcAft>
                <a:spcPct val="0"/>
              </a:spcAft>
              <a:defRPr sz="1600" b="1">
                <a:solidFill>
                  <a:srgbClr val="993016"/>
                </a:solidFill>
                <a:latin typeface="Trebuchet MS" pitchFamily="34" charset="0"/>
              </a:defRPr>
            </a:lvl6pPr>
            <a:lvl7pPr marL="914400" algn="l" rtl="0" eaLnBrk="1" fontAlgn="base" hangingPunct="1">
              <a:spcBef>
                <a:spcPct val="0"/>
              </a:spcBef>
              <a:spcAft>
                <a:spcPct val="0"/>
              </a:spcAft>
              <a:defRPr sz="1600" b="1">
                <a:solidFill>
                  <a:srgbClr val="993016"/>
                </a:solidFill>
                <a:latin typeface="Trebuchet MS" pitchFamily="34" charset="0"/>
              </a:defRPr>
            </a:lvl7pPr>
            <a:lvl8pPr marL="1371600" algn="l" rtl="0" eaLnBrk="1" fontAlgn="base" hangingPunct="1">
              <a:spcBef>
                <a:spcPct val="0"/>
              </a:spcBef>
              <a:spcAft>
                <a:spcPct val="0"/>
              </a:spcAft>
              <a:defRPr sz="1600" b="1">
                <a:solidFill>
                  <a:srgbClr val="993016"/>
                </a:solidFill>
                <a:latin typeface="Trebuchet MS" pitchFamily="34" charset="0"/>
              </a:defRPr>
            </a:lvl8pPr>
            <a:lvl9pPr marL="1828800" algn="l" rtl="0" eaLnBrk="1" fontAlgn="base" hangingPunct="1">
              <a:spcBef>
                <a:spcPct val="0"/>
              </a:spcBef>
              <a:spcAft>
                <a:spcPct val="0"/>
              </a:spcAft>
              <a:defRPr sz="1600" b="1">
                <a:solidFill>
                  <a:srgbClr val="993016"/>
                </a:solidFill>
                <a:latin typeface="Trebuchet MS" pitchFamily="34" charset="0"/>
              </a:defRPr>
            </a:lvl9pPr>
          </a:lstStyle>
          <a:p>
            <a:r>
              <a:rPr lang="en-US" dirty="0" smtClean="0"/>
              <a:t> </a:t>
            </a:r>
            <a:endParaRPr lang="en-US" sz="1400" dirty="0" smtClean="0"/>
          </a:p>
          <a:p>
            <a:r>
              <a:rPr lang="en-US" sz="2800" dirty="0" smtClean="0"/>
              <a:t>                     </a:t>
            </a:r>
            <a:r>
              <a:rPr lang="en-US" sz="3200" dirty="0" smtClean="0">
                <a:solidFill>
                  <a:schemeClr val="bg2"/>
                </a:solidFill>
                <a:latin typeface="Arial" panose="020B0604020202020204" pitchFamily="34" charset="0"/>
                <a:cs typeface="Arial" panose="020B0604020202020204" pitchFamily="34" charset="0"/>
              </a:rPr>
              <a:t>THE REEDS</a:t>
            </a:r>
            <a:endParaRPr lang="en-US" sz="3200"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669420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95400" y="548680"/>
            <a:ext cx="7848600" cy="792088"/>
          </a:xfrm>
          <a:prstGeom prst="rect">
            <a:avLst/>
          </a:prstGeom>
        </p:spPr>
        <p:txBody>
          <a:bodyPr vert="horz" wrap="square" lIns="0" tIns="0" rIns="0" bIns="0" rtlCol="0">
            <a:noAutofit/>
          </a:bodyPr>
          <a:lstStyle/>
          <a:p>
            <a:pPr marL="11397"/>
            <a:r>
              <a:rPr lang="en-ZA" sz="2800" b="1" dirty="0" smtClean="0">
                <a:solidFill>
                  <a:schemeClr val="bg2"/>
                </a:solidFill>
                <a:latin typeface="Arial" panose="020B0604020202020204" pitchFamily="34" charset="0"/>
                <a:cs typeface="Arial" panose="020B0604020202020204" pitchFamily="34" charset="0"/>
              </a:rPr>
              <a:t>M</a:t>
            </a:r>
            <a:r>
              <a:rPr lang="en-ZA" sz="2800" b="1" spc="-4" dirty="0" smtClean="0">
                <a:solidFill>
                  <a:schemeClr val="bg2"/>
                </a:solidFill>
                <a:latin typeface="Arial" panose="020B0604020202020204" pitchFamily="34" charset="0"/>
                <a:cs typeface="Arial" panose="020B0604020202020204" pitchFamily="34" charset="0"/>
              </a:rPr>
              <a:t>O</a:t>
            </a:r>
            <a:r>
              <a:rPr lang="en-ZA" sz="2800" b="1" dirty="0" smtClean="0">
                <a:solidFill>
                  <a:schemeClr val="bg2"/>
                </a:solidFill>
                <a:latin typeface="Arial" panose="020B0604020202020204" pitchFamily="34" charset="0"/>
                <a:cs typeface="Arial" panose="020B0604020202020204" pitchFamily="34" charset="0"/>
              </a:rPr>
              <a:t>SH</a:t>
            </a:r>
            <a:r>
              <a:rPr lang="en-ZA" sz="2800" b="1" spc="-4" dirty="0" smtClean="0">
                <a:solidFill>
                  <a:schemeClr val="bg2"/>
                </a:solidFill>
                <a:latin typeface="Arial" panose="020B0604020202020204" pitchFamily="34" charset="0"/>
                <a:cs typeface="Arial" panose="020B0604020202020204" pitchFamily="34" charset="0"/>
              </a:rPr>
              <a:t>A</a:t>
            </a:r>
            <a:r>
              <a:rPr lang="en-ZA" sz="2800" b="1" dirty="0" smtClean="0">
                <a:solidFill>
                  <a:schemeClr val="bg2"/>
                </a:solidFill>
                <a:latin typeface="Arial" panose="020B0604020202020204" pitchFamily="34" charset="0"/>
                <a:cs typeface="Arial" panose="020B0604020202020204" pitchFamily="34" charset="0"/>
              </a:rPr>
              <a:t>TE</a:t>
            </a:r>
            <a:r>
              <a:rPr lang="en-ZA" sz="2800" b="1" spc="-45" dirty="0" smtClean="0">
                <a:solidFill>
                  <a:schemeClr val="bg2"/>
                </a:solidFill>
                <a:latin typeface="Arial" panose="020B0604020202020204" pitchFamily="34" charset="0"/>
                <a:cs typeface="Arial" panose="020B0604020202020204" pitchFamily="34" charset="0"/>
              </a:rPr>
              <a:t> </a:t>
            </a:r>
            <a:r>
              <a:rPr lang="en-ZA" sz="2800" b="1" spc="-13" dirty="0" smtClean="0">
                <a:solidFill>
                  <a:schemeClr val="bg2"/>
                </a:solidFill>
                <a:latin typeface="Arial" panose="020B0604020202020204" pitchFamily="34" charset="0"/>
                <a:cs typeface="Arial" panose="020B0604020202020204" pitchFamily="34" charset="0"/>
              </a:rPr>
              <a:t>I</a:t>
            </a:r>
            <a:r>
              <a:rPr lang="en-ZA" sz="2800" b="1" dirty="0" smtClean="0">
                <a:solidFill>
                  <a:schemeClr val="bg2"/>
                </a:solidFill>
                <a:latin typeface="Arial" panose="020B0604020202020204" pitchFamily="34" charset="0"/>
                <a:cs typeface="Arial" panose="020B0604020202020204" pitchFamily="34" charset="0"/>
              </a:rPr>
              <a:t>S THE</a:t>
            </a:r>
            <a:r>
              <a:rPr lang="en-ZA" sz="2800" b="1" spc="-22" dirty="0" smtClean="0">
                <a:solidFill>
                  <a:schemeClr val="bg2"/>
                </a:solidFill>
                <a:latin typeface="Arial" panose="020B0604020202020204" pitchFamily="34" charset="0"/>
                <a:cs typeface="Arial" panose="020B0604020202020204" pitchFamily="34" charset="0"/>
              </a:rPr>
              <a:t> </a:t>
            </a:r>
            <a:r>
              <a:rPr lang="en-ZA" sz="2800" b="1" dirty="0" smtClean="0">
                <a:solidFill>
                  <a:schemeClr val="bg2"/>
                </a:solidFill>
                <a:latin typeface="Arial" panose="020B0604020202020204" pitchFamily="34" charset="0"/>
                <a:cs typeface="Arial" panose="020B0604020202020204" pitchFamily="34" charset="0"/>
              </a:rPr>
              <a:t>H</a:t>
            </a:r>
            <a:r>
              <a:rPr lang="en-ZA" sz="2800" b="1" spc="-4" dirty="0" smtClean="0">
                <a:solidFill>
                  <a:schemeClr val="bg2"/>
                </a:solidFill>
                <a:latin typeface="Arial" panose="020B0604020202020204" pitchFamily="34" charset="0"/>
                <a:cs typeface="Arial" panose="020B0604020202020204" pitchFamily="34" charset="0"/>
              </a:rPr>
              <a:t>O</a:t>
            </a:r>
            <a:r>
              <a:rPr lang="en-ZA" sz="2800" b="1" dirty="0" smtClean="0">
                <a:solidFill>
                  <a:schemeClr val="bg2"/>
                </a:solidFill>
                <a:latin typeface="Arial" panose="020B0604020202020204" pitchFamily="34" charset="0"/>
                <a:cs typeface="Arial" panose="020B0604020202020204" pitchFamily="34" charset="0"/>
              </a:rPr>
              <a:t>S</a:t>
            </a:r>
            <a:r>
              <a:rPr lang="en-ZA" sz="2800" b="1" spc="-4" dirty="0" smtClean="0">
                <a:solidFill>
                  <a:schemeClr val="bg2"/>
                </a:solidFill>
                <a:latin typeface="Arial" panose="020B0604020202020204" pitchFamily="34" charset="0"/>
                <a:cs typeface="Arial" panose="020B0604020202020204" pitchFamily="34" charset="0"/>
              </a:rPr>
              <a:t>P</a:t>
            </a:r>
            <a:r>
              <a:rPr lang="en-ZA" sz="2800" b="1" spc="-13" dirty="0" smtClean="0">
                <a:solidFill>
                  <a:schemeClr val="bg2"/>
                </a:solidFill>
                <a:latin typeface="Arial" panose="020B0604020202020204" pitchFamily="34" charset="0"/>
                <a:cs typeface="Arial" panose="020B0604020202020204" pitchFamily="34" charset="0"/>
              </a:rPr>
              <a:t>I</a:t>
            </a:r>
            <a:r>
              <a:rPr lang="en-ZA" sz="2800" b="1" dirty="0" smtClean="0">
                <a:solidFill>
                  <a:schemeClr val="bg2"/>
                </a:solidFill>
                <a:latin typeface="Arial" panose="020B0604020202020204" pitchFamily="34" charset="0"/>
                <a:cs typeface="Arial" panose="020B0604020202020204" pitchFamily="34" charset="0"/>
              </a:rPr>
              <a:t>T</a:t>
            </a:r>
            <a:r>
              <a:rPr lang="en-ZA" sz="2800" b="1" spc="-4" dirty="0" smtClean="0">
                <a:solidFill>
                  <a:schemeClr val="bg2"/>
                </a:solidFill>
                <a:latin typeface="Arial" panose="020B0604020202020204" pitchFamily="34" charset="0"/>
                <a:cs typeface="Arial" panose="020B0604020202020204" pitchFamily="34" charset="0"/>
              </a:rPr>
              <a:t>A</a:t>
            </a:r>
            <a:r>
              <a:rPr lang="en-ZA" sz="2800" b="1" spc="-13" dirty="0" smtClean="0">
                <a:solidFill>
                  <a:schemeClr val="bg2"/>
                </a:solidFill>
                <a:latin typeface="Arial" panose="020B0604020202020204" pitchFamily="34" charset="0"/>
                <a:cs typeface="Arial" panose="020B0604020202020204" pitchFamily="34" charset="0"/>
              </a:rPr>
              <a:t>LI</a:t>
            </a:r>
            <a:r>
              <a:rPr lang="en-ZA" sz="2800" b="1" dirty="0" smtClean="0">
                <a:solidFill>
                  <a:schemeClr val="bg2"/>
                </a:solidFill>
                <a:latin typeface="Arial" panose="020B0604020202020204" pitchFamily="34" charset="0"/>
                <a:cs typeface="Arial" panose="020B0604020202020204" pitchFamily="34" charset="0"/>
              </a:rPr>
              <a:t>TY</a:t>
            </a:r>
            <a:r>
              <a:rPr lang="en-ZA" sz="2800" b="1" spc="4" dirty="0" smtClean="0">
                <a:solidFill>
                  <a:schemeClr val="bg2"/>
                </a:solidFill>
                <a:latin typeface="Arial" panose="020B0604020202020204" pitchFamily="34" charset="0"/>
                <a:cs typeface="Arial" panose="020B0604020202020204" pitchFamily="34" charset="0"/>
              </a:rPr>
              <a:t> </a:t>
            </a:r>
            <a:r>
              <a:rPr lang="en-ZA" sz="2800" b="1" dirty="0" smtClean="0">
                <a:solidFill>
                  <a:schemeClr val="bg2"/>
                </a:solidFill>
                <a:latin typeface="Arial" panose="020B0604020202020204" pitchFamily="34" charset="0"/>
                <a:cs typeface="Arial" panose="020B0604020202020204" pitchFamily="34" charset="0"/>
              </a:rPr>
              <a:t>SU</a:t>
            </a:r>
            <a:r>
              <a:rPr lang="en-ZA" sz="2800" b="1" spc="-13" dirty="0" smtClean="0">
                <a:solidFill>
                  <a:schemeClr val="bg2"/>
                </a:solidFill>
                <a:latin typeface="Arial" panose="020B0604020202020204" pitchFamily="34" charset="0"/>
                <a:cs typeface="Arial" panose="020B0604020202020204" pitchFamily="34" charset="0"/>
              </a:rPr>
              <a:t>I</a:t>
            </a:r>
            <a:r>
              <a:rPr lang="en-ZA" sz="2800" b="1" dirty="0" smtClean="0">
                <a:solidFill>
                  <a:schemeClr val="bg2"/>
                </a:solidFill>
                <a:latin typeface="Arial" panose="020B0604020202020204" pitchFamily="34" charset="0"/>
                <a:cs typeface="Arial" panose="020B0604020202020204" pitchFamily="34" charset="0"/>
              </a:rPr>
              <a:t>T</a:t>
            </a:r>
            <a:r>
              <a:rPr lang="en-ZA" sz="2800" b="1" spc="-9" dirty="0" smtClean="0">
                <a:solidFill>
                  <a:schemeClr val="bg2"/>
                </a:solidFill>
                <a:latin typeface="Arial" panose="020B0604020202020204" pitchFamily="34" charset="0"/>
                <a:cs typeface="Arial" panose="020B0604020202020204" pitchFamily="34" charset="0"/>
              </a:rPr>
              <a:t>E</a:t>
            </a:r>
            <a:endParaRPr lang="en-ZA" sz="2800" b="1" dirty="0">
              <a:solidFill>
                <a:schemeClr val="bg2"/>
              </a:solidFill>
              <a:latin typeface="Arial" panose="020B0604020202020204" pitchFamily="34" charset="0"/>
              <a:cs typeface="Arial" panose="020B0604020202020204" pitchFamily="34" charset="0"/>
            </a:endParaRPr>
          </a:p>
        </p:txBody>
      </p:sp>
      <p:sp>
        <p:nvSpPr>
          <p:cNvPr id="3" name="object 3"/>
          <p:cNvSpPr txBox="1"/>
          <p:nvPr/>
        </p:nvSpPr>
        <p:spPr>
          <a:xfrm>
            <a:off x="899593" y="2473278"/>
            <a:ext cx="3456384" cy="3187970"/>
          </a:xfrm>
          <a:prstGeom prst="rect">
            <a:avLst/>
          </a:prstGeom>
        </p:spPr>
        <p:txBody>
          <a:bodyPr vert="horz" wrap="square" lIns="0" tIns="0" rIns="0" bIns="0" rtlCol="0">
            <a:noAutofit/>
          </a:bodyPr>
          <a:lstStyle/>
          <a:p>
            <a:pPr marL="11397" marR="11397"/>
            <a:r>
              <a:rPr dirty="0">
                <a:solidFill>
                  <a:srgbClr val="992F15"/>
                </a:solidFill>
                <a:latin typeface="Arial" panose="020B0604020202020204" pitchFamily="34" charset="0"/>
                <a:cs typeface="Arial" panose="020B0604020202020204" pitchFamily="34" charset="0"/>
              </a:rPr>
              <a:t>…</a:t>
            </a:r>
            <a:r>
              <a:rPr spc="-18" dirty="0">
                <a:solidFill>
                  <a:srgbClr val="992F15"/>
                </a:solidFill>
                <a:latin typeface="Arial" panose="020B0604020202020204" pitchFamily="34" charset="0"/>
                <a:cs typeface="Arial" panose="020B0604020202020204" pitchFamily="34" charset="0"/>
              </a:rPr>
              <a:t> </a:t>
            </a:r>
            <a:r>
              <a:rPr spc="-22" dirty="0">
                <a:solidFill>
                  <a:srgbClr val="992F15"/>
                </a:solidFill>
                <a:latin typeface="Arial" panose="020B0604020202020204" pitchFamily="34" charset="0"/>
                <a:cs typeface="Arial" panose="020B0604020202020204" pitchFamily="34" charset="0"/>
              </a:rPr>
              <a:t>us</a:t>
            </a:r>
            <a:r>
              <a:rPr spc="-18" dirty="0">
                <a:solidFill>
                  <a:srgbClr val="992F15"/>
                </a:solidFill>
                <a:latin typeface="Arial" panose="020B0604020202020204" pitchFamily="34" charset="0"/>
                <a:cs typeface="Arial" panose="020B0604020202020204" pitchFamily="34" charset="0"/>
              </a:rPr>
              <a:t>ed </a:t>
            </a:r>
            <a:r>
              <a:rPr spc="-13" dirty="0">
                <a:solidFill>
                  <a:srgbClr val="992F15"/>
                </a:solidFill>
                <a:latin typeface="Arial" panose="020B0604020202020204" pitchFamily="34" charset="0"/>
                <a:cs typeface="Arial" panose="020B0604020202020204" pitchFamily="34" charset="0"/>
              </a:rPr>
              <a:t>for</a:t>
            </a:r>
            <a:r>
              <a:rPr spc="-18" dirty="0">
                <a:solidFill>
                  <a:srgbClr val="992F15"/>
                </a:solidFill>
                <a:latin typeface="Arial" panose="020B0604020202020204" pitchFamily="34" charset="0"/>
                <a:cs typeface="Arial" panose="020B0604020202020204" pitchFamily="34" charset="0"/>
              </a:rPr>
              <a:t> </a:t>
            </a:r>
            <a:r>
              <a:rPr dirty="0">
                <a:solidFill>
                  <a:srgbClr val="992F15"/>
                </a:solidFill>
                <a:latin typeface="Arial" panose="020B0604020202020204" pitchFamily="34" charset="0"/>
                <a:cs typeface="Arial" panose="020B0604020202020204" pitchFamily="34" charset="0"/>
              </a:rPr>
              <a:t>dipl</a:t>
            </a:r>
            <a:r>
              <a:rPr spc="-18" dirty="0">
                <a:solidFill>
                  <a:srgbClr val="992F15"/>
                </a:solidFill>
                <a:latin typeface="Arial" panose="020B0604020202020204" pitchFamily="34" charset="0"/>
                <a:cs typeface="Arial" panose="020B0604020202020204" pitchFamily="34" charset="0"/>
              </a:rPr>
              <a:t>o</a:t>
            </a:r>
            <a:r>
              <a:rPr spc="-31" dirty="0">
                <a:solidFill>
                  <a:srgbClr val="992F15"/>
                </a:solidFill>
                <a:latin typeface="Arial" panose="020B0604020202020204" pitchFamily="34" charset="0"/>
                <a:cs typeface="Arial" panose="020B0604020202020204" pitchFamily="34" charset="0"/>
              </a:rPr>
              <a:t>m</a:t>
            </a:r>
            <a:r>
              <a:rPr spc="-22" dirty="0">
                <a:solidFill>
                  <a:srgbClr val="992F15"/>
                </a:solidFill>
                <a:latin typeface="Arial" panose="020B0604020202020204" pitchFamily="34" charset="0"/>
                <a:cs typeface="Arial" panose="020B0604020202020204" pitchFamily="34" charset="0"/>
              </a:rPr>
              <a:t>a</a:t>
            </a:r>
            <a:r>
              <a:rPr spc="4" dirty="0">
                <a:solidFill>
                  <a:srgbClr val="992F15"/>
                </a:solidFill>
                <a:latin typeface="Arial" panose="020B0604020202020204" pitchFamily="34" charset="0"/>
                <a:cs typeface="Arial" panose="020B0604020202020204" pitchFamily="34" charset="0"/>
              </a:rPr>
              <a:t>t</a:t>
            </a:r>
            <a:r>
              <a:rPr dirty="0">
                <a:solidFill>
                  <a:srgbClr val="992F15"/>
                </a:solidFill>
                <a:latin typeface="Arial" panose="020B0604020202020204" pitchFamily="34" charset="0"/>
                <a:cs typeface="Arial" panose="020B0604020202020204" pitchFamily="34" charset="0"/>
              </a:rPr>
              <a:t>i</a:t>
            </a:r>
            <a:r>
              <a:rPr spc="-18" dirty="0">
                <a:solidFill>
                  <a:srgbClr val="992F15"/>
                </a:solidFill>
                <a:latin typeface="Arial" panose="020B0604020202020204" pitchFamily="34" charset="0"/>
                <a:cs typeface="Arial" panose="020B0604020202020204" pitchFamily="34" charset="0"/>
              </a:rPr>
              <a:t>c</a:t>
            </a:r>
            <a:r>
              <a:rPr spc="-13" dirty="0">
                <a:solidFill>
                  <a:srgbClr val="992F15"/>
                </a:solidFill>
                <a:latin typeface="Arial" panose="020B0604020202020204" pitchFamily="34" charset="0"/>
                <a:cs typeface="Arial" panose="020B0604020202020204" pitchFamily="34" charset="0"/>
              </a:rPr>
              <a:t> </a:t>
            </a:r>
            <a:r>
              <a:rPr spc="-22" dirty="0">
                <a:solidFill>
                  <a:srgbClr val="992F15"/>
                </a:solidFill>
                <a:latin typeface="Arial" panose="020B0604020202020204" pitchFamily="34" charset="0"/>
                <a:cs typeface="Arial" panose="020B0604020202020204" pitchFamily="34" charset="0"/>
              </a:rPr>
              <a:t>an</a:t>
            </a:r>
            <a:r>
              <a:rPr dirty="0">
                <a:solidFill>
                  <a:srgbClr val="992F15"/>
                </a:solidFill>
                <a:latin typeface="Arial" panose="020B0604020202020204" pitchFamily="34" charset="0"/>
                <a:cs typeface="Arial" panose="020B0604020202020204" pitchFamily="34" charset="0"/>
              </a:rPr>
              <a:t>d</a:t>
            </a:r>
            <a:r>
              <a:rPr spc="-9" dirty="0">
                <a:solidFill>
                  <a:srgbClr val="992F15"/>
                </a:solidFill>
                <a:latin typeface="Arial" panose="020B0604020202020204" pitchFamily="34" charset="0"/>
                <a:cs typeface="Arial" panose="020B0604020202020204" pitchFamily="34" charset="0"/>
              </a:rPr>
              <a:t> </a:t>
            </a:r>
            <a:r>
              <a:rPr spc="-22" dirty="0">
                <a:solidFill>
                  <a:srgbClr val="992F15"/>
                </a:solidFill>
                <a:latin typeface="Arial" panose="020B0604020202020204" pitchFamily="34" charset="0"/>
                <a:cs typeface="Arial" panose="020B0604020202020204" pitchFamily="34" charset="0"/>
              </a:rPr>
              <a:t>h</a:t>
            </a:r>
            <a:r>
              <a:rPr dirty="0">
                <a:solidFill>
                  <a:srgbClr val="992F15"/>
                </a:solidFill>
                <a:latin typeface="Arial" panose="020B0604020202020204" pitchFamily="34" charset="0"/>
                <a:cs typeface="Arial" panose="020B0604020202020204" pitchFamily="34" charset="0"/>
              </a:rPr>
              <a:t>ig</a:t>
            </a:r>
            <a:r>
              <a:rPr spc="-22" dirty="0">
                <a:solidFill>
                  <a:srgbClr val="992F15"/>
                </a:solidFill>
                <a:latin typeface="Arial" panose="020B0604020202020204" pitchFamily="34" charset="0"/>
                <a:cs typeface="Arial" panose="020B0604020202020204" pitchFamily="34" charset="0"/>
              </a:rPr>
              <a:t>h</a:t>
            </a:r>
            <a:r>
              <a:rPr spc="4" dirty="0">
                <a:solidFill>
                  <a:srgbClr val="992F15"/>
                </a:solidFill>
                <a:latin typeface="Arial" panose="020B0604020202020204" pitchFamily="34" charset="0"/>
                <a:cs typeface="Arial" panose="020B0604020202020204" pitchFamily="34" charset="0"/>
              </a:rPr>
              <a:t>-</a:t>
            </a:r>
            <a:r>
              <a:rPr dirty="0">
                <a:solidFill>
                  <a:srgbClr val="992F15"/>
                </a:solidFill>
                <a:latin typeface="Arial" panose="020B0604020202020204" pitchFamily="34" charset="0"/>
                <a:cs typeface="Arial" panose="020B0604020202020204" pitchFamily="34" charset="0"/>
              </a:rPr>
              <a:t>l</a:t>
            </a:r>
            <a:r>
              <a:rPr spc="-18" dirty="0">
                <a:solidFill>
                  <a:srgbClr val="992F15"/>
                </a:solidFill>
                <a:latin typeface="Arial" panose="020B0604020202020204" pitchFamily="34" charset="0"/>
                <a:cs typeface="Arial" panose="020B0604020202020204" pitchFamily="34" charset="0"/>
              </a:rPr>
              <a:t>evel </a:t>
            </a:r>
            <a:r>
              <a:rPr spc="-18" dirty="0" smtClean="0">
                <a:solidFill>
                  <a:srgbClr val="992F15"/>
                </a:solidFill>
                <a:latin typeface="Arial" panose="020B0604020202020204" pitchFamily="34" charset="0"/>
                <a:cs typeface="Arial" panose="020B0604020202020204" pitchFamily="34" charset="0"/>
              </a:rPr>
              <a:t>di</a:t>
            </a:r>
            <a:r>
              <a:rPr spc="-22" dirty="0" smtClean="0">
                <a:solidFill>
                  <a:srgbClr val="992F15"/>
                </a:solidFill>
                <a:latin typeface="Arial" panose="020B0604020202020204" pitchFamily="34" charset="0"/>
                <a:cs typeface="Arial" panose="020B0604020202020204" pitchFamily="34" charset="0"/>
              </a:rPr>
              <a:t>scuss</a:t>
            </a:r>
            <a:r>
              <a:rPr dirty="0" smtClean="0">
                <a:solidFill>
                  <a:srgbClr val="992F15"/>
                </a:solidFill>
                <a:latin typeface="Arial" panose="020B0604020202020204" pitchFamily="34" charset="0"/>
                <a:cs typeface="Arial" panose="020B0604020202020204" pitchFamily="34" charset="0"/>
              </a:rPr>
              <a:t>i</a:t>
            </a:r>
            <a:r>
              <a:rPr spc="-18" dirty="0" smtClean="0">
                <a:solidFill>
                  <a:srgbClr val="992F15"/>
                </a:solidFill>
                <a:latin typeface="Arial" panose="020B0604020202020204" pitchFamily="34" charset="0"/>
                <a:cs typeface="Arial" panose="020B0604020202020204" pitchFamily="34" charset="0"/>
              </a:rPr>
              <a:t>o</a:t>
            </a:r>
            <a:r>
              <a:rPr spc="-22" dirty="0" smtClean="0">
                <a:solidFill>
                  <a:srgbClr val="992F15"/>
                </a:solidFill>
                <a:latin typeface="Arial" panose="020B0604020202020204" pitchFamily="34" charset="0"/>
                <a:cs typeface="Arial" panose="020B0604020202020204" pitchFamily="34" charset="0"/>
              </a:rPr>
              <a:t>n</a:t>
            </a:r>
            <a:r>
              <a:rPr spc="-18" dirty="0" smtClean="0">
                <a:solidFill>
                  <a:srgbClr val="992F15"/>
                </a:solidFill>
                <a:latin typeface="Arial" panose="020B0604020202020204" pitchFamily="34" charset="0"/>
                <a:cs typeface="Arial" panose="020B0604020202020204" pitchFamily="34" charset="0"/>
              </a:rPr>
              <a:t>s</a:t>
            </a:r>
            <a:endParaRPr lang="en-ZA" spc="-18" dirty="0" smtClean="0">
              <a:solidFill>
                <a:srgbClr val="992F15"/>
              </a:solidFill>
              <a:latin typeface="Arial" panose="020B0604020202020204" pitchFamily="34" charset="0"/>
              <a:cs typeface="Arial" panose="020B0604020202020204" pitchFamily="34" charset="0"/>
            </a:endParaRPr>
          </a:p>
          <a:p>
            <a:pPr marL="11397" marR="11397"/>
            <a:endParaRPr lang="en-ZA" spc="-18" dirty="0">
              <a:solidFill>
                <a:srgbClr val="992F15"/>
              </a:solidFill>
              <a:latin typeface="Arial" panose="020B0604020202020204" pitchFamily="34" charset="0"/>
              <a:cs typeface="Arial" panose="020B0604020202020204" pitchFamily="34" charset="0"/>
            </a:endParaRPr>
          </a:p>
          <a:p>
            <a:pPr marL="11397" marR="11397"/>
            <a:r>
              <a:rPr lang="en-ZA" dirty="0">
                <a:solidFill>
                  <a:srgbClr val="992F15"/>
                </a:solidFill>
                <a:latin typeface="Arial" panose="020B0604020202020204" pitchFamily="34" charset="0"/>
                <a:cs typeface="Arial" panose="020B0604020202020204" pitchFamily="34" charset="0"/>
              </a:rPr>
              <a:t>…</a:t>
            </a:r>
            <a:r>
              <a:rPr lang="en-ZA" spc="-18" dirty="0">
                <a:solidFill>
                  <a:srgbClr val="992F15"/>
                </a:solidFill>
                <a:latin typeface="Arial" panose="020B0604020202020204" pitchFamily="34" charset="0"/>
                <a:cs typeface="Arial" panose="020B0604020202020204" pitchFamily="34" charset="0"/>
              </a:rPr>
              <a:t> </a:t>
            </a:r>
            <a:r>
              <a:rPr lang="en-ZA" dirty="0">
                <a:solidFill>
                  <a:srgbClr val="992F15"/>
                </a:solidFill>
                <a:latin typeface="Arial" panose="020B0604020202020204" pitchFamily="34" charset="0"/>
                <a:cs typeface="Arial" panose="020B0604020202020204" pitchFamily="34" charset="0"/>
              </a:rPr>
              <a:t>b</a:t>
            </a:r>
            <a:r>
              <a:rPr lang="en-ZA" spc="-22" dirty="0">
                <a:solidFill>
                  <a:srgbClr val="992F15"/>
                </a:solidFill>
                <a:latin typeface="Arial" panose="020B0604020202020204" pitchFamily="34" charset="0"/>
                <a:cs typeface="Arial" panose="020B0604020202020204" pitchFamily="34" charset="0"/>
              </a:rPr>
              <a:t>as</a:t>
            </a:r>
            <a:r>
              <a:rPr lang="en-ZA" spc="-18" dirty="0">
                <a:solidFill>
                  <a:srgbClr val="992F15"/>
                </a:solidFill>
                <a:latin typeface="Arial" panose="020B0604020202020204" pitchFamily="34" charset="0"/>
                <a:cs typeface="Arial" panose="020B0604020202020204" pitchFamily="34" charset="0"/>
              </a:rPr>
              <a:t>ed on</a:t>
            </a:r>
            <a:r>
              <a:rPr lang="en-ZA" spc="-4" dirty="0">
                <a:solidFill>
                  <a:srgbClr val="992F15"/>
                </a:solidFill>
                <a:latin typeface="Arial" panose="020B0604020202020204" pitchFamily="34" charset="0"/>
                <a:cs typeface="Arial" panose="020B0604020202020204" pitchFamily="34" charset="0"/>
              </a:rPr>
              <a:t> </a:t>
            </a:r>
            <a:r>
              <a:rPr lang="en-ZA" spc="4" dirty="0">
                <a:solidFill>
                  <a:srgbClr val="992F15"/>
                </a:solidFill>
                <a:latin typeface="Arial" panose="020B0604020202020204" pitchFamily="34" charset="0"/>
                <a:cs typeface="Arial" panose="020B0604020202020204" pitchFamily="34" charset="0"/>
              </a:rPr>
              <a:t>t</a:t>
            </a:r>
            <a:r>
              <a:rPr lang="en-ZA" spc="-22" dirty="0">
                <a:solidFill>
                  <a:srgbClr val="992F15"/>
                </a:solidFill>
                <a:latin typeface="Arial" panose="020B0604020202020204" pitchFamily="34" charset="0"/>
                <a:cs typeface="Arial" panose="020B0604020202020204" pitchFamily="34" charset="0"/>
              </a:rPr>
              <a:t>h</a:t>
            </a:r>
            <a:r>
              <a:rPr lang="en-ZA" spc="-18" dirty="0">
                <a:solidFill>
                  <a:srgbClr val="992F15"/>
                </a:solidFill>
                <a:latin typeface="Arial" panose="020B0604020202020204" pitchFamily="34" charset="0"/>
                <a:cs typeface="Arial" panose="020B0604020202020204" pitchFamily="34" charset="0"/>
              </a:rPr>
              <a:t>e</a:t>
            </a:r>
            <a:r>
              <a:rPr lang="en-ZA" spc="-13" dirty="0">
                <a:solidFill>
                  <a:srgbClr val="992F15"/>
                </a:solidFill>
                <a:latin typeface="Arial" panose="020B0604020202020204" pitchFamily="34" charset="0"/>
                <a:cs typeface="Arial" panose="020B0604020202020204" pitchFamily="34" charset="0"/>
              </a:rPr>
              <a:t> d</a:t>
            </a:r>
            <a:r>
              <a:rPr lang="en-ZA" spc="-18" dirty="0">
                <a:solidFill>
                  <a:srgbClr val="992F15"/>
                </a:solidFill>
                <a:latin typeface="Arial" panose="020B0604020202020204" pitchFamily="34" charset="0"/>
                <a:cs typeface="Arial" panose="020B0604020202020204" pitchFamily="34" charset="0"/>
              </a:rPr>
              <a:t>e</a:t>
            </a:r>
            <a:r>
              <a:rPr lang="en-ZA" spc="-22" dirty="0">
                <a:solidFill>
                  <a:srgbClr val="992F15"/>
                </a:solidFill>
                <a:latin typeface="Arial" panose="020B0604020202020204" pitchFamily="34" charset="0"/>
                <a:cs typeface="Arial" panose="020B0604020202020204" pitchFamily="34" charset="0"/>
              </a:rPr>
              <a:t>s</a:t>
            </a:r>
            <a:r>
              <a:rPr lang="en-ZA" dirty="0">
                <a:solidFill>
                  <a:srgbClr val="992F15"/>
                </a:solidFill>
                <a:latin typeface="Arial" panose="020B0604020202020204" pitchFamily="34" charset="0"/>
                <a:cs typeface="Arial" panose="020B0604020202020204" pitchFamily="34" charset="0"/>
              </a:rPr>
              <a:t>ig</a:t>
            </a:r>
            <a:r>
              <a:rPr lang="en-ZA" spc="-18" dirty="0">
                <a:solidFill>
                  <a:srgbClr val="992F15"/>
                </a:solidFill>
                <a:latin typeface="Arial" panose="020B0604020202020204" pitchFamily="34" charset="0"/>
                <a:cs typeface="Arial" panose="020B0604020202020204" pitchFamily="34" charset="0"/>
              </a:rPr>
              <a:t>n</a:t>
            </a:r>
            <a:r>
              <a:rPr lang="en-ZA" spc="-13" dirty="0">
                <a:solidFill>
                  <a:srgbClr val="992F15"/>
                </a:solidFill>
                <a:latin typeface="Arial" panose="020B0604020202020204" pitchFamily="34" charset="0"/>
                <a:cs typeface="Arial" panose="020B0604020202020204" pitchFamily="34" charset="0"/>
              </a:rPr>
              <a:t> of</a:t>
            </a:r>
            <a:r>
              <a:rPr lang="en-ZA" spc="-9" dirty="0">
                <a:solidFill>
                  <a:srgbClr val="992F15"/>
                </a:solidFill>
                <a:latin typeface="Arial" panose="020B0604020202020204" pitchFamily="34" charset="0"/>
                <a:cs typeface="Arial" panose="020B0604020202020204" pitchFamily="34" charset="0"/>
              </a:rPr>
              <a:t> </a:t>
            </a:r>
            <a:r>
              <a:rPr lang="en-ZA" spc="4" dirty="0">
                <a:solidFill>
                  <a:srgbClr val="992F15"/>
                </a:solidFill>
                <a:latin typeface="Arial" panose="020B0604020202020204" pitchFamily="34" charset="0"/>
                <a:cs typeface="Arial" panose="020B0604020202020204" pitchFamily="34" charset="0"/>
              </a:rPr>
              <a:t>t</a:t>
            </a:r>
            <a:r>
              <a:rPr lang="en-ZA" spc="-22" dirty="0">
                <a:solidFill>
                  <a:srgbClr val="992F15"/>
                </a:solidFill>
                <a:latin typeface="Arial" panose="020B0604020202020204" pitchFamily="34" charset="0"/>
                <a:cs typeface="Arial" panose="020B0604020202020204" pitchFamily="34" charset="0"/>
              </a:rPr>
              <a:t>h</a:t>
            </a:r>
            <a:r>
              <a:rPr lang="en-ZA" spc="-18" dirty="0">
                <a:solidFill>
                  <a:srgbClr val="992F15"/>
                </a:solidFill>
                <a:latin typeface="Arial" panose="020B0604020202020204" pitchFamily="34" charset="0"/>
                <a:cs typeface="Arial" panose="020B0604020202020204" pitchFamily="34" charset="0"/>
              </a:rPr>
              <a:t>e </a:t>
            </a:r>
            <a:r>
              <a:rPr lang="en-ZA" spc="-22" dirty="0">
                <a:solidFill>
                  <a:srgbClr val="992F15"/>
                </a:solidFill>
                <a:latin typeface="Arial" panose="020B0604020202020204" pitchFamily="34" charset="0"/>
                <a:cs typeface="Arial" panose="020B0604020202020204" pitchFamily="34" charset="0"/>
              </a:rPr>
              <a:t>h</a:t>
            </a:r>
            <a:r>
              <a:rPr lang="en-ZA" spc="-18" dirty="0">
                <a:solidFill>
                  <a:srgbClr val="992F15"/>
                </a:solidFill>
                <a:latin typeface="Arial" panose="020B0604020202020204" pitchFamily="34" charset="0"/>
                <a:cs typeface="Arial" panose="020B0604020202020204" pitchFamily="34" charset="0"/>
              </a:rPr>
              <a:t>o</a:t>
            </a:r>
            <a:r>
              <a:rPr lang="en-ZA" spc="-31" dirty="0">
                <a:solidFill>
                  <a:srgbClr val="992F15"/>
                </a:solidFill>
                <a:latin typeface="Arial" panose="020B0604020202020204" pitchFamily="34" charset="0"/>
                <a:cs typeface="Arial" panose="020B0604020202020204" pitchFamily="34" charset="0"/>
              </a:rPr>
              <a:t>m</a:t>
            </a:r>
            <a:r>
              <a:rPr lang="en-ZA" spc="-18" dirty="0">
                <a:solidFill>
                  <a:srgbClr val="992F15"/>
                </a:solidFill>
                <a:latin typeface="Arial" panose="020B0604020202020204" pitchFamily="34" charset="0"/>
                <a:cs typeface="Arial" panose="020B0604020202020204" pitchFamily="34" charset="0"/>
              </a:rPr>
              <a:t>es</a:t>
            </a:r>
            <a:r>
              <a:rPr lang="en-ZA" spc="-13" dirty="0">
                <a:solidFill>
                  <a:srgbClr val="992F15"/>
                </a:solidFill>
                <a:latin typeface="Arial" panose="020B0604020202020204" pitchFamily="34" charset="0"/>
                <a:cs typeface="Arial" panose="020B0604020202020204" pitchFamily="34" charset="0"/>
              </a:rPr>
              <a:t> of</a:t>
            </a:r>
            <a:r>
              <a:rPr lang="en-ZA" spc="-22" dirty="0">
                <a:solidFill>
                  <a:srgbClr val="992F15"/>
                </a:solidFill>
                <a:latin typeface="Arial" panose="020B0604020202020204" pitchFamily="34" charset="0"/>
                <a:cs typeface="Arial" panose="020B0604020202020204" pitchFamily="34" charset="0"/>
              </a:rPr>
              <a:t> </a:t>
            </a:r>
            <a:r>
              <a:rPr lang="en-ZA" spc="-18" dirty="0">
                <a:solidFill>
                  <a:srgbClr val="992F15"/>
                </a:solidFill>
                <a:latin typeface="Arial" panose="020B0604020202020204" pitchFamily="34" charset="0"/>
                <a:cs typeface="Arial" panose="020B0604020202020204" pitchFamily="34" charset="0"/>
              </a:rPr>
              <a:t>D</a:t>
            </a:r>
            <a:r>
              <a:rPr lang="en-ZA" dirty="0">
                <a:solidFill>
                  <a:srgbClr val="992F15"/>
                </a:solidFill>
                <a:latin typeface="Arial" panose="020B0604020202020204" pitchFamily="34" charset="0"/>
                <a:cs typeface="Arial" panose="020B0604020202020204" pitchFamily="34" charset="0"/>
              </a:rPr>
              <a:t>i</a:t>
            </a:r>
            <a:r>
              <a:rPr lang="en-ZA" spc="-18" dirty="0">
                <a:solidFill>
                  <a:srgbClr val="992F15"/>
                </a:solidFill>
                <a:latin typeface="Arial" panose="020B0604020202020204" pitchFamily="34" charset="0"/>
                <a:cs typeface="Arial" panose="020B0604020202020204" pitchFamily="34" charset="0"/>
              </a:rPr>
              <a:t>kgo</a:t>
            </a:r>
            <a:r>
              <a:rPr lang="en-ZA" spc="-22" dirty="0">
                <a:solidFill>
                  <a:srgbClr val="992F15"/>
                </a:solidFill>
                <a:latin typeface="Arial" panose="020B0604020202020204" pitchFamily="34" charset="0"/>
                <a:cs typeface="Arial" panose="020B0604020202020204" pitchFamily="34" charset="0"/>
              </a:rPr>
              <a:t>s</a:t>
            </a:r>
            <a:r>
              <a:rPr lang="en-ZA" dirty="0">
                <a:solidFill>
                  <a:srgbClr val="992F15"/>
                </a:solidFill>
                <a:latin typeface="Arial" panose="020B0604020202020204" pitchFamily="34" charset="0"/>
                <a:cs typeface="Arial" panose="020B0604020202020204" pitchFamily="34" charset="0"/>
              </a:rPr>
              <a:t>i</a:t>
            </a:r>
            <a:r>
              <a:rPr lang="en-ZA" spc="-9" dirty="0">
                <a:solidFill>
                  <a:srgbClr val="992F15"/>
                </a:solidFill>
                <a:latin typeface="Arial" panose="020B0604020202020204" pitchFamily="34" charset="0"/>
                <a:cs typeface="Arial" panose="020B0604020202020204" pitchFamily="34" charset="0"/>
              </a:rPr>
              <a:t> </a:t>
            </a:r>
            <a:r>
              <a:rPr lang="en-ZA" dirty="0">
                <a:solidFill>
                  <a:srgbClr val="992F15"/>
                </a:solidFill>
                <a:latin typeface="Arial" panose="020B0604020202020204" pitchFamily="34" charset="0"/>
                <a:cs typeface="Arial" panose="020B0604020202020204" pitchFamily="34" charset="0"/>
              </a:rPr>
              <a:t>wi</a:t>
            </a:r>
            <a:r>
              <a:rPr lang="en-ZA" spc="4" dirty="0">
                <a:solidFill>
                  <a:srgbClr val="992F15"/>
                </a:solidFill>
                <a:latin typeface="Arial" panose="020B0604020202020204" pitchFamily="34" charset="0"/>
                <a:cs typeface="Arial" panose="020B0604020202020204" pitchFamily="34" charset="0"/>
              </a:rPr>
              <a:t>t</a:t>
            </a:r>
            <a:r>
              <a:rPr lang="en-ZA" spc="-22" dirty="0">
                <a:solidFill>
                  <a:srgbClr val="992F15"/>
                </a:solidFill>
                <a:latin typeface="Arial" panose="020B0604020202020204" pitchFamily="34" charset="0"/>
                <a:cs typeface="Arial" panose="020B0604020202020204" pitchFamily="34" charset="0"/>
              </a:rPr>
              <a:t>h</a:t>
            </a:r>
            <a:r>
              <a:rPr lang="en-ZA" dirty="0">
                <a:solidFill>
                  <a:srgbClr val="992F15"/>
                </a:solidFill>
                <a:latin typeface="Arial" panose="020B0604020202020204" pitchFamily="34" charset="0"/>
                <a:cs typeface="Arial" panose="020B0604020202020204" pitchFamily="34" charset="0"/>
              </a:rPr>
              <a:t>i</a:t>
            </a:r>
            <a:r>
              <a:rPr lang="en-ZA" spc="-18" dirty="0">
                <a:solidFill>
                  <a:srgbClr val="992F15"/>
                </a:solidFill>
                <a:latin typeface="Arial" panose="020B0604020202020204" pitchFamily="34" charset="0"/>
                <a:cs typeface="Arial" panose="020B0604020202020204" pitchFamily="34" charset="0"/>
              </a:rPr>
              <a:t>n So</a:t>
            </a:r>
            <a:r>
              <a:rPr lang="en-ZA" spc="-22" dirty="0">
                <a:solidFill>
                  <a:srgbClr val="992F15"/>
                </a:solidFill>
                <a:latin typeface="Arial" panose="020B0604020202020204" pitchFamily="34" charset="0"/>
                <a:cs typeface="Arial" panose="020B0604020202020204" pitchFamily="34" charset="0"/>
              </a:rPr>
              <a:t>u</a:t>
            </a:r>
            <a:r>
              <a:rPr lang="en-ZA" spc="4" dirty="0">
                <a:solidFill>
                  <a:srgbClr val="992F15"/>
                </a:solidFill>
                <a:latin typeface="Arial" panose="020B0604020202020204" pitchFamily="34" charset="0"/>
                <a:cs typeface="Arial" panose="020B0604020202020204" pitchFamily="34" charset="0"/>
              </a:rPr>
              <a:t>t</a:t>
            </a:r>
            <a:r>
              <a:rPr lang="en-ZA" spc="-18" dirty="0">
                <a:solidFill>
                  <a:srgbClr val="992F15"/>
                </a:solidFill>
                <a:latin typeface="Arial" panose="020B0604020202020204" pitchFamily="34" charset="0"/>
                <a:cs typeface="Arial" panose="020B0604020202020204" pitchFamily="34" charset="0"/>
              </a:rPr>
              <a:t>h</a:t>
            </a:r>
            <a:r>
              <a:rPr lang="en-ZA" spc="-13" dirty="0">
                <a:solidFill>
                  <a:srgbClr val="992F15"/>
                </a:solidFill>
                <a:latin typeface="Arial" panose="020B0604020202020204" pitchFamily="34" charset="0"/>
                <a:cs typeface="Arial" panose="020B0604020202020204" pitchFamily="34" charset="0"/>
              </a:rPr>
              <a:t> Afri</a:t>
            </a:r>
            <a:r>
              <a:rPr lang="en-ZA" spc="-22" dirty="0">
                <a:solidFill>
                  <a:srgbClr val="992F15"/>
                </a:solidFill>
                <a:latin typeface="Arial" panose="020B0604020202020204" pitchFamily="34" charset="0"/>
                <a:cs typeface="Arial" panose="020B0604020202020204" pitchFamily="34" charset="0"/>
              </a:rPr>
              <a:t>c</a:t>
            </a:r>
            <a:r>
              <a:rPr lang="en-ZA" spc="-18" dirty="0">
                <a:solidFill>
                  <a:srgbClr val="992F15"/>
                </a:solidFill>
                <a:latin typeface="Arial" panose="020B0604020202020204" pitchFamily="34" charset="0"/>
                <a:cs typeface="Arial" panose="020B0604020202020204" pitchFamily="34" charset="0"/>
              </a:rPr>
              <a:t>a</a:t>
            </a:r>
            <a:endParaRPr lang="en-ZA" dirty="0">
              <a:latin typeface="Arial" panose="020B0604020202020204" pitchFamily="34" charset="0"/>
              <a:cs typeface="Arial" panose="020B0604020202020204" pitchFamily="34" charset="0"/>
            </a:endParaRPr>
          </a:p>
          <a:p>
            <a:pPr marL="11397" marR="11397"/>
            <a:endParaRPr lang="en-ZA" spc="-18" dirty="0" smtClean="0">
              <a:solidFill>
                <a:srgbClr val="992F15"/>
              </a:solidFill>
              <a:latin typeface="Arial" panose="020B0604020202020204" pitchFamily="34" charset="0"/>
              <a:cs typeface="Arial" panose="020B0604020202020204" pitchFamily="34" charset="0"/>
            </a:endParaRPr>
          </a:p>
          <a:p>
            <a:pPr marL="11397" marR="11397"/>
            <a:endParaRPr lang="en-ZA" spc="-18" dirty="0">
              <a:solidFill>
                <a:srgbClr val="992F15"/>
              </a:solidFill>
              <a:latin typeface="Arial" panose="020B0604020202020204" pitchFamily="34" charset="0"/>
              <a:cs typeface="Arial" panose="020B0604020202020204" pitchFamily="34" charset="0"/>
            </a:endParaRPr>
          </a:p>
          <a:p>
            <a:pPr marL="11397" marR="11397"/>
            <a:endParaRPr dirty="0">
              <a:latin typeface="Arial" panose="020B0604020202020204" pitchFamily="34" charset="0"/>
              <a:cs typeface="Arial" panose="020B0604020202020204" pitchFamily="34" charset="0"/>
            </a:endParaRPr>
          </a:p>
        </p:txBody>
      </p:sp>
      <p:sp>
        <p:nvSpPr>
          <p:cNvPr id="7" name="object 7"/>
          <p:cNvSpPr txBox="1"/>
          <p:nvPr/>
        </p:nvSpPr>
        <p:spPr>
          <a:xfrm>
            <a:off x="1496176" y="4106136"/>
            <a:ext cx="3568700" cy="1608604"/>
          </a:xfrm>
          <a:prstGeom prst="rect">
            <a:avLst/>
          </a:prstGeom>
        </p:spPr>
        <p:txBody>
          <a:bodyPr vert="horz" wrap="square" lIns="0" tIns="0" rIns="0" bIns="0" rtlCol="0">
            <a:noAutofit/>
          </a:bodyPr>
          <a:lstStyle/>
          <a:p>
            <a:pPr marL="11397" marR="11397">
              <a:lnSpc>
                <a:spcPct val="99500"/>
              </a:lnSpc>
            </a:pPr>
            <a:endParaRPr sz="2700" dirty="0">
              <a:latin typeface="Verdana"/>
              <a:cs typeface="Verdana"/>
            </a:endParaRPr>
          </a:p>
        </p:txBody>
      </p:sp>
      <p:grpSp>
        <p:nvGrpSpPr>
          <p:cNvPr id="9" name="Group 8"/>
          <p:cNvGrpSpPr/>
          <p:nvPr/>
        </p:nvGrpSpPr>
        <p:grpSpPr>
          <a:xfrm>
            <a:off x="5292080" y="1897670"/>
            <a:ext cx="3095231" cy="4267633"/>
            <a:chOff x="5622174" y="1897671"/>
            <a:chExt cx="2765137" cy="4024376"/>
          </a:xfrm>
        </p:grpSpPr>
        <p:sp>
          <p:nvSpPr>
            <p:cNvPr id="4" name="object 4"/>
            <p:cNvSpPr/>
            <p:nvPr/>
          </p:nvSpPr>
          <p:spPr>
            <a:xfrm>
              <a:off x="5622174" y="1897671"/>
              <a:ext cx="2765137" cy="1536869"/>
            </a:xfrm>
            <a:prstGeom prst="rect">
              <a:avLst/>
            </a:prstGeom>
            <a:blipFill>
              <a:blip r:embed="rId2" cstate="print"/>
              <a:stretch>
                <a:fillRect/>
              </a:stretch>
            </a:blipFill>
          </p:spPr>
          <p:txBody>
            <a:bodyPr wrap="square" lIns="0" tIns="0" rIns="0" bIns="0" rtlCol="0">
              <a:noAutofit/>
            </a:bodyPr>
            <a:lstStyle/>
            <a:p>
              <a:endParaRPr dirty="0"/>
            </a:p>
          </p:txBody>
        </p:sp>
        <p:sp>
          <p:nvSpPr>
            <p:cNvPr id="8" name="object 8"/>
            <p:cNvSpPr/>
            <p:nvPr/>
          </p:nvSpPr>
          <p:spPr>
            <a:xfrm>
              <a:off x="5622174" y="3434541"/>
              <a:ext cx="2765137" cy="2487506"/>
            </a:xfrm>
            <a:prstGeom prst="rect">
              <a:avLst/>
            </a:prstGeom>
            <a:blipFill>
              <a:blip r:embed="rId3" cstate="print"/>
              <a:stretch>
                <a:fillRect/>
              </a:stretch>
            </a:blipFill>
          </p:spPr>
          <p:txBody>
            <a:bodyPr wrap="square" lIns="0" tIns="0" rIns="0" bIns="0" rtlCol="0">
              <a:noAutofit/>
            </a:bodyPr>
            <a:lstStyle/>
            <a:p>
              <a:endParaRPr dirty="0"/>
            </a:p>
          </p:txBody>
        </p:sp>
      </p:grpSp>
    </p:spTree>
    <p:extLst>
      <p:ext uri="{BB962C8B-B14F-4D97-AF65-F5344CB8AC3E}">
        <p14:creationId xmlns:p14="http://schemas.microsoft.com/office/powerpoint/2010/main" xmlns="" val="6071496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02402" y="548680"/>
            <a:ext cx="3833894" cy="577765"/>
          </a:xfrm>
          <a:prstGeom prst="rect">
            <a:avLst/>
          </a:prstGeom>
        </p:spPr>
        <p:txBody>
          <a:bodyPr vert="horz" wrap="square" lIns="0" tIns="0" rIns="0" bIns="0" rtlCol="0">
            <a:noAutofit/>
          </a:bodyPr>
          <a:lstStyle/>
          <a:p>
            <a:pPr marL="11397" algn="ctr"/>
            <a:r>
              <a:rPr lang="en-ZA" sz="3600" b="1" dirty="0" smtClean="0">
                <a:solidFill>
                  <a:schemeClr val="bg2"/>
                </a:solidFill>
                <a:latin typeface="Arial" panose="020B0604020202020204" pitchFamily="34" charset="0"/>
                <a:cs typeface="Arial" panose="020B0604020202020204" pitchFamily="34" charset="0"/>
              </a:rPr>
              <a:t>UITSPAN PLEK </a:t>
            </a:r>
            <a:endParaRPr lang="en-ZA" sz="3600" b="1" dirty="0">
              <a:solidFill>
                <a:schemeClr val="bg2"/>
              </a:solidFill>
              <a:latin typeface="Arial" panose="020B0604020202020204" pitchFamily="34" charset="0"/>
              <a:cs typeface="Arial" panose="020B0604020202020204" pitchFamily="34" charset="0"/>
            </a:endParaRPr>
          </a:p>
        </p:txBody>
      </p:sp>
      <p:sp>
        <p:nvSpPr>
          <p:cNvPr id="3" name="object 3"/>
          <p:cNvSpPr txBox="1"/>
          <p:nvPr/>
        </p:nvSpPr>
        <p:spPr>
          <a:xfrm>
            <a:off x="695063" y="2329262"/>
            <a:ext cx="3588905" cy="2971946"/>
          </a:xfrm>
          <a:prstGeom prst="rect">
            <a:avLst/>
          </a:prstGeom>
        </p:spPr>
        <p:txBody>
          <a:bodyPr vert="horz" wrap="square" lIns="0" tIns="0" rIns="0" bIns="0" rtlCol="0">
            <a:noAutofit/>
          </a:bodyPr>
          <a:lstStyle/>
          <a:p>
            <a:pPr marL="11397" marR="11397"/>
            <a:r>
              <a:rPr dirty="0">
                <a:solidFill>
                  <a:srgbClr val="992F15"/>
                </a:solidFill>
                <a:latin typeface="Arial" panose="020B0604020202020204" pitchFamily="34" charset="0"/>
                <a:cs typeface="Arial" panose="020B0604020202020204" pitchFamily="34" charset="0"/>
              </a:rPr>
              <a:t>…</a:t>
            </a:r>
            <a:r>
              <a:rPr spc="-18" dirty="0">
                <a:solidFill>
                  <a:srgbClr val="992F15"/>
                </a:solidFill>
                <a:latin typeface="Arial" panose="020B0604020202020204" pitchFamily="34" charset="0"/>
                <a:cs typeface="Arial" panose="020B0604020202020204" pitchFamily="34" charset="0"/>
              </a:rPr>
              <a:t> </a:t>
            </a:r>
            <a:r>
              <a:rPr dirty="0">
                <a:solidFill>
                  <a:srgbClr val="992F15"/>
                </a:solidFill>
                <a:latin typeface="Arial" panose="020B0604020202020204" pitchFamily="34" charset="0"/>
                <a:cs typeface="Arial" panose="020B0604020202020204" pitchFamily="34" charset="0"/>
              </a:rPr>
              <a:t>w</a:t>
            </a:r>
            <a:r>
              <a:rPr spc="-22" dirty="0">
                <a:solidFill>
                  <a:srgbClr val="992F15"/>
                </a:solidFill>
                <a:latin typeface="Arial" panose="020B0604020202020204" pitchFamily="34" charset="0"/>
                <a:cs typeface="Arial" panose="020B0604020202020204" pitchFamily="34" charset="0"/>
              </a:rPr>
              <a:t>h</a:t>
            </a:r>
            <a:r>
              <a:rPr spc="-18" dirty="0">
                <a:solidFill>
                  <a:srgbClr val="992F15"/>
                </a:solidFill>
                <a:latin typeface="Arial" panose="020B0604020202020204" pitchFamily="34" charset="0"/>
                <a:cs typeface="Arial" panose="020B0604020202020204" pitchFamily="34" charset="0"/>
              </a:rPr>
              <a:t>ere</a:t>
            </a:r>
            <a:r>
              <a:rPr spc="-22" dirty="0">
                <a:solidFill>
                  <a:srgbClr val="992F15"/>
                </a:solidFill>
                <a:latin typeface="Arial" panose="020B0604020202020204" pitchFamily="34" charset="0"/>
                <a:cs typeface="Arial" panose="020B0604020202020204" pitchFamily="34" charset="0"/>
              </a:rPr>
              <a:t> </a:t>
            </a:r>
            <a:r>
              <a:rPr spc="-18" dirty="0">
                <a:solidFill>
                  <a:srgbClr val="992F15"/>
                </a:solidFill>
                <a:latin typeface="Arial" panose="020B0604020202020204" pitchFamily="34" charset="0"/>
                <a:cs typeface="Arial" panose="020B0604020202020204" pitchFamily="34" charset="0"/>
              </a:rPr>
              <a:t>vi</a:t>
            </a:r>
            <a:r>
              <a:rPr spc="-22" dirty="0">
                <a:solidFill>
                  <a:srgbClr val="992F15"/>
                </a:solidFill>
                <a:latin typeface="Arial" panose="020B0604020202020204" pitchFamily="34" charset="0"/>
                <a:cs typeface="Arial" panose="020B0604020202020204" pitchFamily="34" charset="0"/>
              </a:rPr>
              <a:t>s</a:t>
            </a:r>
            <a:r>
              <a:rPr dirty="0">
                <a:solidFill>
                  <a:srgbClr val="992F15"/>
                </a:solidFill>
                <a:latin typeface="Arial" panose="020B0604020202020204" pitchFamily="34" charset="0"/>
                <a:cs typeface="Arial" panose="020B0604020202020204" pitchFamily="34" charset="0"/>
              </a:rPr>
              <a:t>i</a:t>
            </a:r>
            <a:r>
              <a:rPr spc="4" dirty="0">
                <a:solidFill>
                  <a:srgbClr val="992F15"/>
                </a:solidFill>
                <a:latin typeface="Arial" panose="020B0604020202020204" pitchFamily="34" charset="0"/>
                <a:cs typeface="Arial" panose="020B0604020202020204" pitchFamily="34" charset="0"/>
              </a:rPr>
              <a:t>t</a:t>
            </a:r>
            <a:r>
              <a:rPr spc="-18" dirty="0">
                <a:solidFill>
                  <a:srgbClr val="992F15"/>
                </a:solidFill>
                <a:latin typeface="Arial" panose="020B0604020202020204" pitchFamily="34" charset="0"/>
                <a:cs typeface="Arial" panose="020B0604020202020204" pitchFamily="34" charset="0"/>
              </a:rPr>
              <a:t>ors</a:t>
            </a:r>
            <a:r>
              <a:rPr spc="-27" dirty="0">
                <a:solidFill>
                  <a:srgbClr val="992F15"/>
                </a:solidFill>
                <a:latin typeface="Arial" panose="020B0604020202020204" pitchFamily="34" charset="0"/>
                <a:cs typeface="Arial" panose="020B0604020202020204" pitchFamily="34" charset="0"/>
              </a:rPr>
              <a:t> </a:t>
            </a:r>
            <a:r>
              <a:rPr spc="-22" dirty="0">
                <a:solidFill>
                  <a:srgbClr val="992F15"/>
                </a:solidFill>
                <a:latin typeface="Arial" panose="020B0604020202020204" pitchFamily="34" charset="0"/>
                <a:cs typeface="Arial" panose="020B0604020202020204" pitchFamily="34" charset="0"/>
              </a:rPr>
              <a:t>ca</a:t>
            </a:r>
            <a:r>
              <a:rPr spc="-18" dirty="0">
                <a:solidFill>
                  <a:srgbClr val="992F15"/>
                </a:solidFill>
                <a:latin typeface="Arial" panose="020B0604020202020204" pitchFamily="34" charset="0"/>
                <a:cs typeface="Arial" panose="020B0604020202020204" pitchFamily="34" charset="0"/>
              </a:rPr>
              <a:t>n</a:t>
            </a:r>
            <a:r>
              <a:rPr spc="-13" dirty="0">
                <a:solidFill>
                  <a:srgbClr val="992F15"/>
                </a:solidFill>
                <a:latin typeface="Arial" panose="020B0604020202020204" pitchFamily="34" charset="0"/>
                <a:cs typeface="Arial" panose="020B0604020202020204" pitchFamily="34" charset="0"/>
              </a:rPr>
              <a:t> rel</a:t>
            </a:r>
            <a:r>
              <a:rPr spc="-22" dirty="0">
                <a:solidFill>
                  <a:srgbClr val="992F15"/>
                </a:solidFill>
                <a:latin typeface="Arial" panose="020B0604020202020204" pitchFamily="34" charset="0"/>
                <a:cs typeface="Arial" panose="020B0604020202020204" pitchFamily="34" charset="0"/>
              </a:rPr>
              <a:t>a</a:t>
            </a:r>
            <a:r>
              <a:rPr spc="-18" dirty="0">
                <a:solidFill>
                  <a:srgbClr val="992F15"/>
                </a:solidFill>
                <a:latin typeface="Arial" panose="020B0604020202020204" pitchFamily="34" charset="0"/>
                <a:cs typeface="Arial" panose="020B0604020202020204" pitchFamily="34" charset="0"/>
              </a:rPr>
              <a:t>x</a:t>
            </a:r>
            <a:r>
              <a:rPr spc="-31" dirty="0">
                <a:solidFill>
                  <a:srgbClr val="992F15"/>
                </a:solidFill>
                <a:latin typeface="Arial" panose="020B0604020202020204" pitchFamily="34" charset="0"/>
                <a:cs typeface="Arial" panose="020B0604020202020204" pitchFamily="34" charset="0"/>
              </a:rPr>
              <a:t> </a:t>
            </a:r>
            <a:r>
              <a:rPr spc="-22" dirty="0">
                <a:solidFill>
                  <a:srgbClr val="992F15"/>
                </a:solidFill>
                <a:latin typeface="Arial" panose="020B0604020202020204" pitchFamily="34" charset="0"/>
                <a:cs typeface="Arial" panose="020B0604020202020204" pitchFamily="34" charset="0"/>
              </a:rPr>
              <a:t>a</a:t>
            </a:r>
            <a:r>
              <a:rPr spc="-13" dirty="0">
                <a:solidFill>
                  <a:srgbClr val="992F15"/>
                </a:solidFill>
                <a:latin typeface="Arial" panose="020B0604020202020204" pitchFamily="34" charset="0"/>
                <a:cs typeface="Arial" panose="020B0604020202020204" pitchFamily="34" charset="0"/>
              </a:rPr>
              <a:t>f</a:t>
            </a:r>
            <a:r>
              <a:rPr spc="4" dirty="0">
                <a:solidFill>
                  <a:srgbClr val="992F15"/>
                </a:solidFill>
                <a:latin typeface="Arial" panose="020B0604020202020204" pitchFamily="34" charset="0"/>
                <a:cs typeface="Arial" panose="020B0604020202020204" pitchFamily="34" charset="0"/>
              </a:rPr>
              <a:t>t</a:t>
            </a:r>
            <a:r>
              <a:rPr spc="-18" dirty="0">
                <a:solidFill>
                  <a:srgbClr val="992F15"/>
                </a:solidFill>
                <a:latin typeface="Arial" panose="020B0604020202020204" pitchFamily="34" charset="0"/>
                <a:cs typeface="Arial" panose="020B0604020202020204" pitchFamily="34" charset="0"/>
              </a:rPr>
              <a:t>er</a:t>
            </a:r>
            <a:r>
              <a:rPr spc="-9" dirty="0">
                <a:solidFill>
                  <a:srgbClr val="992F15"/>
                </a:solidFill>
                <a:latin typeface="Arial" panose="020B0604020202020204" pitchFamily="34" charset="0"/>
                <a:cs typeface="Arial" panose="020B0604020202020204" pitchFamily="34" charset="0"/>
              </a:rPr>
              <a:t> </a:t>
            </a:r>
            <a:r>
              <a:rPr spc="-18" dirty="0">
                <a:solidFill>
                  <a:srgbClr val="992F15"/>
                </a:solidFill>
                <a:latin typeface="Arial" panose="020B0604020202020204" pitchFamily="34" charset="0"/>
                <a:cs typeface="Arial" panose="020B0604020202020204" pitchFamily="34" charset="0"/>
              </a:rPr>
              <a:t>a</a:t>
            </a:r>
            <a:r>
              <a:rPr spc="-13" dirty="0">
                <a:solidFill>
                  <a:srgbClr val="992F15"/>
                </a:solidFill>
                <a:latin typeface="Arial" panose="020B0604020202020204" pitchFamily="34" charset="0"/>
                <a:cs typeface="Arial" panose="020B0604020202020204" pitchFamily="34" charset="0"/>
              </a:rPr>
              <a:t> </a:t>
            </a:r>
            <a:r>
              <a:rPr spc="4" dirty="0" smtClean="0">
                <a:solidFill>
                  <a:srgbClr val="992F15"/>
                </a:solidFill>
                <a:latin typeface="Arial" panose="020B0604020202020204" pitchFamily="34" charset="0"/>
                <a:cs typeface="Arial" panose="020B0604020202020204" pitchFamily="34" charset="0"/>
              </a:rPr>
              <a:t>t</a:t>
            </a:r>
            <a:r>
              <a:rPr spc="-18" dirty="0" smtClean="0">
                <a:solidFill>
                  <a:srgbClr val="992F15"/>
                </a:solidFill>
                <a:latin typeface="Arial" panose="020B0604020202020204" pitchFamily="34" charset="0"/>
                <a:cs typeface="Arial" panose="020B0604020202020204" pitchFamily="34" charset="0"/>
              </a:rPr>
              <a:t>o</a:t>
            </a:r>
            <a:r>
              <a:rPr spc="-22" dirty="0" smtClean="0">
                <a:solidFill>
                  <a:srgbClr val="992F15"/>
                </a:solidFill>
                <a:latin typeface="Arial" panose="020B0604020202020204" pitchFamily="34" charset="0"/>
                <a:cs typeface="Arial" panose="020B0604020202020204" pitchFamily="34" charset="0"/>
              </a:rPr>
              <a:t>u</a:t>
            </a:r>
            <a:r>
              <a:rPr spc="-13" dirty="0" smtClean="0">
                <a:solidFill>
                  <a:srgbClr val="992F15"/>
                </a:solidFill>
                <a:latin typeface="Arial" panose="020B0604020202020204" pitchFamily="34" charset="0"/>
                <a:cs typeface="Arial" panose="020B0604020202020204" pitchFamily="34" charset="0"/>
              </a:rPr>
              <a:t>r</a:t>
            </a:r>
            <a:endParaRPr lang="en-ZA" spc="-13" dirty="0" smtClean="0">
              <a:solidFill>
                <a:srgbClr val="992F15"/>
              </a:solidFill>
              <a:latin typeface="Arial" panose="020B0604020202020204" pitchFamily="34" charset="0"/>
              <a:cs typeface="Arial" panose="020B0604020202020204" pitchFamily="34" charset="0"/>
            </a:endParaRPr>
          </a:p>
          <a:p>
            <a:pPr marL="11397" marR="11397"/>
            <a:endParaRPr lang="en-ZA" spc="-13" dirty="0">
              <a:solidFill>
                <a:srgbClr val="992F15"/>
              </a:solidFill>
              <a:latin typeface="Arial" panose="020B0604020202020204" pitchFamily="34" charset="0"/>
              <a:cs typeface="Arial" panose="020B0604020202020204" pitchFamily="34" charset="0"/>
            </a:endParaRPr>
          </a:p>
          <a:p>
            <a:pPr marL="11397" marR="11397" algn="just"/>
            <a:r>
              <a:rPr lang="en-ZA" dirty="0">
                <a:solidFill>
                  <a:srgbClr val="992F15"/>
                </a:solidFill>
                <a:latin typeface="Arial" panose="020B0604020202020204" pitchFamily="34" charset="0"/>
                <a:cs typeface="Arial" panose="020B0604020202020204" pitchFamily="34" charset="0"/>
              </a:rPr>
              <a:t>…</a:t>
            </a:r>
            <a:r>
              <a:rPr lang="en-ZA" spc="-18" dirty="0">
                <a:solidFill>
                  <a:srgbClr val="992F15"/>
                </a:solidFill>
                <a:latin typeface="Arial" panose="020B0604020202020204" pitchFamily="34" charset="0"/>
                <a:cs typeface="Arial" panose="020B0604020202020204" pitchFamily="34" charset="0"/>
              </a:rPr>
              <a:t> </a:t>
            </a:r>
            <a:r>
              <a:rPr lang="en-ZA" dirty="0" smtClean="0">
                <a:solidFill>
                  <a:srgbClr val="992F15"/>
                </a:solidFill>
                <a:latin typeface="Arial" panose="020B0604020202020204" pitchFamily="34" charset="0"/>
                <a:cs typeface="Arial" panose="020B0604020202020204" pitchFamily="34" charset="0"/>
              </a:rPr>
              <a:t>breath-taking</a:t>
            </a:r>
            <a:r>
              <a:rPr lang="en-ZA" spc="-9" dirty="0" smtClean="0">
                <a:solidFill>
                  <a:srgbClr val="992F15"/>
                </a:solidFill>
                <a:latin typeface="Arial" panose="020B0604020202020204" pitchFamily="34" charset="0"/>
                <a:cs typeface="Arial" panose="020B0604020202020204" pitchFamily="34" charset="0"/>
              </a:rPr>
              <a:t> </a:t>
            </a:r>
            <a:r>
              <a:rPr lang="en-ZA" spc="-18" dirty="0">
                <a:solidFill>
                  <a:srgbClr val="992F15"/>
                </a:solidFill>
                <a:latin typeface="Arial" panose="020B0604020202020204" pitchFamily="34" charset="0"/>
                <a:cs typeface="Arial" panose="020B0604020202020204" pitchFamily="34" charset="0"/>
              </a:rPr>
              <a:t>views</a:t>
            </a:r>
            <a:r>
              <a:rPr lang="en-ZA" spc="-13" dirty="0">
                <a:solidFill>
                  <a:srgbClr val="992F15"/>
                </a:solidFill>
                <a:latin typeface="Arial" panose="020B0604020202020204" pitchFamily="34" charset="0"/>
                <a:cs typeface="Arial" panose="020B0604020202020204" pitchFamily="34" charset="0"/>
              </a:rPr>
              <a:t> of</a:t>
            </a:r>
            <a:r>
              <a:rPr lang="en-ZA" spc="-22" dirty="0">
                <a:solidFill>
                  <a:srgbClr val="992F15"/>
                </a:solidFill>
                <a:latin typeface="Arial" panose="020B0604020202020204" pitchFamily="34" charset="0"/>
                <a:cs typeface="Arial" panose="020B0604020202020204" pitchFamily="34" charset="0"/>
              </a:rPr>
              <a:t> </a:t>
            </a:r>
            <a:r>
              <a:rPr lang="en-ZA" spc="4" dirty="0">
                <a:solidFill>
                  <a:srgbClr val="992F15"/>
                </a:solidFill>
                <a:latin typeface="Arial" panose="020B0604020202020204" pitchFamily="34" charset="0"/>
                <a:cs typeface="Arial" panose="020B0604020202020204" pitchFamily="34" charset="0"/>
              </a:rPr>
              <a:t>t</a:t>
            </a:r>
            <a:r>
              <a:rPr lang="en-ZA" spc="-22" dirty="0">
                <a:solidFill>
                  <a:srgbClr val="992F15"/>
                </a:solidFill>
                <a:latin typeface="Arial" panose="020B0604020202020204" pitchFamily="34" charset="0"/>
                <a:cs typeface="Arial" panose="020B0604020202020204" pitchFamily="34" charset="0"/>
              </a:rPr>
              <a:t>h</a:t>
            </a:r>
            <a:r>
              <a:rPr lang="en-ZA" spc="-18" dirty="0">
                <a:solidFill>
                  <a:srgbClr val="992F15"/>
                </a:solidFill>
                <a:latin typeface="Arial" panose="020B0604020202020204" pitchFamily="34" charset="0"/>
                <a:cs typeface="Arial" panose="020B0604020202020204" pitchFamily="34" charset="0"/>
              </a:rPr>
              <a:t>e </a:t>
            </a:r>
            <a:r>
              <a:rPr lang="en-ZA" spc="-22" dirty="0">
                <a:solidFill>
                  <a:srgbClr val="992F15"/>
                </a:solidFill>
                <a:latin typeface="Arial" panose="020B0604020202020204" pitchFamily="34" charset="0"/>
                <a:cs typeface="Arial" panose="020B0604020202020204" pitchFamily="34" charset="0"/>
              </a:rPr>
              <a:t>c</a:t>
            </a:r>
            <a:r>
              <a:rPr lang="en-ZA" dirty="0">
                <a:solidFill>
                  <a:srgbClr val="992F15"/>
                </a:solidFill>
                <a:latin typeface="Arial" panose="020B0604020202020204" pitchFamily="34" charset="0"/>
                <a:cs typeface="Arial" panose="020B0604020202020204" pitchFamily="34" charset="0"/>
              </a:rPr>
              <a:t>i</a:t>
            </a:r>
            <a:r>
              <a:rPr lang="en-ZA" spc="4" dirty="0">
                <a:solidFill>
                  <a:srgbClr val="992F15"/>
                </a:solidFill>
                <a:latin typeface="Arial" panose="020B0604020202020204" pitchFamily="34" charset="0"/>
                <a:cs typeface="Arial" panose="020B0604020202020204" pitchFamily="34" charset="0"/>
              </a:rPr>
              <a:t>t</a:t>
            </a:r>
            <a:r>
              <a:rPr lang="en-ZA" spc="-18" dirty="0">
                <a:solidFill>
                  <a:srgbClr val="992F15"/>
                </a:solidFill>
                <a:latin typeface="Arial" panose="020B0604020202020204" pitchFamily="34" charset="0"/>
                <a:cs typeface="Arial" panose="020B0604020202020204" pitchFamily="34" charset="0"/>
              </a:rPr>
              <a:t>y</a:t>
            </a:r>
            <a:r>
              <a:rPr lang="en-ZA" spc="-9" dirty="0">
                <a:solidFill>
                  <a:srgbClr val="992F15"/>
                </a:solidFill>
                <a:latin typeface="Arial" panose="020B0604020202020204" pitchFamily="34" charset="0"/>
                <a:cs typeface="Arial" panose="020B0604020202020204" pitchFamily="34" charset="0"/>
              </a:rPr>
              <a:t> </a:t>
            </a:r>
            <a:r>
              <a:rPr lang="en-ZA" spc="-22" dirty="0">
                <a:solidFill>
                  <a:srgbClr val="992F15"/>
                </a:solidFill>
                <a:latin typeface="Arial" panose="020B0604020202020204" pitchFamily="34" charset="0"/>
                <a:cs typeface="Arial" panose="020B0604020202020204" pitchFamily="34" charset="0"/>
              </a:rPr>
              <a:t>an</a:t>
            </a:r>
            <a:r>
              <a:rPr lang="en-ZA" dirty="0">
                <a:solidFill>
                  <a:srgbClr val="992F15"/>
                </a:solidFill>
                <a:latin typeface="Arial" panose="020B0604020202020204" pitchFamily="34" charset="0"/>
                <a:cs typeface="Arial" panose="020B0604020202020204" pitchFamily="34" charset="0"/>
              </a:rPr>
              <a:t>d l</a:t>
            </a:r>
            <a:r>
              <a:rPr lang="en-ZA" spc="-22" dirty="0">
                <a:solidFill>
                  <a:srgbClr val="992F15"/>
                </a:solidFill>
                <a:latin typeface="Arial" panose="020B0604020202020204" pitchFamily="34" charset="0"/>
                <a:cs typeface="Arial" panose="020B0604020202020204" pitchFamily="34" charset="0"/>
              </a:rPr>
              <a:t>usc</a:t>
            </a:r>
            <a:r>
              <a:rPr lang="en-ZA" dirty="0">
                <a:solidFill>
                  <a:srgbClr val="992F15"/>
                </a:solidFill>
                <a:latin typeface="Arial" panose="020B0604020202020204" pitchFamily="34" charset="0"/>
                <a:cs typeface="Arial" panose="020B0604020202020204" pitchFamily="34" charset="0"/>
              </a:rPr>
              <a:t>i</a:t>
            </a:r>
            <a:r>
              <a:rPr lang="en-ZA" spc="-18" dirty="0">
                <a:solidFill>
                  <a:srgbClr val="992F15"/>
                </a:solidFill>
                <a:latin typeface="Arial" panose="020B0604020202020204" pitchFamily="34" charset="0"/>
                <a:cs typeface="Arial" panose="020B0604020202020204" pitchFamily="34" charset="0"/>
              </a:rPr>
              <a:t>o</a:t>
            </a:r>
            <a:r>
              <a:rPr lang="en-ZA" spc="-22" dirty="0">
                <a:solidFill>
                  <a:srgbClr val="992F15"/>
                </a:solidFill>
                <a:latin typeface="Arial" panose="020B0604020202020204" pitchFamily="34" charset="0"/>
                <a:cs typeface="Arial" panose="020B0604020202020204" pitchFamily="34" charset="0"/>
              </a:rPr>
              <a:t>u</a:t>
            </a:r>
            <a:r>
              <a:rPr lang="en-ZA" spc="-18" dirty="0">
                <a:solidFill>
                  <a:srgbClr val="992F15"/>
                </a:solidFill>
                <a:latin typeface="Arial" panose="020B0604020202020204" pitchFamily="34" charset="0"/>
                <a:cs typeface="Arial" panose="020B0604020202020204" pitchFamily="34" charset="0"/>
              </a:rPr>
              <a:t>s</a:t>
            </a:r>
            <a:r>
              <a:rPr lang="en-ZA" spc="-13" dirty="0">
                <a:solidFill>
                  <a:srgbClr val="992F15"/>
                </a:solidFill>
                <a:latin typeface="Arial" panose="020B0604020202020204" pitchFamily="34" charset="0"/>
                <a:cs typeface="Arial" panose="020B0604020202020204" pitchFamily="34" charset="0"/>
              </a:rPr>
              <a:t> </a:t>
            </a:r>
            <a:r>
              <a:rPr lang="en-ZA" dirty="0">
                <a:solidFill>
                  <a:srgbClr val="992F15"/>
                </a:solidFill>
                <a:latin typeface="Arial" panose="020B0604020202020204" pitchFamily="34" charset="0"/>
                <a:cs typeface="Arial" panose="020B0604020202020204" pitchFamily="34" charset="0"/>
              </a:rPr>
              <a:t>l</a:t>
            </a:r>
            <a:r>
              <a:rPr lang="en-ZA" spc="-22" dirty="0">
                <a:solidFill>
                  <a:srgbClr val="992F15"/>
                </a:solidFill>
                <a:latin typeface="Arial" panose="020B0604020202020204" pitchFamily="34" charset="0"/>
                <a:cs typeface="Arial" panose="020B0604020202020204" pitchFamily="34" charset="0"/>
              </a:rPr>
              <a:t>a</a:t>
            </a:r>
            <a:r>
              <a:rPr lang="en-ZA" dirty="0">
                <a:solidFill>
                  <a:srgbClr val="992F15"/>
                </a:solidFill>
                <a:latin typeface="Arial" panose="020B0604020202020204" pitchFamily="34" charset="0"/>
                <a:cs typeface="Arial" panose="020B0604020202020204" pitchFamily="34" charset="0"/>
              </a:rPr>
              <a:t>w</a:t>
            </a:r>
            <a:r>
              <a:rPr lang="en-ZA" spc="-22" dirty="0">
                <a:solidFill>
                  <a:srgbClr val="992F15"/>
                </a:solidFill>
                <a:latin typeface="Arial" panose="020B0604020202020204" pitchFamily="34" charset="0"/>
                <a:cs typeface="Arial" panose="020B0604020202020204" pitchFamily="34" charset="0"/>
              </a:rPr>
              <a:t>n</a:t>
            </a:r>
            <a:r>
              <a:rPr lang="en-ZA" spc="-18" dirty="0">
                <a:solidFill>
                  <a:srgbClr val="992F15"/>
                </a:solidFill>
                <a:latin typeface="Arial" panose="020B0604020202020204" pitchFamily="34" charset="0"/>
                <a:cs typeface="Arial" panose="020B0604020202020204" pitchFamily="34" charset="0"/>
              </a:rPr>
              <a:t>s</a:t>
            </a:r>
            <a:r>
              <a:rPr lang="en-ZA" spc="-13" dirty="0">
                <a:solidFill>
                  <a:srgbClr val="992F15"/>
                </a:solidFill>
                <a:latin typeface="Arial" panose="020B0604020202020204" pitchFamily="34" charset="0"/>
                <a:cs typeface="Arial" panose="020B0604020202020204" pitchFamily="34" charset="0"/>
              </a:rPr>
              <a:t> </a:t>
            </a:r>
            <a:r>
              <a:rPr lang="en-ZA" spc="-31" dirty="0">
                <a:solidFill>
                  <a:srgbClr val="992F15"/>
                </a:solidFill>
                <a:latin typeface="Arial" panose="020B0604020202020204" pitchFamily="34" charset="0"/>
                <a:cs typeface="Arial" panose="020B0604020202020204" pitchFamily="34" charset="0"/>
              </a:rPr>
              <a:t>m</a:t>
            </a:r>
            <a:r>
              <a:rPr lang="en-ZA" spc="-22" dirty="0">
                <a:solidFill>
                  <a:srgbClr val="992F15"/>
                </a:solidFill>
                <a:latin typeface="Arial" panose="020B0604020202020204" pitchFamily="34" charset="0"/>
                <a:cs typeface="Arial" panose="020B0604020202020204" pitchFamily="34" charset="0"/>
              </a:rPr>
              <a:t>a</a:t>
            </a:r>
            <a:r>
              <a:rPr lang="en-ZA" spc="-18" dirty="0">
                <a:solidFill>
                  <a:srgbClr val="992F15"/>
                </a:solidFill>
                <a:latin typeface="Arial" panose="020B0604020202020204" pitchFamily="34" charset="0"/>
                <a:cs typeface="Arial" panose="020B0604020202020204" pitchFamily="34" charset="0"/>
              </a:rPr>
              <a:t>ke</a:t>
            </a:r>
            <a:r>
              <a:rPr lang="en-ZA" spc="-13" dirty="0">
                <a:solidFill>
                  <a:srgbClr val="992F15"/>
                </a:solidFill>
                <a:latin typeface="Arial" panose="020B0604020202020204" pitchFamily="34" charset="0"/>
                <a:cs typeface="Arial" panose="020B0604020202020204" pitchFamily="34" charset="0"/>
              </a:rPr>
              <a:t> </a:t>
            </a:r>
            <a:r>
              <a:rPr lang="en-ZA" spc="4" dirty="0">
                <a:solidFill>
                  <a:srgbClr val="992F15"/>
                </a:solidFill>
                <a:latin typeface="Arial" panose="020B0604020202020204" pitchFamily="34" charset="0"/>
                <a:cs typeface="Arial" panose="020B0604020202020204" pitchFamily="34" charset="0"/>
              </a:rPr>
              <a:t>t</a:t>
            </a:r>
            <a:r>
              <a:rPr lang="en-ZA" spc="-22" dirty="0">
                <a:solidFill>
                  <a:srgbClr val="992F15"/>
                </a:solidFill>
                <a:latin typeface="Arial" panose="020B0604020202020204" pitchFamily="34" charset="0"/>
                <a:cs typeface="Arial" panose="020B0604020202020204" pitchFamily="34" charset="0"/>
              </a:rPr>
              <a:t>h</a:t>
            </a:r>
            <a:r>
              <a:rPr lang="en-ZA" dirty="0">
                <a:solidFill>
                  <a:srgbClr val="992F15"/>
                </a:solidFill>
                <a:latin typeface="Arial" panose="020B0604020202020204" pitchFamily="34" charset="0"/>
                <a:cs typeface="Arial" panose="020B0604020202020204" pitchFamily="34" charset="0"/>
              </a:rPr>
              <a:t>i</a:t>
            </a:r>
            <a:r>
              <a:rPr lang="en-ZA" spc="-18" dirty="0">
                <a:solidFill>
                  <a:srgbClr val="992F15"/>
                </a:solidFill>
                <a:latin typeface="Arial" panose="020B0604020202020204" pitchFamily="34" charset="0"/>
                <a:cs typeface="Arial" panose="020B0604020202020204" pitchFamily="34" charset="0"/>
              </a:rPr>
              <a:t>s</a:t>
            </a:r>
            <a:r>
              <a:rPr lang="en-ZA" spc="-13" dirty="0">
                <a:solidFill>
                  <a:srgbClr val="992F15"/>
                </a:solidFill>
                <a:latin typeface="Arial" panose="020B0604020202020204" pitchFamily="34" charset="0"/>
                <a:cs typeface="Arial" panose="020B0604020202020204" pitchFamily="34" charset="0"/>
              </a:rPr>
              <a:t> </a:t>
            </a:r>
            <a:r>
              <a:rPr lang="en-ZA" spc="4" dirty="0">
                <a:solidFill>
                  <a:srgbClr val="992F15"/>
                </a:solidFill>
                <a:latin typeface="Arial" panose="020B0604020202020204" pitchFamily="34" charset="0"/>
                <a:cs typeface="Arial" panose="020B0604020202020204" pitchFamily="34" charset="0"/>
              </a:rPr>
              <a:t>t</a:t>
            </a:r>
            <a:r>
              <a:rPr lang="en-ZA" spc="-22" dirty="0">
                <a:solidFill>
                  <a:srgbClr val="992F15"/>
                </a:solidFill>
                <a:latin typeface="Arial" panose="020B0604020202020204" pitchFamily="34" charset="0"/>
                <a:cs typeface="Arial" panose="020B0604020202020204" pitchFamily="34" charset="0"/>
              </a:rPr>
              <a:t>h</a:t>
            </a:r>
            <a:r>
              <a:rPr lang="en-ZA" spc="-18" dirty="0">
                <a:solidFill>
                  <a:srgbClr val="992F15"/>
                </a:solidFill>
                <a:latin typeface="Arial" panose="020B0604020202020204" pitchFamily="34" charset="0"/>
                <a:cs typeface="Arial" panose="020B0604020202020204" pitchFamily="34" charset="0"/>
              </a:rPr>
              <a:t>e ide</a:t>
            </a:r>
            <a:r>
              <a:rPr lang="en-ZA" spc="-22" dirty="0">
                <a:solidFill>
                  <a:srgbClr val="992F15"/>
                </a:solidFill>
                <a:latin typeface="Arial" panose="020B0604020202020204" pitchFamily="34" charset="0"/>
                <a:cs typeface="Arial" panose="020B0604020202020204" pitchFamily="34" charset="0"/>
              </a:rPr>
              <a:t>a</a:t>
            </a:r>
            <a:r>
              <a:rPr lang="en-ZA" dirty="0">
                <a:solidFill>
                  <a:srgbClr val="992F15"/>
                </a:solidFill>
                <a:latin typeface="Arial" panose="020B0604020202020204" pitchFamily="34" charset="0"/>
                <a:cs typeface="Arial" panose="020B0604020202020204" pitchFamily="34" charset="0"/>
              </a:rPr>
              <a:t>l</a:t>
            </a:r>
            <a:r>
              <a:rPr lang="en-ZA" spc="-9" dirty="0">
                <a:solidFill>
                  <a:srgbClr val="992F15"/>
                </a:solidFill>
                <a:latin typeface="Arial" panose="020B0604020202020204" pitchFamily="34" charset="0"/>
                <a:cs typeface="Arial" panose="020B0604020202020204" pitchFamily="34" charset="0"/>
              </a:rPr>
              <a:t> </a:t>
            </a:r>
            <a:r>
              <a:rPr lang="en-ZA" dirty="0">
                <a:solidFill>
                  <a:srgbClr val="992F15"/>
                </a:solidFill>
                <a:latin typeface="Arial" panose="020B0604020202020204" pitchFamily="34" charset="0"/>
                <a:cs typeface="Arial" panose="020B0604020202020204" pitchFamily="34" charset="0"/>
              </a:rPr>
              <a:t>pi</a:t>
            </a:r>
            <a:r>
              <a:rPr lang="en-ZA" spc="-22" dirty="0">
                <a:solidFill>
                  <a:srgbClr val="992F15"/>
                </a:solidFill>
                <a:latin typeface="Arial" panose="020B0604020202020204" pitchFamily="34" charset="0"/>
                <a:cs typeface="Arial" panose="020B0604020202020204" pitchFamily="34" charset="0"/>
              </a:rPr>
              <a:t>cn</a:t>
            </a:r>
            <a:r>
              <a:rPr lang="en-ZA" dirty="0">
                <a:solidFill>
                  <a:srgbClr val="992F15"/>
                </a:solidFill>
                <a:latin typeface="Arial" panose="020B0604020202020204" pitchFamily="34" charset="0"/>
                <a:cs typeface="Arial" panose="020B0604020202020204" pitchFamily="34" charset="0"/>
              </a:rPr>
              <a:t>i</a:t>
            </a:r>
            <a:r>
              <a:rPr lang="en-ZA" spc="-18" dirty="0">
                <a:solidFill>
                  <a:srgbClr val="992F15"/>
                </a:solidFill>
                <a:latin typeface="Arial" panose="020B0604020202020204" pitchFamily="34" charset="0"/>
                <a:cs typeface="Arial" panose="020B0604020202020204" pitchFamily="34" charset="0"/>
              </a:rPr>
              <a:t>c</a:t>
            </a:r>
            <a:r>
              <a:rPr lang="en-ZA" spc="-13" dirty="0">
                <a:solidFill>
                  <a:srgbClr val="992F15"/>
                </a:solidFill>
                <a:latin typeface="Arial" panose="020B0604020202020204" pitchFamily="34" charset="0"/>
                <a:cs typeface="Arial" panose="020B0604020202020204" pitchFamily="34" charset="0"/>
              </a:rPr>
              <a:t> </a:t>
            </a:r>
            <a:r>
              <a:rPr lang="en-ZA" spc="-22" dirty="0">
                <a:solidFill>
                  <a:srgbClr val="992F15"/>
                </a:solidFill>
                <a:latin typeface="Arial" panose="020B0604020202020204" pitchFamily="34" charset="0"/>
                <a:cs typeface="Arial" panose="020B0604020202020204" pitchFamily="34" charset="0"/>
              </a:rPr>
              <a:t>s</a:t>
            </a:r>
            <a:r>
              <a:rPr lang="en-ZA" dirty="0">
                <a:solidFill>
                  <a:srgbClr val="992F15"/>
                </a:solidFill>
                <a:latin typeface="Arial" panose="020B0604020202020204" pitchFamily="34" charset="0"/>
                <a:cs typeface="Arial" panose="020B0604020202020204" pitchFamily="34" charset="0"/>
              </a:rPr>
              <a:t>p</a:t>
            </a:r>
            <a:r>
              <a:rPr lang="en-ZA" spc="-18" dirty="0">
                <a:solidFill>
                  <a:srgbClr val="992F15"/>
                </a:solidFill>
                <a:latin typeface="Arial" panose="020B0604020202020204" pitchFamily="34" charset="0"/>
                <a:cs typeface="Arial" panose="020B0604020202020204" pitchFamily="34" charset="0"/>
              </a:rPr>
              <a:t>ot</a:t>
            </a:r>
            <a:r>
              <a:rPr lang="en-ZA" spc="-4" dirty="0">
                <a:solidFill>
                  <a:srgbClr val="992F15"/>
                </a:solidFill>
                <a:latin typeface="Arial" panose="020B0604020202020204" pitchFamily="34" charset="0"/>
                <a:cs typeface="Arial" panose="020B0604020202020204" pitchFamily="34" charset="0"/>
              </a:rPr>
              <a:t> </a:t>
            </a:r>
            <a:r>
              <a:rPr lang="en-ZA" spc="-13" dirty="0">
                <a:solidFill>
                  <a:srgbClr val="992F15"/>
                </a:solidFill>
                <a:latin typeface="Arial" panose="020B0604020202020204" pitchFamily="34" charset="0"/>
                <a:cs typeface="Arial" panose="020B0604020202020204" pitchFamily="34" charset="0"/>
              </a:rPr>
              <a:t>for</a:t>
            </a:r>
            <a:r>
              <a:rPr lang="en-ZA" spc="-18" dirty="0">
                <a:solidFill>
                  <a:srgbClr val="992F15"/>
                </a:solidFill>
                <a:latin typeface="Arial" panose="020B0604020202020204" pitchFamily="34" charset="0"/>
                <a:cs typeface="Arial" panose="020B0604020202020204" pitchFamily="34" charset="0"/>
              </a:rPr>
              <a:t> </a:t>
            </a:r>
            <a:r>
              <a:rPr lang="en-ZA" spc="4" dirty="0">
                <a:solidFill>
                  <a:srgbClr val="992F15"/>
                </a:solidFill>
                <a:latin typeface="Arial" panose="020B0604020202020204" pitchFamily="34" charset="0"/>
                <a:cs typeface="Arial" panose="020B0604020202020204" pitchFamily="34" charset="0"/>
              </a:rPr>
              <a:t>t</a:t>
            </a:r>
            <a:r>
              <a:rPr lang="en-ZA" spc="-22" dirty="0">
                <a:solidFill>
                  <a:srgbClr val="992F15"/>
                </a:solidFill>
                <a:latin typeface="Arial" panose="020B0604020202020204" pitchFamily="34" charset="0"/>
                <a:cs typeface="Arial" panose="020B0604020202020204" pitchFamily="34" charset="0"/>
              </a:rPr>
              <a:t>h</a:t>
            </a:r>
            <a:r>
              <a:rPr lang="en-ZA" spc="-18" dirty="0">
                <a:solidFill>
                  <a:srgbClr val="992F15"/>
                </a:solidFill>
                <a:latin typeface="Arial" panose="020B0604020202020204" pitchFamily="34" charset="0"/>
                <a:cs typeface="Arial" panose="020B0604020202020204" pitchFamily="34" charset="0"/>
              </a:rPr>
              <a:t>e </a:t>
            </a:r>
            <a:r>
              <a:rPr lang="en-ZA" spc="-13" dirty="0">
                <a:solidFill>
                  <a:srgbClr val="992F15"/>
                </a:solidFill>
                <a:latin typeface="Arial" panose="020B0604020202020204" pitchFamily="34" charset="0"/>
                <a:cs typeface="Arial" panose="020B0604020202020204" pitchFamily="34" charset="0"/>
              </a:rPr>
              <a:t>f</a:t>
            </a:r>
            <a:r>
              <a:rPr lang="en-ZA" spc="-22" dirty="0">
                <a:solidFill>
                  <a:srgbClr val="992F15"/>
                </a:solidFill>
                <a:latin typeface="Arial" panose="020B0604020202020204" pitchFamily="34" charset="0"/>
                <a:cs typeface="Arial" panose="020B0604020202020204" pitchFamily="34" charset="0"/>
              </a:rPr>
              <a:t>a</a:t>
            </a:r>
            <a:r>
              <a:rPr lang="en-ZA" spc="-31" dirty="0">
                <a:solidFill>
                  <a:srgbClr val="992F15"/>
                </a:solidFill>
                <a:latin typeface="Arial" panose="020B0604020202020204" pitchFamily="34" charset="0"/>
                <a:cs typeface="Arial" panose="020B0604020202020204" pitchFamily="34" charset="0"/>
              </a:rPr>
              <a:t>m</a:t>
            </a:r>
            <a:r>
              <a:rPr lang="en-ZA" dirty="0">
                <a:solidFill>
                  <a:srgbClr val="992F15"/>
                </a:solidFill>
                <a:latin typeface="Arial" panose="020B0604020202020204" pitchFamily="34" charset="0"/>
                <a:cs typeface="Arial" panose="020B0604020202020204" pitchFamily="34" charset="0"/>
              </a:rPr>
              <a:t>il</a:t>
            </a:r>
            <a:r>
              <a:rPr lang="en-ZA" spc="-18" dirty="0">
                <a:solidFill>
                  <a:srgbClr val="992F15"/>
                </a:solidFill>
                <a:latin typeface="Arial" panose="020B0604020202020204" pitchFamily="34" charset="0"/>
                <a:cs typeface="Arial" panose="020B0604020202020204" pitchFamily="34" charset="0"/>
              </a:rPr>
              <a:t>y</a:t>
            </a:r>
            <a:endParaRPr lang="en-ZA" dirty="0">
              <a:latin typeface="Arial" panose="020B0604020202020204" pitchFamily="34" charset="0"/>
              <a:cs typeface="Arial" panose="020B0604020202020204" pitchFamily="34" charset="0"/>
            </a:endParaRPr>
          </a:p>
          <a:p>
            <a:pPr marL="11397" marR="11397"/>
            <a:endParaRPr dirty="0">
              <a:latin typeface="Arial" panose="020B0604020202020204" pitchFamily="34" charset="0"/>
              <a:cs typeface="Arial" panose="020B0604020202020204" pitchFamily="34" charset="0"/>
            </a:endParaRPr>
          </a:p>
        </p:txBody>
      </p:sp>
      <p:sp>
        <p:nvSpPr>
          <p:cNvPr id="6" name="object 6"/>
          <p:cNvSpPr txBox="1"/>
          <p:nvPr/>
        </p:nvSpPr>
        <p:spPr>
          <a:xfrm>
            <a:off x="1496177" y="3701950"/>
            <a:ext cx="3734377" cy="2012576"/>
          </a:xfrm>
          <a:prstGeom prst="rect">
            <a:avLst/>
          </a:prstGeom>
        </p:spPr>
        <p:txBody>
          <a:bodyPr vert="horz" wrap="square" lIns="0" tIns="0" rIns="0" bIns="0" rtlCol="0">
            <a:noAutofit/>
          </a:bodyPr>
          <a:lstStyle/>
          <a:p>
            <a:pPr marL="11397" marR="11397">
              <a:lnSpc>
                <a:spcPct val="99700"/>
              </a:lnSpc>
            </a:pPr>
            <a:endParaRPr dirty="0">
              <a:latin typeface="Arial" panose="020B0604020202020204" pitchFamily="34" charset="0"/>
              <a:cs typeface="Arial" panose="020B0604020202020204" pitchFamily="34" charset="0"/>
            </a:endParaRPr>
          </a:p>
        </p:txBody>
      </p:sp>
      <p:grpSp>
        <p:nvGrpSpPr>
          <p:cNvPr id="8" name="Group 7"/>
          <p:cNvGrpSpPr/>
          <p:nvPr/>
        </p:nvGrpSpPr>
        <p:grpSpPr>
          <a:xfrm>
            <a:off x="5319350" y="1894980"/>
            <a:ext cx="3067962" cy="4198315"/>
            <a:chOff x="5622174" y="1894981"/>
            <a:chExt cx="2765137" cy="4027066"/>
          </a:xfrm>
        </p:grpSpPr>
        <p:sp>
          <p:nvSpPr>
            <p:cNvPr id="4" name="object 4"/>
            <p:cNvSpPr/>
            <p:nvPr/>
          </p:nvSpPr>
          <p:spPr>
            <a:xfrm>
              <a:off x="5622174" y="1894981"/>
              <a:ext cx="2765137" cy="1539559"/>
            </a:xfrm>
            <a:prstGeom prst="rect">
              <a:avLst/>
            </a:prstGeom>
            <a:blipFill>
              <a:blip r:embed="rId2" cstate="print"/>
              <a:stretch>
                <a:fillRect/>
              </a:stretch>
            </a:blipFill>
          </p:spPr>
          <p:txBody>
            <a:bodyPr wrap="square" lIns="0" tIns="0" rIns="0" bIns="0" rtlCol="0">
              <a:noAutofit/>
            </a:bodyPr>
            <a:lstStyle/>
            <a:p>
              <a:endParaRPr dirty="0"/>
            </a:p>
          </p:txBody>
        </p:sp>
        <p:sp>
          <p:nvSpPr>
            <p:cNvPr id="7" name="object 7"/>
            <p:cNvSpPr/>
            <p:nvPr/>
          </p:nvSpPr>
          <p:spPr>
            <a:xfrm>
              <a:off x="5622174" y="3434541"/>
              <a:ext cx="2765137" cy="2487506"/>
            </a:xfrm>
            <a:prstGeom prst="rect">
              <a:avLst/>
            </a:prstGeom>
            <a:blipFill>
              <a:blip r:embed="rId3" cstate="print"/>
              <a:stretch>
                <a:fillRect/>
              </a:stretch>
            </a:blipFill>
          </p:spPr>
          <p:txBody>
            <a:bodyPr wrap="square" lIns="0" tIns="0" rIns="0" bIns="0" rtlCol="0">
              <a:noAutofit/>
            </a:bodyPr>
            <a:lstStyle/>
            <a:p>
              <a:endParaRPr dirty="0"/>
            </a:p>
          </p:txBody>
        </p:sp>
      </p:grpSp>
    </p:spTree>
    <p:extLst>
      <p:ext uri="{BB962C8B-B14F-4D97-AF65-F5344CB8AC3E}">
        <p14:creationId xmlns:p14="http://schemas.microsoft.com/office/powerpoint/2010/main" xmlns="" val="28843481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latin typeface="Arial" panose="020B0604020202020204" pitchFamily="34" charset="0"/>
                <a:cs typeface="Arial" panose="020B0604020202020204" pitchFamily="34" charset="0"/>
              </a:rPr>
              <a:t>THE DREAM -//hapo</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04800" y="1828800"/>
            <a:ext cx="4411216" cy="5486399"/>
          </a:xfrm>
        </p:spPr>
        <p:txBody>
          <a:bodyPr>
            <a:normAutofit/>
          </a:bodyPr>
          <a:lstStyle/>
          <a:p>
            <a:pPr marL="0" indent="0" algn="just">
              <a:buNone/>
            </a:pPr>
            <a:r>
              <a:rPr lang="en-US" sz="1800" dirty="0" smtClean="0">
                <a:latin typeface="Arial" panose="020B0604020202020204" pitchFamily="34" charset="0"/>
                <a:cs typeface="Arial" panose="020B0604020202020204" pitchFamily="34" charset="0"/>
              </a:rPr>
              <a:t>Freedom Park offers //hapo - a breathtaking heritage experience that navigate visitors on a unique journey dating back 3,6 billion years and systematically traverse the seven eras or epochs from an African perspective commencing with epoch  Earth, Ancestors, Peopling, Resistance </a:t>
            </a:r>
            <a:r>
              <a:rPr lang="en-US" sz="1800" dirty="0">
                <a:latin typeface="Arial" panose="020B0604020202020204" pitchFamily="34" charset="0"/>
                <a:cs typeface="Arial" panose="020B0604020202020204" pitchFamily="34" charset="0"/>
              </a:rPr>
              <a:t>and </a:t>
            </a:r>
            <a:r>
              <a:rPr lang="en-US" sz="1800" dirty="0" smtClean="0">
                <a:latin typeface="Arial" panose="020B0604020202020204" pitchFamily="34" charset="0"/>
                <a:cs typeface="Arial" panose="020B0604020202020204" pitchFamily="34" charset="0"/>
              </a:rPr>
              <a:t>Colonization, Industrialization </a:t>
            </a:r>
            <a:r>
              <a:rPr lang="en-US" sz="1800" dirty="0">
                <a:latin typeface="Arial" panose="020B0604020202020204" pitchFamily="34" charset="0"/>
                <a:cs typeface="Arial" panose="020B0604020202020204" pitchFamily="34" charset="0"/>
              </a:rPr>
              <a:t>and </a:t>
            </a:r>
            <a:r>
              <a:rPr lang="en-US" sz="1800" dirty="0" smtClean="0">
                <a:latin typeface="Arial" panose="020B0604020202020204" pitchFamily="34" charset="0"/>
                <a:cs typeface="Arial" panose="020B0604020202020204" pitchFamily="34" charset="0"/>
              </a:rPr>
              <a:t>Urbanization, Nationalisms </a:t>
            </a:r>
            <a:r>
              <a:rPr lang="en-US" sz="1800" dirty="0">
                <a:latin typeface="Arial" panose="020B0604020202020204" pitchFamily="34" charset="0"/>
                <a:cs typeface="Arial" panose="020B0604020202020204" pitchFamily="34" charset="0"/>
              </a:rPr>
              <a:t>and </a:t>
            </a:r>
            <a:r>
              <a:rPr lang="en-US" sz="1800" dirty="0" smtClean="0">
                <a:latin typeface="Arial" panose="020B0604020202020204" pitchFamily="34" charset="0"/>
                <a:cs typeface="Arial" panose="020B0604020202020204" pitchFamily="34" charset="0"/>
              </a:rPr>
              <a:t>Struggle and consolidating all these epochs with the last but not least - Nation </a:t>
            </a:r>
            <a:r>
              <a:rPr lang="en-US" sz="1800" dirty="0">
                <a:latin typeface="Arial" panose="020B0604020202020204" pitchFamily="34" charset="0"/>
                <a:cs typeface="Arial" panose="020B0604020202020204" pitchFamily="34" charset="0"/>
              </a:rPr>
              <a:t>and Continent </a:t>
            </a:r>
            <a:r>
              <a:rPr lang="en-US" sz="1800" dirty="0" smtClean="0">
                <a:latin typeface="Arial" panose="020B0604020202020204" pitchFamily="34" charset="0"/>
                <a:cs typeface="Arial" panose="020B0604020202020204" pitchFamily="34" charset="0"/>
              </a:rPr>
              <a:t>Building</a:t>
            </a:r>
          </a:p>
        </p:txBody>
      </p:sp>
      <p:grpSp>
        <p:nvGrpSpPr>
          <p:cNvPr id="5" name="Group 4"/>
          <p:cNvGrpSpPr/>
          <p:nvPr/>
        </p:nvGrpSpPr>
        <p:grpSpPr>
          <a:xfrm>
            <a:off x="4716016" y="1700808"/>
            <a:ext cx="4017632" cy="4255019"/>
            <a:chOff x="421613" y="409221"/>
            <a:chExt cx="8312035" cy="6050662"/>
          </a:xfrm>
        </p:grpSpPr>
        <p:sp>
          <p:nvSpPr>
            <p:cNvPr id="6" name="object 3"/>
            <p:cNvSpPr/>
            <p:nvPr/>
          </p:nvSpPr>
          <p:spPr>
            <a:xfrm>
              <a:off x="421613" y="409221"/>
              <a:ext cx="8312035" cy="6050662"/>
            </a:xfrm>
            <a:prstGeom prst="rect">
              <a:avLst/>
            </a:prstGeom>
            <a:blipFill>
              <a:blip r:embed="rId2" cstate="print"/>
              <a:stretch>
                <a:fillRect/>
              </a:stretch>
            </a:blipFill>
          </p:spPr>
          <p:txBody>
            <a:bodyPr wrap="square" lIns="0" tIns="0" rIns="0" bIns="0" rtlCol="0">
              <a:noAutofit/>
            </a:bodyPr>
            <a:lstStyle/>
            <a:p>
              <a:endParaRPr dirty="0"/>
            </a:p>
          </p:txBody>
        </p:sp>
        <p:sp>
          <p:nvSpPr>
            <p:cNvPr id="7" name="object 4"/>
            <p:cNvSpPr/>
            <p:nvPr/>
          </p:nvSpPr>
          <p:spPr>
            <a:xfrm>
              <a:off x="421613" y="3434540"/>
              <a:ext cx="8312035" cy="3025343"/>
            </a:xfrm>
            <a:prstGeom prst="rect">
              <a:avLst/>
            </a:prstGeom>
            <a:blipFill>
              <a:blip r:embed="rId3" cstate="print"/>
              <a:stretch>
                <a:fillRect/>
              </a:stretch>
            </a:blipFill>
          </p:spPr>
          <p:txBody>
            <a:bodyPr wrap="square" lIns="0" tIns="0" rIns="0" bIns="0" rtlCol="0">
              <a:noAutofit/>
            </a:bodyPr>
            <a:lstStyle/>
            <a:p>
              <a:endParaRPr dirty="0"/>
            </a:p>
          </p:txBody>
        </p:sp>
      </p:grpSp>
    </p:spTree>
    <p:extLst>
      <p:ext uri="{BB962C8B-B14F-4D97-AF65-F5344CB8AC3E}">
        <p14:creationId xmlns:p14="http://schemas.microsoft.com/office/powerpoint/2010/main" xmlns="" val="38759703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C:\Users\Victor\AppData\Local\Microsoft\Windows\Temporary Internet Files\Content.Outlook\OLH959Z9\DSC03855 (2).jpg"/>
          <p:cNvPicPr>
            <a:picLocks/>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19201"/>
            <a:ext cx="9144000" cy="5638799"/>
          </a:xfrm>
          <a:prstGeom prst="rect">
            <a:avLst/>
          </a:prstGeom>
          <a:noFill/>
          <a:ln>
            <a:noFill/>
          </a:ln>
        </p:spPr>
      </p:pic>
    </p:spTree>
    <p:extLst>
      <p:ext uri="{BB962C8B-B14F-4D97-AF65-F5344CB8AC3E}">
        <p14:creationId xmlns:p14="http://schemas.microsoft.com/office/powerpoint/2010/main" xmlns="" val="32099065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944562"/>
          </a:xfrm>
        </p:spPr>
        <p:txBody>
          <a:bodyPr>
            <a:normAutofit/>
          </a:bodyPr>
          <a:lstStyle/>
          <a:p>
            <a:r>
              <a:rPr lang="en-US" sz="4000" b="1" dirty="0" smtClean="0"/>
              <a:t>INSTITUTIONAL ARRANGEMENTS  </a:t>
            </a:r>
            <a:endParaRPr lang="en-US" sz="4000" b="1" dirty="0"/>
          </a:p>
        </p:txBody>
      </p:sp>
      <p:sp>
        <p:nvSpPr>
          <p:cNvPr id="5" name="Content Placeholder 4"/>
          <p:cNvSpPr>
            <a:spLocks noGrp="1"/>
          </p:cNvSpPr>
          <p:nvPr>
            <p:ph idx="1"/>
          </p:nvPr>
        </p:nvSpPr>
        <p:spPr/>
        <p:txBody>
          <a:bodyPr>
            <a:normAutofit lnSpcReduction="10000"/>
          </a:bodyPr>
          <a:lstStyle/>
          <a:p>
            <a:r>
              <a:rPr lang="en-US" sz="2800" dirty="0" smtClean="0"/>
              <a:t>Council consists of 8 members (3 Members are women)</a:t>
            </a:r>
          </a:p>
          <a:p>
            <a:r>
              <a:rPr lang="en-US" sz="2800" dirty="0" smtClean="0"/>
              <a:t>Committees</a:t>
            </a:r>
          </a:p>
          <a:p>
            <a:pPr marL="0" indent="0">
              <a:buNone/>
            </a:pPr>
            <a:r>
              <a:rPr lang="en-US" sz="2800" dirty="0" smtClean="0"/>
              <a:t>       - Core Business : Dr Raphalalani</a:t>
            </a:r>
          </a:p>
          <a:p>
            <a:pPr marL="0" indent="0">
              <a:buNone/>
            </a:pPr>
            <a:r>
              <a:rPr lang="en-US" sz="2800" dirty="0"/>
              <a:t> </a:t>
            </a:r>
            <a:r>
              <a:rPr lang="en-US" sz="2800" dirty="0" smtClean="0"/>
              <a:t>      - Audit and Risk : Ms Mohamed</a:t>
            </a:r>
          </a:p>
          <a:p>
            <a:pPr marL="0" indent="0">
              <a:buNone/>
            </a:pPr>
            <a:r>
              <a:rPr lang="en-US" sz="2800" dirty="0"/>
              <a:t> </a:t>
            </a:r>
            <a:r>
              <a:rPr lang="en-US" sz="2800" dirty="0" smtClean="0"/>
              <a:t>      - Finance and Fundraising : Mr Mpanza</a:t>
            </a:r>
          </a:p>
          <a:p>
            <a:pPr marL="0" indent="0">
              <a:buNone/>
            </a:pPr>
            <a:r>
              <a:rPr lang="en-US" sz="2800" dirty="0"/>
              <a:t> </a:t>
            </a:r>
            <a:r>
              <a:rPr lang="en-US" sz="2800" dirty="0" smtClean="0"/>
              <a:t>      - Ethics and Legal : Ms Jabosigo</a:t>
            </a:r>
          </a:p>
          <a:p>
            <a:pPr marL="0" indent="0">
              <a:buNone/>
            </a:pPr>
            <a:r>
              <a:rPr lang="en-US" sz="2800" dirty="0"/>
              <a:t> </a:t>
            </a:r>
            <a:r>
              <a:rPr lang="en-US" sz="2800" dirty="0" smtClean="0"/>
              <a:t>      - HR &amp; Remuneration : Kgosi Mabalane</a:t>
            </a:r>
          </a:p>
          <a:p>
            <a:r>
              <a:rPr lang="en-US" sz="2800" dirty="0" smtClean="0"/>
              <a:t>The staff compliment is </a:t>
            </a:r>
            <a:r>
              <a:rPr lang="en-US" sz="2800" dirty="0" smtClean="0">
                <a:solidFill>
                  <a:srgbClr val="FF0000"/>
                </a:solidFill>
              </a:rPr>
              <a:t>91</a:t>
            </a:r>
          </a:p>
        </p:txBody>
      </p:sp>
    </p:spTree>
    <p:extLst>
      <p:ext uri="{BB962C8B-B14F-4D97-AF65-F5344CB8AC3E}">
        <p14:creationId xmlns:p14="http://schemas.microsoft.com/office/powerpoint/2010/main" xmlns="" val="25027953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a:bodyPr>
          <a:lstStyle/>
          <a:p>
            <a:pPr algn="ctr"/>
            <a:r>
              <a:rPr lang="en-ZA" altLang="en-US" sz="3200" b="1" dirty="0" smtClean="0">
                <a:latin typeface="Arial" panose="020B0604020202020204" pitchFamily="34" charset="0"/>
                <a:cs typeface="Arial" panose="020B0604020202020204" pitchFamily="34" charset="0"/>
              </a:rPr>
              <a:t>THE GENESIS- THE BEGINING</a:t>
            </a:r>
          </a:p>
        </p:txBody>
      </p:sp>
      <p:sp>
        <p:nvSpPr>
          <p:cNvPr id="3075" name="Content Placeholder 2"/>
          <p:cNvSpPr>
            <a:spLocks noGrp="1"/>
          </p:cNvSpPr>
          <p:nvPr>
            <p:ph idx="1"/>
          </p:nvPr>
        </p:nvSpPr>
        <p:spPr/>
        <p:txBody>
          <a:bodyPr/>
          <a:lstStyle/>
          <a:p>
            <a:pPr marL="0" indent="0">
              <a:buFontTx/>
              <a:buNone/>
              <a:defRPr/>
            </a:pPr>
            <a:endParaRPr lang="en-ZA" dirty="0" smtClean="0"/>
          </a:p>
          <a:p>
            <a:pPr marL="0" indent="0">
              <a:buFontTx/>
              <a:buNone/>
              <a:defRPr/>
            </a:pPr>
            <a:endParaRPr lang="en-ZA" dirty="0" smtClean="0"/>
          </a:p>
          <a:p>
            <a:pPr marL="0" indent="0" algn="ctr">
              <a:buFontTx/>
              <a:buNone/>
              <a:defRPr/>
            </a:pPr>
            <a:endParaRPr lang="en-ZA" sz="3600" i="1" dirty="0" smtClean="0"/>
          </a:p>
          <a:p>
            <a:pPr marL="0" indent="0" algn="ctr">
              <a:buFontTx/>
              <a:buNone/>
              <a:defRPr/>
            </a:pPr>
            <a:endParaRPr lang="en-ZA" sz="3600" dirty="0"/>
          </a:p>
          <a:p>
            <a:pPr marL="0" indent="0" algn="ctr">
              <a:buFontTx/>
              <a:buNone/>
              <a:defRPr/>
            </a:pPr>
            <a:r>
              <a:rPr lang="en-ZA" sz="3600" i="1" dirty="0" smtClean="0"/>
              <a:t>‘Taking Freedom Park to the People’</a:t>
            </a:r>
          </a:p>
          <a:p>
            <a:pPr marL="0" indent="0" algn="ctr">
              <a:buFontTx/>
              <a:buNone/>
              <a:defRPr/>
            </a:pPr>
            <a:endParaRPr lang="en-ZA" sz="3600" dirty="0" smtClean="0"/>
          </a:p>
          <a:p>
            <a:pPr algn="ctr">
              <a:buFontTx/>
              <a:buChar char="-"/>
              <a:defRPr/>
            </a:pPr>
            <a:endParaRPr lang="en-ZA" sz="3600" dirty="0" smtClean="0"/>
          </a:p>
        </p:txBody>
      </p:sp>
      <p:pic>
        <p:nvPicPr>
          <p:cNvPr id="3076" name="Picture 4" descr="C:\Users\Admin\Documents\FreedomParkPicturesVanaVaHina\SAM_058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25538"/>
            <a:ext cx="9144000"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03890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4000" b="1" dirty="0" smtClean="0">
                <a:latin typeface="Arial" pitchFamily="34" charset="0"/>
                <a:cs typeface="Arial" pitchFamily="34" charset="0"/>
              </a:rPr>
              <a:t>DEPARTMENTS</a:t>
            </a:r>
            <a:endParaRPr lang="en-ZA" sz="4000" b="1" dirty="0">
              <a:latin typeface="Arial" pitchFamily="34" charset="0"/>
              <a:cs typeface="Arial" pitchFamily="34" charset="0"/>
            </a:endParaRPr>
          </a:p>
        </p:txBody>
      </p:sp>
      <p:sp>
        <p:nvSpPr>
          <p:cNvPr id="3" name="Content Placeholder 2"/>
          <p:cNvSpPr>
            <a:spLocks noGrp="1"/>
          </p:cNvSpPr>
          <p:nvPr>
            <p:ph idx="1"/>
          </p:nvPr>
        </p:nvSpPr>
        <p:spPr>
          <a:xfrm>
            <a:off x="755576" y="1916832"/>
            <a:ext cx="7920037" cy="4751387"/>
          </a:xfrm>
        </p:spPr>
        <p:txBody>
          <a:bodyPr/>
          <a:lstStyle/>
          <a:p>
            <a:r>
              <a:rPr lang="en-ZA" sz="2000" dirty="0" smtClean="0">
                <a:latin typeface="Arial" pitchFamily="34" charset="0"/>
                <a:cs typeface="Arial" pitchFamily="34" charset="0"/>
              </a:rPr>
              <a:t>Currently the organisation comprise the following departments:</a:t>
            </a:r>
          </a:p>
          <a:p>
            <a:r>
              <a:rPr lang="en-ZA" sz="2000" dirty="0" smtClean="0">
                <a:latin typeface="Arial" pitchFamily="34" charset="0"/>
                <a:cs typeface="Arial" pitchFamily="34" charset="0"/>
              </a:rPr>
              <a:t>Office of the CEO- </a:t>
            </a:r>
            <a:r>
              <a:rPr lang="en-ZA" sz="2000" dirty="0">
                <a:latin typeface="Arial" pitchFamily="34" charset="0"/>
                <a:cs typeface="Arial" pitchFamily="34" charset="0"/>
              </a:rPr>
              <a:t>Ms. Jane Mufamadi</a:t>
            </a:r>
            <a:endParaRPr lang="en-ZA" sz="2000" dirty="0" smtClean="0">
              <a:latin typeface="Arial" pitchFamily="34" charset="0"/>
              <a:cs typeface="Arial" pitchFamily="34" charset="0"/>
            </a:endParaRPr>
          </a:p>
          <a:p>
            <a:r>
              <a:rPr lang="en-ZA" sz="2000" dirty="0" smtClean="0">
                <a:latin typeface="Arial" pitchFamily="34" charset="0"/>
                <a:cs typeface="Arial" pitchFamily="34" charset="0"/>
              </a:rPr>
              <a:t>The Heritage and Knowledge Department – Mr. Tlou Makhura</a:t>
            </a:r>
          </a:p>
          <a:p>
            <a:r>
              <a:rPr lang="en-ZA" sz="2000" dirty="0" smtClean="0">
                <a:latin typeface="Arial" pitchFamily="34" charset="0"/>
                <a:cs typeface="Arial" pitchFamily="34" charset="0"/>
              </a:rPr>
              <a:t>Public Participation- Ms. Modjadji Makoela</a:t>
            </a:r>
          </a:p>
          <a:p>
            <a:r>
              <a:rPr lang="en-ZA" sz="2000" dirty="0" smtClean="0">
                <a:latin typeface="Arial" pitchFamily="34" charset="0"/>
                <a:cs typeface="Arial" pitchFamily="34" charset="0"/>
              </a:rPr>
              <a:t>Park Operations – Ms Modjadji Makoela(Acting)</a:t>
            </a:r>
          </a:p>
          <a:p>
            <a:r>
              <a:rPr lang="en-ZA" sz="2000" dirty="0" smtClean="0">
                <a:latin typeface="Arial" pitchFamily="34" charset="0"/>
                <a:cs typeface="Arial" pitchFamily="34" charset="0"/>
              </a:rPr>
              <a:t>Human Resources- Ms. Sharon Kekana</a:t>
            </a:r>
          </a:p>
          <a:p>
            <a:r>
              <a:rPr lang="en-ZA" sz="2000" dirty="0" smtClean="0">
                <a:latin typeface="Arial" pitchFamily="34" charset="0"/>
                <a:cs typeface="Arial" pitchFamily="34" charset="0"/>
              </a:rPr>
              <a:t>Finance- Ms Hulisani Ramugadi </a:t>
            </a:r>
          </a:p>
          <a:p>
            <a:r>
              <a:rPr lang="en-ZA" sz="2000" dirty="0" smtClean="0">
                <a:latin typeface="Arial" pitchFamily="34" charset="0"/>
                <a:cs typeface="Arial" pitchFamily="34" charset="0"/>
              </a:rPr>
              <a:t>Corporate Governance- Ms. Masesi Koto</a:t>
            </a:r>
          </a:p>
          <a:p>
            <a:pPr marL="0" indent="0">
              <a:buNone/>
            </a:pPr>
            <a:endParaRPr lang="en-ZA" sz="2000" dirty="0">
              <a:latin typeface="Arial" pitchFamily="34" charset="0"/>
              <a:cs typeface="Arial" pitchFamily="34" charset="0"/>
            </a:endParaRPr>
          </a:p>
        </p:txBody>
      </p:sp>
    </p:spTree>
    <p:extLst>
      <p:ext uri="{BB962C8B-B14F-4D97-AF65-F5344CB8AC3E}">
        <p14:creationId xmlns:p14="http://schemas.microsoft.com/office/powerpoint/2010/main" xmlns="" val="11596497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4000" b="1" dirty="0" smtClean="0">
                <a:latin typeface="Arial" pitchFamily="34" charset="0"/>
                <a:cs typeface="Arial" pitchFamily="34" charset="0"/>
              </a:rPr>
              <a:t>OTHER COMMITTEES</a:t>
            </a:r>
            <a:endParaRPr lang="en-ZA" sz="4000" b="1" dirty="0">
              <a:latin typeface="Arial" pitchFamily="34" charset="0"/>
              <a:cs typeface="Arial" pitchFamily="34" charset="0"/>
            </a:endParaRPr>
          </a:p>
        </p:txBody>
      </p:sp>
      <p:sp>
        <p:nvSpPr>
          <p:cNvPr id="3" name="Content Placeholder 2"/>
          <p:cNvSpPr>
            <a:spLocks noGrp="1"/>
          </p:cNvSpPr>
          <p:nvPr>
            <p:ph idx="1"/>
          </p:nvPr>
        </p:nvSpPr>
        <p:spPr/>
        <p:txBody>
          <a:bodyPr/>
          <a:lstStyle/>
          <a:p>
            <a:endParaRPr lang="en-ZA" sz="2400" dirty="0" smtClean="0">
              <a:latin typeface="Arial" pitchFamily="34" charset="0"/>
              <a:cs typeface="Arial" pitchFamily="34" charset="0"/>
            </a:endParaRPr>
          </a:p>
          <a:p>
            <a:endParaRPr lang="en-ZA" sz="2400" dirty="0">
              <a:latin typeface="Arial" pitchFamily="34" charset="0"/>
              <a:cs typeface="Arial" pitchFamily="34" charset="0"/>
            </a:endParaRPr>
          </a:p>
          <a:p>
            <a:r>
              <a:rPr lang="en-ZA" sz="2800" dirty="0" smtClean="0">
                <a:latin typeface="Arial" pitchFamily="34" charset="0"/>
                <a:cs typeface="Arial" pitchFamily="34" charset="0"/>
              </a:rPr>
              <a:t>Names Verification Committee (independent committee that approves the names)</a:t>
            </a:r>
          </a:p>
          <a:p>
            <a:r>
              <a:rPr lang="en-ZA" sz="2800" dirty="0" smtClean="0">
                <a:latin typeface="Arial" pitchFamily="34" charset="0"/>
                <a:cs typeface="Arial" pitchFamily="34" charset="0"/>
              </a:rPr>
              <a:t>Interfaith Committee(volunteers)</a:t>
            </a:r>
          </a:p>
          <a:p>
            <a:r>
              <a:rPr lang="en-ZA" sz="2800" dirty="0" smtClean="0">
                <a:latin typeface="Arial" pitchFamily="34" charset="0"/>
                <a:cs typeface="Arial" pitchFamily="34" charset="0"/>
              </a:rPr>
              <a:t>Western Cape Committee(volunteers)</a:t>
            </a:r>
            <a:endParaRPr lang="en-ZA" sz="2800" dirty="0">
              <a:latin typeface="Arial" pitchFamily="34" charset="0"/>
              <a:cs typeface="Arial" pitchFamily="34" charset="0"/>
            </a:endParaRPr>
          </a:p>
        </p:txBody>
      </p:sp>
    </p:spTree>
    <p:extLst>
      <p:ext uri="{BB962C8B-B14F-4D97-AF65-F5344CB8AC3E}">
        <p14:creationId xmlns:p14="http://schemas.microsoft.com/office/powerpoint/2010/main" xmlns="" val="10868579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latin typeface="Arial" panose="020B0604020202020204" pitchFamily="34" charset="0"/>
                <a:cs typeface="Arial" panose="020B0604020202020204" pitchFamily="34" charset="0"/>
              </a:rPr>
              <a:t>THE CHALLENGES</a:t>
            </a:r>
            <a:endParaRPr lang="en-ZA"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62500" lnSpcReduction="20000"/>
          </a:bodyPr>
          <a:lstStyle/>
          <a:p>
            <a:pPr algn="just"/>
            <a:r>
              <a:rPr lang="en-ZA" dirty="0" smtClean="0">
                <a:latin typeface="Arial" panose="020B0604020202020204" pitchFamily="34" charset="0"/>
                <a:cs typeface="Arial" panose="020B0604020202020204" pitchFamily="34" charset="0"/>
              </a:rPr>
              <a:t>In 2014/15 and 2015/16 , Freedom Park’s budget was cut by R20 million. </a:t>
            </a:r>
          </a:p>
          <a:p>
            <a:pPr algn="just"/>
            <a:r>
              <a:rPr lang="en-ZA" dirty="0" smtClean="0">
                <a:latin typeface="Arial" panose="020B0604020202020204" pitchFamily="34" charset="0"/>
                <a:cs typeface="Arial" panose="020B0604020202020204" pitchFamily="34" charset="0"/>
              </a:rPr>
              <a:t>Furthermore, historically Freedom Park’s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budget was approved on a cash basis despite the institutions accounting for its total cost of conducting business (i.e. making provision for depreciation/non-cash items</a:t>
            </a:r>
            <a:r>
              <a:rPr lang="en-US" dirty="0" smtClean="0">
                <a:latin typeface="Arial" panose="020B0604020202020204" pitchFamily="34" charset="0"/>
                <a:cs typeface="Arial" panose="020B0604020202020204" pitchFamily="34" charset="0"/>
              </a:rPr>
              <a:t>).</a:t>
            </a:r>
          </a:p>
          <a:p>
            <a:pPr algn="just"/>
            <a:r>
              <a:rPr lang="en-US" dirty="0">
                <a:latin typeface="Arial" panose="020B0604020202020204" pitchFamily="34" charset="0"/>
                <a:cs typeface="Arial" panose="020B0604020202020204" pitchFamily="34" charset="0"/>
              </a:rPr>
              <a:t>The effects of depreciation on the financial performance of the institution would result in a net deficit for the foreseeable </a:t>
            </a:r>
            <a:r>
              <a:rPr lang="en-US" dirty="0" smtClean="0">
                <a:latin typeface="Arial" panose="020B0604020202020204" pitchFamily="34" charset="0"/>
                <a:cs typeface="Arial" panose="020B0604020202020204" pitchFamily="34" charset="0"/>
              </a:rPr>
              <a:t>future (in 2016/2017 Treasury estimated this deficit to be R42million and 2017/18  at R15million, this year we are at R2mil).</a:t>
            </a:r>
          </a:p>
          <a:p>
            <a:pPr algn="just"/>
            <a:r>
              <a:rPr lang="en-US" dirty="0" smtClean="0">
                <a:latin typeface="Arial" panose="020B0604020202020204" pitchFamily="34" charset="0"/>
                <a:cs typeface="Arial" panose="020B0604020202020204" pitchFamily="34" charset="0"/>
              </a:rPr>
              <a:t>Therefore, depreciation </a:t>
            </a:r>
            <a:r>
              <a:rPr lang="en-US" dirty="0">
                <a:latin typeface="Arial" panose="020B0604020202020204" pitchFamily="34" charset="0"/>
                <a:cs typeface="Arial" panose="020B0604020202020204" pitchFamily="34" charset="0"/>
              </a:rPr>
              <a:t>charge poses a significant risk to the liquidity of the Institution as it constitutes almost a quarter of the subsidy received thus </a:t>
            </a:r>
            <a:r>
              <a:rPr lang="en-US" dirty="0" smtClean="0">
                <a:latin typeface="Arial" panose="020B0604020202020204" pitchFamily="34" charset="0"/>
                <a:cs typeface="Arial" panose="020B0604020202020204" pitchFamily="34" charset="0"/>
              </a:rPr>
              <a:t>cannot be </a:t>
            </a:r>
            <a:r>
              <a:rPr lang="en-US" dirty="0">
                <a:latin typeface="Arial" panose="020B0604020202020204" pitchFamily="34" charset="0"/>
                <a:cs typeface="Arial" panose="020B0604020202020204" pitchFamily="34" charset="0"/>
              </a:rPr>
              <a:t>accommodated through </a:t>
            </a:r>
            <a:r>
              <a:rPr lang="en-US" dirty="0" smtClean="0">
                <a:latin typeface="Arial" panose="020B0604020202020204" pitchFamily="34" charset="0"/>
                <a:cs typeface="Arial" panose="020B0604020202020204" pitchFamily="34" charset="0"/>
              </a:rPr>
              <a:t>reprioritization</a:t>
            </a:r>
          </a:p>
          <a:p>
            <a:pPr algn="just"/>
            <a:r>
              <a:rPr lang="en-US" dirty="0">
                <a:latin typeface="Arial" panose="020B0604020202020204" pitchFamily="34" charset="0"/>
                <a:cs typeface="Arial" panose="020B0604020202020204" pitchFamily="34" charset="0"/>
              </a:rPr>
              <a:t>It is also worth noting that with the operationalization of the site, the baseline allocation was not adjusted accordingly from the construction phase to operational phase</a:t>
            </a:r>
          </a:p>
          <a:p>
            <a:pPr algn="just"/>
            <a:endParaRPr lang="en-US" dirty="0" smtClean="0">
              <a:latin typeface="Arial" panose="020B0604020202020204" pitchFamily="34" charset="0"/>
              <a:cs typeface="Arial" panose="020B0604020202020204" pitchFamily="34" charset="0"/>
            </a:endParaRPr>
          </a:p>
          <a:p>
            <a:endParaRPr lang="en-ZA" dirty="0"/>
          </a:p>
        </p:txBody>
      </p:sp>
    </p:spTree>
    <p:extLst>
      <p:ext uri="{BB962C8B-B14F-4D97-AF65-F5344CB8AC3E}">
        <p14:creationId xmlns:p14="http://schemas.microsoft.com/office/powerpoint/2010/main" xmlns="" val="34628881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t>HUMAN RESOURCES</a:t>
            </a:r>
            <a:endParaRPr lang="en-ZA" dirty="0"/>
          </a:p>
        </p:txBody>
      </p:sp>
      <p:sp>
        <p:nvSpPr>
          <p:cNvPr id="3" name="Content Placeholder 2"/>
          <p:cNvSpPr>
            <a:spLocks noGrp="1"/>
          </p:cNvSpPr>
          <p:nvPr>
            <p:ph idx="1"/>
          </p:nvPr>
        </p:nvSpPr>
        <p:spPr/>
        <p:txBody>
          <a:bodyPr/>
          <a:lstStyle/>
          <a:p>
            <a:r>
              <a:rPr lang="en-ZA" dirty="0" smtClean="0"/>
              <a:t>In order </a:t>
            </a:r>
            <a:r>
              <a:rPr lang="en-ZA" dirty="0">
                <a:latin typeface="Arial" pitchFamily="34" charset="0"/>
                <a:cs typeface="Arial" pitchFamily="34" charset="0"/>
              </a:rPr>
              <a:t>to optimise </a:t>
            </a:r>
            <a:r>
              <a:rPr lang="en-ZA" dirty="0" smtClean="0">
                <a:latin typeface="Arial" pitchFamily="34" charset="0"/>
                <a:cs typeface="Arial" pitchFamily="34" charset="0"/>
              </a:rPr>
              <a:t>delivery, Freedom</a:t>
            </a:r>
            <a:r>
              <a:rPr lang="en-ZA" dirty="0" smtClean="0"/>
              <a:t> Park embarked on a process to realign the organisational structure</a:t>
            </a:r>
          </a:p>
          <a:p>
            <a:endParaRPr lang="en-ZA" dirty="0"/>
          </a:p>
        </p:txBody>
      </p:sp>
    </p:spTree>
    <p:extLst>
      <p:ext uri="{BB962C8B-B14F-4D97-AF65-F5344CB8AC3E}">
        <p14:creationId xmlns:p14="http://schemas.microsoft.com/office/powerpoint/2010/main" xmlns="" val="2187775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latin typeface="Arial" panose="020B0604020202020204" pitchFamily="34" charset="0"/>
                <a:cs typeface="Arial" panose="020B0604020202020204" pitchFamily="34" charset="0"/>
              </a:rPr>
              <a:t>WHY REALIGNMENT?</a:t>
            </a:r>
            <a:endParaRPr lang="en-ZA"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1" y="1524000"/>
            <a:ext cx="8229600" cy="4602163"/>
          </a:xfrm>
        </p:spPr>
        <p:txBody>
          <a:bodyPr>
            <a:noAutofit/>
          </a:bodyPr>
          <a:lstStyle/>
          <a:p>
            <a:pPr algn="just">
              <a:lnSpc>
                <a:spcPct val="120000"/>
              </a:lnSpc>
            </a:pPr>
            <a:r>
              <a:rPr lang="en-US" sz="1400" dirty="0">
                <a:latin typeface="Arial" panose="020B0604020202020204" pitchFamily="34" charset="0"/>
                <a:cs typeface="Arial" panose="020B0604020202020204" pitchFamily="34" charset="0"/>
              </a:rPr>
              <a:t>Organisational structure is a tool to facilitate the achievement of the institution’s objective</a:t>
            </a:r>
          </a:p>
          <a:p>
            <a:pPr algn="just">
              <a:lnSpc>
                <a:spcPct val="120000"/>
              </a:lnSpc>
            </a:pPr>
            <a:r>
              <a:rPr lang="en-US" sz="1400" dirty="0">
                <a:latin typeface="Arial" panose="020B0604020202020204" pitchFamily="34" charset="0"/>
                <a:cs typeface="Arial" panose="020B0604020202020204" pitchFamily="34" charset="0"/>
              </a:rPr>
              <a:t>Since structure is derived from the organisation’s strategy, it follows that it must be “fit for purpose”</a:t>
            </a:r>
          </a:p>
          <a:p>
            <a:pPr algn="just">
              <a:lnSpc>
                <a:spcPct val="120000"/>
              </a:lnSpc>
            </a:pPr>
            <a:r>
              <a:rPr lang="en-US" sz="1400" dirty="0">
                <a:latin typeface="Arial" panose="020B0604020202020204" pitchFamily="34" charset="0"/>
                <a:cs typeface="Arial" panose="020B0604020202020204" pitchFamily="34" charset="0"/>
              </a:rPr>
              <a:t>The current organisational structure is </a:t>
            </a:r>
            <a:r>
              <a:rPr lang="en-US" sz="1400" b="1" dirty="0">
                <a:latin typeface="Arial" panose="020B0604020202020204" pitchFamily="34" charset="0"/>
                <a:cs typeface="Arial" panose="020B0604020202020204" pitchFamily="34" charset="0"/>
              </a:rPr>
              <a:t>bloated, irrational, inefficient and costly</a:t>
            </a:r>
          </a:p>
          <a:p>
            <a:pPr algn="just">
              <a:lnSpc>
                <a:spcPct val="120000"/>
              </a:lnSpc>
            </a:pPr>
            <a:r>
              <a:rPr lang="en-US" sz="1400" dirty="0">
                <a:latin typeface="Arial" panose="020B0604020202020204" pitchFamily="34" charset="0"/>
                <a:cs typeface="Arial" panose="020B0604020202020204" pitchFamily="34" charset="0"/>
              </a:rPr>
              <a:t>Serious mistakes were made during expansion and redeployment in preparation for planned operationalisation in 2009</a:t>
            </a:r>
          </a:p>
          <a:p>
            <a:pPr algn="just">
              <a:lnSpc>
                <a:spcPct val="120000"/>
              </a:lnSpc>
            </a:pPr>
            <a:r>
              <a:rPr lang="en-US" sz="1400" dirty="0">
                <a:latin typeface="Arial" panose="020B0604020202020204" pitchFamily="34" charset="0"/>
                <a:cs typeface="Arial" panose="020B0604020202020204" pitchFamily="34" charset="0"/>
              </a:rPr>
              <a:t>Posts with one job description created on different levels on the organogram </a:t>
            </a:r>
            <a:r>
              <a:rPr lang="en-US" sz="1400" dirty="0" smtClean="0">
                <a:latin typeface="Arial" panose="020B0604020202020204" pitchFamily="34" charset="0"/>
                <a:cs typeface="Arial" panose="020B0604020202020204" pitchFamily="34" charset="0"/>
              </a:rPr>
              <a:t>has become a </a:t>
            </a:r>
            <a:r>
              <a:rPr lang="en-US" sz="1400" dirty="0">
                <a:latin typeface="Arial" panose="020B0604020202020204" pitchFamily="34" charset="0"/>
                <a:cs typeface="Arial" panose="020B0604020202020204" pitchFamily="34" charset="0"/>
              </a:rPr>
              <a:t>source of much confusion and resentment</a:t>
            </a:r>
          </a:p>
          <a:p>
            <a:pPr algn="just">
              <a:lnSpc>
                <a:spcPct val="120000"/>
              </a:lnSpc>
            </a:pPr>
            <a:r>
              <a:rPr lang="en-US" sz="1400" dirty="0">
                <a:latin typeface="Arial" panose="020B0604020202020204" pitchFamily="34" charset="0"/>
                <a:cs typeface="Arial" panose="020B0604020202020204" pitchFamily="34" charset="0"/>
              </a:rPr>
              <a:t>Span of control problematic in many </a:t>
            </a:r>
            <a:r>
              <a:rPr lang="en-US" sz="1400" dirty="0" smtClean="0">
                <a:latin typeface="Arial" panose="020B0604020202020204" pitchFamily="34" charset="0"/>
                <a:cs typeface="Arial" panose="020B0604020202020204" pitchFamily="34" charset="0"/>
              </a:rPr>
              <a:t>cases- too wide</a:t>
            </a:r>
            <a:endParaRPr lang="en-US" sz="1400" dirty="0">
              <a:latin typeface="Arial" panose="020B0604020202020204" pitchFamily="34" charset="0"/>
              <a:cs typeface="Arial" panose="020B0604020202020204" pitchFamily="34" charset="0"/>
            </a:endParaRPr>
          </a:p>
          <a:p>
            <a:pPr algn="just">
              <a:lnSpc>
                <a:spcPct val="120000"/>
              </a:lnSpc>
            </a:pPr>
            <a:r>
              <a:rPr lang="en-US" sz="1400" dirty="0" smtClean="0">
                <a:latin typeface="Arial" panose="020B0604020202020204" pitchFamily="34" charset="0"/>
                <a:cs typeface="Arial" panose="020B0604020202020204" pitchFamily="34" charset="0"/>
              </a:rPr>
              <a:t>Line </a:t>
            </a:r>
            <a:r>
              <a:rPr lang="en-US" sz="1400" dirty="0">
                <a:latin typeface="Arial" panose="020B0604020202020204" pitchFamily="34" charset="0"/>
                <a:cs typeface="Arial" panose="020B0604020202020204" pitchFamily="34" charset="0"/>
              </a:rPr>
              <a:t>functions not clearly </a:t>
            </a:r>
            <a:r>
              <a:rPr lang="en-US" sz="1400" dirty="0" smtClean="0">
                <a:latin typeface="Arial" panose="020B0604020202020204" pitchFamily="34" charset="0"/>
                <a:cs typeface="Arial" panose="020B0604020202020204" pitchFamily="34" charset="0"/>
              </a:rPr>
              <a:t>defined, e.g. Education, outreach, tour guides, Front line and ticketing</a:t>
            </a:r>
            <a:endParaRPr lang="en-US" sz="1400" dirty="0">
              <a:latin typeface="Arial" panose="020B0604020202020204" pitchFamily="34" charset="0"/>
              <a:cs typeface="Arial" panose="020B0604020202020204" pitchFamily="34" charset="0"/>
            </a:endParaRPr>
          </a:p>
          <a:p>
            <a:pPr algn="just">
              <a:lnSpc>
                <a:spcPct val="120000"/>
              </a:lnSpc>
            </a:pPr>
            <a:r>
              <a:rPr lang="en-US" sz="1400" dirty="0">
                <a:latin typeface="Arial" panose="020B0604020202020204" pitchFamily="34" charset="0"/>
                <a:cs typeface="Arial" panose="020B0604020202020204" pitchFamily="34" charset="0"/>
              </a:rPr>
              <a:t>Some posts e.g. </a:t>
            </a:r>
            <a:r>
              <a:rPr lang="en-US" sz="1400" dirty="0" smtClean="0">
                <a:latin typeface="Arial" panose="020B0604020202020204" pitchFamily="34" charset="0"/>
                <a:cs typeface="Arial" panose="020B0604020202020204" pitchFamily="34" charset="0"/>
              </a:rPr>
              <a:t>archiving and Resource center </a:t>
            </a:r>
            <a:r>
              <a:rPr lang="en-US" sz="1400" dirty="0">
                <a:latin typeface="Arial" panose="020B0604020202020204" pitchFamily="34" charset="0"/>
                <a:cs typeface="Arial" panose="020B0604020202020204" pitchFamily="34" charset="0"/>
              </a:rPr>
              <a:t>not based on structural requirements but ill conceived </a:t>
            </a:r>
            <a:r>
              <a:rPr lang="en-US" sz="1400" dirty="0" smtClean="0">
                <a:latin typeface="Arial" panose="020B0604020202020204" pitchFamily="34" charset="0"/>
                <a:cs typeface="Arial" panose="020B0604020202020204" pitchFamily="34" charset="0"/>
              </a:rPr>
              <a:t>redeployment</a:t>
            </a:r>
          </a:p>
          <a:p>
            <a:pPr algn="just">
              <a:lnSpc>
                <a:spcPct val="120000"/>
              </a:lnSpc>
            </a:pPr>
            <a:r>
              <a:rPr lang="en-US" sz="1400" dirty="0" smtClean="0">
                <a:latin typeface="Arial" panose="020B0604020202020204" pitchFamily="34" charset="0"/>
                <a:cs typeface="Arial" panose="020B0604020202020204" pitchFamily="34" charset="0"/>
              </a:rPr>
              <a:t>Silos, fiefdoms</a:t>
            </a:r>
          </a:p>
          <a:p>
            <a:pPr algn="just">
              <a:lnSpc>
                <a:spcPct val="120000"/>
              </a:lnSpc>
            </a:pPr>
            <a:r>
              <a:rPr lang="en-US" sz="1400" dirty="0" smtClean="0">
                <a:latin typeface="Arial" panose="020B0604020202020204" pitchFamily="34" charset="0"/>
                <a:cs typeface="Arial" panose="020B0604020202020204" pitchFamily="34" charset="0"/>
              </a:rPr>
              <a:t>Therefore, need to streamline and coordinate in order to create coherence, effectiveness and efficiency.</a:t>
            </a:r>
            <a:endParaRPr lang="en-US" sz="1400" dirty="0">
              <a:latin typeface="Arial" panose="020B0604020202020204" pitchFamily="34" charset="0"/>
              <a:cs typeface="Arial" panose="020B0604020202020204" pitchFamily="34" charset="0"/>
            </a:endParaRPr>
          </a:p>
          <a:p>
            <a:pPr>
              <a:lnSpc>
                <a:spcPct val="120000"/>
              </a:lnSpc>
            </a:pPr>
            <a:endParaRPr lang="en-ZA" sz="1600" dirty="0"/>
          </a:p>
        </p:txBody>
      </p:sp>
    </p:spTree>
    <p:extLst>
      <p:ext uri="{BB962C8B-B14F-4D97-AF65-F5344CB8AC3E}">
        <p14:creationId xmlns:p14="http://schemas.microsoft.com/office/powerpoint/2010/main" xmlns="" val="11588003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7038"/>
            <a:ext cx="8229600" cy="944562"/>
          </a:xfrm>
        </p:spPr>
        <p:txBody>
          <a:bodyPr>
            <a:normAutofit/>
          </a:bodyPr>
          <a:lstStyle/>
          <a:p>
            <a:r>
              <a:rPr lang="en-US" sz="4000" b="1" dirty="0" smtClean="0"/>
              <a:t>INVESTIGATION BY COUNCIL  </a:t>
            </a:r>
            <a:endParaRPr lang="en-US" sz="4000" b="1" dirty="0"/>
          </a:p>
        </p:txBody>
      </p:sp>
      <p:sp>
        <p:nvSpPr>
          <p:cNvPr id="5" name="Content Placeholder 4"/>
          <p:cNvSpPr>
            <a:spLocks noGrp="1"/>
          </p:cNvSpPr>
          <p:nvPr>
            <p:ph idx="1"/>
          </p:nvPr>
        </p:nvSpPr>
        <p:spPr/>
        <p:txBody>
          <a:bodyPr>
            <a:normAutofit fontScale="92500" lnSpcReduction="10000"/>
          </a:bodyPr>
          <a:lstStyle/>
          <a:p>
            <a:r>
              <a:rPr lang="en-US" sz="2800" dirty="0" smtClean="0"/>
              <a:t>Union Task Team addressed a letter to Council on 06 June 2019 requesting for a meeting with Council to address ‘mismanagement of Freedom Park’</a:t>
            </a:r>
          </a:p>
          <a:p>
            <a:r>
              <a:rPr lang="en-US" sz="2800" dirty="0" smtClean="0"/>
              <a:t>The Union (NEHAWU) was not active at the time</a:t>
            </a:r>
          </a:p>
          <a:p>
            <a:r>
              <a:rPr lang="en-US" sz="2800" dirty="0" smtClean="0"/>
              <a:t>Council met with the Task Team on 21 June 2019</a:t>
            </a:r>
          </a:p>
          <a:p>
            <a:r>
              <a:rPr lang="en-US" sz="2800" dirty="0" smtClean="0"/>
              <a:t>The Union Task Team raised areas of concern and Council requested that they also submit a formal submission, which was addressed to Council </a:t>
            </a:r>
          </a:p>
          <a:p>
            <a:r>
              <a:rPr lang="en-US" sz="2800" dirty="0" smtClean="0"/>
              <a:t> Concerns raised by the Union Task Team were around Human Resources, State of the organisation, Financial Management and Cross-cutting issues  </a:t>
            </a:r>
          </a:p>
        </p:txBody>
      </p:sp>
    </p:spTree>
    <p:extLst>
      <p:ext uri="{BB962C8B-B14F-4D97-AF65-F5344CB8AC3E}">
        <p14:creationId xmlns:p14="http://schemas.microsoft.com/office/powerpoint/2010/main" xmlns="" val="37905181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7038"/>
            <a:ext cx="8229600" cy="944562"/>
          </a:xfrm>
        </p:spPr>
        <p:txBody>
          <a:bodyPr>
            <a:normAutofit/>
          </a:bodyPr>
          <a:lstStyle/>
          <a:p>
            <a:r>
              <a:rPr lang="en-US" sz="4000" b="1" dirty="0" smtClean="0"/>
              <a:t>INVESTIGATION BY COUNCIL  </a:t>
            </a:r>
            <a:endParaRPr lang="en-US" sz="4000" b="1" dirty="0"/>
          </a:p>
        </p:txBody>
      </p:sp>
      <p:sp>
        <p:nvSpPr>
          <p:cNvPr id="5" name="Content Placeholder 4"/>
          <p:cNvSpPr>
            <a:spLocks noGrp="1"/>
          </p:cNvSpPr>
          <p:nvPr>
            <p:ph idx="1"/>
          </p:nvPr>
        </p:nvSpPr>
        <p:spPr/>
        <p:txBody>
          <a:bodyPr>
            <a:normAutofit fontScale="92500" lnSpcReduction="10000"/>
          </a:bodyPr>
          <a:lstStyle/>
          <a:p>
            <a:r>
              <a:rPr lang="en-US" sz="2800" dirty="0" smtClean="0"/>
              <a:t>Union Task Team addressed a letter to Council on 06 June 2019 requesting for a meeting with Council to address ‘mismanagement of Freedom Park’</a:t>
            </a:r>
          </a:p>
          <a:p>
            <a:r>
              <a:rPr lang="en-US" sz="2800" dirty="0" smtClean="0"/>
              <a:t>The Union (NEHAWU) was not active at the time</a:t>
            </a:r>
          </a:p>
          <a:p>
            <a:r>
              <a:rPr lang="en-US" sz="2800" dirty="0" smtClean="0"/>
              <a:t>Council met with the Task Team on 21 June 2019</a:t>
            </a:r>
          </a:p>
          <a:p>
            <a:r>
              <a:rPr lang="en-US" sz="2800" dirty="0" smtClean="0"/>
              <a:t>The Union Task Team raised areas of concern and Council requested that they also submit a formal submission, which was addressed to Council </a:t>
            </a:r>
          </a:p>
          <a:p>
            <a:r>
              <a:rPr lang="en-US" sz="2800" dirty="0" smtClean="0"/>
              <a:t> Concerns raised by the Union Task Team were around Human Resources, State of the organisation, Financial Management and Cross-cutting issues  </a:t>
            </a:r>
          </a:p>
        </p:txBody>
      </p:sp>
    </p:spTree>
    <p:extLst>
      <p:ext uri="{BB962C8B-B14F-4D97-AF65-F5344CB8AC3E}">
        <p14:creationId xmlns:p14="http://schemas.microsoft.com/office/powerpoint/2010/main" xmlns="" val="8649586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7038"/>
            <a:ext cx="8229600" cy="944562"/>
          </a:xfrm>
        </p:spPr>
        <p:txBody>
          <a:bodyPr>
            <a:normAutofit/>
          </a:bodyPr>
          <a:lstStyle/>
          <a:p>
            <a:r>
              <a:rPr lang="en-US" sz="4000" b="1" dirty="0" smtClean="0"/>
              <a:t>INVESTIGATION BY COUNCIL (cont)</a:t>
            </a:r>
            <a:r>
              <a:rPr lang="en-US" sz="4000" b="1" dirty="0" smtClean="0">
                <a:solidFill>
                  <a:schemeClr val="accent6">
                    <a:lumMod val="50000"/>
                  </a:schemeClr>
                </a:solidFill>
              </a:rPr>
              <a:t> </a:t>
            </a:r>
            <a:endParaRPr lang="en-US" sz="4000" b="1" dirty="0">
              <a:solidFill>
                <a:schemeClr val="accent6">
                  <a:lumMod val="50000"/>
                </a:schemeClr>
              </a:solidFill>
            </a:endParaRPr>
          </a:p>
        </p:txBody>
      </p:sp>
      <p:sp>
        <p:nvSpPr>
          <p:cNvPr id="5" name="Content Placeholder 4"/>
          <p:cNvSpPr>
            <a:spLocks noGrp="1"/>
          </p:cNvSpPr>
          <p:nvPr>
            <p:ph idx="1"/>
          </p:nvPr>
        </p:nvSpPr>
        <p:spPr/>
        <p:txBody>
          <a:bodyPr>
            <a:normAutofit fontScale="92500" lnSpcReduction="20000"/>
          </a:bodyPr>
          <a:lstStyle/>
          <a:p>
            <a:r>
              <a:rPr lang="en-US" sz="2800" dirty="0" smtClean="0"/>
              <a:t>Council delegated the investigation to the Chairpersons Committee </a:t>
            </a:r>
          </a:p>
          <a:p>
            <a:r>
              <a:rPr lang="en-US" sz="2800" dirty="0" smtClean="0"/>
              <a:t>The Investigation was finalized on 17 August 2019</a:t>
            </a:r>
          </a:p>
          <a:p>
            <a:r>
              <a:rPr lang="en-US" sz="2800" dirty="0" smtClean="0"/>
              <a:t>Council met with NEHAWU on 30 August 2019 to provide outcome regarding the Investigation </a:t>
            </a:r>
          </a:p>
          <a:p>
            <a:r>
              <a:rPr lang="en-US" sz="2800" dirty="0" smtClean="0"/>
              <a:t>NEHAWU was not satisfied with the outcome of the investigation</a:t>
            </a:r>
          </a:p>
          <a:p>
            <a:r>
              <a:rPr lang="en-US" sz="2800" dirty="0" smtClean="0"/>
              <a:t>Council resolved to appoint an independent service provider through supply chain process to conduct the investigation on behalf of Council </a:t>
            </a:r>
          </a:p>
          <a:p>
            <a:r>
              <a:rPr lang="en-US" sz="2800" dirty="0" smtClean="0"/>
              <a:t>Morare Thobejane Incorporated  Attorneys were appointed on 07 October 2019 </a:t>
            </a:r>
          </a:p>
        </p:txBody>
      </p:sp>
    </p:spTree>
    <p:extLst>
      <p:ext uri="{BB962C8B-B14F-4D97-AF65-F5344CB8AC3E}">
        <p14:creationId xmlns:p14="http://schemas.microsoft.com/office/powerpoint/2010/main" xmlns="" val="23684603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7038"/>
            <a:ext cx="8229600" cy="944562"/>
          </a:xfrm>
        </p:spPr>
        <p:txBody>
          <a:bodyPr>
            <a:normAutofit/>
          </a:bodyPr>
          <a:lstStyle/>
          <a:p>
            <a:r>
              <a:rPr lang="en-US" sz="4000" b="1" dirty="0"/>
              <a:t>INVESTIGATION BY COUNCIL (cont) </a:t>
            </a:r>
          </a:p>
        </p:txBody>
      </p:sp>
      <p:sp>
        <p:nvSpPr>
          <p:cNvPr id="5" name="Content Placeholder 4"/>
          <p:cNvSpPr>
            <a:spLocks noGrp="1"/>
          </p:cNvSpPr>
          <p:nvPr>
            <p:ph idx="1"/>
          </p:nvPr>
        </p:nvSpPr>
        <p:spPr/>
        <p:txBody>
          <a:bodyPr>
            <a:normAutofit/>
          </a:bodyPr>
          <a:lstStyle/>
          <a:p>
            <a:r>
              <a:rPr lang="en-US" sz="2800" dirty="0" smtClean="0"/>
              <a:t>NEHAWU resolved not to participate in the Investigation despite several correspondence by Council urging the Union to participate  </a:t>
            </a:r>
          </a:p>
          <a:p>
            <a:r>
              <a:rPr lang="en-US" sz="2800" dirty="0" smtClean="0"/>
              <a:t>The lawyers has since finalized the Investigation </a:t>
            </a:r>
          </a:p>
          <a:p>
            <a:r>
              <a:rPr lang="en-US" sz="2800" dirty="0" smtClean="0"/>
              <a:t>Council considered the Draft Investigation Report on 22 January 2020 </a:t>
            </a:r>
          </a:p>
          <a:p>
            <a:r>
              <a:rPr lang="en-US" sz="2800" dirty="0" smtClean="0"/>
              <a:t>The Final Investigation Report will be shared with the Minister of Sports, Arts and Culture and all the employees of Freedom Park   </a:t>
            </a:r>
          </a:p>
        </p:txBody>
      </p:sp>
    </p:spTree>
    <p:extLst>
      <p:ext uri="{BB962C8B-B14F-4D97-AF65-F5344CB8AC3E}">
        <p14:creationId xmlns:p14="http://schemas.microsoft.com/office/powerpoint/2010/main" xmlns="" val="19159215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7038"/>
            <a:ext cx="8229600" cy="944562"/>
          </a:xfrm>
        </p:spPr>
        <p:txBody>
          <a:bodyPr>
            <a:normAutofit/>
          </a:bodyPr>
          <a:lstStyle/>
          <a:p>
            <a:r>
              <a:rPr lang="en-US" sz="4000" b="1" dirty="0" smtClean="0"/>
              <a:t>CHALLENGES RE THE INVESTIGATION  </a:t>
            </a:r>
            <a:endParaRPr lang="en-US" sz="4000" b="1" dirty="0"/>
          </a:p>
        </p:txBody>
      </p:sp>
      <p:sp>
        <p:nvSpPr>
          <p:cNvPr id="5" name="Content Placeholder 4"/>
          <p:cNvSpPr>
            <a:spLocks noGrp="1"/>
          </p:cNvSpPr>
          <p:nvPr>
            <p:ph idx="1"/>
          </p:nvPr>
        </p:nvSpPr>
        <p:spPr/>
        <p:txBody>
          <a:bodyPr>
            <a:normAutofit fontScale="92500" lnSpcReduction="20000"/>
          </a:bodyPr>
          <a:lstStyle/>
          <a:p>
            <a:r>
              <a:rPr lang="en-US" sz="2800" dirty="0" smtClean="0"/>
              <a:t>NEHAWU resolved not to participate in the Investigation and therefore declined to be interviewed by the lawyers regarding the allegations even though the allegations emanated from the Union Task Team at the time </a:t>
            </a:r>
          </a:p>
          <a:p>
            <a:r>
              <a:rPr lang="en-US" sz="2800" dirty="0" smtClean="0"/>
              <a:t>Some of the allegations could therefore not be investigated due to lack of information or evidence</a:t>
            </a:r>
          </a:p>
          <a:p>
            <a:r>
              <a:rPr lang="en-US" sz="2800" dirty="0" smtClean="0"/>
              <a:t>Only Management and some of the affected staff members were interviewed by the lawyers </a:t>
            </a:r>
          </a:p>
          <a:p>
            <a:r>
              <a:rPr lang="en-US" sz="2800" dirty="0" smtClean="0"/>
              <a:t>Some of the staff members implicated are also members of the Union</a:t>
            </a:r>
          </a:p>
          <a:p>
            <a:r>
              <a:rPr lang="en-US" sz="2800" dirty="0" smtClean="0"/>
              <a:t>Some of the affected staff members needed more clarification and or evidence from the Union </a:t>
            </a:r>
          </a:p>
        </p:txBody>
      </p:sp>
    </p:spTree>
    <p:extLst>
      <p:ext uri="{BB962C8B-B14F-4D97-AF65-F5344CB8AC3E}">
        <p14:creationId xmlns:p14="http://schemas.microsoft.com/office/powerpoint/2010/main" xmlns="" val="4164050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ZA" sz="4000" b="1" dirty="0" smtClean="0">
                <a:latin typeface="Arial" panose="020B0604020202020204" pitchFamily="34" charset="0"/>
                <a:cs typeface="Arial" panose="020B0604020202020204" pitchFamily="34" charset="0"/>
              </a:rPr>
              <a:t>GENESIS</a:t>
            </a:r>
            <a:endParaRPr lang="en-ZA"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4213" y="1676400"/>
            <a:ext cx="5904011" cy="4921251"/>
          </a:xfrm>
        </p:spPr>
        <p:txBody>
          <a:bodyPr>
            <a:noAutofit/>
          </a:bodyPr>
          <a:lstStyle/>
          <a:p>
            <a:pPr marL="0" indent="0" algn="just">
              <a:buNone/>
            </a:pPr>
            <a:r>
              <a:rPr lang="en-ZA" sz="1800" dirty="0">
                <a:latin typeface="Arial" panose="020B0604020202020204" pitchFamily="34" charset="0"/>
                <a:cs typeface="Arial" panose="020B0604020202020204" pitchFamily="34" charset="0"/>
              </a:rPr>
              <a:t>“ …the day should not be far off, </a:t>
            </a:r>
            <a:r>
              <a:rPr lang="en-ZA" sz="1800" dirty="0" smtClean="0">
                <a:latin typeface="Arial" panose="020B0604020202020204" pitchFamily="34" charset="0"/>
                <a:cs typeface="Arial" panose="020B0604020202020204" pitchFamily="34" charset="0"/>
              </a:rPr>
              <a:t>when we </a:t>
            </a:r>
            <a:r>
              <a:rPr lang="en-ZA" sz="1800" dirty="0">
                <a:latin typeface="Arial" panose="020B0604020202020204" pitchFamily="34" charset="0"/>
                <a:cs typeface="Arial" panose="020B0604020202020204" pitchFamily="34" charset="0"/>
              </a:rPr>
              <a:t>shall have a people’s shrine, </a:t>
            </a:r>
            <a:r>
              <a:rPr lang="en-ZA" sz="1800" dirty="0" smtClean="0">
                <a:latin typeface="Arial" panose="020B0604020202020204" pitchFamily="34" charset="0"/>
                <a:cs typeface="Arial" panose="020B0604020202020204" pitchFamily="34" charset="0"/>
              </a:rPr>
              <a:t>a Freedom </a:t>
            </a:r>
            <a:r>
              <a:rPr lang="en-ZA" sz="1800" dirty="0">
                <a:latin typeface="Arial" panose="020B0604020202020204" pitchFamily="34" charset="0"/>
                <a:cs typeface="Arial" panose="020B0604020202020204" pitchFamily="34" charset="0"/>
              </a:rPr>
              <a:t>Park, where we shall </a:t>
            </a:r>
            <a:r>
              <a:rPr lang="en-ZA" sz="1800" dirty="0" smtClean="0">
                <a:latin typeface="Arial" panose="020B0604020202020204" pitchFamily="34" charset="0"/>
                <a:cs typeface="Arial" panose="020B0604020202020204" pitchFamily="34" charset="0"/>
              </a:rPr>
              <a:t>honour with </a:t>
            </a:r>
            <a:r>
              <a:rPr lang="en-ZA" sz="1800" dirty="0">
                <a:latin typeface="Arial" panose="020B0604020202020204" pitchFamily="34" charset="0"/>
                <a:cs typeface="Arial" panose="020B0604020202020204" pitchFamily="34" charset="0"/>
              </a:rPr>
              <a:t>all the dignity they deserve, </a:t>
            </a:r>
            <a:r>
              <a:rPr lang="en-ZA" sz="1800" dirty="0" smtClean="0">
                <a:latin typeface="Arial" panose="020B0604020202020204" pitchFamily="34" charset="0"/>
                <a:cs typeface="Arial" panose="020B0604020202020204" pitchFamily="34" charset="0"/>
              </a:rPr>
              <a:t>those who </a:t>
            </a:r>
            <a:r>
              <a:rPr lang="en-ZA" sz="1800" dirty="0">
                <a:latin typeface="Arial" panose="020B0604020202020204" pitchFamily="34" charset="0"/>
                <a:cs typeface="Arial" panose="020B0604020202020204" pitchFamily="34" charset="0"/>
              </a:rPr>
              <a:t>endured pain so </a:t>
            </a:r>
            <a:r>
              <a:rPr lang="en-ZA" sz="1800" dirty="0" smtClean="0">
                <a:latin typeface="Arial" panose="020B0604020202020204" pitchFamily="34" charset="0"/>
                <a:cs typeface="Arial" panose="020B0604020202020204" pitchFamily="34" charset="0"/>
              </a:rPr>
              <a:t>we should </a:t>
            </a:r>
            <a:r>
              <a:rPr lang="en-ZA" sz="1800" dirty="0">
                <a:latin typeface="Arial" panose="020B0604020202020204" pitchFamily="34" charset="0"/>
                <a:cs typeface="Arial" panose="020B0604020202020204" pitchFamily="34" charset="0"/>
              </a:rPr>
              <a:t>experience the </a:t>
            </a:r>
            <a:r>
              <a:rPr lang="en-ZA" sz="1800" dirty="0" smtClean="0">
                <a:latin typeface="Arial" panose="020B0604020202020204" pitchFamily="34" charset="0"/>
                <a:cs typeface="Arial" panose="020B0604020202020204" pitchFamily="34" charset="0"/>
              </a:rPr>
              <a:t>joy of </a:t>
            </a:r>
            <a:r>
              <a:rPr lang="en-ZA" sz="1800" dirty="0">
                <a:latin typeface="Arial" panose="020B0604020202020204" pitchFamily="34" charset="0"/>
                <a:cs typeface="Arial" panose="020B0604020202020204" pitchFamily="34" charset="0"/>
              </a:rPr>
              <a:t>freedom</a:t>
            </a:r>
            <a:r>
              <a:rPr lang="en-ZA" sz="1800" dirty="0" smtClean="0">
                <a:latin typeface="Arial" panose="020B0604020202020204" pitchFamily="34" charset="0"/>
                <a:cs typeface="Arial" panose="020B0604020202020204" pitchFamily="34" charset="0"/>
              </a:rPr>
              <a:t>.” - (Patron-in-Chief of Freedom Park, Former President Nelson Mandela - 1999)</a:t>
            </a:r>
          </a:p>
          <a:p>
            <a:pPr marL="0" indent="0">
              <a:buNone/>
            </a:pPr>
            <a:endParaRPr lang="en-ZA" sz="1800" dirty="0">
              <a:latin typeface="Arial" panose="020B0604020202020204" pitchFamily="34" charset="0"/>
              <a:cs typeface="Arial" panose="020B0604020202020204" pitchFamily="34" charset="0"/>
            </a:endParaRPr>
          </a:p>
          <a:p>
            <a:pPr marL="0" indent="0" algn="just">
              <a:buNone/>
            </a:pPr>
            <a:r>
              <a:rPr lang="en-ZA" sz="1800" dirty="0">
                <a:latin typeface="Arial" panose="020B0604020202020204" pitchFamily="34" charset="0"/>
                <a:cs typeface="Arial" panose="020B0604020202020204" pitchFamily="34" charset="0"/>
              </a:rPr>
              <a:t>“Freedom Park will be a place of hope in which will be embedded the rich history of our country and all humanity. It will represent both a transformed landscape and historical memory intertwined. It will be a place which will hold our memories in incubation, allowing them to nurture a future free of bitterness, free of hatred, free of stereotypes, free of racism, and free of the destructive fury of war</a:t>
            </a:r>
            <a:r>
              <a:rPr lang="en-ZA" sz="1800" dirty="0" smtClean="0">
                <a:latin typeface="Arial" panose="020B0604020202020204" pitchFamily="34" charset="0"/>
                <a:cs typeface="Arial" panose="020B0604020202020204" pitchFamily="34" charset="0"/>
              </a:rPr>
              <a:t>.” - </a:t>
            </a:r>
            <a:r>
              <a:rPr lang="en-ZA" sz="1800" dirty="0">
                <a:latin typeface="Arial" panose="020B0604020202020204" pitchFamily="34" charset="0"/>
                <a:cs typeface="Arial" panose="020B0604020202020204" pitchFamily="34" charset="0"/>
              </a:rPr>
              <a:t>(Former President Thabo </a:t>
            </a:r>
            <a:r>
              <a:rPr lang="en-ZA" sz="1800" dirty="0" smtClean="0">
                <a:latin typeface="Arial" panose="020B0604020202020204" pitchFamily="34" charset="0"/>
                <a:cs typeface="Arial" panose="020B0604020202020204" pitchFamily="34" charset="0"/>
              </a:rPr>
              <a:t>Mbeki - 2007</a:t>
            </a:r>
            <a:r>
              <a:rPr lang="en-ZA" sz="1800" dirty="0">
                <a:latin typeface="Arial" panose="020B0604020202020204" pitchFamily="34" charset="0"/>
                <a:cs typeface="Arial" panose="020B0604020202020204" pitchFamily="34" charset="0"/>
              </a:rPr>
              <a:t>)</a:t>
            </a:r>
          </a:p>
          <a:p>
            <a:pPr marL="0" indent="0">
              <a:buNone/>
            </a:pPr>
            <a:endParaRPr lang="en-ZA" sz="2000" dirty="0">
              <a:latin typeface="Arial" panose="020B0604020202020204" pitchFamily="34" charset="0"/>
              <a:cs typeface="Arial" panose="020B0604020202020204" pitchFamily="34" charset="0"/>
            </a:endParaRPr>
          </a:p>
          <a:p>
            <a:pPr marL="0" indent="0" algn="r">
              <a:buNone/>
            </a:pPr>
            <a:endParaRPr lang="en-ZA" sz="2000"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81800" y="1844824"/>
            <a:ext cx="1524000" cy="1676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AutoShape 2" descr="Prentresultaat vir image thabu mbek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sp>
        <p:nvSpPr>
          <p:cNvPr id="6" name="AutoShape 4" descr="Prentresultaat vir image thabu mbek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dirty="0"/>
          </a:p>
        </p:txBody>
      </p:sp>
      <p:pic>
        <p:nvPicPr>
          <p:cNvPr id="1030"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04248" y="4161384"/>
            <a:ext cx="1501552" cy="2003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888683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7038"/>
            <a:ext cx="8229600" cy="944562"/>
          </a:xfrm>
        </p:spPr>
        <p:txBody>
          <a:bodyPr>
            <a:normAutofit fontScale="90000"/>
          </a:bodyPr>
          <a:lstStyle/>
          <a:p>
            <a:r>
              <a:rPr lang="en-US" sz="4000" b="1" dirty="0" smtClean="0"/>
              <a:t>ALLEGATIONS FROM THE UNION SUBMISSION   </a:t>
            </a:r>
            <a:endParaRPr lang="en-US" sz="4000" b="1" dirty="0"/>
          </a:p>
        </p:txBody>
      </p:sp>
      <p:sp>
        <p:nvSpPr>
          <p:cNvPr id="5" name="Content Placeholder 4"/>
          <p:cNvSpPr>
            <a:spLocks noGrp="1"/>
          </p:cNvSpPr>
          <p:nvPr>
            <p:ph idx="1"/>
          </p:nvPr>
        </p:nvSpPr>
        <p:spPr/>
        <p:txBody>
          <a:bodyPr>
            <a:noAutofit/>
          </a:bodyPr>
          <a:lstStyle/>
          <a:p>
            <a:r>
              <a:rPr lang="en-US" sz="2500" dirty="0" smtClean="0"/>
              <a:t>A total of 58 allegations were made by the Union</a:t>
            </a:r>
          </a:p>
          <a:p>
            <a:r>
              <a:rPr lang="en-US" sz="2500" dirty="0" smtClean="0"/>
              <a:t>There were no adverse findings issued by the investigating lawyers</a:t>
            </a:r>
          </a:p>
          <a:p>
            <a:pPr marL="0" indent="0">
              <a:buNone/>
            </a:pPr>
            <a:r>
              <a:rPr lang="en-US" sz="2500" dirty="0" smtClean="0"/>
              <a:t>Key Findings </a:t>
            </a:r>
          </a:p>
          <a:p>
            <a:pPr marL="0" indent="0">
              <a:buNone/>
            </a:pPr>
            <a:r>
              <a:rPr lang="en-US" sz="2500" dirty="0" smtClean="0"/>
              <a:t>The lawyers found that some of the allegations:-</a:t>
            </a:r>
          </a:p>
          <a:p>
            <a:r>
              <a:rPr lang="en-US" sz="2500" dirty="0" smtClean="0"/>
              <a:t>Could not be investigated due to non-participation by the Union Members</a:t>
            </a:r>
          </a:p>
          <a:p>
            <a:r>
              <a:rPr lang="en-US" sz="2500" dirty="0" smtClean="0"/>
              <a:t>Were due to lack of understanding of policy and processes</a:t>
            </a:r>
          </a:p>
          <a:p>
            <a:r>
              <a:rPr lang="en-US" sz="2500" dirty="0" smtClean="0"/>
              <a:t>Were not substantiated</a:t>
            </a:r>
          </a:p>
          <a:p>
            <a:r>
              <a:rPr lang="en-US" sz="2500" dirty="0" smtClean="0"/>
              <a:t>Were false   </a:t>
            </a:r>
          </a:p>
        </p:txBody>
      </p:sp>
    </p:spTree>
    <p:extLst>
      <p:ext uri="{BB962C8B-B14F-4D97-AF65-F5344CB8AC3E}">
        <p14:creationId xmlns:p14="http://schemas.microsoft.com/office/powerpoint/2010/main" xmlns="" val="41463506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27038"/>
            <a:ext cx="8229600" cy="944562"/>
          </a:xfrm>
        </p:spPr>
        <p:txBody>
          <a:bodyPr>
            <a:normAutofit fontScale="90000"/>
          </a:bodyPr>
          <a:lstStyle/>
          <a:p>
            <a:r>
              <a:rPr lang="en-US" sz="4000" b="1" dirty="0" smtClean="0"/>
              <a:t>RECOMMENDATIONS </a:t>
            </a:r>
            <a:r>
              <a:rPr lang="en-US" sz="4000" b="1" dirty="0"/>
              <a:t>FROM THE INVESTIGATION </a:t>
            </a:r>
            <a:r>
              <a:rPr lang="en-US" sz="4000" b="1" dirty="0" smtClean="0"/>
              <a:t>REPORT  </a:t>
            </a:r>
            <a:endParaRPr lang="en-US" sz="4000" b="1" dirty="0"/>
          </a:p>
        </p:txBody>
      </p:sp>
      <p:sp>
        <p:nvSpPr>
          <p:cNvPr id="5" name="Content Placeholder 4"/>
          <p:cNvSpPr>
            <a:spLocks noGrp="1"/>
          </p:cNvSpPr>
          <p:nvPr>
            <p:ph idx="1"/>
          </p:nvPr>
        </p:nvSpPr>
        <p:spPr/>
        <p:txBody>
          <a:bodyPr>
            <a:noAutofit/>
          </a:bodyPr>
          <a:lstStyle/>
          <a:p>
            <a:r>
              <a:rPr lang="en-US" sz="2300" dirty="0"/>
              <a:t>The Union was hijacked to advance interest of certain Union Members (eg Chairperson of Union)</a:t>
            </a:r>
          </a:p>
          <a:p>
            <a:r>
              <a:rPr lang="en-US" sz="2300" dirty="0" smtClean="0"/>
              <a:t>The </a:t>
            </a:r>
            <a:r>
              <a:rPr lang="en-US" sz="2300" dirty="0"/>
              <a:t>Union is using the realignment process to fight </a:t>
            </a:r>
            <a:r>
              <a:rPr lang="en-US" sz="2300" dirty="0" smtClean="0"/>
              <a:t>Management </a:t>
            </a:r>
            <a:endParaRPr lang="en-US" sz="2300" dirty="0"/>
          </a:p>
          <a:p>
            <a:r>
              <a:rPr lang="en-US" sz="2300" dirty="0" smtClean="0"/>
              <a:t>The realignment process should be concluded with specific timeframes</a:t>
            </a:r>
          </a:p>
          <a:p>
            <a:r>
              <a:rPr lang="en-US" sz="2300" dirty="0" smtClean="0"/>
              <a:t>International trips are not understood by employees</a:t>
            </a:r>
          </a:p>
          <a:p>
            <a:r>
              <a:rPr lang="en-US" sz="2300" dirty="0" smtClean="0"/>
              <a:t>The SAPS case (R500 000 payment) has been outstanding for too long – it should be escalated to another law enforcement agency </a:t>
            </a:r>
          </a:p>
          <a:p>
            <a:r>
              <a:rPr lang="en-US" sz="2300" dirty="0" smtClean="0"/>
              <a:t>Relationship between Management and Union has broken down – Team building exercises recommended</a:t>
            </a:r>
          </a:p>
          <a:p>
            <a:r>
              <a:rPr lang="en-US" sz="2300" dirty="0" smtClean="0"/>
              <a:t>Individual performance should be recognized through Service Awards Policy  since the payment of bonuses has been abolished </a:t>
            </a:r>
          </a:p>
        </p:txBody>
      </p:sp>
    </p:spTree>
    <p:extLst>
      <p:ext uri="{BB962C8B-B14F-4D97-AF65-F5344CB8AC3E}">
        <p14:creationId xmlns:p14="http://schemas.microsoft.com/office/powerpoint/2010/main" xmlns="" val="17549195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t>DISCIPLINARY REPORT 2018 </a:t>
            </a:r>
            <a:endParaRPr lang="en-ZA"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632729426"/>
              </p:ext>
            </p:extLst>
          </p:nvPr>
        </p:nvGraphicFramePr>
        <p:xfrm>
          <a:off x="457200" y="1600200"/>
          <a:ext cx="8229600" cy="505968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370840">
                <a:tc>
                  <a:txBody>
                    <a:bodyPr/>
                    <a:lstStyle/>
                    <a:p>
                      <a:r>
                        <a:rPr lang="en-ZA" sz="2000" dirty="0" smtClean="0"/>
                        <a:t>Rank</a:t>
                      </a:r>
                      <a:r>
                        <a:rPr lang="en-ZA" baseline="0" dirty="0" smtClean="0"/>
                        <a:t> </a:t>
                      </a:r>
                      <a:r>
                        <a:rPr lang="en-ZA" baseline="0" dirty="0" smtClean="0">
                          <a:latin typeface="Arial" pitchFamily="34" charset="0"/>
                          <a:cs typeface="Arial" pitchFamily="34" charset="0"/>
                        </a:rPr>
                        <a:t> of  employee </a:t>
                      </a:r>
                      <a:endParaRPr lang="en-ZA" dirty="0"/>
                    </a:p>
                  </a:txBody>
                  <a:tcPr/>
                </a:tc>
                <a:tc>
                  <a:txBody>
                    <a:bodyPr/>
                    <a:lstStyle/>
                    <a:p>
                      <a:r>
                        <a:rPr lang="en-ZA" dirty="0" smtClean="0">
                          <a:latin typeface="Arial" pitchFamily="34" charset="0"/>
                          <a:cs typeface="Arial" pitchFamily="34" charset="0"/>
                        </a:rPr>
                        <a:t>Reason</a:t>
                      </a:r>
                      <a:r>
                        <a:rPr lang="en-ZA" baseline="0" dirty="0" smtClean="0">
                          <a:latin typeface="Arial" pitchFamily="34" charset="0"/>
                          <a:cs typeface="Arial" pitchFamily="34" charset="0"/>
                        </a:rPr>
                        <a:t> for action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Outcome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Sanction </a:t>
                      </a:r>
                      <a:endParaRPr lang="en-ZA" dirty="0">
                        <a:latin typeface="Arial" pitchFamily="34" charset="0"/>
                        <a:cs typeface="Arial" pitchFamily="34" charset="0"/>
                      </a:endParaRPr>
                    </a:p>
                  </a:txBody>
                  <a:tcPr/>
                </a:tc>
                <a:extLst>
                  <a:ext uri="{0D108BD9-81ED-4DB2-BD59-A6C34878D82A}">
                    <a16:rowId xmlns:a16="http://schemas.microsoft.com/office/drawing/2014/main" xmlns="" val="10000"/>
                  </a:ext>
                </a:extLst>
              </a:tr>
              <a:tr h="370840">
                <a:tc>
                  <a:txBody>
                    <a:bodyPr/>
                    <a:lstStyle/>
                    <a:p>
                      <a:r>
                        <a:rPr lang="en-ZA" dirty="0" smtClean="0">
                          <a:latin typeface="Arial" pitchFamily="34" charset="0"/>
                          <a:cs typeface="Arial" pitchFamily="34" charset="0"/>
                        </a:rPr>
                        <a:t>Education</a:t>
                      </a:r>
                      <a:r>
                        <a:rPr lang="en-ZA" baseline="0" dirty="0" smtClean="0">
                          <a:latin typeface="Arial" pitchFamily="34" charset="0"/>
                          <a:cs typeface="Arial" pitchFamily="34" charset="0"/>
                        </a:rPr>
                        <a:t> Manager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Failure to adhere to Performance</a:t>
                      </a:r>
                      <a:r>
                        <a:rPr lang="en-ZA" baseline="0" dirty="0" smtClean="0">
                          <a:latin typeface="Arial" pitchFamily="34" charset="0"/>
                          <a:cs typeface="Arial" pitchFamily="34" charset="0"/>
                        </a:rPr>
                        <a:t> and Management policy</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Guilty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 1</a:t>
                      </a:r>
                      <a:r>
                        <a:rPr lang="en-ZA" baseline="30000" dirty="0" smtClean="0">
                          <a:latin typeface="Arial" pitchFamily="34" charset="0"/>
                          <a:cs typeface="Arial" pitchFamily="34" charset="0"/>
                        </a:rPr>
                        <a:t>st</a:t>
                      </a:r>
                      <a:r>
                        <a:rPr lang="en-ZA" dirty="0" smtClean="0">
                          <a:latin typeface="Arial" pitchFamily="34" charset="0"/>
                          <a:cs typeface="Arial" pitchFamily="34" charset="0"/>
                        </a:rPr>
                        <a:t> Written</a:t>
                      </a:r>
                      <a:r>
                        <a:rPr lang="en-ZA" baseline="0" dirty="0" smtClean="0">
                          <a:latin typeface="Arial" pitchFamily="34" charset="0"/>
                          <a:cs typeface="Arial" pitchFamily="34" charset="0"/>
                        </a:rPr>
                        <a:t> warning ( 3 months) </a:t>
                      </a:r>
                      <a:endParaRPr lang="en-ZA" dirty="0">
                        <a:latin typeface="Arial" pitchFamily="34" charset="0"/>
                        <a:cs typeface="Arial" pitchFamily="34" charset="0"/>
                      </a:endParaRPr>
                    </a:p>
                  </a:txBody>
                  <a:tcPr/>
                </a:tc>
                <a:extLst>
                  <a:ext uri="{0D108BD9-81ED-4DB2-BD59-A6C34878D82A}">
                    <a16:rowId xmlns:a16="http://schemas.microsoft.com/office/drawing/2014/main" xmlns="" val="10001"/>
                  </a:ext>
                </a:extLst>
              </a:tr>
              <a:tr h="370840">
                <a:tc>
                  <a:txBody>
                    <a:bodyPr/>
                    <a:lstStyle/>
                    <a:p>
                      <a:r>
                        <a:rPr lang="en-ZA" dirty="0" smtClean="0">
                          <a:latin typeface="Arial" pitchFamily="34" charset="0"/>
                          <a:cs typeface="Arial" pitchFamily="34" charset="0"/>
                        </a:rPr>
                        <a:t>Chief Curator</a:t>
                      </a:r>
                      <a:endParaRPr lang="en-ZA"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Failure to adhere to Performance</a:t>
                      </a:r>
                      <a:r>
                        <a:rPr lang="en-ZA" baseline="0" dirty="0" smtClean="0">
                          <a:latin typeface="Arial" pitchFamily="34" charset="0"/>
                          <a:cs typeface="Arial" pitchFamily="34" charset="0"/>
                        </a:rPr>
                        <a:t> and Management policy</a:t>
                      </a:r>
                      <a:endParaRPr lang="en-ZA" dirty="0" smtClean="0">
                        <a:latin typeface="Arial" pitchFamily="34" charset="0"/>
                        <a:cs typeface="Arial" pitchFamily="34" charset="0"/>
                      </a:endParaRP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Guilty </a:t>
                      </a: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1</a:t>
                      </a:r>
                      <a:r>
                        <a:rPr lang="en-ZA" baseline="30000" dirty="0" smtClean="0">
                          <a:latin typeface="Arial" pitchFamily="34" charset="0"/>
                          <a:cs typeface="Arial" pitchFamily="34" charset="0"/>
                        </a:rPr>
                        <a:t>st</a:t>
                      </a:r>
                      <a:r>
                        <a:rPr lang="en-ZA" dirty="0" smtClean="0">
                          <a:latin typeface="Arial" pitchFamily="34" charset="0"/>
                          <a:cs typeface="Arial" pitchFamily="34" charset="0"/>
                        </a:rPr>
                        <a:t> Written</a:t>
                      </a:r>
                      <a:r>
                        <a:rPr lang="en-ZA" baseline="0" dirty="0" smtClean="0">
                          <a:latin typeface="Arial" pitchFamily="34" charset="0"/>
                          <a:cs typeface="Arial" pitchFamily="34" charset="0"/>
                        </a:rPr>
                        <a:t> warning ( 3 months) </a:t>
                      </a:r>
                      <a:endParaRPr lang="en-ZA" dirty="0" smtClean="0">
                        <a:latin typeface="Arial" pitchFamily="34" charset="0"/>
                        <a:cs typeface="Arial" pitchFamily="34" charset="0"/>
                      </a:endParaRPr>
                    </a:p>
                    <a:p>
                      <a:endParaRPr lang="en-ZA" dirty="0">
                        <a:latin typeface="Arial" pitchFamily="34" charset="0"/>
                        <a:cs typeface="Arial" pitchFamily="34" charset="0"/>
                      </a:endParaRPr>
                    </a:p>
                  </a:txBody>
                  <a:tcPr/>
                </a:tc>
                <a:extLst>
                  <a:ext uri="{0D108BD9-81ED-4DB2-BD59-A6C34878D82A}">
                    <a16:rowId xmlns:a16="http://schemas.microsoft.com/office/drawing/2014/main" xmlns="" val="10002"/>
                  </a:ext>
                </a:extLst>
              </a:tr>
              <a:tr h="370840">
                <a:tc>
                  <a:txBody>
                    <a:bodyPr/>
                    <a:lstStyle/>
                    <a:p>
                      <a:r>
                        <a:rPr lang="en-ZA" dirty="0" smtClean="0">
                          <a:latin typeface="Arial" pitchFamily="34" charset="0"/>
                          <a:cs typeface="Arial" pitchFamily="34" charset="0"/>
                        </a:rPr>
                        <a:t>Facilities</a:t>
                      </a:r>
                      <a:r>
                        <a:rPr lang="en-ZA" baseline="0" dirty="0" smtClean="0">
                          <a:latin typeface="Arial" pitchFamily="34" charset="0"/>
                          <a:cs typeface="Arial" pitchFamily="34" charset="0"/>
                        </a:rPr>
                        <a:t> Manager </a:t>
                      </a:r>
                      <a:endParaRPr lang="en-ZA"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Failure to adhere to Performance</a:t>
                      </a:r>
                      <a:r>
                        <a:rPr lang="en-ZA" baseline="0" dirty="0" smtClean="0">
                          <a:latin typeface="Arial" pitchFamily="34" charset="0"/>
                          <a:cs typeface="Arial" pitchFamily="34" charset="0"/>
                        </a:rPr>
                        <a:t> and Management policy</a:t>
                      </a:r>
                      <a:endParaRPr lang="en-ZA" dirty="0" smtClean="0">
                        <a:latin typeface="Arial" pitchFamily="34" charset="0"/>
                        <a:cs typeface="Arial" pitchFamily="34" charset="0"/>
                      </a:endParaRP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Guilty </a:t>
                      </a: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1</a:t>
                      </a:r>
                      <a:r>
                        <a:rPr lang="en-ZA" baseline="30000" dirty="0" smtClean="0">
                          <a:latin typeface="Arial" pitchFamily="34" charset="0"/>
                          <a:cs typeface="Arial" pitchFamily="34" charset="0"/>
                        </a:rPr>
                        <a:t>st</a:t>
                      </a:r>
                      <a:r>
                        <a:rPr lang="en-ZA" dirty="0" smtClean="0">
                          <a:latin typeface="Arial" pitchFamily="34" charset="0"/>
                          <a:cs typeface="Arial" pitchFamily="34" charset="0"/>
                        </a:rPr>
                        <a:t> Written</a:t>
                      </a:r>
                      <a:r>
                        <a:rPr lang="en-ZA" baseline="0" dirty="0" smtClean="0">
                          <a:latin typeface="Arial" pitchFamily="34" charset="0"/>
                          <a:cs typeface="Arial" pitchFamily="34" charset="0"/>
                        </a:rPr>
                        <a:t> warning ( 3 months) </a:t>
                      </a:r>
                      <a:endParaRPr lang="en-ZA"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ZA" dirty="0" smtClean="0">
                        <a:latin typeface="Arial" pitchFamily="34" charset="0"/>
                        <a:cs typeface="Arial" pitchFamily="34" charset="0"/>
                      </a:endParaRPr>
                    </a:p>
                    <a:p>
                      <a:endParaRPr lang="en-ZA" dirty="0" smtClean="0">
                        <a:latin typeface="Arial" pitchFamily="34" charset="0"/>
                        <a:cs typeface="Arial" pitchFamily="34" charset="0"/>
                      </a:endParaRPr>
                    </a:p>
                    <a:p>
                      <a:endParaRPr lang="en-ZA"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23308738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rmAutofit fontScale="90000"/>
          </a:bodyPr>
          <a:lstStyle/>
          <a:p>
            <a:r>
              <a:rPr lang="en-ZA" b="1" dirty="0" smtClean="0"/>
              <a:t>DISCIPLINARY REPORT 2018 (cont.</a:t>
            </a:r>
            <a:r>
              <a:rPr lang="en-ZA" dirty="0" smtClean="0"/>
              <a:t>) </a:t>
            </a:r>
            <a:endParaRPr lang="en-ZA"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72745975"/>
              </p:ext>
            </p:extLst>
          </p:nvPr>
        </p:nvGraphicFramePr>
        <p:xfrm>
          <a:off x="457200" y="1600200"/>
          <a:ext cx="8229600" cy="505968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370840">
                <a:tc>
                  <a:txBody>
                    <a:bodyPr/>
                    <a:lstStyle/>
                    <a:p>
                      <a:r>
                        <a:rPr lang="en-ZA" sz="2000" dirty="0" smtClean="0"/>
                        <a:t>Rank</a:t>
                      </a:r>
                      <a:r>
                        <a:rPr lang="en-ZA" baseline="0" dirty="0" smtClean="0"/>
                        <a:t> </a:t>
                      </a:r>
                      <a:r>
                        <a:rPr lang="en-ZA" baseline="0" dirty="0" smtClean="0">
                          <a:latin typeface="Arial" pitchFamily="34" charset="0"/>
                          <a:cs typeface="Arial" pitchFamily="34" charset="0"/>
                        </a:rPr>
                        <a:t> of  employee </a:t>
                      </a:r>
                      <a:endParaRPr lang="en-ZA" dirty="0"/>
                    </a:p>
                  </a:txBody>
                  <a:tcPr/>
                </a:tc>
                <a:tc>
                  <a:txBody>
                    <a:bodyPr/>
                    <a:lstStyle/>
                    <a:p>
                      <a:r>
                        <a:rPr lang="en-ZA" dirty="0" smtClean="0">
                          <a:latin typeface="Arial" pitchFamily="34" charset="0"/>
                          <a:cs typeface="Arial" pitchFamily="34" charset="0"/>
                        </a:rPr>
                        <a:t>Reason</a:t>
                      </a:r>
                      <a:r>
                        <a:rPr lang="en-ZA" baseline="0" dirty="0" smtClean="0">
                          <a:latin typeface="Arial" pitchFamily="34" charset="0"/>
                          <a:cs typeface="Arial" pitchFamily="34" charset="0"/>
                        </a:rPr>
                        <a:t> for action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Outcome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Sanction </a:t>
                      </a:r>
                      <a:endParaRPr lang="en-ZA" dirty="0">
                        <a:latin typeface="Arial" pitchFamily="34" charset="0"/>
                        <a:cs typeface="Arial" pitchFamily="34" charset="0"/>
                      </a:endParaRPr>
                    </a:p>
                  </a:txBody>
                  <a:tcPr/>
                </a:tc>
                <a:extLst>
                  <a:ext uri="{0D108BD9-81ED-4DB2-BD59-A6C34878D82A}">
                    <a16:rowId xmlns:a16="http://schemas.microsoft.com/office/drawing/2014/main" xmlns="" val="10000"/>
                  </a:ext>
                </a:extLst>
              </a:tr>
              <a:tr h="370840">
                <a:tc>
                  <a:txBody>
                    <a:bodyPr/>
                    <a:lstStyle/>
                    <a:p>
                      <a:r>
                        <a:rPr lang="en-ZA" dirty="0" smtClean="0">
                          <a:latin typeface="Arial" pitchFamily="34" charset="0"/>
                          <a:cs typeface="Arial" pitchFamily="34" charset="0"/>
                        </a:rPr>
                        <a:t>Events</a:t>
                      </a:r>
                      <a:r>
                        <a:rPr lang="en-ZA" baseline="0" dirty="0" smtClean="0">
                          <a:latin typeface="Arial" pitchFamily="34" charset="0"/>
                          <a:cs typeface="Arial" pitchFamily="34" charset="0"/>
                        </a:rPr>
                        <a:t> Coordinator</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Failure to adhere to Performance</a:t>
                      </a:r>
                      <a:r>
                        <a:rPr lang="en-ZA" baseline="0" dirty="0" smtClean="0">
                          <a:latin typeface="Arial" pitchFamily="34" charset="0"/>
                          <a:cs typeface="Arial" pitchFamily="34" charset="0"/>
                        </a:rPr>
                        <a:t> and Management policy</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Guilty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1</a:t>
                      </a:r>
                      <a:r>
                        <a:rPr lang="en-ZA" baseline="30000" dirty="0" smtClean="0">
                          <a:latin typeface="Arial" pitchFamily="34" charset="0"/>
                          <a:cs typeface="Arial" pitchFamily="34" charset="0"/>
                        </a:rPr>
                        <a:t>st</a:t>
                      </a:r>
                      <a:r>
                        <a:rPr lang="en-ZA" dirty="0" smtClean="0">
                          <a:latin typeface="Arial" pitchFamily="34" charset="0"/>
                          <a:cs typeface="Arial" pitchFamily="34" charset="0"/>
                        </a:rPr>
                        <a:t> Written</a:t>
                      </a:r>
                      <a:r>
                        <a:rPr lang="en-ZA" baseline="0" dirty="0" smtClean="0">
                          <a:latin typeface="Arial" pitchFamily="34" charset="0"/>
                          <a:cs typeface="Arial" pitchFamily="34" charset="0"/>
                        </a:rPr>
                        <a:t> warning( 3 months) </a:t>
                      </a:r>
                      <a:endParaRPr lang="en-ZA" dirty="0" smtClean="0">
                        <a:latin typeface="Arial" pitchFamily="34" charset="0"/>
                        <a:cs typeface="Arial" pitchFamily="34" charset="0"/>
                      </a:endParaRPr>
                    </a:p>
                    <a:p>
                      <a:endParaRPr lang="en-ZA" dirty="0">
                        <a:latin typeface="Arial" pitchFamily="34" charset="0"/>
                        <a:cs typeface="Arial" pitchFamily="34" charset="0"/>
                      </a:endParaRPr>
                    </a:p>
                  </a:txBody>
                  <a:tcPr/>
                </a:tc>
                <a:extLst>
                  <a:ext uri="{0D108BD9-81ED-4DB2-BD59-A6C34878D82A}">
                    <a16:rowId xmlns:a16="http://schemas.microsoft.com/office/drawing/2014/main" xmlns="" val="10001"/>
                  </a:ext>
                </a:extLst>
              </a:tr>
              <a:tr h="370840">
                <a:tc>
                  <a:txBody>
                    <a:bodyPr/>
                    <a:lstStyle/>
                    <a:p>
                      <a:r>
                        <a:rPr lang="en-ZA" dirty="0" smtClean="0">
                          <a:latin typeface="Arial" pitchFamily="34" charset="0"/>
                          <a:cs typeface="Arial" pitchFamily="34" charset="0"/>
                        </a:rPr>
                        <a:t>HOD</a:t>
                      </a:r>
                      <a:r>
                        <a:rPr lang="en-ZA" baseline="0" dirty="0" smtClean="0">
                          <a:latin typeface="Arial" pitchFamily="34" charset="0"/>
                          <a:cs typeface="Arial" pitchFamily="34" charset="0"/>
                        </a:rPr>
                        <a:t> Parks Operations</a:t>
                      </a:r>
                      <a:endParaRPr lang="en-ZA"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Failure to adhere to Performance</a:t>
                      </a:r>
                      <a:r>
                        <a:rPr lang="en-ZA" baseline="0" dirty="0" smtClean="0">
                          <a:latin typeface="Arial" pitchFamily="34" charset="0"/>
                          <a:cs typeface="Arial" pitchFamily="34" charset="0"/>
                        </a:rPr>
                        <a:t> and Management policy</a:t>
                      </a:r>
                      <a:endParaRPr lang="en-ZA" dirty="0" smtClean="0">
                        <a:latin typeface="Arial" pitchFamily="34" charset="0"/>
                        <a:cs typeface="Arial" pitchFamily="34" charset="0"/>
                      </a:endParaRP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Guilty </a:t>
                      </a:r>
                    </a:p>
                    <a:p>
                      <a:endParaRPr lang="en-ZA" dirty="0"/>
                    </a:p>
                  </a:txBody>
                  <a:tcPr/>
                </a:tc>
                <a:tc>
                  <a:txBody>
                    <a:bodyPr/>
                    <a:lstStyle/>
                    <a:p>
                      <a:r>
                        <a:rPr lang="en-ZA" dirty="0" smtClean="0">
                          <a:latin typeface="Arial" pitchFamily="34" charset="0"/>
                          <a:cs typeface="Arial" pitchFamily="34" charset="0"/>
                        </a:rPr>
                        <a:t>1</a:t>
                      </a:r>
                      <a:r>
                        <a:rPr lang="en-ZA" baseline="30000" dirty="0" smtClean="0">
                          <a:latin typeface="Arial" pitchFamily="34" charset="0"/>
                          <a:cs typeface="Arial" pitchFamily="34" charset="0"/>
                        </a:rPr>
                        <a:t>st</a:t>
                      </a:r>
                      <a:r>
                        <a:rPr lang="en-ZA" dirty="0" smtClean="0">
                          <a:latin typeface="Arial" pitchFamily="34" charset="0"/>
                          <a:cs typeface="Arial" pitchFamily="34" charset="0"/>
                        </a:rPr>
                        <a:t> Written</a:t>
                      </a:r>
                      <a:r>
                        <a:rPr lang="en-ZA" baseline="0" dirty="0" smtClean="0">
                          <a:latin typeface="Arial" pitchFamily="34" charset="0"/>
                          <a:cs typeface="Arial" pitchFamily="34" charset="0"/>
                        </a:rPr>
                        <a:t> warning( 3 months) </a:t>
                      </a:r>
                      <a:endParaRPr lang="en-ZA" dirty="0" smtClean="0">
                        <a:latin typeface="Arial" pitchFamily="34" charset="0"/>
                        <a:cs typeface="Arial" pitchFamily="34" charset="0"/>
                      </a:endParaRPr>
                    </a:p>
                    <a:p>
                      <a:endParaRPr lang="en-ZA" dirty="0" smtClean="0">
                        <a:latin typeface="Arial" pitchFamily="34" charset="0"/>
                        <a:cs typeface="Arial" pitchFamily="34" charset="0"/>
                      </a:endParaRPr>
                    </a:p>
                    <a:p>
                      <a:endParaRPr lang="en-ZA" dirty="0">
                        <a:latin typeface="Arial" pitchFamily="34" charset="0"/>
                        <a:cs typeface="Arial" pitchFamily="34" charset="0"/>
                      </a:endParaRPr>
                    </a:p>
                  </a:txBody>
                  <a:tcPr/>
                </a:tc>
                <a:extLst>
                  <a:ext uri="{0D108BD9-81ED-4DB2-BD59-A6C34878D82A}">
                    <a16:rowId xmlns:a16="http://schemas.microsoft.com/office/drawing/2014/main" xmlns="" val="10002"/>
                  </a:ext>
                </a:extLst>
              </a:tr>
              <a:tr h="370840">
                <a:tc>
                  <a:txBody>
                    <a:bodyPr/>
                    <a:lstStyle/>
                    <a:p>
                      <a:r>
                        <a:rPr lang="en-ZA" baseline="0" dirty="0" smtClean="0">
                          <a:latin typeface="Arial" pitchFamily="34" charset="0"/>
                          <a:cs typeface="Arial" pitchFamily="34" charset="0"/>
                        </a:rPr>
                        <a:t>HOD: Heritage and Knowledge </a:t>
                      </a:r>
                      <a:endParaRPr lang="en-ZA"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Failure to adhere to Performance</a:t>
                      </a:r>
                      <a:r>
                        <a:rPr lang="en-ZA" baseline="0" dirty="0" smtClean="0">
                          <a:latin typeface="Arial" pitchFamily="34" charset="0"/>
                          <a:cs typeface="Arial" pitchFamily="34" charset="0"/>
                        </a:rPr>
                        <a:t> and Management policy</a:t>
                      </a:r>
                      <a:endParaRPr lang="en-ZA" dirty="0" smtClean="0">
                        <a:latin typeface="Arial" pitchFamily="34" charset="0"/>
                        <a:cs typeface="Arial" pitchFamily="34" charset="0"/>
                      </a:endParaRP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Guilty </a:t>
                      </a: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1</a:t>
                      </a:r>
                      <a:r>
                        <a:rPr lang="en-ZA" baseline="30000" dirty="0" smtClean="0">
                          <a:latin typeface="Arial" pitchFamily="34" charset="0"/>
                          <a:cs typeface="Arial" pitchFamily="34" charset="0"/>
                        </a:rPr>
                        <a:t>st</a:t>
                      </a:r>
                      <a:r>
                        <a:rPr lang="en-ZA" dirty="0" smtClean="0">
                          <a:latin typeface="Arial" pitchFamily="34" charset="0"/>
                          <a:cs typeface="Arial" pitchFamily="34" charset="0"/>
                        </a:rPr>
                        <a:t> Written</a:t>
                      </a:r>
                      <a:r>
                        <a:rPr lang="en-ZA" baseline="0" dirty="0" smtClean="0">
                          <a:latin typeface="Arial" pitchFamily="34" charset="0"/>
                          <a:cs typeface="Arial" pitchFamily="34" charset="0"/>
                        </a:rPr>
                        <a:t> warning( 3 months) </a:t>
                      </a:r>
                      <a:endParaRPr lang="en-ZA"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ZA" dirty="0" smtClean="0">
                        <a:latin typeface="Arial" pitchFamily="34" charset="0"/>
                        <a:cs typeface="Arial" pitchFamily="34" charset="0"/>
                      </a:endParaRPr>
                    </a:p>
                    <a:p>
                      <a:endParaRPr lang="en-ZA" dirty="0" smtClean="0">
                        <a:latin typeface="Arial" pitchFamily="34" charset="0"/>
                        <a:cs typeface="Arial" pitchFamily="34" charset="0"/>
                      </a:endParaRPr>
                    </a:p>
                    <a:p>
                      <a:endParaRPr lang="en-ZA"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30932396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ZA" b="1" dirty="0" smtClean="0"/>
              <a:t>DISCIPLINARY REPORT 2019 </a:t>
            </a:r>
            <a:endParaRPr lang="en-ZA"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655629180"/>
              </p:ext>
            </p:extLst>
          </p:nvPr>
        </p:nvGraphicFramePr>
        <p:xfrm>
          <a:off x="457200" y="1600200"/>
          <a:ext cx="8229600" cy="533400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370840">
                <a:tc>
                  <a:txBody>
                    <a:bodyPr/>
                    <a:lstStyle/>
                    <a:p>
                      <a:r>
                        <a:rPr lang="en-ZA" sz="2000" dirty="0" smtClean="0"/>
                        <a:t>Rank</a:t>
                      </a:r>
                      <a:r>
                        <a:rPr lang="en-ZA" baseline="0" dirty="0" smtClean="0"/>
                        <a:t> </a:t>
                      </a:r>
                      <a:r>
                        <a:rPr lang="en-ZA" baseline="0" dirty="0" smtClean="0">
                          <a:latin typeface="Arial" pitchFamily="34" charset="0"/>
                          <a:cs typeface="Arial" pitchFamily="34" charset="0"/>
                        </a:rPr>
                        <a:t> of  employee </a:t>
                      </a:r>
                      <a:endParaRPr lang="en-ZA" dirty="0"/>
                    </a:p>
                  </a:txBody>
                  <a:tcPr/>
                </a:tc>
                <a:tc>
                  <a:txBody>
                    <a:bodyPr/>
                    <a:lstStyle/>
                    <a:p>
                      <a:r>
                        <a:rPr lang="en-ZA" dirty="0" smtClean="0">
                          <a:latin typeface="Arial" pitchFamily="34" charset="0"/>
                          <a:cs typeface="Arial" pitchFamily="34" charset="0"/>
                        </a:rPr>
                        <a:t>Reason</a:t>
                      </a:r>
                      <a:r>
                        <a:rPr lang="en-ZA" baseline="0" dirty="0" smtClean="0">
                          <a:latin typeface="Arial" pitchFamily="34" charset="0"/>
                          <a:cs typeface="Arial" pitchFamily="34" charset="0"/>
                        </a:rPr>
                        <a:t> for action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Outcome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Sanction </a:t>
                      </a:r>
                      <a:endParaRPr lang="en-ZA" dirty="0">
                        <a:latin typeface="Arial" pitchFamily="34" charset="0"/>
                        <a:cs typeface="Arial" pitchFamily="34" charset="0"/>
                      </a:endParaRPr>
                    </a:p>
                  </a:txBody>
                  <a:tcPr/>
                </a:tc>
                <a:extLst>
                  <a:ext uri="{0D108BD9-81ED-4DB2-BD59-A6C34878D82A}">
                    <a16:rowId xmlns:a16="http://schemas.microsoft.com/office/drawing/2014/main" xmlns="" val="10000"/>
                  </a:ext>
                </a:extLst>
              </a:tr>
              <a:tr h="370840">
                <a:tc>
                  <a:txBody>
                    <a:bodyPr/>
                    <a:lstStyle/>
                    <a:p>
                      <a:r>
                        <a:rPr lang="en-ZA" dirty="0" smtClean="0">
                          <a:latin typeface="Arial" pitchFamily="34" charset="0"/>
                          <a:cs typeface="Arial" pitchFamily="34" charset="0"/>
                        </a:rPr>
                        <a:t>Financial</a:t>
                      </a:r>
                      <a:r>
                        <a:rPr lang="en-ZA" baseline="0" dirty="0" smtClean="0">
                          <a:latin typeface="Arial" pitchFamily="34" charset="0"/>
                          <a:cs typeface="Arial" pitchFamily="34" charset="0"/>
                        </a:rPr>
                        <a:t> manager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Gross</a:t>
                      </a:r>
                      <a:r>
                        <a:rPr lang="en-ZA" baseline="0" dirty="0" smtClean="0">
                          <a:latin typeface="Arial" pitchFamily="34" charset="0"/>
                          <a:cs typeface="Arial" pitchFamily="34" charset="0"/>
                        </a:rPr>
                        <a:t> negligence manipulated financial report&amp; dereliction of duties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Mutual</a:t>
                      </a:r>
                      <a:r>
                        <a:rPr lang="en-ZA" baseline="0" dirty="0" smtClean="0">
                          <a:latin typeface="Arial" pitchFamily="34" charset="0"/>
                          <a:cs typeface="Arial" pitchFamily="34" charset="0"/>
                        </a:rPr>
                        <a:t> separation Agreement</a:t>
                      </a:r>
                      <a:endParaRPr lang="en-ZA"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None</a:t>
                      </a:r>
                    </a:p>
                    <a:p>
                      <a:endParaRPr lang="en-ZA" dirty="0" smtClean="0">
                        <a:latin typeface="Arial" pitchFamily="34" charset="0"/>
                        <a:cs typeface="Arial" pitchFamily="34" charset="0"/>
                      </a:endParaRPr>
                    </a:p>
                    <a:p>
                      <a:endParaRPr lang="en-ZA" dirty="0">
                        <a:latin typeface="Arial" pitchFamily="34" charset="0"/>
                        <a:cs typeface="Arial" pitchFamily="34" charset="0"/>
                      </a:endParaRPr>
                    </a:p>
                  </a:txBody>
                  <a:tcPr/>
                </a:tc>
                <a:extLst>
                  <a:ext uri="{0D108BD9-81ED-4DB2-BD59-A6C34878D82A}">
                    <a16:rowId xmlns:a16="http://schemas.microsoft.com/office/drawing/2014/main" xmlns="" val="10001"/>
                  </a:ext>
                </a:extLst>
              </a:tr>
              <a:tr h="370840">
                <a:tc>
                  <a:txBody>
                    <a:bodyPr/>
                    <a:lstStyle/>
                    <a:p>
                      <a:r>
                        <a:rPr lang="en-ZA" dirty="0" smtClean="0">
                          <a:latin typeface="Arial" pitchFamily="34" charset="0"/>
                          <a:cs typeface="Arial" pitchFamily="34" charset="0"/>
                        </a:rPr>
                        <a:t>HOD</a:t>
                      </a:r>
                      <a:r>
                        <a:rPr lang="en-ZA" baseline="0" dirty="0" smtClean="0">
                          <a:latin typeface="Arial" pitchFamily="34" charset="0"/>
                          <a:cs typeface="Arial" pitchFamily="34" charset="0"/>
                        </a:rPr>
                        <a:t>  Heritage &amp; Knowledge</a:t>
                      </a:r>
                      <a:endParaRPr lang="en-ZA"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Dereliction</a:t>
                      </a:r>
                      <a:r>
                        <a:rPr lang="en-ZA" baseline="0" dirty="0" smtClean="0">
                          <a:latin typeface="Arial" pitchFamily="34" charset="0"/>
                          <a:cs typeface="Arial" pitchFamily="34" charset="0"/>
                        </a:rPr>
                        <a:t> of duties </a:t>
                      </a:r>
                      <a:r>
                        <a:rPr lang="en-ZA" dirty="0" smtClean="0">
                          <a:latin typeface="Arial" pitchFamily="34" charset="0"/>
                          <a:cs typeface="Arial" pitchFamily="34" charset="0"/>
                        </a:rPr>
                        <a:t> </a:t>
                      </a: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Guilty </a:t>
                      </a: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Final</a:t>
                      </a:r>
                      <a:r>
                        <a:rPr lang="en-ZA" baseline="0" dirty="0" smtClean="0">
                          <a:latin typeface="Arial" pitchFamily="34" charset="0"/>
                          <a:cs typeface="Arial" pitchFamily="34" charset="0"/>
                        </a:rPr>
                        <a:t> written warning (12 months)</a:t>
                      </a:r>
                      <a:endParaRPr lang="en-ZA" dirty="0" smtClean="0">
                        <a:latin typeface="Arial" pitchFamily="34" charset="0"/>
                        <a:cs typeface="Arial" pitchFamily="34" charset="0"/>
                      </a:endParaRPr>
                    </a:p>
                    <a:p>
                      <a:endParaRPr lang="en-ZA" dirty="0" smtClean="0">
                        <a:latin typeface="Arial" pitchFamily="34" charset="0"/>
                        <a:cs typeface="Arial" pitchFamily="34" charset="0"/>
                      </a:endParaRPr>
                    </a:p>
                    <a:p>
                      <a:endParaRPr lang="en-ZA" dirty="0">
                        <a:latin typeface="Arial" pitchFamily="34" charset="0"/>
                        <a:cs typeface="Arial" pitchFamily="34" charset="0"/>
                      </a:endParaRPr>
                    </a:p>
                  </a:txBody>
                  <a:tcPr/>
                </a:tc>
                <a:extLst>
                  <a:ext uri="{0D108BD9-81ED-4DB2-BD59-A6C34878D82A}">
                    <a16:rowId xmlns:a16="http://schemas.microsoft.com/office/drawing/2014/main" xmlns="" val="10002"/>
                  </a:ext>
                </a:extLst>
              </a:tr>
              <a:tr h="370840">
                <a:tc>
                  <a:txBody>
                    <a:bodyPr/>
                    <a:lstStyle/>
                    <a:p>
                      <a:r>
                        <a:rPr lang="en-ZA" baseline="0" dirty="0" smtClean="0">
                          <a:latin typeface="Arial" pitchFamily="34" charset="0"/>
                          <a:cs typeface="Arial" pitchFamily="34" charset="0"/>
                        </a:rPr>
                        <a:t>Office Assistant </a:t>
                      </a:r>
                      <a:endParaRPr lang="en-ZA"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Absence</a:t>
                      </a:r>
                      <a:r>
                        <a:rPr lang="en-ZA" baseline="0" dirty="0" smtClean="0">
                          <a:latin typeface="Arial" pitchFamily="34" charset="0"/>
                          <a:cs typeface="Arial" pitchFamily="34" charset="0"/>
                        </a:rPr>
                        <a:t> without leave </a:t>
                      </a:r>
                      <a:endParaRPr lang="en-ZA" dirty="0" smtClean="0">
                        <a:latin typeface="Arial" pitchFamily="34" charset="0"/>
                        <a:cs typeface="Arial" pitchFamily="34" charset="0"/>
                      </a:endParaRP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Guilty </a:t>
                      </a: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1</a:t>
                      </a:r>
                      <a:r>
                        <a:rPr lang="en-ZA" baseline="30000" dirty="0" smtClean="0">
                          <a:latin typeface="Arial" pitchFamily="34" charset="0"/>
                          <a:cs typeface="Arial" pitchFamily="34" charset="0"/>
                        </a:rPr>
                        <a:t>st</a:t>
                      </a:r>
                      <a:r>
                        <a:rPr lang="en-ZA" dirty="0" smtClean="0">
                          <a:latin typeface="Arial" pitchFamily="34" charset="0"/>
                          <a:cs typeface="Arial" pitchFamily="34" charset="0"/>
                        </a:rPr>
                        <a:t> Written</a:t>
                      </a:r>
                      <a:r>
                        <a:rPr lang="en-ZA" baseline="0" dirty="0" smtClean="0">
                          <a:latin typeface="Arial" pitchFamily="34" charset="0"/>
                          <a:cs typeface="Arial" pitchFamily="34" charset="0"/>
                        </a:rPr>
                        <a:t> warning ( 3 months) </a:t>
                      </a:r>
                      <a:endParaRPr lang="en-ZA"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ZA" dirty="0" smtClean="0">
                        <a:latin typeface="Arial" pitchFamily="34" charset="0"/>
                        <a:cs typeface="Arial" pitchFamily="34" charset="0"/>
                      </a:endParaRPr>
                    </a:p>
                    <a:p>
                      <a:endParaRPr lang="en-ZA" dirty="0" smtClean="0">
                        <a:latin typeface="Arial" pitchFamily="34" charset="0"/>
                        <a:cs typeface="Arial" pitchFamily="34" charset="0"/>
                      </a:endParaRPr>
                    </a:p>
                    <a:p>
                      <a:endParaRPr lang="en-ZA"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30066555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normAutofit fontScale="90000"/>
          </a:bodyPr>
          <a:lstStyle/>
          <a:p>
            <a:r>
              <a:rPr lang="en-ZA" b="1" dirty="0" smtClean="0"/>
              <a:t>DISCIPLINARY REPORT 2019 (cont.) </a:t>
            </a:r>
            <a:endParaRPr lang="en-ZA"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580055322"/>
              </p:ext>
            </p:extLst>
          </p:nvPr>
        </p:nvGraphicFramePr>
        <p:xfrm>
          <a:off x="457200" y="1600200"/>
          <a:ext cx="8229600" cy="478536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370840">
                <a:tc>
                  <a:txBody>
                    <a:bodyPr/>
                    <a:lstStyle/>
                    <a:p>
                      <a:r>
                        <a:rPr lang="en-ZA" sz="2000" dirty="0" smtClean="0"/>
                        <a:t>Rank</a:t>
                      </a:r>
                      <a:r>
                        <a:rPr lang="en-ZA" baseline="0" dirty="0" smtClean="0"/>
                        <a:t> </a:t>
                      </a:r>
                      <a:r>
                        <a:rPr lang="en-ZA" baseline="0" dirty="0" smtClean="0">
                          <a:latin typeface="Arial" pitchFamily="34" charset="0"/>
                          <a:cs typeface="Arial" pitchFamily="34" charset="0"/>
                        </a:rPr>
                        <a:t> of  employee </a:t>
                      </a:r>
                      <a:endParaRPr lang="en-ZA" dirty="0"/>
                    </a:p>
                  </a:txBody>
                  <a:tcPr/>
                </a:tc>
                <a:tc>
                  <a:txBody>
                    <a:bodyPr/>
                    <a:lstStyle/>
                    <a:p>
                      <a:r>
                        <a:rPr lang="en-ZA" dirty="0" smtClean="0">
                          <a:latin typeface="Arial" pitchFamily="34" charset="0"/>
                          <a:cs typeface="Arial" pitchFamily="34" charset="0"/>
                        </a:rPr>
                        <a:t>Reason</a:t>
                      </a:r>
                      <a:r>
                        <a:rPr lang="en-ZA" baseline="0" dirty="0" smtClean="0">
                          <a:latin typeface="Arial" pitchFamily="34" charset="0"/>
                          <a:cs typeface="Arial" pitchFamily="34" charset="0"/>
                        </a:rPr>
                        <a:t> for action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Outcome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Sanction </a:t>
                      </a:r>
                      <a:endParaRPr lang="en-ZA" dirty="0">
                        <a:latin typeface="Arial" pitchFamily="34" charset="0"/>
                        <a:cs typeface="Arial" pitchFamily="34" charset="0"/>
                      </a:endParaRPr>
                    </a:p>
                  </a:txBody>
                  <a:tcPr/>
                </a:tc>
                <a:extLst>
                  <a:ext uri="{0D108BD9-81ED-4DB2-BD59-A6C34878D82A}">
                    <a16:rowId xmlns:a16="http://schemas.microsoft.com/office/drawing/2014/main" xmlns="" val="10000"/>
                  </a:ext>
                </a:extLst>
              </a:tr>
              <a:tr h="370840">
                <a:tc>
                  <a:txBody>
                    <a:bodyPr/>
                    <a:lstStyle/>
                    <a:p>
                      <a:r>
                        <a:rPr lang="en-ZA" dirty="0" smtClean="0">
                          <a:latin typeface="Arial" pitchFamily="34" charset="0"/>
                          <a:cs typeface="Arial" pitchFamily="34" charset="0"/>
                        </a:rPr>
                        <a:t>Audio</a:t>
                      </a:r>
                      <a:r>
                        <a:rPr lang="en-ZA" baseline="0" dirty="0" smtClean="0">
                          <a:latin typeface="Arial" pitchFamily="34" charset="0"/>
                          <a:cs typeface="Arial" pitchFamily="34" charset="0"/>
                        </a:rPr>
                        <a:t> Visual Producer</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Failure</a:t>
                      </a:r>
                      <a:r>
                        <a:rPr lang="en-ZA" baseline="0" dirty="0" smtClean="0">
                          <a:latin typeface="Arial" pitchFamily="34" charset="0"/>
                          <a:cs typeface="Arial" pitchFamily="34" charset="0"/>
                        </a:rPr>
                        <a:t> to adhere to Leave policy</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Guilty</a:t>
                      </a:r>
                      <a:endParaRPr lang="en-ZA"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1</a:t>
                      </a:r>
                      <a:r>
                        <a:rPr lang="en-ZA" baseline="30000" dirty="0" smtClean="0">
                          <a:latin typeface="Arial" pitchFamily="34" charset="0"/>
                          <a:cs typeface="Arial" pitchFamily="34" charset="0"/>
                        </a:rPr>
                        <a:t>st</a:t>
                      </a:r>
                      <a:r>
                        <a:rPr lang="en-ZA" dirty="0" smtClean="0">
                          <a:latin typeface="Arial" pitchFamily="34" charset="0"/>
                          <a:cs typeface="Arial" pitchFamily="34" charset="0"/>
                        </a:rPr>
                        <a:t> Written</a:t>
                      </a:r>
                      <a:r>
                        <a:rPr lang="en-ZA" baseline="0" dirty="0" smtClean="0">
                          <a:latin typeface="Arial" pitchFamily="34" charset="0"/>
                          <a:cs typeface="Arial" pitchFamily="34" charset="0"/>
                        </a:rPr>
                        <a:t> warning ( 3 months) </a:t>
                      </a:r>
                      <a:endParaRPr lang="en-ZA" dirty="0" smtClean="0">
                        <a:latin typeface="Arial" pitchFamily="34" charset="0"/>
                        <a:cs typeface="Arial" pitchFamily="34" charset="0"/>
                      </a:endParaRPr>
                    </a:p>
                    <a:p>
                      <a:endParaRPr lang="en-ZA" dirty="0" smtClean="0">
                        <a:latin typeface="Arial" pitchFamily="34" charset="0"/>
                        <a:cs typeface="Arial" pitchFamily="34" charset="0"/>
                      </a:endParaRPr>
                    </a:p>
                    <a:p>
                      <a:endParaRPr lang="en-ZA" dirty="0">
                        <a:latin typeface="Arial" pitchFamily="34" charset="0"/>
                        <a:cs typeface="Arial" pitchFamily="34" charset="0"/>
                      </a:endParaRPr>
                    </a:p>
                  </a:txBody>
                  <a:tcPr/>
                </a:tc>
                <a:extLst>
                  <a:ext uri="{0D108BD9-81ED-4DB2-BD59-A6C34878D82A}">
                    <a16:rowId xmlns:a16="http://schemas.microsoft.com/office/drawing/2014/main" xmlns="" val="10001"/>
                  </a:ext>
                </a:extLst>
              </a:tr>
              <a:tr h="370840">
                <a:tc>
                  <a:txBody>
                    <a:bodyPr/>
                    <a:lstStyle/>
                    <a:p>
                      <a:r>
                        <a:rPr lang="en-ZA" dirty="0" smtClean="0">
                          <a:latin typeface="Arial" pitchFamily="34" charset="0"/>
                          <a:cs typeface="Arial" pitchFamily="34" charset="0"/>
                        </a:rPr>
                        <a:t>HOD</a:t>
                      </a:r>
                      <a:r>
                        <a:rPr lang="en-ZA" baseline="0" dirty="0" smtClean="0">
                          <a:latin typeface="Arial" pitchFamily="34" charset="0"/>
                          <a:cs typeface="Arial" pitchFamily="34" charset="0"/>
                        </a:rPr>
                        <a:t>  Heritage &amp; Knowledge</a:t>
                      </a:r>
                      <a:endParaRPr lang="en-ZA"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Dereliction</a:t>
                      </a:r>
                      <a:r>
                        <a:rPr lang="en-ZA" baseline="0" dirty="0" smtClean="0">
                          <a:latin typeface="Arial" pitchFamily="34" charset="0"/>
                          <a:cs typeface="Arial" pitchFamily="34" charset="0"/>
                        </a:rPr>
                        <a:t> of duties </a:t>
                      </a:r>
                      <a:r>
                        <a:rPr lang="en-ZA" dirty="0" smtClean="0">
                          <a:latin typeface="Arial" pitchFamily="34" charset="0"/>
                          <a:cs typeface="Arial" pitchFamily="34" charset="0"/>
                        </a:rPr>
                        <a:t> </a:t>
                      </a: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Guilty </a:t>
                      </a: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Final</a:t>
                      </a:r>
                      <a:r>
                        <a:rPr lang="en-ZA" baseline="0" dirty="0" smtClean="0">
                          <a:latin typeface="Arial" pitchFamily="34" charset="0"/>
                          <a:cs typeface="Arial" pitchFamily="34" charset="0"/>
                        </a:rPr>
                        <a:t> written warning (12 months)</a:t>
                      </a:r>
                      <a:endParaRPr lang="en-ZA" dirty="0" smtClean="0">
                        <a:latin typeface="Arial" pitchFamily="34" charset="0"/>
                        <a:cs typeface="Arial" pitchFamily="34" charset="0"/>
                      </a:endParaRPr>
                    </a:p>
                    <a:p>
                      <a:endParaRPr lang="en-ZA" dirty="0" smtClean="0">
                        <a:latin typeface="Arial" pitchFamily="34" charset="0"/>
                        <a:cs typeface="Arial" pitchFamily="34" charset="0"/>
                      </a:endParaRPr>
                    </a:p>
                    <a:p>
                      <a:endParaRPr lang="en-ZA" dirty="0">
                        <a:latin typeface="Arial" pitchFamily="34" charset="0"/>
                        <a:cs typeface="Arial" pitchFamily="34" charset="0"/>
                      </a:endParaRPr>
                    </a:p>
                  </a:txBody>
                  <a:tcPr/>
                </a:tc>
                <a:extLst>
                  <a:ext uri="{0D108BD9-81ED-4DB2-BD59-A6C34878D82A}">
                    <a16:rowId xmlns:a16="http://schemas.microsoft.com/office/drawing/2014/main" xmlns="" val="10002"/>
                  </a:ext>
                </a:extLst>
              </a:tr>
              <a:tr h="370840">
                <a:tc>
                  <a:txBody>
                    <a:bodyPr/>
                    <a:lstStyle/>
                    <a:p>
                      <a:r>
                        <a:rPr lang="en-ZA" dirty="0" smtClean="0">
                          <a:latin typeface="Arial" pitchFamily="34" charset="0"/>
                          <a:cs typeface="Arial" pitchFamily="34" charset="0"/>
                        </a:rPr>
                        <a:t>Education Officer</a:t>
                      </a:r>
                      <a:endParaRPr lang="en-ZA"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Misappropriation of  Freedom Park funds </a:t>
                      </a: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Guilty </a:t>
                      </a: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Dismissal</a:t>
                      </a:r>
                      <a:r>
                        <a:rPr lang="en-ZA" baseline="0" dirty="0" smtClean="0">
                          <a:latin typeface="Arial" pitchFamily="34" charset="0"/>
                          <a:cs typeface="Arial" pitchFamily="34" charset="0"/>
                        </a:rPr>
                        <a:t> </a:t>
                      </a:r>
                      <a:endParaRPr lang="en-ZA"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ZA" dirty="0" smtClean="0">
                        <a:latin typeface="Arial" pitchFamily="34" charset="0"/>
                        <a:cs typeface="Arial" pitchFamily="34" charset="0"/>
                      </a:endParaRPr>
                    </a:p>
                    <a:p>
                      <a:endParaRPr lang="en-ZA" dirty="0" smtClean="0">
                        <a:latin typeface="Arial" pitchFamily="34" charset="0"/>
                        <a:cs typeface="Arial" pitchFamily="34" charset="0"/>
                      </a:endParaRPr>
                    </a:p>
                    <a:p>
                      <a:endParaRPr lang="en-ZA"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3533940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ZA" b="1" dirty="0" smtClean="0"/>
              <a:t>DISCIPLINARY REPORT 2020</a:t>
            </a:r>
            <a:endParaRPr lang="en-ZA"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010172122"/>
              </p:ext>
            </p:extLst>
          </p:nvPr>
        </p:nvGraphicFramePr>
        <p:xfrm>
          <a:off x="457200" y="1600200"/>
          <a:ext cx="8229600" cy="314452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20000"/>
                    </a:ext>
                  </a:extLst>
                </a:gridCol>
                <a:gridCol w="2057400">
                  <a:extLst>
                    <a:ext uri="{9D8B030D-6E8A-4147-A177-3AD203B41FA5}">
                      <a16:colId xmlns:a16="http://schemas.microsoft.com/office/drawing/2014/main" xmlns="" val="20001"/>
                    </a:ext>
                  </a:extLst>
                </a:gridCol>
                <a:gridCol w="2057400">
                  <a:extLst>
                    <a:ext uri="{9D8B030D-6E8A-4147-A177-3AD203B41FA5}">
                      <a16:colId xmlns:a16="http://schemas.microsoft.com/office/drawing/2014/main" xmlns="" val="20002"/>
                    </a:ext>
                  </a:extLst>
                </a:gridCol>
                <a:gridCol w="2057400">
                  <a:extLst>
                    <a:ext uri="{9D8B030D-6E8A-4147-A177-3AD203B41FA5}">
                      <a16:colId xmlns:a16="http://schemas.microsoft.com/office/drawing/2014/main" xmlns="" val="20003"/>
                    </a:ext>
                  </a:extLst>
                </a:gridCol>
              </a:tblGrid>
              <a:tr h="370840">
                <a:tc>
                  <a:txBody>
                    <a:bodyPr/>
                    <a:lstStyle/>
                    <a:p>
                      <a:r>
                        <a:rPr lang="en-ZA" sz="2000" dirty="0" smtClean="0"/>
                        <a:t>Rank</a:t>
                      </a:r>
                      <a:r>
                        <a:rPr lang="en-ZA" baseline="0" dirty="0" smtClean="0"/>
                        <a:t> </a:t>
                      </a:r>
                      <a:r>
                        <a:rPr lang="en-ZA" baseline="0" dirty="0" smtClean="0">
                          <a:latin typeface="Arial" pitchFamily="34" charset="0"/>
                          <a:cs typeface="Arial" pitchFamily="34" charset="0"/>
                        </a:rPr>
                        <a:t> of  employee </a:t>
                      </a:r>
                      <a:endParaRPr lang="en-ZA" dirty="0"/>
                    </a:p>
                  </a:txBody>
                  <a:tcPr/>
                </a:tc>
                <a:tc>
                  <a:txBody>
                    <a:bodyPr/>
                    <a:lstStyle/>
                    <a:p>
                      <a:r>
                        <a:rPr lang="en-ZA" dirty="0" smtClean="0">
                          <a:latin typeface="Arial" pitchFamily="34" charset="0"/>
                          <a:cs typeface="Arial" pitchFamily="34" charset="0"/>
                        </a:rPr>
                        <a:t>Reason</a:t>
                      </a:r>
                      <a:r>
                        <a:rPr lang="en-ZA" baseline="0" dirty="0" smtClean="0">
                          <a:latin typeface="Arial" pitchFamily="34" charset="0"/>
                          <a:cs typeface="Arial" pitchFamily="34" charset="0"/>
                        </a:rPr>
                        <a:t> for action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Outcome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Sanction </a:t>
                      </a:r>
                      <a:endParaRPr lang="en-ZA" dirty="0">
                        <a:latin typeface="Arial" pitchFamily="34" charset="0"/>
                        <a:cs typeface="Arial" pitchFamily="34" charset="0"/>
                      </a:endParaRPr>
                    </a:p>
                  </a:txBody>
                  <a:tcPr/>
                </a:tc>
                <a:extLst>
                  <a:ext uri="{0D108BD9-81ED-4DB2-BD59-A6C34878D82A}">
                    <a16:rowId xmlns:a16="http://schemas.microsoft.com/office/drawing/2014/main" xmlns="" val="10000"/>
                  </a:ext>
                </a:extLst>
              </a:tr>
              <a:tr h="370840">
                <a:tc>
                  <a:txBody>
                    <a:bodyPr/>
                    <a:lstStyle/>
                    <a:p>
                      <a:r>
                        <a:rPr lang="en-ZA" dirty="0" smtClean="0">
                          <a:latin typeface="Arial" pitchFamily="34" charset="0"/>
                          <a:cs typeface="Arial" pitchFamily="34" charset="0"/>
                        </a:rPr>
                        <a:t>Unit</a:t>
                      </a:r>
                      <a:r>
                        <a:rPr lang="en-ZA" baseline="0" dirty="0" smtClean="0">
                          <a:latin typeface="Arial" pitchFamily="34" charset="0"/>
                          <a:cs typeface="Arial" pitchFamily="34" charset="0"/>
                        </a:rPr>
                        <a:t> Head : Protocol and Security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Breach</a:t>
                      </a:r>
                      <a:r>
                        <a:rPr lang="en-ZA" baseline="0" dirty="0" smtClean="0">
                          <a:latin typeface="Arial" pitchFamily="34" charset="0"/>
                          <a:cs typeface="Arial" pitchFamily="34" charset="0"/>
                        </a:rPr>
                        <a:t> of  Communication and Security  Policy </a:t>
                      </a:r>
                      <a:endParaRPr lang="en-ZA" dirty="0">
                        <a:latin typeface="Arial" pitchFamily="34" charset="0"/>
                        <a:cs typeface="Arial" pitchFamily="34" charset="0"/>
                      </a:endParaRPr>
                    </a:p>
                  </a:txBody>
                  <a:tcPr/>
                </a:tc>
                <a:tc>
                  <a:txBody>
                    <a:bodyPr/>
                    <a:lstStyle/>
                    <a:p>
                      <a:r>
                        <a:rPr lang="en-ZA" dirty="0" smtClean="0">
                          <a:latin typeface="Arial" pitchFamily="34" charset="0"/>
                          <a:cs typeface="Arial" pitchFamily="34" charset="0"/>
                        </a:rPr>
                        <a:t>Employee on suspension</a:t>
                      </a:r>
                      <a:r>
                        <a:rPr lang="en-ZA" baseline="0" dirty="0" smtClean="0">
                          <a:latin typeface="Arial" pitchFamily="34" charset="0"/>
                          <a:cs typeface="Arial" pitchFamily="34" charset="0"/>
                        </a:rPr>
                        <a:t> </a:t>
                      </a:r>
                      <a:endParaRPr lang="en-ZA"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dirty="0" smtClean="0">
                          <a:latin typeface="Arial" pitchFamily="34" charset="0"/>
                          <a:cs typeface="Arial" pitchFamily="34" charset="0"/>
                        </a:rPr>
                        <a:t>Pending</a:t>
                      </a:r>
                      <a:r>
                        <a:rPr lang="en-ZA" baseline="0" dirty="0" smtClean="0">
                          <a:latin typeface="Arial" pitchFamily="34" charset="0"/>
                          <a:cs typeface="Arial" pitchFamily="34" charset="0"/>
                        </a:rPr>
                        <a:t> </a:t>
                      </a:r>
                      <a:endParaRPr lang="en-ZA" dirty="0" smtClean="0">
                        <a:latin typeface="Arial" pitchFamily="34" charset="0"/>
                        <a:cs typeface="Arial" pitchFamily="34" charset="0"/>
                      </a:endParaRPr>
                    </a:p>
                    <a:p>
                      <a:endParaRPr lang="en-ZA" dirty="0" smtClean="0">
                        <a:latin typeface="Arial" pitchFamily="34" charset="0"/>
                        <a:cs typeface="Arial" pitchFamily="34" charset="0"/>
                      </a:endParaRPr>
                    </a:p>
                    <a:p>
                      <a:endParaRPr lang="en-ZA" dirty="0">
                        <a:latin typeface="Arial" pitchFamily="34" charset="0"/>
                        <a:cs typeface="Arial" pitchFamily="34" charset="0"/>
                      </a:endParaRPr>
                    </a:p>
                  </a:txBody>
                  <a:tcPr/>
                </a:tc>
                <a:extLst>
                  <a:ext uri="{0D108BD9-81ED-4DB2-BD59-A6C34878D82A}">
                    <a16:rowId xmlns:a16="http://schemas.microsoft.com/office/drawing/2014/main" xmlns="" val="10001"/>
                  </a:ext>
                </a:extLst>
              </a:tr>
              <a:tr h="370840">
                <a:tc>
                  <a:txBody>
                    <a:bodyPr/>
                    <a:lstStyle/>
                    <a:p>
                      <a:endParaRPr lang="en-ZA"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ZA" dirty="0" smtClean="0">
                        <a:latin typeface="Arial" pitchFamily="34" charset="0"/>
                        <a:cs typeface="Arial" pitchFamily="34" charset="0"/>
                      </a:endParaRP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ZA" dirty="0" smtClean="0">
                        <a:latin typeface="Arial" pitchFamily="34" charset="0"/>
                        <a:cs typeface="Arial" pitchFamily="34" charset="0"/>
                      </a:endParaRPr>
                    </a:p>
                    <a:p>
                      <a:endParaRPr lang="en-ZA"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ZA" dirty="0" smtClean="0">
                        <a:latin typeface="Arial" pitchFamily="34" charset="0"/>
                        <a:cs typeface="Arial" pitchFamily="34" charset="0"/>
                      </a:endParaRPr>
                    </a:p>
                    <a:p>
                      <a:endParaRPr lang="en-ZA" dirty="0" smtClean="0">
                        <a:latin typeface="Arial" pitchFamily="34" charset="0"/>
                        <a:cs typeface="Arial" pitchFamily="34" charset="0"/>
                      </a:endParaRPr>
                    </a:p>
                    <a:p>
                      <a:endParaRPr lang="en-ZA" dirty="0">
                        <a:latin typeface="Arial" pitchFamily="34" charset="0"/>
                        <a:cs typeface="Arial" pitchFamily="34" charset="0"/>
                      </a:endParaRPr>
                    </a:p>
                  </a:txBody>
                  <a:tcPr/>
                </a:tc>
                <a:extLst>
                  <a:ext uri="{0D108BD9-81ED-4DB2-BD59-A6C34878D82A}">
                    <a16:rowId xmlns:a16="http://schemas.microsoft.com/office/drawing/2014/main" xmlns="" val="10002"/>
                  </a:ext>
                </a:extLst>
              </a:tr>
              <a:tr h="370840">
                <a:tc>
                  <a:txBody>
                    <a:bodyPr/>
                    <a:lstStyle/>
                    <a:p>
                      <a:endParaRPr lang="en-ZA" dirty="0">
                        <a:latin typeface="Arial" pitchFamily="34" charset="0"/>
                        <a:cs typeface="Arial" pitchFamily="34" charset="0"/>
                      </a:endParaRPr>
                    </a:p>
                  </a:txBody>
                  <a:tcPr/>
                </a:tc>
                <a:tc>
                  <a:txBody>
                    <a:bodyPr/>
                    <a:lstStyle/>
                    <a:p>
                      <a:endParaRPr lang="en-ZA" dirty="0"/>
                    </a:p>
                  </a:txBody>
                  <a:tcPr/>
                </a:tc>
                <a:tc>
                  <a:txBody>
                    <a:bodyPr/>
                    <a:lstStyle/>
                    <a:p>
                      <a:endParaRPr lang="en-ZA" dirty="0"/>
                    </a:p>
                  </a:txBody>
                  <a:tcPr/>
                </a:tc>
                <a:tc>
                  <a:txBody>
                    <a:bodyPr/>
                    <a:lstStyle/>
                    <a:p>
                      <a:endParaRPr lang="en-ZA" dirty="0"/>
                    </a:p>
                  </a:txBody>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258392216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latin typeface="Arial" panose="020B0604020202020204" pitchFamily="34" charset="0"/>
                <a:cs typeface="Arial" panose="020B0604020202020204" pitchFamily="34" charset="0"/>
              </a:rPr>
              <a:t>STATE OF SITE </a:t>
            </a:r>
            <a:endParaRPr lang="en-ZA" dirty="0"/>
          </a:p>
        </p:txBody>
      </p:sp>
      <p:sp>
        <p:nvSpPr>
          <p:cNvPr id="3" name="Content Placeholder 2"/>
          <p:cNvSpPr>
            <a:spLocks noGrp="1"/>
          </p:cNvSpPr>
          <p:nvPr>
            <p:ph idx="1"/>
          </p:nvPr>
        </p:nvSpPr>
        <p:spPr/>
        <p:txBody>
          <a:bodyPr>
            <a:normAutofit fontScale="85000" lnSpcReduction="10000"/>
          </a:bodyPr>
          <a:lstStyle/>
          <a:p>
            <a:r>
              <a:rPr lang="en-ZA" b="1" dirty="0">
                <a:latin typeface="Arial" panose="020B0604020202020204" pitchFamily="34" charset="0"/>
                <a:cs typeface="Arial" panose="020B0604020202020204" pitchFamily="34" charset="0"/>
              </a:rPr>
              <a:t>Facilities </a:t>
            </a:r>
            <a:r>
              <a:rPr lang="en-ZA" b="1" dirty="0" smtClean="0">
                <a:latin typeface="Arial" panose="020B0604020202020204" pitchFamily="34" charset="0"/>
                <a:cs typeface="Arial" panose="020B0604020202020204" pitchFamily="34" charset="0"/>
              </a:rPr>
              <a:t>management and Security: </a:t>
            </a:r>
            <a:endParaRPr lang="en-ZA" b="1" dirty="0">
              <a:latin typeface="Arial" panose="020B0604020202020204" pitchFamily="34" charset="0"/>
              <a:cs typeface="Arial" panose="020B0604020202020204" pitchFamily="34" charset="0"/>
            </a:endParaRPr>
          </a:p>
          <a:p>
            <a:pPr algn="just"/>
            <a:r>
              <a:rPr lang="en-ZA" sz="2400" dirty="0" smtClean="0">
                <a:latin typeface="Arial" panose="020B0604020202020204" pitchFamily="34" charset="0"/>
                <a:cs typeface="Arial" panose="020B0604020202020204" pitchFamily="34" charset="0"/>
              </a:rPr>
              <a:t>Freedom </a:t>
            </a:r>
            <a:r>
              <a:rPr lang="en-ZA" sz="2400" dirty="0">
                <a:latin typeface="Arial" panose="020B0604020202020204" pitchFamily="34" charset="0"/>
                <a:cs typeface="Arial" panose="020B0604020202020204" pitchFamily="34" charset="0"/>
              </a:rPr>
              <a:t>Park conducted condition assessment in May-June 2019</a:t>
            </a:r>
          </a:p>
          <a:p>
            <a:pPr marL="342900" lvl="2" indent="-342900" algn="just"/>
            <a:r>
              <a:rPr lang="en-ZA" dirty="0" smtClean="0">
                <a:latin typeface="Arial" panose="020B0604020202020204" pitchFamily="34" charset="0"/>
                <a:cs typeface="Arial" panose="020B0604020202020204" pitchFamily="34" charset="0"/>
              </a:rPr>
              <a:t>DSAC  </a:t>
            </a:r>
            <a:r>
              <a:rPr lang="en-ZA" dirty="0">
                <a:latin typeface="Arial" panose="020B0604020202020204" pitchFamily="34" charset="0"/>
                <a:cs typeface="Arial" panose="020B0604020202020204" pitchFamily="34" charset="0"/>
              </a:rPr>
              <a:t>also conducted a high level condition assessment for all entities in October </a:t>
            </a:r>
            <a:r>
              <a:rPr lang="en-ZA" dirty="0" smtClean="0">
                <a:latin typeface="Arial" panose="020B0604020202020204" pitchFamily="34" charset="0"/>
                <a:cs typeface="Arial" panose="020B0604020202020204" pitchFamily="34" charset="0"/>
              </a:rPr>
              <a:t>2019</a:t>
            </a:r>
          </a:p>
          <a:p>
            <a:pPr marL="342900" lvl="2" indent="-342900" algn="just"/>
            <a:r>
              <a:rPr lang="en-ZA" dirty="0">
                <a:latin typeface="Arial" panose="020B0604020202020204" pitchFamily="34" charset="0"/>
                <a:cs typeface="Arial" panose="020B0604020202020204" pitchFamily="34" charset="0"/>
              </a:rPr>
              <a:t>Freedom Park developed a 10-year preventative maintenance plan, approved by Council in July 2019</a:t>
            </a:r>
            <a:r>
              <a:rPr lang="en-ZA" dirty="0" smtClean="0">
                <a:latin typeface="Arial" panose="020B0604020202020204" pitchFamily="34" charset="0"/>
                <a:cs typeface="Arial" panose="020B0604020202020204" pitchFamily="34" charset="0"/>
              </a:rPr>
              <a:t>.</a:t>
            </a:r>
          </a:p>
          <a:p>
            <a:pPr marL="342900" lvl="2" indent="-342900" algn="just"/>
            <a:r>
              <a:rPr lang="en-ZA" dirty="0" smtClean="0">
                <a:latin typeface="Arial" panose="020B0604020202020204" pitchFamily="34" charset="0"/>
                <a:cs typeface="Arial" panose="020B0604020202020204" pitchFamily="34" charset="0"/>
              </a:rPr>
              <a:t>The </a:t>
            </a:r>
            <a:r>
              <a:rPr lang="en-ZA" dirty="0">
                <a:latin typeface="Arial" panose="020B0604020202020204" pitchFamily="34" charset="0"/>
                <a:cs typeface="Arial" panose="020B0604020202020204" pitchFamily="34" charset="0"/>
              </a:rPr>
              <a:t>User Asset Management </a:t>
            </a:r>
            <a:r>
              <a:rPr lang="en-ZA" dirty="0" smtClean="0">
                <a:latin typeface="Arial" panose="020B0604020202020204" pitchFamily="34" charset="0"/>
                <a:cs typeface="Arial" panose="020B0604020202020204" pitchFamily="34" charset="0"/>
              </a:rPr>
              <a:t>Plan was also submitted to DSAC</a:t>
            </a:r>
          </a:p>
          <a:p>
            <a:pPr marL="342900" lvl="2" indent="-342900" algn="just"/>
            <a:r>
              <a:rPr lang="en-ZA" dirty="0">
                <a:latin typeface="Arial" panose="020B0604020202020204" pitchFamily="34" charset="0"/>
                <a:cs typeface="Arial" panose="020B0604020202020204" pitchFamily="34" charset="0"/>
              </a:rPr>
              <a:t>Council approved that Freedom Park employ a technical person on infrastructure and facilities </a:t>
            </a:r>
            <a:r>
              <a:rPr lang="en-ZA" dirty="0" smtClean="0">
                <a:latin typeface="Arial" panose="020B0604020202020204" pitchFamily="34" charset="0"/>
                <a:cs typeface="Arial" panose="020B0604020202020204" pitchFamily="34" charset="0"/>
              </a:rPr>
              <a:t>management</a:t>
            </a:r>
          </a:p>
          <a:p>
            <a:pPr marL="342900" lvl="2" indent="-342900" algn="just"/>
            <a:r>
              <a:rPr lang="en-ZA" dirty="0">
                <a:latin typeface="Arial" panose="020B0604020202020204" pitchFamily="34" charset="0"/>
                <a:cs typeface="Arial" panose="020B0604020202020204" pitchFamily="34" charset="0"/>
              </a:rPr>
              <a:t>Council also approved that Freedom Park appoint a Facilities Management </a:t>
            </a:r>
            <a:r>
              <a:rPr lang="en-ZA" dirty="0" smtClean="0">
                <a:latin typeface="Arial" panose="020B0604020202020204" pitchFamily="34" charset="0"/>
                <a:cs typeface="Arial" panose="020B0604020202020204" pitchFamily="34" charset="0"/>
              </a:rPr>
              <a:t>Company.</a:t>
            </a:r>
          </a:p>
          <a:p>
            <a:pPr marL="342900" lvl="2" indent="-342900" algn="just"/>
            <a:r>
              <a:rPr lang="en-ZA" dirty="0" smtClean="0">
                <a:latin typeface="Arial" panose="020B0604020202020204" pitchFamily="34" charset="0"/>
                <a:cs typeface="Arial" panose="020B0604020202020204" pitchFamily="34" charset="0"/>
              </a:rPr>
              <a:t>Of the 31 audit findings in security unit as of December 2017, 30 have been addressed and 1 is in progress and would be resolved by the 31</a:t>
            </a:r>
            <a:r>
              <a:rPr lang="en-ZA" baseline="30000" dirty="0" smtClean="0">
                <a:latin typeface="Arial" panose="020B0604020202020204" pitchFamily="34" charset="0"/>
                <a:cs typeface="Arial" panose="020B0604020202020204" pitchFamily="34" charset="0"/>
              </a:rPr>
              <a:t>st</a:t>
            </a:r>
            <a:r>
              <a:rPr lang="en-ZA" dirty="0" smtClean="0">
                <a:latin typeface="Arial" panose="020B0604020202020204" pitchFamily="34" charset="0"/>
                <a:cs typeface="Arial" panose="020B0604020202020204" pitchFamily="34" charset="0"/>
              </a:rPr>
              <a:t> March 2020. </a:t>
            </a:r>
            <a:endParaRPr lang="en-ZA" dirty="0">
              <a:latin typeface="Arial" panose="020B0604020202020204" pitchFamily="34" charset="0"/>
              <a:cs typeface="Arial" panose="020B0604020202020204" pitchFamily="34" charset="0"/>
            </a:endParaRPr>
          </a:p>
          <a:p>
            <a:pPr marL="342900" lvl="2" indent="-342900" algn="just"/>
            <a:endParaRPr lang="en-ZA" dirty="0">
              <a:latin typeface="Arial" panose="020B0604020202020204" pitchFamily="34" charset="0"/>
              <a:cs typeface="Arial" panose="020B0604020202020204" pitchFamily="34" charset="0"/>
            </a:endParaRPr>
          </a:p>
          <a:p>
            <a:pPr algn="just"/>
            <a:endParaRPr lang="en-ZA"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93748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p:spPr>
        <p:txBody>
          <a:bodyPr>
            <a:normAutofit/>
          </a:bodyPr>
          <a:lstStyle/>
          <a:p>
            <a:r>
              <a:rPr lang="en-ZA" sz="2400" b="1" dirty="0" smtClean="0">
                <a:latin typeface="Arial" panose="020B0604020202020204" pitchFamily="34" charset="0"/>
                <a:cs typeface="Arial" panose="020B0604020202020204" pitchFamily="34" charset="0"/>
              </a:rPr>
              <a:t>CONTRACT MANAGEMENT</a:t>
            </a:r>
            <a:endParaRPr lang="en-ZA" sz="24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457200" lvl="1" indent="0">
              <a:buNone/>
            </a:pPr>
            <a:r>
              <a:rPr lang="en-ZA" sz="1600" b="1" dirty="0" smtClean="0">
                <a:latin typeface="Arial" panose="020B0604020202020204" pitchFamily="34" charset="0"/>
                <a:cs typeface="Arial" panose="020B0604020202020204" pitchFamily="34" charset="0"/>
              </a:rPr>
              <a:t>Recently awarded contracts</a:t>
            </a:r>
            <a:endParaRPr lang="en-ZA" sz="1600" b="1" dirty="0">
              <a:latin typeface="Arial" panose="020B0604020202020204" pitchFamily="34" charset="0"/>
              <a:cs typeface="Arial" panose="020B0604020202020204" pitchFamily="34" charset="0"/>
            </a:endParaRPr>
          </a:p>
          <a:p>
            <a:pPr lvl="2"/>
            <a:endParaRPr lang="en-ZA" dirty="0"/>
          </a:p>
          <a:p>
            <a:pPr lvl="2"/>
            <a:endParaRPr lang="en-ZA" dirty="0" smtClean="0"/>
          </a:p>
          <a:p>
            <a:pPr lvl="2"/>
            <a:endParaRPr lang="en-ZA" dirty="0"/>
          </a:p>
          <a:p>
            <a:pPr lvl="2"/>
            <a:endParaRPr lang="en-ZA" dirty="0" smtClean="0"/>
          </a:p>
        </p:txBody>
      </p:sp>
      <p:graphicFrame>
        <p:nvGraphicFramePr>
          <p:cNvPr id="4" name="Table 3"/>
          <p:cNvGraphicFramePr>
            <a:graphicFrameLocks noGrp="1"/>
          </p:cNvGraphicFramePr>
          <p:nvPr>
            <p:extLst>
              <p:ext uri="{D42A27DB-BD31-4B8C-83A1-F6EECF244321}">
                <p14:modId xmlns:p14="http://schemas.microsoft.com/office/powerpoint/2010/main" xmlns="" val="1635193596"/>
              </p:ext>
            </p:extLst>
          </p:nvPr>
        </p:nvGraphicFramePr>
        <p:xfrm>
          <a:off x="403124" y="2133600"/>
          <a:ext cx="8382000" cy="3855721"/>
        </p:xfrm>
        <a:graphic>
          <a:graphicData uri="http://schemas.openxmlformats.org/drawingml/2006/table">
            <a:tbl>
              <a:tblPr firstRow="1" bandRow="1">
                <a:tableStyleId>{21E4AEA4-8DFA-4A89-87EB-49C32662AFE0}</a:tableStyleId>
              </a:tblPr>
              <a:tblGrid>
                <a:gridCol w="2688565">
                  <a:extLst>
                    <a:ext uri="{9D8B030D-6E8A-4147-A177-3AD203B41FA5}">
                      <a16:colId xmlns:a16="http://schemas.microsoft.com/office/drawing/2014/main" xmlns="" val="3094340842"/>
                    </a:ext>
                  </a:extLst>
                </a:gridCol>
                <a:gridCol w="2261435">
                  <a:extLst>
                    <a:ext uri="{9D8B030D-6E8A-4147-A177-3AD203B41FA5}">
                      <a16:colId xmlns:a16="http://schemas.microsoft.com/office/drawing/2014/main" xmlns="" val="2509230818"/>
                    </a:ext>
                  </a:extLst>
                </a:gridCol>
                <a:gridCol w="1716000">
                  <a:extLst>
                    <a:ext uri="{9D8B030D-6E8A-4147-A177-3AD203B41FA5}">
                      <a16:colId xmlns:a16="http://schemas.microsoft.com/office/drawing/2014/main" xmlns="" val="2626975601"/>
                    </a:ext>
                  </a:extLst>
                </a:gridCol>
                <a:gridCol w="1716000">
                  <a:extLst>
                    <a:ext uri="{9D8B030D-6E8A-4147-A177-3AD203B41FA5}">
                      <a16:colId xmlns:a16="http://schemas.microsoft.com/office/drawing/2014/main" xmlns="" val="2282663365"/>
                    </a:ext>
                  </a:extLst>
                </a:gridCol>
              </a:tblGrid>
              <a:tr h="609601">
                <a:tc>
                  <a:txBody>
                    <a:bodyPr/>
                    <a:lstStyle/>
                    <a:p>
                      <a:r>
                        <a:rPr lang="en-ZA" sz="1400" dirty="0" smtClean="0">
                          <a:latin typeface="Arial" panose="020B0604020202020204" pitchFamily="34" charset="0"/>
                          <a:cs typeface="Arial" panose="020B0604020202020204" pitchFamily="34" charset="0"/>
                        </a:rPr>
                        <a:t>Contract</a:t>
                      </a:r>
                      <a:endParaRPr lang="en-ZA" sz="1400" dirty="0">
                        <a:latin typeface="Arial" panose="020B0604020202020204" pitchFamily="34" charset="0"/>
                        <a:cs typeface="Arial" panose="020B0604020202020204" pitchFamily="34" charset="0"/>
                      </a:endParaRPr>
                    </a:p>
                  </a:txBody>
                  <a:tcPr/>
                </a:tc>
                <a:tc>
                  <a:txBody>
                    <a:bodyPr/>
                    <a:lstStyle/>
                    <a:p>
                      <a:r>
                        <a:rPr lang="en-ZA" sz="1400" dirty="0" smtClean="0">
                          <a:latin typeface="Arial" panose="020B0604020202020204" pitchFamily="34" charset="0"/>
                          <a:cs typeface="Arial" panose="020B0604020202020204" pitchFamily="34" charset="0"/>
                        </a:rPr>
                        <a:t>Duration </a:t>
                      </a:r>
                      <a:endParaRPr lang="en-ZA" sz="1400" dirty="0">
                        <a:latin typeface="Arial" panose="020B0604020202020204" pitchFamily="34" charset="0"/>
                        <a:cs typeface="Arial" panose="020B0604020202020204" pitchFamily="34" charset="0"/>
                      </a:endParaRPr>
                    </a:p>
                  </a:txBody>
                  <a:tcPr/>
                </a:tc>
                <a:tc>
                  <a:txBody>
                    <a:bodyPr/>
                    <a:lstStyle/>
                    <a:p>
                      <a:r>
                        <a:rPr lang="en-ZA" sz="1400" dirty="0" smtClean="0">
                          <a:latin typeface="Arial" panose="020B0604020202020204" pitchFamily="34" charset="0"/>
                          <a:cs typeface="Arial" panose="020B0604020202020204" pitchFamily="34" charset="0"/>
                        </a:rPr>
                        <a:t>Cost</a:t>
                      </a:r>
                      <a:endParaRPr lang="en-ZA" sz="1400" dirty="0">
                        <a:latin typeface="Arial" panose="020B0604020202020204" pitchFamily="34" charset="0"/>
                        <a:cs typeface="Arial" panose="020B0604020202020204" pitchFamily="34" charset="0"/>
                      </a:endParaRPr>
                    </a:p>
                  </a:txBody>
                  <a:tcPr/>
                </a:tc>
                <a:tc>
                  <a:txBody>
                    <a:bodyPr/>
                    <a:lstStyle/>
                    <a:p>
                      <a:r>
                        <a:rPr lang="en-ZA" sz="1400" dirty="0" smtClean="0">
                          <a:latin typeface="Arial" panose="020B0604020202020204" pitchFamily="34" charset="0"/>
                          <a:cs typeface="Arial" panose="020B0604020202020204" pitchFamily="34" charset="0"/>
                        </a:rPr>
                        <a:t>Saving from previous contract</a:t>
                      </a:r>
                      <a:endParaRPr lang="en-ZA"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2768997156"/>
                  </a:ext>
                </a:extLst>
              </a:tr>
              <a:tr h="838200">
                <a:tc>
                  <a: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ZA" sz="1400" dirty="0" smtClean="0">
                          <a:latin typeface="Arial" panose="020B0604020202020204" pitchFamily="34" charset="0"/>
                          <a:cs typeface="Arial" panose="020B0604020202020204" pitchFamily="34" charset="0"/>
                        </a:rPr>
                        <a:t>Landscaping tender awarded to Leafy Space</a:t>
                      </a:r>
                      <a:endParaRPr lang="en-ZA" sz="1400" dirty="0">
                        <a:latin typeface="Arial" panose="020B0604020202020204" pitchFamily="34" charset="0"/>
                        <a:cs typeface="Arial" panose="020B0604020202020204" pitchFamily="34" charset="0"/>
                      </a:endParaRPr>
                    </a:p>
                  </a:txBody>
                  <a:tcPr/>
                </a:tc>
                <a:tc>
                  <a:txBody>
                    <a:bodyPr/>
                    <a:lstStyle/>
                    <a:p>
                      <a:r>
                        <a:rPr lang="en-ZA" sz="1400" dirty="0" smtClean="0">
                          <a:latin typeface="Arial" panose="020B0604020202020204" pitchFamily="34" charset="0"/>
                          <a:cs typeface="Arial" panose="020B0604020202020204" pitchFamily="34" charset="0"/>
                        </a:rPr>
                        <a:t>Three years- commenced 1 September 2019-30</a:t>
                      </a:r>
                      <a:r>
                        <a:rPr lang="en-ZA" sz="1400" baseline="0" dirty="0" smtClean="0">
                          <a:latin typeface="Arial" panose="020B0604020202020204" pitchFamily="34" charset="0"/>
                          <a:cs typeface="Arial" panose="020B0604020202020204" pitchFamily="34" charset="0"/>
                        </a:rPr>
                        <a:t> August 2021</a:t>
                      </a:r>
                      <a:endParaRPr lang="en-ZA" sz="1400" dirty="0">
                        <a:latin typeface="Arial" panose="020B0604020202020204" pitchFamily="34" charset="0"/>
                        <a:cs typeface="Arial" panose="020B0604020202020204" pitchFamily="34" charset="0"/>
                      </a:endParaRPr>
                    </a:p>
                  </a:txBody>
                  <a:tcPr/>
                </a:tc>
                <a:tc>
                  <a:txBody>
                    <a:bodyPr/>
                    <a:lstStyle/>
                    <a:p>
                      <a:r>
                        <a:rPr lang="en-ZA" sz="1400" dirty="0" smtClean="0">
                          <a:latin typeface="Arial" panose="020B0604020202020204" pitchFamily="34" charset="0"/>
                          <a:cs typeface="Arial" panose="020B0604020202020204" pitchFamily="34" charset="0"/>
                        </a:rPr>
                        <a:t>R9 299 015</a:t>
                      </a:r>
                    </a:p>
                    <a:p>
                      <a:r>
                        <a:rPr lang="en-ZA" sz="1400" dirty="0" smtClean="0">
                          <a:latin typeface="Arial" panose="020B0604020202020204" pitchFamily="34" charset="0"/>
                          <a:cs typeface="Arial" panose="020B0604020202020204" pitchFamily="34" charset="0"/>
                        </a:rPr>
                        <a:t>35 personnel</a:t>
                      </a:r>
                      <a:endParaRPr lang="en-ZA" sz="1400" dirty="0">
                        <a:latin typeface="Arial" panose="020B0604020202020204" pitchFamily="34" charset="0"/>
                        <a:cs typeface="Arial" panose="020B0604020202020204" pitchFamily="34" charset="0"/>
                      </a:endParaRPr>
                    </a:p>
                  </a:txBody>
                  <a:tcPr/>
                </a:tc>
                <a:tc>
                  <a:txBody>
                    <a:bodyPr/>
                    <a:lstStyle/>
                    <a:p>
                      <a:r>
                        <a:rPr lang="en-ZA" sz="1400" dirty="0" smtClean="0">
                          <a:latin typeface="Arial" panose="020B0604020202020204" pitchFamily="34" charset="0"/>
                          <a:cs typeface="Arial" panose="020B0604020202020204" pitchFamily="34" charset="0"/>
                        </a:rPr>
                        <a:t>R2 601 245</a:t>
                      </a:r>
                    </a:p>
                    <a:p>
                      <a:r>
                        <a:rPr lang="en-ZA" sz="1400" dirty="0" smtClean="0">
                          <a:latin typeface="Arial" panose="020B0604020202020204" pitchFamily="34" charset="0"/>
                          <a:cs typeface="Arial" panose="020B0604020202020204" pitchFamily="34" charset="0"/>
                        </a:rPr>
                        <a:t>From </a:t>
                      </a:r>
                    </a:p>
                    <a:p>
                      <a:r>
                        <a:rPr lang="en-ZA" sz="1400" dirty="0" smtClean="0">
                          <a:latin typeface="Arial" panose="020B0604020202020204" pitchFamily="34" charset="0"/>
                          <a:cs typeface="Arial" panose="020B0604020202020204" pitchFamily="34" charset="0"/>
                        </a:rPr>
                        <a:t>R11 900 260</a:t>
                      </a:r>
                    </a:p>
                    <a:p>
                      <a:r>
                        <a:rPr lang="en-ZA" sz="1400" dirty="0" smtClean="0">
                          <a:latin typeface="Arial" panose="020B0604020202020204" pitchFamily="34" charset="0"/>
                          <a:cs typeface="Arial" panose="020B0604020202020204" pitchFamily="34" charset="0"/>
                        </a:rPr>
                        <a:t>43 personnel</a:t>
                      </a:r>
                      <a:endParaRPr lang="en-ZA"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689913889"/>
                  </a:ext>
                </a:extLst>
              </a:tr>
              <a:tr h="807720">
                <a:tc>
                  <a:txBody>
                    <a:bodyPr/>
                    <a:lstStyle/>
                    <a:p>
                      <a:r>
                        <a:rPr lang="en-ZA" sz="1400" dirty="0" smtClean="0">
                          <a:latin typeface="Arial" panose="020B0604020202020204" pitchFamily="34" charset="0"/>
                          <a:cs typeface="Arial" panose="020B0604020202020204" pitchFamily="34" charset="0"/>
                        </a:rPr>
                        <a:t>Security tender awarded</a:t>
                      </a:r>
                      <a:r>
                        <a:rPr lang="en-ZA" sz="1400" baseline="0" dirty="0" smtClean="0">
                          <a:latin typeface="Arial" panose="020B0604020202020204" pitchFamily="34" charset="0"/>
                          <a:cs typeface="Arial" panose="020B0604020202020204" pitchFamily="34" charset="0"/>
                        </a:rPr>
                        <a:t> to Titanium Security</a:t>
                      </a:r>
                      <a:endParaRPr lang="en-ZA" sz="1400" dirty="0">
                        <a:latin typeface="Arial" panose="020B0604020202020204" pitchFamily="34" charset="0"/>
                        <a:cs typeface="Arial" panose="020B0604020202020204" pitchFamily="34" charset="0"/>
                      </a:endParaRPr>
                    </a:p>
                  </a:txBody>
                  <a:tcPr/>
                </a:tc>
                <a:tc>
                  <a:txBody>
                    <a:bodyPr/>
                    <a:lstStyle/>
                    <a:p>
                      <a:r>
                        <a:rPr lang="en-ZA" sz="1400" dirty="0" smtClean="0">
                          <a:latin typeface="Arial" panose="020B0604020202020204" pitchFamily="34" charset="0"/>
                          <a:cs typeface="Arial" panose="020B0604020202020204" pitchFamily="34" charset="0"/>
                        </a:rPr>
                        <a:t>Three years-commenced 1 Dec 2019-30 Nov 2021</a:t>
                      </a:r>
                      <a:endParaRPr lang="en-ZA" sz="1400" dirty="0">
                        <a:latin typeface="Arial" panose="020B0604020202020204" pitchFamily="34" charset="0"/>
                        <a:cs typeface="Arial" panose="020B0604020202020204" pitchFamily="34" charset="0"/>
                      </a:endParaRPr>
                    </a:p>
                  </a:txBody>
                  <a:tcPr/>
                </a:tc>
                <a:tc>
                  <a:txBody>
                    <a:bodyPr/>
                    <a:lstStyle/>
                    <a:p>
                      <a:r>
                        <a:rPr lang="en-ZA" sz="1400" dirty="0" smtClean="0">
                          <a:latin typeface="Arial" panose="020B0604020202020204" pitchFamily="34" charset="0"/>
                          <a:cs typeface="Arial" panose="020B0604020202020204" pitchFamily="34" charset="0"/>
                        </a:rPr>
                        <a:t>R12 755 026</a:t>
                      </a:r>
                    </a:p>
                    <a:p>
                      <a:r>
                        <a:rPr lang="en-ZA" sz="1400" dirty="0" smtClean="0">
                          <a:latin typeface="Arial" panose="020B0604020202020204" pitchFamily="34" charset="0"/>
                          <a:cs typeface="Arial" panose="020B0604020202020204" pitchFamily="34" charset="0"/>
                        </a:rPr>
                        <a:t>26 personnel</a:t>
                      </a:r>
                      <a:endParaRPr lang="en-ZA" sz="1400" dirty="0">
                        <a:latin typeface="Arial" panose="020B0604020202020204" pitchFamily="34" charset="0"/>
                        <a:cs typeface="Arial" panose="020B0604020202020204" pitchFamily="34" charset="0"/>
                      </a:endParaRPr>
                    </a:p>
                  </a:txBody>
                  <a:tcPr/>
                </a:tc>
                <a:tc>
                  <a:txBody>
                    <a:bodyPr/>
                    <a:lstStyle/>
                    <a:p>
                      <a:r>
                        <a:rPr lang="en-ZA" sz="1400" dirty="0" smtClean="0">
                          <a:latin typeface="Arial" panose="020B0604020202020204" pitchFamily="34" charset="0"/>
                          <a:cs typeface="Arial" panose="020B0604020202020204" pitchFamily="34" charset="0"/>
                        </a:rPr>
                        <a:t>R11 044 352</a:t>
                      </a:r>
                    </a:p>
                    <a:p>
                      <a:r>
                        <a:rPr lang="en-ZA" sz="1400" dirty="0" smtClean="0">
                          <a:latin typeface="Arial" panose="020B0604020202020204" pitchFamily="34" charset="0"/>
                          <a:cs typeface="Arial" panose="020B0604020202020204" pitchFamily="34" charset="0"/>
                        </a:rPr>
                        <a:t>From</a:t>
                      </a:r>
                    </a:p>
                    <a:p>
                      <a:r>
                        <a:rPr lang="en-ZA" sz="1400" dirty="0" smtClean="0">
                          <a:latin typeface="Arial" panose="020B0604020202020204" pitchFamily="34" charset="0"/>
                          <a:cs typeface="Arial" panose="020B0604020202020204" pitchFamily="34" charset="0"/>
                        </a:rPr>
                        <a:t>R23 799 378</a:t>
                      </a:r>
                    </a:p>
                    <a:p>
                      <a:r>
                        <a:rPr lang="en-ZA" sz="1400" dirty="0" smtClean="0">
                          <a:latin typeface="Arial" panose="020B0604020202020204" pitchFamily="34" charset="0"/>
                          <a:cs typeface="Arial" panose="020B0604020202020204" pitchFamily="34" charset="0"/>
                        </a:rPr>
                        <a:t>35 personnel</a:t>
                      </a:r>
                      <a:endParaRPr lang="en-ZA"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794497448"/>
                  </a:ext>
                </a:extLst>
              </a:tr>
              <a:tr h="624840">
                <a:tc>
                  <a:txBody>
                    <a:bodyPr/>
                    <a:lstStyle/>
                    <a:p>
                      <a:r>
                        <a:rPr lang="en-ZA" sz="1400" dirty="0" smtClean="0">
                          <a:latin typeface="Arial" panose="020B0604020202020204" pitchFamily="34" charset="0"/>
                          <a:cs typeface="Arial" panose="020B0604020202020204" pitchFamily="34" charset="0"/>
                        </a:rPr>
                        <a:t>Repairs and maintenance of CCTV </a:t>
                      </a:r>
                      <a:endParaRPr lang="en-ZA" sz="1400" dirty="0">
                        <a:latin typeface="Arial" panose="020B0604020202020204" pitchFamily="34" charset="0"/>
                        <a:cs typeface="Arial" panose="020B0604020202020204" pitchFamily="34" charset="0"/>
                      </a:endParaRPr>
                    </a:p>
                  </a:txBody>
                  <a:tcPr/>
                </a:tc>
                <a:tc>
                  <a:txBody>
                    <a:bodyPr/>
                    <a:lstStyle/>
                    <a:p>
                      <a:r>
                        <a:rPr lang="en-ZA" sz="1400" dirty="0" smtClean="0">
                          <a:latin typeface="Arial" panose="020B0604020202020204" pitchFamily="34" charset="0"/>
                          <a:cs typeface="Arial" panose="020B0604020202020204" pitchFamily="34" charset="0"/>
                        </a:rPr>
                        <a:t>Two</a:t>
                      </a:r>
                      <a:r>
                        <a:rPr lang="en-ZA" sz="1400" baseline="0" dirty="0" smtClean="0">
                          <a:latin typeface="Arial" panose="020B0604020202020204" pitchFamily="34" charset="0"/>
                          <a:cs typeface="Arial" panose="020B0604020202020204" pitchFamily="34" charset="0"/>
                        </a:rPr>
                        <a:t> years- commenced 1 Sep 2019-31 Aug 2021</a:t>
                      </a:r>
                      <a:endParaRPr lang="en-ZA" sz="1400" dirty="0">
                        <a:latin typeface="Arial" panose="020B0604020202020204" pitchFamily="34" charset="0"/>
                        <a:cs typeface="Arial" panose="020B0604020202020204" pitchFamily="34" charset="0"/>
                      </a:endParaRPr>
                    </a:p>
                  </a:txBody>
                  <a:tcPr/>
                </a:tc>
                <a:tc>
                  <a:txBody>
                    <a:bodyPr/>
                    <a:lstStyle/>
                    <a:p>
                      <a:r>
                        <a:rPr lang="en-ZA" sz="1400" dirty="0" smtClean="0">
                          <a:latin typeface="Arial" panose="020B0604020202020204" pitchFamily="34" charset="0"/>
                          <a:cs typeface="Arial" panose="020B0604020202020204" pitchFamily="34" charset="0"/>
                        </a:rPr>
                        <a:t>R989 402</a:t>
                      </a:r>
                      <a:endParaRPr lang="en-ZA" sz="1400" dirty="0">
                        <a:latin typeface="Arial" panose="020B0604020202020204" pitchFamily="34" charset="0"/>
                        <a:cs typeface="Arial" panose="020B0604020202020204" pitchFamily="34" charset="0"/>
                      </a:endParaRPr>
                    </a:p>
                  </a:txBody>
                  <a:tcPr/>
                </a:tc>
                <a:tc>
                  <a:txBody>
                    <a:bodyPr/>
                    <a:lstStyle/>
                    <a:p>
                      <a:r>
                        <a:rPr lang="en-ZA" sz="1400" dirty="0" smtClean="0">
                          <a:latin typeface="Arial" panose="020B0604020202020204" pitchFamily="34" charset="0"/>
                          <a:cs typeface="Arial" panose="020B0604020202020204" pitchFamily="34" charset="0"/>
                        </a:rPr>
                        <a:t>R0</a:t>
                      </a:r>
                      <a:endParaRPr lang="en-ZA"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442630652"/>
                  </a:ext>
                </a:extLst>
              </a:tr>
              <a:tr h="643002">
                <a:tc>
                  <a:txBody>
                    <a:bodyPr/>
                    <a:lstStyle/>
                    <a:p>
                      <a:r>
                        <a:rPr lang="en-ZA" sz="1400" dirty="0" smtClean="0">
                          <a:latin typeface="Arial" panose="020B0604020202020204" pitchFamily="34" charset="0"/>
                          <a:cs typeface="Arial" panose="020B0604020202020204" pitchFamily="34" charset="0"/>
                        </a:rPr>
                        <a:t>Hygiene</a:t>
                      </a:r>
                      <a:endParaRPr lang="en-ZA" sz="1400" dirty="0">
                        <a:latin typeface="Arial" panose="020B0604020202020204" pitchFamily="34" charset="0"/>
                        <a:cs typeface="Arial" panose="020B0604020202020204" pitchFamily="34" charset="0"/>
                      </a:endParaRPr>
                    </a:p>
                  </a:txBody>
                  <a:tcPr/>
                </a:tc>
                <a:tc>
                  <a:txBody>
                    <a:bodyPr/>
                    <a:lstStyle/>
                    <a:p>
                      <a:r>
                        <a:rPr lang="en-ZA" sz="1400" dirty="0" smtClean="0">
                          <a:latin typeface="Arial" panose="020B0604020202020204" pitchFamily="34" charset="0"/>
                          <a:cs typeface="Arial" panose="020B0604020202020204" pitchFamily="34" charset="0"/>
                        </a:rPr>
                        <a:t>12 months</a:t>
                      </a:r>
                      <a:endParaRPr lang="en-ZA" sz="1400" dirty="0">
                        <a:latin typeface="Arial" panose="020B0604020202020204" pitchFamily="34" charset="0"/>
                        <a:cs typeface="Arial" panose="020B0604020202020204" pitchFamily="34" charset="0"/>
                      </a:endParaRPr>
                    </a:p>
                  </a:txBody>
                  <a:tcPr/>
                </a:tc>
                <a:tc>
                  <a:txBody>
                    <a:bodyPr/>
                    <a:lstStyle/>
                    <a:p>
                      <a:r>
                        <a:rPr lang="en-ZA" sz="1400" dirty="0" smtClean="0">
                          <a:latin typeface="Arial" panose="020B0604020202020204" pitchFamily="34" charset="0"/>
                          <a:cs typeface="Arial" panose="020B0604020202020204" pitchFamily="34" charset="0"/>
                        </a:rPr>
                        <a:t>R159 238 (12</a:t>
                      </a:r>
                      <a:r>
                        <a:rPr lang="en-ZA" sz="1400" baseline="0" dirty="0" smtClean="0">
                          <a:latin typeface="Arial" panose="020B0604020202020204" pitchFamily="34" charset="0"/>
                          <a:cs typeface="Arial" panose="020B0604020202020204" pitchFamily="34" charset="0"/>
                        </a:rPr>
                        <a:t> months)</a:t>
                      </a:r>
                      <a:endParaRPr lang="en-ZA" sz="1400" dirty="0" smtClean="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400" dirty="0" smtClean="0">
                          <a:effectLst/>
                          <a:latin typeface="Arial" panose="020B0604020202020204" pitchFamily="34" charset="0"/>
                          <a:cs typeface="Arial" panose="020B0604020202020204" pitchFamily="34" charset="0"/>
                        </a:rPr>
                        <a:t>R440 000.88 (24 months)</a:t>
                      </a:r>
                      <a:endParaRPr lang="en-ZA" sz="1400" dirty="0" smtClean="0">
                        <a:effectLst/>
                        <a:latin typeface="Arial" panose="020B0604020202020204" pitchFamily="34" charset="0"/>
                        <a:ea typeface="Times New Roman" panose="02020603050405020304" pitchFamily="18" charset="0"/>
                        <a:cs typeface="Arial" panose="020B0604020202020204" pitchFamily="34" charset="0"/>
                      </a:endParaRPr>
                    </a:p>
                    <a:p>
                      <a:endParaRPr lang="en-ZA"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023997686"/>
                  </a:ext>
                </a:extLst>
              </a:tr>
            </a:tbl>
          </a:graphicData>
        </a:graphic>
      </p:graphicFrame>
    </p:spTree>
    <p:extLst>
      <p:ext uri="{BB962C8B-B14F-4D97-AF65-F5344CB8AC3E}">
        <p14:creationId xmlns:p14="http://schemas.microsoft.com/office/powerpoint/2010/main" xmlns="" val="21068092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659" y="3048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CHALLENGES RELATED TO PARK OPERATIONS </a:t>
            </a:r>
            <a:endParaRPr lang="en-ZA" sz="24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77500" lnSpcReduction="20000"/>
          </a:bodyPr>
          <a:lstStyle/>
          <a:p>
            <a:r>
              <a:rPr lang="en-ZA" dirty="0">
                <a:latin typeface="Arial" pitchFamily="34" charset="0"/>
                <a:cs typeface="Arial" pitchFamily="34" charset="0"/>
              </a:rPr>
              <a:t>Maintenance of the Park facilities is </a:t>
            </a:r>
            <a:r>
              <a:rPr lang="en-ZA" dirty="0" smtClean="0">
                <a:latin typeface="Arial" pitchFamily="34" charset="0"/>
                <a:cs typeface="Arial" pitchFamily="34" charset="0"/>
              </a:rPr>
              <a:t>challenging due to budgetary constraints</a:t>
            </a:r>
          </a:p>
          <a:p>
            <a:r>
              <a:rPr lang="en-ZA" dirty="0" smtClean="0">
                <a:latin typeface="Arial" pitchFamily="34" charset="0"/>
                <a:cs typeface="Arial" pitchFamily="34" charset="0"/>
              </a:rPr>
              <a:t> The  buildings are shifting due to settlement movement, and </a:t>
            </a:r>
            <a:r>
              <a:rPr lang="en-US" dirty="0" smtClean="0">
                <a:latin typeface="Arial" panose="020B0604020202020204" pitchFamily="34" charset="0"/>
                <a:cs typeface="Arial" panose="020B0604020202020204" pitchFamily="34" charset="0"/>
              </a:rPr>
              <a:t>being on the hill certain cracks are beginning to show</a:t>
            </a:r>
          </a:p>
          <a:p>
            <a:r>
              <a:rPr lang="en-US" dirty="0" smtClean="0">
                <a:latin typeface="Arial" panose="020B0604020202020204" pitchFamily="34" charset="0"/>
                <a:cs typeface="Arial" panose="020B0604020202020204" pitchFamily="34" charset="0"/>
              </a:rPr>
              <a:t>Most of the infrastructure, especially IT, is imported, tailor-made and difficult to replace once broken. However, most of it is being replaced by local brands</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Recommend- Transfer </a:t>
            </a:r>
            <a:r>
              <a:rPr lang="en-US" dirty="0">
                <a:latin typeface="Arial" panose="020B0604020202020204" pitchFamily="34" charset="0"/>
                <a:cs typeface="Arial" panose="020B0604020202020204" pitchFamily="34" charset="0"/>
              </a:rPr>
              <a:t>the maintenance services of the property to the Department of Public </a:t>
            </a:r>
            <a:r>
              <a:rPr lang="en-US" dirty="0" smtClean="0">
                <a:latin typeface="Arial" panose="020B0604020202020204" pitchFamily="34" charset="0"/>
                <a:cs typeface="Arial" panose="020B0604020202020204" pitchFamily="34" charset="0"/>
              </a:rPr>
              <a:t>Works and Infrastructure.</a:t>
            </a:r>
          </a:p>
          <a:p>
            <a:r>
              <a:rPr lang="en-US" dirty="0" smtClean="0">
                <a:latin typeface="Arial" panose="020B0604020202020204" pitchFamily="34" charset="0"/>
                <a:cs typeface="Arial" panose="020B0604020202020204" pitchFamily="34" charset="0"/>
              </a:rPr>
              <a:t>Lack of internal capacity </a:t>
            </a:r>
            <a:endParaRPr lang="en-ZA" dirty="0"/>
          </a:p>
        </p:txBody>
      </p:sp>
    </p:spTree>
    <p:extLst>
      <p:ext uri="{BB962C8B-B14F-4D97-AF65-F5344CB8AC3E}">
        <p14:creationId xmlns:p14="http://schemas.microsoft.com/office/powerpoint/2010/main" xmlns="" val="29124233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138" y="304800"/>
            <a:ext cx="8229600" cy="1143000"/>
          </a:xfrm>
        </p:spPr>
        <p:txBody>
          <a:bodyPr/>
          <a:lstStyle/>
          <a:p>
            <a:r>
              <a:rPr lang="en-ZA" b="1" dirty="0" smtClean="0">
                <a:latin typeface="Arial" panose="020B0604020202020204" pitchFamily="34" charset="0"/>
                <a:cs typeface="Arial" panose="020B0604020202020204" pitchFamily="34" charset="0"/>
              </a:rPr>
              <a:t>GENESIS</a:t>
            </a:r>
            <a:endParaRPr lang="en-ZA"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11560" y="1916832"/>
            <a:ext cx="5544615" cy="4751387"/>
          </a:xfrm>
        </p:spPr>
        <p:txBody>
          <a:bodyPr/>
          <a:lstStyle/>
          <a:p>
            <a:endParaRPr lang="en-ZA" sz="2000" dirty="0" smtClean="0">
              <a:latin typeface="Arial" panose="020B0604020202020204" pitchFamily="34" charset="0"/>
              <a:cs typeface="Arial" panose="020B0604020202020204" pitchFamily="34" charset="0"/>
            </a:endParaRPr>
          </a:p>
          <a:p>
            <a:pPr algn="just"/>
            <a:r>
              <a:rPr lang="en-ZA" sz="2000" dirty="0" smtClean="0">
                <a:latin typeface="Arial" panose="020B0604020202020204" pitchFamily="34" charset="0"/>
                <a:cs typeface="Arial" panose="020B0604020202020204" pitchFamily="34" charset="0"/>
              </a:rPr>
              <a:t>“..we </a:t>
            </a:r>
            <a:r>
              <a:rPr lang="en-ZA" sz="2000" dirty="0">
                <a:latin typeface="Arial" panose="020B0604020202020204" pitchFamily="34" charset="0"/>
                <a:cs typeface="Arial" panose="020B0604020202020204" pitchFamily="34" charset="0"/>
              </a:rPr>
              <a:t>solemnly remember that our freedom was not free. It came at a high </a:t>
            </a:r>
            <a:r>
              <a:rPr lang="en-ZA" sz="2000" dirty="0" smtClean="0">
                <a:latin typeface="Arial" panose="020B0604020202020204" pitchFamily="34" charset="0"/>
                <a:cs typeface="Arial" panose="020B0604020202020204" pitchFamily="34" charset="0"/>
              </a:rPr>
              <a:t>price …There </a:t>
            </a:r>
            <a:r>
              <a:rPr lang="en-ZA" sz="2000" dirty="0">
                <a:latin typeface="Arial" panose="020B0604020202020204" pitchFamily="34" charset="0"/>
                <a:cs typeface="Arial" panose="020B0604020202020204" pitchFamily="34" charset="0"/>
              </a:rPr>
              <a:t>is no better place to commemorate this day than here at Freedom Park, which stands as a monument to human dignity, democracy and national reconciliation</a:t>
            </a:r>
            <a:r>
              <a:rPr lang="en-ZA" sz="2000" dirty="0" smtClean="0">
                <a:latin typeface="Arial" panose="020B0604020202020204" pitchFamily="34" charset="0"/>
                <a:cs typeface="Arial" panose="020B0604020202020204" pitchFamily="34" charset="0"/>
              </a:rPr>
              <a:t>.” - (President Zuma - 2011)</a:t>
            </a:r>
          </a:p>
          <a:p>
            <a:pPr algn="just"/>
            <a:endParaRPr lang="en-ZA" sz="2000" dirty="0">
              <a:latin typeface="Arial" panose="020B0604020202020204" pitchFamily="34" charset="0"/>
              <a:cs typeface="Arial" panose="020B0604020202020204" pitchFamily="34" charset="0"/>
            </a:endParaRPr>
          </a:p>
          <a:p>
            <a:pPr algn="just"/>
            <a:endParaRPr lang="en-ZA" sz="2000" dirty="0">
              <a:latin typeface="Arial" panose="020B0604020202020204" pitchFamily="34" charset="0"/>
              <a:cs typeface="Arial" panose="020B0604020202020204" pitchFamily="34" charset="0"/>
            </a:endParaRPr>
          </a:p>
        </p:txBody>
      </p:sp>
      <p:pic>
        <p:nvPicPr>
          <p:cNvPr id="1027" name="Picture 3" descr="C:\Users\Jane.FREEDOMPARK\Pictures\jacob-zuma-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16216" y="2420888"/>
            <a:ext cx="2088232" cy="17281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8816385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dirty="0"/>
              <a:t>SALVOKOP COMMUNITY STRIKE</a:t>
            </a:r>
            <a:r>
              <a:rPr lang="en-ZA" dirty="0"/>
              <a:t/>
            </a:r>
            <a:br>
              <a:rPr lang="en-ZA" dirty="0"/>
            </a:br>
            <a:endParaRPr lang="en-ZA" dirty="0"/>
          </a:p>
        </p:txBody>
      </p:sp>
      <p:sp>
        <p:nvSpPr>
          <p:cNvPr id="3" name="Content Placeholder 2"/>
          <p:cNvSpPr>
            <a:spLocks noGrp="1"/>
          </p:cNvSpPr>
          <p:nvPr>
            <p:ph idx="1"/>
          </p:nvPr>
        </p:nvSpPr>
        <p:spPr/>
        <p:txBody>
          <a:bodyPr>
            <a:normAutofit/>
          </a:bodyPr>
          <a:lstStyle/>
          <a:p>
            <a:r>
              <a:rPr lang="en-ZA" sz="2000" dirty="0">
                <a:cs typeface="Arial" panose="020B0604020202020204" pitchFamily="34" charset="0"/>
              </a:rPr>
              <a:t>On 3 December 2019, the community of Salvokop started protests at the circle leading to Freedom Park’s main entrance. </a:t>
            </a:r>
            <a:endParaRPr lang="en-ZA" sz="2000" dirty="0" smtClean="0">
              <a:cs typeface="Arial" panose="020B0604020202020204" pitchFamily="34" charset="0"/>
            </a:endParaRPr>
          </a:p>
          <a:p>
            <a:endParaRPr lang="en-ZA" sz="2000" dirty="0" smtClean="0">
              <a:cs typeface="Arial" panose="020B0604020202020204" pitchFamily="34" charset="0"/>
            </a:endParaRPr>
          </a:p>
          <a:p>
            <a:r>
              <a:rPr lang="en-ZA" sz="2000" dirty="0" smtClean="0">
                <a:cs typeface="Arial" panose="020B0604020202020204" pitchFamily="34" charset="0"/>
              </a:rPr>
              <a:t>A  </a:t>
            </a:r>
            <a:r>
              <a:rPr lang="en-ZA" sz="2000" dirty="0">
                <a:cs typeface="Arial" panose="020B0604020202020204" pitchFamily="34" charset="0"/>
              </a:rPr>
              <a:t>meeting </a:t>
            </a:r>
            <a:r>
              <a:rPr lang="en-ZA" sz="2000" dirty="0" smtClean="0">
                <a:cs typeface="Arial" panose="020B0604020202020204" pitchFamily="34" charset="0"/>
              </a:rPr>
              <a:t>with Ward Councillors took place to understand the sudden </a:t>
            </a:r>
            <a:r>
              <a:rPr lang="en-ZA" sz="2000" dirty="0">
                <a:cs typeface="Arial" panose="020B0604020202020204" pitchFamily="34" charset="0"/>
              </a:rPr>
              <a:t>outrage </a:t>
            </a:r>
            <a:r>
              <a:rPr lang="en-ZA" sz="2000" dirty="0" smtClean="0">
                <a:cs typeface="Arial" panose="020B0604020202020204" pitchFamily="34" charset="0"/>
              </a:rPr>
              <a:t>as we had always had a cordial relationship with the community.</a:t>
            </a:r>
          </a:p>
          <a:p>
            <a:r>
              <a:rPr lang="en-ZA" sz="2000" dirty="0">
                <a:cs typeface="Arial" panose="020B0604020202020204" pitchFamily="34" charset="0"/>
              </a:rPr>
              <a:t>Their concerns were to force Freedom Park to dictate to the newly appointed security company to hire Security Officers who previously worked for the recently expired security company contract</a:t>
            </a:r>
            <a:r>
              <a:rPr lang="en-ZA" sz="2000" dirty="0" smtClean="0">
                <a:cs typeface="Arial" panose="020B0604020202020204" pitchFamily="34" charset="0"/>
              </a:rPr>
              <a:t>.</a:t>
            </a:r>
          </a:p>
          <a:p>
            <a:endParaRPr lang="en-ZA" sz="2000" dirty="0">
              <a:cs typeface="Arial" panose="020B0604020202020204" pitchFamily="34" charset="0"/>
            </a:endParaRPr>
          </a:p>
          <a:p>
            <a:r>
              <a:rPr lang="en-ZA" sz="2000" dirty="0">
                <a:cs typeface="Arial" panose="020B0604020202020204" pitchFamily="34" charset="0"/>
              </a:rPr>
              <a:t>The Ward Councillor was requested to submit their concerns in writing and the names of those Security Officers.</a:t>
            </a:r>
          </a:p>
          <a:p>
            <a:endParaRPr lang="en-Z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154730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SALVOKOP COMMUNITY STRIKE</a:t>
            </a:r>
            <a:endParaRPr lang="en-ZA" dirty="0"/>
          </a:p>
        </p:txBody>
      </p:sp>
      <p:sp>
        <p:nvSpPr>
          <p:cNvPr id="3" name="Content Placeholder 2"/>
          <p:cNvSpPr>
            <a:spLocks noGrp="1"/>
          </p:cNvSpPr>
          <p:nvPr>
            <p:ph idx="1"/>
          </p:nvPr>
        </p:nvSpPr>
        <p:spPr/>
        <p:txBody>
          <a:bodyPr>
            <a:normAutofit fontScale="92500"/>
          </a:bodyPr>
          <a:lstStyle/>
          <a:p>
            <a:r>
              <a:rPr lang="en-ZA" sz="2200" dirty="0" smtClean="0">
                <a:cs typeface="Arial" panose="020B0604020202020204" pitchFamily="34" charset="0"/>
              </a:rPr>
              <a:t>On the </a:t>
            </a:r>
            <a:r>
              <a:rPr lang="en-ZA" sz="2200" dirty="0">
                <a:cs typeface="Arial" panose="020B0604020202020204" pitchFamily="34" charset="0"/>
              </a:rPr>
              <a:t>9</a:t>
            </a:r>
            <a:r>
              <a:rPr lang="en-ZA" sz="2200" baseline="30000" dirty="0">
                <a:cs typeface="Arial" panose="020B0604020202020204" pitchFamily="34" charset="0"/>
              </a:rPr>
              <a:t>th</a:t>
            </a:r>
            <a:r>
              <a:rPr lang="en-ZA" sz="2200" dirty="0">
                <a:cs typeface="Arial" panose="020B0604020202020204" pitchFamily="34" charset="0"/>
              </a:rPr>
              <a:t> of December they </a:t>
            </a:r>
            <a:r>
              <a:rPr lang="en-ZA" sz="2200" dirty="0" smtClean="0">
                <a:cs typeface="Arial" panose="020B0604020202020204" pitchFamily="34" charset="0"/>
              </a:rPr>
              <a:t>submitted a list </a:t>
            </a:r>
            <a:r>
              <a:rPr lang="en-ZA" sz="2200" dirty="0">
                <a:cs typeface="Arial" panose="020B0604020202020204" pitchFamily="34" charset="0"/>
              </a:rPr>
              <a:t>of 53 </a:t>
            </a:r>
            <a:r>
              <a:rPr lang="en-ZA" sz="2200" dirty="0" smtClean="0">
                <a:cs typeface="Arial" panose="020B0604020202020204" pitchFamily="34" charset="0"/>
              </a:rPr>
              <a:t>people</a:t>
            </a:r>
          </a:p>
          <a:p>
            <a:endParaRPr lang="en-ZA" sz="2200" dirty="0" smtClean="0">
              <a:cs typeface="Arial" panose="020B0604020202020204" pitchFamily="34" charset="0"/>
            </a:endParaRPr>
          </a:p>
          <a:p>
            <a:r>
              <a:rPr lang="en-ZA" sz="2200" dirty="0">
                <a:cs typeface="Arial" panose="020B0604020202020204" pitchFamily="34" charset="0"/>
              </a:rPr>
              <a:t>Freedom </a:t>
            </a:r>
            <a:r>
              <a:rPr lang="en-ZA" sz="2200" dirty="0" smtClean="0">
                <a:cs typeface="Arial" panose="020B0604020202020204" pitchFamily="34" charset="0"/>
              </a:rPr>
              <a:t>Park’s </a:t>
            </a:r>
            <a:r>
              <a:rPr lang="en-ZA" sz="2200" dirty="0">
                <a:cs typeface="Arial" panose="020B0604020202020204" pitchFamily="34" charset="0"/>
              </a:rPr>
              <a:t>records show that the previous security company employed only 7 of the </a:t>
            </a:r>
            <a:r>
              <a:rPr lang="en-US" sz="2200" dirty="0">
                <a:cs typeface="Arial" panose="020B0604020202020204" pitchFamily="34" charset="0"/>
              </a:rPr>
              <a:t>Security Officers residing in Salvokop out of the compliment of 35 officers. </a:t>
            </a:r>
            <a:endParaRPr lang="en-US" sz="2200" dirty="0" smtClean="0">
              <a:cs typeface="Arial" panose="020B0604020202020204" pitchFamily="34" charset="0"/>
            </a:endParaRPr>
          </a:p>
          <a:p>
            <a:endParaRPr lang="en-US" sz="2200" dirty="0" smtClean="0">
              <a:cs typeface="Arial" panose="020B0604020202020204" pitchFamily="34" charset="0"/>
            </a:endParaRPr>
          </a:p>
          <a:p>
            <a:r>
              <a:rPr lang="en-US" sz="2400" dirty="0" smtClean="0">
                <a:cs typeface="Arial" panose="020B0604020202020204" pitchFamily="34" charset="0"/>
              </a:rPr>
              <a:t>Freedom Park responded through a letter disputing the allegation, and also  stating all employees employed by Freedom Park:</a:t>
            </a:r>
            <a:endParaRPr lang="en-US" sz="2000" dirty="0" smtClean="0">
              <a:cs typeface="Arial" panose="020B0604020202020204" pitchFamily="34" charset="0"/>
            </a:endParaRPr>
          </a:p>
          <a:p>
            <a:pPr lvl="1"/>
            <a:r>
              <a:rPr lang="en-US" sz="2000" dirty="0" smtClean="0">
                <a:cs typeface="Arial" panose="020B0604020202020204" pitchFamily="34" charset="0"/>
              </a:rPr>
              <a:t>10 permanent (this constitute about 10% of FP personnel) </a:t>
            </a:r>
          </a:p>
          <a:p>
            <a:pPr lvl="1"/>
            <a:r>
              <a:rPr lang="en-US" sz="2000" dirty="0" smtClean="0">
                <a:cs typeface="Arial" panose="020B0604020202020204" pitchFamily="34" charset="0"/>
              </a:rPr>
              <a:t>11 staff contract through Freedom Park’s service providers, and 7 whose contracts expired with the Security Company</a:t>
            </a:r>
          </a:p>
          <a:p>
            <a:pPr lvl="1"/>
            <a:r>
              <a:rPr lang="en-US" sz="2000" dirty="0" smtClean="0">
                <a:cs typeface="Arial" panose="020B0604020202020204" pitchFamily="34" charset="0"/>
              </a:rPr>
              <a:t>10 temporary staff and </a:t>
            </a:r>
          </a:p>
          <a:p>
            <a:pPr lvl="1"/>
            <a:r>
              <a:rPr lang="en-US" sz="2000" dirty="0" smtClean="0">
                <a:cs typeface="Arial" panose="020B0604020202020204" pitchFamily="34" charset="0"/>
              </a:rPr>
              <a:t>Marshals (average of 15 per event)</a:t>
            </a:r>
          </a:p>
          <a:p>
            <a:endParaRPr lang="en-US" sz="2400" dirty="0" smtClean="0">
              <a:latin typeface="Arial" panose="020B0604020202020204" pitchFamily="34" charset="0"/>
              <a:cs typeface="Arial" panose="020B0604020202020204" pitchFamily="34" charset="0"/>
            </a:endParaRPr>
          </a:p>
          <a:p>
            <a:endParaRPr lang="en-ZA" sz="2200" dirty="0">
              <a:latin typeface="Arial" panose="020B0604020202020204" pitchFamily="34" charset="0"/>
              <a:cs typeface="Arial" panose="020B0604020202020204" pitchFamily="34" charset="0"/>
            </a:endParaRPr>
          </a:p>
          <a:p>
            <a:endParaRPr lang="en-ZA" dirty="0" smtClean="0"/>
          </a:p>
          <a:p>
            <a:endParaRPr lang="en-ZA" dirty="0"/>
          </a:p>
        </p:txBody>
      </p:sp>
    </p:spTree>
    <p:extLst>
      <p:ext uri="{BB962C8B-B14F-4D97-AF65-F5344CB8AC3E}">
        <p14:creationId xmlns:p14="http://schemas.microsoft.com/office/powerpoint/2010/main" xmlns="" val="329200253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SALVOKOP COMMUNITY STRIKE</a:t>
            </a:r>
            <a:endParaRPr lang="en-ZA" dirty="0"/>
          </a:p>
        </p:txBody>
      </p:sp>
      <p:sp>
        <p:nvSpPr>
          <p:cNvPr id="3" name="Content Placeholder 2"/>
          <p:cNvSpPr>
            <a:spLocks noGrp="1"/>
          </p:cNvSpPr>
          <p:nvPr>
            <p:ph idx="1"/>
          </p:nvPr>
        </p:nvSpPr>
        <p:spPr/>
        <p:txBody>
          <a:bodyPr>
            <a:normAutofit fontScale="92500"/>
          </a:bodyPr>
          <a:lstStyle/>
          <a:p>
            <a:r>
              <a:rPr lang="en-US" sz="2400" dirty="0" smtClean="0">
                <a:cs typeface="Arial" panose="020B0604020202020204" pitchFamily="34" charset="0"/>
              </a:rPr>
              <a:t>Upon </a:t>
            </a:r>
            <a:r>
              <a:rPr lang="en-US" sz="2400" dirty="0">
                <a:cs typeface="Arial" panose="020B0604020202020204" pitchFamily="34" charset="0"/>
              </a:rPr>
              <a:t>receipt of the letter, the community </a:t>
            </a:r>
            <a:r>
              <a:rPr lang="en-US" sz="2400" dirty="0" smtClean="0">
                <a:cs typeface="Arial" panose="020B0604020202020204" pitchFamily="34" charset="0"/>
              </a:rPr>
              <a:t>staged </a:t>
            </a:r>
            <a:r>
              <a:rPr lang="en-US" sz="2400" dirty="0">
                <a:cs typeface="Arial" panose="020B0604020202020204" pitchFamily="34" charset="0"/>
              </a:rPr>
              <a:t>another protest at the circle next to the main entrance on the 12</a:t>
            </a:r>
            <a:r>
              <a:rPr lang="en-US" sz="2400" baseline="30000" dirty="0">
                <a:cs typeface="Arial" panose="020B0604020202020204" pitchFamily="34" charset="0"/>
              </a:rPr>
              <a:t>th</a:t>
            </a:r>
            <a:r>
              <a:rPr lang="en-US" sz="2400" dirty="0">
                <a:cs typeface="Arial" panose="020B0604020202020204" pitchFamily="34" charset="0"/>
              </a:rPr>
              <a:t> </a:t>
            </a:r>
            <a:r>
              <a:rPr lang="en-US" sz="2400" dirty="0" smtClean="0">
                <a:cs typeface="Arial" panose="020B0604020202020204" pitchFamily="34" charset="0"/>
              </a:rPr>
              <a:t>December 2019</a:t>
            </a:r>
            <a:endParaRPr lang="en-US" sz="2400" dirty="0">
              <a:cs typeface="Arial" panose="020B0604020202020204" pitchFamily="34" charset="0"/>
            </a:endParaRPr>
          </a:p>
          <a:p>
            <a:endParaRPr lang="en-US" sz="2400" dirty="0">
              <a:cs typeface="Arial" panose="020B0604020202020204" pitchFamily="34" charset="0"/>
            </a:endParaRPr>
          </a:p>
          <a:p>
            <a:r>
              <a:rPr lang="en-US" sz="2400" dirty="0">
                <a:cs typeface="Arial" panose="020B0604020202020204" pitchFamily="34" charset="0"/>
              </a:rPr>
              <a:t>This time they were prohibiting Freedom Park staff members </a:t>
            </a:r>
            <a:r>
              <a:rPr lang="en-US" sz="2400" dirty="0" smtClean="0">
                <a:cs typeface="Arial" panose="020B0604020202020204" pitchFamily="34" charset="0"/>
              </a:rPr>
              <a:t> and visitors to </a:t>
            </a:r>
            <a:r>
              <a:rPr lang="en-US" sz="2400" dirty="0">
                <a:cs typeface="Arial" panose="020B0604020202020204" pitchFamily="34" charset="0"/>
              </a:rPr>
              <a:t>pass through the </a:t>
            </a:r>
            <a:r>
              <a:rPr lang="en-US" sz="2400" dirty="0" smtClean="0">
                <a:cs typeface="Arial" panose="020B0604020202020204" pitchFamily="34" charset="0"/>
              </a:rPr>
              <a:t>circle</a:t>
            </a:r>
          </a:p>
          <a:p>
            <a:endParaRPr lang="en-ZA" sz="2400" dirty="0">
              <a:cs typeface="Arial" panose="020B0604020202020204" pitchFamily="34" charset="0"/>
            </a:endParaRPr>
          </a:p>
          <a:p>
            <a:r>
              <a:rPr lang="en-US" sz="2400" dirty="0">
                <a:cs typeface="Arial" panose="020B0604020202020204" pitchFamily="34" charset="0"/>
              </a:rPr>
              <a:t>Freedom Park responded by calling the police to </a:t>
            </a:r>
            <a:r>
              <a:rPr lang="en-US" sz="2400" dirty="0" smtClean="0">
                <a:cs typeface="Arial" panose="020B0604020202020204" pitchFamily="34" charset="0"/>
              </a:rPr>
              <a:t>disperse </a:t>
            </a:r>
            <a:r>
              <a:rPr lang="en-US" sz="2400" dirty="0">
                <a:cs typeface="Arial" panose="020B0604020202020204" pitchFamily="34" charset="0"/>
              </a:rPr>
              <a:t>the protestors,</a:t>
            </a:r>
          </a:p>
          <a:p>
            <a:endParaRPr lang="en-US" sz="2400" dirty="0">
              <a:cs typeface="Arial" panose="020B0604020202020204" pitchFamily="34" charset="0"/>
            </a:endParaRPr>
          </a:p>
          <a:p>
            <a:r>
              <a:rPr lang="en-US" sz="2400" dirty="0">
                <a:cs typeface="Arial" panose="020B0604020202020204" pitchFamily="34" charset="0"/>
              </a:rPr>
              <a:t>Freedom Park Management </a:t>
            </a:r>
            <a:r>
              <a:rPr lang="en-US" sz="2400" dirty="0" smtClean="0">
                <a:cs typeface="Arial" panose="020B0604020202020204" pitchFamily="34" charset="0"/>
              </a:rPr>
              <a:t>engaged community leaders and a </a:t>
            </a:r>
            <a:endParaRPr lang="en-US" sz="2400" dirty="0">
              <a:cs typeface="Arial" panose="020B0604020202020204" pitchFamily="34" charset="0"/>
            </a:endParaRPr>
          </a:p>
          <a:p>
            <a:pPr marL="0" indent="0">
              <a:buNone/>
            </a:pPr>
            <a:r>
              <a:rPr lang="en-US" sz="2400" dirty="0" smtClean="0">
                <a:cs typeface="Arial" panose="020B0604020202020204" pitchFamily="34" charset="0"/>
              </a:rPr>
              <a:t>a Task Team </a:t>
            </a:r>
            <a:r>
              <a:rPr lang="en-US" sz="2400" dirty="0">
                <a:cs typeface="Arial" panose="020B0604020202020204" pitchFamily="34" charset="0"/>
              </a:rPr>
              <a:t>to resolve the </a:t>
            </a:r>
            <a:r>
              <a:rPr lang="en-US" sz="2400" dirty="0" smtClean="0">
                <a:cs typeface="Arial" panose="020B0604020202020204" pitchFamily="34" charset="0"/>
              </a:rPr>
              <a:t>matter was formed.</a:t>
            </a:r>
            <a:endParaRPr lang="en-US" sz="2400" dirty="0">
              <a:cs typeface="Arial" panose="020B0604020202020204" pitchFamily="34" charset="0"/>
            </a:endParaRPr>
          </a:p>
          <a:p>
            <a:endParaRPr lang="en-ZA" sz="2200" dirty="0">
              <a:latin typeface="Arial" panose="020B0604020202020204" pitchFamily="34" charset="0"/>
              <a:cs typeface="Arial" panose="020B0604020202020204" pitchFamily="34" charset="0"/>
            </a:endParaRPr>
          </a:p>
          <a:p>
            <a:endParaRPr lang="en-ZA" dirty="0" smtClean="0"/>
          </a:p>
          <a:p>
            <a:endParaRPr lang="en-ZA" dirty="0"/>
          </a:p>
        </p:txBody>
      </p:sp>
    </p:spTree>
    <p:extLst>
      <p:ext uri="{BB962C8B-B14F-4D97-AF65-F5344CB8AC3E}">
        <p14:creationId xmlns:p14="http://schemas.microsoft.com/office/powerpoint/2010/main" xmlns="" val="40345937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SALVOKOP COMMUNITY STRIKE</a:t>
            </a:r>
            <a:endParaRPr lang="en-ZA" dirty="0"/>
          </a:p>
        </p:txBody>
      </p:sp>
      <p:sp>
        <p:nvSpPr>
          <p:cNvPr id="3" name="Content Placeholder 2"/>
          <p:cNvSpPr>
            <a:spLocks noGrp="1"/>
          </p:cNvSpPr>
          <p:nvPr>
            <p:ph idx="1"/>
          </p:nvPr>
        </p:nvSpPr>
        <p:spPr/>
        <p:txBody>
          <a:bodyPr>
            <a:noAutofit/>
          </a:bodyPr>
          <a:lstStyle/>
          <a:p>
            <a:pPr algn="just"/>
            <a:r>
              <a:rPr lang="en-US" sz="1800" dirty="0">
                <a:cs typeface="Arial" panose="020B0604020202020204" pitchFamily="34" charset="0"/>
              </a:rPr>
              <a:t>The meeting was held on </a:t>
            </a:r>
            <a:r>
              <a:rPr lang="en-US" sz="1800" dirty="0" smtClean="0">
                <a:cs typeface="Arial" panose="020B0604020202020204" pitchFamily="34" charset="0"/>
              </a:rPr>
              <a:t>13 December 2019 where </a:t>
            </a:r>
            <a:r>
              <a:rPr lang="en-US" sz="1800" dirty="0">
                <a:cs typeface="Arial" panose="020B0604020202020204" pitchFamily="34" charset="0"/>
              </a:rPr>
              <a:t>it was agreed that they would profile the people on the list and send their CVs through to the newly appointed security service provider </a:t>
            </a:r>
          </a:p>
          <a:p>
            <a:pPr algn="just"/>
            <a:r>
              <a:rPr lang="en-US" sz="1800" dirty="0">
                <a:cs typeface="Arial" panose="020B0604020202020204" pitchFamily="34" charset="0"/>
              </a:rPr>
              <a:t>The </a:t>
            </a:r>
            <a:r>
              <a:rPr lang="en-US" sz="1800" dirty="0" smtClean="0">
                <a:cs typeface="Arial" panose="020B0604020202020204" pitchFamily="34" charset="0"/>
              </a:rPr>
              <a:t>service </a:t>
            </a:r>
            <a:r>
              <a:rPr lang="en-US" sz="1800" dirty="0">
                <a:cs typeface="Arial" panose="020B0604020202020204" pitchFamily="34" charset="0"/>
              </a:rPr>
              <a:t>provider indicated that should he require more people he will give the community members </a:t>
            </a:r>
            <a:r>
              <a:rPr lang="en-US" sz="1800" dirty="0" smtClean="0">
                <a:cs typeface="Arial" panose="020B0604020202020204" pitchFamily="34" charset="0"/>
              </a:rPr>
              <a:t>first preference</a:t>
            </a:r>
            <a:endParaRPr lang="en-US" sz="1800" dirty="0">
              <a:cs typeface="Arial" panose="020B0604020202020204" pitchFamily="34" charset="0"/>
            </a:endParaRPr>
          </a:p>
          <a:p>
            <a:pPr algn="just"/>
            <a:r>
              <a:rPr lang="en-US" sz="1800" dirty="0" smtClean="0">
                <a:cs typeface="Arial" panose="020B0604020202020204" pitchFamily="34" charset="0"/>
              </a:rPr>
              <a:t>Whilst </a:t>
            </a:r>
            <a:r>
              <a:rPr lang="en-US" sz="1800" dirty="0">
                <a:cs typeface="Arial" panose="020B0604020202020204" pitchFamily="34" charset="0"/>
              </a:rPr>
              <a:t>the process was underway to profile the list provided by community of Salvokop, they </a:t>
            </a:r>
            <a:r>
              <a:rPr lang="en-US" sz="1800" dirty="0" smtClean="0">
                <a:cs typeface="Arial" panose="020B0604020202020204" pitchFamily="34" charset="0"/>
              </a:rPr>
              <a:t>staged yet another </a:t>
            </a:r>
            <a:r>
              <a:rPr lang="en-US" sz="1800" dirty="0">
                <a:cs typeface="Arial" panose="020B0604020202020204" pitchFamily="34" charset="0"/>
              </a:rPr>
              <a:t>protest, this time at the Freedom Park </a:t>
            </a:r>
            <a:r>
              <a:rPr lang="en-US" sz="1800" dirty="0" smtClean="0">
                <a:cs typeface="Arial" panose="020B0604020202020204" pitchFamily="34" charset="0"/>
              </a:rPr>
              <a:t>entrance on </a:t>
            </a:r>
            <a:r>
              <a:rPr lang="en-US" sz="1800" dirty="0">
                <a:cs typeface="Arial" panose="020B0604020202020204" pitchFamily="34" charset="0"/>
              </a:rPr>
              <a:t>18 December 2019 </a:t>
            </a:r>
            <a:r>
              <a:rPr lang="en-US" sz="1800" dirty="0">
                <a:ea typeface="Times New Roman" panose="02020603050405020304" pitchFamily="18" charset="0"/>
                <a:cs typeface="Arial" panose="020B0604020202020204" pitchFamily="34" charset="0"/>
              </a:rPr>
              <a:t>prohibiting staff to leave </a:t>
            </a:r>
            <a:r>
              <a:rPr lang="en-US" sz="1800" dirty="0" smtClean="0">
                <a:ea typeface="Times New Roman" panose="02020603050405020304" pitchFamily="18" charset="0"/>
                <a:cs typeface="Arial" panose="020B0604020202020204" pitchFamily="34" charset="0"/>
              </a:rPr>
              <a:t>premises. They demanded that all of them should be absorbed.  Assistance was sought from SAPS</a:t>
            </a:r>
            <a:endParaRPr lang="en-US" sz="1800" dirty="0">
              <a:ea typeface="Times New Roman" panose="02020603050405020304" pitchFamily="18" charset="0"/>
              <a:cs typeface="Arial" panose="020B0604020202020204" pitchFamily="34" charset="0"/>
            </a:endParaRPr>
          </a:p>
          <a:p>
            <a:pPr algn="just"/>
            <a:r>
              <a:rPr lang="en-US" sz="1800" dirty="0" smtClean="0">
                <a:ea typeface="Times New Roman" panose="02020603050405020304" pitchFamily="18" charset="0"/>
                <a:cs typeface="Arial" panose="020B0604020202020204" pitchFamily="34" charset="0"/>
              </a:rPr>
              <a:t>Freedom Park had no choice but to seek a court interdict.</a:t>
            </a:r>
          </a:p>
          <a:p>
            <a:pPr algn="just">
              <a:spcAft>
                <a:spcPts val="0"/>
              </a:spcAft>
            </a:pPr>
            <a:r>
              <a:rPr lang="en-US" sz="1800" dirty="0">
                <a:ea typeface="Times New Roman" panose="02020603050405020304" pitchFamily="18" charset="0"/>
                <a:cs typeface="Arial" panose="020B0604020202020204" pitchFamily="34" charset="0"/>
              </a:rPr>
              <a:t>The court granted an interim interdict on 20 December 2019. The final hearing is set for 03 March 2020. </a:t>
            </a:r>
            <a:endParaRPr lang="en-US" sz="1800" dirty="0" smtClean="0">
              <a:ea typeface="Times New Roman" panose="02020603050405020304" pitchFamily="18" charset="0"/>
              <a:cs typeface="Arial" panose="020B0604020202020204" pitchFamily="34" charset="0"/>
            </a:endParaRPr>
          </a:p>
          <a:p>
            <a:pPr algn="just">
              <a:spcAft>
                <a:spcPts val="0"/>
              </a:spcAft>
            </a:pPr>
            <a:r>
              <a:rPr lang="en-US" sz="1800" dirty="0" smtClean="0">
                <a:ea typeface="Times New Roman" panose="02020603050405020304" pitchFamily="18" charset="0"/>
                <a:cs typeface="Arial" panose="020B0604020202020204" pitchFamily="34" charset="0"/>
              </a:rPr>
              <a:t>The </a:t>
            </a:r>
            <a:r>
              <a:rPr lang="en-US" sz="1800" dirty="0">
                <a:ea typeface="Times New Roman" panose="02020603050405020304" pitchFamily="18" charset="0"/>
                <a:cs typeface="Arial" panose="020B0604020202020204" pitchFamily="34" charset="0"/>
              </a:rPr>
              <a:t>community continues to gather and picket at the circle on selected days and  </a:t>
            </a:r>
            <a:r>
              <a:rPr lang="en-US" sz="1800" dirty="0" smtClean="0">
                <a:ea typeface="Times New Roman" panose="02020603050405020304" pitchFamily="18" charset="0"/>
                <a:cs typeface="Arial" panose="020B0604020202020204" pitchFamily="34" charset="0"/>
              </a:rPr>
              <a:t> </a:t>
            </a:r>
            <a:r>
              <a:rPr lang="en-US" sz="1800" dirty="0">
                <a:ea typeface="Times New Roman" panose="02020603050405020304" pitchFamily="18" charset="0"/>
                <a:cs typeface="Arial" panose="020B0604020202020204" pitchFamily="34" charset="0"/>
              </a:rPr>
              <a:t>blocked the roads</a:t>
            </a:r>
            <a:endParaRPr lang="en-US" sz="1800" dirty="0" smtClean="0">
              <a:ea typeface="Times New Roman" panose="02020603050405020304" pitchFamily="18" charset="0"/>
              <a:cs typeface="Arial" panose="020B0604020202020204" pitchFamily="34" charset="0"/>
            </a:endParaRPr>
          </a:p>
          <a:p>
            <a:endParaRPr lang="en-US" sz="1800" dirty="0">
              <a:ea typeface="Times New Roman" panose="02020603050405020304" pitchFamily="18" charset="0"/>
              <a:cs typeface="Arial" panose="020B0604020202020204" pitchFamily="34" charset="0"/>
            </a:endParaRPr>
          </a:p>
          <a:p>
            <a:pPr marL="0" indent="0">
              <a:buNone/>
            </a:pPr>
            <a:endParaRPr lang="en-US" sz="1800" dirty="0">
              <a:latin typeface="Arial" panose="020B0604020202020204" pitchFamily="34" charset="0"/>
              <a:ea typeface="Times New Roman" panose="02020603050405020304" pitchFamily="18" charset="0"/>
              <a:cs typeface="Arial" panose="020B0604020202020204" pitchFamily="34" charset="0"/>
            </a:endParaRPr>
          </a:p>
          <a:p>
            <a:endParaRPr lang="en-US" sz="18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xmlns="" val="34743995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smtClean="0"/>
              <a:t>5 Year Allocation</a:t>
            </a:r>
            <a:endParaRPr lang="en-GB" b="1" cap="all" dirty="0"/>
          </a:p>
        </p:txBody>
      </p:sp>
      <p:graphicFrame>
        <p:nvGraphicFramePr>
          <p:cNvPr id="4" name="Content Placeholder 3"/>
          <p:cNvGraphicFramePr>
            <a:graphicFrameLocks noGrp="1"/>
          </p:cNvGraphicFramePr>
          <p:nvPr>
            <p:ph idx="1"/>
            <p:extLst/>
          </p:nvPr>
        </p:nvGraphicFramePr>
        <p:xfrm>
          <a:off x="457201" y="1904997"/>
          <a:ext cx="8000998" cy="3886202"/>
        </p:xfrm>
        <a:graphic>
          <a:graphicData uri="http://schemas.openxmlformats.org/drawingml/2006/table">
            <a:tbl>
              <a:tblPr firstRow="1" firstCol="1" bandRow="1">
                <a:tableStyleId>{5C22544A-7EE6-4342-B048-85BDC9FD1C3A}</a:tableStyleId>
              </a:tblPr>
              <a:tblGrid>
                <a:gridCol w="2082177">
                  <a:extLst>
                    <a:ext uri="{9D8B030D-6E8A-4147-A177-3AD203B41FA5}">
                      <a16:colId xmlns:a16="http://schemas.microsoft.com/office/drawing/2014/main" xmlns="" val="3628399069"/>
                    </a:ext>
                  </a:extLst>
                </a:gridCol>
                <a:gridCol w="1362808">
                  <a:extLst>
                    <a:ext uri="{9D8B030D-6E8A-4147-A177-3AD203B41FA5}">
                      <a16:colId xmlns:a16="http://schemas.microsoft.com/office/drawing/2014/main" xmlns="" val="2949955005"/>
                    </a:ext>
                  </a:extLst>
                </a:gridCol>
                <a:gridCol w="1225328">
                  <a:extLst>
                    <a:ext uri="{9D8B030D-6E8A-4147-A177-3AD203B41FA5}">
                      <a16:colId xmlns:a16="http://schemas.microsoft.com/office/drawing/2014/main" xmlns="" val="1205820868"/>
                    </a:ext>
                  </a:extLst>
                </a:gridCol>
                <a:gridCol w="978344">
                  <a:extLst>
                    <a:ext uri="{9D8B030D-6E8A-4147-A177-3AD203B41FA5}">
                      <a16:colId xmlns:a16="http://schemas.microsoft.com/office/drawing/2014/main" xmlns="" val="624585121"/>
                    </a:ext>
                  </a:extLst>
                </a:gridCol>
                <a:gridCol w="998326">
                  <a:extLst>
                    <a:ext uri="{9D8B030D-6E8A-4147-A177-3AD203B41FA5}">
                      <a16:colId xmlns:a16="http://schemas.microsoft.com/office/drawing/2014/main" xmlns="" val="3018744238"/>
                    </a:ext>
                  </a:extLst>
                </a:gridCol>
                <a:gridCol w="1354015">
                  <a:extLst>
                    <a:ext uri="{9D8B030D-6E8A-4147-A177-3AD203B41FA5}">
                      <a16:colId xmlns:a16="http://schemas.microsoft.com/office/drawing/2014/main" xmlns="" val="3561292154"/>
                    </a:ext>
                  </a:extLst>
                </a:gridCol>
              </a:tblGrid>
              <a:tr h="599059">
                <a:tc>
                  <a:txBody>
                    <a:bodyPr/>
                    <a:lstStyle/>
                    <a:p>
                      <a:pPr marL="0" marR="0">
                        <a:spcBef>
                          <a:spcPts val="0"/>
                        </a:spcBef>
                        <a:spcAft>
                          <a:spcPts val="0"/>
                        </a:spcAft>
                      </a:pPr>
                      <a:r>
                        <a:rPr lang="en-GB" sz="1100" dirty="0">
                          <a:effectLst/>
                        </a:rPr>
                        <a:t>Year</a:t>
                      </a:r>
                      <a:endParaRPr lang="en-GB"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2016/17</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2017/18</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2018/19</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2019/20</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2020/21</a:t>
                      </a:r>
                      <a:endParaRPr lang="en-GB" sz="1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2079028967"/>
                  </a:ext>
                </a:extLst>
              </a:tr>
              <a:tr h="599059">
                <a:tc>
                  <a:txBody>
                    <a:bodyPr/>
                    <a:lstStyle/>
                    <a:p>
                      <a:pPr marL="0" marR="0">
                        <a:spcBef>
                          <a:spcPts val="0"/>
                        </a:spcBef>
                        <a:spcAft>
                          <a:spcPts val="0"/>
                        </a:spcAft>
                      </a:pPr>
                      <a:r>
                        <a:rPr lang="en-GB" sz="1100">
                          <a:effectLst/>
                        </a:rPr>
                        <a:t>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dirty="0">
                          <a:effectLst/>
                        </a:rPr>
                        <a:t>000’</a:t>
                      </a:r>
                      <a:endParaRPr lang="en-GB"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000’</a:t>
                      </a:r>
                      <a:endParaRPr lang="en-GB"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GB" sz="1100">
                          <a:effectLst/>
                        </a:rPr>
                        <a:t>000’</a:t>
                      </a:r>
                      <a:endParaRPr lang="en-GB"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GB" sz="1100">
                          <a:effectLst/>
                        </a:rPr>
                        <a:t>000’</a:t>
                      </a:r>
                      <a:endParaRPr lang="en-GB"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GB" sz="1100">
                          <a:effectLst/>
                        </a:rPr>
                        <a:t>000’</a:t>
                      </a:r>
                      <a:endParaRPr lang="en-GB"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2760087304"/>
                  </a:ext>
                </a:extLst>
              </a:tr>
              <a:tr h="384012">
                <a:tc>
                  <a:txBody>
                    <a:bodyPr/>
                    <a:lstStyle/>
                    <a:p>
                      <a:pPr marL="0" marR="0">
                        <a:spcBef>
                          <a:spcPts val="0"/>
                        </a:spcBef>
                        <a:spcAft>
                          <a:spcPts val="0"/>
                        </a:spcAft>
                      </a:pPr>
                      <a:r>
                        <a:rPr lang="en-GB" sz="1100">
                          <a:effectLst/>
                        </a:rPr>
                        <a:t>Transfers Received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dirty="0">
                          <a:effectLst/>
                        </a:rPr>
                        <a:t>   102,812 </a:t>
                      </a:r>
                      <a:endParaRPr lang="en-GB"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106,600</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97,275</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95,678</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99,700</a:t>
                      </a:r>
                      <a:endParaRPr lang="en-GB" sz="1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1428058353"/>
                  </a:ext>
                </a:extLst>
              </a:tr>
              <a:tr h="384012">
                <a:tc>
                  <a:txBody>
                    <a:bodyPr/>
                    <a:lstStyle/>
                    <a:p>
                      <a:pPr marL="0" marR="0">
                        <a:spcBef>
                          <a:spcPts val="0"/>
                        </a:spcBef>
                        <a:spcAft>
                          <a:spcPts val="0"/>
                        </a:spcAft>
                      </a:pPr>
                      <a:r>
                        <a:rPr lang="en-GB" sz="1100">
                          <a:effectLst/>
                        </a:rPr>
                        <a:t>Interest income</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4,527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3,135</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4,182</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2,500</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2,000</a:t>
                      </a:r>
                      <a:endParaRPr lang="en-GB" sz="1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2071080045"/>
                  </a:ext>
                </a:extLst>
              </a:tr>
              <a:tr h="384012">
                <a:tc>
                  <a:txBody>
                    <a:bodyPr/>
                    <a:lstStyle/>
                    <a:p>
                      <a:pPr marL="0" marR="0">
                        <a:spcBef>
                          <a:spcPts val="0"/>
                        </a:spcBef>
                        <a:spcAft>
                          <a:spcPts val="0"/>
                        </a:spcAft>
                      </a:pPr>
                      <a:r>
                        <a:rPr lang="en-GB" sz="1100">
                          <a:effectLst/>
                        </a:rPr>
                        <a:t>Sale of Assets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876</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 </a:t>
                      </a:r>
                      <a:endParaRPr lang="en-GB" sz="1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2570053980"/>
                  </a:ext>
                </a:extLst>
              </a:tr>
              <a:tr h="384012">
                <a:tc>
                  <a:txBody>
                    <a:bodyPr/>
                    <a:lstStyle/>
                    <a:p>
                      <a:pPr marL="0" marR="0">
                        <a:spcBef>
                          <a:spcPts val="0"/>
                        </a:spcBef>
                        <a:spcAft>
                          <a:spcPts val="0"/>
                        </a:spcAft>
                      </a:pPr>
                      <a:r>
                        <a:rPr lang="en-GB" sz="1100">
                          <a:effectLst/>
                        </a:rPr>
                        <a:t>Admission fees</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1,072</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1,106.00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1,313</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1,392</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1,475</a:t>
                      </a:r>
                      <a:endParaRPr lang="en-GB" sz="1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2696501427"/>
                  </a:ext>
                </a:extLst>
              </a:tr>
              <a:tr h="384012">
                <a:tc>
                  <a:txBody>
                    <a:bodyPr/>
                    <a:lstStyle/>
                    <a:p>
                      <a:pPr marL="0" marR="0">
                        <a:spcBef>
                          <a:spcPts val="0"/>
                        </a:spcBef>
                        <a:spcAft>
                          <a:spcPts val="0"/>
                        </a:spcAft>
                      </a:pPr>
                      <a:r>
                        <a:rPr lang="en-GB" sz="1100">
                          <a:effectLst/>
                        </a:rPr>
                        <a:t>Venue Hire</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1,419</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dirty="0">
                          <a:effectLst/>
                        </a:rPr>
                        <a:t>           914.00 </a:t>
                      </a:r>
                      <a:endParaRPr lang="en-GB"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820</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869</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921</a:t>
                      </a:r>
                      <a:endParaRPr lang="en-GB" sz="1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3219361367"/>
                  </a:ext>
                </a:extLst>
              </a:tr>
              <a:tr h="384012">
                <a:tc>
                  <a:txBody>
                    <a:bodyPr/>
                    <a:lstStyle/>
                    <a:p>
                      <a:pPr marL="0" marR="0">
                        <a:spcBef>
                          <a:spcPts val="0"/>
                        </a:spcBef>
                        <a:spcAft>
                          <a:spcPts val="0"/>
                        </a:spcAft>
                      </a:pPr>
                      <a:r>
                        <a:rPr lang="en-GB" sz="1100">
                          <a:effectLst/>
                        </a:rPr>
                        <a:t>Tender/Other income</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429</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3,079.00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150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159</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169</a:t>
                      </a:r>
                      <a:endParaRPr lang="en-GB" sz="1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2515053652"/>
                  </a:ext>
                </a:extLst>
              </a:tr>
              <a:tr h="384012">
                <a:tc>
                  <a:txBody>
                    <a:bodyPr/>
                    <a:lstStyle/>
                    <a:p>
                      <a:pPr marL="0" marR="0">
                        <a:spcBef>
                          <a:spcPts val="0"/>
                        </a:spcBef>
                        <a:spcAft>
                          <a:spcPts val="0"/>
                        </a:spcAft>
                      </a:pPr>
                      <a:r>
                        <a:rPr lang="en-GB" sz="1100">
                          <a:effectLst/>
                        </a:rPr>
                        <a:t>Total income</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111,135</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dirty="0">
                          <a:effectLst/>
                        </a:rPr>
                        <a:t>   114,834</a:t>
                      </a:r>
                      <a:endParaRPr lang="en-GB"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103,740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100,598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dirty="0">
                          <a:effectLst/>
                        </a:rPr>
                        <a:t>   104,265</a:t>
                      </a:r>
                      <a:endParaRPr lang="en-GB"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104868832"/>
                  </a:ext>
                </a:extLst>
              </a:tr>
            </a:tbl>
          </a:graphicData>
        </a:graphic>
      </p:graphicFrame>
    </p:spTree>
    <p:extLst>
      <p:ext uri="{BB962C8B-B14F-4D97-AF65-F5344CB8AC3E}">
        <p14:creationId xmlns:p14="http://schemas.microsoft.com/office/powerpoint/2010/main" xmlns="" val="26219050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smtClean="0"/>
              <a:t>Reduction on subsidy</a:t>
            </a:r>
            <a:endParaRPr lang="en-GB" b="1" cap="all" dirty="0"/>
          </a:p>
        </p:txBody>
      </p:sp>
      <p:graphicFrame>
        <p:nvGraphicFramePr>
          <p:cNvPr id="4" name="Content Placeholder 3"/>
          <p:cNvGraphicFramePr>
            <a:graphicFrameLocks noGrp="1"/>
          </p:cNvGraphicFramePr>
          <p:nvPr>
            <p:ph idx="1"/>
            <p:extLst/>
          </p:nvPr>
        </p:nvGraphicFramePr>
        <p:xfrm>
          <a:off x="609600" y="1752600"/>
          <a:ext cx="8077200" cy="2231575"/>
        </p:xfrm>
        <a:graphic>
          <a:graphicData uri="http://schemas.openxmlformats.org/drawingml/2006/table">
            <a:tbl>
              <a:tblPr>
                <a:tableStyleId>{5C22544A-7EE6-4342-B048-85BDC9FD1C3A}</a:tableStyleId>
              </a:tblPr>
              <a:tblGrid>
                <a:gridCol w="2595594">
                  <a:extLst>
                    <a:ext uri="{9D8B030D-6E8A-4147-A177-3AD203B41FA5}">
                      <a16:colId xmlns:a16="http://schemas.microsoft.com/office/drawing/2014/main" xmlns="" val="534738243"/>
                    </a:ext>
                  </a:extLst>
                </a:gridCol>
                <a:gridCol w="1052760">
                  <a:extLst>
                    <a:ext uri="{9D8B030D-6E8A-4147-A177-3AD203B41FA5}">
                      <a16:colId xmlns:a16="http://schemas.microsoft.com/office/drawing/2014/main" xmlns="" val="2577622339"/>
                    </a:ext>
                  </a:extLst>
                </a:gridCol>
                <a:gridCol w="1125362">
                  <a:extLst>
                    <a:ext uri="{9D8B030D-6E8A-4147-A177-3AD203B41FA5}">
                      <a16:colId xmlns:a16="http://schemas.microsoft.com/office/drawing/2014/main" xmlns="" val="1534851090"/>
                    </a:ext>
                  </a:extLst>
                </a:gridCol>
                <a:gridCol w="1125362">
                  <a:extLst>
                    <a:ext uri="{9D8B030D-6E8A-4147-A177-3AD203B41FA5}">
                      <a16:colId xmlns:a16="http://schemas.microsoft.com/office/drawing/2014/main" xmlns="" val="2583377435"/>
                    </a:ext>
                  </a:extLst>
                </a:gridCol>
                <a:gridCol w="1125362">
                  <a:extLst>
                    <a:ext uri="{9D8B030D-6E8A-4147-A177-3AD203B41FA5}">
                      <a16:colId xmlns:a16="http://schemas.microsoft.com/office/drawing/2014/main" xmlns="" val="421392365"/>
                    </a:ext>
                  </a:extLst>
                </a:gridCol>
                <a:gridCol w="1052760">
                  <a:extLst>
                    <a:ext uri="{9D8B030D-6E8A-4147-A177-3AD203B41FA5}">
                      <a16:colId xmlns:a16="http://schemas.microsoft.com/office/drawing/2014/main" xmlns="" val="1976981728"/>
                    </a:ext>
                  </a:extLst>
                </a:gridCol>
              </a:tblGrid>
              <a:tr h="446315">
                <a:tc>
                  <a:txBody>
                    <a:bodyPr/>
                    <a:lstStyle/>
                    <a:p>
                      <a:pPr algn="l" fontAlgn="b"/>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r" fontAlgn="b"/>
                      <a:r>
                        <a:rPr lang="en-GB" sz="1600" b="1" u="none" strike="noStrike" dirty="0">
                          <a:effectLst/>
                          <a:latin typeface="Arial" panose="020B0604020202020204" pitchFamily="34" charset="0"/>
                          <a:cs typeface="Arial" panose="020B0604020202020204" pitchFamily="34" charset="0"/>
                        </a:rPr>
                        <a:t>2018/19</a:t>
                      </a:r>
                      <a:endParaRPr lang="en-GB"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r" fontAlgn="b"/>
                      <a:r>
                        <a:rPr lang="en-GB" sz="1600" b="1" u="none" strike="noStrike" dirty="0">
                          <a:effectLst/>
                          <a:latin typeface="Arial" panose="020B0604020202020204" pitchFamily="34" charset="0"/>
                          <a:cs typeface="Arial" panose="020B0604020202020204" pitchFamily="34" charset="0"/>
                        </a:rPr>
                        <a:t>2019/20</a:t>
                      </a:r>
                      <a:endParaRPr lang="en-GB"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r" fontAlgn="b"/>
                      <a:r>
                        <a:rPr lang="en-GB" sz="1600" b="1" u="none" strike="noStrike" dirty="0">
                          <a:effectLst/>
                          <a:latin typeface="Arial" panose="020B0604020202020204" pitchFamily="34" charset="0"/>
                          <a:cs typeface="Arial" panose="020B0604020202020204" pitchFamily="34" charset="0"/>
                        </a:rPr>
                        <a:t>2020/21</a:t>
                      </a:r>
                      <a:endParaRPr lang="en-GB"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r" fontAlgn="b"/>
                      <a:r>
                        <a:rPr lang="en-GB" sz="1600" b="1" u="none" strike="noStrike" dirty="0">
                          <a:effectLst/>
                          <a:latin typeface="Arial" panose="020B0604020202020204" pitchFamily="34" charset="0"/>
                          <a:cs typeface="Arial" panose="020B0604020202020204" pitchFamily="34" charset="0"/>
                        </a:rPr>
                        <a:t>2021/22</a:t>
                      </a:r>
                      <a:endParaRPr lang="en-GB"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r" fontAlgn="b"/>
                      <a:r>
                        <a:rPr lang="en-GB" sz="1600" b="1" u="none" strike="noStrike" dirty="0">
                          <a:effectLst/>
                          <a:latin typeface="Arial" panose="020B0604020202020204" pitchFamily="34" charset="0"/>
                          <a:cs typeface="Arial" panose="020B0604020202020204" pitchFamily="34" charset="0"/>
                        </a:rPr>
                        <a:t>2022/23</a:t>
                      </a:r>
                      <a:endParaRPr lang="en-GB"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xmlns="" val="3264515942"/>
                  </a:ext>
                </a:extLst>
              </a:tr>
              <a:tr h="446315">
                <a:tc>
                  <a:txBody>
                    <a:bodyPr/>
                    <a:lstStyle/>
                    <a:p>
                      <a:pPr algn="l" fontAlgn="b"/>
                      <a:r>
                        <a:rPr lang="en-GB" sz="1600" u="none" strike="noStrike" dirty="0">
                          <a:effectLst/>
                          <a:latin typeface="Arial" panose="020B0604020202020204" pitchFamily="34" charset="0"/>
                          <a:cs typeface="Arial" panose="020B0604020202020204" pitchFamily="34" charset="0"/>
                        </a:rPr>
                        <a:t>2018/19 Allocation</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  86,227 </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    91,056 </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600" u="none" strike="noStrike">
                          <a:effectLst/>
                          <a:latin typeface="Arial" panose="020B0604020202020204" pitchFamily="34" charset="0"/>
                          <a:cs typeface="Arial" panose="020B0604020202020204" pitchFamily="34" charset="0"/>
                        </a:rPr>
                        <a:t>    96,064 </a:t>
                      </a:r>
                      <a:endParaRPr lang="en-GB"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endParaRPr lang="en-GB"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endParaRPr lang="en-GB"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xmlns="" val="750959576"/>
                  </a:ext>
                </a:extLst>
              </a:tr>
              <a:tr h="446315">
                <a:tc>
                  <a:txBody>
                    <a:bodyPr/>
                    <a:lstStyle/>
                    <a:p>
                      <a:pPr algn="l" fontAlgn="b"/>
                      <a:r>
                        <a:rPr lang="en-GB" sz="1600" u="none" strike="noStrike" dirty="0">
                          <a:effectLst/>
                          <a:latin typeface="Arial" panose="020B0604020202020204" pitchFamily="34" charset="0"/>
                          <a:cs typeface="Arial" panose="020B0604020202020204" pitchFamily="34" charset="0"/>
                        </a:rPr>
                        <a:t>2019/20 allocation</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    91,056 </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    96,064 </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600" u="none" strike="noStrike">
                          <a:effectLst/>
                          <a:latin typeface="Arial" panose="020B0604020202020204" pitchFamily="34" charset="0"/>
                          <a:cs typeface="Arial" panose="020B0604020202020204" pitchFamily="34" charset="0"/>
                        </a:rPr>
                        <a:t> 101,347 </a:t>
                      </a:r>
                      <a:endParaRPr lang="en-GB"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endParaRPr lang="en-GB"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xmlns="" val="430032582"/>
                  </a:ext>
                </a:extLst>
              </a:tr>
              <a:tr h="446315">
                <a:tc gridSpan="2">
                  <a:txBody>
                    <a:bodyPr/>
                    <a:lstStyle/>
                    <a:p>
                      <a:pPr algn="l" fontAlgn="b"/>
                      <a:r>
                        <a:rPr lang="en-GB" sz="1600" u="none" strike="noStrike" dirty="0">
                          <a:effectLst/>
                          <a:latin typeface="Arial" panose="020B0604020202020204" pitchFamily="34" charset="0"/>
                          <a:cs typeface="Arial" panose="020B0604020202020204" pitchFamily="34" charset="0"/>
                        </a:rPr>
                        <a:t>2020/21 prelim allocation</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hMerge="1">
                  <a:txBody>
                    <a:bodyPr/>
                    <a:lstStyle/>
                    <a:p>
                      <a:endParaRPr lang="en-GB"/>
                    </a:p>
                  </a:txBody>
                  <a:tcPr/>
                </a:tc>
                <a:tc>
                  <a:txBody>
                    <a:bodyPr/>
                    <a:lstStyle/>
                    <a:p>
                      <a:pPr algn="l" fontAlgn="b"/>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    93,659 </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600" u="none" strike="noStrike" dirty="0">
                          <a:effectLst/>
                          <a:latin typeface="Arial" panose="020B0604020202020204" pitchFamily="34" charset="0"/>
                          <a:cs typeface="Arial" panose="020B0604020202020204" pitchFamily="34" charset="0"/>
                        </a:rPr>
                        <a:t>    98,810 </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r" fontAlgn="b"/>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xmlns="" val="2886164137"/>
                  </a:ext>
                </a:extLst>
              </a:tr>
              <a:tr h="446315">
                <a:tc>
                  <a:txBody>
                    <a:bodyPr/>
                    <a:lstStyle/>
                    <a:p>
                      <a:pPr algn="l" fontAlgn="b"/>
                      <a:r>
                        <a:rPr lang="en-GB" sz="1600" u="none" strike="noStrike" dirty="0">
                          <a:effectLst/>
                          <a:latin typeface="Arial" panose="020B0604020202020204" pitchFamily="34" charset="0"/>
                          <a:cs typeface="Arial" panose="020B0604020202020204" pitchFamily="34" charset="0"/>
                        </a:rPr>
                        <a:t>Reduction</a:t>
                      </a:r>
                      <a:endParaRPr lang="en-GB"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endParaRPr lang="en-GB" sz="16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endParaRPr lang="en-GB"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600" b="1" u="none" strike="noStrike" dirty="0">
                          <a:effectLst/>
                          <a:latin typeface="Arial" panose="020B0604020202020204" pitchFamily="34" charset="0"/>
                          <a:cs typeface="Arial" panose="020B0604020202020204" pitchFamily="34" charset="0"/>
                        </a:rPr>
                        <a:t>      2,405 </a:t>
                      </a:r>
                      <a:endParaRPr lang="en-GB"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600" b="1" u="none" strike="noStrike" dirty="0">
                          <a:effectLst/>
                          <a:latin typeface="Arial" panose="020B0604020202020204" pitchFamily="34" charset="0"/>
                          <a:cs typeface="Arial" panose="020B0604020202020204" pitchFamily="34" charset="0"/>
                        </a:rPr>
                        <a:t>      2,537 </a:t>
                      </a:r>
                      <a:endParaRPr lang="en-GB"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endParaRPr lang="en-GB"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xmlns="" val="2280912220"/>
                  </a:ext>
                </a:extLst>
              </a:tr>
            </a:tbl>
          </a:graphicData>
        </a:graphic>
      </p:graphicFrame>
      <p:graphicFrame>
        <p:nvGraphicFramePr>
          <p:cNvPr id="5" name="Table 4"/>
          <p:cNvGraphicFramePr>
            <a:graphicFrameLocks noGrp="1"/>
          </p:cNvGraphicFramePr>
          <p:nvPr>
            <p:extLst/>
          </p:nvPr>
        </p:nvGraphicFramePr>
        <p:xfrm>
          <a:off x="609598" y="4319138"/>
          <a:ext cx="8077201" cy="1365690"/>
        </p:xfrm>
        <a:graphic>
          <a:graphicData uri="http://schemas.openxmlformats.org/drawingml/2006/table">
            <a:tbl>
              <a:tblPr>
                <a:tableStyleId>{5C22544A-7EE6-4342-B048-85BDC9FD1C3A}</a:tableStyleId>
              </a:tblPr>
              <a:tblGrid>
                <a:gridCol w="2463258">
                  <a:extLst>
                    <a:ext uri="{9D8B030D-6E8A-4147-A177-3AD203B41FA5}">
                      <a16:colId xmlns:a16="http://schemas.microsoft.com/office/drawing/2014/main" xmlns="" val="4113139581"/>
                    </a:ext>
                  </a:extLst>
                </a:gridCol>
                <a:gridCol w="1107513">
                  <a:extLst>
                    <a:ext uri="{9D8B030D-6E8A-4147-A177-3AD203B41FA5}">
                      <a16:colId xmlns:a16="http://schemas.microsoft.com/office/drawing/2014/main" xmlns="" val="2016533297"/>
                    </a:ext>
                  </a:extLst>
                </a:gridCol>
                <a:gridCol w="1107513">
                  <a:extLst>
                    <a:ext uri="{9D8B030D-6E8A-4147-A177-3AD203B41FA5}">
                      <a16:colId xmlns:a16="http://schemas.microsoft.com/office/drawing/2014/main" xmlns="" val="2760819468"/>
                    </a:ext>
                  </a:extLst>
                </a:gridCol>
                <a:gridCol w="1107513">
                  <a:extLst>
                    <a:ext uri="{9D8B030D-6E8A-4147-A177-3AD203B41FA5}">
                      <a16:colId xmlns:a16="http://schemas.microsoft.com/office/drawing/2014/main" xmlns="" val="2788160536"/>
                    </a:ext>
                  </a:extLst>
                </a:gridCol>
                <a:gridCol w="1183891">
                  <a:extLst>
                    <a:ext uri="{9D8B030D-6E8A-4147-A177-3AD203B41FA5}">
                      <a16:colId xmlns:a16="http://schemas.microsoft.com/office/drawing/2014/main" xmlns="" val="3699487521"/>
                    </a:ext>
                  </a:extLst>
                </a:gridCol>
                <a:gridCol w="1107513">
                  <a:extLst>
                    <a:ext uri="{9D8B030D-6E8A-4147-A177-3AD203B41FA5}">
                      <a16:colId xmlns:a16="http://schemas.microsoft.com/office/drawing/2014/main" xmlns="" val="1185976262"/>
                    </a:ext>
                  </a:extLst>
                </a:gridCol>
              </a:tblGrid>
              <a:tr h="336219">
                <a:tc>
                  <a:txBody>
                    <a:bodyPr/>
                    <a:lstStyle/>
                    <a:p>
                      <a:pPr algn="l" fontAlgn="b"/>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r" fontAlgn="b"/>
                      <a:r>
                        <a:rPr lang="en-GB" sz="1800" b="1" u="none" strike="noStrike" dirty="0">
                          <a:effectLst/>
                          <a:latin typeface="Arial" panose="020B0604020202020204" pitchFamily="34" charset="0"/>
                          <a:cs typeface="Arial" panose="020B0604020202020204" pitchFamily="34" charset="0"/>
                        </a:rPr>
                        <a:t>2018/19</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r" fontAlgn="b"/>
                      <a:r>
                        <a:rPr lang="en-GB" sz="1800" b="1" u="none" strike="noStrike" dirty="0">
                          <a:effectLst/>
                          <a:latin typeface="Arial" panose="020B0604020202020204" pitchFamily="34" charset="0"/>
                          <a:cs typeface="Arial" panose="020B0604020202020204" pitchFamily="34" charset="0"/>
                        </a:rPr>
                        <a:t>2019/20</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r" fontAlgn="b"/>
                      <a:r>
                        <a:rPr lang="en-GB" sz="1800" b="1" u="none" strike="noStrike">
                          <a:effectLst/>
                          <a:latin typeface="Arial" panose="020B0604020202020204" pitchFamily="34" charset="0"/>
                          <a:cs typeface="Arial" panose="020B0604020202020204" pitchFamily="34" charset="0"/>
                        </a:rPr>
                        <a:t>2020/21</a:t>
                      </a:r>
                      <a:endParaRPr lang="en-GB" sz="18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r" fontAlgn="b"/>
                      <a:r>
                        <a:rPr lang="en-GB" sz="1800" b="1" u="none" strike="noStrike" dirty="0">
                          <a:effectLst/>
                          <a:latin typeface="Arial" panose="020B0604020202020204" pitchFamily="34" charset="0"/>
                          <a:cs typeface="Arial" panose="020B0604020202020204" pitchFamily="34" charset="0"/>
                        </a:rPr>
                        <a:t>2021/22</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r" fontAlgn="b"/>
                      <a:r>
                        <a:rPr lang="en-GB" sz="1800" b="1" u="none" strike="noStrike" dirty="0">
                          <a:effectLst/>
                          <a:latin typeface="Arial" panose="020B0604020202020204" pitchFamily="34" charset="0"/>
                          <a:cs typeface="Arial" panose="020B0604020202020204" pitchFamily="34" charset="0"/>
                        </a:rPr>
                        <a:t>2022/23</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xmlns="" val="358055291"/>
                  </a:ext>
                </a:extLst>
              </a:tr>
              <a:tr h="373843">
                <a:tc>
                  <a:txBody>
                    <a:bodyPr/>
                    <a:lstStyle/>
                    <a:p>
                      <a:pPr algn="l" fontAlgn="b"/>
                      <a:r>
                        <a:rPr lang="en-GB" sz="1800" u="none" strike="noStrike" dirty="0">
                          <a:effectLst/>
                          <a:latin typeface="Arial" panose="020B0604020202020204" pitchFamily="34" charset="0"/>
                          <a:cs typeface="Arial" panose="020B0604020202020204" pitchFamily="34" charset="0"/>
                        </a:rPr>
                        <a:t>Reduction 2019/20</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800" u="none" strike="noStrike" dirty="0">
                          <a:effectLst/>
                          <a:latin typeface="Arial" panose="020B0604020202020204" pitchFamily="34" charset="0"/>
                          <a:cs typeface="Arial" panose="020B0604020202020204" pitchFamily="34" charset="0"/>
                        </a:rPr>
                        <a:t>   -2,280 </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800" u="none" strike="noStrike" dirty="0">
                          <a:effectLst/>
                          <a:latin typeface="Arial" panose="020B0604020202020204" pitchFamily="34" charset="0"/>
                          <a:cs typeface="Arial" panose="020B0604020202020204" pitchFamily="34" charset="0"/>
                        </a:rPr>
                        <a:t>   -2,405 </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800" u="none" strike="noStrike" dirty="0">
                          <a:effectLst/>
                          <a:latin typeface="Arial" panose="020B0604020202020204" pitchFamily="34" charset="0"/>
                          <a:cs typeface="Arial" panose="020B0604020202020204" pitchFamily="34" charset="0"/>
                        </a:rPr>
                        <a:t>     -2,537 </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800" u="none" strike="noStrike" dirty="0">
                          <a:effectLst/>
                          <a:latin typeface="Arial" panose="020B0604020202020204" pitchFamily="34" charset="0"/>
                          <a:cs typeface="Arial" panose="020B0604020202020204" pitchFamily="34" charset="0"/>
                        </a:rPr>
                        <a:t> </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xmlns="" val="1456917784"/>
                  </a:ext>
                </a:extLst>
              </a:tr>
              <a:tr h="327814">
                <a:tc>
                  <a:txBody>
                    <a:bodyPr/>
                    <a:lstStyle/>
                    <a:p>
                      <a:pPr algn="l" fontAlgn="b"/>
                      <a:r>
                        <a:rPr lang="en-GB" sz="1800" u="none" strike="noStrike">
                          <a:effectLst/>
                          <a:latin typeface="Arial" panose="020B0604020202020204" pitchFamily="34" charset="0"/>
                          <a:cs typeface="Arial" panose="020B0604020202020204" pitchFamily="34" charset="0"/>
                        </a:rPr>
                        <a:t>Reduction 2020/21</a:t>
                      </a:r>
                      <a:endParaRPr lang="en-GB"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800" u="none" strike="noStrike" dirty="0">
                          <a:effectLst/>
                          <a:latin typeface="Arial" panose="020B0604020202020204" pitchFamily="34" charset="0"/>
                          <a:cs typeface="Arial" panose="020B0604020202020204" pitchFamily="34" charset="0"/>
                        </a:rPr>
                        <a:t> </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800" u="none" strike="noStrike" dirty="0">
                          <a:effectLst/>
                          <a:latin typeface="Arial" panose="020B0604020202020204" pitchFamily="34" charset="0"/>
                          <a:cs typeface="Arial" panose="020B0604020202020204" pitchFamily="34" charset="0"/>
                        </a:rPr>
                        <a:t>   -1,649 </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800" u="none" strike="noStrike" dirty="0">
                          <a:effectLst/>
                          <a:latin typeface="Arial" panose="020B0604020202020204" pitchFamily="34" charset="0"/>
                          <a:cs typeface="Arial" panose="020B0604020202020204" pitchFamily="34" charset="0"/>
                        </a:rPr>
                        <a:t>     -1,511 </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800" u="none" strike="noStrike" dirty="0">
                          <a:effectLst/>
                          <a:latin typeface="Arial" panose="020B0604020202020204" pitchFamily="34" charset="0"/>
                          <a:cs typeface="Arial" panose="020B0604020202020204" pitchFamily="34" charset="0"/>
                        </a:rPr>
                        <a:t>   -1,568 </a:t>
                      </a:r>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xmlns="" val="3288749810"/>
                  </a:ext>
                </a:extLst>
              </a:tr>
              <a:tr h="327814">
                <a:tc>
                  <a:txBody>
                    <a:bodyPr/>
                    <a:lstStyle/>
                    <a:p>
                      <a:pPr algn="l" fontAlgn="b"/>
                      <a:endParaRPr lang="en-GB"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endParaRPr lang="en-GB"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800" b="1" u="none" strike="noStrike" dirty="0">
                          <a:effectLst/>
                          <a:latin typeface="Arial" panose="020B0604020202020204" pitchFamily="34" charset="0"/>
                          <a:cs typeface="Arial" panose="020B0604020202020204" pitchFamily="34" charset="0"/>
                        </a:rPr>
                        <a:t>   -2,280 </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800" b="1" u="none" strike="noStrike" dirty="0">
                          <a:effectLst/>
                          <a:latin typeface="Arial" panose="020B0604020202020204" pitchFamily="34" charset="0"/>
                          <a:cs typeface="Arial" panose="020B0604020202020204" pitchFamily="34" charset="0"/>
                        </a:rPr>
                        <a:t>   -4,054 </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800" b="1" u="none" strike="noStrike" dirty="0">
                          <a:effectLst/>
                          <a:latin typeface="Arial" panose="020B0604020202020204" pitchFamily="34" charset="0"/>
                          <a:cs typeface="Arial" panose="020B0604020202020204" pitchFamily="34" charset="0"/>
                        </a:rPr>
                        <a:t>     -4,048 </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tc>
                  <a:txBody>
                    <a:bodyPr/>
                    <a:lstStyle/>
                    <a:p>
                      <a:pPr algn="l" fontAlgn="b"/>
                      <a:r>
                        <a:rPr lang="en-GB" sz="1800" b="1" u="none" strike="noStrike" dirty="0">
                          <a:effectLst/>
                          <a:latin typeface="Arial" panose="020B0604020202020204" pitchFamily="34" charset="0"/>
                          <a:cs typeface="Arial" panose="020B0604020202020204" pitchFamily="34" charset="0"/>
                        </a:rPr>
                        <a:t>   -1,568 </a:t>
                      </a:r>
                      <a:endParaRPr lang="en-GB"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solidFill>
                      <a:schemeClr val="accent6">
                        <a:lumMod val="20000"/>
                        <a:lumOff val="80000"/>
                      </a:schemeClr>
                    </a:solidFill>
                  </a:tcPr>
                </a:tc>
                <a:extLst>
                  <a:ext uri="{0D108BD9-81ED-4DB2-BD59-A6C34878D82A}">
                    <a16:rowId xmlns:a16="http://schemas.microsoft.com/office/drawing/2014/main" xmlns="" val="2542498709"/>
                  </a:ext>
                </a:extLst>
              </a:tr>
            </a:tbl>
          </a:graphicData>
        </a:graphic>
      </p:graphicFrame>
    </p:spTree>
    <p:extLst>
      <p:ext uri="{BB962C8B-B14F-4D97-AF65-F5344CB8AC3E}">
        <p14:creationId xmlns:p14="http://schemas.microsoft.com/office/powerpoint/2010/main" xmlns="" val="20817897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smtClean="0"/>
              <a:t>5 Year Allocation</a:t>
            </a:r>
            <a:endParaRPr lang="en-GB" b="1" cap="all" dirty="0"/>
          </a:p>
        </p:txBody>
      </p:sp>
      <p:graphicFrame>
        <p:nvGraphicFramePr>
          <p:cNvPr id="4" name="Content Placeholder 3"/>
          <p:cNvGraphicFramePr>
            <a:graphicFrameLocks noGrp="1"/>
          </p:cNvGraphicFramePr>
          <p:nvPr>
            <p:ph idx="1"/>
            <p:extLst/>
          </p:nvPr>
        </p:nvGraphicFramePr>
        <p:xfrm>
          <a:off x="457201" y="1904997"/>
          <a:ext cx="8000998" cy="3886202"/>
        </p:xfrm>
        <a:graphic>
          <a:graphicData uri="http://schemas.openxmlformats.org/drawingml/2006/table">
            <a:tbl>
              <a:tblPr firstRow="1" firstCol="1" bandRow="1">
                <a:tableStyleId>{5C22544A-7EE6-4342-B048-85BDC9FD1C3A}</a:tableStyleId>
              </a:tblPr>
              <a:tblGrid>
                <a:gridCol w="2082177">
                  <a:extLst>
                    <a:ext uri="{9D8B030D-6E8A-4147-A177-3AD203B41FA5}">
                      <a16:colId xmlns:a16="http://schemas.microsoft.com/office/drawing/2014/main" xmlns="" val="3628399069"/>
                    </a:ext>
                  </a:extLst>
                </a:gridCol>
                <a:gridCol w="1362808">
                  <a:extLst>
                    <a:ext uri="{9D8B030D-6E8A-4147-A177-3AD203B41FA5}">
                      <a16:colId xmlns:a16="http://schemas.microsoft.com/office/drawing/2014/main" xmlns="" val="2949955005"/>
                    </a:ext>
                  </a:extLst>
                </a:gridCol>
                <a:gridCol w="1225328">
                  <a:extLst>
                    <a:ext uri="{9D8B030D-6E8A-4147-A177-3AD203B41FA5}">
                      <a16:colId xmlns:a16="http://schemas.microsoft.com/office/drawing/2014/main" xmlns="" val="1205820868"/>
                    </a:ext>
                  </a:extLst>
                </a:gridCol>
                <a:gridCol w="978344">
                  <a:extLst>
                    <a:ext uri="{9D8B030D-6E8A-4147-A177-3AD203B41FA5}">
                      <a16:colId xmlns:a16="http://schemas.microsoft.com/office/drawing/2014/main" xmlns="" val="624585121"/>
                    </a:ext>
                  </a:extLst>
                </a:gridCol>
                <a:gridCol w="998326">
                  <a:extLst>
                    <a:ext uri="{9D8B030D-6E8A-4147-A177-3AD203B41FA5}">
                      <a16:colId xmlns:a16="http://schemas.microsoft.com/office/drawing/2014/main" xmlns="" val="3018744238"/>
                    </a:ext>
                  </a:extLst>
                </a:gridCol>
                <a:gridCol w="1354015">
                  <a:extLst>
                    <a:ext uri="{9D8B030D-6E8A-4147-A177-3AD203B41FA5}">
                      <a16:colId xmlns:a16="http://schemas.microsoft.com/office/drawing/2014/main" xmlns="" val="3561292154"/>
                    </a:ext>
                  </a:extLst>
                </a:gridCol>
              </a:tblGrid>
              <a:tr h="599059">
                <a:tc>
                  <a:txBody>
                    <a:bodyPr/>
                    <a:lstStyle/>
                    <a:p>
                      <a:pPr marL="0" marR="0">
                        <a:spcBef>
                          <a:spcPts val="0"/>
                        </a:spcBef>
                        <a:spcAft>
                          <a:spcPts val="0"/>
                        </a:spcAft>
                      </a:pPr>
                      <a:r>
                        <a:rPr lang="en-GB" sz="1100" dirty="0">
                          <a:effectLst/>
                        </a:rPr>
                        <a:t>Year</a:t>
                      </a:r>
                      <a:endParaRPr lang="en-GB"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2016/17</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2017/18</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2018/19</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2019/20</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2020/21</a:t>
                      </a:r>
                      <a:endParaRPr lang="en-GB" sz="1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2079028967"/>
                  </a:ext>
                </a:extLst>
              </a:tr>
              <a:tr h="599059">
                <a:tc>
                  <a:txBody>
                    <a:bodyPr/>
                    <a:lstStyle/>
                    <a:p>
                      <a:pPr marL="0" marR="0">
                        <a:spcBef>
                          <a:spcPts val="0"/>
                        </a:spcBef>
                        <a:spcAft>
                          <a:spcPts val="0"/>
                        </a:spcAft>
                      </a:pPr>
                      <a:r>
                        <a:rPr lang="en-GB" sz="1100">
                          <a:effectLst/>
                        </a:rPr>
                        <a:t>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dirty="0">
                          <a:effectLst/>
                        </a:rPr>
                        <a:t>000’</a:t>
                      </a:r>
                      <a:endParaRPr lang="en-GB"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000’</a:t>
                      </a:r>
                      <a:endParaRPr lang="en-GB"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GB" sz="1100">
                          <a:effectLst/>
                        </a:rPr>
                        <a:t>000’</a:t>
                      </a:r>
                      <a:endParaRPr lang="en-GB"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GB" sz="1100">
                          <a:effectLst/>
                        </a:rPr>
                        <a:t>000’</a:t>
                      </a:r>
                      <a:endParaRPr lang="en-GB" sz="10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GB" sz="1100">
                          <a:effectLst/>
                        </a:rPr>
                        <a:t>000’</a:t>
                      </a:r>
                      <a:endParaRPr lang="en-GB" sz="10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2760087304"/>
                  </a:ext>
                </a:extLst>
              </a:tr>
              <a:tr h="384012">
                <a:tc>
                  <a:txBody>
                    <a:bodyPr/>
                    <a:lstStyle/>
                    <a:p>
                      <a:pPr marL="0" marR="0">
                        <a:spcBef>
                          <a:spcPts val="0"/>
                        </a:spcBef>
                        <a:spcAft>
                          <a:spcPts val="0"/>
                        </a:spcAft>
                      </a:pPr>
                      <a:r>
                        <a:rPr lang="en-GB" sz="1100">
                          <a:effectLst/>
                        </a:rPr>
                        <a:t>Transfers Received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102,812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106,600</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97,275</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95,678</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99,700</a:t>
                      </a:r>
                      <a:endParaRPr lang="en-GB" sz="1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1428058353"/>
                  </a:ext>
                </a:extLst>
              </a:tr>
              <a:tr h="384012">
                <a:tc>
                  <a:txBody>
                    <a:bodyPr/>
                    <a:lstStyle/>
                    <a:p>
                      <a:pPr marL="0" marR="0">
                        <a:spcBef>
                          <a:spcPts val="0"/>
                        </a:spcBef>
                        <a:spcAft>
                          <a:spcPts val="0"/>
                        </a:spcAft>
                      </a:pPr>
                      <a:r>
                        <a:rPr lang="en-GB" sz="1100">
                          <a:effectLst/>
                        </a:rPr>
                        <a:t>Interest income</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4,527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3,135</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4,182</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2,500</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2,000</a:t>
                      </a:r>
                      <a:endParaRPr lang="en-GB" sz="1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2071080045"/>
                  </a:ext>
                </a:extLst>
              </a:tr>
              <a:tr h="384012">
                <a:tc>
                  <a:txBody>
                    <a:bodyPr/>
                    <a:lstStyle/>
                    <a:p>
                      <a:pPr marL="0" marR="0">
                        <a:spcBef>
                          <a:spcPts val="0"/>
                        </a:spcBef>
                        <a:spcAft>
                          <a:spcPts val="0"/>
                        </a:spcAft>
                      </a:pPr>
                      <a:r>
                        <a:rPr lang="en-GB" sz="1100">
                          <a:effectLst/>
                        </a:rPr>
                        <a:t>Sale of Assets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876</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 </a:t>
                      </a:r>
                      <a:endParaRPr lang="en-GB" sz="1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2570053980"/>
                  </a:ext>
                </a:extLst>
              </a:tr>
              <a:tr h="384012">
                <a:tc>
                  <a:txBody>
                    <a:bodyPr/>
                    <a:lstStyle/>
                    <a:p>
                      <a:pPr marL="0" marR="0">
                        <a:spcBef>
                          <a:spcPts val="0"/>
                        </a:spcBef>
                        <a:spcAft>
                          <a:spcPts val="0"/>
                        </a:spcAft>
                      </a:pPr>
                      <a:r>
                        <a:rPr lang="en-GB" sz="1100">
                          <a:effectLst/>
                        </a:rPr>
                        <a:t>Admission fees</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1,072</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1,106.00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1,313</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1,392</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1,475</a:t>
                      </a:r>
                      <a:endParaRPr lang="en-GB" sz="1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2696501427"/>
                  </a:ext>
                </a:extLst>
              </a:tr>
              <a:tr h="384012">
                <a:tc>
                  <a:txBody>
                    <a:bodyPr/>
                    <a:lstStyle/>
                    <a:p>
                      <a:pPr marL="0" marR="0">
                        <a:spcBef>
                          <a:spcPts val="0"/>
                        </a:spcBef>
                        <a:spcAft>
                          <a:spcPts val="0"/>
                        </a:spcAft>
                      </a:pPr>
                      <a:r>
                        <a:rPr lang="en-GB" sz="1100">
                          <a:effectLst/>
                        </a:rPr>
                        <a:t>Venue Hire</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1,419</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dirty="0">
                          <a:effectLst/>
                        </a:rPr>
                        <a:t>           914.00 </a:t>
                      </a:r>
                      <a:endParaRPr lang="en-GB"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820</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869</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921</a:t>
                      </a:r>
                      <a:endParaRPr lang="en-GB" sz="1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3219361367"/>
                  </a:ext>
                </a:extLst>
              </a:tr>
              <a:tr h="384012">
                <a:tc>
                  <a:txBody>
                    <a:bodyPr/>
                    <a:lstStyle/>
                    <a:p>
                      <a:pPr marL="0" marR="0">
                        <a:spcBef>
                          <a:spcPts val="0"/>
                        </a:spcBef>
                        <a:spcAft>
                          <a:spcPts val="0"/>
                        </a:spcAft>
                      </a:pPr>
                      <a:r>
                        <a:rPr lang="en-GB" sz="1100">
                          <a:effectLst/>
                        </a:rPr>
                        <a:t>Tender/Other income</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429</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3,079.00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150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159</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169</a:t>
                      </a:r>
                      <a:endParaRPr lang="en-GB" sz="100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2515053652"/>
                  </a:ext>
                </a:extLst>
              </a:tr>
              <a:tr h="384012">
                <a:tc>
                  <a:txBody>
                    <a:bodyPr/>
                    <a:lstStyle/>
                    <a:p>
                      <a:pPr marL="0" marR="0">
                        <a:spcBef>
                          <a:spcPts val="0"/>
                        </a:spcBef>
                        <a:spcAft>
                          <a:spcPts val="0"/>
                        </a:spcAft>
                      </a:pPr>
                      <a:r>
                        <a:rPr lang="en-GB" sz="1100">
                          <a:effectLst/>
                        </a:rPr>
                        <a:t>Total income</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111,135</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dirty="0">
                          <a:effectLst/>
                        </a:rPr>
                        <a:t>   114,834</a:t>
                      </a:r>
                      <a:endParaRPr lang="en-GB" sz="1000" dirty="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103,740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a:effectLst/>
                        </a:rPr>
                        <a:t>   100,598 </a:t>
                      </a:r>
                      <a:endParaRPr lang="en-GB" sz="1000">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spcBef>
                          <a:spcPts val="0"/>
                        </a:spcBef>
                        <a:spcAft>
                          <a:spcPts val="0"/>
                        </a:spcAft>
                      </a:pPr>
                      <a:r>
                        <a:rPr lang="en-GB" sz="1100" dirty="0">
                          <a:effectLst/>
                        </a:rPr>
                        <a:t>   104,265</a:t>
                      </a:r>
                      <a:endParaRPr lang="en-GB" sz="1000" dirty="0">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xmlns="" val="104868832"/>
                  </a:ext>
                </a:extLst>
              </a:tr>
            </a:tbl>
          </a:graphicData>
        </a:graphic>
      </p:graphicFrame>
    </p:spTree>
    <p:extLst>
      <p:ext uri="{BB962C8B-B14F-4D97-AF65-F5344CB8AC3E}">
        <p14:creationId xmlns:p14="http://schemas.microsoft.com/office/powerpoint/2010/main" xmlns="" val="32447003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smtClean="0"/>
              <a:t>Budget per Department</a:t>
            </a:r>
            <a:endParaRPr lang="en-GB" b="1" cap="all" dirty="0"/>
          </a:p>
        </p:txBody>
      </p:sp>
      <p:graphicFrame>
        <p:nvGraphicFramePr>
          <p:cNvPr id="4" name="Content Placeholder 3"/>
          <p:cNvGraphicFramePr>
            <a:graphicFrameLocks noGrp="1"/>
          </p:cNvGraphicFramePr>
          <p:nvPr>
            <p:ph idx="1"/>
            <p:extLst/>
          </p:nvPr>
        </p:nvGraphicFramePr>
        <p:xfrm>
          <a:off x="477982" y="1828800"/>
          <a:ext cx="8229600" cy="3602838"/>
        </p:xfrm>
        <a:graphic>
          <a:graphicData uri="http://schemas.openxmlformats.org/drawingml/2006/table">
            <a:tbl>
              <a:tblPr firstRow="1" firstCol="1" bandRow="1"/>
              <a:tblGrid>
                <a:gridCol w="1752600">
                  <a:extLst>
                    <a:ext uri="{9D8B030D-6E8A-4147-A177-3AD203B41FA5}">
                      <a16:colId xmlns:a16="http://schemas.microsoft.com/office/drawing/2014/main" xmlns="" val="1290567587"/>
                    </a:ext>
                  </a:extLst>
                </a:gridCol>
                <a:gridCol w="990600">
                  <a:extLst>
                    <a:ext uri="{9D8B030D-6E8A-4147-A177-3AD203B41FA5}">
                      <a16:colId xmlns:a16="http://schemas.microsoft.com/office/drawing/2014/main" xmlns="" val="2471526078"/>
                    </a:ext>
                  </a:extLst>
                </a:gridCol>
                <a:gridCol w="838200">
                  <a:extLst>
                    <a:ext uri="{9D8B030D-6E8A-4147-A177-3AD203B41FA5}">
                      <a16:colId xmlns:a16="http://schemas.microsoft.com/office/drawing/2014/main" xmlns="" val="754377647"/>
                    </a:ext>
                  </a:extLst>
                </a:gridCol>
                <a:gridCol w="990600">
                  <a:extLst>
                    <a:ext uri="{9D8B030D-6E8A-4147-A177-3AD203B41FA5}">
                      <a16:colId xmlns:a16="http://schemas.microsoft.com/office/drawing/2014/main" xmlns="" val="3505609184"/>
                    </a:ext>
                  </a:extLst>
                </a:gridCol>
                <a:gridCol w="876562">
                  <a:extLst>
                    <a:ext uri="{9D8B030D-6E8A-4147-A177-3AD203B41FA5}">
                      <a16:colId xmlns:a16="http://schemas.microsoft.com/office/drawing/2014/main" xmlns="" val="2387419085"/>
                    </a:ext>
                  </a:extLst>
                </a:gridCol>
                <a:gridCol w="908094">
                  <a:extLst>
                    <a:ext uri="{9D8B030D-6E8A-4147-A177-3AD203B41FA5}">
                      <a16:colId xmlns:a16="http://schemas.microsoft.com/office/drawing/2014/main" xmlns="" val="2666253891"/>
                    </a:ext>
                  </a:extLst>
                </a:gridCol>
                <a:gridCol w="851338">
                  <a:extLst>
                    <a:ext uri="{9D8B030D-6E8A-4147-A177-3AD203B41FA5}">
                      <a16:colId xmlns:a16="http://schemas.microsoft.com/office/drawing/2014/main" xmlns="" val="916404281"/>
                    </a:ext>
                  </a:extLst>
                </a:gridCol>
                <a:gridCol w="1021606">
                  <a:extLst>
                    <a:ext uri="{9D8B030D-6E8A-4147-A177-3AD203B41FA5}">
                      <a16:colId xmlns:a16="http://schemas.microsoft.com/office/drawing/2014/main" xmlns="" val="1338813372"/>
                    </a:ext>
                  </a:extLst>
                </a:gridCol>
              </a:tblGrid>
              <a:tr h="245495">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5045"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2016/17</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5045" marB="504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2017/18</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5045" marB="504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2018/19</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5045" marB="504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2019/20</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74413" marT="5045" marB="5045"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2020/21</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74413" marT="5045" marB="5045"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2021/22</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5045" marB="5045"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2022/23</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5045" marB="504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132801307"/>
                  </a:ext>
                </a:extLst>
              </a:tr>
              <a:tr h="736488">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107" marR="74413" marT="6306" marB="63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marL="0" marR="0" algn="ctr">
                        <a:spcBef>
                          <a:spcPts val="0"/>
                        </a:spcBef>
                        <a:spcAft>
                          <a:spcPts val="0"/>
                        </a:spcAft>
                      </a:pPr>
                      <a:r>
                        <a:rPr lang="en-US" sz="1400" b="1"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Audited Outcome</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5045"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marL="0" marR="0" algn="ctr">
                        <a:spcBef>
                          <a:spcPts val="0"/>
                        </a:spcBef>
                        <a:spcAft>
                          <a:spcPts val="0"/>
                        </a:spcAft>
                      </a:pPr>
                      <a:r>
                        <a:rPr lang="en-US" sz="1400" b="1"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Audited Outcome</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Audited Outcome</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Approved budget</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74413"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Revised budget estimate</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Revised budget estimate</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Planning Budget Estimate</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extLst>
                  <a:ext uri="{0D108BD9-81ED-4DB2-BD59-A6C34878D82A}">
                    <a16:rowId xmlns:a16="http://schemas.microsoft.com/office/drawing/2014/main" xmlns="" val="1756204243"/>
                  </a:ext>
                </a:extLst>
              </a:tr>
              <a:tr h="245495">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63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74413"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extLst>
                  <a:ext uri="{0D108BD9-81ED-4DB2-BD59-A6C34878D82A}">
                    <a16:rowId xmlns:a16="http://schemas.microsoft.com/office/drawing/2014/main" xmlns="" val="1633803214"/>
                  </a:ext>
                </a:extLst>
              </a:tr>
              <a:tr h="245495">
                <a:tc>
                  <a:txBody>
                    <a:bodyPr/>
                    <a:lstStyle/>
                    <a:p>
                      <a:pPr marL="0" marR="0">
                        <a:spcBef>
                          <a:spcPts val="0"/>
                        </a:spcBef>
                        <a:spcAft>
                          <a:spcPts val="0"/>
                        </a:spcAft>
                      </a:pPr>
                      <a:r>
                        <a:rPr lang="en-US" sz="1400">
                          <a:solidFill>
                            <a:srgbClr val="000000"/>
                          </a:solidFill>
                          <a:effectLst/>
                          <a:latin typeface="Arial" panose="020B0604020202020204" pitchFamily="34" charset="0"/>
                          <a:ea typeface="Arial Narrow" panose="020B0606020202030204" pitchFamily="34" charset="0"/>
                          <a:cs typeface="Arial" panose="020B0604020202020204" pitchFamily="34" charset="0"/>
                        </a:rPr>
                        <a:t>Rand thousand</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504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50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50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50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50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50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50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504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150265731"/>
                  </a:ext>
                </a:extLst>
              </a:tr>
              <a:tr h="245495">
                <a:tc>
                  <a:txBody>
                    <a:bodyPr/>
                    <a:lstStyle/>
                    <a:p>
                      <a:pPr marL="0" marR="0">
                        <a:spcBef>
                          <a:spcPts val="0"/>
                        </a:spcBef>
                        <a:spcAft>
                          <a:spcPts val="0"/>
                        </a:spcAft>
                      </a:pPr>
                      <a:r>
                        <a:rPr lang="en-US" sz="1400" b="1" u="sng">
                          <a:solidFill>
                            <a:srgbClr val="000000"/>
                          </a:solidFill>
                          <a:effectLst/>
                          <a:uFill>
                            <a:solidFill>
                              <a:srgbClr val="000000"/>
                            </a:solidFill>
                          </a:uFill>
                          <a:latin typeface="Arial" panose="020B0604020202020204" pitchFamily="34" charset="0"/>
                          <a:ea typeface="Arial Narrow" panose="020B0606020202030204" pitchFamily="34" charset="0"/>
                          <a:cs typeface="Arial" panose="020B0604020202020204" pitchFamily="34" charset="0"/>
                        </a:rPr>
                        <a:t>Objective/Activity</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107" marR="74413"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marL="0" marR="0">
                        <a:spcBef>
                          <a:spcPts val="0"/>
                        </a:spcBef>
                        <a:spcAft>
                          <a:spcPts val="0"/>
                        </a:spcAft>
                      </a:pPr>
                      <a:r>
                        <a:rPr lang="en-US" sz="1400" b="1"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5045"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5045"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marL="0" marR="0" algn="ctr">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5045" marB="63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extLst>
                  <a:ext uri="{0D108BD9-81ED-4DB2-BD59-A6C34878D82A}">
                    <a16:rowId xmlns:a16="http://schemas.microsoft.com/office/drawing/2014/main" xmlns="" val="3196187363"/>
                  </a:ext>
                </a:extLst>
              </a:tr>
              <a:tr h="391509">
                <a:tc>
                  <a:txBody>
                    <a:bodyPr/>
                    <a:lstStyle/>
                    <a:p>
                      <a:pPr marL="0" marR="0">
                        <a:spcBef>
                          <a:spcPts val="0"/>
                        </a:spcBef>
                        <a:spcAft>
                          <a:spcPts val="0"/>
                        </a:spcAft>
                      </a:pPr>
                      <a:r>
                        <a:rPr lang="en-US" sz="1400" dirty="0" smtClean="0">
                          <a:solidFill>
                            <a:srgbClr val="000000"/>
                          </a:solidFill>
                          <a:effectLst/>
                          <a:latin typeface="Arial" panose="020B0604020202020204" pitchFamily="34" charset="0"/>
                          <a:ea typeface="Arial Narrow" panose="020B0606020202030204" pitchFamily="34" charset="0"/>
                          <a:cs typeface="Arial" panose="020B0604020202020204" pitchFamily="34" charset="0"/>
                        </a:rPr>
                        <a:t>Administration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a:solidFill>
                            <a:srgbClr val="000000"/>
                          </a:solidFill>
                          <a:effectLst/>
                          <a:latin typeface="Arial" panose="020B0604020202020204" pitchFamily="34" charset="0"/>
                          <a:ea typeface="Arial Narrow" panose="020B0606020202030204" pitchFamily="34" charset="0"/>
                          <a:cs typeface="Arial" panose="020B0604020202020204" pitchFamily="34" charset="0"/>
                        </a:rPr>
                        <a:t>90,058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74413"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89,772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86,625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62,694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65,478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68,751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a:solidFill>
                            <a:srgbClr val="000000"/>
                          </a:solidFill>
                          <a:effectLst/>
                          <a:latin typeface="Arial" panose="020B0604020202020204" pitchFamily="34" charset="0"/>
                          <a:ea typeface="Arial Narrow" panose="020B0606020202030204" pitchFamily="34" charset="0"/>
                          <a:cs typeface="Arial" panose="020B0604020202020204" pitchFamily="34" charset="0"/>
                        </a:rPr>
                        <a:t>72,052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extLst>
                  <a:ext uri="{0D108BD9-81ED-4DB2-BD59-A6C34878D82A}">
                    <a16:rowId xmlns:a16="http://schemas.microsoft.com/office/drawing/2014/main" xmlns="" val="2219850506"/>
                  </a:ext>
                </a:extLst>
              </a:tr>
              <a:tr h="391509">
                <a:tc>
                  <a:txBody>
                    <a:bodyPr/>
                    <a:lstStyle/>
                    <a:p>
                      <a:pPr marL="0" marR="0">
                        <a:spcBef>
                          <a:spcPts val="0"/>
                        </a:spcBef>
                        <a:spcAft>
                          <a:spcPts val="0"/>
                        </a:spcAft>
                      </a:pPr>
                      <a:r>
                        <a:rPr lang="en-US" sz="1400" dirty="0" smtClean="0">
                          <a:solidFill>
                            <a:srgbClr val="000000"/>
                          </a:solidFill>
                          <a:effectLst/>
                          <a:latin typeface="Arial" panose="020B0604020202020204" pitchFamily="34" charset="0"/>
                          <a:ea typeface="Arial Narrow" panose="020B0606020202030204" pitchFamily="34" charset="0"/>
                          <a:cs typeface="Arial" panose="020B0604020202020204" pitchFamily="34" charset="0"/>
                        </a:rPr>
                        <a:t>Business Development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a:solidFill>
                            <a:srgbClr val="000000"/>
                          </a:solidFill>
                          <a:effectLst/>
                          <a:latin typeface="Arial" panose="020B0604020202020204" pitchFamily="34" charset="0"/>
                          <a:ea typeface="Arial Narrow" panose="020B0606020202030204" pitchFamily="34" charset="0"/>
                          <a:cs typeface="Arial" panose="020B0604020202020204" pitchFamily="34" charset="0"/>
                        </a:rPr>
                        <a:t>17,422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74413"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21,725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19,543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21,907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23,008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24,083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a:solidFill>
                            <a:srgbClr val="000000"/>
                          </a:solidFill>
                          <a:effectLst/>
                          <a:latin typeface="Arial" panose="020B0604020202020204" pitchFamily="34" charset="0"/>
                          <a:ea typeface="Arial Narrow" panose="020B0606020202030204" pitchFamily="34" charset="0"/>
                          <a:cs typeface="Arial" panose="020B0604020202020204" pitchFamily="34" charset="0"/>
                        </a:rPr>
                        <a:t>25,239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extLst>
                  <a:ext uri="{0D108BD9-81ED-4DB2-BD59-A6C34878D82A}">
                    <a16:rowId xmlns:a16="http://schemas.microsoft.com/office/drawing/2014/main" xmlns="" val="610676639"/>
                  </a:ext>
                </a:extLst>
              </a:tr>
              <a:tr h="391509">
                <a:tc>
                  <a:txBody>
                    <a:bodyPr/>
                    <a:lstStyle/>
                    <a:p>
                      <a:pPr marL="0" marR="0">
                        <a:spcBef>
                          <a:spcPts val="0"/>
                        </a:spcBef>
                        <a:spcAft>
                          <a:spcPts val="0"/>
                        </a:spcAft>
                      </a:pPr>
                      <a:r>
                        <a:rPr lang="en-US" sz="1400" dirty="0" smtClean="0">
                          <a:solidFill>
                            <a:srgbClr val="000000"/>
                          </a:solidFill>
                          <a:effectLst/>
                          <a:latin typeface="Arial" panose="020B0604020202020204" pitchFamily="34" charset="0"/>
                          <a:ea typeface="Arial Narrow" panose="020B0606020202030204" pitchFamily="34" charset="0"/>
                          <a:cs typeface="Arial" panose="020B0604020202020204" pitchFamily="34" charset="0"/>
                        </a:rPr>
                        <a:t>Public </a:t>
                      </a: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Engagement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a:solidFill>
                            <a:srgbClr val="000000"/>
                          </a:solidFill>
                          <a:effectLst/>
                          <a:latin typeface="Arial" panose="020B0604020202020204" pitchFamily="34" charset="0"/>
                          <a:ea typeface="Arial Narrow" panose="020B0606020202030204" pitchFamily="34" charset="0"/>
                          <a:cs typeface="Arial" panose="020B0604020202020204" pitchFamily="34" charset="0"/>
                        </a:rPr>
                        <a:t>13,769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74413"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14,818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a:solidFill>
                            <a:srgbClr val="000000"/>
                          </a:solidFill>
                          <a:effectLst/>
                          <a:latin typeface="Arial" panose="020B0604020202020204" pitchFamily="34" charset="0"/>
                          <a:ea typeface="Arial Narrow" panose="020B0606020202030204" pitchFamily="34" charset="0"/>
                          <a:cs typeface="Arial" panose="020B0604020202020204" pitchFamily="34" charset="0"/>
                        </a:rPr>
                        <a:t>14,521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a:solidFill>
                            <a:srgbClr val="000000"/>
                          </a:solidFill>
                          <a:effectLst/>
                          <a:latin typeface="Arial" panose="020B0604020202020204" pitchFamily="34" charset="0"/>
                          <a:ea typeface="Arial Narrow" panose="020B0606020202030204" pitchFamily="34" charset="0"/>
                          <a:cs typeface="Arial" panose="020B0604020202020204" pitchFamily="34" charset="0"/>
                        </a:rPr>
                        <a:t>15,883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a:solidFill>
                            <a:srgbClr val="000000"/>
                          </a:solidFill>
                          <a:effectLst/>
                          <a:latin typeface="Arial" panose="020B0604020202020204" pitchFamily="34" charset="0"/>
                          <a:ea typeface="Arial Narrow" panose="020B0606020202030204" pitchFamily="34" charset="0"/>
                          <a:cs typeface="Arial" panose="020B0604020202020204" pitchFamily="34" charset="0"/>
                        </a:rPr>
                        <a:t>16,678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17,513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18,353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6306" marB="6306"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3613113158"/>
                  </a:ext>
                </a:extLst>
              </a:tr>
              <a:tr h="245495">
                <a:tc>
                  <a:txBody>
                    <a:bodyPr/>
                    <a:lstStyle/>
                    <a:p>
                      <a:pPr marL="0" marR="0">
                        <a:spcBef>
                          <a:spcPts val="0"/>
                        </a:spcBef>
                        <a:spcAft>
                          <a:spcPts val="0"/>
                        </a:spcAft>
                      </a:pPr>
                      <a:r>
                        <a:rPr lang="en-US" sz="1400" b="1">
                          <a:solidFill>
                            <a:srgbClr val="000000"/>
                          </a:solidFill>
                          <a:effectLst/>
                          <a:latin typeface="Arial" panose="020B0604020202020204" pitchFamily="34" charset="0"/>
                          <a:ea typeface="Arial Narrow" panose="020B0606020202030204" pitchFamily="34" charset="0"/>
                          <a:cs typeface="Arial" panose="020B0604020202020204" pitchFamily="34" charset="0"/>
                        </a:rPr>
                        <a:t> Total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5045" marB="504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Arial Narrow" panose="020B0606020202030204" pitchFamily="34" charset="0"/>
                          <a:cs typeface="Arial" panose="020B0604020202020204" pitchFamily="34" charset="0"/>
                        </a:rPr>
                        <a:t>            121,249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68107" marR="68107" marT="5045" marB="504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Arial Narrow" panose="020B0606020202030204" pitchFamily="34" charset="0"/>
                          <a:cs typeface="Arial" panose="020B0604020202020204" pitchFamily="34" charset="0"/>
                        </a:rPr>
                        <a:t>            126,315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5045" marB="504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Arial Narrow" panose="020B0606020202030204" pitchFamily="34" charset="0"/>
                          <a:cs typeface="Arial" panose="020B0604020202020204" pitchFamily="34" charset="0"/>
                        </a:rPr>
                        <a:t>            120,689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5045" marB="504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            100,484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5045" marB="504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Arial Narrow" panose="020B0606020202030204" pitchFamily="34" charset="0"/>
                          <a:cs typeface="Arial" panose="020B0604020202020204" pitchFamily="34" charset="0"/>
                        </a:rPr>
                        <a:t>            105,164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5045" marB="504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a:solidFill>
                            <a:srgbClr val="000000"/>
                          </a:solidFill>
                          <a:effectLst/>
                          <a:latin typeface="Arial" panose="020B0604020202020204" pitchFamily="34" charset="0"/>
                          <a:ea typeface="Arial Narrow" panose="020B0606020202030204" pitchFamily="34" charset="0"/>
                          <a:cs typeface="Arial" panose="020B0604020202020204" pitchFamily="34" charset="0"/>
                        </a:rPr>
                        <a:t>            110,347 </a:t>
                      </a:r>
                      <a:endParaRPr lang="en-GB" sz="140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5045" marB="504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spcBef>
                          <a:spcPts val="0"/>
                        </a:spcBef>
                        <a:spcAft>
                          <a:spcPts val="0"/>
                        </a:spcAft>
                      </a:pPr>
                      <a:r>
                        <a:rPr lang="en-US" sz="1400" dirty="0">
                          <a:solidFill>
                            <a:srgbClr val="000000"/>
                          </a:solidFill>
                          <a:effectLst/>
                          <a:latin typeface="Arial" panose="020B0604020202020204" pitchFamily="34" charset="0"/>
                          <a:ea typeface="Arial Narrow" panose="020B0606020202030204" pitchFamily="34" charset="0"/>
                          <a:cs typeface="Arial" panose="020B0604020202020204" pitchFamily="34" charset="0"/>
                        </a:rPr>
                        <a:t>            115,644 </a:t>
                      </a:r>
                      <a:endParaRPr lang="en-GB" sz="1400" dirty="0">
                        <a:effectLst/>
                        <a:latin typeface="Arial" panose="020B0604020202020204" pitchFamily="34" charset="0"/>
                        <a:ea typeface="Times New Roman" panose="02020603050405020304" pitchFamily="18" charset="0"/>
                        <a:cs typeface="Arial" panose="020B0604020202020204" pitchFamily="34" charset="0"/>
                      </a:endParaRPr>
                    </a:p>
                  </a:txBody>
                  <a:tcPr marL="74413" marR="68107" marT="5045" marB="504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789445242"/>
                  </a:ext>
                </a:extLst>
              </a:tr>
            </a:tbl>
          </a:graphicData>
        </a:graphic>
      </p:graphicFrame>
    </p:spTree>
    <p:extLst>
      <p:ext uri="{BB962C8B-B14F-4D97-AF65-F5344CB8AC3E}">
        <p14:creationId xmlns:p14="http://schemas.microsoft.com/office/powerpoint/2010/main" xmlns="" val="40564014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smtClean="0"/>
              <a:t>Expenditure by classification </a:t>
            </a:r>
            <a:endParaRPr lang="en-GB" b="1" cap="all" dirty="0"/>
          </a:p>
        </p:txBody>
      </p:sp>
      <p:graphicFrame>
        <p:nvGraphicFramePr>
          <p:cNvPr id="5" name="Content Placeholder 4"/>
          <p:cNvGraphicFramePr>
            <a:graphicFrameLocks noGrp="1"/>
          </p:cNvGraphicFramePr>
          <p:nvPr>
            <p:ph idx="1"/>
            <p:extLst/>
          </p:nvPr>
        </p:nvGraphicFramePr>
        <p:xfrm>
          <a:off x="457201" y="1752599"/>
          <a:ext cx="8229601" cy="3777883"/>
        </p:xfrm>
        <a:graphic>
          <a:graphicData uri="http://schemas.openxmlformats.org/drawingml/2006/table">
            <a:tbl>
              <a:tblPr/>
              <a:tblGrid>
                <a:gridCol w="1676402">
                  <a:extLst>
                    <a:ext uri="{9D8B030D-6E8A-4147-A177-3AD203B41FA5}">
                      <a16:colId xmlns:a16="http://schemas.microsoft.com/office/drawing/2014/main" xmlns="" val="1182297402"/>
                    </a:ext>
                  </a:extLst>
                </a:gridCol>
                <a:gridCol w="1066800">
                  <a:extLst>
                    <a:ext uri="{9D8B030D-6E8A-4147-A177-3AD203B41FA5}">
                      <a16:colId xmlns:a16="http://schemas.microsoft.com/office/drawing/2014/main" xmlns="" val="3870502583"/>
                    </a:ext>
                  </a:extLst>
                </a:gridCol>
                <a:gridCol w="990600">
                  <a:extLst>
                    <a:ext uri="{9D8B030D-6E8A-4147-A177-3AD203B41FA5}">
                      <a16:colId xmlns:a16="http://schemas.microsoft.com/office/drawing/2014/main" xmlns="" val="3804484707"/>
                    </a:ext>
                  </a:extLst>
                </a:gridCol>
                <a:gridCol w="914400">
                  <a:extLst>
                    <a:ext uri="{9D8B030D-6E8A-4147-A177-3AD203B41FA5}">
                      <a16:colId xmlns:a16="http://schemas.microsoft.com/office/drawing/2014/main" xmlns="" val="2772568185"/>
                    </a:ext>
                  </a:extLst>
                </a:gridCol>
                <a:gridCol w="990600">
                  <a:extLst>
                    <a:ext uri="{9D8B030D-6E8A-4147-A177-3AD203B41FA5}">
                      <a16:colId xmlns:a16="http://schemas.microsoft.com/office/drawing/2014/main" xmlns="" val="3789812045"/>
                    </a:ext>
                  </a:extLst>
                </a:gridCol>
                <a:gridCol w="838200">
                  <a:extLst>
                    <a:ext uri="{9D8B030D-6E8A-4147-A177-3AD203B41FA5}">
                      <a16:colId xmlns:a16="http://schemas.microsoft.com/office/drawing/2014/main" xmlns="" val="3947738119"/>
                    </a:ext>
                  </a:extLst>
                </a:gridCol>
                <a:gridCol w="762000">
                  <a:extLst>
                    <a:ext uri="{9D8B030D-6E8A-4147-A177-3AD203B41FA5}">
                      <a16:colId xmlns:a16="http://schemas.microsoft.com/office/drawing/2014/main" xmlns="" val="157186738"/>
                    </a:ext>
                  </a:extLst>
                </a:gridCol>
                <a:gridCol w="990599">
                  <a:extLst>
                    <a:ext uri="{9D8B030D-6E8A-4147-A177-3AD203B41FA5}">
                      <a16:colId xmlns:a16="http://schemas.microsoft.com/office/drawing/2014/main" xmlns="" val="2005212840"/>
                    </a:ext>
                  </a:extLst>
                </a:gridCol>
              </a:tblGrid>
              <a:tr h="524584">
                <a:tc rowSpan="2">
                  <a:txBody>
                    <a:bodyPr/>
                    <a:lstStyle/>
                    <a:p>
                      <a:pPr algn="ctr" fontAlgn="b"/>
                      <a:r>
                        <a:rPr lang="en-GB" sz="1600" b="0"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GB" sz="1600" b="1" i="0" u="none" strike="noStrike">
                          <a:solidFill>
                            <a:srgbClr val="000000"/>
                          </a:solidFill>
                          <a:effectLst/>
                          <a:latin typeface="Arial" panose="020B0604020202020204" pitchFamily="34" charset="0"/>
                        </a:rPr>
                        <a:t>2016/17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GB" sz="1600" b="1" i="0" u="none" strike="noStrike">
                          <a:solidFill>
                            <a:srgbClr val="000000"/>
                          </a:solidFill>
                          <a:effectLst/>
                          <a:latin typeface="Arial" panose="020B0604020202020204" pitchFamily="34" charset="0"/>
                        </a:rPr>
                        <a:t>2017/18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n-GB" sz="1600" b="1" i="0" u="none" strike="noStrike">
                          <a:solidFill>
                            <a:srgbClr val="000000"/>
                          </a:solidFill>
                          <a:effectLst/>
                          <a:latin typeface="Arial" panose="020B0604020202020204" pitchFamily="34" charset="0"/>
                        </a:rPr>
                        <a:t>2018/19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n-GB" sz="1600" b="1" i="0" u="none" strike="noStrike">
                          <a:solidFill>
                            <a:srgbClr val="000000"/>
                          </a:solidFill>
                          <a:effectLst/>
                          <a:latin typeface="Arial" panose="020B0604020202020204" pitchFamily="34" charset="0"/>
                        </a:rPr>
                        <a:t>2019/20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n-GB" sz="1600" b="1" i="0" u="none" strike="noStrike">
                          <a:solidFill>
                            <a:srgbClr val="000000"/>
                          </a:solidFill>
                          <a:effectLst/>
                          <a:latin typeface="Arial" panose="020B0604020202020204" pitchFamily="34" charset="0"/>
                        </a:rPr>
                        <a:t>2020/21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n-GB" sz="1600" b="1" i="0" u="none" strike="noStrike">
                          <a:solidFill>
                            <a:srgbClr val="000000"/>
                          </a:solidFill>
                          <a:effectLst/>
                          <a:latin typeface="Arial" panose="020B0604020202020204" pitchFamily="34" charset="0"/>
                        </a:rPr>
                        <a:t>2021/22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ctr"/>
                      <a:r>
                        <a:rPr lang="en-GB" sz="1600" b="1" i="0" u="none" strike="noStrike">
                          <a:solidFill>
                            <a:srgbClr val="000000"/>
                          </a:solidFill>
                          <a:effectLst/>
                          <a:latin typeface="Arial" panose="020B0604020202020204" pitchFamily="34" charset="0"/>
                        </a:rPr>
                        <a:t>2022/23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965739828"/>
                  </a:ext>
                </a:extLst>
              </a:tr>
              <a:tr h="1573750">
                <a:tc vMerge="1">
                  <a:txBody>
                    <a:bodyPr/>
                    <a:lstStyle/>
                    <a:p>
                      <a:endParaRPr lang="en-GB"/>
                    </a:p>
                  </a:txBody>
                  <a:tcPr/>
                </a:tc>
                <a:tc>
                  <a:txBody>
                    <a:bodyPr/>
                    <a:lstStyle/>
                    <a:p>
                      <a:pPr algn="ctr" fontAlgn="t"/>
                      <a:r>
                        <a:rPr lang="en-GB" sz="1600" b="1" i="0" u="none" strike="noStrike" dirty="0">
                          <a:solidFill>
                            <a:srgbClr val="000000"/>
                          </a:solidFill>
                          <a:effectLst/>
                          <a:latin typeface="Arial" panose="020B0604020202020204" pitchFamily="34" charset="0"/>
                        </a:rPr>
                        <a:t>Audited Outcome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t"/>
                      <a:r>
                        <a:rPr lang="en-GB" sz="1600" b="1" i="0" u="none" strike="noStrike" dirty="0">
                          <a:solidFill>
                            <a:srgbClr val="000000"/>
                          </a:solidFill>
                          <a:effectLst/>
                          <a:latin typeface="Arial" panose="020B0604020202020204" pitchFamily="34" charset="0"/>
                        </a:rPr>
                        <a:t>Audited Outcome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t"/>
                      <a:r>
                        <a:rPr lang="en-GB" sz="1600" b="1" i="0" u="none" strike="noStrike" dirty="0">
                          <a:solidFill>
                            <a:srgbClr val="000000"/>
                          </a:solidFill>
                          <a:effectLst/>
                          <a:latin typeface="Arial" panose="020B0604020202020204" pitchFamily="34" charset="0"/>
                        </a:rPr>
                        <a:t>Audited Outcome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t"/>
                      <a:r>
                        <a:rPr lang="en-GB" sz="1600" b="1" i="0" u="none" strike="noStrike" dirty="0">
                          <a:solidFill>
                            <a:srgbClr val="000000"/>
                          </a:solidFill>
                          <a:effectLst/>
                          <a:latin typeface="Arial" panose="020B0604020202020204" pitchFamily="34" charset="0"/>
                        </a:rPr>
                        <a:t>Approved budget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t"/>
                      <a:r>
                        <a:rPr lang="en-GB" sz="1600" b="1" i="0" u="none" strike="noStrike">
                          <a:solidFill>
                            <a:srgbClr val="000000"/>
                          </a:solidFill>
                          <a:effectLst/>
                          <a:latin typeface="Arial" panose="020B0604020202020204" pitchFamily="34" charset="0"/>
                        </a:rPr>
                        <a:t>Revised budget estimate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t"/>
                      <a:r>
                        <a:rPr lang="en-GB" sz="1600" b="1" i="0" u="none" strike="noStrike" dirty="0">
                          <a:solidFill>
                            <a:srgbClr val="000000"/>
                          </a:solidFill>
                          <a:effectLst/>
                          <a:latin typeface="Arial" panose="020B0604020202020204" pitchFamily="34" charset="0"/>
                        </a:rPr>
                        <a:t>Revised budget estimate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t"/>
                      <a:r>
                        <a:rPr lang="en-GB" sz="1600" b="1" i="0" u="none" strike="noStrike">
                          <a:solidFill>
                            <a:srgbClr val="000000"/>
                          </a:solidFill>
                          <a:effectLst/>
                          <a:latin typeface="Arial" panose="020B0604020202020204" pitchFamily="34" charset="0"/>
                        </a:rPr>
                        <a:t>Planning Budget Estimate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4204717024"/>
                  </a:ext>
                </a:extLst>
              </a:tr>
              <a:tr h="568667">
                <a:tc>
                  <a:txBody>
                    <a:bodyPr/>
                    <a:lstStyle/>
                    <a:p>
                      <a:pPr algn="l" fontAlgn="b"/>
                      <a:r>
                        <a:rPr lang="en-GB" sz="1600" b="0" i="0" u="none" strike="noStrike" dirty="0">
                          <a:solidFill>
                            <a:srgbClr val="000000"/>
                          </a:solidFill>
                          <a:effectLst/>
                          <a:latin typeface="Arial" panose="020B0604020202020204" pitchFamily="34" charset="0"/>
                        </a:rPr>
                        <a:t>Compensation of employees</a:t>
                      </a:r>
                    </a:p>
                  </a:txBody>
                  <a:tcPr marL="2286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0" i="0" u="none" strike="noStrike" dirty="0">
                          <a:solidFill>
                            <a:srgbClr val="000000"/>
                          </a:solidFill>
                          <a:effectLst/>
                          <a:latin typeface="Arial" panose="020B0604020202020204" pitchFamily="34" charset="0"/>
                        </a:rPr>
                        <a:t>    58,568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0" i="0" u="none" strike="noStrike" dirty="0">
                          <a:solidFill>
                            <a:srgbClr val="000000"/>
                          </a:solidFill>
                          <a:effectLst/>
                          <a:latin typeface="Arial" panose="020B0604020202020204" pitchFamily="34" charset="0"/>
                        </a:rPr>
                        <a:t>    60,223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0" i="0" u="none" strike="noStrike" dirty="0">
                          <a:solidFill>
                            <a:srgbClr val="000000"/>
                          </a:solidFill>
                          <a:effectLst/>
                          <a:latin typeface="Arial" panose="020B0604020202020204" pitchFamily="34" charset="0"/>
                        </a:rPr>
                        <a:t>    61,446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0" i="0" u="none" strike="noStrike" dirty="0">
                          <a:solidFill>
                            <a:srgbClr val="000000"/>
                          </a:solidFill>
                          <a:effectLst/>
                          <a:latin typeface="Arial" panose="020B0604020202020204" pitchFamily="34" charset="0"/>
                        </a:rPr>
                        <a:t>    64,518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0" i="0" u="none" strike="noStrike" dirty="0">
                          <a:solidFill>
                            <a:srgbClr val="000000"/>
                          </a:solidFill>
                          <a:effectLst/>
                          <a:latin typeface="Arial" panose="020B0604020202020204" pitchFamily="34" charset="0"/>
                        </a:rPr>
                        <a:t>    67,393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0" i="0" u="none" strike="noStrike" dirty="0">
                          <a:solidFill>
                            <a:srgbClr val="000000"/>
                          </a:solidFill>
                          <a:effectLst/>
                          <a:latin typeface="Arial" panose="020B0604020202020204" pitchFamily="34" charset="0"/>
                        </a:rPr>
                        <a:t>    70,762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0" i="0" u="none" strike="noStrike">
                          <a:solidFill>
                            <a:srgbClr val="000000"/>
                          </a:solidFill>
                          <a:effectLst/>
                          <a:latin typeface="Arial" panose="020B0604020202020204" pitchFamily="34" charset="0"/>
                        </a:rPr>
                        <a:t>    74,159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4278096947"/>
                  </a:ext>
                </a:extLst>
              </a:tr>
              <a:tr h="555441">
                <a:tc>
                  <a:txBody>
                    <a:bodyPr/>
                    <a:lstStyle/>
                    <a:p>
                      <a:pPr algn="l" fontAlgn="b"/>
                      <a:r>
                        <a:rPr lang="en-GB" sz="1600" b="0" i="0" u="none" strike="noStrike" dirty="0">
                          <a:solidFill>
                            <a:srgbClr val="000000"/>
                          </a:solidFill>
                          <a:effectLst/>
                          <a:latin typeface="Arial" panose="020B0604020202020204" pitchFamily="34" charset="0"/>
                        </a:rPr>
                        <a:t>Goods and services</a:t>
                      </a:r>
                    </a:p>
                  </a:txBody>
                  <a:tcPr marL="228600"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0" i="0" u="none" strike="noStrike">
                          <a:solidFill>
                            <a:srgbClr val="000000"/>
                          </a:solidFill>
                          <a:effectLst/>
                          <a:latin typeface="Arial" panose="020B0604020202020204" pitchFamily="34" charset="0"/>
                        </a:rPr>
                        <a:t>    41,070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0" i="0" u="none" strike="noStrike">
                          <a:solidFill>
                            <a:srgbClr val="000000"/>
                          </a:solidFill>
                          <a:effectLst/>
                          <a:latin typeface="Arial" panose="020B0604020202020204" pitchFamily="34" charset="0"/>
                        </a:rPr>
                        <a:t>    41,692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0" i="0" u="none" strike="noStrike">
                          <a:solidFill>
                            <a:srgbClr val="000000"/>
                          </a:solidFill>
                          <a:effectLst/>
                          <a:latin typeface="Arial" panose="020B0604020202020204" pitchFamily="34" charset="0"/>
                        </a:rPr>
                        <a:t>    35,741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0" i="0" u="none" strike="noStrike">
                          <a:solidFill>
                            <a:srgbClr val="000000"/>
                          </a:solidFill>
                          <a:effectLst/>
                          <a:latin typeface="Arial" panose="020B0604020202020204" pitchFamily="34" charset="0"/>
                        </a:rPr>
                        <a:t>    35,966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0" i="0" u="none" strike="noStrike" dirty="0">
                          <a:solidFill>
                            <a:srgbClr val="000000"/>
                          </a:solidFill>
                          <a:effectLst/>
                          <a:latin typeface="Arial" panose="020B0604020202020204" pitchFamily="34" charset="0"/>
                        </a:rPr>
                        <a:t>    37,771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0" i="0" u="none" strike="noStrike" dirty="0">
                          <a:solidFill>
                            <a:srgbClr val="000000"/>
                          </a:solidFill>
                          <a:effectLst/>
                          <a:latin typeface="Arial" panose="020B0604020202020204" pitchFamily="34" charset="0"/>
                        </a:rPr>
                        <a:t>    39,585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0" i="0" u="none" strike="noStrike" dirty="0">
                          <a:solidFill>
                            <a:srgbClr val="000000"/>
                          </a:solidFill>
                          <a:effectLst/>
                          <a:latin typeface="Arial" panose="020B0604020202020204" pitchFamily="34" charset="0"/>
                        </a:rPr>
                        <a:t>    41,485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2141872641"/>
                  </a:ext>
                </a:extLst>
              </a:tr>
              <a:tr h="555441">
                <a:tc>
                  <a:txBody>
                    <a:bodyPr/>
                    <a:lstStyle/>
                    <a:p>
                      <a:pPr algn="l" fontAlgn="b"/>
                      <a:endParaRPr lang="en-GB" sz="1600" b="0" i="0" u="none" strike="noStrike">
                        <a:solidFill>
                          <a:srgbClr val="000000"/>
                        </a:solidFill>
                        <a:effectLst/>
                        <a:latin typeface="Arial" panose="020B060402020202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algn="l" fontAlgn="b"/>
                      <a:r>
                        <a:rPr lang="en-GB" sz="1600" b="1" i="0" u="none" strike="noStrike">
                          <a:solidFill>
                            <a:srgbClr val="000000"/>
                          </a:solidFill>
                          <a:effectLst/>
                          <a:latin typeface="Arial" panose="020B0604020202020204" pitchFamily="34" charset="0"/>
                        </a:rPr>
                        <a:t>    99,638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1" i="0" u="none" strike="noStrike">
                          <a:solidFill>
                            <a:srgbClr val="000000"/>
                          </a:solidFill>
                          <a:effectLst/>
                          <a:latin typeface="Arial" panose="020B0604020202020204" pitchFamily="34" charset="0"/>
                        </a:rPr>
                        <a:t>  101,915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1" i="0" u="none" strike="noStrike">
                          <a:solidFill>
                            <a:srgbClr val="000000"/>
                          </a:solidFill>
                          <a:effectLst/>
                          <a:latin typeface="Arial" panose="020B0604020202020204" pitchFamily="34" charset="0"/>
                        </a:rPr>
                        <a:t>    97,187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1" i="0" u="none" strike="noStrike">
                          <a:solidFill>
                            <a:srgbClr val="000000"/>
                          </a:solidFill>
                          <a:effectLst/>
                          <a:latin typeface="Arial" panose="020B0604020202020204" pitchFamily="34" charset="0"/>
                        </a:rPr>
                        <a:t>  100,484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1" i="0" u="none" strike="noStrike">
                          <a:solidFill>
                            <a:srgbClr val="000000"/>
                          </a:solidFill>
                          <a:effectLst/>
                          <a:latin typeface="Arial" panose="020B0604020202020204" pitchFamily="34" charset="0"/>
                        </a:rPr>
                        <a:t>  105,164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1" i="0" u="none" strike="noStrike">
                          <a:solidFill>
                            <a:srgbClr val="000000"/>
                          </a:solidFill>
                          <a:effectLst/>
                          <a:latin typeface="Arial" panose="020B0604020202020204" pitchFamily="34" charset="0"/>
                        </a:rPr>
                        <a:t>  110,347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l" fontAlgn="b"/>
                      <a:r>
                        <a:rPr lang="en-GB" sz="1600" b="1" i="0" u="none" strike="noStrike" dirty="0">
                          <a:solidFill>
                            <a:srgbClr val="000000"/>
                          </a:solidFill>
                          <a:effectLst/>
                          <a:latin typeface="Arial" panose="020B0604020202020204" pitchFamily="34" charset="0"/>
                        </a:rPr>
                        <a:t>  115,644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823002986"/>
                  </a:ext>
                </a:extLst>
              </a:tr>
            </a:tbl>
          </a:graphicData>
        </a:graphic>
      </p:graphicFrame>
    </p:spTree>
    <p:extLst>
      <p:ext uri="{BB962C8B-B14F-4D97-AF65-F5344CB8AC3E}">
        <p14:creationId xmlns:p14="http://schemas.microsoft.com/office/powerpoint/2010/main" xmlns="" val="3644945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457200" lvl="1" indent="0">
              <a:lnSpc>
                <a:spcPct val="150000"/>
              </a:lnSpc>
              <a:buNone/>
            </a:pPr>
            <a:endParaRPr lang="en-ZA" sz="1100" b="1" dirty="0" smtClean="0">
              <a:latin typeface="Arial" panose="020B0604020202020204" pitchFamily="34" charset="0"/>
              <a:ea typeface="ＭＳ Ｐゴシック" pitchFamily="34" charset="-128"/>
              <a:cs typeface="Arial" panose="020B0604020202020204" pitchFamily="34" charset="0"/>
            </a:endParaRPr>
          </a:p>
          <a:p>
            <a:pPr marL="457200" lvl="1" indent="0">
              <a:lnSpc>
                <a:spcPct val="150000"/>
              </a:lnSpc>
              <a:buNone/>
            </a:pPr>
            <a:r>
              <a:rPr lang="en-ZA" sz="2000" b="1" dirty="0" smtClean="0">
                <a:latin typeface="Arial" panose="020B0604020202020204" pitchFamily="34" charset="0"/>
                <a:ea typeface="ＭＳ Ｐゴシック" pitchFamily="34" charset="-128"/>
                <a:cs typeface="Arial" panose="020B0604020202020204" pitchFamily="34" charset="0"/>
              </a:rPr>
              <a:t>Annual Financial Statements</a:t>
            </a:r>
            <a:endParaRPr lang="en-ZA" sz="2000" b="1" dirty="0">
              <a:latin typeface="Arial" panose="020B0604020202020204" pitchFamily="34" charset="0"/>
              <a:ea typeface="ＭＳ Ｐゴシック" pitchFamily="34" charset="-128"/>
              <a:cs typeface="Arial" panose="020B0604020202020204" pitchFamily="34" charset="0"/>
            </a:endParaRPr>
          </a:p>
          <a:p>
            <a:pPr marL="457200" lvl="1" indent="0">
              <a:lnSpc>
                <a:spcPct val="150000"/>
              </a:lnSpc>
              <a:buNone/>
            </a:pPr>
            <a:endParaRPr lang="en-ZA" sz="1100" b="1" dirty="0" smtClean="0">
              <a:latin typeface="Arial" panose="020B0604020202020204" pitchFamily="34" charset="0"/>
              <a:ea typeface="ＭＳ Ｐゴシック" pitchFamily="34" charset="-128"/>
              <a:cs typeface="Arial" panose="020B0604020202020204" pitchFamily="34" charset="0"/>
            </a:endParaRPr>
          </a:p>
          <a:p>
            <a:pPr marL="457200" lvl="1" indent="0">
              <a:lnSpc>
                <a:spcPct val="150000"/>
              </a:lnSpc>
              <a:buNone/>
            </a:pPr>
            <a:endParaRPr lang="en-ZA" sz="1100" b="1" dirty="0">
              <a:latin typeface="Arial" panose="020B0604020202020204" pitchFamily="34" charset="0"/>
              <a:ea typeface="ＭＳ Ｐゴシック" pitchFamily="34" charset="-128"/>
              <a:cs typeface="Arial" panose="020B0604020202020204" pitchFamily="34" charset="0"/>
            </a:endParaRPr>
          </a:p>
          <a:p>
            <a:pPr marL="457200" lvl="1" indent="0">
              <a:lnSpc>
                <a:spcPct val="150000"/>
              </a:lnSpc>
              <a:buNone/>
            </a:pPr>
            <a:endParaRPr lang="en-ZA" sz="1100" b="1" dirty="0" smtClean="0">
              <a:latin typeface="Arial" panose="020B0604020202020204" pitchFamily="34" charset="0"/>
              <a:ea typeface="ＭＳ Ｐゴシック" pitchFamily="34" charset="-128"/>
              <a:cs typeface="Arial" panose="020B0604020202020204" pitchFamily="34" charset="0"/>
            </a:endParaRPr>
          </a:p>
          <a:p>
            <a:pPr marL="457200" lvl="1" indent="0">
              <a:lnSpc>
                <a:spcPct val="150000"/>
              </a:lnSpc>
              <a:buNone/>
            </a:pPr>
            <a:endParaRPr lang="en-ZA" sz="1100" b="1" dirty="0">
              <a:latin typeface="Arial" panose="020B0604020202020204" pitchFamily="34" charset="0"/>
              <a:ea typeface="ＭＳ Ｐゴシック" pitchFamily="34" charset="-128"/>
              <a:cs typeface="Arial" panose="020B0604020202020204" pitchFamily="34" charset="0"/>
            </a:endParaRPr>
          </a:p>
          <a:p>
            <a:pPr marL="457200" lvl="1" indent="0">
              <a:lnSpc>
                <a:spcPct val="150000"/>
              </a:lnSpc>
              <a:buNone/>
            </a:pPr>
            <a:r>
              <a:rPr lang="en-ZA" sz="2000" b="1" dirty="0" smtClean="0">
                <a:latin typeface="Arial" panose="020B0604020202020204" pitchFamily="34" charset="0"/>
                <a:ea typeface="ＭＳ Ｐゴシック" pitchFamily="34" charset="-128"/>
                <a:cs typeface="Arial" panose="020B0604020202020204" pitchFamily="34" charset="0"/>
              </a:rPr>
              <a:t>Performance Information</a:t>
            </a:r>
            <a:endParaRPr lang="en-ZA" sz="2000" b="1" dirty="0">
              <a:latin typeface="Arial" panose="020B0604020202020204" pitchFamily="34" charset="0"/>
              <a:ea typeface="ＭＳ Ｐゴシック" pitchFamily="34" charset="-128"/>
              <a:cs typeface="Arial" panose="020B0604020202020204" pitchFamily="34" charset="0"/>
            </a:endParaRPr>
          </a:p>
        </p:txBody>
      </p:sp>
      <p:sp>
        <p:nvSpPr>
          <p:cNvPr id="3" name="Title 3"/>
          <p:cNvSpPr>
            <a:spLocks noGrp="1"/>
          </p:cNvSpPr>
          <p:nvPr>
            <p:ph type="title"/>
          </p:nvPr>
        </p:nvSpPr>
        <p:spPr>
          <a:xfrm>
            <a:off x="457200" y="274638"/>
            <a:ext cx="8229600" cy="1143000"/>
          </a:xfrm>
        </p:spPr>
        <p:txBody>
          <a:bodyPr>
            <a:normAutofit/>
          </a:bodyPr>
          <a:lstStyle/>
          <a:p>
            <a:r>
              <a:rPr lang="en-US" sz="2000" b="1" cap="all" dirty="0" smtClean="0">
                <a:latin typeface="Arial" panose="020B0604020202020204" pitchFamily="34" charset="0"/>
                <a:cs typeface="Arial" panose="020B0604020202020204" pitchFamily="34" charset="0"/>
              </a:rPr>
              <a:t>Audit </a:t>
            </a:r>
            <a:r>
              <a:rPr lang="en-US" sz="2000" b="1" cap="all" dirty="0">
                <a:latin typeface="Arial" panose="020B0604020202020204" pitchFamily="34" charset="0"/>
                <a:cs typeface="Arial" panose="020B0604020202020204" pitchFamily="34" charset="0"/>
              </a:rPr>
              <a:t>Outcome</a:t>
            </a:r>
          </a:p>
        </p:txBody>
      </p:sp>
      <p:graphicFrame>
        <p:nvGraphicFramePr>
          <p:cNvPr id="2" name="Table 1"/>
          <p:cNvGraphicFramePr>
            <a:graphicFrameLocks noGrp="1"/>
          </p:cNvGraphicFramePr>
          <p:nvPr>
            <p:extLst/>
          </p:nvPr>
        </p:nvGraphicFramePr>
        <p:xfrm>
          <a:off x="838200" y="2527531"/>
          <a:ext cx="7467600" cy="74168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xmlns="" val="1151814496"/>
                    </a:ext>
                  </a:extLst>
                </a:gridCol>
                <a:gridCol w="1828800">
                  <a:extLst>
                    <a:ext uri="{9D8B030D-6E8A-4147-A177-3AD203B41FA5}">
                      <a16:colId xmlns:a16="http://schemas.microsoft.com/office/drawing/2014/main" xmlns="" val="513580025"/>
                    </a:ext>
                  </a:extLst>
                </a:gridCol>
                <a:gridCol w="1676400">
                  <a:extLst>
                    <a:ext uri="{9D8B030D-6E8A-4147-A177-3AD203B41FA5}">
                      <a16:colId xmlns:a16="http://schemas.microsoft.com/office/drawing/2014/main" xmlns="" val="2770114181"/>
                    </a:ext>
                  </a:extLst>
                </a:gridCol>
                <a:gridCol w="1905000">
                  <a:extLst>
                    <a:ext uri="{9D8B030D-6E8A-4147-A177-3AD203B41FA5}">
                      <a16:colId xmlns:a16="http://schemas.microsoft.com/office/drawing/2014/main" xmlns="" val="1269762708"/>
                    </a:ext>
                  </a:extLst>
                </a:gridCol>
              </a:tblGrid>
              <a:tr h="370840">
                <a:tc>
                  <a:txBody>
                    <a:bodyPr/>
                    <a:lstStyle/>
                    <a:p>
                      <a:r>
                        <a:rPr lang="en-US" dirty="0" smtClean="0"/>
                        <a:t>2018/19</a:t>
                      </a:r>
                      <a:endParaRPr lang="en-GB" dirty="0"/>
                    </a:p>
                  </a:txBody>
                  <a:tcPr/>
                </a:tc>
                <a:tc>
                  <a:txBody>
                    <a:bodyPr/>
                    <a:lstStyle/>
                    <a:p>
                      <a:r>
                        <a:rPr lang="en-US" dirty="0" smtClean="0"/>
                        <a:t>2017/18</a:t>
                      </a:r>
                      <a:endParaRPr lang="en-GB" dirty="0"/>
                    </a:p>
                  </a:txBody>
                  <a:tcPr/>
                </a:tc>
                <a:tc>
                  <a:txBody>
                    <a:bodyPr/>
                    <a:lstStyle/>
                    <a:p>
                      <a:r>
                        <a:rPr lang="en-US" dirty="0" smtClean="0"/>
                        <a:t>2016/17</a:t>
                      </a:r>
                      <a:endParaRPr lang="en-GB" dirty="0"/>
                    </a:p>
                  </a:txBody>
                  <a:tcPr/>
                </a:tc>
                <a:tc>
                  <a:txBody>
                    <a:bodyPr/>
                    <a:lstStyle/>
                    <a:p>
                      <a:r>
                        <a:rPr lang="en-US" dirty="0" smtClean="0"/>
                        <a:t>2015/16</a:t>
                      </a:r>
                      <a:endParaRPr lang="en-GB" dirty="0"/>
                    </a:p>
                  </a:txBody>
                  <a:tcPr/>
                </a:tc>
                <a:extLst>
                  <a:ext uri="{0D108BD9-81ED-4DB2-BD59-A6C34878D82A}">
                    <a16:rowId xmlns:a16="http://schemas.microsoft.com/office/drawing/2014/main" xmlns="" val="1614768142"/>
                  </a:ext>
                </a:extLst>
              </a:tr>
              <a:tr h="370840">
                <a:tc>
                  <a:txBody>
                    <a:bodyPr/>
                    <a:lstStyle/>
                    <a:p>
                      <a:r>
                        <a:rPr lang="en-US" dirty="0" smtClean="0"/>
                        <a:t>Unqualified </a:t>
                      </a:r>
                      <a:endParaRPr lang="en-GB" dirty="0"/>
                    </a:p>
                  </a:txBody>
                  <a:tcPr/>
                </a:tc>
                <a:tc>
                  <a:txBody>
                    <a:bodyPr/>
                    <a:lstStyle/>
                    <a:p>
                      <a:r>
                        <a:rPr lang="en-US" dirty="0" smtClean="0"/>
                        <a:t>Qualified</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prstClr val="black"/>
                          </a:solidFill>
                          <a:effectLst/>
                          <a:uLnTx/>
                          <a:uFillTx/>
                          <a:latin typeface="Calibri"/>
                          <a:ea typeface="+mn-ea"/>
                          <a:cs typeface="+mn-cs"/>
                        </a:rPr>
                        <a:t>Unqualified</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Unqualified</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txBody>
                  <a:tcPr/>
                </a:tc>
                <a:extLst>
                  <a:ext uri="{0D108BD9-81ED-4DB2-BD59-A6C34878D82A}">
                    <a16:rowId xmlns:a16="http://schemas.microsoft.com/office/drawing/2014/main" xmlns="" val="3039317365"/>
                  </a:ext>
                </a:extLst>
              </a:tr>
            </a:tbl>
          </a:graphicData>
        </a:graphic>
      </p:graphicFrame>
      <p:graphicFrame>
        <p:nvGraphicFramePr>
          <p:cNvPr id="4" name="Table 3"/>
          <p:cNvGraphicFramePr>
            <a:graphicFrameLocks noGrp="1"/>
          </p:cNvGraphicFramePr>
          <p:nvPr>
            <p:extLst/>
          </p:nvPr>
        </p:nvGraphicFramePr>
        <p:xfrm>
          <a:off x="838200" y="4326847"/>
          <a:ext cx="7453744" cy="128524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xmlns="" val="3737451621"/>
                    </a:ext>
                  </a:extLst>
                </a:gridCol>
                <a:gridCol w="1828800">
                  <a:extLst>
                    <a:ext uri="{9D8B030D-6E8A-4147-A177-3AD203B41FA5}">
                      <a16:colId xmlns:a16="http://schemas.microsoft.com/office/drawing/2014/main" xmlns="" val="777476422"/>
                    </a:ext>
                  </a:extLst>
                </a:gridCol>
                <a:gridCol w="1981200">
                  <a:extLst>
                    <a:ext uri="{9D8B030D-6E8A-4147-A177-3AD203B41FA5}">
                      <a16:colId xmlns:a16="http://schemas.microsoft.com/office/drawing/2014/main" xmlns="" val="1085097542"/>
                    </a:ext>
                  </a:extLst>
                </a:gridCol>
                <a:gridCol w="1662544">
                  <a:extLst>
                    <a:ext uri="{9D8B030D-6E8A-4147-A177-3AD203B41FA5}">
                      <a16:colId xmlns:a16="http://schemas.microsoft.com/office/drawing/2014/main" xmlns="" val="1484120196"/>
                    </a:ext>
                  </a:extLst>
                </a:gridCol>
              </a:tblGrid>
              <a:tr h="370840">
                <a:tc>
                  <a:txBody>
                    <a:bodyPr/>
                    <a:lstStyle/>
                    <a:p>
                      <a:r>
                        <a:rPr lang="en-US" dirty="0" smtClean="0"/>
                        <a:t>2018/19</a:t>
                      </a:r>
                      <a:endParaRPr lang="en-GB" dirty="0"/>
                    </a:p>
                  </a:txBody>
                  <a:tcPr/>
                </a:tc>
                <a:tc>
                  <a:txBody>
                    <a:bodyPr/>
                    <a:lstStyle/>
                    <a:p>
                      <a:r>
                        <a:rPr lang="en-US" dirty="0" smtClean="0"/>
                        <a:t>2017/18</a:t>
                      </a:r>
                      <a:endParaRPr lang="en-GB" dirty="0"/>
                    </a:p>
                  </a:txBody>
                  <a:tcPr/>
                </a:tc>
                <a:tc>
                  <a:txBody>
                    <a:bodyPr/>
                    <a:lstStyle/>
                    <a:p>
                      <a:r>
                        <a:rPr lang="en-US" dirty="0" smtClean="0"/>
                        <a:t>2016/17</a:t>
                      </a:r>
                      <a:endParaRPr lang="en-GB" dirty="0"/>
                    </a:p>
                  </a:txBody>
                  <a:tcPr/>
                </a:tc>
                <a:tc>
                  <a:txBody>
                    <a:bodyPr/>
                    <a:lstStyle/>
                    <a:p>
                      <a:r>
                        <a:rPr lang="en-US" dirty="0" smtClean="0"/>
                        <a:t>2015/16</a:t>
                      </a:r>
                      <a:endParaRPr lang="en-GB" dirty="0"/>
                    </a:p>
                  </a:txBody>
                  <a:tcPr/>
                </a:tc>
                <a:extLst>
                  <a:ext uri="{0D108BD9-81ED-4DB2-BD59-A6C34878D82A}">
                    <a16:rowId xmlns:a16="http://schemas.microsoft.com/office/drawing/2014/main" xmlns="" val="363309427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material findings</a:t>
                      </a:r>
                      <a:endParaRPr lang="en-GB" dirty="0" smtClean="0"/>
                    </a:p>
                    <a:p>
                      <a:endParaRPr lang="en-GB" dirty="0"/>
                    </a:p>
                  </a:txBody>
                  <a:tcPr/>
                </a:tc>
                <a:tc>
                  <a:txBody>
                    <a:bodyPr/>
                    <a:lstStyle/>
                    <a:p>
                      <a:r>
                        <a:rPr lang="en-US" dirty="0" smtClean="0"/>
                        <a:t>Material Findings</a:t>
                      </a:r>
                      <a:endParaRPr lang="en-GB"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Material Findings</a:t>
                      </a:r>
                      <a:endParaRPr lang="en-GB" dirty="0" smtClean="0"/>
                    </a:p>
                    <a:p>
                      <a:endParaRPr lang="en-GB" dirty="0"/>
                    </a:p>
                  </a:txBody>
                  <a:tcPr/>
                </a:tc>
                <a:tc>
                  <a:txBody>
                    <a:bodyPr/>
                    <a:lstStyle/>
                    <a:p>
                      <a:r>
                        <a:rPr lang="en-US" dirty="0" smtClean="0"/>
                        <a:t>No material findings</a:t>
                      </a:r>
                      <a:endParaRPr lang="en-GB" dirty="0"/>
                    </a:p>
                  </a:txBody>
                  <a:tcPr/>
                </a:tc>
                <a:extLst>
                  <a:ext uri="{0D108BD9-81ED-4DB2-BD59-A6C34878D82A}">
                    <a16:rowId xmlns:a16="http://schemas.microsoft.com/office/drawing/2014/main" xmlns="" val="301066249"/>
                  </a:ext>
                </a:extLst>
              </a:tr>
            </a:tbl>
          </a:graphicData>
        </a:graphic>
      </p:graphicFrame>
    </p:spTree>
    <p:extLst>
      <p:ext uri="{BB962C8B-B14F-4D97-AF65-F5344CB8AC3E}">
        <p14:creationId xmlns:p14="http://schemas.microsoft.com/office/powerpoint/2010/main" xmlns="" val="20066469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2800" b="1" dirty="0" smtClean="0">
                <a:latin typeface="Arial" panose="020B0604020202020204" pitchFamily="34" charset="0"/>
                <a:cs typeface="Arial" panose="020B0604020202020204" pitchFamily="34" charset="0"/>
              </a:rPr>
              <a:t>THE </a:t>
            </a:r>
            <a:r>
              <a:rPr lang="en-ZA" sz="2800" b="1" dirty="0">
                <a:latin typeface="Arial" panose="020B0604020202020204" pitchFamily="34" charset="0"/>
                <a:cs typeface="Arial" panose="020B0604020202020204" pitchFamily="34" charset="0"/>
              </a:rPr>
              <a:t>PILLARS</a:t>
            </a:r>
            <a:endParaRPr lang="en-ZA" sz="2800" b="1" dirty="0"/>
          </a:p>
        </p:txBody>
      </p:sp>
      <p:sp>
        <p:nvSpPr>
          <p:cNvPr id="3" name="Content Placeholder 2"/>
          <p:cNvSpPr>
            <a:spLocks noGrp="1"/>
          </p:cNvSpPr>
          <p:nvPr>
            <p:ph idx="1"/>
          </p:nvPr>
        </p:nvSpPr>
        <p:spPr/>
        <p:txBody>
          <a:bodyPr/>
          <a:lstStyle/>
          <a:p>
            <a:r>
              <a:rPr lang="en-ZA" sz="2800" dirty="0">
                <a:latin typeface="Arial" panose="020B0604020202020204" pitchFamily="34" charset="0"/>
                <a:cs typeface="Arial" panose="020B0604020202020204" pitchFamily="34" charset="0"/>
              </a:rPr>
              <a:t>History </a:t>
            </a:r>
          </a:p>
          <a:p>
            <a:r>
              <a:rPr lang="en-ZA" sz="2800" dirty="0">
                <a:latin typeface="Arial" panose="020B0604020202020204" pitchFamily="34" charset="0"/>
                <a:cs typeface="Arial" panose="020B0604020202020204" pitchFamily="34" charset="0"/>
              </a:rPr>
              <a:t>Heritage(liberation)</a:t>
            </a:r>
          </a:p>
          <a:p>
            <a:r>
              <a:rPr lang="en-ZA" sz="2800" dirty="0">
                <a:latin typeface="Arial" panose="020B0604020202020204" pitchFamily="34" charset="0"/>
                <a:cs typeface="Arial" panose="020B0604020202020204" pitchFamily="34" charset="0"/>
              </a:rPr>
              <a:t>Spirituality</a:t>
            </a:r>
          </a:p>
          <a:p>
            <a:r>
              <a:rPr lang="en-ZA" sz="2800" dirty="0">
                <a:latin typeface="Arial" panose="020B0604020202020204" pitchFamily="34" charset="0"/>
                <a:cs typeface="Arial" panose="020B0604020202020204" pitchFamily="34" charset="0"/>
              </a:rPr>
              <a:t>Culture</a:t>
            </a:r>
          </a:p>
          <a:p>
            <a:endParaRPr lang="en-ZA" sz="2800" dirty="0">
              <a:latin typeface="Arial" panose="020B0604020202020204" pitchFamily="34" charset="0"/>
              <a:cs typeface="Arial" panose="020B0604020202020204" pitchFamily="34" charset="0"/>
            </a:endParaRPr>
          </a:p>
          <a:p>
            <a:pPr marL="0" indent="0">
              <a:buNone/>
            </a:pPr>
            <a:r>
              <a:rPr lang="en-ZA" sz="2800" dirty="0">
                <a:latin typeface="Arial" panose="020B0604020202020204" pitchFamily="34" charset="0"/>
                <a:cs typeface="Arial" panose="020B0604020202020204" pitchFamily="34" charset="0"/>
              </a:rPr>
              <a:t>Foregrounded in Indigenous Knowledge Systems</a:t>
            </a:r>
          </a:p>
          <a:p>
            <a:endParaRPr lang="en-ZA" sz="2000" dirty="0"/>
          </a:p>
        </p:txBody>
      </p:sp>
    </p:spTree>
    <p:extLst>
      <p:ext uri="{BB962C8B-B14F-4D97-AF65-F5344CB8AC3E}">
        <p14:creationId xmlns:p14="http://schemas.microsoft.com/office/powerpoint/2010/main" xmlns="" val="27957107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smtClean="0"/>
              <a:t>Asset management </a:t>
            </a:r>
            <a:endParaRPr lang="en-GB" b="1" cap="all" dirty="0"/>
          </a:p>
        </p:txBody>
      </p:sp>
      <p:sp>
        <p:nvSpPr>
          <p:cNvPr id="3" name="Content Placeholder 2"/>
          <p:cNvSpPr>
            <a:spLocks noGrp="1"/>
          </p:cNvSpPr>
          <p:nvPr>
            <p:ph idx="1"/>
          </p:nvPr>
        </p:nvSpPr>
        <p:spPr/>
        <p:txBody>
          <a:bodyPr/>
          <a:lstStyle/>
          <a:p>
            <a:pPr algn="just"/>
            <a:r>
              <a:rPr lang="en-US" dirty="0"/>
              <a:t>O</a:t>
            </a:r>
            <a:r>
              <a:rPr lang="en-US" dirty="0" smtClean="0"/>
              <a:t>fficials </a:t>
            </a:r>
            <a:r>
              <a:rPr lang="en-US" dirty="0"/>
              <a:t>are required to take all reasonable measures to ensure that Freedom Park assets in their custody are </a:t>
            </a:r>
            <a:r>
              <a:rPr lang="en-US" dirty="0" smtClean="0"/>
              <a:t>safeguarded</a:t>
            </a:r>
          </a:p>
          <a:p>
            <a:pPr algn="just"/>
            <a:r>
              <a:rPr lang="en-US" dirty="0"/>
              <a:t>Failure to prove the existence of this asset may results in fruitless and wasteful expenditure which must recovered from yourself in terms of Treasury Regulation </a:t>
            </a:r>
            <a:r>
              <a:rPr lang="en-US" dirty="0" smtClean="0"/>
              <a:t>12.7</a:t>
            </a:r>
            <a:endParaRPr lang="en-GB" dirty="0"/>
          </a:p>
        </p:txBody>
      </p:sp>
    </p:spTree>
    <p:extLst>
      <p:ext uri="{BB962C8B-B14F-4D97-AF65-F5344CB8AC3E}">
        <p14:creationId xmlns:p14="http://schemas.microsoft.com/office/powerpoint/2010/main" xmlns="" val="40528144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Asset management</a:t>
            </a:r>
            <a:endParaRPr lang="en-GB" dirty="0"/>
          </a:p>
        </p:txBody>
      </p:sp>
      <p:graphicFrame>
        <p:nvGraphicFramePr>
          <p:cNvPr id="5" name="Content Placeholder 4"/>
          <p:cNvGraphicFramePr>
            <a:graphicFrameLocks noGrp="1"/>
          </p:cNvGraphicFramePr>
          <p:nvPr>
            <p:ph idx="1"/>
            <p:extLst/>
          </p:nvPr>
        </p:nvGraphicFramePr>
        <p:xfrm>
          <a:off x="685801" y="1752601"/>
          <a:ext cx="7772399" cy="3733798"/>
        </p:xfrm>
        <a:graphic>
          <a:graphicData uri="http://schemas.openxmlformats.org/drawingml/2006/table">
            <a:tbl>
              <a:tblPr/>
              <a:tblGrid>
                <a:gridCol w="2324075">
                  <a:extLst>
                    <a:ext uri="{9D8B030D-6E8A-4147-A177-3AD203B41FA5}">
                      <a16:colId xmlns:a16="http://schemas.microsoft.com/office/drawing/2014/main" xmlns="" val="2809651220"/>
                    </a:ext>
                  </a:extLst>
                </a:gridCol>
                <a:gridCol w="2171724">
                  <a:extLst>
                    <a:ext uri="{9D8B030D-6E8A-4147-A177-3AD203B41FA5}">
                      <a16:colId xmlns:a16="http://schemas.microsoft.com/office/drawing/2014/main" xmlns="" val="2198239961"/>
                    </a:ext>
                  </a:extLst>
                </a:gridCol>
                <a:gridCol w="1579414">
                  <a:extLst>
                    <a:ext uri="{9D8B030D-6E8A-4147-A177-3AD203B41FA5}">
                      <a16:colId xmlns:a16="http://schemas.microsoft.com/office/drawing/2014/main" xmlns="" val="1948293151"/>
                    </a:ext>
                  </a:extLst>
                </a:gridCol>
                <a:gridCol w="1697186">
                  <a:extLst>
                    <a:ext uri="{9D8B030D-6E8A-4147-A177-3AD203B41FA5}">
                      <a16:colId xmlns:a16="http://schemas.microsoft.com/office/drawing/2014/main" xmlns="" val="3671923023"/>
                    </a:ext>
                  </a:extLst>
                </a:gridCol>
              </a:tblGrid>
              <a:tr h="912706">
                <a:tc>
                  <a:txBody>
                    <a:bodyPr/>
                    <a:lstStyle/>
                    <a:p>
                      <a:pPr algn="l" fontAlgn="b"/>
                      <a:r>
                        <a:rPr lang="en-GB" sz="1800" b="1" i="0" u="none" strike="noStrike" dirty="0">
                          <a:solidFill>
                            <a:srgbClr val="000000"/>
                          </a:solidFill>
                          <a:effectLst/>
                          <a:latin typeface="Arial" panose="020B0604020202020204" pitchFamily="34" charset="0"/>
                          <a:cs typeface="Arial" panose="020B0604020202020204" pitchFamily="34" charset="0"/>
                        </a:rPr>
                        <a:t>Asset Classifications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r>
                        <a:rPr lang="en-GB" sz="1800" b="1" i="0" u="none" strike="noStrike" dirty="0">
                          <a:solidFill>
                            <a:srgbClr val="000000"/>
                          </a:solidFill>
                          <a:effectLst/>
                          <a:latin typeface="Arial" panose="020B0604020202020204" pitchFamily="34" charset="0"/>
                          <a:cs typeface="Arial" panose="020B0604020202020204" pitchFamily="34" charset="0"/>
                        </a:rPr>
                        <a:t>Book value at 30/11/2018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r>
                        <a:rPr lang="en-GB" sz="1800" b="1" i="0" u="none" strike="noStrike">
                          <a:solidFill>
                            <a:srgbClr val="000000"/>
                          </a:solidFill>
                          <a:effectLst/>
                          <a:latin typeface="Arial" panose="020B0604020202020204" pitchFamily="34" charset="0"/>
                          <a:cs typeface="Arial" panose="020B0604020202020204" pitchFamily="34" charset="0"/>
                        </a:rPr>
                        <a:t>Depreciation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r>
                        <a:rPr lang="en-GB" sz="1800" b="1" i="0" u="none" strike="noStrike" dirty="0">
                          <a:solidFill>
                            <a:srgbClr val="000000"/>
                          </a:solidFill>
                          <a:effectLst/>
                          <a:latin typeface="Arial" panose="020B0604020202020204" pitchFamily="34" charset="0"/>
                          <a:cs typeface="Arial" panose="020B0604020202020204" pitchFamily="34" charset="0"/>
                        </a:rPr>
                        <a:t>NBV (31/03/2019)</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xmlns="" val="3992747400"/>
                  </a:ext>
                </a:extLst>
              </a:tr>
              <a:tr h="470182">
                <a:tc>
                  <a:txBody>
                    <a:bodyPr/>
                    <a:lstStyle/>
                    <a:p>
                      <a:pPr algn="l" fontAlgn="b"/>
                      <a:r>
                        <a:rPr lang="en-GB" sz="1800" b="0" i="0" u="none" strike="noStrike" dirty="0">
                          <a:solidFill>
                            <a:srgbClr val="000000"/>
                          </a:solidFill>
                          <a:effectLst/>
                          <a:latin typeface="Arial" panose="020B0604020202020204" pitchFamily="34" charset="0"/>
                          <a:cs typeface="Arial" panose="020B0604020202020204" pitchFamily="34" charset="0"/>
                        </a:rPr>
                        <a:t>Artwork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0" i="0" u="none" strike="noStrike" dirty="0">
                          <a:solidFill>
                            <a:srgbClr val="000000"/>
                          </a:solidFill>
                          <a:effectLst/>
                          <a:latin typeface="Arial" panose="020B0604020202020204" pitchFamily="34" charset="0"/>
                          <a:cs typeface="Arial" panose="020B0604020202020204" pitchFamily="34" charset="0"/>
                        </a:rPr>
                        <a:t>208,982.30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0" i="0" u="none" strike="noStrike" dirty="0">
                          <a:solidFill>
                            <a:srgbClr val="000000"/>
                          </a:solidFill>
                          <a:effectLst/>
                          <a:latin typeface="Arial" panose="020B0604020202020204" pitchFamily="34" charset="0"/>
                          <a:cs typeface="Arial" panose="020B0604020202020204" pitchFamily="34" charset="0"/>
                        </a:rPr>
                        <a:t>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0" i="0" u="none" strike="noStrike">
                          <a:solidFill>
                            <a:srgbClr val="000000"/>
                          </a:solidFill>
                          <a:effectLst/>
                          <a:latin typeface="Arial" panose="020B0604020202020204" pitchFamily="34" charset="0"/>
                          <a:cs typeface="Arial" panose="020B0604020202020204" pitchFamily="34" charset="0"/>
                        </a:rPr>
                        <a:t>208,982.30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064101171"/>
                  </a:ext>
                </a:extLst>
              </a:tr>
              <a:tr h="470182">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Computer Equipment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0" i="0" u="none" strike="noStrike">
                          <a:solidFill>
                            <a:srgbClr val="000000"/>
                          </a:solidFill>
                          <a:effectLst/>
                          <a:latin typeface="Arial" panose="020B0604020202020204" pitchFamily="34" charset="0"/>
                          <a:cs typeface="Arial" panose="020B0604020202020204" pitchFamily="34" charset="0"/>
                        </a:rPr>
                        <a:t>2,217,873.96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0" i="0" u="none" strike="noStrike" dirty="0">
                          <a:solidFill>
                            <a:srgbClr val="000000"/>
                          </a:solidFill>
                          <a:effectLst/>
                          <a:latin typeface="Arial" panose="020B0604020202020204" pitchFamily="34" charset="0"/>
                          <a:cs typeface="Arial" panose="020B0604020202020204" pitchFamily="34" charset="0"/>
                        </a:rPr>
                        <a:t>1,438,306.14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0" i="0" u="none" strike="noStrike" dirty="0">
                          <a:solidFill>
                            <a:srgbClr val="000000"/>
                          </a:solidFill>
                          <a:effectLst/>
                          <a:latin typeface="Arial" panose="020B0604020202020204" pitchFamily="34" charset="0"/>
                          <a:cs typeface="Arial" panose="020B0604020202020204" pitchFamily="34" charset="0"/>
                        </a:rPr>
                        <a:t>779,567.82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4177134"/>
                  </a:ext>
                </a:extLst>
              </a:tr>
              <a:tr h="470182">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Furniture And Fittings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0" i="0" u="none" strike="noStrike">
                          <a:solidFill>
                            <a:srgbClr val="000000"/>
                          </a:solidFill>
                          <a:effectLst/>
                          <a:latin typeface="Arial" panose="020B0604020202020204" pitchFamily="34" charset="0"/>
                          <a:cs typeface="Arial" panose="020B0604020202020204" pitchFamily="34" charset="0"/>
                        </a:rPr>
                        <a:t>6,825,774.23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0" i="0" u="none" strike="noStrike">
                          <a:solidFill>
                            <a:srgbClr val="000000"/>
                          </a:solidFill>
                          <a:effectLst/>
                          <a:latin typeface="Arial" panose="020B0604020202020204" pitchFamily="34" charset="0"/>
                          <a:cs typeface="Arial" panose="020B0604020202020204" pitchFamily="34" charset="0"/>
                        </a:rPr>
                        <a:t>2,167,233.22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0" i="0" u="none" strike="noStrike" dirty="0">
                          <a:solidFill>
                            <a:srgbClr val="000000"/>
                          </a:solidFill>
                          <a:effectLst/>
                          <a:latin typeface="Arial" panose="020B0604020202020204" pitchFamily="34" charset="0"/>
                          <a:cs typeface="Arial" panose="020B0604020202020204" pitchFamily="34" charset="0"/>
                        </a:rPr>
                        <a:t>4,658,541.01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336135509"/>
                  </a:ext>
                </a:extLst>
              </a:tr>
              <a:tr h="470182">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Office Equipment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0" i="0" u="none" strike="noStrike">
                          <a:solidFill>
                            <a:srgbClr val="000000"/>
                          </a:solidFill>
                          <a:effectLst/>
                          <a:latin typeface="Arial" panose="020B0604020202020204" pitchFamily="34" charset="0"/>
                          <a:cs typeface="Arial" panose="020B0604020202020204" pitchFamily="34" charset="0"/>
                        </a:rPr>
                        <a:t>9,663,132.56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0" i="0" u="none" strike="noStrike">
                          <a:solidFill>
                            <a:srgbClr val="000000"/>
                          </a:solidFill>
                          <a:effectLst/>
                          <a:latin typeface="Arial" panose="020B0604020202020204" pitchFamily="34" charset="0"/>
                          <a:cs typeface="Arial" panose="020B0604020202020204" pitchFamily="34" charset="0"/>
                        </a:rPr>
                        <a:t>5,527,220.03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0" i="0" u="none" strike="noStrike" dirty="0">
                          <a:solidFill>
                            <a:srgbClr val="000000"/>
                          </a:solidFill>
                          <a:effectLst/>
                          <a:latin typeface="Arial" panose="020B0604020202020204" pitchFamily="34" charset="0"/>
                          <a:cs typeface="Arial" panose="020B0604020202020204" pitchFamily="34" charset="0"/>
                        </a:rPr>
                        <a:t>4,135,912.52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088278916"/>
                  </a:ext>
                </a:extLst>
              </a:tr>
              <a:tr h="470182">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Vehicles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0" i="0" u="none" strike="noStrike">
                          <a:solidFill>
                            <a:srgbClr val="000000"/>
                          </a:solidFill>
                          <a:effectLst/>
                          <a:latin typeface="Arial" panose="020B0604020202020204" pitchFamily="34" charset="0"/>
                          <a:cs typeface="Arial" panose="020B0604020202020204" pitchFamily="34" charset="0"/>
                        </a:rPr>
                        <a:t>922,540.00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0" i="0" u="none" strike="noStrike">
                          <a:solidFill>
                            <a:srgbClr val="000000"/>
                          </a:solidFill>
                          <a:effectLst/>
                          <a:latin typeface="Arial" panose="020B0604020202020204" pitchFamily="34" charset="0"/>
                          <a:cs typeface="Arial" panose="020B0604020202020204" pitchFamily="34" charset="0"/>
                        </a:rPr>
                        <a:t>893,781.24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0" i="0" u="none" strike="noStrike" dirty="0">
                          <a:solidFill>
                            <a:srgbClr val="000000"/>
                          </a:solidFill>
                          <a:effectLst/>
                          <a:latin typeface="Arial" panose="020B0604020202020204" pitchFamily="34" charset="0"/>
                          <a:cs typeface="Arial" panose="020B0604020202020204" pitchFamily="34" charset="0"/>
                        </a:rPr>
                        <a:t>28,758.76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105652833"/>
                  </a:ext>
                </a:extLst>
              </a:tr>
              <a:tr h="470182">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Grand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800" b="1" i="0" u="none" strike="noStrike" dirty="0">
                          <a:solidFill>
                            <a:srgbClr val="000000"/>
                          </a:solidFill>
                          <a:effectLst/>
                          <a:latin typeface="Arial" panose="020B0604020202020204" pitchFamily="34" charset="0"/>
                          <a:cs typeface="Arial" panose="020B0604020202020204" pitchFamily="34" charset="0"/>
                        </a:rPr>
                        <a:t>19,838,303.05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GB" sz="1800" b="1" i="0" u="none" strike="noStrike" dirty="0">
                          <a:solidFill>
                            <a:srgbClr val="000000"/>
                          </a:solidFill>
                          <a:effectLst/>
                          <a:latin typeface="Arial" panose="020B0604020202020204" pitchFamily="34" charset="0"/>
                          <a:cs typeface="Arial" panose="020B0604020202020204" pitchFamily="34" charset="0"/>
                        </a:rPr>
                        <a:t>10,026,540.64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b"/>
                      <a:r>
                        <a:rPr lang="en-GB" sz="1800" b="1" i="0" u="none" strike="noStrike" dirty="0">
                          <a:solidFill>
                            <a:srgbClr val="000000"/>
                          </a:solidFill>
                          <a:effectLst/>
                          <a:latin typeface="Arial" panose="020B0604020202020204" pitchFamily="34" charset="0"/>
                          <a:cs typeface="Arial" panose="020B0604020202020204" pitchFamily="34" charset="0"/>
                        </a:rPr>
                        <a:t>9,811,762.41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xmlns="" val="3328686344"/>
                  </a:ext>
                </a:extLst>
              </a:tr>
            </a:tbl>
          </a:graphicData>
        </a:graphic>
      </p:graphicFrame>
    </p:spTree>
    <p:extLst>
      <p:ext uri="{BB962C8B-B14F-4D97-AF65-F5344CB8AC3E}">
        <p14:creationId xmlns:p14="http://schemas.microsoft.com/office/powerpoint/2010/main" xmlns="" val="15156895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sz="2800" b="1" dirty="0" smtClean="0">
                <a:latin typeface="Arial" panose="020B0604020202020204" pitchFamily="34" charset="0"/>
                <a:cs typeface="Arial" pitchFamily="34" charset="0"/>
              </a:rPr>
              <a:t>OUR KEY ACHIEVEMENTS</a:t>
            </a:r>
            <a:endParaRPr lang="en-ZA" sz="2800" b="1" dirty="0">
              <a:latin typeface="Arial" pitchFamily="34" charset="0"/>
              <a:cs typeface="Arial" pitchFamily="34" charset="0"/>
            </a:endParaRPr>
          </a:p>
        </p:txBody>
      </p:sp>
      <p:sp>
        <p:nvSpPr>
          <p:cNvPr id="3" name="Content Placeholder 2"/>
          <p:cNvSpPr>
            <a:spLocks noGrp="1"/>
          </p:cNvSpPr>
          <p:nvPr>
            <p:ph idx="1"/>
          </p:nvPr>
        </p:nvSpPr>
        <p:spPr>
          <a:xfrm>
            <a:off x="381000" y="1447800"/>
            <a:ext cx="8305800" cy="5029200"/>
          </a:xfrm>
        </p:spPr>
        <p:txBody>
          <a:bodyPr>
            <a:normAutofit fontScale="92500" lnSpcReduction="20000"/>
          </a:bodyPr>
          <a:lstStyle/>
          <a:p>
            <a:endParaRPr lang="en-ZA" sz="1800" dirty="0" smtClean="0">
              <a:latin typeface="Arial" pitchFamily="34" charset="0"/>
              <a:cs typeface="Arial" pitchFamily="34" charset="0"/>
            </a:endParaRPr>
          </a:p>
          <a:p>
            <a:pPr>
              <a:lnSpc>
                <a:spcPct val="150000"/>
              </a:lnSpc>
            </a:pPr>
            <a:r>
              <a:rPr lang="en-ZA" sz="2000" dirty="0" smtClean="0">
                <a:latin typeface="Arial" pitchFamily="34" charset="0"/>
                <a:cs typeface="Arial" pitchFamily="34" charset="0"/>
              </a:rPr>
              <a:t>To date, more than </a:t>
            </a:r>
            <a:r>
              <a:rPr lang="en-ZA" sz="2000" b="1" dirty="0" smtClean="0">
                <a:latin typeface="Arial" pitchFamily="34" charset="0"/>
                <a:cs typeface="Arial" pitchFamily="34" charset="0"/>
              </a:rPr>
              <a:t>150 000 names have been collected and verified and of these 139  895 </a:t>
            </a:r>
            <a:r>
              <a:rPr lang="en-ZA" sz="2000" dirty="0" smtClean="0">
                <a:latin typeface="Arial" pitchFamily="34" charset="0"/>
                <a:cs typeface="Arial" pitchFamily="34" charset="0"/>
              </a:rPr>
              <a:t>have been  inscribed on the wall of names.</a:t>
            </a:r>
          </a:p>
          <a:p>
            <a:pPr>
              <a:lnSpc>
                <a:spcPct val="150000"/>
              </a:lnSpc>
            </a:pPr>
            <a:r>
              <a:rPr lang="en-ZA" sz="2000" dirty="0" smtClean="0">
                <a:latin typeface="Arial" pitchFamily="34" charset="0"/>
                <a:cs typeface="Arial" pitchFamily="34" charset="0"/>
              </a:rPr>
              <a:t>Number of names verified, validated and approved in the Gallery of leaders: </a:t>
            </a:r>
            <a:r>
              <a:rPr lang="en-ZA" sz="2000" b="1" dirty="0" smtClean="0">
                <a:latin typeface="Arial" pitchFamily="34" charset="0"/>
                <a:cs typeface="Arial" pitchFamily="34" charset="0"/>
              </a:rPr>
              <a:t>42, </a:t>
            </a:r>
            <a:r>
              <a:rPr lang="en-ZA" sz="2000" dirty="0" smtClean="0">
                <a:latin typeface="Arial" pitchFamily="34" charset="0"/>
                <a:cs typeface="Arial" pitchFamily="34" charset="0"/>
              </a:rPr>
              <a:t>that is,  national, continental and international.</a:t>
            </a:r>
            <a:endParaRPr lang="en-ZA" sz="2000" dirty="0">
              <a:latin typeface="Arial" pitchFamily="34" charset="0"/>
              <a:cs typeface="Arial" pitchFamily="34" charset="0"/>
            </a:endParaRPr>
          </a:p>
          <a:p>
            <a:pPr>
              <a:lnSpc>
                <a:spcPct val="150000"/>
              </a:lnSpc>
            </a:pPr>
            <a:r>
              <a:rPr lang="en-ZA" sz="2000" dirty="0" smtClean="0">
                <a:latin typeface="Arial" pitchFamily="34" charset="0"/>
                <a:cs typeface="Arial" pitchFamily="34" charset="0"/>
              </a:rPr>
              <a:t>The  opening of ‘Reconciliation Road’ between Freedom Park and Voortrekker Monument </a:t>
            </a:r>
          </a:p>
          <a:p>
            <a:pPr>
              <a:lnSpc>
                <a:spcPct val="150000"/>
              </a:lnSpc>
            </a:pPr>
            <a:r>
              <a:rPr lang="en-ZA" sz="2000" dirty="0" smtClean="0">
                <a:latin typeface="Arial" pitchFamily="34" charset="0"/>
                <a:cs typeface="Arial" pitchFamily="34" charset="0"/>
              </a:rPr>
              <a:t>Publication of the book entitled “Freedom Park: A place of Emancipation and Meaning”</a:t>
            </a:r>
          </a:p>
          <a:p>
            <a:pPr>
              <a:lnSpc>
                <a:spcPct val="150000"/>
              </a:lnSpc>
            </a:pPr>
            <a:r>
              <a:rPr lang="en-US" sz="2000" dirty="0">
                <a:latin typeface="Arial" panose="020B0604020202020204" pitchFamily="34" charset="0"/>
                <a:cs typeface="Arial" panose="020B0604020202020204" pitchFamily="34" charset="0"/>
              </a:rPr>
              <a:t>Declaration of FP as a </a:t>
            </a:r>
            <a:r>
              <a:rPr lang="en-US" sz="2000" dirty="0" smtClean="0">
                <a:latin typeface="Arial" panose="020B0604020202020204" pitchFamily="34" charset="0"/>
                <a:cs typeface="Arial" panose="020B0604020202020204" pitchFamily="34" charset="0"/>
              </a:rPr>
              <a:t>Grade 1 national </a:t>
            </a:r>
            <a:r>
              <a:rPr lang="en-US" sz="2000" dirty="0">
                <a:latin typeface="Arial" panose="020B0604020202020204" pitchFamily="34" charset="0"/>
                <a:cs typeface="Arial" panose="020B0604020202020204" pitchFamily="34" charset="0"/>
              </a:rPr>
              <a:t>heritage </a:t>
            </a:r>
            <a:r>
              <a:rPr lang="en-US" sz="2000" dirty="0" smtClean="0">
                <a:latin typeface="Arial" panose="020B0604020202020204" pitchFamily="34" charset="0"/>
                <a:cs typeface="Arial" panose="020B0604020202020204" pitchFamily="34" charset="0"/>
              </a:rPr>
              <a:t>site by SAHRA</a:t>
            </a:r>
          </a:p>
          <a:p>
            <a:pPr>
              <a:lnSpc>
                <a:spcPct val="150000"/>
              </a:lnSpc>
            </a:pPr>
            <a:r>
              <a:rPr lang="en-US" sz="2000" dirty="0" smtClean="0">
                <a:latin typeface="Arial" panose="020B0604020202020204" pitchFamily="34" charset="0"/>
                <a:cs typeface="Arial" panose="020B0604020202020204" pitchFamily="34" charset="0"/>
              </a:rPr>
              <a:t>Launching the Veterans Voice radio </a:t>
            </a:r>
          </a:p>
          <a:p>
            <a:pPr>
              <a:lnSpc>
                <a:spcPct val="150000"/>
              </a:lnSpc>
            </a:pPr>
            <a:r>
              <a:rPr lang="en-US" sz="2000" dirty="0" smtClean="0">
                <a:latin typeface="Arial" panose="020B0604020202020204" pitchFamily="34" charset="0"/>
                <a:cs typeface="Arial" panose="020B0604020202020204" pitchFamily="34" charset="0"/>
              </a:rPr>
              <a:t>Positive media coverage for the past four years</a:t>
            </a:r>
          </a:p>
          <a:p>
            <a:endParaRPr lang="en-ZA" sz="1800" dirty="0">
              <a:latin typeface="Arial" pitchFamily="34" charset="0"/>
              <a:cs typeface="Arial" pitchFamily="34" charset="0"/>
            </a:endParaRPr>
          </a:p>
        </p:txBody>
      </p:sp>
    </p:spTree>
    <p:extLst>
      <p:ext uri="{BB962C8B-B14F-4D97-AF65-F5344CB8AC3E}">
        <p14:creationId xmlns:p14="http://schemas.microsoft.com/office/powerpoint/2010/main" xmlns="" val="32470535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latin typeface="Arial" panose="020B0604020202020204" pitchFamily="34" charset="0"/>
                <a:cs typeface="Arial" pitchFamily="34" charset="0"/>
              </a:rPr>
              <a:t>AWARDS</a:t>
            </a:r>
            <a:endParaRPr lang="en-ZA" dirty="0"/>
          </a:p>
        </p:txBody>
      </p:sp>
      <p:sp>
        <p:nvSpPr>
          <p:cNvPr id="3" name="Content Placeholder 2"/>
          <p:cNvSpPr>
            <a:spLocks noGrp="1"/>
          </p:cNvSpPr>
          <p:nvPr>
            <p:ph idx="1"/>
          </p:nvPr>
        </p:nvSpPr>
        <p:spPr/>
        <p:txBody>
          <a:bodyPr>
            <a:normAutofit fontScale="77500" lnSpcReduction="20000"/>
          </a:bodyPr>
          <a:lstStyle/>
          <a:p>
            <a:pPr algn="just"/>
            <a:r>
              <a:rPr lang="en-ZA" dirty="0" smtClean="0"/>
              <a:t>In 2016 FP was ranked amongst the top ten architecturally outstanding museums in the world by </a:t>
            </a:r>
            <a:r>
              <a:rPr lang="en-ZA" dirty="0" err="1" smtClean="0"/>
              <a:t>Visi</a:t>
            </a:r>
            <a:r>
              <a:rPr lang="en-ZA" dirty="0" smtClean="0"/>
              <a:t> magazine</a:t>
            </a:r>
          </a:p>
          <a:p>
            <a:pPr algn="just"/>
            <a:r>
              <a:rPr lang="en-ZA" dirty="0" smtClean="0"/>
              <a:t>FP was rated the best heritage site in Pretoria in  2017 and 2018 respectively by Pretoria News readers</a:t>
            </a:r>
          </a:p>
          <a:p>
            <a:pPr algn="just"/>
            <a:r>
              <a:rPr lang="en-ZA" dirty="0"/>
              <a:t>South African Institute of Architects - Award of </a:t>
            </a:r>
            <a:r>
              <a:rPr lang="en-ZA" dirty="0" smtClean="0"/>
              <a:t>Merit in 2014</a:t>
            </a:r>
          </a:p>
          <a:p>
            <a:pPr algn="just"/>
            <a:r>
              <a:rPr lang="en-ZA" dirty="0"/>
              <a:t>South African Institute of Architects - Award for </a:t>
            </a:r>
            <a:r>
              <a:rPr lang="en-ZA" dirty="0" smtClean="0"/>
              <a:t>Excellence- 2014</a:t>
            </a:r>
          </a:p>
          <a:p>
            <a:pPr algn="just"/>
            <a:r>
              <a:rPr lang="en-ZA" dirty="0"/>
              <a:t>PIA Award for Architecture 2011</a:t>
            </a:r>
            <a:endParaRPr lang="en-ZA" dirty="0" smtClean="0"/>
          </a:p>
          <a:p>
            <a:pPr algn="just"/>
            <a:r>
              <a:rPr lang="en-ZA" dirty="0"/>
              <a:t>This project received an ILASA Award of </a:t>
            </a:r>
            <a:r>
              <a:rPr lang="en-ZA" dirty="0" smtClean="0"/>
              <a:t>Excellence in landscaping</a:t>
            </a:r>
          </a:p>
          <a:p>
            <a:r>
              <a:rPr lang="en-ZA" dirty="0" smtClean="0"/>
              <a:t>Leader  </a:t>
            </a:r>
            <a:r>
              <a:rPr lang="en-ZA" dirty="0"/>
              <a:t>in Gender empowerment in South Africa in </a:t>
            </a:r>
            <a:r>
              <a:rPr lang="en-ZA" dirty="0" smtClean="0"/>
              <a:t>2020-most gender empowered.</a:t>
            </a:r>
            <a:endParaRPr lang="en-ZA" dirty="0"/>
          </a:p>
          <a:p>
            <a:endParaRPr lang="en-ZA" dirty="0"/>
          </a:p>
        </p:txBody>
      </p:sp>
    </p:spTree>
    <p:extLst>
      <p:ext uri="{BB962C8B-B14F-4D97-AF65-F5344CB8AC3E}">
        <p14:creationId xmlns:p14="http://schemas.microsoft.com/office/powerpoint/2010/main" xmlns="" val="24627143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457200"/>
            <a:ext cx="8229600" cy="944562"/>
          </a:xfrm>
        </p:spPr>
        <p:txBody>
          <a:bodyPr>
            <a:normAutofit/>
          </a:bodyPr>
          <a:lstStyle/>
          <a:p>
            <a:r>
              <a:rPr lang="en-US" sz="4000" b="1" dirty="0" smtClean="0"/>
              <a:t>CHALLENGES   </a:t>
            </a:r>
            <a:endParaRPr lang="en-US" sz="4000" b="1"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xmlns="" val="2339981797"/>
              </p:ext>
            </p:extLst>
          </p:nvPr>
        </p:nvGraphicFramePr>
        <p:xfrm>
          <a:off x="533400" y="1265052"/>
          <a:ext cx="8153400" cy="5643879"/>
        </p:xfrm>
        <a:graphic>
          <a:graphicData uri="http://schemas.openxmlformats.org/drawingml/2006/table">
            <a:tbl>
              <a:tblPr firstRow="1" bandRow="1">
                <a:tableStyleId>{5C22544A-7EE6-4342-B048-85BDC9FD1C3A}</a:tableStyleId>
              </a:tblPr>
              <a:tblGrid>
                <a:gridCol w="2717800">
                  <a:extLst>
                    <a:ext uri="{9D8B030D-6E8A-4147-A177-3AD203B41FA5}">
                      <a16:colId xmlns:a16="http://schemas.microsoft.com/office/drawing/2014/main" xmlns="" val="2646662656"/>
                    </a:ext>
                  </a:extLst>
                </a:gridCol>
                <a:gridCol w="2717800">
                  <a:extLst>
                    <a:ext uri="{9D8B030D-6E8A-4147-A177-3AD203B41FA5}">
                      <a16:colId xmlns:a16="http://schemas.microsoft.com/office/drawing/2014/main" xmlns="" val="683927719"/>
                    </a:ext>
                  </a:extLst>
                </a:gridCol>
                <a:gridCol w="2717800">
                  <a:extLst>
                    <a:ext uri="{9D8B030D-6E8A-4147-A177-3AD203B41FA5}">
                      <a16:colId xmlns:a16="http://schemas.microsoft.com/office/drawing/2014/main" xmlns="" val="88486476"/>
                    </a:ext>
                  </a:extLst>
                </a:gridCol>
              </a:tblGrid>
              <a:tr h="375911">
                <a:tc>
                  <a:txBody>
                    <a:bodyPr/>
                    <a:lstStyle/>
                    <a:p>
                      <a:r>
                        <a:rPr lang="en-US" dirty="0" smtClean="0"/>
                        <a:t>Challenges </a:t>
                      </a:r>
                      <a:endParaRPr lang="en-US" dirty="0"/>
                    </a:p>
                  </a:txBody>
                  <a:tcPr/>
                </a:tc>
                <a:tc>
                  <a:txBody>
                    <a:bodyPr/>
                    <a:lstStyle/>
                    <a:p>
                      <a:r>
                        <a:rPr lang="en-US" dirty="0" smtClean="0"/>
                        <a:t>Interventions </a:t>
                      </a:r>
                      <a:endParaRPr lang="en-US" dirty="0"/>
                    </a:p>
                  </a:txBody>
                  <a:tcPr/>
                </a:tc>
                <a:tc>
                  <a:txBody>
                    <a:bodyPr/>
                    <a:lstStyle/>
                    <a:p>
                      <a:r>
                        <a:rPr lang="en-US" dirty="0" smtClean="0"/>
                        <a:t>Progress</a:t>
                      </a:r>
                      <a:endParaRPr lang="en-US" dirty="0"/>
                    </a:p>
                  </a:txBody>
                  <a:tcPr/>
                </a:tc>
                <a:extLst>
                  <a:ext uri="{0D108BD9-81ED-4DB2-BD59-A6C34878D82A}">
                    <a16:rowId xmlns:a16="http://schemas.microsoft.com/office/drawing/2014/main" xmlns="" val="3216237942"/>
                  </a:ext>
                </a:extLst>
              </a:tr>
              <a:tr h="15036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Financial constraints </a:t>
                      </a:r>
                    </a:p>
                    <a:p>
                      <a:endParaRPr lang="en-US" dirty="0"/>
                    </a:p>
                  </a:txBody>
                  <a:tcPr/>
                </a:tc>
                <a:tc>
                  <a:txBody>
                    <a:bodyPr/>
                    <a:lstStyle/>
                    <a:p>
                      <a:r>
                        <a:rPr lang="en-US" dirty="0" smtClean="0"/>
                        <a:t>Requested</a:t>
                      </a:r>
                      <a:r>
                        <a:rPr lang="en-US" baseline="0" dirty="0" smtClean="0"/>
                        <a:t> additional funding from DSAC</a:t>
                      </a:r>
                    </a:p>
                    <a:p>
                      <a:endParaRPr lang="en-US" baseline="0" dirty="0" smtClean="0"/>
                    </a:p>
                    <a:p>
                      <a:r>
                        <a:rPr lang="en-US" baseline="0" dirty="0" smtClean="0"/>
                        <a:t>Additional revenue source</a:t>
                      </a:r>
                    </a:p>
                  </a:txBody>
                  <a:tcPr/>
                </a:tc>
                <a:tc>
                  <a:txBody>
                    <a:bodyPr/>
                    <a:lstStyle/>
                    <a:p>
                      <a:r>
                        <a:rPr lang="en-US" dirty="0" smtClean="0"/>
                        <a:t>Awaiting</a:t>
                      </a:r>
                      <a:r>
                        <a:rPr lang="en-US" baseline="0" dirty="0" smtClean="0"/>
                        <a:t> the responses </a:t>
                      </a:r>
                    </a:p>
                    <a:p>
                      <a:endParaRPr lang="en-US" baseline="0" dirty="0" smtClean="0"/>
                    </a:p>
                    <a:p>
                      <a:endParaRPr lang="en-US" baseline="0" dirty="0" smtClean="0"/>
                    </a:p>
                    <a:p>
                      <a:r>
                        <a:rPr lang="en-US" baseline="0" dirty="0" smtClean="0"/>
                        <a:t>Fundraising </a:t>
                      </a:r>
                      <a:r>
                        <a:rPr lang="en-US" baseline="0" dirty="0" err="1" smtClean="0"/>
                        <a:t>programmes</a:t>
                      </a:r>
                      <a:r>
                        <a:rPr lang="en-US" baseline="0" dirty="0" smtClean="0"/>
                        <a:t> planned for the years </a:t>
                      </a:r>
                      <a:endParaRPr lang="en-US" dirty="0"/>
                    </a:p>
                  </a:txBody>
                  <a:tcPr/>
                </a:tc>
                <a:extLst>
                  <a:ext uri="{0D108BD9-81ED-4DB2-BD59-A6C34878D82A}">
                    <a16:rowId xmlns:a16="http://schemas.microsoft.com/office/drawing/2014/main" xmlns="" val="3097599127"/>
                  </a:ext>
                </a:extLst>
              </a:tr>
              <a:tr h="9397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Ownership of the Park </a:t>
                      </a:r>
                    </a:p>
                    <a:p>
                      <a:endParaRPr lang="en-US" dirty="0"/>
                    </a:p>
                  </a:txBody>
                  <a:tcPr/>
                </a:tc>
                <a:tc>
                  <a:txBody>
                    <a:bodyPr/>
                    <a:lstStyle/>
                    <a:p>
                      <a:r>
                        <a:rPr lang="en-US" dirty="0" smtClean="0"/>
                        <a:t>Written letters</a:t>
                      </a:r>
                      <a:r>
                        <a:rPr lang="en-US" baseline="0" dirty="0" smtClean="0"/>
                        <a:t> to Ministers </a:t>
                      </a:r>
                    </a:p>
                    <a:p>
                      <a:r>
                        <a:rPr lang="en-US" baseline="0" dirty="0" smtClean="0"/>
                        <a:t>DSAC and DPWI requesting land to be donated</a:t>
                      </a:r>
                      <a:endParaRPr lang="en-US" dirty="0"/>
                    </a:p>
                  </a:txBody>
                  <a:tcPr/>
                </a:tc>
                <a:tc>
                  <a:txBody>
                    <a:bodyPr/>
                    <a:lstStyle/>
                    <a:p>
                      <a:r>
                        <a:rPr lang="en-US" dirty="0" smtClean="0"/>
                        <a:t>Awaiting responses from DPWI</a:t>
                      </a:r>
                      <a:endParaRPr lang="en-US" dirty="0"/>
                    </a:p>
                  </a:txBody>
                  <a:tcPr/>
                </a:tc>
                <a:extLst>
                  <a:ext uri="{0D108BD9-81ED-4DB2-BD59-A6C34878D82A}">
                    <a16:rowId xmlns:a16="http://schemas.microsoft.com/office/drawing/2014/main" xmlns="" val="3187433421"/>
                  </a:ext>
                </a:extLst>
              </a:tr>
              <a:tr h="9397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Structure</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Realignment</a:t>
                      </a:r>
                      <a:r>
                        <a:rPr lang="en-US" baseline="0" dirty="0" smtClean="0"/>
                        <a:t> process </a:t>
                      </a:r>
                      <a:endParaRPr lang="en-US" dirty="0" smtClean="0"/>
                    </a:p>
                    <a:p>
                      <a:r>
                        <a:rPr lang="en-US" dirty="0" smtClean="0"/>
                        <a:t>Cost Containment Measures</a:t>
                      </a:r>
                      <a:endParaRPr lang="en-US" dirty="0"/>
                    </a:p>
                  </a:txBody>
                  <a:tcPr/>
                </a:tc>
                <a:tc>
                  <a:txBody>
                    <a:bodyPr/>
                    <a:lstStyle/>
                    <a:p>
                      <a:endParaRPr lang="en-US" dirty="0"/>
                    </a:p>
                  </a:txBody>
                  <a:tcPr/>
                </a:tc>
                <a:extLst>
                  <a:ext uri="{0D108BD9-81ED-4DB2-BD59-A6C34878D82A}">
                    <a16:rowId xmlns:a16="http://schemas.microsoft.com/office/drawing/2014/main" xmlns="" val="1501967101"/>
                  </a:ext>
                </a:extLst>
              </a:tr>
              <a:tr h="15036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Labour matters </a:t>
                      </a:r>
                    </a:p>
                    <a:p>
                      <a:endParaRPr lang="en-US" dirty="0"/>
                    </a:p>
                  </a:txBody>
                  <a:tcPr/>
                </a:tc>
                <a:tc>
                  <a:txBody>
                    <a:bodyPr/>
                    <a:lstStyle/>
                    <a:p>
                      <a:r>
                        <a:rPr lang="en-US" dirty="0" smtClean="0"/>
                        <a:t>Realignment</a:t>
                      </a:r>
                      <a:r>
                        <a:rPr lang="en-US" baseline="0" dirty="0" smtClean="0"/>
                        <a:t> process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Realignment</a:t>
                      </a:r>
                      <a:r>
                        <a:rPr lang="en-US" baseline="0" dirty="0" smtClean="0"/>
                        <a:t> process put in abeyance pending finalization of the investigation</a:t>
                      </a:r>
                      <a:endParaRPr lang="en-US" dirty="0" smtClean="0"/>
                    </a:p>
                    <a:p>
                      <a:endParaRPr lang="en-US" dirty="0"/>
                    </a:p>
                  </a:txBody>
                  <a:tcPr/>
                </a:tc>
                <a:extLst>
                  <a:ext uri="{0D108BD9-81ED-4DB2-BD59-A6C34878D82A}">
                    <a16:rowId xmlns:a16="http://schemas.microsoft.com/office/drawing/2014/main" xmlns="" val="3587318030"/>
                  </a:ext>
                </a:extLst>
              </a:tr>
              <a:tr h="381132">
                <a:tc>
                  <a:txBody>
                    <a:bodyPr/>
                    <a:lstStyle/>
                    <a:p>
                      <a:r>
                        <a:rPr lang="en-US" sz="1800" dirty="0" smtClean="0"/>
                        <a:t>Community issues      </a:t>
                      </a:r>
                    </a:p>
                  </a:txBody>
                  <a:tcPr/>
                </a:tc>
                <a:tc>
                  <a:txBody>
                    <a:bodyPr/>
                    <a:lstStyle/>
                    <a:p>
                      <a:r>
                        <a:rPr lang="en-US" dirty="0" smtClean="0"/>
                        <a:t>Urgent </a:t>
                      </a:r>
                      <a:r>
                        <a:rPr lang="en-US" smtClean="0"/>
                        <a:t>Interdict applied</a:t>
                      </a:r>
                      <a:endParaRPr lang="en-US" dirty="0"/>
                    </a:p>
                  </a:txBody>
                  <a:tcPr/>
                </a:tc>
                <a:tc>
                  <a:txBody>
                    <a:bodyPr/>
                    <a:lstStyle/>
                    <a:p>
                      <a:r>
                        <a:rPr lang="en-US" dirty="0" smtClean="0"/>
                        <a:t>Date of h</a:t>
                      </a:r>
                      <a:r>
                        <a:rPr lang="en-US" baseline="0" dirty="0" smtClean="0"/>
                        <a:t>earing  03/03/20</a:t>
                      </a:r>
                      <a:endParaRPr lang="en-US" dirty="0"/>
                    </a:p>
                  </a:txBody>
                  <a:tcPr/>
                </a:tc>
                <a:extLst>
                  <a:ext uri="{0D108BD9-81ED-4DB2-BD59-A6C34878D82A}">
                    <a16:rowId xmlns:a16="http://schemas.microsoft.com/office/drawing/2014/main" xmlns="" val="2245653925"/>
                  </a:ext>
                </a:extLst>
              </a:tr>
            </a:tbl>
          </a:graphicData>
        </a:graphic>
      </p:graphicFrame>
    </p:spTree>
    <p:extLst>
      <p:ext uri="{BB962C8B-B14F-4D97-AF65-F5344CB8AC3E}">
        <p14:creationId xmlns:p14="http://schemas.microsoft.com/office/powerpoint/2010/main" xmlns="" val="3346265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latin typeface="Arial" panose="020B0604020202020204" pitchFamily="34" charset="0"/>
                <a:cs typeface="Arial" panose="020B0604020202020204" pitchFamily="34" charset="0"/>
              </a:rPr>
              <a:t>BACKGROUND</a:t>
            </a:r>
            <a:endParaRPr lang="en-ZA"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62500" lnSpcReduction="20000"/>
          </a:bodyPr>
          <a:lstStyle/>
          <a:p>
            <a:pPr algn="just">
              <a:lnSpc>
                <a:spcPct val="160000"/>
              </a:lnSpc>
            </a:pPr>
            <a:r>
              <a:rPr lang="en-GB" dirty="0">
                <a:latin typeface="Arial" panose="020B0604020202020204" pitchFamily="34" charset="0"/>
                <a:cs typeface="Arial" panose="020B0604020202020204" pitchFamily="34" charset="0"/>
              </a:rPr>
              <a:t>The Park </a:t>
            </a:r>
            <a:r>
              <a:rPr lang="en-GB" dirty="0" smtClean="0">
                <a:latin typeface="Arial" panose="020B0604020202020204" pitchFamily="34" charset="0"/>
                <a:cs typeface="Arial" panose="020B0604020202020204" pitchFamily="34" charset="0"/>
              </a:rPr>
              <a:t>is a 52 hectare site that was </a:t>
            </a:r>
            <a:r>
              <a:rPr lang="en-GB" dirty="0">
                <a:latin typeface="Arial" panose="020B0604020202020204" pitchFamily="34" charset="0"/>
                <a:cs typeface="Arial" panose="020B0604020202020204" pitchFamily="34" charset="0"/>
              </a:rPr>
              <a:t>established as a Trust whose mandate was to </a:t>
            </a:r>
            <a:r>
              <a:rPr lang="en-US" dirty="0">
                <a:latin typeface="Arial" panose="020B0604020202020204" pitchFamily="34" charset="0"/>
                <a:cs typeface="Arial" panose="020B0604020202020204" pitchFamily="34" charset="0"/>
              </a:rPr>
              <a:t>honour those who died for freedom and humanity, and to foster reconciliation, social cohesion and nation building in the country.</a:t>
            </a:r>
            <a:r>
              <a:rPr lang="en-ZA" dirty="0">
                <a:latin typeface="Arial" panose="020B0604020202020204" pitchFamily="34" charset="0"/>
                <a:cs typeface="Arial" panose="020B0604020202020204" pitchFamily="34" charset="0"/>
              </a:rPr>
              <a:t> </a:t>
            </a:r>
            <a:endParaRPr lang="en-ZA" dirty="0" smtClean="0">
              <a:latin typeface="Arial" panose="020B0604020202020204" pitchFamily="34" charset="0"/>
              <a:cs typeface="Arial" panose="020B0604020202020204" pitchFamily="34" charset="0"/>
            </a:endParaRPr>
          </a:p>
          <a:p>
            <a:pPr algn="just">
              <a:lnSpc>
                <a:spcPct val="160000"/>
              </a:lnSpc>
            </a:pPr>
            <a:r>
              <a:rPr lang="en-ZA" dirty="0" smtClean="0">
                <a:latin typeface="Arial" panose="020B0604020202020204" pitchFamily="34" charset="0"/>
                <a:cs typeface="Arial" panose="020B0604020202020204" pitchFamily="34" charset="0"/>
              </a:rPr>
              <a:t>The </a:t>
            </a:r>
            <a:r>
              <a:rPr lang="en-ZA" dirty="0">
                <a:latin typeface="Arial" panose="020B0604020202020204" pitchFamily="34" charset="0"/>
                <a:cs typeface="Arial" panose="020B0604020202020204" pitchFamily="34" charset="0"/>
              </a:rPr>
              <a:t>project was officially launched on 1 June 2000, and the Freedom Park Trust was established in 2001 to develop the heritage project. </a:t>
            </a:r>
            <a:endParaRPr lang="en-ZA" dirty="0" smtClean="0">
              <a:latin typeface="Arial" panose="020B0604020202020204" pitchFamily="34" charset="0"/>
              <a:cs typeface="Arial" panose="020B0604020202020204" pitchFamily="34" charset="0"/>
            </a:endParaRPr>
          </a:p>
          <a:p>
            <a:pPr algn="just">
              <a:lnSpc>
                <a:spcPct val="160000"/>
              </a:lnSpc>
            </a:pP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2009, the Freedom Park Trust was declared a Cultural Institution in terms of the Cultural Institutions Act, 119 of 1998 effective from 01 April 2009</a:t>
            </a:r>
            <a:r>
              <a:rPr lang="en-ZA"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xmlns="" val="6045731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latin typeface="Arial" panose="020B0604020202020204" pitchFamily="34" charset="0"/>
                <a:cs typeface="Arial" panose="020B0604020202020204" pitchFamily="34" charset="0"/>
              </a:rPr>
              <a:t>BACKGROUND CONTINUED</a:t>
            </a:r>
            <a:endParaRPr lang="en-ZA"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fontScale="62500" lnSpcReduction="20000"/>
          </a:bodyPr>
          <a:lstStyle/>
          <a:p>
            <a:pPr algn="just">
              <a:lnSpc>
                <a:spcPct val="120000"/>
              </a:lnSpc>
            </a:pPr>
            <a:r>
              <a:rPr lang="en-ZA" dirty="0" smtClean="0">
                <a:latin typeface="Arial" panose="020B0604020202020204" pitchFamily="34" charset="0"/>
                <a:cs typeface="Arial" panose="020B0604020202020204" pitchFamily="34" charset="0"/>
              </a:rPr>
              <a:t>From 2001 to 2013 Freedom Park was a construction site divided into three phases, meaning that there was less programmatic implementation.</a:t>
            </a:r>
          </a:p>
          <a:p>
            <a:pPr algn="just">
              <a:lnSpc>
                <a:spcPct val="120000"/>
              </a:lnSpc>
            </a:pPr>
            <a:endParaRPr lang="en-ZA" dirty="0" smtClean="0">
              <a:latin typeface="Arial" panose="020B0604020202020204" pitchFamily="34" charset="0"/>
              <a:cs typeface="Arial" panose="020B0604020202020204" pitchFamily="34" charset="0"/>
            </a:endParaRPr>
          </a:p>
          <a:p>
            <a:pPr algn="just">
              <a:lnSpc>
                <a:spcPct val="120000"/>
              </a:lnSpc>
            </a:pPr>
            <a:r>
              <a:rPr lang="en-ZA" dirty="0" smtClean="0">
                <a:latin typeface="Arial" panose="020B0604020202020204" pitchFamily="34" charset="0"/>
                <a:cs typeface="Arial" panose="020B0604020202020204" pitchFamily="34" charset="0"/>
              </a:rPr>
              <a:t>It is worth noting that historically </a:t>
            </a:r>
            <a:r>
              <a:rPr lang="en-ZA" dirty="0">
                <a:latin typeface="Arial" panose="020B0604020202020204" pitchFamily="34" charset="0"/>
                <a:cs typeface="Arial" panose="020B0604020202020204" pitchFamily="34" charset="0"/>
              </a:rPr>
              <a:t>and over time, the operational grant received by Freedom Park has only grown marginally, and therefore, fell short of addressing inflation, increase in the staff complement and other operational requirements such as maintenance and salary increases as demanded by the market. </a:t>
            </a:r>
            <a:endParaRPr lang="en-ZA" dirty="0" smtClean="0">
              <a:latin typeface="Arial" panose="020B0604020202020204" pitchFamily="34" charset="0"/>
              <a:cs typeface="Arial" panose="020B0604020202020204" pitchFamily="34" charset="0"/>
            </a:endParaRPr>
          </a:p>
          <a:p>
            <a:pPr algn="just">
              <a:lnSpc>
                <a:spcPct val="120000"/>
              </a:lnSpc>
            </a:pPr>
            <a:endParaRPr lang="en-ZA" dirty="0" smtClean="0">
              <a:latin typeface="Arial" panose="020B0604020202020204" pitchFamily="34" charset="0"/>
              <a:cs typeface="Arial" panose="020B0604020202020204" pitchFamily="34" charset="0"/>
            </a:endParaRPr>
          </a:p>
          <a:p>
            <a:pPr algn="just">
              <a:lnSpc>
                <a:spcPct val="120000"/>
              </a:lnSpc>
            </a:pPr>
            <a:r>
              <a:rPr lang="en-ZA" dirty="0" smtClean="0">
                <a:latin typeface="Arial" panose="020B0604020202020204" pitchFamily="34" charset="0"/>
                <a:cs typeface="Arial" panose="020B0604020202020204" pitchFamily="34" charset="0"/>
              </a:rPr>
              <a:t>During </a:t>
            </a:r>
            <a:r>
              <a:rPr lang="en-ZA" dirty="0">
                <a:latin typeface="Arial" panose="020B0604020202020204" pitchFamily="34" charset="0"/>
                <a:cs typeface="Arial" panose="020B0604020202020204" pitchFamily="34" charset="0"/>
              </a:rPr>
              <a:t>the construction </a:t>
            </a:r>
            <a:r>
              <a:rPr lang="en-ZA" dirty="0" smtClean="0">
                <a:latin typeface="Arial" panose="020B0604020202020204" pitchFamily="34" charset="0"/>
                <a:cs typeface="Arial" panose="020B0604020202020204" pitchFamily="34" charset="0"/>
              </a:rPr>
              <a:t>phase(2001-2013), </a:t>
            </a:r>
            <a:r>
              <a:rPr lang="en-ZA" dirty="0">
                <a:latin typeface="Arial" panose="020B0604020202020204" pitchFamily="34" charset="0"/>
                <a:cs typeface="Arial" panose="020B0604020202020204" pitchFamily="34" charset="0"/>
              </a:rPr>
              <a:t>Freedom Park depended on the request for the utilisation of surpluses accrued from the Capital budget in order to alleviate budget pressures</a:t>
            </a:r>
            <a:r>
              <a:rPr lang="en-ZA" dirty="0"/>
              <a:t>.</a:t>
            </a:r>
          </a:p>
          <a:p>
            <a:endParaRPr lang="en-ZA" dirty="0"/>
          </a:p>
        </p:txBody>
      </p:sp>
    </p:spTree>
    <p:extLst>
      <p:ext uri="{BB962C8B-B14F-4D97-AF65-F5344CB8AC3E}">
        <p14:creationId xmlns:p14="http://schemas.microsoft.com/office/powerpoint/2010/main" xmlns="" val="7763296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pPr algn="ctr" eaLnBrk="1" hangingPunct="1"/>
            <a:r>
              <a:rPr lang="en-GB" sz="4000" b="1" dirty="0" smtClean="0">
                <a:latin typeface="Arial" panose="020B0604020202020204" pitchFamily="34" charset="0"/>
                <a:cs typeface="Arial" panose="020B0604020202020204" pitchFamily="34" charset="0"/>
              </a:rPr>
              <a:t>MANDATE</a:t>
            </a:r>
          </a:p>
        </p:txBody>
      </p:sp>
      <p:sp>
        <p:nvSpPr>
          <p:cNvPr id="14339" name="Rectangle 3"/>
          <p:cNvSpPr>
            <a:spLocks noGrp="1" noChangeArrowheads="1"/>
          </p:cNvSpPr>
          <p:nvPr>
            <p:ph idx="1"/>
          </p:nvPr>
        </p:nvSpPr>
        <p:spPr>
          <a:xfrm>
            <a:off x="381000" y="1828800"/>
            <a:ext cx="8458199" cy="4768850"/>
          </a:xfrm>
        </p:spPr>
        <p:txBody>
          <a:bodyPr>
            <a:normAutofit/>
          </a:bodyPr>
          <a:lstStyle/>
          <a:p>
            <a:pPr algn="just">
              <a:lnSpc>
                <a:spcPct val="90000"/>
              </a:lnSpc>
              <a:defRPr/>
            </a:pPr>
            <a:r>
              <a:rPr lang="en-GB" sz="1800" dirty="0" smtClean="0">
                <a:latin typeface="Arial" panose="020B0604020202020204" pitchFamily="34" charset="0"/>
                <a:cs typeface="Arial" panose="020B0604020202020204" pitchFamily="34" charset="0"/>
              </a:rPr>
              <a:t>Freedom </a:t>
            </a:r>
            <a:r>
              <a:rPr lang="en-GB" sz="1800" dirty="0">
                <a:latin typeface="Arial" panose="020B0604020202020204" pitchFamily="34" charset="0"/>
                <a:cs typeface="Arial" panose="020B0604020202020204" pitchFamily="34" charset="0"/>
              </a:rPr>
              <a:t>Park is a statutory agency </a:t>
            </a:r>
            <a:r>
              <a:rPr lang="en-GB" sz="1800" dirty="0" smtClean="0">
                <a:latin typeface="Arial" panose="020B0604020202020204" pitchFamily="34" charset="0"/>
                <a:cs typeface="Arial" panose="020B0604020202020204" pitchFamily="34" charset="0"/>
              </a:rPr>
              <a:t>of the Department of Arts and Culture (DAC)</a:t>
            </a:r>
          </a:p>
          <a:p>
            <a:pPr algn="just">
              <a:lnSpc>
                <a:spcPct val="90000"/>
              </a:lnSpc>
              <a:defRPr/>
            </a:pPr>
            <a:r>
              <a:rPr lang="en-GB" sz="1800" dirty="0" smtClean="0">
                <a:latin typeface="Arial" panose="020B0604020202020204" pitchFamily="34" charset="0"/>
                <a:cs typeface="Arial" panose="020B0604020202020204" pitchFamily="34" charset="0"/>
              </a:rPr>
              <a:t>It comprises a memorial </a:t>
            </a:r>
            <a:r>
              <a:rPr lang="en-GB" sz="1800" dirty="0">
                <a:latin typeface="Arial" panose="020B0604020202020204" pitchFamily="34" charset="0"/>
                <a:cs typeface="Arial" panose="020B0604020202020204" pitchFamily="34" charset="0"/>
              </a:rPr>
              <a:t>and monument that will narrate a story spanning a period of 3.6 billion years through the following seven epochs: </a:t>
            </a:r>
            <a:endParaRPr lang="en-GB" sz="1800" dirty="0" smtClean="0">
              <a:latin typeface="Arial" panose="020B0604020202020204" pitchFamily="34" charset="0"/>
              <a:cs typeface="Arial" panose="020B0604020202020204" pitchFamily="34" charset="0"/>
            </a:endParaRPr>
          </a:p>
          <a:p>
            <a:pPr lvl="1" algn="just">
              <a:lnSpc>
                <a:spcPct val="90000"/>
              </a:lnSpc>
              <a:defRPr/>
            </a:pPr>
            <a:r>
              <a:rPr lang="en-GB" sz="1800" dirty="0" smtClean="0">
                <a:latin typeface="Arial" panose="020B0604020202020204" pitchFamily="34" charset="0"/>
                <a:cs typeface="Arial" panose="020B0604020202020204" pitchFamily="34" charset="0"/>
              </a:rPr>
              <a:t>Earth</a:t>
            </a:r>
          </a:p>
          <a:p>
            <a:pPr lvl="1" algn="just">
              <a:lnSpc>
                <a:spcPct val="90000"/>
              </a:lnSpc>
              <a:defRPr/>
            </a:pPr>
            <a:r>
              <a:rPr lang="en-GB" sz="1800" dirty="0" smtClean="0">
                <a:latin typeface="Arial" panose="020B0604020202020204" pitchFamily="34" charset="0"/>
                <a:cs typeface="Arial" panose="020B0604020202020204" pitchFamily="34" charset="0"/>
              </a:rPr>
              <a:t>Ancestors</a:t>
            </a:r>
          </a:p>
          <a:p>
            <a:pPr lvl="1" algn="just">
              <a:lnSpc>
                <a:spcPct val="90000"/>
              </a:lnSpc>
              <a:defRPr/>
            </a:pPr>
            <a:r>
              <a:rPr lang="en-GB" sz="1800" dirty="0" smtClean="0">
                <a:latin typeface="Arial" panose="020B0604020202020204" pitchFamily="34" charset="0"/>
                <a:cs typeface="Arial" panose="020B0604020202020204" pitchFamily="34" charset="0"/>
              </a:rPr>
              <a:t>Peopling</a:t>
            </a:r>
          </a:p>
          <a:p>
            <a:pPr lvl="1" algn="just">
              <a:lnSpc>
                <a:spcPct val="90000"/>
              </a:lnSpc>
              <a:defRPr/>
            </a:pPr>
            <a:r>
              <a:rPr lang="en-GB" sz="1800" dirty="0" smtClean="0">
                <a:latin typeface="Arial" panose="020B0604020202020204" pitchFamily="34" charset="0"/>
                <a:cs typeface="Arial" panose="020B0604020202020204" pitchFamily="34" charset="0"/>
              </a:rPr>
              <a:t>Resistance </a:t>
            </a:r>
            <a:r>
              <a:rPr lang="en-GB" sz="1800" dirty="0">
                <a:latin typeface="Arial" panose="020B0604020202020204" pitchFamily="34" charset="0"/>
                <a:cs typeface="Arial" panose="020B0604020202020204" pitchFamily="34" charset="0"/>
              </a:rPr>
              <a:t>&amp; </a:t>
            </a:r>
            <a:r>
              <a:rPr lang="en-GB" sz="1800" dirty="0" smtClean="0">
                <a:latin typeface="Arial" panose="020B0604020202020204" pitchFamily="34" charset="0"/>
                <a:cs typeface="Arial" panose="020B0604020202020204" pitchFamily="34" charset="0"/>
              </a:rPr>
              <a:t>Colonisation</a:t>
            </a:r>
          </a:p>
          <a:p>
            <a:pPr lvl="1" algn="just">
              <a:lnSpc>
                <a:spcPct val="90000"/>
              </a:lnSpc>
              <a:defRPr/>
            </a:pPr>
            <a:r>
              <a:rPr lang="en-GB" sz="1800" dirty="0" smtClean="0">
                <a:latin typeface="Arial" panose="020B0604020202020204" pitchFamily="34" charset="0"/>
                <a:cs typeface="Arial" panose="020B0604020202020204" pitchFamily="34" charset="0"/>
              </a:rPr>
              <a:t>Industrialisation </a:t>
            </a:r>
            <a:r>
              <a:rPr lang="en-GB" sz="1800" dirty="0">
                <a:latin typeface="Arial" panose="020B0604020202020204" pitchFamily="34" charset="0"/>
                <a:cs typeface="Arial" panose="020B0604020202020204" pitchFamily="34" charset="0"/>
              </a:rPr>
              <a:t>&amp; </a:t>
            </a:r>
            <a:r>
              <a:rPr lang="en-GB" sz="1800" dirty="0" smtClean="0">
                <a:latin typeface="Arial" panose="020B0604020202020204" pitchFamily="34" charset="0"/>
                <a:cs typeface="Arial" panose="020B0604020202020204" pitchFamily="34" charset="0"/>
              </a:rPr>
              <a:t>Urbanisation</a:t>
            </a:r>
          </a:p>
          <a:p>
            <a:pPr lvl="1" algn="just">
              <a:lnSpc>
                <a:spcPct val="90000"/>
              </a:lnSpc>
              <a:defRPr/>
            </a:pPr>
            <a:r>
              <a:rPr lang="en-GB" sz="1800" dirty="0" smtClean="0">
                <a:latin typeface="Arial" panose="020B0604020202020204" pitchFamily="34" charset="0"/>
                <a:cs typeface="Arial" panose="020B0604020202020204" pitchFamily="34" charset="0"/>
              </a:rPr>
              <a:t>Nationalism </a:t>
            </a:r>
            <a:r>
              <a:rPr lang="en-GB" sz="1800" dirty="0">
                <a:latin typeface="Arial" panose="020B0604020202020204" pitchFamily="34" charset="0"/>
                <a:cs typeface="Arial" panose="020B0604020202020204" pitchFamily="34" charset="0"/>
              </a:rPr>
              <a:t>&amp; </a:t>
            </a:r>
            <a:r>
              <a:rPr lang="en-GB" sz="1800" dirty="0" smtClean="0">
                <a:latin typeface="Arial" panose="020B0604020202020204" pitchFamily="34" charset="0"/>
                <a:cs typeface="Arial" panose="020B0604020202020204" pitchFamily="34" charset="0"/>
              </a:rPr>
              <a:t>Struggle</a:t>
            </a:r>
          </a:p>
          <a:p>
            <a:pPr lvl="1" algn="just">
              <a:lnSpc>
                <a:spcPct val="90000"/>
              </a:lnSpc>
              <a:defRPr/>
            </a:pPr>
            <a:r>
              <a:rPr lang="en-GB" sz="1800" dirty="0" smtClean="0">
                <a:latin typeface="Arial" panose="020B0604020202020204" pitchFamily="34" charset="0"/>
                <a:cs typeface="Arial" panose="020B0604020202020204" pitchFamily="34" charset="0"/>
              </a:rPr>
              <a:t>Nation </a:t>
            </a:r>
            <a:r>
              <a:rPr lang="en-GB" sz="1800" dirty="0">
                <a:latin typeface="Arial" panose="020B0604020202020204" pitchFamily="34" charset="0"/>
                <a:cs typeface="Arial" panose="020B0604020202020204" pitchFamily="34" charset="0"/>
              </a:rPr>
              <a:t>Building &amp; Continent </a:t>
            </a:r>
            <a:r>
              <a:rPr lang="en-GB" sz="1800" dirty="0" smtClean="0">
                <a:latin typeface="Arial" panose="020B0604020202020204" pitchFamily="34" charset="0"/>
                <a:cs typeface="Arial" panose="020B0604020202020204" pitchFamily="34" charset="0"/>
              </a:rPr>
              <a:t>Building</a:t>
            </a:r>
          </a:p>
          <a:p>
            <a:pPr algn="just">
              <a:lnSpc>
                <a:spcPct val="90000"/>
              </a:lnSpc>
              <a:defRPr/>
            </a:pPr>
            <a:r>
              <a:rPr lang="en-GB" sz="1800" dirty="0" smtClean="0">
                <a:latin typeface="Arial" panose="020B0604020202020204" pitchFamily="34" charset="0"/>
                <a:cs typeface="Arial" panose="020B0604020202020204" pitchFamily="34" charset="0"/>
              </a:rPr>
              <a:t>The Park comprises a Garden </a:t>
            </a:r>
            <a:r>
              <a:rPr lang="en-GB" sz="1800" dirty="0">
                <a:latin typeface="Arial" panose="020B0604020202020204" pitchFamily="34" charset="0"/>
                <a:cs typeface="Arial" panose="020B0604020202020204" pitchFamily="34" charset="0"/>
              </a:rPr>
              <a:t>of Remembrance </a:t>
            </a:r>
            <a:r>
              <a:rPr lang="en-GB" sz="1800" dirty="0" smtClean="0">
                <a:latin typeface="Arial" panose="020B0604020202020204" pitchFamily="34" charset="0"/>
                <a:cs typeface="Arial" panose="020B0604020202020204" pitchFamily="34" charset="0"/>
              </a:rPr>
              <a:t>- to </a:t>
            </a:r>
            <a:r>
              <a:rPr lang="en-GB" sz="1800" dirty="0">
                <a:latin typeface="Arial" panose="020B0604020202020204" pitchFamily="34" charset="0"/>
                <a:cs typeface="Arial" panose="020B0604020202020204" pitchFamily="34" charset="0"/>
              </a:rPr>
              <a:t>acknowledge </a:t>
            </a:r>
            <a:r>
              <a:rPr lang="en-GB" sz="1800" dirty="0" smtClean="0">
                <a:latin typeface="Arial" panose="020B0604020202020204" pitchFamily="34" charset="0"/>
                <a:cs typeface="Arial" panose="020B0604020202020204" pitchFamily="34" charset="0"/>
              </a:rPr>
              <a:t>men, women and children who contributed </a:t>
            </a:r>
            <a:r>
              <a:rPr lang="en-GB" sz="1800" dirty="0">
                <a:latin typeface="Arial" panose="020B0604020202020204" pitchFamily="34" charset="0"/>
                <a:cs typeface="Arial" panose="020B0604020202020204" pitchFamily="34" charset="0"/>
              </a:rPr>
              <a:t>to the freedom of the </a:t>
            </a:r>
            <a:r>
              <a:rPr lang="en-GB" sz="1800" dirty="0" smtClean="0">
                <a:latin typeface="Arial" panose="020B0604020202020204" pitchFamily="34" charset="0"/>
                <a:cs typeface="Arial" panose="020B0604020202020204" pitchFamily="34" charset="0"/>
              </a:rPr>
              <a:t>country</a:t>
            </a:r>
            <a:endParaRPr lang="en-ZA" sz="1800" dirty="0">
              <a:latin typeface="Arial" panose="020B0604020202020204" pitchFamily="34" charset="0"/>
              <a:cs typeface="Arial" panose="020B0604020202020204" pitchFamily="34" charset="0"/>
            </a:endParaRPr>
          </a:p>
          <a:p>
            <a:pPr marL="0" indent="0" algn="just" eaLnBrk="1" hangingPunct="1">
              <a:lnSpc>
                <a:spcPct val="90000"/>
              </a:lnSpc>
              <a:buNone/>
              <a:defRPr/>
            </a:pPr>
            <a:endParaRPr lang="en-GB" sz="2000" dirty="0" smtClean="0"/>
          </a:p>
        </p:txBody>
      </p:sp>
    </p:spTree>
    <p:extLst>
      <p:ext uri="{BB962C8B-B14F-4D97-AF65-F5344CB8AC3E}">
        <p14:creationId xmlns:p14="http://schemas.microsoft.com/office/powerpoint/2010/main" xmlns="" val="51647857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1845</TotalTime>
  <Words>4378</Words>
  <Application>Microsoft Office PowerPoint</Application>
  <PresentationFormat>On-screen Show (4:3)</PresentationFormat>
  <Paragraphs>751</Paragraphs>
  <Slides>64</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Office Theme</vt:lpstr>
      <vt:lpstr>CorelDRAW</vt:lpstr>
      <vt:lpstr>PRESENTATION TO THE PPC  </vt:lpstr>
      <vt:lpstr>PRESENTATION OUTLINE </vt:lpstr>
      <vt:lpstr>THE GENESIS- THE BEGINING</vt:lpstr>
      <vt:lpstr>GENESIS</vt:lpstr>
      <vt:lpstr>GENESIS</vt:lpstr>
      <vt:lpstr>THE PILLARS</vt:lpstr>
      <vt:lpstr>BACKGROUND</vt:lpstr>
      <vt:lpstr>BACKGROUND CONTINUED</vt:lpstr>
      <vt:lpstr>MANDATE</vt:lpstr>
      <vt:lpstr>FREEDOM PARK’S VISION AND MISSION</vt:lpstr>
      <vt:lpstr>CORE VALUES</vt:lpstr>
      <vt:lpstr>THE CORE BUSINESS</vt:lpstr>
      <vt:lpstr>STRATEGIC OBJECTIVES</vt:lpstr>
      <vt:lpstr>OPERATIONAL PHASE</vt:lpstr>
      <vt:lpstr>ELEMENTS OF THE PARK</vt:lpstr>
      <vt:lpstr>ISIVIVANE: 16 DECEMBER 2004</vt:lpstr>
      <vt:lpstr>ISIVIVANE CONTINUED….</vt:lpstr>
      <vt:lpstr>ISIVIVANE</vt:lpstr>
      <vt:lpstr>Slide 19</vt:lpstr>
      <vt:lpstr>Slide 20</vt:lpstr>
      <vt:lpstr>…stands as a testimony to the conflicts that shaped the South Africa we live in today</vt:lpstr>
      <vt:lpstr>THE ELEMENTS OF S’KHUMBUTO</vt:lpstr>
      <vt:lpstr>MEMORIALISATION &amp; COMMEMORATION </vt:lpstr>
      <vt:lpstr>Slide 24</vt:lpstr>
      <vt:lpstr>Slide 25</vt:lpstr>
      <vt:lpstr>Slide 26</vt:lpstr>
      <vt:lpstr>THE DREAM -//hapo</vt:lpstr>
      <vt:lpstr>Slide 28</vt:lpstr>
      <vt:lpstr>INSTITUTIONAL ARRANGEMENTS  </vt:lpstr>
      <vt:lpstr>DEPARTMENTS</vt:lpstr>
      <vt:lpstr>OTHER COMMITTEES</vt:lpstr>
      <vt:lpstr>THE CHALLENGES</vt:lpstr>
      <vt:lpstr>HUMAN RESOURCES</vt:lpstr>
      <vt:lpstr>WHY REALIGNMENT?</vt:lpstr>
      <vt:lpstr>INVESTIGATION BY COUNCIL  </vt:lpstr>
      <vt:lpstr>INVESTIGATION BY COUNCIL  </vt:lpstr>
      <vt:lpstr>INVESTIGATION BY COUNCIL (cont) </vt:lpstr>
      <vt:lpstr>INVESTIGATION BY COUNCIL (cont) </vt:lpstr>
      <vt:lpstr>CHALLENGES RE THE INVESTIGATION  </vt:lpstr>
      <vt:lpstr>ALLEGATIONS FROM THE UNION SUBMISSION   </vt:lpstr>
      <vt:lpstr>RECOMMENDATIONS FROM THE INVESTIGATION REPORT  </vt:lpstr>
      <vt:lpstr>DISCIPLINARY REPORT 2018 </vt:lpstr>
      <vt:lpstr>DISCIPLINARY REPORT 2018 (cont.) </vt:lpstr>
      <vt:lpstr>DISCIPLINARY REPORT 2019 </vt:lpstr>
      <vt:lpstr>DISCIPLINARY REPORT 2019 (cont.) </vt:lpstr>
      <vt:lpstr>DISCIPLINARY REPORT 2020</vt:lpstr>
      <vt:lpstr>STATE OF SITE </vt:lpstr>
      <vt:lpstr>CONTRACT MANAGEMENT</vt:lpstr>
      <vt:lpstr>CHALLENGES RELATED TO PARK OPERATIONS </vt:lpstr>
      <vt:lpstr>SALVOKOP COMMUNITY STRIKE </vt:lpstr>
      <vt:lpstr>SALVOKOP COMMUNITY STRIKE</vt:lpstr>
      <vt:lpstr>SALVOKOP COMMUNITY STRIKE</vt:lpstr>
      <vt:lpstr>SALVOKOP COMMUNITY STRIKE</vt:lpstr>
      <vt:lpstr>5 Year Allocation</vt:lpstr>
      <vt:lpstr>Reduction on subsidy</vt:lpstr>
      <vt:lpstr>5 Year Allocation</vt:lpstr>
      <vt:lpstr>Budget per Department</vt:lpstr>
      <vt:lpstr>Expenditure by classification </vt:lpstr>
      <vt:lpstr>Audit Outcome</vt:lpstr>
      <vt:lpstr>Asset management </vt:lpstr>
      <vt:lpstr>Asset management</vt:lpstr>
      <vt:lpstr>OUR KEY ACHIEVEMENTS</vt:lpstr>
      <vt:lpstr>AWARDS</vt:lpstr>
      <vt:lpstr>CHALLENGES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Olebogeng Mafoko</dc:creator>
  <cp:lastModifiedBy>PUMZA</cp:lastModifiedBy>
  <cp:revision>107</cp:revision>
  <cp:lastPrinted>2020-02-22T06:51:31Z</cp:lastPrinted>
  <dcterms:created xsi:type="dcterms:W3CDTF">2016-01-14T07:50:52Z</dcterms:created>
  <dcterms:modified xsi:type="dcterms:W3CDTF">2020-02-27T09:13:22Z</dcterms:modified>
</cp:coreProperties>
</file>