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7" r:id="rId5"/>
    <p:sldId id="268" r:id="rId6"/>
    <p:sldId id="260" r:id="rId7"/>
    <p:sldId id="261" r:id="rId8"/>
    <p:sldId id="262" r:id="rId9"/>
    <p:sldId id="269" r:id="rId10"/>
    <p:sldId id="263" r:id="rId11"/>
    <p:sldId id="270" r:id="rId12"/>
    <p:sldId id="264" r:id="rId13"/>
    <p:sldId id="265"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3764CB-21D3-427B-BCDB-31AFA67CC940}" type="datetimeFigureOut">
              <a:rPr lang="en-ZA" smtClean="0"/>
              <a:pPr/>
              <a:t>2020/02/26</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A691C-FE0B-4E7A-8F8F-680D6BBB8DC9}" type="slidenum">
              <a:rPr lang="en-ZA" smtClean="0"/>
              <a:pPr/>
              <a:t>‹#›</a:t>
            </a:fld>
            <a:endParaRPr lang="en-ZA" dirty="0"/>
          </a:p>
        </p:txBody>
      </p:sp>
    </p:spTree>
    <p:extLst>
      <p:ext uri="{BB962C8B-B14F-4D97-AF65-F5344CB8AC3E}">
        <p14:creationId xmlns:p14="http://schemas.microsoft.com/office/powerpoint/2010/main" xmlns="" val="788350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C4D56A0-CF15-461E-A1FE-F59A6C2D0FD5}" type="slidenum">
              <a:rPr lang="en-GB" altLang="en-US"/>
              <a:pPr>
                <a:spcBef>
                  <a:spcPct val="0"/>
                </a:spcBef>
              </a:pPr>
              <a:t>1</a:t>
            </a:fld>
            <a:endParaRPr lang="en-GB" altLang="en-US"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26577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AAEDA3C-EF9A-43F7-A25E-94EF47B9FFDC}" type="slidenum">
              <a:rPr lang="en-GB" altLang="en-US"/>
              <a:pPr>
                <a:spcBef>
                  <a:spcPct val="0"/>
                </a:spcBef>
              </a:pPr>
              <a:t>10</a:t>
            </a:fld>
            <a:endParaRPr lang="en-GB" altLang="en-US"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74467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AAEDA3C-EF9A-43F7-A25E-94EF47B9FFDC}" type="slidenum">
              <a:rPr lang="en-GB" altLang="en-US"/>
              <a:pPr>
                <a:spcBef>
                  <a:spcPct val="0"/>
                </a:spcBef>
              </a:pPr>
              <a:t>11</a:t>
            </a:fld>
            <a:endParaRPr lang="en-GB" altLang="en-US"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32056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66BEA43-F5B6-4810-ABE7-5155E881DB33}" type="slidenum">
              <a:rPr lang="en-GB" altLang="en-US"/>
              <a:pPr>
                <a:spcBef>
                  <a:spcPct val="0"/>
                </a:spcBef>
              </a:pPr>
              <a:t>12</a:t>
            </a:fld>
            <a:endParaRPr lang="en-GB" alt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95685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BAEC641-3084-4249-A923-9C606E888E04}" type="slidenum">
              <a:rPr lang="en-GB" altLang="en-US"/>
              <a:pPr>
                <a:spcBef>
                  <a:spcPct val="0"/>
                </a:spcBef>
              </a:pPr>
              <a:t>13</a:t>
            </a:fld>
            <a:endParaRPr lang="en-GB"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92664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BAEC641-3084-4249-A923-9C606E888E04}" type="slidenum">
              <a:rPr lang="en-GB" altLang="en-US"/>
              <a:pPr>
                <a:spcBef>
                  <a:spcPct val="0"/>
                </a:spcBef>
              </a:pPr>
              <a:t>14</a:t>
            </a:fld>
            <a:endParaRPr lang="en-GB"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36234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47BC725-7D02-4E3D-B459-B17B98952360}" type="slidenum">
              <a:rPr lang="en-GB" altLang="en-US"/>
              <a:pPr>
                <a:spcBef>
                  <a:spcPct val="0"/>
                </a:spcBef>
              </a:pPr>
              <a:t>2</a:t>
            </a:fld>
            <a:endParaRPr lang="en-GB" altLang="en-US" dirty="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91720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08638B6-7A58-4ED4-A1FE-2318ADD34765}" type="slidenum">
              <a:rPr lang="en-GB" altLang="en-US"/>
              <a:pPr>
                <a:spcBef>
                  <a:spcPct val="0"/>
                </a:spcBef>
              </a:pPr>
              <a:t>3</a:t>
            </a:fld>
            <a:endParaRPr lang="en-GB" alt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17229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08638B6-7A58-4ED4-A1FE-2318ADD34765}" type="slidenum">
              <a:rPr lang="en-GB" altLang="en-US"/>
              <a:pPr>
                <a:spcBef>
                  <a:spcPct val="0"/>
                </a:spcBef>
              </a:pPr>
              <a:t>4</a:t>
            </a:fld>
            <a:endParaRPr lang="en-GB" alt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72707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08638B6-7A58-4ED4-A1FE-2318ADD34765}" type="slidenum">
              <a:rPr lang="en-GB" altLang="en-US"/>
              <a:pPr>
                <a:spcBef>
                  <a:spcPct val="0"/>
                </a:spcBef>
              </a:pPr>
              <a:t>5</a:t>
            </a:fld>
            <a:endParaRPr lang="en-GB" alt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79121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07397D-8B39-4CB0-98D0-D0A366265318}" type="slidenum">
              <a:rPr lang="en-GB" altLang="en-US"/>
              <a:pPr>
                <a:spcBef>
                  <a:spcPct val="0"/>
                </a:spcBef>
              </a:pPr>
              <a:t>6</a:t>
            </a:fld>
            <a:endParaRPr lang="en-GB" altLang="en-US"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56861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FC276FE-523F-46F5-B2EB-AACF40B22A11}" type="slidenum">
              <a:rPr lang="en-GB" altLang="en-US"/>
              <a:pPr>
                <a:spcBef>
                  <a:spcPct val="0"/>
                </a:spcBef>
              </a:pPr>
              <a:t>7</a:t>
            </a:fld>
            <a:endParaRPr lang="en-GB"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89346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B3DAB63-C7E7-4DB6-8A70-CC1D50201A9F}" type="slidenum">
              <a:rPr lang="en-GB" altLang="en-US"/>
              <a:pPr>
                <a:spcBef>
                  <a:spcPct val="0"/>
                </a:spcBef>
              </a:pPr>
              <a:t>8</a:t>
            </a:fld>
            <a:endParaRPr lang="en-GB" altLang="en-US"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41053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B3DAB63-C7E7-4DB6-8A70-CC1D50201A9F}" type="slidenum">
              <a:rPr lang="en-GB" altLang="en-US"/>
              <a:pPr>
                <a:spcBef>
                  <a:spcPct val="0"/>
                </a:spcBef>
              </a:pPr>
              <a:t>9</a:t>
            </a:fld>
            <a:endParaRPr lang="en-GB" altLang="en-US"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56771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1702221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202586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136817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2008738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848527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377085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3223756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358350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118597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428592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595F26-5DC8-4AED-98EA-91E228DDA5F8}" type="datetimeFigureOut">
              <a:rPr lang="en-ZA" smtClean="0"/>
              <a:pPr/>
              <a:t>2020/02/26</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2349864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95F26-5DC8-4AED-98EA-91E228DDA5F8}" type="datetimeFigureOut">
              <a:rPr lang="en-ZA" smtClean="0"/>
              <a:pPr/>
              <a:t>2020/02/26</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1A77E-A88C-4BF9-8741-3CC08D902302}" type="slidenum">
              <a:rPr lang="en-ZA" smtClean="0"/>
              <a:pPr/>
              <a:t>‹#›</a:t>
            </a:fld>
            <a:endParaRPr lang="en-ZA" dirty="0"/>
          </a:p>
        </p:txBody>
      </p:sp>
    </p:spTree>
    <p:extLst>
      <p:ext uri="{BB962C8B-B14F-4D97-AF65-F5344CB8AC3E}">
        <p14:creationId xmlns:p14="http://schemas.microsoft.com/office/powerpoint/2010/main" xmlns="" val="2359483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5DD48BEB-39FB-457C-85FA-03374821B30E}" type="slidenum">
              <a:rPr lang="en-GB" altLang="en-US" sz="1400"/>
              <a:pPr>
                <a:spcBef>
                  <a:spcPct val="0"/>
                </a:spcBef>
                <a:buFontTx/>
                <a:buNone/>
              </a:pPr>
              <a:t>1</a:t>
            </a:fld>
            <a:endParaRPr lang="en-GB" altLang="en-US" sz="1400" dirty="0"/>
          </a:p>
        </p:txBody>
      </p:sp>
      <p:sp>
        <p:nvSpPr>
          <p:cNvPr id="3075" name="Rectangle 2"/>
          <p:cNvSpPr>
            <a:spLocks noGrp="1" noChangeArrowheads="1"/>
          </p:cNvSpPr>
          <p:nvPr>
            <p:ph type="ctrTitle"/>
          </p:nvPr>
        </p:nvSpPr>
        <p:spPr>
          <a:xfrm>
            <a:off x="2208213" y="2349501"/>
            <a:ext cx="7772400" cy="1470025"/>
          </a:xfrm>
        </p:spPr>
        <p:txBody>
          <a:bodyPr/>
          <a:lstStyle/>
          <a:p>
            <a:pPr algn="just" eaLnBrk="1" hangingPunct="1"/>
            <a:r>
              <a:rPr lang="en-GB" altLang="en-US" sz="4000" b="1" dirty="0"/>
              <a:t> </a:t>
            </a:r>
            <a:endParaRPr lang="en-GB" altLang="en-US" sz="4000" b="1" dirty="0">
              <a:latin typeface="Century Gothic" panose="020B0502020202020204" pitchFamily="34" charset="0"/>
              <a:sym typeface="Century Gothic" panose="020B0502020202020204" pitchFamily="34" charset="0"/>
            </a:endParaRPr>
          </a:p>
        </p:txBody>
      </p:sp>
      <p:sp>
        <p:nvSpPr>
          <p:cNvPr id="3076" name="Rectangle 3"/>
          <p:cNvSpPr>
            <a:spLocks noGrp="1" noChangeArrowheads="1"/>
          </p:cNvSpPr>
          <p:nvPr>
            <p:ph type="subTitle" idx="1"/>
          </p:nvPr>
        </p:nvSpPr>
        <p:spPr>
          <a:xfrm>
            <a:off x="2855913" y="4292600"/>
            <a:ext cx="6400800" cy="1752600"/>
          </a:xfrm>
        </p:spPr>
        <p:txBody>
          <a:bodyPr>
            <a:normAutofit/>
          </a:bodyPr>
          <a:lstStyle/>
          <a:p>
            <a:pPr eaLnBrk="1" hangingPunct="1"/>
            <a:endParaRPr lang="en-ZA" altLang="en-US" dirty="0"/>
          </a:p>
          <a:p>
            <a:pPr eaLnBrk="1" hangingPunct="1"/>
            <a:r>
              <a:rPr lang="en-ZA" altLang="en-US" b="1" dirty="0">
                <a:latin typeface="+mj-lt"/>
              </a:rPr>
              <a:t> Presentation:</a:t>
            </a:r>
          </a:p>
          <a:p>
            <a:pPr eaLnBrk="1" hangingPunct="1"/>
            <a:r>
              <a:rPr lang="en-ZA" altLang="en-US" b="1" dirty="0">
                <a:latin typeface="+mj-lt"/>
              </a:rPr>
              <a:t>Recognition of </a:t>
            </a:r>
            <a:r>
              <a:rPr lang="en-ZA" altLang="en-US" b="1">
                <a:latin typeface="+mj-lt"/>
              </a:rPr>
              <a:t>Customary Marriages Act</a:t>
            </a:r>
            <a:endParaRPr lang="en-US" altLang="en-US" b="1" dirty="0"/>
          </a:p>
        </p:txBody>
      </p:sp>
      <p:grpSp>
        <p:nvGrpSpPr>
          <p:cNvPr id="3077" name="Group 8"/>
          <p:cNvGrpSpPr>
            <a:grpSpLocks/>
          </p:cNvGrpSpPr>
          <p:nvPr/>
        </p:nvGrpSpPr>
        <p:grpSpPr bwMode="auto">
          <a:xfrm>
            <a:off x="1524000" y="1"/>
            <a:ext cx="9144000" cy="6524625"/>
            <a:chOff x="0" y="-899376"/>
            <a:chExt cx="9144000" cy="7757375"/>
          </a:xfrm>
        </p:grpSpPr>
        <p:pic>
          <p:nvPicPr>
            <p:cNvPr id="3078" name="Picture 10"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899376"/>
              <a:ext cx="9144000" cy="2815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9" name="Picture 1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3571876"/>
              <a:ext cx="9144000" cy="2285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80" name="Picture 1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629401"/>
              <a:ext cx="9144000" cy="2285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1204797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10"/>
          <p:cNvGrpSpPr>
            <a:grpSpLocks/>
          </p:cNvGrpSpPr>
          <p:nvPr/>
        </p:nvGrpSpPr>
        <p:grpSpPr bwMode="auto">
          <a:xfrm>
            <a:off x="1524000" y="0"/>
            <a:ext cx="9144000" cy="6858000"/>
            <a:chOff x="0" y="0"/>
            <a:chExt cx="9144000" cy="6859122"/>
          </a:xfrm>
        </p:grpSpPr>
        <p:pic>
          <p:nvPicPr>
            <p:cNvPr id="15366"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7"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4F59F1C-D72A-4303-A675-8A154B2F0CEF}" type="slidenum">
              <a:rPr lang="en-GB" altLang="en-US" sz="1400"/>
              <a:pPr>
                <a:spcBef>
                  <a:spcPct val="0"/>
                </a:spcBef>
                <a:buFontTx/>
                <a:buNone/>
              </a:pPr>
              <a:t>10</a:t>
            </a:fld>
            <a:endParaRPr lang="en-GB" altLang="en-US" sz="1400" dirty="0"/>
          </a:p>
        </p:txBody>
      </p:sp>
      <p:sp>
        <p:nvSpPr>
          <p:cNvPr id="15364" name="Rectangle 2"/>
          <p:cNvSpPr>
            <a:spLocks noGrp="1" noChangeArrowheads="1"/>
          </p:cNvSpPr>
          <p:nvPr>
            <p:ph type="ctrTitle"/>
          </p:nvPr>
        </p:nvSpPr>
        <p:spPr>
          <a:xfrm>
            <a:off x="2135188" y="1830388"/>
            <a:ext cx="7772400" cy="595312"/>
          </a:xfrm>
        </p:spPr>
        <p:txBody>
          <a:bodyPr>
            <a:normAutofit/>
          </a:bodyPr>
          <a:lstStyle/>
          <a:p>
            <a:pPr eaLnBrk="1" hangingPunct="1"/>
            <a:r>
              <a:rPr lang="en-GB" altLang="en-US" sz="2800" b="1" dirty="0">
                <a:sym typeface="Century Gothic" panose="020B0502020202020204" pitchFamily="34" charset="0"/>
              </a:rPr>
              <a:t>Continued</a:t>
            </a:r>
          </a:p>
        </p:txBody>
      </p:sp>
      <p:sp>
        <p:nvSpPr>
          <p:cNvPr id="5125" name="Rectangle 3"/>
          <p:cNvSpPr>
            <a:spLocks noGrp="1" noChangeArrowheads="1"/>
          </p:cNvSpPr>
          <p:nvPr>
            <p:ph type="subTitle" idx="1"/>
          </p:nvPr>
        </p:nvSpPr>
        <p:spPr>
          <a:xfrm>
            <a:off x="1847851" y="2425701"/>
            <a:ext cx="8640763" cy="4151313"/>
          </a:xfrm>
        </p:spPr>
        <p:txBody>
          <a:bodyPr>
            <a:normAutofit/>
          </a:bodyPr>
          <a:lstStyle/>
          <a:p>
            <a:pPr marL="342900" indent="-342900" algn="just">
              <a:lnSpc>
                <a:spcPct val="150000"/>
              </a:lnSpc>
              <a:buFont typeface="Arial" panose="020B0604020202020204" pitchFamily="34" charset="0"/>
              <a:buChar char="•"/>
              <a:defRPr/>
            </a:pPr>
            <a:r>
              <a:rPr lang="en-GB" altLang="en-US" sz="2000" dirty="0">
                <a:latin typeface="+mj-lt"/>
              </a:rPr>
              <a:t>In divorce proceedings an unregistered customary marriage poses problems in that the parties need to obtain a declaratory order from the high court confirming the existence of the marriage prior to the divorce being finalised, which adds additional legal costs for the parties.</a:t>
            </a:r>
          </a:p>
          <a:p>
            <a:pPr algn="just">
              <a:lnSpc>
                <a:spcPct val="150000"/>
              </a:lnSpc>
              <a:defRPr/>
            </a:pPr>
            <a:endParaRPr lang="en-GB" altLang="en-US" sz="2000" dirty="0">
              <a:latin typeface="+mj-lt"/>
            </a:endParaRPr>
          </a:p>
          <a:p>
            <a:pPr marL="342900" indent="-342900" algn="just">
              <a:lnSpc>
                <a:spcPct val="150000"/>
              </a:lnSpc>
              <a:buFont typeface="Arial" panose="020B0604020202020204" pitchFamily="34" charset="0"/>
              <a:buChar char="•"/>
              <a:defRPr/>
            </a:pPr>
            <a:r>
              <a:rPr lang="en-GB" altLang="en-US" sz="2000" dirty="0">
                <a:latin typeface="+mj-lt"/>
              </a:rPr>
              <a:t>The CGE has noted in practice that the burden of an unregistered customary marriage almost falls entirely on women.</a:t>
            </a:r>
          </a:p>
        </p:txBody>
      </p:sp>
    </p:spTree>
    <p:extLst>
      <p:ext uri="{BB962C8B-B14F-4D97-AF65-F5344CB8AC3E}">
        <p14:creationId xmlns:p14="http://schemas.microsoft.com/office/powerpoint/2010/main" xmlns="" val="107800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10"/>
          <p:cNvGrpSpPr>
            <a:grpSpLocks/>
          </p:cNvGrpSpPr>
          <p:nvPr/>
        </p:nvGrpSpPr>
        <p:grpSpPr bwMode="auto">
          <a:xfrm>
            <a:off x="1524000" y="0"/>
            <a:ext cx="9144000" cy="6858000"/>
            <a:chOff x="0" y="0"/>
            <a:chExt cx="9144000" cy="6859122"/>
          </a:xfrm>
        </p:grpSpPr>
        <p:pic>
          <p:nvPicPr>
            <p:cNvPr id="15366"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7"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14F59F1C-D72A-4303-A675-8A154B2F0CEF}" type="slidenum">
              <a:rPr lang="en-GB" altLang="en-US" sz="1400"/>
              <a:pPr>
                <a:spcBef>
                  <a:spcPct val="0"/>
                </a:spcBef>
                <a:buFontTx/>
                <a:buNone/>
              </a:pPr>
              <a:t>11</a:t>
            </a:fld>
            <a:endParaRPr lang="en-GB" altLang="en-US" sz="1400" dirty="0"/>
          </a:p>
        </p:txBody>
      </p:sp>
      <p:sp>
        <p:nvSpPr>
          <p:cNvPr id="15364" name="Rectangle 2"/>
          <p:cNvSpPr>
            <a:spLocks noGrp="1" noChangeArrowheads="1"/>
          </p:cNvSpPr>
          <p:nvPr>
            <p:ph type="ctrTitle"/>
          </p:nvPr>
        </p:nvSpPr>
        <p:spPr>
          <a:xfrm>
            <a:off x="2135188" y="1830388"/>
            <a:ext cx="7772400" cy="595312"/>
          </a:xfrm>
        </p:spPr>
        <p:txBody>
          <a:bodyPr>
            <a:normAutofit/>
          </a:bodyPr>
          <a:lstStyle/>
          <a:p>
            <a:pPr eaLnBrk="1" hangingPunct="1"/>
            <a:r>
              <a:rPr lang="en-GB" altLang="en-US" sz="2800" b="1" dirty="0">
                <a:sym typeface="Century Gothic" panose="020B0502020202020204" pitchFamily="34" charset="0"/>
              </a:rPr>
              <a:t>Continued</a:t>
            </a:r>
          </a:p>
        </p:txBody>
      </p:sp>
      <p:sp>
        <p:nvSpPr>
          <p:cNvPr id="5125" name="Rectangle 3"/>
          <p:cNvSpPr>
            <a:spLocks noGrp="1" noChangeArrowheads="1"/>
          </p:cNvSpPr>
          <p:nvPr>
            <p:ph type="subTitle" idx="1"/>
          </p:nvPr>
        </p:nvSpPr>
        <p:spPr>
          <a:xfrm>
            <a:off x="1847851" y="2425701"/>
            <a:ext cx="8640763" cy="4151313"/>
          </a:xfrm>
        </p:spPr>
        <p:txBody>
          <a:bodyPr>
            <a:normAutofit/>
          </a:bodyPr>
          <a:lstStyle/>
          <a:p>
            <a:pPr marL="342900" indent="-342900" algn="just">
              <a:lnSpc>
                <a:spcPct val="150000"/>
              </a:lnSpc>
              <a:buFont typeface="Arial" panose="020B0604020202020204" pitchFamily="34" charset="0"/>
              <a:buChar char="•"/>
              <a:defRPr/>
            </a:pPr>
            <a:r>
              <a:rPr lang="en-GB" altLang="en-US" sz="2000" dirty="0">
                <a:latin typeface="+mj-lt"/>
              </a:rPr>
              <a:t>The CGE noted in most cultures that women depend on the men to register the customary marriages, it the prerogative of a man to decided whether the parties register or do not register a customary marriage.</a:t>
            </a:r>
          </a:p>
        </p:txBody>
      </p:sp>
    </p:spTree>
    <p:extLst>
      <p:ext uri="{BB962C8B-B14F-4D97-AF65-F5344CB8AC3E}">
        <p14:creationId xmlns:p14="http://schemas.microsoft.com/office/powerpoint/2010/main" xmlns="" val="2777619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10"/>
          <p:cNvGrpSpPr>
            <a:grpSpLocks/>
          </p:cNvGrpSpPr>
          <p:nvPr/>
        </p:nvGrpSpPr>
        <p:grpSpPr bwMode="auto">
          <a:xfrm>
            <a:off x="1524000" y="0"/>
            <a:ext cx="9144000" cy="6858000"/>
            <a:chOff x="0" y="0"/>
            <a:chExt cx="9144000" cy="6859122"/>
          </a:xfrm>
        </p:grpSpPr>
        <p:pic>
          <p:nvPicPr>
            <p:cNvPr id="17414"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5"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EDDD63B8-5E11-49C0-9B2B-8BA7AC9FD4C0}" type="slidenum">
              <a:rPr lang="en-GB" altLang="en-US" sz="1400"/>
              <a:pPr>
                <a:spcBef>
                  <a:spcPct val="0"/>
                </a:spcBef>
                <a:buFontTx/>
                <a:buNone/>
              </a:pPr>
              <a:t>12</a:t>
            </a:fld>
            <a:endParaRPr lang="en-GB" altLang="en-US" sz="1400" dirty="0"/>
          </a:p>
        </p:txBody>
      </p:sp>
      <p:sp>
        <p:nvSpPr>
          <p:cNvPr id="17412" name="Rectangle 2"/>
          <p:cNvSpPr>
            <a:spLocks noGrp="1" noChangeArrowheads="1"/>
          </p:cNvSpPr>
          <p:nvPr>
            <p:ph type="ctrTitle"/>
          </p:nvPr>
        </p:nvSpPr>
        <p:spPr>
          <a:xfrm>
            <a:off x="2279650" y="2001839"/>
            <a:ext cx="7772400" cy="503237"/>
          </a:xfrm>
        </p:spPr>
        <p:txBody>
          <a:bodyPr>
            <a:normAutofit/>
          </a:bodyPr>
          <a:lstStyle/>
          <a:p>
            <a:pPr eaLnBrk="1" hangingPunct="1"/>
            <a:r>
              <a:rPr lang="en-GB" altLang="en-US" sz="2800" b="1" dirty="0">
                <a:sym typeface="Century Gothic" panose="020B0502020202020204" pitchFamily="34" charset="0"/>
              </a:rPr>
              <a:t>CGE’s Recommendation </a:t>
            </a:r>
          </a:p>
        </p:txBody>
      </p:sp>
      <p:sp>
        <p:nvSpPr>
          <p:cNvPr id="5125" name="Rectangle 3"/>
          <p:cNvSpPr>
            <a:spLocks noGrp="1" noChangeArrowheads="1"/>
          </p:cNvSpPr>
          <p:nvPr>
            <p:ph type="subTitle" idx="1"/>
          </p:nvPr>
        </p:nvSpPr>
        <p:spPr>
          <a:xfrm>
            <a:off x="1524000" y="2636839"/>
            <a:ext cx="9143999" cy="4084637"/>
          </a:xfrm>
        </p:spPr>
        <p:txBody>
          <a:bodyPr/>
          <a:lstStyle/>
          <a:p>
            <a:pPr algn="l">
              <a:defRPr/>
            </a:pPr>
            <a:endParaRPr lang="en-US" altLang="en-US" sz="1800" dirty="0"/>
          </a:p>
          <a:p>
            <a:pPr algn="l" eaLnBrk="1" hangingPunct="1">
              <a:defRPr/>
            </a:pPr>
            <a:endParaRPr lang="en-GB" altLang="en-US" sz="1800" dirty="0">
              <a:latin typeface="Century Gothic" panose="020B0502020202020204" pitchFamily="34" charset="0"/>
            </a:endParaRPr>
          </a:p>
        </p:txBody>
      </p:sp>
      <p:sp>
        <p:nvSpPr>
          <p:cNvPr id="2" name="Rectangle 1"/>
          <p:cNvSpPr/>
          <p:nvPr/>
        </p:nvSpPr>
        <p:spPr>
          <a:xfrm>
            <a:off x="1523999" y="2828836"/>
            <a:ext cx="9144000" cy="3276282"/>
          </a:xfrm>
          <a:prstGeom prst="rect">
            <a:avLst/>
          </a:prstGeom>
        </p:spPr>
        <p:txBody>
          <a:bodyPr wrap="square">
            <a:spAutoFit/>
          </a:bodyPr>
          <a:lstStyle/>
          <a:p>
            <a:pPr marL="342900" indent="-342900" algn="just">
              <a:lnSpc>
                <a:spcPct val="150000"/>
              </a:lnSpc>
              <a:buFont typeface="Arial" panose="020B0604020202020204" pitchFamily="34" charset="0"/>
              <a:buChar char="•"/>
            </a:pPr>
            <a:r>
              <a:rPr lang="en-US" altLang="en-US" sz="2000" dirty="0">
                <a:latin typeface="+mj-lt"/>
              </a:rPr>
              <a:t>The CGE recommends the insertion of section 4(2) (a) to read as follows:</a:t>
            </a:r>
          </a:p>
          <a:p>
            <a:pPr algn="just">
              <a:lnSpc>
                <a:spcPct val="150000"/>
              </a:lnSpc>
            </a:pPr>
            <a:r>
              <a:rPr lang="en-US" altLang="en-US" sz="2000" dirty="0">
                <a:latin typeface="+mj-lt"/>
              </a:rPr>
              <a:t>“The registration officer shall register the customary marriage after being satisfied that the marriage exist, and such registration shall not be subjected to the presence of both parties before the Registering Officer”</a:t>
            </a:r>
          </a:p>
          <a:p>
            <a:pPr marL="285750" indent="-285750" algn="just">
              <a:lnSpc>
                <a:spcPct val="150000"/>
              </a:lnSpc>
              <a:buFont typeface="Arial" panose="020B0604020202020204" pitchFamily="34" charset="0"/>
              <a:buChar char="•"/>
            </a:pPr>
            <a:r>
              <a:rPr lang="en-US" altLang="en-US" sz="2000" dirty="0">
                <a:latin typeface="+mj-lt"/>
              </a:rPr>
              <a:t>The CGE submits that the inclusion of the above paragraph will strengthen the role of the registering officer tasked with the registration of customary marriages and will give effect to section 4(2) of the RCMA</a:t>
            </a:r>
          </a:p>
        </p:txBody>
      </p:sp>
    </p:spTree>
    <p:extLst>
      <p:ext uri="{BB962C8B-B14F-4D97-AF65-F5344CB8AC3E}">
        <p14:creationId xmlns:p14="http://schemas.microsoft.com/office/powerpoint/2010/main" xmlns="" val="731532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0"/>
          <p:cNvGrpSpPr>
            <a:grpSpLocks/>
          </p:cNvGrpSpPr>
          <p:nvPr/>
        </p:nvGrpSpPr>
        <p:grpSpPr bwMode="auto">
          <a:xfrm>
            <a:off x="1524000" y="0"/>
            <a:ext cx="9144000" cy="6858000"/>
            <a:chOff x="0" y="0"/>
            <a:chExt cx="9144000" cy="6859122"/>
          </a:xfrm>
        </p:grpSpPr>
        <p:pic>
          <p:nvPicPr>
            <p:cNvPr id="1946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45E3156-783D-41F5-93BC-A1E0E3446258}" type="slidenum">
              <a:rPr lang="en-GB" altLang="en-US" sz="1400"/>
              <a:pPr>
                <a:spcBef>
                  <a:spcPct val="0"/>
                </a:spcBef>
                <a:buFontTx/>
                <a:buNone/>
              </a:pPr>
              <a:t>13</a:t>
            </a:fld>
            <a:endParaRPr lang="en-GB" altLang="en-US" sz="1400" dirty="0"/>
          </a:p>
        </p:txBody>
      </p:sp>
      <p:sp>
        <p:nvSpPr>
          <p:cNvPr id="19460" name="Rectangle 2"/>
          <p:cNvSpPr>
            <a:spLocks noGrp="1" noChangeArrowheads="1"/>
          </p:cNvSpPr>
          <p:nvPr>
            <p:ph type="ctrTitle"/>
          </p:nvPr>
        </p:nvSpPr>
        <p:spPr>
          <a:xfrm>
            <a:off x="2209800" y="1985963"/>
            <a:ext cx="7772400" cy="431800"/>
          </a:xfrm>
        </p:spPr>
        <p:txBody>
          <a:bodyPr>
            <a:noAutofit/>
          </a:bodyPr>
          <a:lstStyle/>
          <a:p>
            <a:pPr algn="l" eaLnBrk="1" hangingPunct="1"/>
            <a:r>
              <a:rPr lang="en-GB" altLang="en-US" sz="2800" b="1" dirty="0">
                <a:sym typeface="Century Gothic" panose="020B0502020202020204" pitchFamily="34" charset="0"/>
              </a:rPr>
              <a:t>                                     Conclusion </a:t>
            </a:r>
          </a:p>
        </p:txBody>
      </p:sp>
      <p:sp>
        <p:nvSpPr>
          <p:cNvPr id="5125" name="Rectangle 3"/>
          <p:cNvSpPr>
            <a:spLocks noGrp="1" noChangeArrowheads="1"/>
          </p:cNvSpPr>
          <p:nvPr>
            <p:ph type="subTitle" idx="1"/>
          </p:nvPr>
        </p:nvSpPr>
        <p:spPr>
          <a:xfrm>
            <a:off x="1703388" y="2649538"/>
            <a:ext cx="8710612" cy="3926956"/>
          </a:xfrm>
        </p:spPr>
        <p:txBody>
          <a:bodyPr>
            <a:normAutofit/>
          </a:bodyPr>
          <a:lstStyle/>
          <a:p>
            <a:pPr algn="just" eaLnBrk="1" hangingPunct="1">
              <a:lnSpc>
                <a:spcPct val="150000"/>
              </a:lnSpc>
              <a:defRPr/>
            </a:pPr>
            <a:r>
              <a:rPr lang="en-GB" altLang="en-US" sz="2000" dirty="0">
                <a:latin typeface="+mj-lt"/>
              </a:rPr>
              <a:t>The CGE recognises the need to amend section 4(2) of the RCMA to address current wave of non-registered customary marriages in South Africa which prejudices most women whose customary marriages are unregistered and do not have sufficient proof of the existence of the marriage.</a:t>
            </a:r>
          </a:p>
        </p:txBody>
      </p:sp>
    </p:spTree>
    <p:extLst>
      <p:ext uri="{BB962C8B-B14F-4D97-AF65-F5344CB8AC3E}">
        <p14:creationId xmlns:p14="http://schemas.microsoft.com/office/powerpoint/2010/main" xmlns="" val="2374218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10"/>
          <p:cNvGrpSpPr>
            <a:grpSpLocks/>
          </p:cNvGrpSpPr>
          <p:nvPr/>
        </p:nvGrpSpPr>
        <p:grpSpPr bwMode="auto">
          <a:xfrm>
            <a:off x="1524000" y="0"/>
            <a:ext cx="9144000" cy="6858000"/>
            <a:chOff x="0" y="0"/>
            <a:chExt cx="9144000" cy="6859122"/>
          </a:xfrm>
        </p:grpSpPr>
        <p:pic>
          <p:nvPicPr>
            <p:cNvPr id="19462"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463"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445E3156-783D-41F5-93BC-A1E0E3446258}" type="slidenum">
              <a:rPr lang="en-GB" altLang="en-US" sz="1400"/>
              <a:pPr>
                <a:spcBef>
                  <a:spcPct val="0"/>
                </a:spcBef>
                <a:buFontTx/>
                <a:buNone/>
              </a:pPr>
              <a:t>14</a:t>
            </a:fld>
            <a:endParaRPr lang="en-GB" altLang="en-US" sz="1400" dirty="0"/>
          </a:p>
        </p:txBody>
      </p:sp>
      <p:sp>
        <p:nvSpPr>
          <p:cNvPr id="19460" name="Rectangle 2"/>
          <p:cNvSpPr>
            <a:spLocks noGrp="1" noChangeArrowheads="1"/>
          </p:cNvSpPr>
          <p:nvPr>
            <p:ph type="ctrTitle"/>
          </p:nvPr>
        </p:nvSpPr>
        <p:spPr>
          <a:xfrm>
            <a:off x="2209800" y="1985963"/>
            <a:ext cx="7772400" cy="431800"/>
          </a:xfrm>
        </p:spPr>
        <p:txBody>
          <a:bodyPr>
            <a:noAutofit/>
          </a:bodyPr>
          <a:lstStyle/>
          <a:p>
            <a:pPr eaLnBrk="1" hangingPunct="1"/>
            <a:r>
              <a:rPr lang="en-GB" altLang="en-US" sz="2800" b="1" dirty="0">
                <a:sym typeface="Century Gothic" panose="020B0502020202020204" pitchFamily="34" charset="0"/>
              </a:rPr>
              <a:t>THANK YOU</a:t>
            </a:r>
          </a:p>
        </p:txBody>
      </p:sp>
      <p:sp>
        <p:nvSpPr>
          <p:cNvPr id="5125" name="Rectangle 3"/>
          <p:cNvSpPr>
            <a:spLocks noGrp="1" noChangeArrowheads="1"/>
          </p:cNvSpPr>
          <p:nvPr>
            <p:ph type="subTitle" idx="1"/>
          </p:nvPr>
        </p:nvSpPr>
        <p:spPr>
          <a:xfrm>
            <a:off x="1703388" y="2649538"/>
            <a:ext cx="8710612" cy="3926956"/>
          </a:xfrm>
        </p:spPr>
        <p:txBody>
          <a:bodyPr>
            <a:normAutofit lnSpcReduction="10000"/>
          </a:bodyPr>
          <a:lstStyle/>
          <a:p>
            <a:pPr>
              <a:spcBef>
                <a:spcPct val="0"/>
              </a:spcBef>
              <a:defRPr/>
            </a:pPr>
            <a:r>
              <a:rPr lang="en-ZA" b="1" i="1" dirty="0">
                <a:solidFill>
                  <a:srgbClr val="041C31"/>
                </a:solidFill>
                <a:effectLst>
                  <a:outerShdw blurRad="38100" dist="38100" dir="2700000" algn="tl">
                    <a:srgbClr val="C0C0C0"/>
                  </a:outerShdw>
                </a:effectLst>
                <a:latin typeface="Century Gothic" panose="020B0502020202020204" pitchFamily="34" charset="0"/>
              </a:rPr>
              <a:t>HAVE A GENDER RELATED COMPLAINT ????</a:t>
            </a:r>
          </a:p>
          <a:p>
            <a:pPr>
              <a:spcBef>
                <a:spcPct val="0"/>
              </a:spcBef>
              <a:defRPr/>
            </a:pPr>
            <a:r>
              <a:rPr lang="en-ZA" b="1" i="1" dirty="0">
                <a:solidFill>
                  <a:srgbClr val="041C31"/>
                </a:solidFill>
                <a:effectLst>
                  <a:outerShdw blurRad="38100" dist="38100" dir="2700000" algn="tl">
                    <a:srgbClr val="C0C0C0"/>
                  </a:outerShdw>
                </a:effectLst>
                <a:latin typeface="Century Gothic" panose="020B0502020202020204" pitchFamily="34" charset="0"/>
              </a:rPr>
              <a:t>REPORT IT TO </a:t>
            </a:r>
          </a:p>
          <a:p>
            <a:pPr>
              <a:defRPr/>
            </a:pPr>
            <a:endParaRPr lang="en-ZA" sz="2800" b="1" dirty="0">
              <a:solidFill>
                <a:srgbClr val="0000FF"/>
              </a:solidFill>
              <a:effectLst>
                <a:outerShdw blurRad="38100" dist="38100" dir="2700000" algn="tl">
                  <a:srgbClr val="C0C0C0"/>
                </a:outerShdw>
              </a:effectLst>
            </a:endParaRPr>
          </a:p>
          <a:p>
            <a:pPr>
              <a:spcBef>
                <a:spcPct val="0"/>
              </a:spcBef>
              <a:defRPr/>
            </a:pPr>
            <a:r>
              <a:rPr lang="en-US" sz="6000" b="1" i="1" dirty="0">
                <a:solidFill>
                  <a:srgbClr val="FF0000"/>
                </a:solidFill>
                <a:latin typeface="Century Gothic" panose="020B0502020202020204" pitchFamily="34" charset="0"/>
              </a:rPr>
              <a:t>0800 007 709 </a:t>
            </a:r>
          </a:p>
          <a:p>
            <a:pPr>
              <a:spcBef>
                <a:spcPct val="0"/>
              </a:spcBef>
              <a:defRPr/>
            </a:pPr>
            <a:r>
              <a:rPr lang="en-US" sz="3600" b="1" i="1" dirty="0">
                <a:solidFill>
                  <a:srgbClr val="FF0000"/>
                </a:solidFill>
                <a:latin typeface="Century Gothic" panose="020B0502020202020204" pitchFamily="34" charset="0"/>
              </a:rPr>
              <a:t>Twitter</a:t>
            </a:r>
            <a:r>
              <a:rPr lang="en-US" sz="3600" b="1" i="1" dirty="0">
                <a:solidFill>
                  <a:srgbClr val="002060"/>
                </a:solidFill>
                <a:latin typeface="Century Gothic" panose="020B0502020202020204" pitchFamily="34" charset="0"/>
              </a:rPr>
              <a:t> </a:t>
            </a:r>
            <a:r>
              <a:rPr lang="en-US" sz="3600" b="1" i="1" dirty="0">
                <a:solidFill>
                  <a:srgbClr val="FF0000"/>
                </a:solidFill>
                <a:latin typeface="Century Gothic" panose="020B0502020202020204" pitchFamily="34" charset="0"/>
              </a:rPr>
              <a:t>Handle @CGE_ZA</a:t>
            </a:r>
          </a:p>
          <a:p>
            <a:pPr>
              <a:spcBef>
                <a:spcPct val="0"/>
              </a:spcBef>
              <a:defRPr/>
            </a:pPr>
            <a:r>
              <a:rPr lang="en-US" sz="3600" dirty="0">
                <a:solidFill>
                  <a:srgbClr val="002060"/>
                </a:solidFill>
                <a:latin typeface="Century Gothic" panose="020B0502020202020204" pitchFamily="34" charset="0"/>
              </a:rPr>
              <a:t/>
            </a:r>
            <a:br>
              <a:rPr lang="en-US" sz="3600" dirty="0">
                <a:solidFill>
                  <a:srgbClr val="002060"/>
                </a:solidFill>
                <a:latin typeface="Century Gothic" panose="020B0502020202020204" pitchFamily="34" charset="0"/>
              </a:rPr>
            </a:br>
            <a:r>
              <a:rPr lang="en-US" sz="3600" dirty="0">
                <a:solidFill>
                  <a:srgbClr val="002060"/>
                </a:solidFill>
                <a:latin typeface="Century Gothic" panose="020B0502020202020204" pitchFamily="34" charset="0"/>
              </a:rPr>
              <a:t>Facebook: Gender Commission of South Africa</a:t>
            </a:r>
            <a:endParaRPr lang="en-GB" sz="36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xmlns="" val="292742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8"/>
          <p:cNvGrpSpPr>
            <a:grpSpLocks/>
          </p:cNvGrpSpPr>
          <p:nvPr/>
        </p:nvGrpSpPr>
        <p:grpSpPr bwMode="auto">
          <a:xfrm>
            <a:off x="1524000" y="0"/>
            <a:ext cx="9144000" cy="6858000"/>
            <a:chOff x="0" y="1029"/>
            <a:chExt cx="9144000" cy="6858000"/>
          </a:xfrm>
        </p:grpSpPr>
        <p:pic>
          <p:nvPicPr>
            <p:cNvPr id="5126" name="Picture 7"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7"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68F54C47-4EBC-408C-9B94-CB9B23624386}" type="slidenum">
              <a:rPr lang="en-GB" altLang="en-US" sz="1400"/>
              <a:pPr>
                <a:spcBef>
                  <a:spcPct val="0"/>
                </a:spcBef>
                <a:buFontTx/>
                <a:buNone/>
              </a:pPr>
              <a:t>2</a:t>
            </a:fld>
            <a:endParaRPr lang="en-GB" altLang="en-US" sz="1400" dirty="0"/>
          </a:p>
        </p:txBody>
      </p:sp>
      <p:sp>
        <p:nvSpPr>
          <p:cNvPr id="5124" name="Rectangle 2"/>
          <p:cNvSpPr>
            <a:spLocks noGrp="1" noChangeArrowheads="1"/>
          </p:cNvSpPr>
          <p:nvPr>
            <p:ph type="ctrTitle"/>
          </p:nvPr>
        </p:nvSpPr>
        <p:spPr>
          <a:xfrm>
            <a:off x="2279650" y="2060575"/>
            <a:ext cx="7772400" cy="431800"/>
          </a:xfrm>
        </p:spPr>
        <p:txBody>
          <a:bodyPr>
            <a:normAutofit fontScale="90000"/>
          </a:bodyPr>
          <a:lstStyle/>
          <a:p>
            <a:pPr eaLnBrk="1" hangingPunct="1"/>
            <a:r>
              <a:rPr lang="en-ZA" altLang="en-US" sz="3200" b="1" dirty="0"/>
              <a:t>PRESENTATION OVERVIEW</a:t>
            </a:r>
            <a:endParaRPr lang="en-GB" altLang="en-US" sz="3200" b="1" dirty="0">
              <a:latin typeface="Century Gothic" panose="020B0502020202020204" pitchFamily="34" charset="0"/>
              <a:sym typeface="Century Gothic" panose="020B0502020202020204" pitchFamily="34" charset="0"/>
            </a:endParaRPr>
          </a:p>
        </p:txBody>
      </p:sp>
      <p:sp>
        <p:nvSpPr>
          <p:cNvPr id="3077" name="Rectangle 3"/>
          <p:cNvSpPr>
            <a:spLocks noGrp="1" noChangeArrowheads="1"/>
          </p:cNvSpPr>
          <p:nvPr>
            <p:ph type="subTitle" idx="1"/>
          </p:nvPr>
        </p:nvSpPr>
        <p:spPr>
          <a:xfrm>
            <a:off x="1524000" y="2551113"/>
            <a:ext cx="9144000" cy="4013200"/>
          </a:xfrm>
        </p:spPr>
        <p:txBody>
          <a:bodyPr>
            <a:normAutofit/>
          </a:bodyPr>
          <a:lstStyle/>
          <a:p>
            <a:pPr marL="342900" indent="-342900" algn="just">
              <a:buFont typeface="Arial" panose="020B0604020202020204" pitchFamily="34" charset="0"/>
              <a:buChar char="•"/>
            </a:pPr>
            <a:r>
              <a:rPr lang="en-US" altLang="en-US" sz="2000" dirty="0">
                <a:latin typeface="Century Gothic" panose="020B0502020202020204" pitchFamily="34" charset="0"/>
              </a:rPr>
              <a:t>CGE MANDATE</a:t>
            </a:r>
          </a:p>
          <a:p>
            <a:pPr marL="342900" indent="-342900" algn="just">
              <a:buFont typeface="Arial" panose="020B0604020202020204" pitchFamily="34" charset="0"/>
              <a:buChar char="•"/>
            </a:pPr>
            <a:r>
              <a:rPr lang="en-US" altLang="en-US" sz="2000" dirty="0">
                <a:latin typeface="Century Gothic" panose="020B0502020202020204" pitchFamily="34" charset="0"/>
              </a:rPr>
              <a:t>VISION</a:t>
            </a:r>
          </a:p>
          <a:p>
            <a:pPr marL="342900" indent="-342900" algn="just">
              <a:buFont typeface="Arial" panose="020B0604020202020204" pitchFamily="34" charset="0"/>
              <a:buChar char="•"/>
            </a:pPr>
            <a:r>
              <a:rPr lang="en-US" altLang="en-US" sz="2000" dirty="0">
                <a:latin typeface="Century Gothic" panose="020B0502020202020204" pitchFamily="34" charset="0"/>
              </a:rPr>
              <a:t>MISSION</a:t>
            </a:r>
          </a:p>
          <a:p>
            <a:pPr marL="342900" indent="-342900" algn="just">
              <a:buFont typeface="Arial" panose="020B0604020202020204" pitchFamily="34" charset="0"/>
              <a:buChar char="•"/>
            </a:pPr>
            <a:r>
              <a:rPr lang="en-US" altLang="en-US" sz="2000" dirty="0">
                <a:latin typeface="Century Gothic" panose="020B0502020202020204" pitchFamily="34" charset="0"/>
              </a:rPr>
              <a:t>Provisions of section 4(2) of the Recognition of Customary Marriages Act 120 of 1998?</a:t>
            </a:r>
          </a:p>
          <a:p>
            <a:pPr marL="342900" indent="-342900" algn="just">
              <a:buFont typeface="Arial" panose="020B0604020202020204" pitchFamily="34" charset="0"/>
              <a:buChar char="•"/>
            </a:pPr>
            <a:r>
              <a:rPr lang="en-US" altLang="en-US" sz="2000" dirty="0">
                <a:latin typeface="Century Gothic" panose="020B0502020202020204" pitchFamily="34" charset="0"/>
              </a:rPr>
              <a:t>Challenges with applying section 4(2) in practice </a:t>
            </a:r>
          </a:p>
          <a:p>
            <a:pPr marL="342900" indent="-342900" algn="just">
              <a:buFont typeface="Arial" panose="020B0604020202020204" pitchFamily="34" charset="0"/>
              <a:buChar char="•"/>
            </a:pPr>
            <a:r>
              <a:rPr lang="en-US" altLang="en-US" sz="2000" dirty="0">
                <a:latin typeface="Century Gothic" panose="020B0502020202020204" pitchFamily="34" charset="0"/>
              </a:rPr>
              <a:t>CGE’s Recommendation</a:t>
            </a:r>
          </a:p>
          <a:p>
            <a:pPr algn="just"/>
            <a:endParaRPr lang="en-US" altLang="en-US" sz="2000" dirty="0"/>
          </a:p>
          <a:p>
            <a:pPr algn="just">
              <a:defRPr/>
            </a:pPr>
            <a:endParaRPr lang="en-GB" altLang="en-US" sz="2000" dirty="0"/>
          </a:p>
        </p:txBody>
      </p:sp>
    </p:spTree>
    <p:extLst>
      <p:ext uri="{BB962C8B-B14F-4D97-AF65-F5344CB8AC3E}">
        <p14:creationId xmlns:p14="http://schemas.microsoft.com/office/powerpoint/2010/main" xmlns="" val="186040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8"/>
          <p:cNvGrpSpPr>
            <a:grpSpLocks/>
          </p:cNvGrpSpPr>
          <p:nvPr/>
        </p:nvGrpSpPr>
        <p:grpSpPr bwMode="auto">
          <a:xfrm>
            <a:off x="1524000" y="0"/>
            <a:ext cx="9144000" cy="6858000"/>
            <a:chOff x="0" y="1029"/>
            <a:chExt cx="9144000" cy="6858000"/>
          </a:xfrm>
        </p:grpSpPr>
        <p:pic>
          <p:nvPicPr>
            <p:cNvPr id="7174" name="Picture 7"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64C0E36-1C02-4639-BAD8-080B9659BE33}" type="slidenum">
              <a:rPr lang="en-GB" altLang="en-US" sz="1400"/>
              <a:pPr>
                <a:spcBef>
                  <a:spcPct val="0"/>
                </a:spcBef>
                <a:buFontTx/>
                <a:buNone/>
              </a:pPr>
              <a:t>3</a:t>
            </a:fld>
            <a:endParaRPr lang="en-GB" altLang="en-US" sz="1400" dirty="0"/>
          </a:p>
        </p:txBody>
      </p:sp>
      <p:sp>
        <p:nvSpPr>
          <p:cNvPr id="7172" name="Rectangle 2"/>
          <p:cNvSpPr>
            <a:spLocks noGrp="1" noChangeArrowheads="1"/>
          </p:cNvSpPr>
          <p:nvPr>
            <p:ph type="ctrTitle"/>
          </p:nvPr>
        </p:nvSpPr>
        <p:spPr>
          <a:xfrm>
            <a:off x="2209800" y="1518892"/>
            <a:ext cx="7772400" cy="956345"/>
          </a:xfrm>
        </p:spPr>
        <p:txBody>
          <a:bodyPr>
            <a:normAutofit fontScale="90000"/>
          </a:bodyPr>
          <a:lstStyle/>
          <a:p>
            <a:r>
              <a:rPr lang="en-ZA" sz="3200" b="1" dirty="0"/>
              <a:t/>
            </a:r>
            <a:br>
              <a:rPr lang="en-ZA" sz="3200" b="1" dirty="0"/>
            </a:br>
            <a:r>
              <a:rPr lang="en-ZA" sz="3200" b="1" dirty="0"/>
              <a:t/>
            </a:r>
            <a:br>
              <a:rPr lang="en-ZA" sz="3200" b="1" dirty="0"/>
            </a:br>
            <a:r>
              <a:rPr lang="en-ZA" sz="3200" b="1" dirty="0"/>
              <a:t/>
            </a:r>
            <a:br>
              <a:rPr lang="en-ZA" sz="3200" b="1" dirty="0"/>
            </a:br>
            <a:r>
              <a:rPr lang="en-ZA" sz="3200" b="1" dirty="0"/>
              <a:t/>
            </a:r>
            <a:br>
              <a:rPr lang="en-ZA" sz="3200" b="1" dirty="0"/>
            </a:br>
            <a:r>
              <a:rPr lang="en-ZA" sz="3200" b="1" dirty="0"/>
              <a:t/>
            </a:r>
            <a:br>
              <a:rPr lang="en-ZA" sz="3200" b="1" dirty="0"/>
            </a:br>
            <a:r>
              <a:rPr lang="en-ZA" sz="3200" b="1" dirty="0"/>
              <a:t>CGE Mandate</a:t>
            </a:r>
            <a:endParaRPr lang="en-GB" altLang="en-US" sz="3200" b="1" dirty="0">
              <a:latin typeface="Century Gothic" panose="020B0502020202020204" pitchFamily="34" charset="0"/>
              <a:sym typeface="Century Gothic" panose="020B0502020202020204" pitchFamily="34" charset="0"/>
            </a:endParaRPr>
          </a:p>
        </p:txBody>
      </p:sp>
      <p:sp>
        <p:nvSpPr>
          <p:cNvPr id="7173" name="Rectangle 3"/>
          <p:cNvSpPr>
            <a:spLocks noGrp="1" noChangeArrowheads="1"/>
          </p:cNvSpPr>
          <p:nvPr>
            <p:ph type="subTitle" idx="1"/>
          </p:nvPr>
        </p:nvSpPr>
        <p:spPr>
          <a:xfrm>
            <a:off x="1847851" y="2492376"/>
            <a:ext cx="8640763" cy="4208463"/>
          </a:xfrm>
        </p:spPr>
        <p:txBody>
          <a:bodyPr>
            <a:normAutofit/>
          </a:bodyPr>
          <a:lstStyle/>
          <a:p>
            <a:pPr algn="just">
              <a:lnSpc>
                <a:spcPct val="80000"/>
              </a:lnSpc>
              <a:defRPr/>
            </a:pPr>
            <a:r>
              <a:rPr lang="en-US" sz="2000" b="1" dirty="0">
                <a:solidFill>
                  <a:schemeClr val="tx2"/>
                </a:solidFill>
                <a:latin typeface="+mj-lt"/>
              </a:rPr>
              <a:t>S.A Constitution:</a:t>
            </a:r>
          </a:p>
          <a:p>
            <a:pPr algn="just">
              <a:defRPr/>
            </a:pPr>
            <a:r>
              <a:rPr lang="en-US" sz="2000" dirty="0">
                <a:latin typeface="+mj-lt"/>
              </a:rPr>
              <a:t>S187 of the Constitution requires the Commission to promote respect for, and the protection, development and attainment of gender equality.  </a:t>
            </a:r>
          </a:p>
          <a:p>
            <a:pPr algn="just">
              <a:lnSpc>
                <a:spcPct val="80000"/>
              </a:lnSpc>
              <a:defRPr/>
            </a:pPr>
            <a:endParaRPr lang="en-US" sz="2000" u="sng" dirty="0">
              <a:solidFill>
                <a:srgbClr val="0000CC"/>
              </a:solidFill>
              <a:latin typeface="+mj-lt"/>
            </a:endParaRPr>
          </a:p>
          <a:p>
            <a:pPr algn="just">
              <a:lnSpc>
                <a:spcPct val="80000"/>
              </a:lnSpc>
              <a:defRPr/>
            </a:pPr>
            <a:r>
              <a:rPr lang="en-US" sz="2000" b="1" dirty="0">
                <a:solidFill>
                  <a:schemeClr val="tx2"/>
                </a:solidFill>
                <a:latin typeface="+mj-lt"/>
              </a:rPr>
              <a:t>CGE Act No 39 of 1996, as amended:</a:t>
            </a:r>
          </a:p>
          <a:p>
            <a:pPr algn="just">
              <a:defRPr/>
            </a:pPr>
            <a:r>
              <a:rPr lang="en-US" sz="2000" dirty="0">
                <a:latin typeface="+mj-lt"/>
              </a:rPr>
              <a:t>The Commission’s mandate is to </a:t>
            </a:r>
            <a:r>
              <a:rPr lang="en-US" sz="2000" i="1" dirty="0">
                <a:latin typeface="+mj-lt"/>
              </a:rPr>
              <a:t>monitor </a:t>
            </a:r>
            <a:r>
              <a:rPr lang="en-US" sz="2000" dirty="0">
                <a:latin typeface="+mj-lt"/>
              </a:rPr>
              <a:t>and </a:t>
            </a:r>
            <a:r>
              <a:rPr lang="en-US" sz="2000" i="1" dirty="0">
                <a:latin typeface="+mj-lt"/>
              </a:rPr>
              <a:t>evaluate</a:t>
            </a:r>
            <a:r>
              <a:rPr lang="en-US" sz="2000" dirty="0">
                <a:latin typeface="+mj-lt"/>
              </a:rPr>
              <a:t> legislation, policies and practices of the state, statutory bodies and private businesses, as well as indigenous and customary laws and practices; </a:t>
            </a:r>
            <a:r>
              <a:rPr lang="en-US" sz="2000" i="1" dirty="0">
                <a:latin typeface="+mj-lt"/>
              </a:rPr>
              <a:t>research</a:t>
            </a:r>
            <a:r>
              <a:rPr lang="en-US" sz="2000" dirty="0">
                <a:latin typeface="+mj-lt"/>
              </a:rPr>
              <a:t> and make recommendations to Parliament; receive and </a:t>
            </a:r>
            <a:r>
              <a:rPr lang="en-US" sz="2000" i="1" dirty="0">
                <a:latin typeface="+mj-lt"/>
              </a:rPr>
              <a:t>investigate complaints</a:t>
            </a:r>
            <a:r>
              <a:rPr lang="en-US" sz="2000" dirty="0">
                <a:latin typeface="+mj-lt"/>
              </a:rPr>
              <a:t> of gender discrimination; and conduct </a:t>
            </a:r>
            <a:r>
              <a:rPr lang="en-US" sz="2000" i="1" dirty="0">
                <a:latin typeface="+mj-lt"/>
              </a:rPr>
              <a:t>public awareness</a:t>
            </a:r>
            <a:r>
              <a:rPr lang="en-US" sz="2000" dirty="0">
                <a:latin typeface="+mj-lt"/>
              </a:rPr>
              <a:t> and education on gender equality. The Commission also has the power to subpoena and litigate. </a:t>
            </a:r>
          </a:p>
          <a:p>
            <a:pPr algn="just">
              <a:defRPr/>
            </a:pPr>
            <a:endParaRPr lang="en-US" dirty="0">
              <a:latin typeface="Century Gothic" panose="020B0502020202020204" pitchFamily="34" charset="0"/>
            </a:endParaRPr>
          </a:p>
          <a:p>
            <a:pPr algn="l" eaLnBrk="1" hangingPunct="1"/>
            <a:endParaRPr lang="en-GB" altLang="en-US" dirty="0">
              <a:latin typeface="Century Gothic" panose="020B0502020202020204" pitchFamily="34" charset="0"/>
            </a:endParaRPr>
          </a:p>
        </p:txBody>
      </p:sp>
    </p:spTree>
    <p:extLst>
      <p:ext uri="{BB962C8B-B14F-4D97-AF65-F5344CB8AC3E}">
        <p14:creationId xmlns:p14="http://schemas.microsoft.com/office/powerpoint/2010/main" xmlns="" val="192644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8"/>
          <p:cNvGrpSpPr>
            <a:grpSpLocks/>
          </p:cNvGrpSpPr>
          <p:nvPr/>
        </p:nvGrpSpPr>
        <p:grpSpPr bwMode="auto">
          <a:xfrm>
            <a:off x="1524000" y="0"/>
            <a:ext cx="9144000" cy="6858000"/>
            <a:chOff x="0" y="1029"/>
            <a:chExt cx="9144000" cy="6858000"/>
          </a:xfrm>
        </p:grpSpPr>
        <p:pic>
          <p:nvPicPr>
            <p:cNvPr id="7174" name="Picture 7"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64C0E36-1C02-4639-BAD8-080B9659BE33}" type="slidenum">
              <a:rPr lang="en-GB" altLang="en-US" sz="1400"/>
              <a:pPr>
                <a:spcBef>
                  <a:spcPct val="0"/>
                </a:spcBef>
                <a:buFontTx/>
                <a:buNone/>
              </a:pPr>
              <a:t>4</a:t>
            </a:fld>
            <a:endParaRPr lang="en-GB" altLang="en-US" sz="1400" dirty="0"/>
          </a:p>
        </p:txBody>
      </p:sp>
      <p:sp>
        <p:nvSpPr>
          <p:cNvPr id="7172" name="Rectangle 2"/>
          <p:cNvSpPr>
            <a:spLocks noGrp="1" noChangeArrowheads="1"/>
          </p:cNvSpPr>
          <p:nvPr>
            <p:ph type="ctrTitle"/>
          </p:nvPr>
        </p:nvSpPr>
        <p:spPr>
          <a:xfrm>
            <a:off x="2279650" y="2061122"/>
            <a:ext cx="7772400" cy="875025"/>
          </a:xfrm>
        </p:spPr>
        <p:txBody>
          <a:bodyPr>
            <a:normAutofit fontScale="90000"/>
          </a:bodyPr>
          <a:lstStyle/>
          <a:p>
            <a:r>
              <a:rPr lang="en-ZA" sz="3200" b="1" dirty="0"/>
              <a:t/>
            </a:r>
            <a:br>
              <a:rPr lang="en-ZA" sz="3200" b="1" dirty="0"/>
            </a:br>
            <a:r>
              <a:rPr lang="en-ZA" sz="3200" b="1" dirty="0"/>
              <a:t/>
            </a:r>
            <a:br>
              <a:rPr lang="en-ZA" sz="3200" b="1" dirty="0"/>
            </a:br>
            <a:r>
              <a:rPr lang="en-ZA" sz="3200" b="1" dirty="0"/>
              <a:t/>
            </a:r>
            <a:br>
              <a:rPr lang="en-ZA" sz="3200" b="1" dirty="0"/>
            </a:br>
            <a:r>
              <a:rPr lang="en-ZA" sz="3200" b="1" dirty="0"/>
              <a:t/>
            </a:r>
            <a:br>
              <a:rPr lang="en-ZA" sz="3200" b="1" dirty="0"/>
            </a:br>
            <a:r>
              <a:rPr lang="en-ZA" sz="3200" b="1" dirty="0"/>
              <a:t/>
            </a:r>
            <a:br>
              <a:rPr lang="en-ZA" sz="3200" b="1" dirty="0"/>
            </a:br>
            <a:r>
              <a:rPr lang="en-ZA" sz="3200" b="1" dirty="0"/>
              <a:t>Powers and functions of Commission </a:t>
            </a:r>
            <a:br>
              <a:rPr lang="en-ZA" sz="3200" b="1" dirty="0"/>
            </a:br>
            <a:endParaRPr lang="en-GB" altLang="en-US" sz="3200" b="1" dirty="0">
              <a:latin typeface="Century Gothic" panose="020B0502020202020204" pitchFamily="34" charset="0"/>
              <a:sym typeface="Century Gothic" panose="020B0502020202020204" pitchFamily="34" charset="0"/>
            </a:endParaRPr>
          </a:p>
        </p:txBody>
      </p:sp>
      <p:sp>
        <p:nvSpPr>
          <p:cNvPr id="7173" name="Rectangle 3"/>
          <p:cNvSpPr>
            <a:spLocks noGrp="1" noChangeArrowheads="1"/>
          </p:cNvSpPr>
          <p:nvPr>
            <p:ph type="subTitle" idx="1"/>
          </p:nvPr>
        </p:nvSpPr>
        <p:spPr>
          <a:xfrm>
            <a:off x="1847851" y="2525086"/>
            <a:ext cx="8640763" cy="4175753"/>
          </a:xfrm>
        </p:spPr>
        <p:txBody>
          <a:bodyPr>
            <a:normAutofit fontScale="92500" lnSpcReduction="20000"/>
          </a:bodyPr>
          <a:lstStyle/>
          <a:p>
            <a:pPr algn="l">
              <a:lnSpc>
                <a:spcPct val="150000"/>
              </a:lnSpc>
            </a:pPr>
            <a:r>
              <a:rPr lang="en-ZA" sz="2000" dirty="0">
                <a:latin typeface="+mj-lt"/>
              </a:rPr>
              <a:t>In order to achieve its object referred to in section 119(3) of the Constitution, the Commission </a:t>
            </a:r>
          </a:p>
          <a:p>
            <a:pPr marL="342900" indent="-342900" algn="l">
              <a:lnSpc>
                <a:spcPct val="150000"/>
              </a:lnSpc>
              <a:buFont typeface="Arial" panose="020B0604020202020204" pitchFamily="34" charset="0"/>
              <a:buChar char="•"/>
            </a:pPr>
            <a:r>
              <a:rPr lang="en-ZA" sz="2000" dirty="0">
                <a:latin typeface="+mj-lt"/>
              </a:rPr>
              <a:t>( a) shall monitor and evaluate policies and practices of- (i) organs of state at any level; (ii) statutory bodies or functionaries; (iii) public bodies and authorities; and (iv) private businesses, enterprises and institutions, in order to promote gender equality and may make any recommendations that the Commission deems necessary; </a:t>
            </a:r>
          </a:p>
          <a:p>
            <a:pPr marL="342900" indent="-342900" algn="l">
              <a:lnSpc>
                <a:spcPct val="150000"/>
              </a:lnSpc>
              <a:buFont typeface="Arial" panose="020B0604020202020204" pitchFamily="34" charset="0"/>
              <a:buChar char="•"/>
            </a:pPr>
            <a:r>
              <a:rPr lang="en-ZA" sz="2000" dirty="0">
                <a:latin typeface="+mj-lt"/>
              </a:rPr>
              <a:t>(b) shall develop, conduct or manage- (i) information programmes; and (ii) education programmes, to foster public understanding of matters pertaining to the promotion of gender equality and the role and activities of the Commission; </a:t>
            </a:r>
            <a:endParaRPr lang="en-GB" altLang="en-US" sz="2000" dirty="0">
              <a:latin typeface="+mj-lt"/>
            </a:endParaRPr>
          </a:p>
        </p:txBody>
      </p:sp>
      <p:grpSp>
        <p:nvGrpSpPr>
          <p:cNvPr id="8" name="Group 8">
            <a:extLst>
              <a:ext uri="{FF2B5EF4-FFF2-40B4-BE49-F238E27FC236}">
                <a16:creationId xmlns:a16="http://schemas.microsoft.com/office/drawing/2014/main" xmlns="" id="{C8C20F4C-71B5-4852-9CE4-420936E91221}"/>
              </a:ext>
            </a:extLst>
          </p:cNvPr>
          <p:cNvGrpSpPr>
            <a:grpSpLocks/>
          </p:cNvGrpSpPr>
          <p:nvPr/>
        </p:nvGrpSpPr>
        <p:grpSpPr bwMode="auto">
          <a:xfrm>
            <a:off x="1676400" y="152400"/>
            <a:ext cx="9144000" cy="6858000"/>
            <a:chOff x="0" y="1029"/>
            <a:chExt cx="9144000" cy="6858000"/>
          </a:xfrm>
        </p:grpSpPr>
        <p:pic>
          <p:nvPicPr>
            <p:cNvPr id="9" name="Picture 7" descr="CGE Banner1">
              <a:extLst>
                <a:ext uri="{FF2B5EF4-FFF2-40B4-BE49-F238E27FC236}">
                  <a16:creationId xmlns:a16="http://schemas.microsoft.com/office/drawing/2014/main" xmlns="" id="{B88864BF-155F-4583-8B14-21A2769C12B0}"/>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9">
              <a:extLst>
                <a:ext uri="{FF2B5EF4-FFF2-40B4-BE49-F238E27FC236}">
                  <a16:creationId xmlns:a16="http://schemas.microsoft.com/office/drawing/2014/main" xmlns="" id="{8B492BD4-C918-4C06-B98E-46D4FDEE64E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95211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8"/>
          <p:cNvGrpSpPr>
            <a:grpSpLocks/>
          </p:cNvGrpSpPr>
          <p:nvPr/>
        </p:nvGrpSpPr>
        <p:grpSpPr bwMode="auto">
          <a:xfrm>
            <a:off x="1524000" y="0"/>
            <a:ext cx="9144000" cy="6858000"/>
            <a:chOff x="0" y="1029"/>
            <a:chExt cx="9144000" cy="6858000"/>
          </a:xfrm>
        </p:grpSpPr>
        <p:pic>
          <p:nvPicPr>
            <p:cNvPr id="7174" name="Picture 7"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64C0E36-1C02-4639-BAD8-080B9659BE33}" type="slidenum">
              <a:rPr lang="en-GB" altLang="en-US" sz="1400"/>
              <a:pPr>
                <a:spcBef>
                  <a:spcPct val="0"/>
                </a:spcBef>
                <a:buFontTx/>
                <a:buNone/>
              </a:pPr>
              <a:t>5</a:t>
            </a:fld>
            <a:endParaRPr lang="en-GB" altLang="en-US" sz="1400" dirty="0"/>
          </a:p>
        </p:txBody>
      </p:sp>
      <p:sp>
        <p:nvSpPr>
          <p:cNvPr id="7172" name="Rectangle 2"/>
          <p:cNvSpPr>
            <a:spLocks noGrp="1" noChangeArrowheads="1"/>
          </p:cNvSpPr>
          <p:nvPr>
            <p:ph type="ctrTitle"/>
          </p:nvPr>
        </p:nvSpPr>
        <p:spPr>
          <a:xfrm>
            <a:off x="2279650" y="2061122"/>
            <a:ext cx="7772400" cy="875025"/>
          </a:xfrm>
        </p:spPr>
        <p:txBody>
          <a:bodyPr>
            <a:normAutofit fontScale="90000"/>
          </a:bodyPr>
          <a:lstStyle/>
          <a:p>
            <a:r>
              <a:rPr lang="en-ZA" sz="3200" b="1" dirty="0"/>
              <a:t/>
            </a:r>
            <a:br>
              <a:rPr lang="en-ZA" sz="3200" b="1" dirty="0"/>
            </a:br>
            <a:r>
              <a:rPr lang="en-ZA" sz="3200" b="1" dirty="0"/>
              <a:t/>
            </a:r>
            <a:br>
              <a:rPr lang="en-ZA" sz="3200" b="1" dirty="0"/>
            </a:br>
            <a:r>
              <a:rPr lang="en-ZA" sz="3200" b="1" dirty="0"/>
              <a:t/>
            </a:r>
            <a:br>
              <a:rPr lang="en-ZA" sz="3200" b="1" dirty="0"/>
            </a:br>
            <a:r>
              <a:rPr lang="en-ZA" sz="3200" b="1" dirty="0"/>
              <a:t/>
            </a:r>
            <a:br>
              <a:rPr lang="en-ZA" sz="3200" b="1" dirty="0"/>
            </a:br>
            <a:r>
              <a:rPr lang="en-ZA" sz="3200" b="1" dirty="0"/>
              <a:t/>
            </a:r>
            <a:br>
              <a:rPr lang="en-ZA" sz="3200" b="1" dirty="0"/>
            </a:br>
            <a:r>
              <a:rPr lang="en-ZA" sz="3200" b="1" dirty="0"/>
              <a:t>Powers and functions of Commission </a:t>
            </a:r>
            <a:r>
              <a:rPr lang="en-ZA" sz="3200" b="1" dirty="0">
                <a:latin typeface="Century Gothic" panose="020B0502020202020204" pitchFamily="34" charset="0"/>
              </a:rPr>
              <a:t/>
            </a:r>
            <a:br>
              <a:rPr lang="en-ZA" sz="3200" b="1" dirty="0">
                <a:latin typeface="Century Gothic" panose="020B0502020202020204" pitchFamily="34" charset="0"/>
              </a:rPr>
            </a:br>
            <a:endParaRPr lang="en-GB" altLang="en-US" sz="3200" b="1" dirty="0">
              <a:latin typeface="Century Gothic" panose="020B0502020202020204" pitchFamily="34" charset="0"/>
              <a:sym typeface="Century Gothic" panose="020B0502020202020204" pitchFamily="34" charset="0"/>
            </a:endParaRPr>
          </a:p>
        </p:txBody>
      </p:sp>
      <p:sp>
        <p:nvSpPr>
          <p:cNvPr id="7173" name="Rectangle 3"/>
          <p:cNvSpPr>
            <a:spLocks noGrp="1" noChangeArrowheads="1"/>
          </p:cNvSpPr>
          <p:nvPr>
            <p:ph type="subTitle" idx="1"/>
          </p:nvPr>
        </p:nvSpPr>
        <p:spPr>
          <a:xfrm>
            <a:off x="1847851" y="2525086"/>
            <a:ext cx="8640763" cy="4175753"/>
          </a:xfrm>
        </p:spPr>
        <p:txBody>
          <a:bodyPr>
            <a:normAutofit/>
          </a:bodyPr>
          <a:lstStyle/>
          <a:p>
            <a:pPr algn="l"/>
            <a:r>
              <a:rPr lang="en-ZA" dirty="0">
                <a:latin typeface="+mj-lt"/>
              </a:rPr>
              <a:t>Shall evaluate- </a:t>
            </a:r>
          </a:p>
          <a:p>
            <a:pPr marL="514350" indent="-514350" algn="l">
              <a:buAutoNum type="romanLcParenBoth"/>
            </a:pPr>
            <a:r>
              <a:rPr lang="en-ZA" dirty="0">
                <a:latin typeface="+mj-lt"/>
              </a:rPr>
              <a:t>any Act of Parliament; (ii) any system of personal and family law or custom; (iii) any system of indigenous law, customs or practices; or (iv) any other law, </a:t>
            </a:r>
          </a:p>
          <a:p>
            <a:pPr marL="514350" indent="-514350" algn="l">
              <a:buAutoNum type="romanLcParenBoth"/>
            </a:pPr>
            <a:r>
              <a:rPr lang="en-ZA" dirty="0">
                <a:latin typeface="+mj-lt"/>
              </a:rPr>
              <a:t>may recommend to Parliament or any other legislature the adoption of new legislation which would promote gender equality and the status of women; </a:t>
            </a:r>
          </a:p>
          <a:p>
            <a:pPr marL="514350" indent="-514350" algn="l">
              <a:buAutoNum type="romanLcParenBoth"/>
            </a:pPr>
            <a:r>
              <a:rPr lang="en-ZA" dirty="0">
                <a:latin typeface="+mj-lt"/>
              </a:rPr>
              <a:t>shall investigate any gender-related issues of its own accord or on receipt of a complaint, </a:t>
            </a:r>
            <a:endParaRPr lang="en-GB" altLang="en-US" dirty="0">
              <a:latin typeface="+mj-lt"/>
            </a:endParaRPr>
          </a:p>
        </p:txBody>
      </p:sp>
      <p:grpSp>
        <p:nvGrpSpPr>
          <p:cNvPr id="8" name="Group 8">
            <a:extLst>
              <a:ext uri="{FF2B5EF4-FFF2-40B4-BE49-F238E27FC236}">
                <a16:creationId xmlns:a16="http://schemas.microsoft.com/office/drawing/2014/main" xmlns="" id="{C8C20F4C-71B5-4852-9CE4-420936E91221}"/>
              </a:ext>
            </a:extLst>
          </p:cNvPr>
          <p:cNvGrpSpPr>
            <a:grpSpLocks/>
          </p:cNvGrpSpPr>
          <p:nvPr/>
        </p:nvGrpSpPr>
        <p:grpSpPr bwMode="auto">
          <a:xfrm>
            <a:off x="1676400" y="152400"/>
            <a:ext cx="9144000" cy="6858000"/>
            <a:chOff x="0" y="1029"/>
            <a:chExt cx="9144000" cy="6858000"/>
          </a:xfrm>
        </p:grpSpPr>
        <p:pic>
          <p:nvPicPr>
            <p:cNvPr id="9" name="Picture 7" descr="CGE Banner1">
              <a:extLst>
                <a:ext uri="{FF2B5EF4-FFF2-40B4-BE49-F238E27FC236}">
                  <a16:creationId xmlns:a16="http://schemas.microsoft.com/office/drawing/2014/main" xmlns="" id="{B88864BF-155F-4583-8B14-21A2769C12B0}"/>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9">
              <a:extLst>
                <a:ext uri="{FF2B5EF4-FFF2-40B4-BE49-F238E27FC236}">
                  <a16:creationId xmlns:a16="http://schemas.microsoft.com/office/drawing/2014/main" xmlns="" id="{8B492BD4-C918-4C06-B98E-46D4FDEE64E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170927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8"/>
          <p:cNvGrpSpPr>
            <a:grpSpLocks/>
          </p:cNvGrpSpPr>
          <p:nvPr/>
        </p:nvGrpSpPr>
        <p:grpSpPr bwMode="auto">
          <a:xfrm>
            <a:off x="1524000" y="0"/>
            <a:ext cx="9144000" cy="6859588"/>
            <a:chOff x="0" y="0"/>
            <a:chExt cx="9144000" cy="6859029"/>
          </a:xfrm>
        </p:grpSpPr>
        <p:pic>
          <p:nvPicPr>
            <p:cNvPr id="9221" name="Picture 7"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22" name="Picture 9"/>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B16F75FF-D483-4045-88F7-B4D55649C608}" type="slidenum">
              <a:rPr lang="en-GB" altLang="en-US" sz="1400"/>
              <a:pPr>
                <a:spcBef>
                  <a:spcPct val="0"/>
                </a:spcBef>
                <a:buFontTx/>
                <a:buNone/>
              </a:pPr>
              <a:t>6</a:t>
            </a:fld>
            <a:endParaRPr lang="en-GB" altLang="en-US" sz="1400" dirty="0"/>
          </a:p>
        </p:txBody>
      </p:sp>
      <p:sp>
        <p:nvSpPr>
          <p:cNvPr id="9220" name="Rectangle 3"/>
          <p:cNvSpPr>
            <a:spLocks noGrp="1" noChangeArrowheads="1"/>
          </p:cNvSpPr>
          <p:nvPr>
            <p:ph type="subTitle" idx="1"/>
          </p:nvPr>
        </p:nvSpPr>
        <p:spPr>
          <a:xfrm>
            <a:off x="1524000" y="2133600"/>
            <a:ext cx="9144000" cy="4319588"/>
          </a:xfrm>
        </p:spPr>
        <p:txBody>
          <a:bodyPr/>
          <a:lstStyle/>
          <a:p>
            <a:r>
              <a:rPr lang="en-US" altLang="en-US" sz="2800" b="1" dirty="0">
                <a:latin typeface="+mj-lt"/>
              </a:rPr>
              <a:t>Our Vision</a:t>
            </a:r>
          </a:p>
          <a:p>
            <a:endParaRPr lang="en-US" altLang="en-US" dirty="0">
              <a:latin typeface="+mj-lt"/>
            </a:endParaRPr>
          </a:p>
          <a:p>
            <a:pPr marL="342900" indent="-342900">
              <a:buFont typeface="Wingdings" panose="05000000000000000000" pitchFamily="2" charset="2"/>
              <a:buChar char="Ø"/>
            </a:pPr>
            <a:r>
              <a:rPr lang="en-US" altLang="en-US" dirty="0">
                <a:latin typeface="+mj-lt"/>
              </a:rPr>
              <a:t>To create a </a:t>
            </a:r>
            <a:r>
              <a:rPr lang="en-US" altLang="en-US" dirty="0">
                <a:solidFill>
                  <a:srgbClr val="FF0000"/>
                </a:solidFill>
                <a:latin typeface="+mj-lt"/>
              </a:rPr>
              <a:t>society</a:t>
            </a:r>
            <a:r>
              <a:rPr lang="en-US" altLang="en-US" dirty="0">
                <a:latin typeface="+mj-lt"/>
              </a:rPr>
              <a:t> that is free from gender oppression and all forms of inequality</a:t>
            </a:r>
          </a:p>
          <a:p>
            <a:pPr algn="just" eaLnBrk="1" hangingPunct="1"/>
            <a:endParaRPr lang="en-GB" altLang="en-US" dirty="0">
              <a:latin typeface="Century Gothic" panose="020B0502020202020204" pitchFamily="34" charset="0"/>
            </a:endParaRPr>
          </a:p>
        </p:txBody>
      </p:sp>
    </p:spTree>
    <p:extLst>
      <p:ext uri="{BB962C8B-B14F-4D97-AF65-F5344CB8AC3E}">
        <p14:creationId xmlns:p14="http://schemas.microsoft.com/office/powerpoint/2010/main" xmlns="" val="1622464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0"/>
          <p:cNvGrpSpPr>
            <a:grpSpLocks/>
          </p:cNvGrpSpPr>
          <p:nvPr/>
        </p:nvGrpSpPr>
        <p:grpSpPr bwMode="auto">
          <a:xfrm>
            <a:off x="1524000" y="0"/>
            <a:ext cx="9144000" cy="6858000"/>
            <a:chOff x="0" y="0"/>
            <a:chExt cx="9144000" cy="6859122"/>
          </a:xfrm>
        </p:grpSpPr>
        <p:pic>
          <p:nvPicPr>
            <p:cNvPr id="11271"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72"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27353678-063D-4246-A717-98A135C6ED4C}" type="slidenum">
              <a:rPr lang="en-GB" altLang="en-US" sz="1400"/>
              <a:pPr>
                <a:spcBef>
                  <a:spcPct val="0"/>
                </a:spcBef>
                <a:buFontTx/>
                <a:buNone/>
              </a:pPr>
              <a:t>7</a:t>
            </a:fld>
            <a:endParaRPr lang="en-GB" altLang="en-US" sz="1400" dirty="0"/>
          </a:p>
        </p:txBody>
      </p:sp>
      <p:sp>
        <p:nvSpPr>
          <p:cNvPr id="11268" name="Rectangle 2"/>
          <p:cNvSpPr>
            <a:spLocks noGrp="1" noChangeArrowheads="1"/>
          </p:cNvSpPr>
          <p:nvPr>
            <p:ph type="ctrTitle"/>
          </p:nvPr>
        </p:nvSpPr>
        <p:spPr>
          <a:xfrm>
            <a:off x="2209800" y="1882241"/>
            <a:ext cx="7772400" cy="431800"/>
          </a:xfrm>
        </p:spPr>
        <p:txBody>
          <a:bodyPr>
            <a:noAutofit/>
          </a:bodyPr>
          <a:lstStyle/>
          <a:p>
            <a:r>
              <a:rPr lang="en-US" altLang="en-US" sz="2800" b="1" dirty="0">
                <a:sym typeface="Century Gothic" panose="020B0502020202020204" pitchFamily="34" charset="0"/>
              </a:rPr>
              <a:t>Provision of section 4(2) of the RCMA</a:t>
            </a:r>
            <a:endParaRPr lang="en-GB" altLang="en-US" sz="2800" b="1" dirty="0">
              <a:sym typeface="Century Gothic" panose="020B0502020202020204" pitchFamily="34" charset="0"/>
            </a:endParaRPr>
          </a:p>
        </p:txBody>
      </p:sp>
      <p:sp>
        <p:nvSpPr>
          <p:cNvPr id="11269" name="Rectangle 3"/>
          <p:cNvSpPr>
            <a:spLocks noGrp="1" noChangeArrowheads="1"/>
          </p:cNvSpPr>
          <p:nvPr>
            <p:ph type="subTitle" idx="1"/>
          </p:nvPr>
        </p:nvSpPr>
        <p:spPr>
          <a:xfrm>
            <a:off x="1524000" y="2314041"/>
            <a:ext cx="9144000" cy="4365625"/>
          </a:xfrm>
        </p:spPr>
        <p:txBody>
          <a:bodyPr>
            <a:noAutofit/>
          </a:bodyPr>
          <a:lstStyle/>
          <a:p>
            <a:pPr marL="342900" indent="-342900" algn="l" eaLnBrk="1" hangingPunct="1">
              <a:lnSpc>
                <a:spcPct val="170000"/>
              </a:lnSpc>
              <a:buFont typeface="Arial" panose="020B0604020202020204" pitchFamily="34" charset="0"/>
              <a:buChar char="•"/>
            </a:pPr>
            <a:r>
              <a:rPr lang="en-GB" altLang="en-US" sz="1800" dirty="0">
                <a:latin typeface="+mj-lt"/>
              </a:rPr>
              <a:t>Section (2) of the Recognition of Customary Marriages Act 120 of 1998 (RCMA) reads as follows:</a:t>
            </a:r>
          </a:p>
          <a:p>
            <a:pPr algn="l" eaLnBrk="1" hangingPunct="1">
              <a:lnSpc>
                <a:spcPct val="170000"/>
              </a:lnSpc>
            </a:pPr>
            <a:r>
              <a:rPr lang="en-GB" altLang="en-US" sz="1800" dirty="0">
                <a:latin typeface="+mj-lt"/>
              </a:rPr>
              <a:t>“Either party may apply to the registration officer in the prescribed form for the registration of the customary marriage and must furnish the registration officer with the prescribed information and any additional information which the registering officer may require in order to satisfy himself or herself as to the existence of the marriage”.</a:t>
            </a:r>
          </a:p>
          <a:p>
            <a:pPr marL="342900" indent="-342900" algn="l" eaLnBrk="1" hangingPunct="1">
              <a:lnSpc>
                <a:spcPct val="170000"/>
              </a:lnSpc>
              <a:buFont typeface="Arial" panose="020B0604020202020204" pitchFamily="34" charset="0"/>
              <a:buChar char="•"/>
            </a:pPr>
            <a:r>
              <a:rPr lang="en-GB" altLang="en-US" sz="1800" dirty="0">
                <a:latin typeface="+mj-lt"/>
              </a:rPr>
              <a:t>The CGE is of the opinion that the legislature meant to enable a party to register a customary marriage in the absence of another party as long that party can prove the existence of the marriage.</a:t>
            </a:r>
          </a:p>
        </p:txBody>
      </p:sp>
    </p:spTree>
    <p:extLst>
      <p:ext uri="{BB962C8B-B14F-4D97-AF65-F5344CB8AC3E}">
        <p14:creationId xmlns:p14="http://schemas.microsoft.com/office/powerpoint/2010/main" xmlns="" val="35502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0"/>
          <p:cNvGrpSpPr>
            <a:grpSpLocks/>
          </p:cNvGrpSpPr>
          <p:nvPr/>
        </p:nvGrpSpPr>
        <p:grpSpPr bwMode="auto">
          <a:xfrm>
            <a:off x="1524000" y="0"/>
            <a:ext cx="9144000" cy="6858000"/>
            <a:chOff x="0" y="0"/>
            <a:chExt cx="9144000" cy="6859122"/>
          </a:xfrm>
        </p:grpSpPr>
        <p:pic>
          <p:nvPicPr>
            <p:cNvPr id="13318"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9"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F95E332-04E6-471D-B07C-E4C3C15AD043}" type="slidenum">
              <a:rPr lang="en-GB" altLang="en-US" sz="1400"/>
              <a:pPr>
                <a:spcBef>
                  <a:spcPct val="0"/>
                </a:spcBef>
                <a:buFontTx/>
                <a:buNone/>
              </a:pPr>
              <a:t>8</a:t>
            </a:fld>
            <a:endParaRPr lang="en-GB" altLang="en-US" sz="1400" dirty="0"/>
          </a:p>
        </p:txBody>
      </p:sp>
      <p:sp>
        <p:nvSpPr>
          <p:cNvPr id="13316" name="Rectangle 2"/>
          <p:cNvSpPr>
            <a:spLocks noGrp="1" noChangeArrowheads="1"/>
          </p:cNvSpPr>
          <p:nvPr>
            <p:ph type="ctrTitle"/>
          </p:nvPr>
        </p:nvSpPr>
        <p:spPr>
          <a:xfrm>
            <a:off x="1992314" y="1785634"/>
            <a:ext cx="8135937" cy="1060436"/>
          </a:xfrm>
        </p:spPr>
        <p:txBody>
          <a:bodyPr>
            <a:noAutofit/>
          </a:bodyPr>
          <a:lstStyle/>
          <a:p>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b="1" dirty="0"/>
              <a:t>Challenges with applying section 4(2) in practice </a:t>
            </a:r>
            <a:br>
              <a:rPr lang="en-US" altLang="en-US" sz="2800" b="1" dirty="0"/>
            </a:br>
            <a:endParaRPr lang="en-GB" altLang="en-US" sz="2800" b="1" dirty="0">
              <a:sym typeface="Century Gothic" panose="020B0502020202020204" pitchFamily="34" charset="0"/>
            </a:endParaRPr>
          </a:p>
        </p:txBody>
      </p:sp>
      <p:sp>
        <p:nvSpPr>
          <p:cNvPr id="5125" name="Rectangle 3"/>
          <p:cNvSpPr>
            <a:spLocks noGrp="1" noChangeArrowheads="1"/>
          </p:cNvSpPr>
          <p:nvPr>
            <p:ph type="subTitle" idx="1"/>
          </p:nvPr>
        </p:nvSpPr>
        <p:spPr>
          <a:xfrm>
            <a:off x="1524000" y="2537461"/>
            <a:ext cx="9143999" cy="4039554"/>
          </a:xfrm>
        </p:spPr>
        <p:txBody>
          <a:bodyPr>
            <a:normAutofit/>
          </a:bodyPr>
          <a:lstStyle/>
          <a:p>
            <a:pPr marL="285750" indent="-285750" algn="just">
              <a:lnSpc>
                <a:spcPct val="150000"/>
              </a:lnSpc>
              <a:buFont typeface="Arial" panose="020B0604020202020204" pitchFamily="34" charset="0"/>
              <a:buChar char="•"/>
            </a:pPr>
            <a:r>
              <a:rPr lang="en-US" altLang="en-US" sz="2000" dirty="0">
                <a:latin typeface="+mj-lt"/>
              </a:rPr>
              <a:t>In practice the CGE has noticed that the registering officer refuses to register a customary marriage unless both parties to the customary marriage  are present before him or her which the CGE believes is in contradiction with the provisions of section 4(2) of the RCMA.</a:t>
            </a:r>
          </a:p>
          <a:p>
            <a:pPr marL="285750" indent="-285750" algn="just">
              <a:lnSpc>
                <a:spcPct val="150000"/>
              </a:lnSpc>
              <a:buFont typeface="Arial" panose="020B0604020202020204" pitchFamily="34" charset="0"/>
              <a:buChar char="•"/>
            </a:pPr>
            <a:r>
              <a:rPr lang="en-US" altLang="en-US" sz="2000" dirty="0">
                <a:latin typeface="+mj-lt"/>
              </a:rPr>
              <a:t>The refusal of the Department of Home Affairs is amplified by the Department’s registration form of the customary marriage which provides for both parties to sign the form before the registration of the customary marriage can be effected.</a:t>
            </a:r>
          </a:p>
          <a:p>
            <a:pPr marL="285750" indent="-285750" algn="l">
              <a:buFont typeface="Arial" panose="020B0604020202020204" pitchFamily="34" charset="0"/>
              <a:buChar char="•"/>
            </a:pPr>
            <a:endParaRPr lang="en-US" altLang="en-US" sz="1600" dirty="0">
              <a:latin typeface="Century Gothic" panose="020B0502020202020204" pitchFamily="34" charset="0"/>
            </a:endParaRPr>
          </a:p>
          <a:p>
            <a:pPr marL="285750" indent="-285750" algn="l">
              <a:buFont typeface="Arial" panose="020B0604020202020204" pitchFamily="34" charset="0"/>
              <a:buChar char="•"/>
            </a:pPr>
            <a:endParaRPr lang="en-US" altLang="en-US" sz="1600" dirty="0">
              <a:latin typeface="Century Gothic" panose="020B0502020202020204" pitchFamily="34" charset="0"/>
            </a:endParaRPr>
          </a:p>
          <a:p>
            <a:pPr algn="l">
              <a:lnSpc>
                <a:spcPct val="80000"/>
              </a:lnSpc>
              <a:defRPr/>
            </a:pPr>
            <a:endParaRPr lang="en-GB" altLang="en-US" sz="1800" dirty="0">
              <a:latin typeface="Century Gothic" panose="020B0502020202020204" pitchFamily="34" charset="0"/>
            </a:endParaRPr>
          </a:p>
        </p:txBody>
      </p:sp>
    </p:spTree>
    <p:extLst>
      <p:ext uri="{BB962C8B-B14F-4D97-AF65-F5344CB8AC3E}">
        <p14:creationId xmlns:p14="http://schemas.microsoft.com/office/powerpoint/2010/main" xmlns="" val="345139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0"/>
          <p:cNvGrpSpPr>
            <a:grpSpLocks/>
          </p:cNvGrpSpPr>
          <p:nvPr/>
        </p:nvGrpSpPr>
        <p:grpSpPr bwMode="auto">
          <a:xfrm>
            <a:off x="1524000" y="0"/>
            <a:ext cx="9144000" cy="6858000"/>
            <a:chOff x="0" y="0"/>
            <a:chExt cx="9144000" cy="6859122"/>
          </a:xfrm>
        </p:grpSpPr>
        <p:pic>
          <p:nvPicPr>
            <p:cNvPr id="13318" name="Picture 5" descr="CGE Banner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17859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9"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14117"/>
              <a:ext cx="9144000" cy="1450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3F95E332-04E6-471D-B07C-E4C3C15AD043}" type="slidenum">
              <a:rPr lang="en-GB" altLang="en-US" sz="1400"/>
              <a:pPr>
                <a:spcBef>
                  <a:spcPct val="0"/>
                </a:spcBef>
                <a:buFontTx/>
                <a:buNone/>
              </a:pPr>
              <a:t>9</a:t>
            </a:fld>
            <a:endParaRPr lang="en-GB" altLang="en-US" sz="1400" dirty="0"/>
          </a:p>
        </p:txBody>
      </p:sp>
      <p:sp>
        <p:nvSpPr>
          <p:cNvPr id="13316" name="Rectangle 2"/>
          <p:cNvSpPr>
            <a:spLocks noGrp="1" noChangeArrowheads="1"/>
          </p:cNvSpPr>
          <p:nvPr>
            <p:ph type="ctrTitle"/>
          </p:nvPr>
        </p:nvSpPr>
        <p:spPr>
          <a:xfrm>
            <a:off x="1992314" y="1785634"/>
            <a:ext cx="8135937" cy="1060436"/>
          </a:xfrm>
        </p:spPr>
        <p:txBody>
          <a:bodyPr>
            <a:noAutofit/>
          </a:bodyPr>
          <a:lstStyle/>
          <a:p>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dirty="0"/>
              <a:t/>
            </a:r>
            <a:br>
              <a:rPr lang="en-US" altLang="en-US" sz="2800" dirty="0"/>
            </a:br>
            <a:r>
              <a:rPr lang="en-US" altLang="en-US" sz="2800" b="1" dirty="0"/>
              <a:t>Challenges with applying section 4(2) in practice </a:t>
            </a:r>
            <a:r>
              <a:rPr lang="en-US" altLang="en-US" sz="2800" dirty="0"/>
              <a:t/>
            </a:r>
            <a:br>
              <a:rPr lang="en-US" altLang="en-US" sz="2800" dirty="0"/>
            </a:br>
            <a:endParaRPr lang="en-GB" altLang="en-US" sz="2800" b="1" dirty="0">
              <a:sym typeface="Century Gothic" panose="020B0502020202020204" pitchFamily="34" charset="0"/>
            </a:endParaRPr>
          </a:p>
        </p:txBody>
      </p:sp>
      <p:sp>
        <p:nvSpPr>
          <p:cNvPr id="5125" name="Rectangle 3"/>
          <p:cNvSpPr>
            <a:spLocks noGrp="1" noChangeArrowheads="1"/>
          </p:cNvSpPr>
          <p:nvPr>
            <p:ph type="subTitle" idx="1"/>
          </p:nvPr>
        </p:nvSpPr>
        <p:spPr>
          <a:xfrm>
            <a:off x="1524000" y="2537461"/>
            <a:ext cx="9143999" cy="4039554"/>
          </a:xfrm>
        </p:spPr>
        <p:txBody>
          <a:bodyPr>
            <a:normAutofit/>
          </a:bodyPr>
          <a:lstStyle/>
          <a:p>
            <a:pPr marL="285750" indent="-285750" algn="just">
              <a:lnSpc>
                <a:spcPct val="150000"/>
              </a:lnSpc>
              <a:buFont typeface="Arial" panose="020B0604020202020204" pitchFamily="34" charset="0"/>
              <a:buChar char="•"/>
            </a:pPr>
            <a:r>
              <a:rPr lang="en-US" altLang="en-US" sz="2000" dirty="0">
                <a:latin typeface="+mj-lt"/>
              </a:rPr>
              <a:t>The CGE is cognisant of the provisions of section 4(9) of the RCMA which provides that “the failure to register the marriage does not render the marriage invalid”. The CGE has noted in practice that it becomes difficult for women to register a customary marriage if the other spouse is deceased. </a:t>
            </a:r>
          </a:p>
          <a:p>
            <a:pPr marL="285750" indent="-285750" algn="just">
              <a:lnSpc>
                <a:spcPct val="150000"/>
              </a:lnSpc>
              <a:buFont typeface="Arial" panose="020B0604020202020204" pitchFamily="34" charset="0"/>
              <a:buChar char="•"/>
            </a:pPr>
            <a:r>
              <a:rPr lang="en-US" altLang="en-US" sz="2000" dirty="0">
                <a:latin typeface="+mj-lt"/>
              </a:rPr>
              <a:t> In estate administration processes the surviving spouse is faced with legal challenges which may disinherit the spouse if he or she cannot prove the existence of the marriage.</a:t>
            </a:r>
          </a:p>
          <a:p>
            <a:pPr marL="285750" indent="-285750" algn="just">
              <a:buFont typeface="Arial" panose="020B0604020202020204" pitchFamily="34" charset="0"/>
              <a:buChar char="•"/>
            </a:pPr>
            <a:endParaRPr lang="en-US" altLang="en-US" sz="2000" dirty="0">
              <a:latin typeface="Century Gothic" panose="020B0502020202020204" pitchFamily="34" charset="0"/>
            </a:endParaRPr>
          </a:p>
          <a:p>
            <a:pPr marL="285750" indent="-285750" algn="just">
              <a:buFont typeface="Arial" panose="020B0604020202020204" pitchFamily="34" charset="0"/>
              <a:buChar char="•"/>
            </a:pPr>
            <a:endParaRPr lang="en-US" altLang="en-US" sz="2000" dirty="0">
              <a:latin typeface="Century Gothic" panose="020B0502020202020204" pitchFamily="34" charset="0"/>
            </a:endParaRPr>
          </a:p>
          <a:p>
            <a:pPr marL="285750" indent="-285750" algn="just">
              <a:buFont typeface="Arial" panose="020B0604020202020204" pitchFamily="34" charset="0"/>
              <a:buChar char="•"/>
            </a:pPr>
            <a:endParaRPr lang="en-US" altLang="en-US" sz="2000" dirty="0">
              <a:latin typeface="Century Gothic" panose="020B0502020202020204" pitchFamily="34" charset="0"/>
            </a:endParaRPr>
          </a:p>
          <a:p>
            <a:pPr algn="l">
              <a:lnSpc>
                <a:spcPct val="80000"/>
              </a:lnSpc>
              <a:defRPr/>
            </a:pPr>
            <a:endParaRPr lang="en-GB" altLang="en-US" sz="1800" dirty="0">
              <a:latin typeface="Century Gothic" panose="020B0502020202020204" pitchFamily="34" charset="0"/>
            </a:endParaRPr>
          </a:p>
        </p:txBody>
      </p:sp>
    </p:spTree>
    <p:extLst>
      <p:ext uri="{BB962C8B-B14F-4D97-AF65-F5344CB8AC3E}">
        <p14:creationId xmlns:p14="http://schemas.microsoft.com/office/powerpoint/2010/main" xmlns="" val="314699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12162</TotalTime>
  <Words>952</Words>
  <Application>Microsoft Office PowerPoint</Application>
  <PresentationFormat>Custom</PresentationFormat>
  <Paragraphs>89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vt:lpstr>
      <vt:lpstr>PRESENTATION OVERVIEW</vt:lpstr>
      <vt:lpstr>     CGE Mandate</vt:lpstr>
      <vt:lpstr>     Powers and functions of Commission  </vt:lpstr>
      <vt:lpstr>     Powers and functions of Commission  </vt:lpstr>
      <vt:lpstr>Slide 6</vt:lpstr>
      <vt:lpstr>Provision of section 4(2) of the RCMA</vt:lpstr>
      <vt:lpstr>       Challenges with applying section 4(2) in practice  </vt:lpstr>
      <vt:lpstr>       Challenges with applying section 4(2) in practice  </vt:lpstr>
      <vt:lpstr>Continued</vt:lpstr>
      <vt:lpstr>Continued</vt:lpstr>
      <vt:lpstr>CGE’s Recommendation </vt:lpstr>
      <vt:lpstr>                                     Conclusion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Thamsanqa Mncube</dc:creator>
  <cp:lastModifiedBy>PUMZA</cp:lastModifiedBy>
  <cp:revision>30</cp:revision>
  <dcterms:created xsi:type="dcterms:W3CDTF">2017-06-14T06:58:27Z</dcterms:created>
  <dcterms:modified xsi:type="dcterms:W3CDTF">2020-02-26T09:04:20Z</dcterms:modified>
</cp:coreProperties>
</file>