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92" r:id="rId2"/>
    <p:sldId id="1114" r:id="rId3"/>
    <p:sldId id="762" r:id="rId4"/>
    <p:sldId id="770" r:id="rId5"/>
    <p:sldId id="761" r:id="rId6"/>
    <p:sldId id="757" r:id="rId7"/>
    <p:sldId id="769" r:id="rId8"/>
    <p:sldId id="800" r:id="rId9"/>
    <p:sldId id="801" r:id="rId10"/>
    <p:sldId id="802" r:id="rId11"/>
    <p:sldId id="799" r:id="rId12"/>
    <p:sldId id="1110" r:id="rId13"/>
    <p:sldId id="1117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D540E"/>
    <a:srgbClr val="A15B16"/>
    <a:srgbClr val="F18025"/>
    <a:srgbClr val="DDC46A"/>
    <a:srgbClr val="F8A929"/>
    <a:srgbClr val="DFC26A"/>
    <a:srgbClr val="A35A16"/>
    <a:srgbClr val="686964"/>
    <a:srgbClr val="5F605B"/>
    <a:srgbClr val="0370A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78" autoAdjust="0"/>
  </p:normalViewPr>
  <p:slideViewPr>
    <p:cSldViewPr>
      <p:cViewPr varScale="1">
        <p:scale>
          <a:sx n="98" d="100"/>
          <a:sy n="98" d="100"/>
        </p:scale>
        <p:origin x="-20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Microsoft_Office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0.10505762216841601"/>
          <c:y val="4.6007640518470817E-2"/>
          <c:w val="1"/>
          <c:h val="0.862844979508150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 1. On time performance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</c:trendline>
          <c:cat>
            <c:numRef>
              <c:f>Sheet1!$A$2:$A$11</c:f>
              <c:numCache>
                <c:formatCode>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0.88000000000000012</c:v>
                </c:pt>
                <c:pt idx="1">
                  <c:v>0.87000000000000011</c:v>
                </c:pt>
                <c:pt idx="2">
                  <c:v>0.84000000000000008</c:v>
                </c:pt>
                <c:pt idx="3">
                  <c:v>0.75000000000000011</c:v>
                </c:pt>
                <c:pt idx="4">
                  <c:v>0.78</c:v>
                </c:pt>
                <c:pt idx="5">
                  <c:v>0.8</c:v>
                </c:pt>
                <c:pt idx="6">
                  <c:v>0.81</c:v>
                </c:pt>
                <c:pt idx="7">
                  <c:v>0.81</c:v>
                </c:pt>
                <c:pt idx="8">
                  <c:v>0.77</c:v>
                </c:pt>
                <c:pt idx="9">
                  <c:v>0.68000000000000016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9F-43CC-9CF7-55FDC43827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2. Cancellation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</c:trendline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</c:trendline>
          <c:cat>
            <c:numRef>
              <c:f>Sheet1!$A$2:$A$11</c:f>
              <c:numCache>
                <c:formatCode>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Sheet1!$C$2:$C$11</c:f>
              <c:numCache>
                <c:formatCode>0%</c:formatCode>
                <c:ptCount val="10"/>
                <c:pt idx="0">
                  <c:v>1.5000000000000003E-2</c:v>
                </c:pt>
                <c:pt idx="1">
                  <c:v>2.0000000000000004E-2</c:v>
                </c:pt>
                <c:pt idx="2">
                  <c:v>5.5000000000000007E-2</c:v>
                </c:pt>
                <c:pt idx="3">
                  <c:v>5.000000000000001E-2</c:v>
                </c:pt>
                <c:pt idx="4">
                  <c:v>3.0000000000000006E-2</c:v>
                </c:pt>
                <c:pt idx="5">
                  <c:v>3.0000000000000006E-2</c:v>
                </c:pt>
                <c:pt idx="6">
                  <c:v>3.5000000000000003E-2</c:v>
                </c:pt>
                <c:pt idx="7">
                  <c:v>4.5000000000000012E-2</c:v>
                </c:pt>
                <c:pt idx="8">
                  <c:v>8.0000000000000016E-2</c:v>
                </c:pt>
                <c:pt idx="9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29F-43CC-9CF7-55FDC43827C1}"/>
            </c:ext>
          </c:extLst>
        </c:ser>
        <c:dLbls/>
        <c:gapWidth val="219"/>
        <c:overlap val="-27"/>
        <c:axId val="110139264"/>
        <c:axId val="110140800"/>
      </c:barChart>
      <c:catAx>
        <c:axId val="110139264"/>
        <c:scaling>
          <c:orientation val="minMax"/>
        </c:scaling>
        <c:axPos val="b"/>
        <c:numFmt formatCode="0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40800"/>
        <c:crosses val="autoZero"/>
        <c:lblAlgn val="ctr"/>
        <c:lblOffset val="100"/>
      </c:catAx>
      <c:valAx>
        <c:axId val="110140800"/>
        <c:scaling>
          <c:orientation val="minMax"/>
        </c:scaling>
        <c:axPos val="l"/>
        <c:numFmt formatCode="0%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3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0"/>
          <c:y val="0.143900972433746"/>
          <c:w val="1"/>
          <c:h val="0.732439430307272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FWI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2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2"/>
          </c:trendline>
          <c:cat>
            <c:numRef>
              <c:f>Sheet1!$A$2:$A$9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120.2</c:v>
                </c:pt>
                <c:pt idx="1">
                  <c:v>235.9</c:v>
                </c:pt>
                <c:pt idx="2">
                  <c:v>138.30000000000001</c:v>
                </c:pt>
                <c:pt idx="3">
                  <c:v>119.5</c:v>
                </c:pt>
                <c:pt idx="4">
                  <c:v>129.19999999999999</c:v>
                </c:pt>
                <c:pt idx="5">
                  <c:v>275.39999999999986</c:v>
                </c:pt>
                <c:pt idx="6">
                  <c:v>237.5</c:v>
                </c:pt>
                <c:pt idx="7">
                  <c:v>223.9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21-4C52-8C96-DB8EC0F62FF7}"/>
            </c:ext>
          </c:extLst>
        </c:ser>
        <c:dLbls>
          <c:showVal val="1"/>
        </c:dLbls>
        <c:gapWidth val="219"/>
        <c:overlap val="-27"/>
        <c:axId val="110548096"/>
        <c:axId val="110549632"/>
      </c:barChart>
      <c:catAx>
        <c:axId val="110548096"/>
        <c:scaling>
          <c:orientation val="minMax"/>
        </c:scaling>
        <c:axPos val="b"/>
        <c:numFmt formatCode="General" sourceLinked="1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49632"/>
        <c:crosses val="autoZero"/>
        <c:lblAlgn val="ctr"/>
        <c:lblOffset val="100"/>
      </c:catAx>
      <c:valAx>
        <c:axId val="11054963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054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0"/>
          <c:y val="1.5925718807318403E-4"/>
          <c:w val="1"/>
          <c:h val="0.862844979508150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 Current ratio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Sheet1!$B$2:$B$11</c:f>
              <c:numCache>
                <c:formatCode>0.0\x</c:formatCode>
                <c:ptCount val="10"/>
                <c:pt idx="0">
                  <c:v>0.63472001567716319</c:v>
                </c:pt>
                <c:pt idx="1">
                  <c:v>0.23539061271494499</c:v>
                </c:pt>
                <c:pt idx="2">
                  <c:v>0.63951482676733795</c:v>
                </c:pt>
                <c:pt idx="3">
                  <c:v>0.97280605860594305</c:v>
                </c:pt>
                <c:pt idx="4">
                  <c:v>0.80010554566577607</c:v>
                </c:pt>
                <c:pt idx="5">
                  <c:v>0.89593409441921801</c:v>
                </c:pt>
                <c:pt idx="6">
                  <c:v>0.42440034858683801</c:v>
                </c:pt>
                <c:pt idx="7">
                  <c:v>0.87552933531909016</c:v>
                </c:pt>
                <c:pt idx="8">
                  <c:v>1.3652209167479759</c:v>
                </c:pt>
                <c:pt idx="9">
                  <c:v>1.8705047828466339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9F-43CC-9CF7-55FDC43827C1}"/>
            </c:ext>
          </c:extLst>
        </c:ser>
        <c:dLbls/>
        <c:gapWidth val="219"/>
        <c:overlap val="-27"/>
        <c:axId val="111845760"/>
        <c:axId val="111847296"/>
      </c:barChart>
      <c:catAx>
        <c:axId val="111845760"/>
        <c:scaling>
          <c:orientation val="minMax"/>
        </c:scaling>
        <c:axPos val="b"/>
        <c:numFmt formatCode="0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847296"/>
        <c:crosses val="autoZero"/>
        <c:lblAlgn val="ctr"/>
        <c:lblOffset val="100"/>
      </c:catAx>
      <c:valAx>
        <c:axId val="111847296"/>
        <c:scaling>
          <c:orientation val="minMax"/>
          <c:max val="3"/>
        </c:scaling>
        <c:axPos val="l"/>
        <c:numFmt formatCode="0.0\x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84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0"/>
          <c:y val="0.143900972433746"/>
          <c:w val="1"/>
          <c:h val="0.732439430307272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Cash Generated in Operations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0.11800000000000001</c:v>
                </c:pt>
                <c:pt idx="1">
                  <c:v>-0.77700000000000014</c:v>
                </c:pt>
                <c:pt idx="2">
                  <c:v>-0.6090000000000001</c:v>
                </c:pt>
                <c:pt idx="3">
                  <c:v>-1.0389999999999999</c:v>
                </c:pt>
                <c:pt idx="4">
                  <c:v>-1.4079999999999986</c:v>
                </c:pt>
                <c:pt idx="5">
                  <c:v>-2.19</c:v>
                </c:pt>
                <c:pt idx="6">
                  <c:v>-2.52</c:v>
                </c:pt>
                <c:pt idx="7">
                  <c:v>-2.2130000000000001</c:v>
                </c:pt>
                <c:pt idx="8">
                  <c:v>-3.1419999999999999</c:v>
                </c:pt>
                <c:pt idx="9">
                  <c:v>-5.1629999999999976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21-4C52-8C96-DB8EC0F62FF7}"/>
            </c:ext>
          </c:extLst>
        </c:ser>
        <c:dLbls>
          <c:showVal val="1"/>
        </c:dLbls>
        <c:gapWidth val="219"/>
        <c:overlap val="-27"/>
        <c:axId val="111929216"/>
        <c:axId val="111930752"/>
      </c:barChart>
      <c:catAx>
        <c:axId val="111929216"/>
        <c:scaling>
          <c:orientation val="minMax"/>
        </c:scaling>
        <c:axPos val="b"/>
        <c:numFmt formatCode="0" sourceLinked="1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30752"/>
        <c:crosses val="autoZero"/>
        <c:lblAlgn val="ctr"/>
        <c:lblOffset val="100"/>
      </c:catAx>
      <c:valAx>
        <c:axId val="111930752"/>
        <c:scaling>
          <c:orientation val="minMax"/>
          <c:max val="1"/>
          <c:min val="-6"/>
        </c:scaling>
        <c:axPos val="l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292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0"/>
          <c:y val="1.5906359099995203E-4"/>
          <c:w val="1"/>
          <c:h val="0.862844979508150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3. Customer satisfaction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</c:trendline>
          <c:cat>
            <c:numRef>
              <c:f>Sheet1!$A$2:$A$11</c:f>
              <c:numCache>
                <c:formatCode>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0.72666666666666702</c:v>
                </c:pt>
                <c:pt idx="1">
                  <c:v>0.71250000000000002</c:v>
                </c:pt>
                <c:pt idx="2">
                  <c:v>0.71510000000000007</c:v>
                </c:pt>
                <c:pt idx="3">
                  <c:v>0.67900000000000016</c:v>
                </c:pt>
                <c:pt idx="4">
                  <c:v>0.60400000000000009</c:v>
                </c:pt>
                <c:pt idx="5">
                  <c:v>0.67800000000000016</c:v>
                </c:pt>
                <c:pt idx="6">
                  <c:v>0.62600000000000011</c:v>
                </c:pt>
                <c:pt idx="7">
                  <c:v>0.56780000000000008</c:v>
                </c:pt>
                <c:pt idx="8">
                  <c:v>0.56900000000000006</c:v>
                </c:pt>
                <c:pt idx="9">
                  <c:v>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34-4B04-BF1E-859F7BA5E33B}"/>
            </c:ext>
          </c:extLst>
        </c:ser>
        <c:dLbls/>
        <c:gapWidth val="219"/>
        <c:overlap val="-27"/>
        <c:axId val="113131520"/>
        <c:axId val="113133056"/>
      </c:barChart>
      <c:catAx>
        <c:axId val="113131520"/>
        <c:scaling>
          <c:orientation val="minMax"/>
        </c:scaling>
        <c:axPos val="b"/>
        <c:numFmt formatCode="0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133056"/>
        <c:crosses val="autoZero"/>
        <c:lblAlgn val="ctr"/>
        <c:lblOffset val="100"/>
      </c:catAx>
      <c:valAx>
        <c:axId val="113133056"/>
        <c:scaling>
          <c:orientation val="minMax"/>
          <c:max val="1"/>
        </c:scaling>
        <c:axPos val="l"/>
        <c:numFmt formatCode="0%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13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0"/>
          <c:y val="1.5906359099995203E-4"/>
          <c:w val="1"/>
          <c:h val="0.862844979508150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4. Passenger no's (m)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</c:trendline>
          <c:cat>
            <c:numRef>
              <c:f>Sheet1!$A$2:$A$11</c:f>
              <c:numCache>
                <c:formatCode>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Sheet1!$B$2:$B$11</c:f>
              <c:numCache>
                <c:formatCode>_(* #,##0_);_(* \(#,##0\);_(* "-"_);_(@_)</c:formatCode>
                <c:ptCount val="10"/>
                <c:pt idx="0">
                  <c:v>646.2700000000001</c:v>
                </c:pt>
                <c:pt idx="1">
                  <c:v>633.99087000000009</c:v>
                </c:pt>
                <c:pt idx="2">
                  <c:v>472</c:v>
                </c:pt>
                <c:pt idx="3">
                  <c:v>516.39280499999973</c:v>
                </c:pt>
                <c:pt idx="4">
                  <c:v>528.20462499999996</c:v>
                </c:pt>
                <c:pt idx="5">
                  <c:v>543.02</c:v>
                </c:pt>
                <c:pt idx="6">
                  <c:v>516.01</c:v>
                </c:pt>
                <c:pt idx="7">
                  <c:v>448.54</c:v>
                </c:pt>
                <c:pt idx="8">
                  <c:v>372.02</c:v>
                </c:pt>
                <c:pt idx="9">
                  <c:v>269.45999999999987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DA-413A-9490-3A52975D3D72}"/>
            </c:ext>
          </c:extLst>
        </c:ser>
        <c:dLbls/>
        <c:gapWidth val="219"/>
        <c:overlap val="-27"/>
        <c:axId val="113226496"/>
        <c:axId val="113228032"/>
      </c:barChart>
      <c:catAx>
        <c:axId val="113226496"/>
        <c:scaling>
          <c:orientation val="minMax"/>
        </c:scaling>
        <c:axPos val="b"/>
        <c:numFmt formatCode="0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228032"/>
        <c:crosses val="autoZero"/>
        <c:lblAlgn val="ctr"/>
        <c:lblOffset val="100"/>
      </c:catAx>
      <c:valAx>
        <c:axId val="113228032"/>
        <c:scaling>
          <c:orientation val="minMax"/>
          <c:max val="1000"/>
        </c:scaling>
        <c:axPos val="l"/>
        <c:numFmt formatCode="_(* #,##0_);_(* \(#,##0\);_(* &quot;-&quot;_);_(@_)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2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0.41248769685039405"/>
          <c:y val="0"/>
          <c:w val="0.63532513123359624"/>
          <c:h val="0.9962588582677159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2017/18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 Employee costs </c:v>
                </c:pt>
                <c:pt idx="1">
                  <c:v> Energy expenses </c:v>
                </c:pt>
                <c:pt idx="2">
                  <c:v> Security </c:v>
                </c:pt>
                <c:pt idx="3">
                  <c:v> Maintenance expenditure </c:v>
                </c:pt>
                <c:pt idx="4">
                  <c:v> Insurance claims </c:v>
                </c:pt>
                <c:pt idx="5">
                  <c:v> Material expenses </c:v>
                </c:pt>
                <c:pt idx="6">
                  <c:v> Municipal charges </c:v>
                </c:pt>
                <c:pt idx="7">
                  <c:v> Operating lease expenses </c:v>
                </c:pt>
                <c:pt idx="8">
                  <c:v> Haulage fees </c:v>
                </c:pt>
                <c:pt idx="9">
                  <c:v> Professional fees </c:v>
                </c:pt>
                <c:pt idx="10">
                  <c:v> Health and risk </c:v>
                </c:pt>
                <c:pt idx="11">
                  <c:v> Other 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0.51929174779143894</c:v>
                </c:pt>
                <c:pt idx="1">
                  <c:v>8.7404946978109452E-2</c:v>
                </c:pt>
                <c:pt idx="2">
                  <c:v>5.0919904304282698E-2</c:v>
                </c:pt>
                <c:pt idx="3">
                  <c:v>6.1596478220362211E-2</c:v>
                </c:pt>
                <c:pt idx="4">
                  <c:v>6.1835889408265718E-2</c:v>
                </c:pt>
                <c:pt idx="5">
                  <c:v>2.5866148996077403E-2</c:v>
                </c:pt>
                <c:pt idx="6">
                  <c:v>3.729972829169851E-2</c:v>
                </c:pt>
                <c:pt idx="7">
                  <c:v>2.11272017330047E-2</c:v>
                </c:pt>
                <c:pt idx="8">
                  <c:v>2.0942796865098107E-2</c:v>
                </c:pt>
                <c:pt idx="9">
                  <c:v>4.5296176564175407E-3</c:v>
                </c:pt>
                <c:pt idx="10">
                  <c:v>1.9622740682254104E-2</c:v>
                </c:pt>
                <c:pt idx="11">
                  <c:v>8.9562799072990723E-2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2D-44B5-9CBE-9A87F2BCD4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2008/09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 Employee costs </c:v>
                </c:pt>
                <c:pt idx="1">
                  <c:v> Energy expenses </c:v>
                </c:pt>
                <c:pt idx="2">
                  <c:v> Security </c:v>
                </c:pt>
                <c:pt idx="3">
                  <c:v> Maintenance expenditure </c:v>
                </c:pt>
                <c:pt idx="4">
                  <c:v> Insurance claims </c:v>
                </c:pt>
                <c:pt idx="5">
                  <c:v> Material expenses </c:v>
                </c:pt>
                <c:pt idx="6">
                  <c:v> Municipal charges </c:v>
                </c:pt>
                <c:pt idx="7">
                  <c:v> Operating lease expenses </c:v>
                </c:pt>
                <c:pt idx="8">
                  <c:v> Haulage fees </c:v>
                </c:pt>
                <c:pt idx="9">
                  <c:v> Professional fees </c:v>
                </c:pt>
                <c:pt idx="10">
                  <c:v> Health and risk </c:v>
                </c:pt>
                <c:pt idx="11">
                  <c:v> Other </c:v>
                </c:pt>
              </c:strCache>
            </c:strRef>
          </c:cat>
          <c:val>
            <c:numRef>
              <c:f>Sheet1!$C$2:$C$13</c:f>
              <c:numCache>
                <c:formatCode>0.0%</c:formatCode>
                <c:ptCount val="12"/>
                <c:pt idx="0">
                  <c:v>0.45050120352952899</c:v>
                </c:pt>
                <c:pt idx="1">
                  <c:v>8.4676692153250133E-2</c:v>
                </c:pt>
                <c:pt idx="2">
                  <c:v>7.3608005045053701E-2</c:v>
                </c:pt>
                <c:pt idx="3">
                  <c:v>0.12875448885813204</c:v>
                </c:pt>
                <c:pt idx="4">
                  <c:v>3.0161226229181499E-2</c:v>
                </c:pt>
                <c:pt idx="5">
                  <c:v>3.7897760427145814E-2</c:v>
                </c:pt>
                <c:pt idx="6">
                  <c:v>0</c:v>
                </c:pt>
                <c:pt idx="7">
                  <c:v>2.3899899091202895E-2</c:v>
                </c:pt>
                <c:pt idx="8">
                  <c:v>0</c:v>
                </c:pt>
                <c:pt idx="9">
                  <c:v>3.37567538030027E-2</c:v>
                </c:pt>
                <c:pt idx="10">
                  <c:v>0</c:v>
                </c:pt>
                <c:pt idx="11">
                  <c:v>0.13674397086350201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2D-44B5-9CBE-9A87F2BCD4BD}"/>
            </c:ext>
          </c:extLst>
        </c:ser>
        <c:dLbls/>
        <c:gapWidth val="182"/>
        <c:axId val="113316608"/>
        <c:axId val="113318144"/>
      </c:barChart>
      <c:catAx>
        <c:axId val="113316608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318144"/>
        <c:crosses val="autoZero"/>
        <c:auto val="1"/>
        <c:lblAlgn val="ctr"/>
        <c:lblOffset val="100"/>
      </c:catAx>
      <c:valAx>
        <c:axId val="113318144"/>
        <c:scaling>
          <c:orientation val="minMax"/>
        </c:scaling>
        <c:delete val="1"/>
        <c:axPos val="b"/>
        <c:numFmt formatCode="0.0%" sourceLinked="1"/>
        <c:majorTickMark val="none"/>
        <c:tickLblPos val="none"/>
        <c:crossAx val="11331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368815616797916"/>
          <c:y val="5.3350393700787417E-2"/>
          <c:w val="0.15376312335958001"/>
          <c:h val="0.2310452755905510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955" cy="49567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SECRET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49" y="2"/>
            <a:ext cx="2945955" cy="495676"/>
          </a:xfrm>
          <a:prstGeom prst="rect">
            <a:avLst/>
          </a:prstGeom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792D9734-FDF6-0B47-9163-1F38F824AD82}" type="datetime1">
              <a:rPr lang="en-ZA" smtClean="0"/>
              <a:pPr>
                <a:defRPr/>
              </a:pPr>
              <a:t>2020/02/26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9324"/>
            <a:ext cx="2945955" cy="49567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SECRET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49" y="9429324"/>
            <a:ext cx="2945955" cy="495676"/>
          </a:xfrm>
          <a:prstGeom prst="rect">
            <a:avLst/>
          </a:prstGeom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2783BE48-B9EB-4DC3-B175-4CC20B771D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5676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955" cy="495676"/>
          </a:xfrm>
          <a:prstGeom prst="rect">
            <a:avLst/>
          </a:prstGeom>
        </p:spPr>
        <p:txBody>
          <a:bodyPr vert="horz" lIns="96631" tIns="48317" rIns="96631" bIns="48317" rtlCol="0"/>
          <a:lstStyle>
            <a:lvl1pPr algn="l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SECRET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9" y="2"/>
            <a:ext cx="2945955" cy="495676"/>
          </a:xfrm>
          <a:prstGeom prst="rect">
            <a:avLst/>
          </a:prstGeom>
        </p:spPr>
        <p:txBody>
          <a:bodyPr vert="horz" wrap="square" lIns="96631" tIns="48317" rIns="96631" bIns="48317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cs typeface="Arial" pitchFamily="34" charset="0"/>
              </a:defRPr>
            </a:lvl1pPr>
          </a:lstStyle>
          <a:p>
            <a:pPr>
              <a:defRPr/>
            </a:pPr>
            <a:fld id="{5826756C-1802-AF49-8CA9-840DDA646C6C}" type="datetime1">
              <a:rPr lang="en-ZA" smtClean="0"/>
              <a:pPr>
                <a:defRPr/>
              </a:pPr>
              <a:t>2020/02/26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1" tIns="48317" rIns="96631" bIns="4831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63" y="4715482"/>
            <a:ext cx="5437550" cy="4466002"/>
          </a:xfrm>
          <a:prstGeom prst="rect">
            <a:avLst/>
          </a:prstGeom>
        </p:spPr>
        <p:txBody>
          <a:bodyPr vert="horz" lIns="96631" tIns="48317" rIns="96631" bIns="4831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29324"/>
            <a:ext cx="2945955" cy="495676"/>
          </a:xfrm>
          <a:prstGeom prst="rect">
            <a:avLst/>
          </a:prstGeom>
        </p:spPr>
        <p:txBody>
          <a:bodyPr vert="horz" lIns="96631" tIns="48317" rIns="96631" bIns="48317" rtlCol="0" anchor="b"/>
          <a:lstStyle>
            <a:lvl1pPr algn="l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SECRET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9" y="9429324"/>
            <a:ext cx="2945955" cy="495676"/>
          </a:xfrm>
          <a:prstGeom prst="rect">
            <a:avLst/>
          </a:prstGeom>
        </p:spPr>
        <p:txBody>
          <a:bodyPr vert="horz" wrap="square" lIns="96631" tIns="48317" rIns="96631" bIns="4831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Arial" panose="020B0604020202020204" pitchFamily="34" charset="0"/>
              </a:defRPr>
            </a:lvl1pPr>
          </a:lstStyle>
          <a:p>
            <a:fld id="{47D24323-C1F1-4FBF-BA43-DF69078F62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96250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723" indent="-28566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2651" indent="-228529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99712" indent="-228529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6772" indent="-228529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3834" indent="-2285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0895" indent="-2285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7955" indent="-2285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5016" indent="-2285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871DAD5-643B-4F77-9C64-1EC80B570E81}" type="slidenum">
              <a:rPr lang="en-US" sz="1300"/>
              <a:pPr eaLnBrk="1" hangingPunct="1"/>
              <a:t>1</a:t>
            </a:fld>
            <a:endParaRPr lang="en-US" sz="13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SECRET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SECRET</a:t>
            </a:r>
          </a:p>
        </p:txBody>
      </p:sp>
    </p:spTree>
    <p:extLst>
      <p:ext uri="{BB962C8B-B14F-4D97-AF65-F5344CB8AC3E}">
        <p14:creationId xmlns:p14="http://schemas.microsoft.com/office/powerpoint/2010/main" xmlns="" val="4267189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SECRET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24323-C1F1-4FBF-BA43-DF69078F62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1496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280641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pPr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2864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SECRET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3FD81-98C9-4A4E-8602-DFC85C89EA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94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SECRET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D559F-5C2B-4A88-A044-01545B3892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955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SECRET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5C70D-206A-40EE-A983-0DA55A7B4A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1823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SECRET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8F40B-CDAE-43B1-B14D-85FE9ADF51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97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SECRET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A539E-72BC-4F74-BB83-9BDEAADF0C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617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SECRET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E72B39-5706-4B40-BC2B-BE33F2D655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547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SECRET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BD5DA-922C-426C-8B9D-6CC90D4028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186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SECRET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D8D74-86AE-4EEB-B686-873F37AB3F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942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SECRET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5E39FB-003E-4D02-8C51-6F3FF93AC5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904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SECRET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DD573-85CF-4260-B250-661359F584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664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SECRET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26D481-89DE-4B07-973D-4285544F1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556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SECRET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06D65-999E-4C35-B5B7-44D8BAAB4D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88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SECRET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panose="020B0604020202020204" pitchFamily="34" charset="0"/>
              </a:defRPr>
            </a:lvl1pPr>
          </a:lstStyle>
          <a:p>
            <a:fld id="{9DE905AC-4EC4-4161-B6D2-39591D5C83C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802313"/>
            <a:ext cx="22860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71" y="980729"/>
            <a:ext cx="9126729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1700808"/>
            <a:ext cx="8382000" cy="226159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2300" dirty="0"/>
          </a:p>
        </p:txBody>
      </p:sp>
      <p:sp>
        <p:nvSpPr>
          <p:cNvPr id="9219" name="Subtitle 6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2060848"/>
          </a:xfrm>
          <a:solidFill>
            <a:srgbClr val="A15B16"/>
          </a:solidFill>
          <a:ln>
            <a:solidFill>
              <a:srgbClr val="9D540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ZA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PRESENTATION </a:t>
            </a:r>
            <a:r>
              <a:rPr lang="en-ZA" altLang="en-US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TO </a:t>
            </a:r>
            <a:r>
              <a:rPr lang="en-ZA" altLang="en-US" sz="1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</a:t>
            </a:r>
            <a:endParaRPr lang="en-ZA" altLang="en-US" sz="1000" b="1" dirty="0" smtClean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ZA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PORTFOLIO </a:t>
            </a:r>
            <a:r>
              <a:rPr lang="en-ZA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COMMITTEE ON TRANSPORT </a:t>
            </a:r>
            <a:r>
              <a:rPr lang="en-ZA" altLang="en-US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ON </a:t>
            </a:r>
            <a:r>
              <a:rPr lang="en-ZA" altLang="en-US" sz="1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</a:t>
            </a:r>
            <a:endParaRPr lang="en-ZA" altLang="en-US" sz="1000" b="1" dirty="0" smtClean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ZA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APPOINTMENT </a:t>
            </a:r>
            <a:r>
              <a:rPr lang="en-ZA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OF THE ADMINISTRATOR </a:t>
            </a:r>
            <a:r>
              <a:rPr lang="en-ZA" altLang="en-US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FOR </a:t>
            </a:r>
            <a:r>
              <a:rPr lang="en-ZA" altLang="en-US" sz="1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</a:t>
            </a:r>
            <a:endParaRPr lang="en-ZA" altLang="en-US" sz="1000" b="1" dirty="0" smtClean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ZA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PASSENGER </a:t>
            </a:r>
            <a:r>
              <a:rPr lang="en-ZA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RAIL AGENCY OF SOUTH AFRICA </a:t>
            </a:r>
            <a:r>
              <a:rPr lang="en-ZA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(</a:t>
            </a:r>
            <a:r>
              <a:rPr lang="en-ZA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PRASA</a:t>
            </a:r>
            <a:r>
              <a:rPr lang="en-ZA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ZA" altLang="en-US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25 FEBRUARY 2020</a:t>
            </a:r>
            <a:endParaRPr lang="en-ZA" altLang="en-US" sz="10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081" name="TextBox 2"/>
          <p:cNvSpPr txBox="1">
            <a:spLocks noChangeArrowheads="1"/>
          </p:cNvSpPr>
          <p:nvPr/>
        </p:nvSpPr>
        <p:spPr bwMode="auto">
          <a:xfrm>
            <a:off x="8820150" y="4525963"/>
            <a:ext cx="185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FD81-98C9-4A4E-8602-DFC85C89EA0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31AE102-1D9F-4A40-9A00-C0973B2BF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6097310"/>
            <a:ext cx="425404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="" xmlns:a16="http://schemas.microsoft.com/office/drawing/2014/main" id="{2EA38F3A-7369-4DAE-BF77-0EFF9029B500}"/>
              </a:ext>
            </a:extLst>
          </p:cNvPr>
          <p:cNvSpPr txBox="1">
            <a:spLocks/>
          </p:cNvSpPr>
          <p:nvPr/>
        </p:nvSpPr>
        <p:spPr>
          <a:xfrm>
            <a:off x="7086600" y="6196014"/>
            <a:ext cx="2057400" cy="346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05221"/>
            <a:fld id="{E2D621DF-C86B-441C-B333-D9A0F2F27E28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805221"/>
              <a:t>10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728BD6B9-0507-4A7C-B8DE-EF2A777A6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90" y="388466"/>
            <a:ext cx="6729095" cy="38576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WEAK SUPPORT FUNCTIONS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60">
            <a:extLst>
              <a:ext uri="{FF2B5EF4-FFF2-40B4-BE49-F238E27FC236}">
                <a16:creationId xmlns="" xmlns:a16="http://schemas.microsoft.com/office/drawing/2014/main" id="{6917982E-9323-407D-BBA8-814C30205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762" y="1842345"/>
            <a:ext cx="5525359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1pPr>
            <a:lvl2pPr marL="144463" indent="-142875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2pPr>
            <a:lvl3pPr marL="11430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3pPr>
            <a:lvl4pPr marL="16002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4pPr>
            <a:lvl5pPr marL="20574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9pPr>
          </a:lstStyle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US" altLang="en-US" sz="1800" b="0" dirty="0"/>
              <a:t>Absence of guiding policies and processes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US" altLang="en-US" sz="1800" b="0" dirty="0"/>
              <a:t>SCM processes are not working, negatively impacting on maintenance and capital expenditure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US" altLang="en-US" sz="1800" b="0" dirty="0"/>
              <a:t>Poor Human Resource Management underpins staffing and skills issues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US" altLang="en-US" sz="1800" b="0" dirty="0"/>
              <a:t>AG findings point to weaknesses in financial management processes and systems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US" altLang="en-US" sz="1800" b="0" dirty="0"/>
              <a:t>Debt collection at PRASA is poor and starves the business of cash</a:t>
            </a:r>
          </a:p>
          <a:p>
            <a:pPr marL="638175" lvl="2" indent="-285750" eaLnBrk="1" hangingPunct="1">
              <a:spcBef>
                <a:spcPts val="600"/>
              </a:spcBef>
              <a:spcAft>
                <a:spcPts val="600"/>
              </a:spcAft>
              <a:buSzPct val="120000"/>
              <a:buFont typeface="Courier New" panose="02070309020205020404" pitchFamily="49" charset="0"/>
              <a:buChar char="o"/>
            </a:pPr>
            <a:r>
              <a:rPr lang="en-US" altLang="en-US" sz="1800" b="0" dirty="0"/>
              <a:t>Debtor days has grown from 22 days in 2012/13 to 225 days in 2017/18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7C876C9-7E67-46A7-BBFC-BE228DBBD71E}"/>
              </a:ext>
            </a:extLst>
          </p:cNvPr>
          <p:cNvSpPr txBox="1"/>
          <p:nvPr/>
        </p:nvSpPr>
        <p:spPr>
          <a:xfrm>
            <a:off x="467544" y="1842345"/>
            <a:ext cx="2364461" cy="37468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3. Weaknesses with support functions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3FD767E-708F-434B-B7AF-8B3E0A4F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C3768FC-A15F-41F2-A614-C9A6418D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539E-72BC-4F74-BB83-9BDEAADF0C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937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="" xmlns:a16="http://schemas.microsoft.com/office/drawing/2014/main" id="{2EA38F3A-7369-4DAE-BF77-0EFF9029B500}"/>
              </a:ext>
            </a:extLst>
          </p:cNvPr>
          <p:cNvSpPr txBox="1">
            <a:spLocks/>
          </p:cNvSpPr>
          <p:nvPr/>
        </p:nvSpPr>
        <p:spPr>
          <a:xfrm>
            <a:off x="7086600" y="6196014"/>
            <a:ext cx="2057400" cy="346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05221"/>
            <a:fld id="{E2D621DF-C86B-441C-B333-D9A0F2F27E28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805221"/>
              <a:t>11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728BD6B9-0507-4A7C-B8DE-EF2A777A6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90" y="388466"/>
            <a:ext cx="6729095" cy="38576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ORRUPTION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AF7A1F1-6166-4D61-9D7C-AA5FC55DAA2D}"/>
              </a:ext>
            </a:extLst>
          </p:cNvPr>
          <p:cNvSpPr txBox="1"/>
          <p:nvPr/>
        </p:nvSpPr>
        <p:spPr>
          <a:xfrm>
            <a:off x="858822" y="1844824"/>
            <a:ext cx="2221840" cy="36266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4. Corruption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0">
            <a:extLst>
              <a:ext uri="{FF2B5EF4-FFF2-40B4-BE49-F238E27FC236}">
                <a16:creationId xmlns="" xmlns:a16="http://schemas.microsoft.com/office/drawing/2014/main" id="{FF587A7F-3E58-4F48-8A92-AAFF826B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0662" y="1844824"/>
            <a:ext cx="5595793" cy="362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1pPr>
            <a:lvl2pPr marL="144463" indent="-142875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2pPr>
            <a:lvl3pPr marL="11430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3pPr>
            <a:lvl4pPr marL="16002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4pPr>
            <a:lvl5pPr marL="20574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US" altLang="en-US" sz="1800" b="0" dirty="0"/>
              <a:t>Past and current investigations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US" altLang="en-US" sz="1800" b="0" dirty="0"/>
              <a:t>Public Protector’s report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US" altLang="en-US" sz="1800" b="0" dirty="0"/>
              <a:t>Locomotive purchase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US" altLang="en-US" sz="1800" b="0" dirty="0"/>
              <a:t>Implication of past leadership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US" altLang="en-US" sz="1800" b="0" dirty="0"/>
              <a:t>Alleged collusion between suppliers and staff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US" altLang="en-US" sz="1800" b="0" dirty="0"/>
              <a:t>Cumulative irregular expenditure at the 2017/18 exceeded R24.2 billion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03AF38C9-24E8-450A-9CB4-236A59ED3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6BC40C0-A680-49B7-A2BC-5C978A22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539E-72BC-4F74-BB83-9BDEAADF0C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75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B12E69-C019-4031-8396-C06630723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7152"/>
          </a:xfrm>
        </p:spPr>
        <p:txBody>
          <a:bodyPr/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E24B73-CC66-4E57-B9E5-83DD6153A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467200"/>
          </a:xfrm>
        </p:spPr>
        <p:txBody>
          <a:bodyPr/>
          <a:lstStyle/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We request the Portfolio Committee to note the presentation and support the Honourable Minister in his endeavour to address the challenges facing the entity.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5085C52-3E18-4169-B267-4C85C037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C67B4B3-7637-4F3D-A723-0EE689D78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539E-72BC-4F74-BB83-9BDEAADF0C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96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2993"/>
            <a:ext cx="8985260" cy="634552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DC23-2843-E240-9889-9C005FBE80A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92362" y="263013"/>
            <a:ext cx="387798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rgbClr val="D0870C"/>
                </a:solidFill>
                <a:latin typeface="Arial" panose="020B0604020202020204" pitchFamily="34" charset="0"/>
              </a:rPr>
              <a:t>Thank </a:t>
            </a:r>
            <a:r>
              <a:rPr lang="en-GB" altLang="en-US" sz="5400" b="1" dirty="0" smtClean="0">
                <a:solidFill>
                  <a:srgbClr val="D0870C"/>
                </a:solidFill>
                <a:latin typeface="Arial" panose="020B0604020202020204" pitchFamily="34" charset="0"/>
              </a:rPr>
              <a:t>you!</a:t>
            </a:r>
            <a:endParaRPr lang="en-US" altLang="en-US" sz="5400" b="1" dirty="0">
              <a:solidFill>
                <a:srgbClr val="D0870C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7630" y="1377393"/>
            <a:ext cx="3810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0099" y="4976277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>
                <a:solidFill>
                  <a:srgbClr val="57592A"/>
                </a:solidFill>
              </a:rPr>
              <a:t>Expect something different and refreshing from PRASA!</a:t>
            </a:r>
            <a:endParaRPr lang="en-ZA" sz="2400" b="1" dirty="0">
              <a:solidFill>
                <a:srgbClr val="5759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9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0732" y="0"/>
            <a:ext cx="9154732" cy="2245411"/>
          </a:xfrm>
          <a:prstGeom prst="rect">
            <a:avLst/>
          </a:prstGeom>
          <a:solidFill>
            <a:srgbClr val="686964"/>
          </a:solidFill>
          <a:ln>
            <a:solidFill>
              <a:srgbClr val="6869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539E-72BC-4F74-BB83-9BDEAADF0C5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0732" y="14317"/>
            <a:ext cx="9154732" cy="1754326"/>
          </a:xfrm>
          <a:prstGeom prst="rect">
            <a:avLst/>
          </a:prstGeom>
          <a:solidFill>
            <a:srgbClr val="686964"/>
          </a:solidFill>
        </p:spPr>
        <p:txBody>
          <a:bodyPr wrap="square" rtlCol="0">
            <a:spAutoFit/>
          </a:bodyPr>
          <a:lstStyle/>
          <a:p>
            <a:pPr algn="ctr"/>
            <a:endParaRPr lang="en-ZA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ZA" sz="3600" b="1" dirty="0" smtClean="0">
                <a:solidFill>
                  <a:schemeClr val="bg1"/>
                </a:solidFill>
              </a:rPr>
              <a:t>PART 1: </a:t>
            </a:r>
          </a:p>
          <a:p>
            <a:pPr algn="ctr"/>
            <a:r>
              <a:rPr lang="en-ZA" sz="3600" b="1" dirty="0" smtClean="0">
                <a:solidFill>
                  <a:schemeClr val="bg1"/>
                </a:solidFill>
              </a:rPr>
              <a:t>Operational Challenges</a:t>
            </a:r>
            <a:endParaRPr lang="en-ZA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32" y="2245411"/>
            <a:ext cx="9144793" cy="461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67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="" xmlns:a16="http://schemas.microsoft.com/office/drawing/2014/main" id="{2EA38F3A-7369-4DAE-BF77-0EFF9029B500}"/>
              </a:ext>
            </a:extLst>
          </p:cNvPr>
          <p:cNvSpPr txBox="1">
            <a:spLocks/>
          </p:cNvSpPr>
          <p:nvPr/>
        </p:nvSpPr>
        <p:spPr>
          <a:xfrm>
            <a:off x="6813883" y="6123460"/>
            <a:ext cx="2057400" cy="346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05221"/>
            <a:fld id="{E2D621DF-C86B-441C-B333-D9A0F2F27E28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805221"/>
              <a:t>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60F77585-7DC7-4307-BD8D-E9FF39FB2D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08480355"/>
              </p:ext>
            </p:extLst>
          </p:nvPr>
        </p:nvGraphicFramePr>
        <p:xfrm>
          <a:off x="3242937" y="1594783"/>
          <a:ext cx="4788001" cy="182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="" xmlns:a16="http://schemas.microsoft.com/office/drawing/2014/main" id="{4948EE66-3721-4B3C-B016-F3DA2571AD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39312913"/>
              </p:ext>
            </p:extLst>
          </p:nvPr>
        </p:nvGraphicFramePr>
        <p:xfrm>
          <a:off x="3330982" y="3495950"/>
          <a:ext cx="4788001" cy="2434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651D3CF-B3E7-4E42-8FC9-0E74609E3095}"/>
              </a:ext>
            </a:extLst>
          </p:cNvPr>
          <p:cNvSpPr txBox="1"/>
          <p:nvPr/>
        </p:nvSpPr>
        <p:spPr>
          <a:xfrm>
            <a:off x="3130641" y="1156172"/>
            <a:ext cx="501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Metrorail’s On-time and Cancellation Performance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C36CA85-5DA2-4DC4-985D-D06F7FA83C52}"/>
              </a:ext>
            </a:extLst>
          </p:cNvPr>
          <p:cNvSpPr txBox="1"/>
          <p:nvPr/>
        </p:nvSpPr>
        <p:spPr>
          <a:xfrm>
            <a:off x="3304325" y="3402379"/>
            <a:ext cx="5133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Metrorail’s Passenger Fatalities and Weighted Injuries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F694530-D6C8-434A-A0FA-7057E0BF17BF}"/>
              </a:ext>
            </a:extLst>
          </p:cNvPr>
          <p:cNvCxnSpPr>
            <a:cxnSpLocks/>
          </p:cNvCxnSpPr>
          <p:nvPr/>
        </p:nvCxnSpPr>
        <p:spPr>
          <a:xfrm>
            <a:off x="3190310" y="1452996"/>
            <a:ext cx="4948423" cy="138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921943D-742B-497E-AFC6-1ACA41D2B2E7}"/>
              </a:ext>
            </a:extLst>
          </p:cNvPr>
          <p:cNvCxnSpPr>
            <a:cxnSpLocks/>
          </p:cNvCxnSpPr>
          <p:nvPr/>
        </p:nvCxnSpPr>
        <p:spPr>
          <a:xfrm>
            <a:off x="3387416" y="3670041"/>
            <a:ext cx="4948423" cy="138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258A332D-7108-4E7C-8F59-F17BAE47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21548"/>
            <a:ext cx="8856984" cy="409841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en-US" sz="2200" b="1" dirty="0"/>
              <a:t/>
            </a:r>
            <a:br>
              <a:rPr lang="en-US" sz="2200" b="1" dirty="0"/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OOR METRORAIL OPERATIONAL PERFORMANCE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EC173C1F-4890-491A-932C-A393FB72E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32" y="750047"/>
            <a:ext cx="8053136" cy="42627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ZA" sz="1600" b="1" i="1" dirty="0"/>
              <a:t>This has primarily been driven by Metrorail’s operational performance…..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D6C076-20A5-47FE-A5F1-DE623B4C80AD}"/>
              </a:ext>
            </a:extLst>
          </p:cNvPr>
          <p:cNvSpPr txBox="1"/>
          <p:nvPr/>
        </p:nvSpPr>
        <p:spPr>
          <a:xfrm>
            <a:off x="706422" y="1494726"/>
            <a:ext cx="2189179" cy="1836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Metrorail’s  reliability has declined substantially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45E06EB-4986-4A92-A697-D933ED8BC095}"/>
              </a:ext>
            </a:extLst>
          </p:cNvPr>
          <p:cNvSpPr txBox="1"/>
          <p:nvPr/>
        </p:nvSpPr>
        <p:spPr>
          <a:xfrm>
            <a:off x="634232" y="3887990"/>
            <a:ext cx="2189179" cy="1836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Metrorail’s safety record has also been poor</a:t>
            </a:r>
          </a:p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The RSR has also not accepted Metrorail’s Safety Management Plan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9A9604CF-DB7B-4E21-BC06-0D8907F5257E}"/>
              </a:ext>
            </a:extLst>
          </p:cNvPr>
          <p:cNvSpPr/>
          <p:nvPr/>
        </p:nvSpPr>
        <p:spPr>
          <a:xfrm rot="16200000" flipV="1">
            <a:off x="2321722" y="2271329"/>
            <a:ext cx="1404432" cy="192505"/>
          </a:xfrm>
          <a:prstGeom prst="triangl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="" xmlns:a16="http://schemas.microsoft.com/office/drawing/2014/main" id="{DAC6FA96-4EDB-4470-9BF8-917EAB26296B}"/>
              </a:ext>
            </a:extLst>
          </p:cNvPr>
          <p:cNvSpPr/>
          <p:nvPr/>
        </p:nvSpPr>
        <p:spPr>
          <a:xfrm rot="16200000" flipV="1">
            <a:off x="2273596" y="4709737"/>
            <a:ext cx="1404432" cy="192505"/>
          </a:xfrm>
          <a:prstGeom prst="triangl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7036212F-6C75-4DF4-B294-67EE92AB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206DBA4-14F4-45CB-96FB-45EB4CACF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539E-72BC-4F74-BB83-9BDEAADF0C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4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3A243D8-D878-48AE-ABC2-21828008E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3" y="908910"/>
            <a:ext cx="7748337" cy="42627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ZA" sz="1600" b="1" i="1" dirty="0"/>
              <a:t>Other customer facing business units have also performed poorly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12AAA982-564B-4F8F-93C2-696FBB35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8886"/>
            <a:ext cx="8748464" cy="344124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ECLINING PERFORMANCE IN OTHER AREAS AS WELL</a:t>
            </a:r>
          </a:p>
        </p:txBody>
      </p:sp>
      <p:sp>
        <p:nvSpPr>
          <p:cNvPr id="7" name="Rectangle 50">
            <a:extLst>
              <a:ext uri="{FF2B5EF4-FFF2-40B4-BE49-F238E27FC236}">
                <a16:creationId xmlns="" xmlns:a16="http://schemas.microsoft.com/office/drawing/2014/main" id="{B7FAEC52-DE4B-4675-BE37-13A21CB39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1" y="1543717"/>
            <a:ext cx="1617663" cy="44611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9pPr>
          </a:lstStyle>
          <a:p>
            <a:pPr eaLnBrk="1" hangingPunct="1"/>
            <a:endParaRPr lang="en-ZA" altLang="en-US"/>
          </a:p>
        </p:txBody>
      </p:sp>
      <p:grpSp>
        <p:nvGrpSpPr>
          <p:cNvPr id="9" name="Group 36">
            <a:extLst>
              <a:ext uri="{FF2B5EF4-FFF2-40B4-BE49-F238E27FC236}">
                <a16:creationId xmlns="" xmlns:a16="http://schemas.microsoft.com/office/drawing/2014/main" id="{B061B3D5-6E45-4B47-8B84-2A7867DDEC2E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992188" y="1678039"/>
            <a:ext cx="1828800" cy="914400"/>
            <a:chOff x="2400" y="1968"/>
            <a:chExt cx="1152" cy="57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0" name="Freeform 33">
              <a:extLst>
                <a:ext uri="{FF2B5EF4-FFF2-40B4-BE49-F238E27FC236}">
                  <a16:creationId xmlns="" xmlns:a16="http://schemas.microsoft.com/office/drawing/2014/main" id="{D93C719C-E3DE-4ABE-90E1-DD8C5AB7B97C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400" y="1968"/>
              <a:ext cx="1152" cy="576"/>
            </a:xfrm>
            <a:custGeom>
              <a:avLst/>
              <a:gdLst>
                <a:gd name="T0" fmla="*/ 0 w 1152"/>
                <a:gd name="T1" fmla="*/ 0 h 576"/>
                <a:gd name="T2" fmla="*/ 1048 w 1152"/>
                <a:gd name="T3" fmla="*/ 0 h 576"/>
                <a:gd name="T4" fmla="*/ 1152 w 1152"/>
                <a:gd name="T5" fmla="*/ 288 h 576"/>
                <a:gd name="T6" fmla="*/ 1048 w 1152"/>
                <a:gd name="T7" fmla="*/ 576 h 576"/>
                <a:gd name="T8" fmla="*/ 0 w 1152"/>
                <a:gd name="T9" fmla="*/ 576 h 576"/>
                <a:gd name="T10" fmla="*/ 0 w 1152"/>
                <a:gd name="T11" fmla="*/ 288 h 576"/>
                <a:gd name="T12" fmla="*/ 0 w 1152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576"/>
                <a:gd name="T23" fmla="*/ 1152 w 1152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576">
                  <a:moveTo>
                    <a:pt x="0" y="0"/>
                  </a:moveTo>
                  <a:lnTo>
                    <a:pt x="1048" y="0"/>
                  </a:lnTo>
                  <a:lnTo>
                    <a:pt x="1152" y="288"/>
                  </a:lnTo>
                  <a:lnTo>
                    <a:pt x="1048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Rectangle 35">
              <a:extLst>
                <a:ext uri="{FF2B5EF4-FFF2-40B4-BE49-F238E27FC236}">
                  <a16:creationId xmlns="" xmlns:a16="http://schemas.microsoft.com/office/drawing/2014/main" id="{5420C51E-3C01-43D2-A387-A3FD8DE52392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440" y="2000"/>
              <a:ext cx="960" cy="4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" tIns="0" rIns="3810" bIns="0" anchor="ctr"/>
            <a:lstStyle>
              <a:lvl1pPr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1pPr>
              <a:lvl2pPr marL="742950" indent="-28575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2pPr>
              <a:lvl3pPr marL="1143000" indent="-22860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3pPr>
              <a:lvl4pPr marL="1600200" indent="-22860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4pPr>
              <a:lvl5pPr marL="2057400" indent="-22860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9pPr>
            </a:lstStyle>
            <a:p>
              <a:pPr eaLnBrk="1" hangingPunct="1">
                <a:buSzPct val="120000"/>
              </a:pPr>
              <a:r>
                <a:rPr lang="en-US" altLang="en-US" dirty="0"/>
                <a:t>MLPS</a:t>
              </a:r>
            </a:p>
          </p:txBody>
        </p:sp>
      </p:grpSp>
      <p:grpSp>
        <p:nvGrpSpPr>
          <p:cNvPr id="12" name="Group 41">
            <a:extLst>
              <a:ext uri="{FF2B5EF4-FFF2-40B4-BE49-F238E27FC236}">
                <a16:creationId xmlns="" xmlns:a16="http://schemas.microsoft.com/office/drawing/2014/main" id="{57F8354F-26EF-4336-885F-6AB1D4C98FB9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992188" y="2949918"/>
            <a:ext cx="1828800" cy="914400"/>
            <a:chOff x="2400" y="1968"/>
            <a:chExt cx="1152" cy="57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4" name="Freeform 42">
              <a:extLst>
                <a:ext uri="{FF2B5EF4-FFF2-40B4-BE49-F238E27FC236}">
                  <a16:creationId xmlns="" xmlns:a16="http://schemas.microsoft.com/office/drawing/2014/main" id="{D5B52ABE-3E19-4EE4-B772-6F272C6E24AB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400" y="1968"/>
              <a:ext cx="1152" cy="576"/>
            </a:xfrm>
            <a:custGeom>
              <a:avLst/>
              <a:gdLst>
                <a:gd name="T0" fmla="*/ 0 w 1152"/>
                <a:gd name="T1" fmla="*/ 0 h 576"/>
                <a:gd name="T2" fmla="*/ 1048 w 1152"/>
                <a:gd name="T3" fmla="*/ 0 h 576"/>
                <a:gd name="T4" fmla="*/ 1152 w 1152"/>
                <a:gd name="T5" fmla="*/ 288 h 576"/>
                <a:gd name="T6" fmla="*/ 1048 w 1152"/>
                <a:gd name="T7" fmla="*/ 576 h 576"/>
                <a:gd name="T8" fmla="*/ 0 w 1152"/>
                <a:gd name="T9" fmla="*/ 576 h 576"/>
                <a:gd name="T10" fmla="*/ 0 w 1152"/>
                <a:gd name="T11" fmla="*/ 288 h 576"/>
                <a:gd name="T12" fmla="*/ 0 w 1152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576"/>
                <a:gd name="T23" fmla="*/ 1152 w 1152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576">
                  <a:moveTo>
                    <a:pt x="0" y="0"/>
                  </a:moveTo>
                  <a:lnTo>
                    <a:pt x="1048" y="0"/>
                  </a:lnTo>
                  <a:lnTo>
                    <a:pt x="1152" y="288"/>
                  </a:lnTo>
                  <a:lnTo>
                    <a:pt x="1048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Rectangle 43">
              <a:extLst>
                <a:ext uri="{FF2B5EF4-FFF2-40B4-BE49-F238E27FC236}">
                  <a16:creationId xmlns="" xmlns:a16="http://schemas.microsoft.com/office/drawing/2014/main" id="{8C1757BD-F797-4B4B-9EC5-EB75EB5A82D2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40" y="2000"/>
              <a:ext cx="960" cy="4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" tIns="0" rIns="3810" bIns="0" anchor="ctr"/>
            <a:lstStyle>
              <a:lvl1pPr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1pPr>
              <a:lvl2pPr marL="742950" indent="-28575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2pPr>
              <a:lvl3pPr marL="1143000" indent="-22860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3pPr>
              <a:lvl4pPr marL="1600200" indent="-22860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4pPr>
              <a:lvl5pPr marL="2057400" indent="-22860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9pPr>
            </a:lstStyle>
            <a:p>
              <a:pPr eaLnBrk="1" hangingPunct="1">
                <a:buSzPct val="120000"/>
              </a:pPr>
              <a:r>
                <a:rPr lang="en-US" altLang="en-US" dirty="0"/>
                <a:t>AUTOPAX</a:t>
              </a:r>
            </a:p>
          </p:txBody>
        </p:sp>
      </p:grpSp>
      <p:grpSp>
        <p:nvGrpSpPr>
          <p:cNvPr id="17" name="Group 46">
            <a:extLst>
              <a:ext uri="{FF2B5EF4-FFF2-40B4-BE49-F238E27FC236}">
                <a16:creationId xmlns="" xmlns:a16="http://schemas.microsoft.com/office/drawing/2014/main" id="{AE47501A-60DB-4F6B-83B3-F4154CB7DC3C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76146" y="4645025"/>
            <a:ext cx="1828800" cy="914400"/>
            <a:chOff x="2400" y="1968"/>
            <a:chExt cx="1152" cy="57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8" name="Freeform 47">
              <a:extLst>
                <a:ext uri="{FF2B5EF4-FFF2-40B4-BE49-F238E27FC236}">
                  <a16:creationId xmlns="" xmlns:a16="http://schemas.microsoft.com/office/drawing/2014/main" id="{28E9F110-A9ED-4863-9AEB-C268EC3667A4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400" y="1968"/>
              <a:ext cx="1152" cy="576"/>
            </a:xfrm>
            <a:custGeom>
              <a:avLst/>
              <a:gdLst>
                <a:gd name="T0" fmla="*/ 0 w 1152"/>
                <a:gd name="T1" fmla="*/ 0 h 576"/>
                <a:gd name="T2" fmla="*/ 1048 w 1152"/>
                <a:gd name="T3" fmla="*/ 0 h 576"/>
                <a:gd name="T4" fmla="*/ 1152 w 1152"/>
                <a:gd name="T5" fmla="*/ 288 h 576"/>
                <a:gd name="T6" fmla="*/ 1048 w 1152"/>
                <a:gd name="T7" fmla="*/ 576 h 576"/>
                <a:gd name="T8" fmla="*/ 0 w 1152"/>
                <a:gd name="T9" fmla="*/ 576 h 576"/>
                <a:gd name="T10" fmla="*/ 0 w 1152"/>
                <a:gd name="T11" fmla="*/ 288 h 576"/>
                <a:gd name="T12" fmla="*/ 0 w 1152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576"/>
                <a:gd name="T23" fmla="*/ 1152 w 1152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576">
                  <a:moveTo>
                    <a:pt x="0" y="0"/>
                  </a:moveTo>
                  <a:lnTo>
                    <a:pt x="1048" y="0"/>
                  </a:lnTo>
                  <a:lnTo>
                    <a:pt x="1152" y="288"/>
                  </a:lnTo>
                  <a:lnTo>
                    <a:pt x="1048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Rectangle 48">
              <a:extLst>
                <a:ext uri="{FF2B5EF4-FFF2-40B4-BE49-F238E27FC236}">
                  <a16:creationId xmlns="" xmlns:a16="http://schemas.microsoft.com/office/drawing/2014/main" id="{6ABC2E86-BBB5-49E7-84F2-418AAA8C257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440" y="2000"/>
              <a:ext cx="960" cy="4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" tIns="0" rIns="3810" bIns="0" anchor="ctr"/>
            <a:lstStyle>
              <a:lvl1pPr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1pPr>
              <a:lvl2pPr marL="742950" indent="-28575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2pPr>
              <a:lvl3pPr marL="1143000" indent="-22860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3pPr>
              <a:lvl4pPr marL="1600200" indent="-22860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4pPr>
              <a:lvl5pPr marL="2057400" indent="-22860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9pPr>
            </a:lstStyle>
            <a:p>
              <a:pPr eaLnBrk="1" hangingPunct="1">
                <a:buSzPct val="120000"/>
              </a:pPr>
              <a:r>
                <a:rPr lang="en-US" altLang="en-US" dirty="0"/>
                <a:t>Property (CRES &amp;  </a:t>
              </a:r>
              <a:r>
                <a:rPr lang="en-US" altLang="en-US" dirty="0" err="1"/>
                <a:t>Intersite</a:t>
              </a:r>
              <a:r>
                <a:rPr lang="en-US" altLang="en-US" dirty="0"/>
                <a:t>)</a:t>
              </a:r>
            </a:p>
          </p:txBody>
        </p:sp>
      </p:grpSp>
      <p:sp>
        <p:nvSpPr>
          <p:cNvPr id="20" name="Rectangle 60">
            <a:extLst>
              <a:ext uri="{FF2B5EF4-FFF2-40B4-BE49-F238E27FC236}">
                <a16:creationId xmlns="" xmlns:a16="http://schemas.microsoft.com/office/drawing/2014/main" id="{9D714A95-0074-4A44-A601-1BD59EF12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447" y="1695085"/>
            <a:ext cx="568801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1pPr>
            <a:lvl2pPr marL="144463" indent="-142875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2pPr>
            <a:lvl3pPr marL="11430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3pPr>
            <a:lvl4pPr marL="16002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4pPr>
            <a:lvl5pPr marL="20574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9pPr>
          </a:lstStyle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US" altLang="en-US" b="0" dirty="0"/>
              <a:t>PAX numbers in 18/19 equaled 387,530 compared to 3.8 million in 2008/09.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US" altLang="en-US" b="0" dirty="0"/>
              <a:t>Decline mainly due to locomotive reliability and availability.</a:t>
            </a:r>
          </a:p>
        </p:txBody>
      </p:sp>
      <p:sp>
        <p:nvSpPr>
          <p:cNvPr id="21" name="Rectangle 61">
            <a:extLst>
              <a:ext uri="{FF2B5EF4-FFF2-40B4-BE49-F238E27FC236}">
                <a16:creationId xmlns="" xmlns:a16="http://schemas.microsoft.com/office/drawing/2014/main" id="{1023954D-00BA-4DF1-938B-65E6E6AD4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489" y="2760787"/>
            <a:ext cx="568801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1pPr>
            <a:lvl2pPr marL="144463" indent="-142875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2pPr>
            <a:lvl3pPr marL="11430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3pPr>
            <a:lvl4pPr marL="16002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4pPr>
            <a:lvl5pPr marL="20574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9pPr>
          </a:lstStyle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US" altLang="en-US" b="0" dirty="0"/>
              <a:t>PAX numbers are down from 3.15 million in 2012/13 to 1.9 million in 17/18.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US" altLang="en-US" b="0" dirty="0"/>
              <a:t>Fleet availability in 17/18 fell to a low of 90 buses out of 570.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US" altLang="en-US" b="0" dirty="0"/>
              <a:t>On timing servicing of the buses in 17/18 was only 38%.</a:t>
            </a:r>
          </a:p>
        </p:txBody>
      </p:sp>
      <p:sp>
        <p:nvSpPr>
          <p:cNvPr id="22" name="Rectangle 62">
            <a:extLst>
              <a:ext uri="{FF2B5EF4-FFF2-40B4-BE49-F238E27FC236}">
                <a16:creationId xmlns="" xmlns:a16="http://schemas.microsoft.com/office/drawing/2014/main" id="{AA3DE5D4-E98A-4DED-884C-DCAAFB0F2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447" y="4086563"/>
            <a:ext cx="5688011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1pPr>
            <a:lvl2pPr marL="144463" indent="-142875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2pPr>
            <a:lvl3pPr marL="11430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3pPr>
            <a:lvl4pPr marL="16002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4pPr>
            <a:lvl5pPr marL="20574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9pPr>
          </a:lstStyle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US" altLang="en-US" b="0" dirty="0"/>
              <a:t>A positive is that rental revenues are up from R220 million in 2010/11 to R583 million in 2016/17.</a:t>
            </a:r>
          </a:p>
          <a:p>
            <a:pPr marL="449263" lvl="2" indent="-176213" eaLnBrk="1" hangingPunct="1">
              <a:spcBef>
                <a:spcPts val="6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US" altLang="en-US" b="0" dirty="0"/>
              <a:t>However, the 18/19 results show that 43% of the Cres’ billings (i.e. revenue) have not been paid after 180 days.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US" altLang="en-US" b="0" dirty="0"/>
              <a:t>Other returns from property investments have been curtailed by shareholder issues between </a:t>
            </a:r>
            <a:r>
              <a:rPr lang="en-US" altLang="en-US" b="0" dirty="0" err="1"/>
              <a:t>Intersite</a:t>
            </a:r>
            <a:r>
              <a:rPr lang="en-US" altLang="en-US" b="0" dirty="0"/>
              <a:t> and PRASA Group.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6A800D3-1596-43B9-ACE0-5D6E39A18E0E}"/>
              </a:ext>
            </a:extLst>
          </p:cNvPr>
          <p:cNvCxnSpPr/>
          <p:nvPr/>
        </p:nvCxnSpPr>
        <p:spPr>
          <a:xfrm>
            <a:off x="2876197" y="2689898"/>
            <a:ext cx="5497782" cy="0"/>
          </a:xfrm>
          <a:prstGeom prst="line">
            <a:avLst/>
          </a:prstGeom>
          <a:ln w="12700"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A198D16E-A4DA-4C3D-A7EE-69E9B802F03A}"/>
              </a:ext>
            </a:extLst>
          </p:cNvPr>
          <p:cNvCxnSpPr/>
          <p:nvPr/>
        </p:nvCxnSpPr>
        <p:spPr>
          <a:xfrm>
            <a:off x="2900261" y="4045455"/>
            <a:ext cx="5497782" cy="0"/>
          </a:xfrm>
          <a:prstGeom prst="line">
            <a:avLst/>
          </a:prstGeom>
          <a:ln w="12700"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4">
            <a:extLst>
              <a:ext uri="{FF2B5EF4-FFF2-40B4-BE49-F238E27FC236}">
                <a16:creationId xmlns="" xmlns:a16="http://schemas.microsoft.com/office/drawing/2014/main" id="{4609A860-0B0C-418B-A6A8-111F42E440C9}"/>
              </a:ext>
            </a:extLst>
          </p:cNvPr>
          <p:cNvSpPr txBox="1">
            <a:spLocks/>
          </p:cNvSpPr>
          <p:nvPr/>
        </p:nvSpPr>
        <p:spPr>
          <a:xfrm>
            <a:off x="7086600" y="6196014"/>
            <a:ext cx="2057400" cy="346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05221"/>
            <a:fld id="{E2D621DF-C86B-441C-B333-D9A0F2F27E28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805221"/>
              <a:t>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C5214C87-6A86-4E57-BED6-A4A736EF8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3EAD25F-A49C-4FF7-8EA9-438D5940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539E-72BC-4F74-BB83-9BDEAADF0C5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99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F1C131-63CD-4C31-A7A4-23A23C9D4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569" y="644264"/>
            <a:ext cx="8028506" cy="385760"/>
          </a:xfrm>
        </p:spPr>
        <p:txBody>
          <a:bodyPr/>
          <a:lstStyle/>
          <a:p>
            <a:pPr marL="0" indent="0" algn="ctr">
              <a:buNone/>
            </a:pPr>
            <a:r>
              <a:rPr lang="en-ZA" sz="1800" b="1" i="1" dirty="0"/>
              <a:t>PRASA’s financial position has become increasingly untenable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="" xmlns:a16="http://schemas.microsoft.com/office/drawing/2014/main" id="{2EA38F3A-7369-4DAE-BF77-0EFF9029B500}"/>
              </a:ext>
            </a:extLst>
          </p:cNvPr>
          <p:cNvSpPr txBox="1">
            <a:spLocks/>
          </p:cNvSpPr>
          <p:nvPr/>
        </p:nvSpPr>
        <p:spPr>
          <a:xfrm>
            <a:off x="6894096" y="6196014"/>
            <a:ext cx="2057400" cy="346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05221"/>
            <a:fld id="{E2D621DF-C86B-441C-B333-D9A0F2F27E28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805221"/>
              <a:t>5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67CF36DC-79ED-408A-A711-35A1710B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15" y="176158"/>
            <a:ext cx="7998560" cy="378144"/>
          </a:xfrm>
        </p:spPr>
        <p:txBody>
          <a:bodyPr>
            <a:noAutofit/>
          </a:bodyPr>
          <a:lstStyle/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UNTENABLE FINANCIAL POSITION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510566-DF22-4051-825B-E725B44A630E}"/>
              </a:ext>
            </a:extLst>
          </p:cNvPr>
          <p:cNvSpPr txBox="1"/>
          <p:nvPr/>
        </p:nvSpPr>
        <p:spPr>
          <a:xfrm>
            <a:off x="751848" y="1451264"/>
            <a:ext cx="2189179" cy="1836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Its ability to pay its short term liabilities has been 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4E93E5-F0FA-41CE-B356-51E981348EF2}"/>
              </a:ext>
            </a:extLst>
          </p:cNvPr>
          <p:cNvSpPr txBox="1"/>
          <p:nvPr/>
        </p:nvSpPr>
        <p:spPr>
          <a:xfrm>
            <a:off x="794652" y="3887990"/>
            <a:ext cx="2189179" cy="1836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It is increasingly dependent on BOTH its operational and capital subsidy for cash injections to stay afloat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="" xmlns:a16="http://schemas.microsoft.com/office/drawing/2014/main" id="{7168EB8F-54C0-4AE6-9AD4-C01A3DA3B7CF}"/>
              </a:ext>
            </a:extLst>
          </p:cNvPr>
          <p:cNvSpPr/>
          <p:nvPr/>
        </p:nvSpPr>
        <p:spPr>
          <a:xfrm rot="16200000" flipV="1">
            <a:off x="2405413" y="2362754"/>
            <a:ext cx="1404432" cy="192505"/>
          </a:xfrm>
          <a:prstGeom prst="triangl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1934A595-1386-4134-BF7A-C1D432E8C35C}"/>
              </a:ext>
            </a:extLst>
          </p:cNvPr>
          <p:cNvSpPr/>
          <p:nvPr/>
        </p:nvSpPr>
        <p:spPr>
          <a:xfrm rot="16200000" flipV="1">
            <a:off x="2434016" y="4709739"/>
            <a:ext cx="1404432" cy="192505"/>
          </a:xfrm>
          <a:prstGeom prst="triangl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60F77585-7DC7-4307-BD8D-E9FF39FB2D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1513908"/>
              </p:ext>
            </p:extLst>
          </p:nvPr>
        </p:nvGraphicFramePr>
        <p:xfrm>
          <a:off x="3561349" y="1685038"/>
          <a:ext cx="4755916" cy="1653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="" xmlns:a16="http://schemas.microsoft.com/office/drawing/2014/main" id="{4948EE66-3721-4B3C-B016-F3DA2571AD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9340158"/>
              </p:ext>
            </p:extLst>
          </p:nvPr>
        </p:nvGraphicFramePr>
        <p:xfrm>
          <a:off x="3561347" y="3588632"/>
          <a:ext cx="4755917" cy="2361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651D3CF-B3E7-4E42-8FC9-0E74609E3095}"/>
              </a:ext>
            </a:extLst>
          </p:cNvPr>
          <p:cNvSpPr txBox="1"/>
          <p:nvPr/>
        </p:nvSpPr>
        <p:spPr>
          <a:xfrm>
            <a:off x="3443729" y="1186428"/>
            <a:ext cx="4010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Changes in PRASA’s Current Ratio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C36CA85-5DA2-4DC4-985D-D06F7FA83C52}"/>
              </a:ext>
            </a:extLst>
          </p:cNvPr>
          <p:cNvSpPr txBox="1"/>
          <p:nvPr/>
        </p:nvSpPr>
        <p:spPr>
          <a:xfrm>
            <a:off x="3607601" y="3443742"/>
            <a:ext cx="5085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Cash generated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from PRASA’s Operations (R Billion)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F694530-D6C8-434A-A0FA-7057E0BF17BF}"/>
              </a:ext>
            </a:extLst>
          </p:cNvPr>
          <p:cNvCxnSpPr>
            <a:cxnSpLocks/>
          </p:cNvCxnSpPr>
          <p:nvPr/>
        </p:nvCxnSpPr>
        <p:spPr>
          <a:xfrm>
            <a:off x="3443729" y="1513663"/>
            <a:ext cx="4948423" cy="138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921943D-742B-497E-AFC6-1ACA41D2B2E7}"/>
              </a:ext>
            </a:extLst>
          </p:cNvPr>
          <p:cNvCxnSpPr>
            <a:cxnSpLocks/>
          </p:cNvCxnSpPr>
          <p:nvPr/>
        </p:nvCxnSpPr>
        <p:spPr>
          <a:xfrm>
            <a:off x="3629815" y="3768053"/>
            <a:ext cx="4948423" cy="138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E4D0256-0B3C-4867-A05D-50F4878CD8ED}"/>
              </a:ext>
            </a:extLst>
          </p:cNvPr>
          <p:cNvSpPr/>
          <p:nvPr/>
        </p:nvSpPr>
        <p:spPr>
          <a:xfrm>
            <a:off x="7054516" y="1932115"/>
            <a:ext cx="1262748" cy="149688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peech Bubble: Rectangle 9">
            <a:extLst>
              <a:ext uri="{FF2B5EF4-FFF2-40B4-BE49-F238E27FC236}">
                <a16:creationId xmlns="" xmlns:a16="http://schemas.microsoft.com/office/drawing/2014/main" id="{8212D449-DD22-47C8-8C31-E923DB7A2C81}"/>
              </a:ext>
            </a:extLst>
          </p:cNvPr>
          <p:cNvSpPr/>
          <p:nvPr/>
        </p:nvSpPr>
        <p:spPr>
          <a:xfrm>
            <a:off x="4636168" y="1699532"/>
            <a:ext cx="2129590" cy="669732"/>
          </a:xfrm>
          <a:prstGeom prst="wedgeRectCallout">
            <a:avLst>
              <a:gd name="adj1" fmla="val 65002"/>
              <a:gd name="adj2" fmla="val 33831"/>
            </a:avLst>
          </a:prstGeom>
          <a:solidFill>
            <a:srgbClr val="FFC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driven by excess cash from unspent capital subsidy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2171510-BC97-45B5-9526-D6A41C0FCCA9}"/>
              </a:ext>
            </a:extLst>
          </p:cNvPr>
          <p:cNvSpPr/>
          <p:nvPr/>
        </p:nvSpPr>
        <p:spPr>
          <a:xfrm>
            <a:off x="3824036" y="4890365"/>
            <a:ext cx="1844842" cy="662685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cash used in operations since 2018/09 = R18 billion</a:t>
            </a:r>
            <a:r>
              <a:rPr lang="en-GB" sz="12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="" xmlns:a16="http://schemas.microsoft.com/office/drawing/2014/main" id="{FB3AD111-AC57-477F-AB94-273D01AA9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CB805A33-4478-426D-BF0F-8C003FA18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539E-72BC-4F74-BB83-9BDEAADF0C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8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F1C131-63CD-4C31-A7A4-23A23C9D4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89" y="874106"/>
            <a:ext cx="8028506" cy="385760"/>
          </a:xfrm>
        </p:spPr>
        <p:txBody>
          <a:bodyPr/>
          <a:lstStyle/>
          <a:p>
            <a:pPr marL="0" indent="0" algn="ctr">
              <a:buNone/>
            </a:pPr>
            <a:r>
              <a:rPr lang="en-ZA" sz="1600" b="1" i="1" dirty="0"/>
              <a:t>This has led to a fall in customer satisfaction and paid passenger numbers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="" xmlns:a16="http://schemas.microsoft.com/office/drawing/2014/main" id="{2EA38F3A-7369-4DAE-BF77-0EFF9029B500}"/>
              </a:ext>
            </a:extLst>
          </p:cNvPr>
          <p:cNvSpPr txBox="1">
            <a:spLocks/>
          </p:cNvSpPr>
          <p:nvPr/>
        </p:nvSpPr>
        <p:spPr>
          <a:xfrm>
            <a:off x="7086600" y="6196014"/>
            <a:ext cx="2057400" cy="346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05221"/>
            <a:fld id="{E2D621DF-C86B-441C-B333-D9A0F2F27E28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805221"/>
              <a:t>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68" name="Chart 67">
            <a:extLst>
              <a:ext uri="{FF2B5EF4-FFF2-40B4-BE49-F238E27FC236}">
                <a16:creationId xmlns="" xmlns:a16="http://schemas.microsoft.com/office/drawing/2014/main" id="{CE3512EF-BDBB-468A-9E5C-1E20D72439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19145245"/>
              </p:ext>
            </p:extLst>
          </p:nvPr>
        </p:nvGraphicFramePr>
        <p:xfrm>
          <a:off x="1277372" y="1822647"/>
          <a:ext cx="6545182" cy="182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53557EE2-F1EB-4251-AC78-8980485FDCFA}"/>
              </a:ext>
            </a:extLst>
          </p:cNvPr>
          <p:cNvSpPr txBox="1"/>
          <p:nvPr/>
        </p:nvSpPr>
        <p:spPr>
          <a:xfrm>
            <a:off x="1380046" y="1336519"/>
            <a:ext cx="5309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Customer Satisfaction Scores from Annual Surveys (%)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B48E9F92-D036-44C7-BAF6-EFDED9D13D85}"/>
              </a:ext>
            </a:extLst>
          </p:cNvPr>
          <p:cNvCxnSpPr>
            <a:cxnSpLocks/>
          </p:cNvCxnSpPr>
          <p:nvPr/>
        </p:nvCxnSpPr>
        <p:spPr>
          <a:xfrm>
            <a:off x="1359851" y="1684223"/>
            <a:ext cx="65451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Chart 72">
            <a:extLst>
              <a:ext uri="{FF2B5EF4-FFF2-40B4-BE49-F238E27FC236}">
                <a16:creationId xmlns="" xmlns:a16="http://schemas.microsoft.com/office/drawing/2014/main" id="{EB27096F-E3E4-40C1-8589-4E3BEFE58E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72047247"/>
              </p:ext>
            </p:extLst>
          </p:nvPr>
        </p:nvGraphicFramePr>
        <p:xfrm>
          <a:off x="1231355" y="4154438"/>
          <a:ext cx="6673677" cy="1722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23FE458D-BB95-4E40-9607-9E8B72843CD0}"/>
              </a:ext>
            </a:extLst>
          </p:cNvPr>
          <p:cNvSpPr txBox="1"/>
          <p:nvPr/>
        </p:nvSpPr>
        <p:spPr>
          <a:xfrm>
            <a:off x="1389710" y="3720889"/>
            <a:ext cx="5034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Metrorail Paid Passenger Numbers (millions)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252F8E1A-7828-417F-A813-40F0F8166280}"/>
              </a:ext>
            </a:extLst>
          </p:cNvPr>
          <p:cNvCxnSpPr>
            <a:cxnSpLocks/>
          </p:cNvCxnSpPr>
          <p:nvPr/>
        </p:nvCxnSpPr>
        <p:spPr>
          <a:xfrm>
            <a:off x="1251284" y="4059443"/>
            <a:ext cx="65451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itle 1">
            <a:extLst>
              <a:ext uri="{FF2B5EF4-FFF2-40B4-BE49-F238E27FC236}">
                <a16:creationId xmlns="" xmlns:a16="http://schemas.microsoft.com/office/drawing/2014/main" id="{AE9E9A12-5485-403C-B2CB-D16A292B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89" y="388466"/>
            <a:ext cx="8346299" cy="385760"/>
          </a:xfrm>
        </p:spPr>
        <p:txBody>
          <a:bodyPr>
            <a:noAutofit/>
          </a:bodyPr>
          <a:lstStyle/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FALLING PAYING PASSENGER NUMBERS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C478CB72-38FB-478E-AFEC-66ABD916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5F499E-9A85-462D-988D-7A1C09E8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539E-72BC-4F74-BB83-9BDEAADF0C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51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3A243D8-D878-48AE-ABC2-21828008E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59" y="828700"/>
            <a:ext cx="7860631" cy="426279"/>
          </a:xfrm>
        </p:spPr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en-ZA" sz="1600" b="1" i="1" dirty="0"/>
              <a:t>Further, expenditure on employee costs is crowding out expenditure on critical operational aspects such as maintenance and security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BAE0AA4-506C-4482-B274-1C1AD9D10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89" y="322205"/>
            <a:ext cx="8333306" cy="399605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EMPLOYEE COSTS CROWDING OUT OTHER EXPENDITURE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13DF49B-4E96-452A-B52E-310982E17151}"/>
              </a:ext>
            </a:extLst>
          </p:cNvPr>
          <p:cNvGrpSpPr/>
          <p:nvPr/>
        </p:nvGrpSpPr>
        <p:grpSpPr>
          <a:xfrm>
            <a:off x="1636296" y="1407784"/>
            <a:ext cx="5527991" cy="521518"/>
            <a:chOff x="721896" y="1220459"/>
            <a:chExt cx="7652083" cy="553998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0712C508-F6DF-4496-A909-A647E14A4ED4}"/>
                </a:ext>
              </a:extLst>
            </p:cNvPr>
            <p:cNvSpPr txBox="1"/>
            <p:nvPr/>
          </p:nvSpPr>
          <p:spPr>
            <a:xfrm>
              <a:off x="721896" y="1220459"/>
              <a:ext cx="75879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Changes in PRASA Cost Structure (2008/09 – 2017/18)</a:t>
              </a:r>
            </a:p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(Share of Total OPEX (%))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9BDBDE99-3C12-4129-9BA1-37CB43F32C3F}"/>
                </a:ext>
              </a:extLst>
            </p:cNvPr>
            <p:cNvCxnSpPr/>
            <p:nvPr/>
          </p:nvCxnSpPr>
          <p:spPr>
            <a:xfrm>
              <a:off x="721896" y="1774457"/>
              <a:ext cx="7652083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79D1C985-D04B-46BC-8459-C840C7D578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48290494"/>
              </p:ext>
            </p:extLst>
          </p:nvPr>
        </p:nvGraphicFramePr>
        <p:xfrm>
          <a:off x="1403649" y="1929303"/>
          <a:ext cx="6232394" cy="3947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Oval 16">
            <a:extLst>
              <a:ext uri="{FF2B5EF4-FFF2-40B4-BE49-F238E27FC236}">
                <a16:creationId xmlns="" xmlns:a16="http://schemas.microsoft.com/office/drawing/2014/main" id="{EB34BB71-E60C-4C4F-924A-F78CA6F9BBD8}"/>
              </a:ext>
            </a:extLst>
          </p:cNvPr>
          <p:cNvSpPr/>
          <p:nvPr/>
        </p:nvSpPr>
        <p:spPr>
          <a:xfrm>
            <a:off x="6518861" y="5339702"/>
            <a:ext cx="1221489" cy="6895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1D5CC96A-3C56-4DC7-8A9F-AEA445C0338F}"/>
              </a:ext>
            </a:extLst>
          </p:cNvPr>
          <p:cNvSpPr/>
          <p:nvPr/>
        </p:nvSpPr>
        <p:spPr>
          <a:xfrm>
            <a:off x="3830036" y="4514531"/>
            <a:ext cx="1395180" cy="7381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peech Bubble: Rectangle 19">
            <a:extLst>
              <a:ext uri="{FF2B5EF4-FFF2-40B4-BE49-F238E27FC236}">
                <a16:creationId xmlns="" xmlns:a16="http://schemas.microsoft.com/office/drawing/2014/main" id="{E6B61818-C0F8-49A5-9EF5-B1095DEB5498}"/>
              </a:ext>
            </a:extLst>
          </p:cNvPr>
          <p:cNvSpPr/>
          <p:nvPr/>
        </p:nvSpPr>
        <p:spPr>
          <a:xfrm>
            <a:off x="5505994" y="4050713"/>
            <a:ext cx="1849270" cy="927635"/>
          </a:xfrm>
          <a:prstGeom prst="wedgeRectCallout">
            <a:avLst>
              <a:gd name="adj1" fmla="val 28320"/>
              <a:gd name="adj2" fmla="val 7586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Increase in Employee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cists’s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share,. Drop in Maintenance and Security’s share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="" xmlns:a16="http://schemas.microsoft.com/office/drawing/2014/main" id="{1CEED38D-2130-40F0-BBA4-267A7EF1EEEB}"/>
              </a:ext>
            </a:extLst>
          </p:cNvPr>
          <p:cNvSpPr/>
          <p:nvPr/>
        </p:nvSpPr>
        <p:spPr>
          <a:xfrm>
            <a:off x="5505994" y="4004332"/>
            <a:ext cx="1849270" cy="1020398"/>
          </a:xfrm>
          <a:prstGeom prst="wedgeRectCallout">
            <a:avLst>
              <a:gd name="adj1" fmla="val -66236"/>
              <a:gd name="adj2" fmla="val 3813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in Maintenance and Security’s share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Employee Costs share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="" xmlns:a16="http://schemas.microsoft.com/office/drawing/2014/main" id="{ACB1CC0C-3075-4A39-AD38-1E3F97A2D400}"/>
              </a:ext>
            </a:extLst>
          </p:cNvPr>
          <p:cNvSpPr txBox="1">
            <a:spLocks/>
          </p:cNvSpPr>
          <p:nvPr/>
        </p:nvSpPr>
        <p:spPr>
          <a:xfrm>
            <a:off x="6894095" y="6160816"/>
            <a:ext cx="2057400" cy="346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05221"/>
            <a:fld id="{E2D621DF-C86B-441C-B333-D9A0F2F27E28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805221"/>
              <a:t>7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CC1D6603-C7C4-4394-8601-94EF45A2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0FBB0AC-EC3B-4C4A-A25B-464AC1ABE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539E-72BC-4F74-BB83-9BDEAADF0C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479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="" xmlns:a16="http://schemas.microsoft.com/office/drawing/2014/main" id="{2EA38F3A-7369-4DAE-BF77-0EFF9029B500}"/>
              </a:ext>
            </a:extLst>
          </p:cNvPr>
          <p:cNvSpPr txBox="1">
            <a:spLocks/>
          </p:cNvSpPr>
          <p:nvPr/>
        </p:nvSpPr>
        <p:spPr>
          <a:xfrm>
            <a:off x="7086600" y="6196014"/>
            <a:ext cx="2057400" cy="346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05221"/>
            <a:fld id="{E2D621DF-C86B-441C-B333-D9A0F2F27E28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805221"/>
              <a:t>8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728BD6B9-0507-4A7C-B8DE-EF2A777A6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90" y="388466"/>
            <a:ext cx="6729095" cy="38576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LEADERSHIP INSTABILITY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60">
            <a:extLst>
              <a:ext uri="{FF2B5EF4-FFF2-40B4-BE49-F238E27FC236}">
                <a16:creationId xmlns="" xmlns:a16="http://schemas.microsoft.com/office/drawing/2014/main" id="{6917982E-9323-407D-BBA8-814C30205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4764" y="1665653"/>
            <a:ext cx="5525359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1pPr>
            <a:lvl2pPr marL="144463" indent="-142875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2pPr>
            <a:lvl3pPr marL="11430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3pPr>
            <a:lvl4pPr marL="16002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4pPr>
            <a:lvl5pPr marL="20574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9pPr>
          </a:lstStyle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US" altLang="en-US" sz="1800" b="0" dirty="0"/>
              <a:t>Long term plans do not self-execute and require sustained and consistent leadership </a:t>
            </a:r>
            <a:r>
              <a:rPr lang="en-US" altLang="en-US" sz="1800" b="0"/>
              <a:t>to succeed</a:t>
            </a:r>
            <a:endParaRPr lang="en-US" altLang="en-US" sz="1800" b="0" dirty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US" altLang="en-US" sz="1800" b="0" dirty="0"/>
              <a:t>Multiple ministers, boards, and GCEOs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US" altLang="en-US" sz="1800" b="0" dirty="0"/>
              <a:t>Negative impacts of changes include</a:t>
            </a:r>
          </a:p>
          <a:p>
            <a:pPr marL="638175" lvl="2" indent="-285750" eaLnBrk="1" hangingPunct="1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altLang="en-US" sz="1800" b="0" dirty="0"/>
              <a:t>New leaders reject past plans</a:t>
            </a:r>
          </a:p>
          <a:p>
            <a:pPr marL="638175" lvl="2" indent="-285750" eaLnBrk="1" hangingPunct="1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altLang="en-US" sz="1800" b="0" dirty="0"/>
              <a:t>Creation of uncertainty and skepticism</a:t>
            </a:r>
          </a:p>
          <a:p>
            <a:pPr marL="638175" lvl="2" indent="-285750" eaLnBrk="1" hangingPunct="1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altLang="en-US" sz="1800" b="0" dirty="0"/>
              <a:t>Slowing of decisions making</a:t>
            </a:r>
          </a:p>
          <a:p>
            <a:pPr marL="638175" lvl="2" indent="-285750" eaLnBrk="1" hangingPunct="1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altLang="en-US" sz="1800" b="0" dirty="0"/>
              <a:t>Hindering of trust and relationship building with internal and external stakeholders (e.g., RSR)</a:t>
            </a:r>
          </a:p>
          <a:p>
            <a:pPr marL="638175" lvl="2" indent="-285750" eaLnBrk="1" hangingPunct="1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altLang="en-US" sz="1800" b="0" dirty="0"/>
              <a:t>Hinders building of organizational culture, values, and norms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7C876C9-7E67-46A7-BBFC-BE228DBBD71E}"/>
              </a:ext>
            </a:extLst>
          </p:cNvPr>
          <p:cNvSpPr txBox="1"/>
          <p:nvPr/>
        </p:nvSpPr>
        <p:spPr>
          <a:xfrm>
            <a:off x="467544" y="1602068"/>
            <a:ext cx="2324923" cy="41242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1. Leadership instability and poor organisational culture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44A071D-ED94-4E6A-AD4C-2E66B4CE6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72403DB-A3D3-466C-89BE-12DCD1A7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539E-72BC-4F74-BB83-9BDEAADF0C5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75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="" xmlns:a16="http://schemas.microsoft.com/office/drawing/2014/main" id="{2EA38F3A-7369-4DAE-BF77-0EFF9029B500}"/>
              </a:ext>
            </a:extLst>
          </p:cNvPr>
          <p:cNvSpPr txBox="1">
            <a:spLocks/>
          </p:cNvSpPr>
          <p:nvPr/>
        </p:nvSpPr>
        <p:spPr>
          <a:xfrm>
            <a:off x="7086600" y="6196014"/>
            <a:ext cx="2057400" cy="346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05221"/>
            <a:fld id="{E2D621DF-C86B-441C-B333-D9A0F2F27E28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805221"/>
              <a:t>9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728BD6B9-0507-4A7C-B8DE-EF2A777A6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90" y="388466"/>
            <a:ext cx="6729095" cy="38576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STAFFING AND SKILLS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60">
            <a:extLst>
              <a:ext uri="{FF2B5EF4-FFF2-40B4-BE49-F238E27FC236}">
                <a16:creationId xmlns="" xmlns:a16="http://schemas.microsoft.com/office/drawing/2014/main" id="{6917982E-9323-407D-BBA8-814C30205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285" y="1925626"/>
            <a:ext cx="5525359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1pPr>
            <a:lvl2pPr marL="144463" indent="-142875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2pPr>
            <a:lvl3pPr marL="11430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3pPr>
            <a:lvl4pPr marL="16002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4pPr>
            <a:lvl5pPr marL="20574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9pPr>
          </a:lstStyle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US" altLang="en-US" sz="1800" b="0" dirty="0"/>
              <a:t>Some units are understaffed or incorrectly staffed. Others are overstaffed or under utilized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US" altLang="en-US" sz="1800" b="0" dirty="0"/>
              <a:t>Skill shortage in rolling stock, </a:t>
            </a:r>
            <a:r>
              <a:rPr lang="en-US" altLang="en-US" sz="1800" b="0" dirty="0" err="1"/>
              <a:t>perway</a:t>
            </a:r>
            <a:r>
              <a:rPr lang="en-US" altLang="en-US" sz="1800" b="0" dirty="0"/>
              <a:t>, electrical, and signaling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US" altLang="en-US" sz="1800" b="0" dirty="0"/>
              <a:t>No direct links between operating model, organizational structure and staffing decisions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US" altLang="en-US" sz="1800" b="0" dirty="0"/>
              <a:t>Many appointments didn’t follow due process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US" altLang="en-US" sz="1800" b="0" dirty="0"/>
              <a:t>Staff numbers, especially at Head Office have ballooned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7C876C9-7E67-46A7-BBFC-BE228DBBD71E}"/>
              </a:ext>
            </a:extLst>
          </p:cNvPr>
          <p:cNvSpPr txBox="1"/>
          <p:nvPr/>
        </p:nvSpPr>
        <p:spPr>
          <a:xfrm>
            <a:off x="745393" y="1925626"/>
            <a:ext cx="2110110" cy="31085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2. Staffing and skills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BF72DF31-6A89-4536-B6F4-F79301C489A9}"/>
              </a:ext>
            </a:extLst>
          </p:cNvPr>
          <p:cNvCxnSpPr/>
          <p:nvPr/>
        </p:nvCxnSpPr>
        <p:spPr>
          <a:xfrm>
            <a:off x="2876197" y="2369054"/>
            <a:ext cx="5497782" cy="0"/>
          </a:xfrm>
          <a:prstGeom prst="line">
            <a:avLst/>
          </a:prstGeom>
          <a:ln w="12700"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CFC0887-4AEA-4A4B-B172-A5C633A4B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57B704-970F-4F10-BD15-7E5C996F3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539E-72BC-4F74-BB83-9BDEAADF0C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22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8784</TotalTime>
  <Words>705</Words>
  <Application>Microsoft Office PowerPoint</Application>
  <PresentationFormat>On-screen Show (4:3)</PresentationFormat>
  <Paragraphs>115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         </vt:lpstr>
      <vt:lpstr>Slide 2</vt:lpstr>
      <vt:lpstr>CHALLENGES POOR METRORAIL OPERATIONAL PERFORMANCE </vt:lpstr>
      <vt:lpstr>DECLINING PERFORMANCE IN OTHER AREAS AS WELL</vt:lpstr>
      <vt:lpstr>UNTENABLE FINANCIAL POSITION </vt:lpstr>
      <vt:lpstr>FALLING PAYING PASSENGER NUMBERS </vt:lpstr>
      <vt:lpstr>EMPLOYEE COSTS CROWDING OUT OTHER EXPENDITURE</vt:lpstr>
      <vt:lpstr>LEADERSHIP INSTABILITY</vt:lpstr>
      <vt:lpstr>STAFFING AND SKILLS</vt:lpstr>
      <vt:lpstr>WEAK SUPPORT FUNCTIONS</vt:lpstr>
      <vt:lpstr>CORRUPTION</vt:lpstr>
      <vt:lpstr>REQUEST</vt:lpstr>
      <vt:lpstr>Slide 13</vt:lpstr>
    </vt:vector>
  </TitlesOfParts>
  <Company>DOT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MadikizL</dc:creator>
  <cp:lastModifiedBy>PUMZA</cp:lastModifiedBy>
  <cp:revision>883</cp:revision>
  <cp:lastPrinted>2020-02-21T12:02:52Z</cp:lastPrinted>
  <dcterms:created xsi:type="dcterms:W3CDTF">2008-11-26T21:07:54Z</dcterms:created>
  <dcterms:modified xsi:type="dcterms:W3CDTF">2020-02-26T08:43:50Z</dcterms:modified>
</cp:coreProperties>
</file>