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layout3.xml" ContentType="application/vnd.openxmlformats-officedocument.drawingml.diagram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24"/>
  </p:notesMasterIdLst>
  <p:sldIdLst>
    <p:sldId id="256" r:id="rId2"/>
    <p:sldId id="296" r:id="rId3"/>
    <p:sldId id="295" r:id="rId4"/>
    <p:sldId id="257" r:id="rId5"/>
    <p:sldId id="258" r:id="rId6"/>
    <p:sldId id="299" r:id="rId7"/>
    <p:sldId id="293" r:id="rId8"/>
    <p:sldId id="260" r:id="rId9"/>
    <p:sldId id="266" r:id="rId10"/>
    <p:sldId id="267" r:id="rId11"/>
    <p:sldId id="269" r:id="rId12"/>
    <p:sldId id="270" r:id="rId13"/>
    <p:sldId id="273" r:id="rId14"/>
    <p:sldId id="275" r:id="rId15"/>
    <p:sldId id="278" r:id="rId16"/>
    <p:sldId id="277" r:id="rId17"/>
    <p:sldId id="280" r:id="rId18"/>
    <p:sldId id="281" r:id="rId19"/>
    <p:sldId id="282" r:id="rId20"/>
    <p:sldId id="287" r:id="rId21"/>
    <p:sldId id="297" r:id="rId22"/>
    <p:sldId id="29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12" autoAdjust="0"/>
    <p:restoredTop sz="88934" autoAdjust="0"/>
  </p:normalViewPr>
  <p:slideViewPr>
    <p:cSldViewPr snapToGrid="0">
      <p:cViewPr>
        <p:scale>
          <a:sx n="59" d="100"/>
          <a:sy n="59" d="100"/>
        </p:scale>
        <p:origin x="-2394" y="-103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1FE17B-2CBF-4C87-A937-C03F78F439E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ZA"/>
        </a:p>
      </dgm:t>
    </dgm:pt>
    <dgm:pt modelId="{B121656B-206B-42A8-A2FA-96E97F74C994}">
      <dgm:prSet phldrT="[Text]"/>
      <dgm:spPr/>
      <dgm:t>
        <a:bodyPr/>
        <a:lstStyle/>
        <a:p>
          <a:r>
            <a:rPr lang="en-ZA" b="1" i="1" dirty="0"/>
            <a:t>Single-Sector Regulator</a:t>
          </a:r>
          <a:endParaRPr lang="en-ZA" dirty="0"/>
        </a:p>
      </dgm:t>
    </dgm:pt>
    <dgm:pt modelId="{9D11B287-D76C-482E-929C-8AA62C395905}" type="parTrans" cxnId="{777DF91E-0042-471E-B1D5-EAF2A0E3183B}">
      <dgm:prSet/>
      <dgm:spPr/>
      <dgm:t>
        <a:bodyPr/>
        <a:lstStyle/>
        <a:p>
          <a:endParaRPr lang="en-ZA"/>
        </a:p>
      </dgm:t>
    </dgm:pt>
    <dgm:pt modelId="{DF255543-3713-4256-834B-5BD6CF83C60D}" type="sibTrans" cxnId="{777DF91E-0042-471E-B1D5-EAF2A0E3183B}">
      <dgm:prSet/>
      <dgm:spPr/>
      <dgm:t>
        <a:bodyPr/>
        <a:lstStyle/>
        <a:p>
          <a:endParaRPr lang="en-ZA"/>
        </a:p>
      </dgm:t>
    </dgm:pt>
    <dgm:pt modelId="{FF2CB735-F707-4561-893A-7EED17322700}">
      <dgm:prSet phldrT="[Text]"/>
      <dgm:spPr/>
      <dgm:t>
        <a:bodyPr/>
        <a:lstStyle/>
        <a:p>
          <a:r>
            <a:rPr lang="en-US" b="0" dirty="0"/>
            <a:t>Exclusively oversee the telecommunications sector</a:t>
          </a:r>
          <a:endParaRPr lang="en-ZA" b="0" dirty="0"/>
        </a:p>
      </dgm:t>
    </dgm:pt>
    <dgm:pt modelId="{9D295EC9-B6A2-4956-BE41-F752689E5101}" type="parTrans" cxnId="{E91140E8-AADF-4795-8C23-ACBD6072B0BA}">
      <dgm:prSet/>
      <dgm:spPr/>
      <dgm:t>
        <a:bodyPr/>
        <a:lstStyle/>
        <a:p>
          <a:endParaRPr lang="en-ZA"/>
        </a:p>
      </dgm:t>
    </dgm:pt>
    <dgm:pt modelId="{C67B270E-359C-4746-9AC7-1FC19C06760E}" type="sibTrans" cxnId="{E91140E8-AADF-4795-8C23-ACBD6072B0BA}">
      <dgm:prSet/>
      <dgm:spPr/>
      <dgm:t>
        <a:bodyPr/>
        <a:lstStyle/>
        <a:p>
          <a:endParaRPr lang="en-ZA"/>
        </a:p>
      </dgm:t>
    </dgm:pt>
    <dgm:pt modelId="{7DDDFEEF-2EFA-4596-85AC-12BE18693651}">
      <dgm:prSet phldrT="[Text]"/>
      <dgm:spPr/>
      <dgm:t>
        <a:bodyPr/>
        <a:lstStyle/>
        <a:p>
          <a:r>
            <a:rPr lang="en-US" b="0" dirty="0"/>
            <a:t>Other government entities responsible for broadcasting and information technology issues.</a:t>
          </a:r>
          <a:endParaRPr lang="en-ZA" b="0" dirty="0"/>
        </a:p>
      </dgm:t>
    </dgm:pt>
    <dgm:pt modelId="{1004EAF3-5582-4035-9BDB-0589E8CCF8CD}" type="parTrans" cxnId="{EC81A521-0E5F-4AAF-B4FA-A77C7E9C517F}">
      <dgm:prSet/>
      <dgm:spPr/>
      <dgm:t>
        <a:bodyPr/>
        <a:lstStyle/>
        <a:p>
          <a:endParaRPr lang="en-ZA"/>
        </a:p>
      </dgm:t>
    </dgm:pt>
    <dgm:pt modelId="{0242A535-098E-4ED2-937F-3AE800840864}" type="sibTrans" cxnId="{EC81A521-0E5F-4AAF-B4FA-A77C7E9C517F}">
      <dgm:prSet/>
      <dgm:spPr/>
      <dgm:t>
        <a:bodyPr/>
        <a:lstStyle/>
        <a:p>
          <a:endParaRPr lang="en-ZA"/>
        </a:p>
      </dgm:t>
    </dgm:pt>
    <dgm:pt modelId="{0B1D67F8-C3DB-4DFA-A97F-C0A420885E3A}">
      <dgm:prSet phldrT="[Text]"/>
      <dgm:spPr/>
      <dgm:t>
        <a:bodyPr/>
        <a:lstStyle/>
        <a:p>
          <a:r>
            <a:rPr lang="en-ZA" b="1" i="1" dirty="0"/>
            <a:t>Converged Regulator</a:t>
          </a:r>
          <a:endParaRPr lang="en-ZA" dirty="0"/>
        </a:p>
      </dgm:t>
    </dgm:pt>
    <dgm:pt modelId="{82DB95F9-E44F-42CD-9E41-62F1DEB54DD5}" type="parTrans" cxnId="{9163F5BD-E9B4-438C-ABAB-679E3607678B}">
      <dgm:prSet/>
      <dgm:spPr/>
      <dgm:t>
        <a:bodyPr/>
        <a:lstStyle/>
        <a:p>
          <a:endParaRPr lang="en-ZA"/>
        </a:p>
      </dgm:t>
    </dgm:pt>
    <dgm:pt modelId="{1670A3A5-D866-4816-9322-5B35FBEDA710}" type="sibTrans" cxnId="{9163F5BD-E9B4-438C-ABAB-679E3607678B}">
      <dgm:prSet/>
      <dgm:spPr/>
      <dgm:t>
        <a:bodyPr/>
        <a:lstStyle/>
        <a:p>
          <a:endParaRPr lang="en-ZA"/>
        </a:p>
      </dgm:t>
    </dgm:pt>
    <dgm:pt modelId="{3A818C31-CFE1-43F6-8494-62F4F32C0065}">
      <dgm:prSet phldrT="[Text]"/>
      <dgm:spPr/>
      <dgm:t>
        <a:bodyPr/>
        <a:lstStyle/>
        <a:p>
          <a:r>
            <a:rPr lang="en-US" dirty="0"/>
            <a:t>All </a:t>
          </a:r>
          <a:r>
            <a:rPr lang="fr-FR" dirty="0"/>
            <a:t>communications services i.e. telecommunications, </a:t>
          </a:r>
          <a:r>
            <a:rPr lang="en-US" dirty="0"/>
            <a:t>including radio communications, broadcasting and media (and in some instances postal services), are under the umbrella of one agency.</a:t>
          </a:r>
          <a:endParaRPr lang="en-ZA" dirty="0"/>
        </a:p>
      </dgm:t>
    </dgm:pt>
    <dgm:pt modelId="{1A0D7C00-4E68-4F9F-BA23-C0E754AFBA47}" type="parTrans" cxnId="{774F9067-EDBB-4D6D-AE86-CA47B2F32CB4}">
      <dgm:prSet/>
      <dgm:spPr/>
      <dgm:t>
        <a:bodyPr/>
        <a:lstStyle/>
        <a:p>
          <a:endParaRPr lang="en-ZA"/>
        </a:p>
      </dgm:t>
    </dgm:pt>
    <dgm:pt modelId="{C699F4E7-B24D-4696-8407-3790226C5850}" type="sibTrans" cxnId="{774F9067-EDBB-4D6D-AE86-CA47B2F32CB4}">
      <dgm:prSet/>
      <dgm:spPr/>
      <dgm:t>
        <a:bodyPr/>
        <a:lstStyle/>
        <a:p>
          <a:endParaRPr lang="en-ZA"/>
        </a:p>
      </dgm:t>
    </dgm:pt>
    <dgm:pt modelId="{0A4DF4C3-5C20-4069-9EBB-BD6BED8AC4AD}">
      <dgm:prSet phldrT="[Text]"/>
      <dgm:spPr/>
      <dgm:t>
        <a:bodyPr/>
        <a:lstStyle/>
        <a:p>
          <a:r>
            <a:rPr lang="en-ZA" b="1" i="1" dirty="0"/>
            <a:t>Multi-sector Regulator</a:t>
          </a:r>
          <a:endParaRPr lang="en-ZA" dirty="0"/>
        </a:p>
      </dgm:t>
    </dgm:pt>
    <dgm:pt modelId="{550EDDC4-5E2D-4983-9536-24DFFE85CB73}" type="parTrans" cxnId="{830CF4EA-CBC9-4347-A5DA-A0FD17E995AB}">
      <dgm:prSet/>
      <dgm:spPr/>
      <dgm:t>
        <a:bodyPr/>
        <a:lstStyle/>
        <a:p>
          <a:endParaRPr lang="en-ZA"/>
        </a:p>
      </dgm:t>
    </dgm:pt>
    <dgm:pt modelId="{D9B73416-A577-4B23-BDC1-59E675F161DB}" type="sibTrans" cxnId="{830CF4EA-CBC9-4347-A5DA-A0FD17E995AB}">
      <dgm:prSet/>
      <dgm:spPr/>
      <dgm:t>
        <a:bodyPr/>
        <a:lstStyle/>
        <a:p>
          <a:endParaRPr lang="en-ZA"/>
        </a:p>
      </dgm:t>
    </dgm:pt>
    <dgm:pt modelId="{ED56072A-67F1-4213-8D54-83D0DAE0F14A}">
      <dgm:prSet phldrT="[Text]"/>
      <dgm:spPr/>
      <dgm:t>
        <a:bodyPr/>
        <a:lstStyle/>
        <a:p>
          <a:r>
            <a:rPr lang="en-US" dirty="0"/>
            <a:t>Have regulatory functions in traditionally adjacent markets, such as postal and information services</a:t>
          </a:r>
          <a:endParaRPr lang="en-ZA" dirty="0"/>
        </a:p>
      </dgm:t>
    </dgm:pt>
    <dgm:pt modelId="{BE302415-8E9C-4FD4-B572-AEAEBE9EB425}" type="parTrans" cxnId="{3AE12B4E-85E9-41B2-B120-056DFB4DBDAC}">
      <dgm:prSet/>
      <dgm:spPr/>
      <dgm:t>
        <a:bodyPr/>
        <a:lstStyle/>
        <a:p>
          <a:endParaRPr lang="en-ZA"/>
        </a:p>
      </dgm:t>
    </dgm:pt>
    <dgm:pt modelId="{66852A67-49C9-4A9F-8D83-19D9A73DE89A}" type="sibTrans" cxnId="{3AE12B4E-85E9-41B2-B120-056DFB4DBDAC}">
      <dgm:prSet/>
      <dgm:spPr/>
      <dgm:t>
        <a:bodyPr/>
        <a:lstStyle/>
        <a:p>
          <a:endParaRPr lang="en-ZA"/>
        </a:p>
      </dgm:t>
    </dgm:pt>
    <dgm:pt modelId="{5ED0665B-0369-4879-AD9C-0ABE7AF694DE}">
      <dgm:prSet phldrT="[Text]"/>
      <dgm:spPr/>
      <dgm:t>
        <a:bodyPr/>
        <a:lstStyle/>
        <a:p>
          <a:endParaRPr lang="en-ZA" b="0" dirty="0"/>
        </a:p>
      </dgm:t>
    </dgm:pt>
    <dgm:pt modelId="{8BC2AF58-0C64-4180-A919-E682873C4D58}" type="parTrans" cxnId="{920F5B75-A6F6-467E-8C1B-862B3B081516}">
      <dgm:prSet/>
      <dgm:spPr/>
      <dgm:t>
        <a:bodyPr/>
        <a:lstStyle/>
        <a:p>
          <a:endParaRPr lang="en-ZA"/>
        </a:p>
      </dgm:t>
    </dgm:pt>
    <dgm:pt modelId="{0C556D41-1F65-4395-B3FC-029EE62AF927}" type="sibTrans" cxnId="{920F5B75-A6F6-467E-8C1B-862B3B081516}">
      <dgm:prSet/>
      <dgm:spPr/>
      <dgm:t>
        <a:bodyPr/>
        <a:lstStyle/>
        <a:p>
          <a:endParaRPr lang="en-ZA"/>
        </a:p>
      </dgm:t>
    </dgm:pt>
    <dgm:pt modelId="{96A21AD1-7026-429C-BA2F-3818C9C313F8}">
      <dgm:prSet phldrT="[Text]"/>
      <dgm:spPr/>
      <dgm:t>
        <a:bodyPr/>
        <a:lstStyle/>
        <a:p>
          <a:r>
            <a:rPr lang="en-ZA" dirty="0"/>
            <a:t>Collegial body </a:t>
          </a:r>
        </a:p>
      </dgm:t>
    </dgm:pt>
    <dgm:pt modelId="{F3C95ACE-253D-448D-B151-ACEADC326B14}" type="parTrans" cxnId="{5DDC2454-A5AF-4335-8B9C-5125272327EA}">
      <dgm:prSet/>
      <dgm:spPr/>
      <dgm:t>
        <a:bodyPr/>
        <a:lstStyle/>
        <a:p>
          <a:endParaRPr lang="en-ZA"/>
        </a:p>
      </dgm:t>
    </dgm:pt>
    <dgm:pt modelId="{E39BE144-3070-411E-B91A-4B34FA0ADA34}" type="sibTrans" cxnId="{5DDC2454-A5AF-4335-8B9C-5125272327EA}">
      <dgm:prSet/>
      <dgm:spPr/>
      <dgm:t>
        <a:bodyPr/>
        <a:lstStyle/>
        <a:p>
          <a:endParaRPr lang="en-ZA"/>
        </a:p>
      </dgm:t>
    </dgm:pt>
    <dgm:pt modelId="{011F5818-BA8E-46DE-A68A-3B4B1033E443}">
      <dgm:prSet phldrT="[Text]"/>
      <dgm:spPr/>
      <dgm:t>
        <a:bodyPr/>
        <a:lstStyle/>
        <a:p>
          <a:r>
            <a:rPr lang="en-ZA" b="1" i="1" dirty="0"/>
            <a:t>Converged Regulator</a:t>
          </a:r>
          <a:endParaRPr lang="en-ZA" dirty="0"/>
        </a:p>
      </dgm:t>
    </dgm:pt>
    <dgm:pt modelId="{F5F7238F-CD4B-4F22-9E5E-9C8EC2805131}" type="parTrans" cxnId="{3BA6D5E8-0859-45FF-B12F-23F9EAB2F2EE}">
      <dgm:prSet/>
      <dgm:spPr/>
      <dgm:t>
        <a:bodyPr/>
        <a:lstStyle/>
        <a:p>
          <a:endParaRPr lang="en-ZA"/>
        </a:p>
      </dgm:t>
    </dgm:pt>
    <dgm:pt modelId="{A03D1919-6305-4275-A9B4-573CF152C140}" type="sibTrans" cxnId="{3BA6D5E8-0859-45FF-B12F-23F9EAB2F2EE}">
      <dgm:prSet/>
      <dgm:spPr/>
      <dgm:t>
        <a:bodyPr/>
        <a:lstStyle/>
        <a:p>
          <a:endParaRPr lang="en-ZA"/>
        </a:p>
      </dgm:t>
    </dgm:pt>
    <dgm:pt modelId="{6914B7CD-1C84-48DA-A2CE-6E6FAE2C3A84}">
      <dgm:prSet phldrT="[Text]"/>
      <dgm:spPr/>
      <dgm:t>
        <a:bodyPr/>
        <a:lstStyle/>
        <a:p>
          <a:r>
            <a:rPr lang="en-US" dirty="0"/>
            <a:t>Decide not to create any telecommunications-specific regulator, but instead rely on the application of competition and antitrust rules rather than on detailed sector specific </a:t>
          </a:r>
          <a:r>
            <a:rPr lang="en-ZA" dirty="0"/>
            <a:t>rules and institutional designs.</a:t>
          </a:r>
        </a:p>
      </dgm:t>
    </dgm:pt>
    <dgm:pt modelId="{7722A145-21F7-4EFB-86C6-6E211C3049D5}" type="parTrans" cxnId="{DEBB3333-0C60-4086-9DD0-6E4A67C66AD6}">
      <dgm:prSet/>
      <dgm:spPr/>
      <dgm:t>
        <a:bodyPr/>
        <a:lstStyle/>
        <a:p>
          <a:endParaRPr lang="en-ZA"/>
        </a:p>
      </dgm:t>
    </dgm:pt>
    <dgm:pt modelId="{41484973-B693-4EB7-9373-58692A2AE5D2}" type="sibTrans" cxnId="{DEBB3333-0C60-4086-9DD0-6E4A67C66AD6}">
      <dgm:prSet/>
      <dgm:spPr/>
      <dgm:t>
        <a:bodyPr/>
        <a:lstStyle/>
        <a:p>
          <a:endParaRPr lang="en-ZA"/>
        </a:p>
      </dgm:t>
    </dgm:pt>
    <dgm:pt modelId="{1461057A-5375-46FA-9CB4-304D03C41F57}">
      <dgm:prSet phldrT="[Text]"/>
      <dgm:spPr/>
      <dgm:t>
        <a:bodyPr/>
        <a:lstStyle/>
        <a:p>
          <a:r>
            <a:rPr lang="en-ZA" dirty="0"/>
            <a:t>Collegial body </a:t>
          </a:r>
        </a:p>
      </dgm:t>
    </dgm:pt>
    <dgm:pt modelId="{D3F984A3-3598-487B-9604-9DF437351A29}" type="parTrans" cxnId="{3F4256C2-FF21-4EEF-8FBF-2F057DAE5F59}">
      <dgm:prSet/>
      <dgm:spPr/>
    </dgm:pt>
    <dgm:pt modelId="{338FB368-27F1-4F5A-9899-A2673C3E3BDE}" type="sibTrans" cxnId="{3F4256C2-FF21-4EEF-8FBF-2F057DAE5F59}">
      <dgm:prSet/>
      <dgm:spPr/>
    </dgm:pt>
    <dgm:pt modelId="{C3F90D30-BEE6-4829-86D6-2CBE0EDF8038}">
      <dgm:prSet phldrT="[Text]"/>
      <dgm:spPr/>
      <dgm:t>
        <a:bodyPr/>
        <a:lstStyle/>
        <a:p>
          <a:r>
            <a:rPr lang="en-ZA" b="0" dirty="0"/>
            <a:t>No collegial body</a:t>
          </a:r>
        </a:p>
      </dgm:t>
    </dgm:pt>
    <dgm:pt modelId="{FF0639A1-CD8C-403F-A616-1BD2C1DB2E2B}" type="parTrans" cxnId="{99B5897A-4CE7-4689-83CA-2EB967F23B63}">
      <dgm:prSet/>
      <dgm:spPr/>
    </dgm:pt>
    <dgm:pt modelId="{1C146C4F-CAD1-4E2E-B0A2-952A2A5206F3}" type="sibTrans" cxnId="{99B5897A-4CE7-4689-83CA-2EB967F23B63}">
      <dgm:prSet/>
      <dgm:spPr/>
    </dgm:pt>
    <dgm:pt modelId="{DE2544A4-5A1C-4480-9735-91BF822AFA6C}">
      <dgm:prSet phldrT="[Text]"/>
      <dgm:spPr/>
      <dgm:t>
        <a:bodyPr/>
        <a:lstStyle/>
        <a:p>
          <a:r>
            <a:rPr lang="en-ZA" dirty="0"/>
            <a:t>Collegial body </a:t>
          </a:r>
        </a:p>
      </dgm:t>
    </dgm:pt>
    <dgm:pt modelId="{6EBC80B7-8C68-408F-A77C-16F389C2737D}" type="parTrans" cxnId="{0AD14675-A130-496E-BA9A-FB3D6EF7011F}">
      <dgm:prSet/>
      <dgm:spPr/>
    </dgm:pt>
    <dgm:pt modelId="{399DFB4A-C0FD-424F-AC77-CF69BB6ECBC5}" type="sibTrans" cxnId="{0AD14675-A130-496E-BA9A-FB3D6EF7011F}">
      <dgm:prSet/>
      <dgm:spPr/>
    </dgm:pt>
    <dgm:pt modelId="{C7037114-5AB6-4427-975A-CB92883618FE}">
      <dgm:prSet phldrT="[Text]"/>
      <dgm:spPr/>
      <dgm:t>
        <a:bodyPr/>
        <a:lstStyle/>
        <a:p>
          <a:r>
            <a:rPr lang="en-ZA" dirty="0"/>
            <a:t>Driven by cost of</a:t>
          </a:r>
        </a:p>
      </dgm:t>
    </dgm:pt>
    <dgm:pt modelId="{227F4ACD-2FEB-4B53-A433-CB5788788CCB}" type="parTrans" cxnId="{ADCAB867-5605-4F32-88D0-785C5CF46AFE}">
      <dgm:prSet/>
      <dgm:spPr/>
    </dgm:pt>
    <dgm:pt modelId="{83C31225-314F-438B-9B63-DF7269337D92}" type="sibTrans" cxnId="{ADCAB867-5605-4F32-88D0-785C5CF46AFE}">
      <dgm:prSet/>
      <dgm:spPr/>
    </dgm:pt>
    <dgm:pt modelId="{642AC60B-199C-4F95-8080-B43673E29475}" type="pres">
      <dgm:prSet presAssocID="{661FE17B-2CBF-4C87-A937-C03F78F439EE}" presName="Name0" presStyleCnt="0">
        <dgm:presLayoutVars>
          <dgm:dir/>
          <dgm:animLvl val="lvl"/>
          <dgm:resizeHandles val="exact"/>
        </dgm:presLayoutVars>
      </dgm:prSet>
      <dgm:spPr/>
      <dgm:t>
        <a:bodyPr/>
        <a:lstStyle/>
        <a:p>
          <a:endParaRPr lang="en-ZA"/>
        </a:p>
      </dgm:t>
    </dgm:pt>
    <dgm:pt modelId="{5D4FA3EC-F016-4696-947A-040E9F2E725D}" type="pres">
      <dgm:prSet presAssocID="{B121656B-206B-42A8-A2FA-96E97F74C994}" presName="composite" presStyleCnt="0"/>
      <dgm:spPr/>
    </dgm:pt>
    <dgm:pt modelId="{6285B729-BA80-4B0D-8B9E-6584C1F5287C}" type="pres">
      <dgm:prSet presAssocID="{B121656B-206B-42A8-A2FA-96E97F74C994}" presName="parTx" presStyleLbl="alignNode1" presStyleIdx="0" presStyleCnt="4">
        <dgm:presLayoutVars>
          <dgm:chMax val="0"/>
          <dgm:chPref val="0"/>
          <dgm:bulletEnabled val="1"/>
        </dgm:presLayoutVars>
      </dgm:prSet>
      <dgm:spPr/>
      <dgm:t>
        <a:bodyPr/>
        <a:lstStyle/>
        <a:p>
          <a:endParaRPr lang="en-ZA"/>
        </a:p>
      </dgm:t>
    </dgm:pt>
    <dgm:pt modelId="{6BDF5B9C-315F-4874-9AFD-211C4B263F50}" type="pres">
      <dgm:prSet presAssocID="{B121656B-206B-42A8-A2FA-96E97F74C994}" presName="desTx" presStyleLbl="alignAccFollowNode1" presStyleIdx="0" presStyleCnt="4" custLinFactNeighborY="-1392">
        <dgm:presLayoutVars>
          <dgm:bulletEnabled val="1"/>
        </dgm:presLayoutVars>
      </dgm:prSet>
      <dgm:spPr/>
      <dgm:t>
        <a:bodyPr/>
        <a:lstStyle/>
        <a:p>
          <a:endParaRPr lang="en-ZA"/>
        </a:p>
      </dgm:t>
    </dgm:pt>
    <dgm:pt modelId="{1DC21A09-42F5-4918-9C34-F88E702875CA}" type="pres">
      <dgm:prSet presAssocID="{DF255543-3713-4256-834B-5BD6CF83C60D}" presName="space" presStyleCnt="0"/>
      <dgm:spPr/>
    </dgm:pt>
    <dgm:pt modelId="{1FC80CDE-0B61-4DEE-8188-29AAFE57991B}" type="pres">
      <dgm:prSet presAssocID="{0B1D67F8-C3DB-4DFA-A97F-C0A420885E3A}" presName="composite" presStyleCnt="0"/>
      <dgm:spPr/>
    </dgm:pt>
    <dgm:pt modelId="{DED1CA2F-B682-430A-BAAA-62AA9840DC0B}" type="pres">
      <dgm:prSet presAssocID="{0B1D67F8-C3DB-4DFA-A97F-C0A420885E3A}" presName="parTx" presStyleLbl="alignNode1" presStyleIdx="1" presStyleCnt="4">
        <dgm:presLayoutVars>
          <dgm:chMax val="0"/>
          <dgm:chPref val="0"/>
          <dgm:bulletEnabled val="1"/>
        </dgm:presLayoutVars>
      </dgm:prSet>
      <dgm:spPr/>
      <dgm:t>
        <a:bodyPr/>
        <a:lstStyle/>
        <a:p>
          <a:endParaRPr lang="en-ZA"/>
        </a:p>
      </dgm:t>
    </dgm:pt>
    <dgm:pt modelId="{96581F05-F36B-4F8D-B74F-8C87072AF098}" type="pres">
      <dgm:prSet presAssocID="{0B1D67F8-C3DB-4DFA-A97F-C0A420885E3A}" presName="desTx" presStyleLbl="alignAccFollowNode1" presStyleIdx="1" presStyleCnt="4" custLinFactNeighborY="-1392">
        <dgm:presLayoutVars>
          <dgm:bulletEnabled val="1"/>
        </dgm:presLayoutVars>
      </dgm:prSet>
      <dgm:spPr/>
      <dgm:t>
        <a:bodyPr/>
        <a:lstStyle/>
        <a:p>
          <a:endParaRPr lang="en-ZA"/>
        </a:p>
      </dgm:t>
    </dgm:pt>
    <dgm:pt modelId="{E52E86B3-F624-4203-8C25-A61F6AB2C421}" type="pres">
      <dgm:prSet presAssocID="{1670A3A5-D866-4816-9322-5B35FBEDA710}" presName="space" presStyleCnt="0"/>
      <dgm:spPr/>
    </dgm:pt>
    <dgm:pt modelId="{85DD1952-BCD1-4BE8-8F13-FD36238145D5}" type="pres">
      <dgm:prSet presAssocID="{0A4DF4C3-5C20-4069-9EBB-BD6BED8AC4AD}" presName="composite" presStyleCnt="0"/>
      <dgm:spPr/>
    </dgm:pt>
    <dgm:pt modelId="{6C4D6BD9-FBC5-44CE-9179-3A28AD62F64B}" type="pres">
      <dgm:prSet presAssocID="{0A4DF4C3-5C20-4069-9EBB-BD6BED8AC4AD}" presName="parTx" presStyleLbl="alignNode1" presStyleIdx="2" presStyleCnt="4">
        <dgm:presLayoutVars>
          <dgm:chMax val="0"/>
          <dgm:chPref val="0"/>
          <dgm:bulletEnabled val="1"/>
        </dgm:presLayoutVars>
      </dgm:prSet>
      <dgm:spPr/>
      <dgm:t>
        <a:bodyPr/>
        <a:lstStyle/>
        <a:p>
          <a:endParaRPr lang="en-ZA"/>
        </a:p>
      </dgm:t>
    </dgm:pt>
    <dgm:pt modelId="{B3ADADAB-B333-4B01-AFE0-C60C6EB1EF1A}" type="pres">
      <dgm:prSet presAssocID="{0A4DF4C3-5C20-4069-9EBB-BD6BED8AC4AD}" presName="desTx" presStyleLbl="alignAccFollowNode1" presStyleIdx="2" presStyleCnt="4" custLinFactNeighborY="-1392">
        <dgm:presLayoutVars>
          <dgm:bulletEnabled val="1"/>
        </dgm:presLayoutVars>
      </dgm:prSet>
      <dgm:spPr/>
      <dgm:t>
        <a:bodyPr/>
        <a:lstStyle/>
        <a:p>
          <a:endParaRPr lang="en-ZA"/>
        </a:p>
      </dgm:t>
    </dgm:pt>
    <dgm:pt modelId="{2FAA9D8C-5E90-48BA-8BA9-31267EF52A42}" type="pres">
      <dgm:prSet presAssocID="{D9B73416-A577-4B23-BDC1-59E675F161DB}" presName="space" presStyleCnt="0"/>
      <dgm:spPr/>
    </dgm:pt>
    <dgm:pt modelId="{27379693-0DEA-41B8-8191-8DCAA26A229C}" type="pres">
      <dgm:prSet presAssocID="{011F5818-BA8E-46DE-A68A-3B4B1033E443}" presName="composite" presStyleCnt="0"/>
      <dgm:spPr/>
    </dgm:pt>
    <dgm:pt modelId="{AF240B74-51A1-46CF-8D98-5C4B553DFCB7}" type="pres">
      <dgm:prSet presAssocID="{011F5818-BA8E-46DE-A68A-3B4B1033E443}" presName="parTx" presStyleLbl="alignNode1" presStyleIdx="3" presStyleCnt="4">
        <dgm:presLayoutVars>
          <dgm:chMax val="0"/>
          <dgm:chPref val="0"/>
          <dgm:bulletEnabled val="1"/>
        </dgm:presLayoutVars>
      </dgm:prSet>
      <dgm:spPr/>
      <dgm:t>
        <a:bodyPr/>
        <a:lstStyle/>
        <a:p>
          <a:endParaRPr lang="en-ZA"/>
        </a:p>
      </dgm:t>
    </dgm:pt>
    <dgm:pt modelId="{206FEE3F-D028-4388-9515-09D62B0018A0}" type="pres">
      <dgm:prSet presAssocID="{011F5818-BA8E-46DE-A68A-3B4B1033E443}" presName="desTx" presStyleLbl="alignAccFollowNode1" presStyleIdx="3" presStyleCnt="4" custLinFactNeighborY="-1392">
        <dgm:presLayoutVars>
          <dgm:bulletEnabled val="1"/>
        </dgm:presLayoutVars>
      </dgm:prSet>
      <dgm:spPr/>
      <dgm:t>
        <a:bodyPr/>
        <a:lstStyle/>
        <a:p>
          <a:endParaRPr lang="en-ZA"/>
        </a:p>
      </dgm:t>
    </dgm:pt>
  </dgm:ptLst>
  <dgm:cxnLst>
    <dgm:cxn modelId="{7AE6CF80-9444-4FA4-A681-2128CBC965EF}" type="presOf" srcId="{5ED0665B-0369-4879-AD9C-0ABE7AF694DE}" destId="{6BDF5B9C-315F-4874-9AFD-211C4B263F50}" srcOrd="0" destOrd="1" presId="urn:microsoft.com/office/officeart/2005/8/layout/hList1"/>
    <dgm:cxn modelId="{EC81A521-0E5F-4AAF-B4FA-A77C7E9C517F}" srcId="{B121656B-206B-42A8-A2FA-96E97F74C994}" destId="{7DDDFEEF-2EFA-4596-85AC-12BE18693651}" srcOrd="2" destOrd="0" parTransId="{1004EAF3-5582-4035-9BDB-0589E8CCF8CD}" sibTransId="{0242A535-098E-4ED2-937F-3AE800840864}"/>
    <dgm:cxn modelId="{E91140E8-AADF-4795-8C23-ACBD6072B0BA}" srcId="{B121656B-206B-42A8-A2FA-96E97F74C994}" destId="{FF2CB735-F707-4561-893A-7EED17322700}" srcOrd="0" destOrd="0" parTransId="{9D295EC9-B6A2-4956-BE41-F752689E5101}" sibTransId="{C67B270E-359C-4746-9AC7-1FC19C06760E}"/>
    <dgm:cxn modelId="{920F5B75-A6F6-467E-8C1B-862B3B081516}" srcId="{B121656B-206B-42A8-A2FA-96E97F74C994}" destId="{5ED0665B-0369-4879-AD9C-0ABE7AF694DE}" srcOrd="1" destOrd="0" parTransId="{8BC2AF58-0C64-4180-A919-E682873C4D58}" sibTransId="{0C556D41-1F65-4395-B3FC-029EE62AF927}"/>
    <dgm:cxn modelId="{ADCAB867-5605-4F32-88D0-785C5CF46AFE}" srcId="{0A4DF4C3-5C20-4069-9EBB-BD6BED8AC4AD}" destId="{C7037114-5AB6-4427-975A-CB92883618FE}" srcOrd="2" destOrd="0" parTransId="{227F4ACD-2FEB-4B53-A433-CB5788788CCB}" sibTransId="{83C31225-314F-438B-9B63-DF7269337D92}"/>
    <dgm:cxn modelId="{3F4256C2-FF21-4EEF-8FBF-2F057DAE5F59}" srcId="{0B1D67F8-C3DB-4DFA-A97F-C0A420885E3A}" destId="{1461057A-5375-46FA-9CB4-304D03C41F57}" srcOrd="1" destOrd="0" parTransId="{D3F984A3-3598-487B-9604-9DF437351A29}" sibTransId="{338FB368-27F1-4F5A-9899-A2673C3E3BDE}"/>
    <dgm:cxn modelId="{A38115E6-51FB-4A64-8296-D93A256168BD}" type="presOf" srcId="{DE2544A4-5A1C-4480-9735-91BF822AFA6C}" destId="{206FEE3F-D028-4388-9515-09D62B0018A0}" srcOrd="0" destOrd="1" presId="urn:microsoft.com/office/officeart/2005/8/layout/hList1"/>
    <dgm:cxn modelId="{5DDC2454-A5AF-4335-8B9C-5125272327EA}" srcId="{0A4DF4C3-5C20-4069-9EBB-BD6BED8AC4AD}" destId="{96A21AD1-7026-429C-BA2F-3818C9C313F8}" srcOrd="1" destOrd="0" parTransId="{F3C95ACE-253D-448D-B151-ACEADC326B14}" sibTransId="{E39BE144-3070-411E-B91A-4B34FA0ADA34}"/>
    <dgm:cxn modelId="{99B90F84-E22E-4948-A59A-F285EB44D972}" type="presOf" srcId="{6914B7CD-1C84-48DA-A2CE-6E6FAE2C3A84}" destId="{206FEE3F-D028-4388-9515-09D62B0018A0}" srcOrd="0" destOrd="0" presId="urn:microsoft.com/office/officeart/2005/8/layout/hList1"/>
    <dgm:cxn modelId="{99B5897A-4CE7-4689-83CA-2EB967F23B63}" srcId="{B121656B-206B-42A8-A2FA-96E97F74C994}" destId="{C3F90D30-BEE6-4829-86D6-2CBE0EDF8038}" srcOrd="3" destOrd="0" parTransId="{FF0639A1-CD8C-403F-A616-1BD2C1DB2E2B}" sibTransId="{1C146C4F-CAD1-4E2E-B0A2-952A2A5206F3}"/>
    <dgm:cxn modelId="{EFC8D5CF-ABDC-4065-B957-D717A534BF67}" type="presOf" srcId="{B121656B-206B-42A8-A2FA-96E97F74C994}" destId="{6285B729-BA80-4B0D-8B9E-6584C1F5287C}" srcOrd="0" destOrd="0" presId="urn:microsoft.com/office/officeart/2005/8/layout/hList1"/>
    <dgm:cxn modelId="{2656E496-4F8A-4A81-A8F4-3F23F28DB8FF}" type="presOf" srcId="{0B1D67F8-C3DB-4DFA-A97F-C0A420885E3A}" destId="{DED1CA2F-B682-430A-BAAA-62AA9840DC0B}" srcOrd="0" destOrd="0" presId="urn:microsoft.com/office/officeart/2005/8/layout/hList1"/>
    <dgm:cxn modelId="{948BA974-0A69-4EF8-A937-A1EB8F5C2D1C}" type="presOf" srcId="{011F5818-BA8E-46DE-A68A-3B4B1033E443}" destId="{AF240B74-51A1-46CF-8D98-5C4B553DFCB7}" srcOrd="0" destOrd="0" presId="urn:microsoft.com/office/officeart/2005/8/layout/hList1"/>
    <dgm:cxn modelId="{B816A846-3062-438E-8D38-E2DB488FF7F9}" type="presOf" srcId="{661FE17B-2CBF-4C87-A937-C03F78F439EE}" destId="{642AC60B-199C-4F95-8080-B43673E29475}" srcOrd="0" destOrd="0" presId="urn:microsoft.com/office/officeart/2005/8/layout/hList1"/>
    <dgm:cxn modelId="{9163F5BD-E9B4-438C-ABAB-679E3607678B}" srcId="{661FE17B-2CBF-4C87-A937-C03F78F439EE}" destId="{0B1D67F8-C3DB-4DFA-A97F-C0A420885E3A}" srcOrd="1" destOrd="0" parTransId="{82DB95F9-E44F-42CD-9E41-62F1DEB54DD5}" sibTransId="{1670A3A5-D866-4816-9322-5B35FBEDA710}"/>
    <dgm:cxn modelId="{017C639B-6029-4120-8F12-3859AA95F89D}" type="presOf" srcId="{ED56072A-67F1-4213-8D54-83D0DAE0F14A}" destId="{B3ADADAB-B333-4B01-AFE0-C60C6EB1EF1A}" srcOrd="0" destOrd="0" presId="urn:microsoft.com/office/officeart/2005/8/layout/hList1"/>
    <dgm:cxn modelId="{4C751CA0-3E32-45E0-A6C5-DF83E18C869A}" type="presOf" srcId="{1461057A-5375-46FA-9CB4-304D03C41F57}" destId="{96581F05-F36B-4F8D-B74F-8C87072AF098}" srcOrd="0" destOrd="1" presId="urn:microsoft.com/office/officeart/2005/8/layout/hList1"/>
    <dgm:cxn modelId="{3BA6D5E8-0859-45FF-B12F-23F9EAB2F2EE}" srcId="{661FE17B-2CBF-4C87-A937-C03F78F439EE}" destId="{011F5818-BA8E-46DE-A68A-3B4B1033E443}" srcOrd="3" destOrd="0" parTransId="{F5F7238F-CD4B-4F22-9E5E-9C8EC2805131}" sibTransId="{A03D1919-6305-4275-A9B4-573CF152C140}"/>
    <dgm:cxn modelId="{A18A23D5-F51C-4512-8FCA-D315F718CF49}" type="presOf" srcId="{0A4DF4C3-5C20-4069-9EBB-BD6BED8AC4AD}" destId="{6C4D6BD9-FBC5-44CE-9179-3A28AD62F64B}" srcOrd="0" destOrd="0" presId="urn:microsoft.com/office/officeart/2005/8/layout/hList1"/>
    <dgm:cxn modelId="{0AD14675-A130-496E-BA9A-FB3D6EF7011F}" srcId="{011F5818-BA8E-46DE-A68A-3B4B1033E443}" destId="{DE2544A4-5A1C-4480-9735-91BF822AFA6C}" srcOrd="1" destOrd="0" parTransId="{6EBC80B7-8C68-408F-A77C-16F389C2737D}" sibTransId="{399DFB4A-C0FD-424F-AC77-CF69BB6ECBC5}"/>
    <dgm:cxn modelId="{DEBB3333-0C60-4086-9DD0-6E4A67C66AD6}" srcId="{011F5818-BA8E-46DE-A68A-3B4B1033E443}" destId="{6914B7CD-1C84-48DA-A2CE-6E6FAE2C3A84}" srcOrd="0" destOrd="0" parTransId="{7722A145-21F7-4EFB-86C6-6E211C3049D5}" sibTransId="{41484973-B693-4EB7-9373-58692A2AE5D2}"/>
    <dgm:cxn modelId="{0F868D5B-3048-4518-B21C-4302B0A861AA}" type="presOf" srcId="{FF2CB735-F707-4561-893A-7EED17322700}" destId="{6BDF5B9C-315F-4874-9AFD-211C4B263F50}" srcOrd="0" destOrd="0" presId="urn:microsoft.com/office/officeart/2005/8/layout/hList1"/>
    <dgm:cxn modelId="{3675C3C6-5D7F-4A77-A73D-9211F3DB34B2}" type="presOf" srcId="{3A818C31-CFE1-43F6-8494-62F4F32C0065}" destId="{96581F05-F36B-4F8D-B74F-8C87072AF098}" srcOrd="0" destOrd="0" presId="urn:microsoft.com/office/officeart/2005/8/layout/hList1"/>
    <dgm:cxn modelId="{4B26DA64-5C73-4BBC-852A-1E120AC17480}" type="presOf" srcId="{96A21AD1-7026-429C-BA2F-3818C9C313F8}" destId="{B3ADADAB-B333-4B01-AFE0-C60C6EB1EF1A}" srcOrd="0" destOrd="1" presId="urn:microsoft.com/office/officeart/2005/8/layout/hList1"/>
    <dgm:cxn modelId="{3AE12B4E-85E9-41B2-B120-056DFB4DBDAC}" srcId="{0A4DF4C3-5C20-4069-9EBB-BD6BED8AC4AD}" destId="{ED56072A-67F1-4213-8D54-83D0DAE0F14A}" srcOrd="0" destOrd="0" parTransId="{BE302415-8E9C-4FD4-B572-AEAEBE9EB425}" sibTransId="{66852A67-49C9-4A9F-8D83-19D9A73DE89A}"/>
    <dgm:cxn modelId="{774F9067-EDBB-4D6D-AE86-CA47B2F32CB4}" srcId="{0B1D67F8-C3DB-4DFA-A97F-C0A420885E3A}" destId="{3A818C31-CFE1-43F6-8494-62F4F32C0065}" srcOrd="0" destOrd="0" parTransId="{1A0D7C00-4E68-4F9F-BA23-C0E754AFBA47}" sibTransId="{C699F4E7-B24D-4696-8407-3790226C5850}"/>
    <dgm:cxn modelId="{830CF4EA-CBC9-4347-A5DA-A0FD17E995AB}" srcId="{661FE17B-2CBF-4C87-A937-C03F78F439EE}" destId="{0A4DF4C3-5C20-4069-9EBB-BD6BED8AC4AD}" srcOrd="2" destOrd="0" parTransId="{550EDDC4-5E2D-4983-9536-24DFFE85CB73}" sibTransId="{D9B73416-A577-4B23-BDC1-59E675F161DB}"/>
    <dgm:cxn modelId="{F103C7EE-BA71-4668-8B9B-8294A2BF3932}" type="presOf" srcId="{7DDDFEEF-2EFA-4596-85AC-12BE18693651}" destId="{6BDF5B9C-315F-4874-9AFD-211C4B263F50}" srcOrd="0" destOrd="2" presId="urn:microsoft.com/office/officeart/2005/8/layout/hList1"/>
    <dgm:cxn modelId="{7933C0FF-4382-49C3-8664-AC9DCA54F6CB}" type="presOf" srcId="{C7037114-5AB6-4427-975A-CB92883618FE}" destId="{B3ADADAB-B333-4B01-AFE0-C60C6EB1EF1A}" srcOrd="0" destOrd="2" presId="urn:microsoft.com/office/officeart/2005/8/layout/hList1"/>
    <dgm:cxn modelId="{777DF91E-0042-471E-B1D5-EAF2A0E3183B}" srcId="{661FE17B-2CBF-4C87-A937-C03F78F439EE}" destId="{B121656B-206B-42A8-A2FA-96E97F74C994}" srcOrd="0" destOrd="0" parTransId="{9D11B287-D76C-482E-929C-8AA62C395905}" sibTransId="{DF255543-3713-4256-834B-5BD6CF83C60D}"/>
    <dgm:cxn modelId="{B6B9B12E-B184-467F-9375-5D85E9B2531F}" type="presOf" srcId="{C3F90D30-BEE6-4829-86D6-2CBE0EDF8038}" destId="{6BDF5B9C-315F-4874-9AFD-211C4B263F50}" srcOrd="0" destOrd="3" presId="urn:microsoft.com/office/officeart/2005/8/layout/hList1"/>
    <dgm:cxn modelId="{8E480FC0-E87D-4664-95CD-029E3D025566}" type="presParOf" srcId="{642AC60B-199C-4F95-8080-B43673E29475}" destId="{5D4FA3EC-F016-4696-947A-040E9F2E725D}" srcOrd="0" destOrd="0" presId="urn:microsoft.com/office/officeart/2005/8/layout/hList1"/>
    <dgm:cxn modelId="{762F002C-77D1-45DC-A8DA-7C1742320344}" type="presParOf" srcId="{5D4FA3EC-F016-4696-947A-040E9F2E725D}" destId="{6285B729-BA80-4B0D-8B9E-6584C1F5287C}" srcOrd="0" destOrd="0" presId="urn:microsoft.com/office/officeart/2005/8/layout/hList1"/>
    <dgm:cxn modelId="{D502B092-D94F-439E-B229-72FD0CA5454A}" type="presParOf" srcId="{5D4FA3EC-F016-4696-947A-040E9F2E725D}" destId="{6BDF5B9C-315F-4874-9AFD-211C4B263F50}" srcOrd="1" destOrd="0" presId="urn:microsoft.com/office/officeart/2005/8/layout/hList1"/>
    <dgm:cxn modelId="{277AD80B-9A30-4C0A-BC09-EF57288A5393}" type="presParOf" srcId="{642AC60B-199C-4F95-8080-B43673E29475}" destId="{1DC21A09-42F5-4918-9C34-F88E702875CA}" srcOrd="1" destOrd="0" presId="urn:microsoft.com/office/officeart/2005/8/layout/hList1"/>
    <dgm:cxn modelId="{0E427F9B-6925-4605-BE82-955BF0A928F1}" type="presParOf" srcId="{642AC60B-199C-4F95-8080-B43673E29475}" destId="{1FC80CDE-0B61-4DEE-8188-29AAFE57991B}" srcOrd="2" destOrd="0" presId="urn:microsoft.com/office/officeart/2005/8/layout/hList1"/>
    <dgm:cxn modelId="{BB6C28E6-4C95-4C57-9E1C-0DBDAFA4A8E2}" type="presParOf" srcId="{1FC80CDE-0B61-4DEE-8188-29AAFE57991B}" destId="{DED1CA2F-B682-430A-BAAA-62AA9840DC0B}" srcOrd="0" destOrd="0" presId="urn:microsoft.com/office/officeart/2005/8/layout/hList1"/>
    <dgm:cxn modelId="{ECE3CD86-E378-46AC-B318-FD1561F3579B}" type="presParOf" srcId="{1FC80CDE-0B61-4DEE-8188-29AAFE57991B}" destId="{96581F05-F36B-4F8D-B74F-8C87072AF098}" srcOrd="1" destOrd="0" presId="urn:microsoft.com/office/officeart/2005/8/layout/hList1"/>
    <dgm:cxn modelId="{2A437C35-FD87-4351-85D2-F69B5AE317D5}" type="presParOf" srcId="{642AC60B-199C-4F95-8080-B43673E29475}" destId="{E52E86B3-F624-4203-8C25-A61F6AB2C421}" srcOrd="3" destOrd="0" presId="urn:microsoft.com/office/officeart/2005/8/layout/hList1"/>
    <dgm:cxn modelId="{EC0C9ACF-299F-4136-85CB-C91090D67883}" type="presParOf" srcId="{642AC60B-199C-4F95-8080-B43673E29475}" destId="{85DD1952-BCD1-4BE8-8F13-FD36238145D5}" srcOrd="4" destOrd="0" presId="urn:microsoft.com/office/officeart/2005/8/layout/hList1"/>
    <dgm:cxn modelId="{D0C58F7C-4299-4872-AFA6-FF4A798ADAE1}" type="presParOf" srcId="{85DD1952-BCD1-4BE8-8F13-FD36238145D5}" destId="{6C4D6BD9-FBC5-44CE-9179-3A28AD62F64B}" srcOrd="0" destOrd="0" presId="urn:microsoft.com/office/officeart/2005/8/layout/hList1"/>
    <dgm:cxn modelId="{524191DA-8614-4D38-9FC7-BC61AE6392A4}" type="presParOf" srcId="{85DD1952-BCD1-4BE8-8F13-FD36238145D5}" destId="{B3ADADAB-B333-4B01-AFE0-C60C6EB1EF1A}" srcOrd="1" destOrd="0" presId="urn:microsoft.com/office/officeart/2005/8/layout/hList1"/>
    <dgm:cxn modelId="{410EF59F-5D7A-4EAE-86E8-00AA36856461}" type="presParOf" srcId="{642AC60B-199C-4F95-8080-B43673E29475}" destId="{2FAA9D8C-5E90-48BA-8BA9-31267EF52A42}" srcOrd="5" destOrd="0" presId="urn:microsoft.com/office/officeart/2005/8/layout/hList1"/>
    <dgm:cxn modelId="{CF8274C0-F055-454B-B0E4-5A46BAD65568}" type="presParOf" srcId="{642AC60B-199C-4F95-8080-B43673E29475}" destId="{27379693-0DEA-41B8-8191-8DCAA26A229C}" srcOrd="6" destOrd="0" presId="urn:microsoft.com/office/officeart/2005/8/layout/hList1"/>
    <dgm:cxn modelId="{247A16C5-0184-4320-9E68-0BAC6C1D03BA}" type="presParOf" srcId="{27379693-0DEA-41B8-8191-8DCAA26A229C}" destId="{AF240B74-51A1-46CF-8D98-5C4B553DFCB7}" srcOrd="0" destOrd="0" presId="urn:microsoft.com/office/officeart/2005/8/layout/hList1"/>
    <dgm:cxn modelId="{AC8C5ECC-BD8B-427F-A309-EC4374146260}" type="presParOf" srcId="{27379693-0DEA-41B8-8191-8DCAA26A229C}" destId="{206FEE3F-D028-4388-9515-09D62B0018A0}"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7E4094-0B87-419B-87DC-20FB29E57BD9}"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ZA"/>
        </a:p>
      </dgm:t>
    </dgm:pt>
    <dgm:pt modelId="{5A473705-676E-4131-880F-A185DFCCD49F}">
      <dgm:prSet phldrT="[Text]"/>
      <dgm:spPr/>
      <dgm:t>
        <a:bodyPr/>
        <a:lstStyle/>
        <a:p>
          <a:r>
            <a:rPr lang="en-US" dirty="0"/>
            <a:t>The </a:t>
          </a:r>
          <a:r>
            <a:rPr lang="en-US" b="1" i="1" dirty="0"/>
            <a:t>Ministry of Telecommunications and Posts </a:t>
          </a:r>
          <a:endParaRPr lang="en-ZA" dirty="0"/>
        </a:p>
      </dgm:t>
    </dgm:pt>
    <dgm:pt modelId="{00E49027-623E-486B-B8DB-E49E43AA62A1}" type="parTrans" cxnId="{D9C15675-DEA6-4207-8B65-0F7DA2692CC9}">
      <dgm:prSet/>
      <dgm:spPr/>
      <dgm:t>
        <a:bodyPr/>
        <a:lstStyle/>
        <a:p>
          <a:endParaRPr lang="en-ZA"/>
        </a:p>
      </dgm:t>
    </dgm:pt>
    <dgm:pt modelId="{F4B14916-2445-4038-ADE2-9ED20646EA75}" type="sibTrans" cxnId="{D9C15675-DEA6-4207-8B65-0F7DA2692CC9}">
      <dgm:prSet/>
      <dgm:spPr/>
      <dgm:t>
        <a:bodyPr/>
        <a:lstStyle/>
        <a:p>
          <a:endParaRPr lang="en-ZA" dirty="0"/>
        </a:p>
      </dgm:t>
    </dgm:pt>
    <dgm:pt modelId="{E9668AA1-6B3A-406F-8B4D-AAC8C7DDEEE0}">
      <dgm:prSet phldrT="[Text]"/>
      <dgm:spPr/>
      <dgm:t>
        <a:bodyPr/>
        <a:lstStyle/>
        <a:p>
          <a:r>
            <a:rPr lang="en-US" b="1" i="1" dirty="0"/>
            <a:t>Representing South Africa at the ITU</a:t>
          </a:r>
          <a:r>
            <a:rPr lang="en-US" dirty="0"/>
            <a:t>. This role includes putting forward the country’s positions, frequency allocations, and international coordination of spectrum use; </a:t>
          </a:r>
          <a:endParaRPr lang="en-ZA" dirty="0"/>
        </a:p>
      </dgm:t>
    </dgm:pt>
    <dgm:pt modelId="{E1E4BAA9-7D8A-4268-8A54-7279B1F50259}" type="parTrans" cxnId="{69BE43D0-C330-4FCE-A89F-1547D4E4BA70}">
      <dgm:prSet/>
      <dgm:spPr/>
      <dgm:t>
        <a:bodyPr/>
        <a:lstStyle/>
        <a:p>
          <a:endParaRPr lang="en-ZA"/>
        </a:p>
      </dgm:t>
    </dgm:pt>
    <dgm:pt modelId="{DEBB6D56-9137-467F-9AB4-7D4A1954BCA3}" type="sibTrans" cxnId="{69BE43D0-C330-4FCE-A89F-1547D4E4BA70}">
      <dgm:prSet/>
      <dgm:spPr/>
      <dgm:t>
        <a:bodyPr/>
        <a:lstStyle/>
        <a:p>
          <a:endParaRPr lang="en-ZA"/>
        </a:p>
      </dgm:t>
    </dgm:pt>
    <dgm:pt modelId="{3E6D5348-17CD-46A3-A13E-676382B5858F}">
      <dgm:prSet phldrT="[Text]"/>
      <dgm:spPr/>
      <dgm:t>
        <a:bodyPr/>
        <a:lstStyle/>
        <a:p>
          <a:pPr>
            <a:buNone/>
          </a:pPr>
          <a:r>
            <a:rPr lang="en-US" dirty="0"/>
            <a:t>The </a:t>
          </a:r>
          <a:r>
            <a:rPr lang="en-US" b="1" i="1" dirty="0"/>
            <a:t>Regulator </a:t>
          </a:r>
          <a:endParaRPr lang="en-ZA" dirty="0"/>
        </a:p>
      </dgm:t>
    </dgm:pt>
    <dgm:pt modelId="{6B657601-A044-46A4-9A53-ECE18ABACC49}" type="parTrans" cxnId="{D5CD33C6-BE2B-46BE-953D-063EF13D5871}">
      <dgm:prSet/>
      <dgm:spPr/>
      <dgm:t>
        <a:bodyPr/>
        <a:lstStyle/>
        <a:p>
          <a:endParaRPr lang="en-ZA"/>
        </a:p>
      </dgm:t>
    </dgm:pt>
    <dgm:pt modelId="{F94B73EC-3BC4-48FA-A861-97E01504924F}" type="sibTrans" cxnId="{D5CD33C6-BE2B-46BE-953D-063EF13D5871}">
      <dgm:prSet/>
      <dgm:spPr/>
      <dgm:t>
        <a:bodyPr/>
        <a:lstStyle/>
        <a:p>
          <a:endParaRPr lang="en-ZA" dirty="0"/>
        </a:p>
      </dgm:t>
    </dgm:pt>
    <dgm:pt modelId="{C7163EB4-1571-477B-9696-0AC1A2EBE471}">
      <dgm:prSet phldrT="[Text]"/>
      <dgm:spPr/>
      <dgm:t>
        <a:bodyPr/>
        <a:lstStyle/>
        <a:p>
          <a:r>
            <a:rPr lang="en-US" b="1" i="1" dirty="0"/>
            <a:t>Implementing</a:t>
          </a:r>
          <a:r>
            <a:rPr lang="en-US" dirty="0"/>
            <a:t> this and any other spectrum policies and </a:t>
          </a:r>
          <a:r>
            <a:rPr lang="en-US" b="1" i="1" dirty="0"/>
            <a:t>policy directions </a:t>
          </a:r>
          <a:r>
            <a:rPr lang="en-US" dirty="0"/>
            <a:t>issued by the Minister. </a:t>
          </a:r>
          <a:endParaRPr lang="en-ZA" dirty="0"/>
        </a:p>
      </dgm:t>
    </dgm:pt>
    <dgm:pt modelId="{A4E5AC4B-6270-44DB-A6BD-1146447A50AC}" type="parTrans" cxnId="{53E92E69-CDD8-4CD8-A35E-06CB6639D2F6}">
      <dgm:prSet/>
      <dgm:spPr/>
      <dgm:t>
        <a:bodyPr/>
        <a:lstStyle/>
        <a:p>
          <a:endParaRPr lang="en-ZA"/>
        </a:p>
      </dgm:t>
    </dgm:pt>
    <dgm:pt modelId="{531766B5-9413-49EE-B334-30F4E5C5CB5E}" type="sibTrans" cxnId="{53E92E69-CDD8-4CD8-A35E-06CB6639D2F6}">
      <dgm:prSet/>
      <dgm:spPr/>
      <dgm:t>
        <a:bodyPr/>
        <a:lstStyle/>
        <a:p>
          <a:endParaRPr lang="en-ZA"/>
        </a:p>
      </dgm:t>
    </dgm:pt>
    <dgm:pt modelId="{40185C16-C88F-4C07-9DFB-E69F0F1E23EB}">
      <dgm:prSet phldrT="[Text]"/>
      <dgm:spPr/>
      <dgm:t>
        <a:bodyPr/>
        <a:lstStyle/>
        <a:p>
          <a:pPr>
            <a:buNone/>
          </a:pPr>
          <a:r>
            <a:rPr lang="en-US" dirty="0"/>
            <a:t>The </a:t>
          </a:r>
          <a:r>
            <a:rPr lang="en-US" b="1" i="1" dirty="0"/>
            <a:t>sector-specific agenci</a:t>
          </a:r>
          <a:r>
            <a:rPr lang="en-US" dirty="0"/>
            <a:t>es </a:t>
          </a:r>
          <a:endParaRPr lang="en-ZA" dirty="0"/>
        </a:p>
      </dgm:t>
    </dgm:pt>
    <dgm:pt modelId="{CB3D4BBC-ECC8-49D2-BF71-9EA7FAFDEE97}" type="parTrans" cxnId="{2B852F0B-66E0-441A-98D5-D8F9B44E44F4}">
      <dgm:prSet/>
      <dgm:spPr/>
      <dgm:t>
        <a:bodyPr/>
        <a:lstStyle/>
        <a:p>
          <a:endParaRPr lang="en-ZA"/>
        </a:p>
      </dgm:t>
    </dgm:pt>
    <dgm:pt modelId="{9DD2E31C-11A1-4276-8DBB-CC17946AB893}" type="sibTrans" cxnId="{2B852F0B-66E0-441A-98D5-D8F9B44E44F4}">
      <dgm:prSet/>
      <dgm:spPr/>
      <dgm:t>
        <a:bodyPr/>
        <a:lstStyle/>
        <a:p>
          <a:endParaRPr lang="en-ZA"/>
        </a:p>
      </dgm:t>
    </dgm:pt>
    <dgm:pt modelId="{76FBDBE4-4FD7-4998-826F-CD42FC875326}">
      <dgm:prSet phldrT="[Text]"/>
      <dgm:spPr/>
      <dgm:t>
        <a:bodyPr/>
        <a:lstStyle/>
        <a:p>
          <a:r>
            <a:rPr lang="en-US" dirty="0"/>
            <a:t>Ensuring </a:t>
          </a:r>
          <a:r>
            <a:rPr lang="en-US" b="1" i="1" dirty="0"/>
            <a:t>availability and maintenance of quality information related to spectrum </a:t>
          </a:r>
          <a:r>
            <a:rPr lang="en-US" dirty="0"/>
            <a:t>assignments, licensing and utilization.</a:t>
          </a:r>
          <a:endParaRPr lang="en-ZA" dirty="0"/>
        </a:p>
      </dgm:t>
    </dgm:pt>
    <dgm:pt modelId="{53B608FB-3DE5-4DC4-B8FB-BFC1BFE4EB2D}" type="parTrans" cxnId="{8CD8E6FA-5E2D-4AE5-A6E3-43362B117A9B}">
      <dgm:prSet/>
      <dgm:spPr/>
      <dgm:t>
        <a:bodyPr/>
        <a:lstStyle/>
        <a:p>
          <a:endParaRPr lang="en-ZA"/>
        </a:p>
      </dgm:t>
    </dgm:pt>
    <dgm:pt modelId="{E48904C4-2F66-4C32-9DAA-89DA4B3361A2}" type="sibTrans" cxnId="{8CD8E6FA-5E2D-4AE5-A6E3-43362B117A9B}">
      <dgm:prSet/>
      <dgm:spPr/>
      <dgm:t>
        <a:bodyPr/>
        <a:lstStyle/>
        <a:p>
          <a:endParaRPr lang="en-ZA"/>
        </a:p>
      </dgm:t>
    </dgm:pt>
    <dgm:pt modelId="{0161795A-21A1-416A-9465-21AC3CA19D79}">
      <dgm:prSet/>
      <dgm:spPr/>
      <dgm:t>
        <a:bodyPr/>
        <a:lstStyle/>
        <a:p>
          <a:r>
            <a:rPr lang="en-US" dirty="0"/>
            <a:t>All international, multi-lateral and bi-lateral spectrum matters pertaining to South Africa, including regional and sub-regional </a:t>
          </a:r>
          <a:r>
            <a:rPr lang="en-US" b="1" i="1" dirty="0"/>
            <a:t>spectrum planning, all cases concerning international harmful interference and international frequency coordination. The Department will liaise with the regulator on such matters; </a:t>
          </a:r>
        </a:p>
      </dgm:t>
    </dgm:pt>
    <dgm:pt modelId="{2C7CCC58-7916-431B-A45A-B4FB5394364D}" type="parTrans" cxnId="{604E1BB0-DA19-44BC-8C23-B6D9C96FE183}">
      <dgm:prSet/>
      <dgm:spPr/>
      <dgm:t>
        <a:bodyPr/>
        <a:lstStyle/>
        <a:p>
          <a:endParaRPr lang="en-ZA"/>
        </a:p>
      </dgm:t>
    </dgm:pt>
    <dgm:pt modelId="{548AE80F-CC21-4E5B-B9CF-28A69CAA367B}" type="sibTrans" cxnId="{604E1BB0-DA19-44BC-8C23-B6D9C96FE183}">
      <dgm:prSet/>
      <dgm:spPr/>
      <dgm:t>
        <a:bodyPr/>
        <a:lstStyle/>
        <a:p>
          <a:endParaRPr lang="en-ZA"/>
        </a:p>
      </dgm:t>
    </dgm:pt>
    <dgm:pt modelId="{F7FED5DE-A680-4C68-904A-A970F83AE852}">
      <dgm:prSet/>
      <dgm:spPr/>
      <dgm:t>
        <a:bodyPr/>
        <a:lstStyle/>
        <a:p>
          <a:r>
            <a:rPr lang="en-US" b="1" i="1" dirty="0"/>
            <a:t>Issuing policies and making policy directions </a:t>
          </a:r>
          <a:r>
            <a:rPr lang="en-US" dirty="0"/>
            <a:t>in relation to radio frequency spectrum; </a:t>
          </a:r>
        </a:p>
      </dgm:t>
    </dgm:pt>
    <dgm:pt modelId="{6757C2B6-7674-4E67-AA6E-193F43E3EA0F}" type="parTrans" cxnId="{91B51976-2619-4829-B720-0B1B63F4A285}">
      <dgm:prSet/>
      <dgm:spPr/>
      <dgm:t>
        <a:bodyPr/>
        <a:lstStyle/>
        <a:p>
          <a:endParaRPr lang="en-ZA"/>
        </a:p>
      </dgm:t>
    </dgm:pt>
    <dgm:pt modelId="{055A0D7B-877F-4F52-839E-43BBF452DD74}" type="sibTrans" cxnId="{91B51976-2619-4829-B720-0B1B63F4A285}">
      <dgm:prSet/>
      <dgm:spPr/>
      <dgm:t>
        <a:bodyPr/>
        <a:lstStyle/>
        <a:p>
          <a:endParaRPr lang="en-ZA"/>
        </a:p>
      </dgm:t>
    </dgm:pt>
    <dgm:pt modelId="{35558451-32F5-4932-AE2D-470C97B87DBA}">
      <dgm:prSet/>
      <dgm:spPr/>
      <dgm:t>
        <a:bodyPr/>
        <a:lstStyle/>
        <a:p>
          <a:r>
            <a:rPr lang="en-US" b="1" i="1" dirty="0"/>
            <a:t>The development and approval of the National Radio Frequency Plan </a:t>
          </a:r>
          <a:r>
            <a:rPr lang="en-US" dirty="0"/>
            <a:t>including the allocation of spectrum for the exclusive use by national security services;</a:t>
          </a:r>
        </a:p>
      </dgm:t>
    </dgm:pt>
    <dgm:pt modelId="{D4055B21-13D8-4C87-A374-BF137CEE4221}" type="parTrans" cxnId="{D3CBF3F6-BEF9-48A4-AE60-3EE978A4704A}">
      <dgm:prSet/>
      <dgm:spPr/>
      <dgm:t>
        <a:bodyPr/>
        <a:lstStyle/>
        <a:p>
          <a:endParaRPr lang="en-ZA"/>
        </a:p>
      </dgm:t>
    </dgm:pt>
    <dgm:pt modelId="{9B281D18-9A4B-4896-89F6-C90F85F21EA0}" type="sibTrans" cxnId="{D3CBF3F6-BEF9-48A4-AE60-3EE978A4704A}">
      <dgm:prSet/>
      <dgm:spPr/>
      <dgm:t>
        <a:bodyPr/>
        <a:lstStyle/>
        <a:p>
          <a:endParaRPr lang="en-ZA"/>
        </a:p>
      </dgm:t>
    </dgm:pt>
    <dgm:pt modelId="{3D4A4EF2-5DC4-4E7C-BA72-7CBF1D13801F}">
      <dgm:prSet/>
      <dgm:spPr/>
      <dgm:t>
        <a:bodyPr/>
        <a:lstStyle/>
        <a:p>
          <a:r>
            <a:rPr lang="en-US" b="1" i="1" dirty="0"/>
            <a:t>Coordination across other Departments and sector-specific agencies </a:t>
          </a:r>
          <a:r>
            <a:rPr lang="en-US" dirty="0"/>
            <a:t>whose industries are impacted by policy related to the use of the frequency spectrum resource; </a:t>
          </a:r>
        </a:p>
      </dgm:t>
    </dgm:pt>
    <dgm:pt modelId="{FF86CDD6-DE87-479A-8951-0431429B4B09}" type="parTrans" cxnId="{5C4CD60E-5B41-4853-B9CE-E93EFA9117A8}">
      <dgm:prSet/>
      <dgm:spPr/>
      <dgm:t>
        <a:bodyPr/>
        <a:lstStyle/>
        <a:p>
          <a:endParaRPr lang="en-ZA"/>
        </a:p>
      </dgm:t>
    </dgm:pt>
    <dgm:pt modelId="{1BC08475-4C7E-4068-846D-B1B171419DA4}" type="sibTrans" cxnId="{5C4CD60E-5B41-4853-B9CE-E93EFA9117A8}">
      <dgm:prSet/>
      <dgm:spPr/>
      <dgm:t>
        <a:bodyPr/>
        <a:lstStyle/>
        <a:p>
          <a:endParaRPr lang="en-ZA"/>
        </a:p>
      </dgm:t>
    </dgm:pt>
    <dgm:pt modelId="{7E6CD6FD-B48E-4872-80FD-7443F67E1BF2}">
      <dgm:prSet/>
      <dgm:spPr/>
      <dgm:t>
        <a:bodyPr/>
        <a:lstStyle/>
        <a:p>
          <a:r>
            <a:rPr lang="en-US" b="1" i="1" dirty="0"/>
            <a:t>Establishment of a National Radio Frequency Planning Committee </a:t>
          </a:r>
          <a:r>
            <a:rPr lang="en-US" dirty="0"/>
            <a:t>with representatives from Government Departments. The Committee would ensure fairness and equitable distribution of Spectrum.</a:t>
          </a:r>
        </a:p>
      </dgm:t>
    </dgm:pt>
    <dgm:pt modelId="{25E9220B-7CC1-4F3D-BF90-191EB992F114}" type="parTrans" cxnId="{0C8F011A-A552-42A7-AD98-093A30B26C2F}">
      <dgm:prSet/>
      <dgm:spPr/>
      <dgm:t>
        <a:bodyPr/>
        <a:lstStyle/>
        <a:p>
          <a:endParaRPr lang="en-ZA"/>
        </a:p>
      </dgm:t>
    </dgm:pt>
    <dgm:pt modelId="{894C3C61-8313-4F4D-8171-C7D8E1B9AF5D}" type="sibTrans" cxnId="{0C8F011A-A552-42A7-AD98-093A30B26C2F}">
      <dgm:prSet/>
      <dgm:spPr/>
      <dgm:t>
        <a:bodyPr/>
        <a:lstStyle/>
        <a:p>
          <a:endParaRPr lang="en-ZA"/>
        </a:p>
      </dgm:t>
    </dgm:pt>
    <dgm:pt modelId="{1A241780-B53A-4A0A-90ED-8B98A18028DA}">
      <dgm:prSet/>
      <dgm:spPr/>
      <dgm:t>
        <a:bodyPr/>
        <a:lstStyle/>
        <a:p>
          <a:r>
            <a:rPr lang="en-US" dirty="0"/>
            <a:t>Establishment of a </a:t>
          </a:r>
          <a:r>
            <a:rPr lang="en-US" b="1" i="1" dirty="0"/>
            <a:t>Spectrum Directorate to coordinate the work of the Committee</a:t>
          </a:r>
          <a:r>
            <a:rPr lang="en-US" dirty="0"/>
            <a:t>. </a:t>
          </a:r>
        </a:p>
      </dgm:t>
    </dgm:pt>
    <dgm:pt modelId="{A7CF1230-A004-46F0-98D3-51C05BA3A588}" type="parTrans" cxnId="{4E7D53DF-B06E-46FE-A2E4-480BA725A781}">
      <dgm:prSet/>
      <dgm:spPr/>
      <dgm:t>
        <a:bodyPr/>
        <a:lstStyle/>
        <a:p>
          <a:endParaRPr lang="en-ZA"/>
        </a:p>
      </dgm:t>
    </dgm:pt>
    <dgm:pt modelId="{D174E804-1081-44D1-96CA-FB4C323B85CE}" type="sibTrans" cxnId="{4E7D53DF-B06E-46FE-A2E4-480BA725A781}">
      <dgm:prSet/>
      <dgm:spPr/>
      <dgm:t>
        <a:bodyPr/>
        <a:lstStyle/>
        <a:p>
          <a:endParaRPr lang="en-ZA"/>
        </a:p>
      </dgm:t>
    </dgm:pt>
    <dgm:pt modelId="{2E1D7854-A812-446D-BF9C-4F9D4B578493}">
      <dgm:prSet/>
      <dgm:spPr/>
      <dgm:t>
        <a:bodyPr/>
        <a:lstStyle/>
        <a:p>
          <a:r>
            <a:rPr lang="en-US" dirty="0"/>
            <a:t>Making </a:t>
          </a:r>
          <a:r>
            <a:rPr lang="en-US" b="1" i="1" dirty="0"/>
            <a:t>radio regulations in line with the National Radio Frequency Plan</a:t>
          </a:r>
          <a:r>
            <a:rPr lang="en-US" dirty="0"/>
            <a:t>, on the use of the spectrum. </a:t>
          </a:r>
        </a:p>
      </dgm:t>
    </dgm:pt>
    <dgm:pt modelId="{B76400D9-2EA5-429D-B942-F1B374E08DFA}" type="parTrans" cxnId="{2C3D6AA6-C2B6-4DDB-866B-FBED81D97EE8}">
      <dgm:prSet/>
      <dgm:spPr/>
      <dgm:t>
        <a:bodyPr/>
        <a:lstStyle/>
        <a:p>
          <a:endParaRPr lang="en-ZA"/>
        </a:p>
      </dgm:t>
    </dgm:pt>
    <dgm:pt modelId="{F8AB8802-6C21-4A86-A02D-E87A72537DEC}" type="sibTrans" cxnId="{2C3D6AA6-C2B6-4DDB-866B-FBED81D97EE8}">
      <dgm:prSet/>
      <dgm:spPr/>
      <dgm:t>
        <a:bodyPr/>
        <a:lstStyle/>
        <a:p>
          <a:endParaRPr lang="en-ZA"/>
        </a:p>
      </dgm:t>
    </dgm:pt>
    <dgm:pt modelId="{66890196-929C-4184-B245-D677EFC30EB3}">
      <dgm:prSet/>
      <dgm:spPr/>
      <dgm:t>
        <a:bodyPr/>
        <a:lstStyle/>
        <a:p>
          <a:r>
            <a:rPr lang="en-US" dirty="0"/>
            <a:t>The </a:t>
          </a:r>
          <a:r>
            <a:rPr lang="en-US" b="1" i="1" dirty="0"/>
            <a:t>administration, management and assignment of spectrum, and the issuing of licenses,</a:t>
          </a:r>
          <a:r>
            <a:rPr lang="en-US" dirty="0"/>
            <a:t> as may be applicable. </a:t>
          </a:r>
        </a:p>
      </dgm:t>
    </dgm:pt>
    <dgm:pt modelId="{ACC215C8-855E-4362-844C-3AAC4559CC13}" type="parTrans" cxnId="{81362881-9CDB-46CC-ABE1-9ECD3F8C133B}">
      <dgm:prSet/>
      <dgm:spPr/>
      <dgm:t>
        <a:bodyPr/>
        <a:lstStyle/>
        <a:p>
          <a:endParaRPr lang="en-ZA"/>
        </a:p>
      </dgm:t>
    </dgm:pt>
    <dgm:pt modelId="{46D40FDD-AB03-43B3-A9F9-9612E83F6209}" type="sibTrans" cxnId="{81362881-9CDB-46CC-ABE1-9ECD3F8C133B}">
      <dgm:prSet/>
      <dgm:spPr/>
      <dgm:t>
        <a:bodyPr/>
        <a:lstStyle/>
        <a:p>
          <a:endParaRPr lang="en-ZA"/>
        </a:p>
      </dgm:t>
    </dgm:pt>
    <dgm:pt modelId="{F0A13E33-865D-43CC-9999-84C23D30AB22}">
      <dgm:prSet/>
      <dgm:spPr/>
      <dgm:t>
        <a:bodyPr/>
        <a:lstStyle/>
        <a:p>
          <a:r>
            <a:rPr lang="en-US" b="1" i="1" dirty="0"/>
            <a:t>Spectrum monitoring, evaluation and interference control </a:t>
          </a:r>
          <a:r>
            <a:rPr lang="en-US" dirty="0"/>
            <a:t>within the Republic. </a:t>
          </a:r>
        </a:p>
      </dgm:t>
    </dgm:pt>
    <dgm:pt modelId="{CD6FF5A5-1F7A-4639-997A-9649D5411A2B}" type="parTrans" cxnId="{DE06479F-03E8-491B-9752-C1456D694F3C}">
      <dgm:prSet/>
      <dgm:spPr/>
      <dgm:t>
        <a:bodyPr/>
        <a:lstStyle/>
        <a:p>
          <a:endParaRPr lang="en-ZA"/>
        </a:p>
      </dgm:t>
    </dgm:pt>
    <dgm:pt modelId="{5FFD54B6-36CB-4D49-AA9E-A68CFDE30D82}" type="sibTrans" cxnId="{DE06479F-03E8-491B-9752-C1456D694F3C}">
      <dgm:prSet/>
      <dgm:spPr/>
      <dgm:t>
        <a:bodyPr/>
        <a:lstStyle/>
        <a:p>
          <a:endParaRPr lang="en-ZA"/>
        </a:p>
      </dgm:t>
    </dgm:pt>
    <dgm:pt modelId="{D7770128-6C17-42AB-A0F7-3B4F43C5F84A}">
      <dgm:prSet/>
      <dgm:spPr/>
      <dgm:t>
        <a:bodyPr/>
        <a:lstStyle/>
        <a:p>
          <a:r>
            <a:rPr lang="en-ZA" dirty="0"/>
            <a:t>Periodic </a:t>
          </a:r>
          <a:r>
            <a:rPr lang="en-ZA" b="1" i="1" dirty="0"/>
            <a:t>spectrum audits</a:t>
          </a:r>
          <a:r>
            <a:rPr lang="en-ZA" dirty="0"/>
            <a:t>. </a:t>
          </a:r>
        </a:p>
      </dgm:t>
    </dgm:pt>
    <dgm:pt modelId="{63CEF595-5761-461D-8165-63C49270E65A}" type="parTrans" cxnId="{592620A5-F6ED-44ED-A481-274673F759C5}">
      <dgm:prSet/>
      <dgm:spPr/>
      <dgm:t>
        <a:bodyPr/>
        <a:lstStyle/>
        <a:p>
          <a:endParaRPr lang="en-ZA"/>
        </a:p>
      </dgm:t>
    </dgm:pt>
    <dgm:pt modelId="{9539E5C2-A12A-4114-8E06-3B7F4D9F9547}" type="sibTrans" cxnId="{592620A5-F6ED-44ED-A481-274673F759C5}">
      <dgm:prSet/>
      <dgm:spPr/>
      <dgm:t>
        <a:bodyPr/>
        <a:lstStyle/>
        <a:p>
          <a:endParaRPr lang="en-ZA"/>
        </a:p>
      </dgm:t>
    </dgm:pt>
    <dgm:pt modelId="{7AD4289A-A0EE-49FE-BD65-645700C664A1}">
      <dgm:prSet/>
      <dgm:spPr/>
      <dgm:t>
        <a:bodyPr/>
        <a:lstStyle/>
        <a:p>
          <a:r>
            <a:rPr lang="en-US" b="1" i="1" dirty="0"/>
            <a:t>Maintaining a high quality and appropriately accessible database of frequency spectrum assignments</a:t>
          </a:r>
          <a:r>
            <a:rPr lang="en-US" dirty="0"/>
            <a:t>. Assignments to security services shall, however, be excluded.</a:t>
          </a:r>
        </a:p>
      </dgm:t>
    </dgm:pt>
    <dgm:pt modelId="{E6389608-5A79-48D4-B687-DF5838E88431}" type="parTrans" cxnId="{BDE0D39A-47E1-44DA-80DD-5FF7F4D5B515}">
      <dgm:prSet/>
      <dgm:spPr/>
      <dgm:t>
        <a:bodyPr/>
        <a:lstStyle/>
        <a:p>
          <a:endParaRPr lang="en-ZA"/>
        </a:p>
      </dgm:t>
    </dgm:pt>
    <dgm:pt modelId="{141F4C9D-55F8-495F-85F4-F0CF11B947D2}" type="sibTrans" cxnId="{BDE0D39A-47E1-44DA-80DD-5FF7F4D5B515}">
      <dgm:prSet/>
      <dgm:spPr/>
      <dgm:t>
        <a:bodyPr/>
        <a:lstStyle/>
        <a:p>
          <a:endParaRPr lang="en-ZA"/>
        </a:p>
      </dgm:t>
    </dgm:pt>
    <dgm:pt modelId="{AB573679-4656-43D8-B8C0-1E41F11B8944}">
      <dgm:prSet/>
      <dgm:spPr/>
      <dgm:t>
        <a:bodyPr/>
        <a:lstStyle/>
        <a:p>
          <a:r>
            <a:rPr lang="en-US" dirty="0"/>
            <a:t>Advising the Ministry on areas for future </a:t>
          </a:r>
          <a:r>
            <a:rPr lang="en-US" b="1" i="1" dirty="0"/>
            <a:t>research and development and planning. </a:t>
          </a:r>
        </a:p>
      </dgm:t>
    </dgm:pt>
    <dgm:pt modelId="{0011AF2A-929D-4259-8653-6726AF7837C5}" type="parTrans" cxnId="{29D9012A-45B6-4EEC-AA24-BA218888A94C}">
      <dgm:prSet/>
      <dgm:spPr/>
      <dgm:t>
        <a:bodyPr/>
        <a:lstStyle/>
        <a:p>
          <a:endParaRPr lang="en-ZA"/>
        </a:p>
      </dgm:t>
    </dgm:pt>
    <dgm:pt modelId="{ADE36F41-EB78-459B-BEA7-BD6B7E72116E}" type="sibTrans" cxnId="{29D9012A-45B6-4EEC-AA24-BA218888A94C}">
      <dgm:prSet/>
      <dgm:spPr/>
      <dgm:t>
        <a:bodyPr/>
        <a:lstStyle/>
        <a:p>
          <a:endParaRPr lang="en-ZA"/>
        </a:p>
      </dgm:t>
    </dgm:pt>
    <dgm:pt modelId="{5123B928-DD08-44F9-B9F6-AADED1499B1E}">
      <dgm:prSet/>
      <dgm:spPr/>
      <dgm:t>
        <a:bodyPr/>
        <a:lstStyle/>
        <a:p>
          <a:r>
            <a:rPr lang="en-US" b="1" i="1" dirty="0"/>
            <a:t>Maintaining a database of frequency spectrum users </a:t>
          </a:r>
          <a:r>
            <a:rPr lang="en-US" dirty="0"/>
            <a:t>in their respective industries and ensuring that their database corresponds with that of the regulator. </a:t>
          </a:r>
        </a:p>
      </dgm:t>
    </dgm:pt>
    <dgm:pt modelId="{51134E29-38A6-45F2-9C7B-F5D03BBBCBCE}" type="parTrans" cxnId="{FED07A21-7554-475A-AC63-A7D663987D09}">
      <dgm:prSet/>
      <dgm:spPr/>
      <dgm:t>
        <a:bodyPr/>
        <a:lstStyle/>
        <a:p>
          <a:endParaRPr lang="en-ZA"/>
        </a:p>
      </dgm:t>
    </dgm:pt>
    <dgm:pt modelId="{C2E64EF7-5786-4CD3-B4A1-36171C179A72}" type="sibTrans" cxnId="{FED07A21-7554-475A-AC63-A7D663987D09}">
      <dgm:prSet/>
      <dgm:spPr/>
      <dgm:t>
        <a:bodyPr/>
        <a:lstStyle/>
        <a:p>
          <a:endParaRPr lang="en-ZA"/>
        </a:p>
      </dgm:t>
    </dgm:pt>
    <dgm:pt modelId="{FD083734-FB27-4EF1-A6C2-1495F21CBFBF}">
      <dgm:prSet phldrT="[Text]"/>
      <dgm:spPr/>
      <dgm:t>
        <a:bodyPr/>
        <a:lstStyle/>
        <a:p>
          <a:endParaRPr lang="en-ZA" dirty="0"/>
        </a:p>
      </dgm:t>
    </dgm:pt>
    <dgm:pt modelId="{20346F1B-FC04-4E81-BBDA-CD1812DD62EE}" type="parTrans" cxnId="{91613180-6497-4DA6-965D-99402E14363A}">
      <dgm:prSet/>
      <dgm:spPr/>
      <dgm:t>
        <a:bodyPr/>
        <a:lstStyle/>
        <a:p>
          <a:endParaRPr lang="en-ZA"/>
        </a:p>
      </dgm:t>
    </dgm:pt>
    <dgm:pt modelId="{197F21FB-D75B-4DB0-80DD-EA272B985FF9}" type="sibTrans" cxnId="{91613180-6497-4DA6-965D-99402E14363A}">
      <dgm:prSet/>
      <dgm:spPr/>
      <dgm:t>
        <a:bodyPr/>
        <a:lstStyle/>
        <a:p>
          <a:endParaRPr lang="en-ZA"/>
        </a:p>
      </dgm:t>
    </dgm:pt>
    <dgm:pt modelId="{6FB6FD98-A2DC-4F8F-8620-7B7DF368D037}">
      <dgm:prSet phldrT="[Text]"/>
      <dgm:spPr/>
      <dgm:t>
        <a:bodyPr/>
        <a:lstStyle/>
        <a:p>
          <a:endParaRPr lang="en-ZA" dirty="0"/>
        </a:p>
      </dgm:t>
    </dgm:pt>
    <dgm:pt modelId="{2C8E5F88-660B-443A-B631-1757E19C50F5}" type="parTrans" cxnId="{F6FAF845-2D09-49FF-8EE1-44AC82D7B8E9}">
      <dgm:prSet/>
      <dgm:spPr/>
      <dgm:t>
        <a:bodyPr/>
        <a:lstStyle/>
        <a:p>
          <a:endParaRPr lang="en-ZA"/>
        </a:p>
      </dgm:t>
    </dgm:pt>
    <dgm:pt modelId="{16A19A18-6AFA-4935-AAA3-91F3DE4D1427}" type="sibTrans" cxnId="{F6FAF845-2D09-49FF-8EE1-44AC82D7B8E9}">
      <dgm:prSet/>
      <dgm:spPr/>
      <dgm:t>
        <a:bodyPr/>
        <a:lstStyle/>
        <a:p>
          <a:endParaRPr lang="en-ZA"/>
        </a:p>
      </dgm:t>
    </dgm:pt>
    <dgm:pt modelId="{991B6E6B-4C70-48BD-B33A-B136C202FFF4}">
      <dgm:prSet/>
      <dgm:spPr/>
      <dgm:t>
        <a:bodyPr/>
        <a:lstStyle/>
        <a:p>
          <a:endParaRPr lang="en-US" dirty="0"/>
        </a:p>
      </dgm:t>
    </dgm:pt>
    <dgm:pt modelId="{70B64A44-6090-4A67-B551-7DBA9A994455}" type="parTrans" cxnId="{39B03CBC-3282-4FE1-B565-24B704D58A51}">
      <dgm:prSet/>
      <dgm:spPr/>
      <dgm:t>
        <a:bodyPr/>
        <a:lstStyle/>
        <a:p>
          <a:endParaRPr lang="en-ZA"/>
        </a:p>
      </dgm:t>
    </dgm:pt>
    <dgm:pt modelId="{F67B62E6-2C58-44A1-92DE-2AAAE22C4415}" type="sibTrans" cxnId="{39B03CBC-3282-4FE1-B565-24B704D58A51}">
      <dgm:prSet/>
      <dgm:spPr/>
      <dgm:t>
        <a:bodyPr/>
        <a:lstStyle/>
        <a:p>
          <a:endParaRPr lang="en-ZA"/>
        </a:p>
      </dgm:t>
    </dgm:pt>
    <dgm:pt modelId="{AD021565-647C-4EF6-A0D5-5F2D390501F6}">
      <dgm:prSet/>
      <dgm:spPr/>
      <dgm:t>
        <a:bodyPr/>
        <a:lstStyle/>
        <a:p>
          <a:endParaRPr lang="en-US" dirty="0"/>
        </a:p>
      </dgm:t>
    </dgm:pt>
    <dgm:pt modelId="{E29A3FAE-F1EE-4B7F-A3E1-64217F0F62CB}" type="parTrans" cxnId="{44C90F85-4AF4-4926-9F40-F43F306160C7}">
      <dgm:prSet/>
      <dgm:spPr/>
      <dgm:t>
        <a:bodyPr/>
        <a:lstStyle/>
        <a:p>
          <a:endParaRPr lang="en-ZA"/>
        </a:p>
      </dgm:t>
    </dgm:pt>
    <dgm:pt modelId="{96235D17-D878-4921-9537-8522A39EE444}" type="sibTrans" cxnId="{44C90F85-4AF4-4926-9F40-F43F306160C7}">
      <dgm:prSet/>
      <dgm:spPr/>
      <dgm:t>
        <a:bodyPr/>
        <a:lstStyle/>
        <a:p>
          <a:endParaRPr lang="en-ZA"/>
        </a:p>
      </dgm:t>
    </dgm:pt>
    <dgm:pt modelId="{CADE0A31-FF29-4AC3-B404-58B519CF934B}">
      <dgm:prSet/>
      <dgm:spPr/>
      <dgm:t>
        <a:bodyPr/>
        <a:lstStyle/>
        <a:p>
          <a:endParaRPr lang="en-ZA" dirty="0"/>
        </a:p>
      </dgm:t>
    </dgm:pt>
    <dgm:pt modelId="{D848B810-AD96-4C54-A809-62E4FB6F96E3}" type="parTrans" cxnId="{F6DA2E78-9EBB-4324-A923-C3B666F65DE9}">
      <dgm:prSet/>
      <dgm:spPr/>
      <dgm:t>
        <a:bodyPr/>
        <a:lstStyle/>
        <a:p>
          <a:endParaRPr lang="en-ZA"/>
        </a:p>
      </dgm:t>
    </dgm:pt>
    <dgm:pt modelId="{16F99775-7B32-43F1-A217-DE05D16A918A}" type="sibTrans" cxnId="{F6DA2E78-9EBB-4324-A923-C3B666F65DE9}">
      <dgm:prSet/>
      <dgm:spPr/>
      <dgm:t>
        <a:bodyPr/>
        <a:lstStyle/>
        <a:p>
          <a:endParaRPr lang="en-ZA"/>
        </a:p>
      </dgm:t>
    </dgm:pt>
    <dgm:pt modelId="{3E9DCB05-ADFB-4F94-9AD1-AA662813E77C}">
      <dgm:prSet/>
      <dgm:spPr/>
      <dgm:t>
        <a:bodyPr/>
        <a:lstStyle/>
        <a:p>
          <a:endParaRPr lang="en-US" dirty="0"/>
        </a:p>
      </dgm:t>
    </dgm:pt>
    <dgm:pt modelId="{12568CFB-437D-4D24-B1A1-9DBAF48AC453}" type="parTrans" cxnId="{A60E32EF-2F0A-4050-8BC4-37A6F117817E}">
      <dgm:prSet/>
      <dgm:spPr/>
      <dgm:t>
        <a:bodyPr/>
        <a:lstStyle/>
        <a:p>
          <a:endParaRPr lang="en-ZA"/>
        </a:p>
      </dgm:t>
    </dgm:pt>
    <dgm:pt modelId="{3BC357FA-F763-42C2-8EC1-659D1349DF5D}" type="sibTrans" cxnId="{A60E32EF-2F0A-4050-8BC4-37A6F117817E}">
      <dgm:prSet/>
      <dgm:spPr/>
      <dgm:t>
        <a:bodyPr/>
        <a:lstStyle/>
        <a:p>
          <a:endParaRPr lang="en-ZA"/>
        </a:p>
      </dgm:t>
    </dgm:pt>
    <dgm:pt modelId="{32F406EC-A803-43F7-A60C-B8E8E3E1F669}">
      <dgm:prSet/>
      <dgm:spPr/>
      <dgm:t>
        <a:bodyPr/>
        <a:lstStyle/>
        <a:p>
          <a:endParaRPr lang="en-US" dirty="0"/>
        </a:p>
      </dgm:t>
    </dgm:pt>
    <dgm:pt modelId="{3010943A-2773-449D-94BB-C0C5B8B30E5A}" type="parTrans" cxnId="{49738B23-B7B1-477A-BC06-FEB8A141AD49}">
      <dgm:prSet/>
      <dgm:spPr/>
      <dgm:t>
        <a:bodyPr/>
        <a:lstStyle/>
        <a:p>
          <a:endParaRPr lang="en-ZA"/>
        </a:p>
      </dgm:t>
    </dgm:pt>
    <dgm:pt modelId="{4404514C-5D8D-46E9-B54C-314664DEE30C}" type="sibTrans" cxnId="{49738B23-B7B1-477A-BC06-FEB8A141AD49}">
      <dgm:prSet/>
      <dgm:spPr/>
      <dgm:t>
        <a:bodyPr/>
        <a:lstStyle/>
        <a:p>
          <a:endParaRPr lang="en-ZA"/>
        </a:p>
      </dgm:t>
    </dgm:pt>
    <dgm:pt modelId="{BD0FBF66-B57F-4A81-82EA-074FB218D70B}">
      <dgm:prSet phldrT="[Text]"/>
      <dgm:spPr/>
      <dgm:t>
        <a:bodyPr/>
        <a:lstStyle/>
        <a:p>
          <a:endParaRPr lang="en-ZA" dirty="0"/>
        </a:p>
      </dgm:t>
    </dgm:pt>
    <dgm:pt modelId="{0D0578A9-45C9-4D50-BE3D-78D1E9186DF6}" type="parTrans" cxnId="{DD24AB75-35B0-4ABD-AB6D-0906D6ACA065}">
      <dgm:prSet/>
      <dgm:spPr/>
      <dgm:t>
        <a:bodyPr/>
        <a:lstStyle/>
        <a:p>
          <a:endParaRPr lang="en-ZA"/>
        </a:p>
      </dgm:t>
    </dgm:pt>
    <dgm:pt modelId="{5A161B94-11C2-42CC-B88E-8683878EA091}" type="sibTrans" cxnId="{DD24AB75-35B0-4ABD-AB6D-0906D6ACA065}">
      <dgm:prSet/>
      <dgm:spPr/>
      <dgm:t>
        <a:bodyPr/>
        <a:lstStyle/>
        <a:p>
          <a:endParaRPr lang="en-ZA"/>
        </a:p>
      </dgm:t>
    </dgm:pt>
    <dgm:pt modelId="{7773349D-758B-4595-9F91-1970CD7A8596}">
      <dgm:prSet/>
      <dgm:spPr/>
      <dgm:t>
        <a:bodyPr/>
        <a:lstStyle/>
        <a:p>
          <a:endParaRPr lang="en-US" i="1" dirty="0"/>
        </a:p>
      </dgm:t>
    </dgm:pt>
    <dgm:pt modelId="{2096EC81-896F-4C58-A342-223F0E6481AA}" type="parTrans" cxnId="{7BC14445-A846-44E8-8510-6CC80B8E3586}">
      <dgm:prSet/>
      <dgm:spPr/>
      <dgm:t>
        <a:bodyPr/>
        <a:lstStyle/>
        <a:p>
          <a:endParaRPr lang="en-ZA"/>
        </a:p>
      </dgm:t>
    </dgm:pt>
    <dgm:pt modelId="{0DEB6330-3C92-47BB-91FC-E310982D4D9D}" type="sibTrans" cxnId="{7BC14445-A846-44E8-8510-6CC80B8E3586}">
      <dgm:prSet/>
      <dgm:spPr/>
      <dgm:t>
        <a:bodyPr/>
        <a:lstStyle/>
        <a:p>
          <a:endParaRPr lang="en-ZA"/>
        </a:p>
      </dgm:t>
    </dgm:pt>
    <dgm:pt modelId="{11CFC1BF-8D4D-4810-BACF-18B9B3F41003}">
      <dgm:prSet/>
      <dgm:spPr/>
      <dgm:t>
        <a:bodyPr/>
        <a:lstStyle/>
        <a:p>
          <a:endParaRPr lang="en-US" dirty="0"/>
        </a:p>
      </dgm:t>
    </dgm:pt>
    <dgm:pt modelId="{26C32E07-9B1C-4F09-BB9A-34B3092FAF18}" type="parTrans" cxnId="{5B523F84-6B22-4364-AE5C-E0B267CE0DEF}">
      <dgm:prSet/>
      <dgm:spPr/>
      <dgm:t>
        <a:bodyPr/>
        <a:lstStyle/>
        <a:p>
          <a:endParaRPr lang="en-ZA"/>
        </a:p>
      </dgm:t>
    </dgm:pt>
    <dgm:pt modelId="{A22FEBE8-DFC9-4293-A9CC-C5876AE17F29}" type="sibTrans" cxnId="{5B523F84-6B22-4364-AE5C-E0B267CE0DEF}">
      <dgm:prSet/>
      <dgm:spPr/>
      <dgm:t>
        <a:bodyPr/>
        <a:lstStyle/>
        <a:p>
          <a:endParaRPr lang="en-ZA"/>
        </a:p>
      </dgm:t>
    </dgm:pt>
    <dgm:pt modelId="{224F9D92-6364-4D53-AC8F-BBECAA270E39}">
      <dgm:prSet/>
      <dgm:spPr/>
      <dgm:t>
        <a:bodyPr/>
        <a:lstStyle/>
        <a:p>
          <a:endParaRPr lang="en-US" dirty="0"/>
        </a:p>
      </dgm:t>
    </dgm:pt>
    <dgm:pt modelId="{FC694E53-91A4-4E67-A450-5E36E0813E63}" type="parTrans" cxnId="{F32C0C32-AC2E-4A9A-8E82-CA481870BB98}">
      <dgm:prSet/>
      <dgm:spPr/>
      <dgm:t>
        <a:bodyPr/>
        <a:lstStyle/>
        <a:p>
          <a:endParaRPr lang="en-ZA"/>
        </a:p>
      </dgm:t>
    </dgm:pt>
    <dgm:pt modelId="{2F7FB047-DAD5-458F-918E-A4E17C459B7F}" type="sibTrans" cxnId="{F32C0C32-AC2E-4A9A-8E82-CA481870BB98}">
      <dgm:prSet/>
      <dgm:spPr/>
      <dgm:t>
        <a:bodyPr/>
        <a:lstStyle/>
        <a:p>
          <a:endParaRPr lang="en-ZA"/>
        </a:p>
      </dgm:t>
    </dgm:pt>
    <dgm:pt modelId="{9C72A2B6-F2F4-44D9-BE3E-A59A9FB6FB6C}">
      <dgm:prSet/>
      <dgm:spPr/>
      <dgm:t>
        <a:bodyPr/>
        <a:lstStyle/>
        <a:p>
          <a:endParaRPr lang="en-US" dirty="0"/>
        </a:p>
      </dgm:t>
    </dgm:pt>
    <dgm:pt modelId="{AC51A1D6-464A-4194-B046-5641931903E6}" type="parTrans" cxnId="{47928670-62B1-4AC4-86C0-BD9D2971B640}">
      <dgm:prSet/>
      <dgm:spPr/>
      <dgm:t>
        <a:bodyPr/>
        <a:lstStyle/>
        <a:p>
          <a:endParaRPr lang="en-ZA"/>
        </a:p>
      </dgm:t>
    </dgm:pt>
    <dgm:pt modelId="{8A9E7245-3A9A-4F3E-9FC2-37B6965BC018}" type="sibTrans" cxnId="{47928670-62B1-4AC4-86C0-BD9D2971B640}">
      <dgm:prSet/>
      <dgm:spPr/>
      <dgm:t>
        <a:bodyPr/>
        <a:lstStyle/>
        <a:p>
          <a:endParaRPr lang="en-ZA"/>
        </a:p>
      </dgm:t>
    </dgm:pt>
    <dgm:pt modelId="{D187A6B7-1DB2-4531-9B09-BEF89F405F09}">
      <dgm:prSet/>
      <dgm:spPr/>
      <dgm:t>
        <a:bodyPr/>
        <a:lstStyle/>
        <a:p>
          <a:endParaRPr lang="en-US" dirty="0"/>
        </a:p>
      </dgm:t>
    </dgm:pt>
    <dgm:pt modelId="{869FEE94-C927-4331-9092-4AED9DEAE252}" type="parTrans" cxnId="{04FE0ECD-D5CF-46F7-AF00-8AC72F1D4FAC}">
      <dgm:prSet/>
      <dgm:spPr/>
      <dgm:t>
        <a:bodyPr/>
        <a:lstStyle/>
        <a:p>
          <a:endParaRPr lang="en-ZA"/>
        </a:p>
      </dgm:t>
    </dgm:pt>
    <dgm:pt modelId="{C971F86A-86BF-421B-A680-0D9E645F6BFF}" type="sibTrans" cxnId="{04FE0ECD-D5CF-46F7-AF00-8AC72F1D4FAC}">
      <dgm:prSet/>
      <dgm:spPr/>
      <dgm:t>
        <a:bodyPr/>
        <a:lstStyle/>
        <a:p>
          <a:endParaRPr lang="en-ZA"/>
        </a:p>
      </dgm:t>
    </dgm:pt>
    <dgm:pt modelId="{9B293DE8-D5B7-46FF-A0E1-CCE44DE2C6A1}" type="pres">
      <dgm:prSet presAssocID="{EB7E4094-0B87-419B-87DC-20FB29E57BD9}" presName="linearFlow" presStyleCnt="0">
        <dgm:presLayoutVars>
          <dgm:dir/>
          <dgm:animLvl val="lvl"/>
          <dgm:resizeHandles val="exact"/>
        </dgm:presLayoutVars>
      </dgm:prSet>
      <dgm:spPr/>
      <dgm:t>
        <a:bodyPr/>
        <a:lstStyle/>
        <a:p>
          <a:endParaRPr lang="en-ZA"/>
        </a:p>
      </dgm:t>
    </dgm:pt>
    <dgm:pt modelId="{623D7699-E2A0-4045-87FD-087391798B24}" type="pres">
      <dgm:prSet presAssocID="{5A473705-676E-4131-880F-A185DFCCD49F}" presName="composite" presStyleCnt="0"/>
      <dgm:spPr/>
    </dgm:pt>
    <dgm:pt modelId="{C6E77A8C-0C99-442C-9B05-5332E65154D5}" type="pres">
      <dgm:prSet presAssocID="{5A473705-676E-4131-880F-A185DFCCD49F}" presName="parTx" presStyleLbl="node1" presStyleIdx="0" presStyleCnt="3">
        <dgm:presLayoutVars>
          <dgm:chMax val="0"/>
          <dgm:chPref val="0"/>
          <dgm:bulletEnabled val="1"/>
        </dgm:presLayoutVars>
      </dgm:prSet>
      <dgm:spPr/>
      <dgm:t>
        <a:bodyPr/>
        <a:lstStyle/>
        <a:p>
          <a:endParaRPr lang="en-ZA"/>
        </a:p>
      </dgm:t>
    </dgm:pt>
    <dgm:pt modelId="{1091864A-3928-447D-B9BD-C76A48CE934C}" type="pres">
      <dgm:prSet presAssocID="{5A473705-676E-4131-880F-A185DFCCD49F}" presName="parSh" presStyleLbl="node1" presStyleIdx="0" presStyleCnt="3"/>
      <dgm:spPr/>
      <dgm:t>
        <a:bodyPr/>
        <a:lstStyle/>
        <a:p>
          <a:endParaRPr lang="en-ZA"/>
        </a:p>
      </dgm:t>
    </dgm:pt>
    <dgm:pt modelId="{E6B1075A-C77B-4FE2-BF84-C5E1CE0892F2}" type="pres">
      <dgm:prSet presAssocID="{5A473705-676E-4131-880F-A185DFCCD49F}" presName="desTx" presStyleLbl="fgAcc1" presStyleIdx="0" presStyleCnt="3" custLinFactNeighborX="-1569" custLinFactNeighborY="-368">
        <dgm:presLayoutVars>
          <dgm:bulletEnabled val="1"/>
        </dgm:presLayoutVars>
      </dgm:prSet>
      <dgm:spPr/>
      <dgm:t>
        <a:bodyPr/>
        <a:lstStyle/>
        <a:p>
          <a:endParaRPr lang="en-ZA"/>
        </a:p>
      </dgm:t>
    </dgm:pt>
    <dgm:pt modelId="{1067B5B8-6E4F-4847-828F-2C8821C22CE0}" type="pres">
      <dgm:prSet presAssocID="{F4B14916-2445-4038-ADE2-9ED20646EA75}" presName="sibTrans" presStyleLbl="sibTrans2D1" presStyleIdx="0" presStyleCnt="2"/>
      <dgm:spPr/>
      <dgm:t>
        <a:bodyPr/>
        <a:lstStyle/>
        <a:p>
          <a:endParaRPr lang="en-ZA"/>
        </a:p>
      </dgm:t>
    </dgm:pt>
    <dgm:pt modelId="{793B7D22-7366-4CD6-B8F1-17FCBDCF459B}" type="pres">
      <dgm:prSet presAssocID="{F4B14916-2445-4038-ADE2-9ED20646EA75}" presName="connTx" presStyleLbl="sibTrans2D1" presStyleIdx="0" presStyleCnt="2"/>
      <dgm:spPr/>
      <dgm:t>
        <a:bodyPr/>
        <a:lstStyle/>
        <a:p>
          <a:endParaRPr lang="en-ZA"/>
        </a:p>
      </dgm:t>
    </dgm:pt>
    <dgm:pt modelId="{73534FD4-54D7-4C72-B75D-BCFDC8C5BFAB}" type="pres">
      <dgm:prSet presAssocID="{3E6D5348-17CD-46A3-A13E-676382B5858F}" presName="composite" presStyleCnt="0"/>
      <dgm:spPr/>
    </dgm:pt>
    <dgm:pt modelId="{DCF6BCD9-A55C-41F8-A927-47C22781B6E0}" type="pres">
      <dgm:prSet presAssocID="{3E6D5348-17CD-46A3-A13E-676382B5858F}" presName="parTx" presStyleLbl="node1" presStyleIdx="0" presStyleCnt="3">
        <dgm:presLayoutVars>
          <dgm:chMax val="0"/>
          <dgm:chPref val="0"/>
          <dgm:bulletEnabled val="1"/>
        </dgm:presLayoutVars>
      </dgm:prSet>
      <dgm:spPr/>
      <dgm:t>
        <a:bodyPr/>
        <a:lstStyle/>
        <a:p>
          <a:endParaRPr lang="en-ZA"/>
        </a:p>
      </dgm:t>
    </dgm:pt>
    <dgm:pt modelId="{AB37735F-71D4-4980-A933-55FEE4655DD8}" type="pres">
      <dgm:prSet presAssocID="{3E6D5348-17CD-46A3-A13E-676382B5858F}" presName="parSh" presStyleLbl="node1" presStyleIdx="1" presStyleCnt="3"/>
      <dgm:spPr/>
      <dgm:t>
        <a:bodyPr/>
        <a:lstStyle/>
        <a:p>
          <a:endParaRPr lang="en-ZA"/>
        </a:p>
      </dgm:t>
    </dgm:pt>
    <dgm:pt modelId="{2F4829F6-FFA6-429A-9BF3-F71AF1B71190}" type="pres">
      <dgm:prSet presAssocID="{3E6D5348-17CD-46A3-A13E-676382B5858F}" presName="desTx" presStyleLbl="fgAcc1" presStyleIdx="1" presStyleCnt="3" custScaleX="105857">
        <dgm:presLayoutVars>
          <dgm:bulletEnabled val="1"/>
        </dgm:presLayoutVars>
      </dgm:prSet>
      <dgm:spPr/>
      <dgm:t>
        <a:bodyPr/>
        <a:lstStyle/>
        <a:p>
          <a:endParaRPr lang="en-ZA"/>
        </a:p>
      </dgm:t>
    </dgm:pt>
    <dgm:pt modelId="{1191FCD0-89F8-4F07-BD74-D07A0A773EE8}" type="pres">
      <dgm:prSet presAssocID="{F94B73EC-3BC4-48FA-A861-97E01504924F}" presName="sibTrans" presStyleLbl="sibTrans2D1" presStyleIdx="1" presStyleCnt="2"/>
      <dgm:spPr/>
      <dgm:t>
        <a:bodyPr/>
        <a:lstStyle/>
        <a:p>
          <a:endParaRPr lang="en-ZA"/>
        </a:p>
      </dgm:t>
    </dgm:pt>
    <dgm:pt modelId="{08659AA7-5A0E-4B30-8F52-515F28C10F80}" type="pres">
      <dgm:prSet presAssocID="{F94B73EC-3BC4-48FA-A861-97E01504924F}" presName="connTx" presStyleLbl="sibTrans2D1" presStyleIdx="1" presStyleCnt="2"/>
      <dgm:spPr/>
      <dgm:t>
        <a:bodyPr/>
        <a:lstStyle/>
        <a:p>
          <a:endParaRPr lang="en-ZA"/>
        </a:p>
      </dgm:t>
    </dgm:pt>
    <dgm:pt modelId="{41011178-2B94-4DE3-BB4A-D2E5D2FD879F}" type="pres">
      <dgm:prSet presAssocID="{40185C16-C88F-4C07-9DFB-E69F0F1E23EB}" presName="composite" presStyleCnt="0"/>
      <dgm:spPr/>
    </dgm:pt>
    <dgm:pt modelId="{69C3FC9B-5138-4749-88E9-BD121B94C69E}" type="pres">
      <dgm:prSet presAssocID="{40185C16-C88F-4C07-9DFB-E69F0F1E23EB}" presName="parTx" presStyleLbl="node1" presStyleIdx="1" presStyleCnt="3">
        <dgm:presLayoutVars>
          <dgm:chMax val="0"/>
          <dgm:chPref val="0"/>
          <dgm:bulletEnabled val="1"/>
        </dgm:presLayoutVars>
      </dgm:prSet>
      <dgm:spPr/>
      <dgm:t>
        <a:bodyPr/>
        <a:lstStyle/>
        <a:p>
          <a:endParaRPr lang="en-ZA"/>
        </a:p>
      </dgm:t>
    </dgm:pt>
    <dgm:pt modelId="{B2E47C71-BEA4-4DA2-8DA8-29AE2A7B4612}" type="pres">
      <dgm:prSet presAssocID="{40185C16-C88F-4C07-9DFB-E69F0F1E23EB}" presName="parSh" presStyleLbl="node1" presStyleIdx="2" presStyleCnt="3"/>
      <dgm:spPr/>
      <dgm:t>
        <a:bodyPr/>
        <a:lstStyle/>
        <a:p>
          <a:endParaRPr lang="en-ZA"/>
        </a:p>
      </dgm:t>
    </dgm:pt>
    <dgm:pt modelId="{B5CAB759-B2ED-4263-B4C0-20B2931A489A}" type="pres">
      <dgm:prSet presAssocID="{40185C16-C88F-4C07-9DFB-E69F0F1E23EB}" presName="desTx" presStyleLbl="fgAcc1" presStyleIdx="2" presStyleCnt="3" custLinFactNeighborX="261">
        <dgm:presLayoutVars>
          <dgm:bulletEnabled val="1"/>
        </dgm:presLayoutVars>
      </dgm:prSet>
      <dgm:spPr/>
      <dgm:t>
        <a:bodyPr/>
        <a:lstStyle/>
        <a:p>
          <a:endParaRPr lang="en-ZA"/>
        </a:p>
      </dgm:t>
    </dgm:pt>
  </dgm:ptLst>
  <dgm:cxnLst>
    <dgm:cxn modelId="{F1B02D05-D8AC-4705-86AF-D2AF112BD1F4}" type="presOf" srcId="{C7163EB4-1571-477B-9696-0AC1A2EBE471}" destId="{2F4829F6-FFA6-429A-9BF3-F71AF1B71190}" srcOrd="0" destOrd="0" presId="urn:microsoft.com/office/officeart/2005/8/layout/process3"/>
    <dgm:cxn modelId="{E2759D29-FAA8-4F2C-BE33-B794F8ACD029}" type="presOf" srcId="{35558451-32F5-4932-AE2D-470C97B87DBA}" destId="{E6B1075A-C77B-4FE2-BF84-C5E1CE0892F2}" srcOrd="0" destOrd="6" presId="urn:microsoft.com/office/officeart/2005/8/layout/process3"/>
    <dgm:cxn modelId="{28A73355-FA6A-419F-859E-EBE2E9ACE1E3}" type="presOf" srcId="{E9668AA1-6B3A-406F-8B4D-AAC8C7DDEEE0}" destId="{E6B1075A-C77B-4FE2-BF84-C5E1CE0892F2}" srcOrd="0" destOrd="0" presId="urn:microsoft.com/office/officeart/2005/8/layout/process3"/>
    <dgm:cxn modelId="{29D9012A-45B6-4EEC-AA24-BA218888A94C}" srcId="{3E6D5348-17CD-46A3-A13E-676382B5858F}" destId="{AB573679-4656-43D8-B8C0-1E41F11B8944}" srcOrd="12" destOrd="0" parTransId="{0011AF2A-929D-4259-8653-6726AF7837C5}" sibTransId="{ADE36F41-EB78-459B-BEA7-BD6B7E72116E}"/>
    <dgm:cxn modelId="{4F6A9139-5257-41FE-998D-B3BBE8F715DA}" type="presOf" srcId="{CADE0A31-FF29-4AC3-B404-58B519CF934B}" destId="{2F4829F6-FFA6-429A-9BF3-F71AF1B71190}" srcOrd="0" destOrd="9" presId="urn:microsoft.com/office/officeart/2005/8/layout/process3"/>
    <dgm:cxn modelId="{604E1BB0-DA19-44BC-8C23-B6D9C96FE183}" srcId="{5A473705-676E-4131-880F-A185DFCCD49F}" destId="{0161795A-21A1-416A-9465-21AC3CA19D79}" srcOrd="2" destOrd="0" parTransId="{2C7CCC58-7916-431B-A45A-B4FB5394364D}" sibTransId="{548AE80F-CC21-4E5B-B9CF-28A69CAA367B}"/>
    <dgm:cxn modelId="{592620A5-F6ED-44ED-A481-274673F759C5}" srcId="{3E6D5348-17CD-46A3-A13E-676382B5858F}" destId="{D7770128-6C17-42AB-A0F7-3B4F43C5F84A}" srcOrd="8" destOrd="0" parTransId="{63CEF595-5761-461D-8165-63C49270E65A}" sibTransId="{9539E5C2-A12A-4114-8E06-3B7F4D9F9547}"/>
    <dgm:cxn modelId="{ABBA52F4-FEB8-4F13-9314-9E1858F8AB71}" type="presOf" srcId="{F4B14916-2445-4038-ADE2-9ED20646EA75}" destId="{1067B5B8-6E4F-4847-828F-2C8821C22CE0}" srcOrd="0" destOrd="0" presId="urn:microsoft.com/office/officeart/2005/8/layout/process3"/>
    <dgm:cxn modelId="{91613180-6497-4DA6-965D-99402E14363A}" srcId="{40185C16-C88F-4C07-9DFB-E69F0F1E23EB}" destId="{FD083734-FB27-4EF1-A6C2-1495F21CBFBF}" srcOrd="1" destOrd="0" parTransId="{20346F1B-FC04-4E81-BBDA-CD1812DD62EE}" sibTransId="{197F21FB-D75B-4DB0-80DD-EA272B985FF9}"/>
    <dgm:cxn modelId="{4E7D53DF-B06E-46FE-A2E4-480BA725A781}" srcId="{5A473705-676E-4131-880F-A185DFCCD49F}" destId="{1A241780-B53A-4A0A-90ED-8B98A18028DA}" srcOrd="12" destOrd="0" parTransId="{A7CF1230-A004-46F0-98D3-51C05BA3A588}" sibTransId="{D174E804-1081-44D1-96CA-FB4C323B85CE}"/>
    <dgm:cxn modelId="{9347CB7B-1A9A-4BC9-8157-F66845690AD4}" type="presOf" srcId="{D187A6B7-1DB2-4531-9B09-BEF89F405F09}" destId="{E6B1075A-C77B-4FE2-BF84-C5E1CE0892F2}" srcOrd="0" destOrd="11" presId="urn:microsoft.com/office/officeart/2005/8/layout/process3"/>
    <dgm:cxn modelId="{53E92E69-CDD8-4CD8-A35E-06CB6639D2F6}" srcId="{3E6D5348-17CD-46A3-A13E-676382B5858F}" destId="{C7163EB4-1571-477B-9696-0AC1A2EBE471}" srcOrd="0" destOrd="0" parTransId="{A4E5AC4B-6270-44DB-A6BD-1146447A50AC}" sibTransId="{531766B5-9413-49EE-B334-30F4E5C5CB5E}"/>
    <dgm:cxn modelId="{903BCBAE-7D83-4275-AF04-960678138A65}" type="presOf" srcId="{3E6D5348-17CD-46A3-A13E-676382B5858F}" destId="{AB37735F-71D4-4980-A933-55FEE4655DD8}" srcOrd="1" destOrd="0" presId="urn:microsoft.com/office/officeart/2005/8/layout/process3"/>
    <dgm:cxn modelId="{F6DA2E78-9EBB-4324-A923-C3B666F65DE9}" srcId="{3E6D5348-17CD-46A3-A13E-676382B5858F}" destId="{CADE0A31-FF29-4AC3-B404-58B519CF934B}" srcOrd="9" destOrd="0" parTransId="{D848B810-AD96-4C54-A809-62E4FB6F96E3}" sibTransId="{16F99775-7B32-43F1-A217-DE05D16A918A}"/>
    <dgm:cxn modelId="{558B8D96-3891-4205-87FF-BA625FCE003B}" type="presOf" srcId="{2E1D7854-A812-446D-BF9C-4F9D4B578493}" destId="{2F4829F6-FFA6-429A-9BF3-F71AF1B71190}" srcOrd="0" destOrd="2" presId="urn:microsoft.com/office/officeart/2005/8/layout/process3"/>
    <dgm:cxn modelId="{0DC1658A-DC0F-4DDC-8B64-276DD26B3FC7}" type="presOf" srcId="{40185C16-C88F-4C07-9DFB-E69F0F1E23EB}" destId="{69C3FC9B-5138-4749-88E9-BD121B94C69E}" srcOrd="0" destOrd="0" presId="urn:microsoft.com/office/officeart/2005/8/layout/process3"/>
    <dgm:cxn modelId="{389A6A76-EB62-4602-AF7A-F8FC5C59919C}" type="presOf" srcId="{3D4A4EF2-5DC4-4E7C-BA72-7CBF1D13801F}" destId="{E6B1075A-C77B-4FE2-BF84-C5E1CE0892F2}" srcOrd="0" destOrd="8" presId="urn:microsoft.com/office/officeart/2005/8/layout/process3"/>
    <dgm:cxn modelId="{5B523F84-6B22-4364-AE5C-E0B267CE0DEF}" srcId="{5A473705-676E-4131-880F-A185DFCCD49F}" destId="{11CFC1BF-8D4D-4810-BACF-18B9B3F41003}" srcOrd="5" destOrd="0" parTransId="{26C32E07-9B1C-4F09-BB9A-34B3092FAF18}" sibTransId="{A22FEBE8-DFC9-4293-A9CC-C5876AE17F29}"/>
    <dgm:cxn modelId="{7BC14445-A846-44E8-8510-6CC80B8E3586}" srcId="{5A473705-676E-4131-880F-A185DFCCD49F}" destId="{7773349D-758B-4595-9F91-1970CD7A8596}" srcOrd="3" destOrd="0" parTransId="{2096EC81-896F-4C58-A342-223F0E6481AA}" sibTransId="{0DEB6330-3C92-47BB-91FC-E310982D4D9D}"/>
    <dgm:cxn modelId="{C91EB248-162C-422A-A29D-6DD2EA6B77A6}" type="presOf" srcId="{EB7E4094-0B87-419B-87DC-20FB29E57BD9}" destId="{9B293DE8-D5B7-46FF-A0E1-CCE44DE2C6A1}" srcOrd="0" destOrd="0" presId="urn:microsoft.com/office/officeart/2005/8/layout/process3"/>
    <dgm:cxn modelId="{D9C15675-DEA6-4207-8B65-0F7DA2692CC9}" srcId="{EB7E4094-0B87-419B-87DC-20FB29E57BD9}" destId="{5A473705-676E-4131-880F-A185DFCCD49F}" srcOrd="0" destOrd="0" parTransId="{00E49027-623E-486B-B8DB-E49E43AA62A1}" sibTransId="{F4B14916-2445-4038-ADE2-9ED20646EA75}"/>
    <dgm:cxn modelId="{D3CBF3F6-BEF9-48A4-AE60-3EE978A4704A}" srcId="{5A473705-676E-4131-880F-A185DFCCD49F}" destId="{35558451-32F5-4932-AE2D-470C97B87DBA}" srcOrd="6" destOrd="0" parTransId="{D4055B21-13D8-4C87-A374-BF137CEE4221}" sibTransId="{9B281D18-9A4B-4896-89F6-C90F85F21EA0}"/>
    <dgm:cxn modelId="{8ECDEB42-9D9B-497F-A4F3-E8634706E69C}" type="presOf" srcId="{AD021565-647C-4EF6-A0D5-5F2D390501F6}" destId="{2F4829F6-FFA6-429A-9BF3-F71AF1B71190}" srcOrd="0" destOrd="5" presId="urn:microsoft.com/office/officeart/2005/8/layout/process3"/>
    <dgm:cxn modelId="{F32C0C32-AC2E-4A9A-8E82-CA481870BB98}" srcId="{5A473705-676E-4131-880F-A185DFCCD49F}" destId="{224F9D92-6364-4D53-AC8F-BBECAA270E39}" srcOrd="7" destOrd="0" parTransId="{FC694E53-91A4-4E67-A450-5E36E0813E63}" sibTransId="{2F7FB047-DAD5-458F-918E-A4E17C459B7F}"/>
    <dgm:cxn modelId="{2B852F0B-66E0-441A-98D5-D8F9B44E44F4}" srcId="{EB7E4094-0B87-419B-87DC-20FB29E57BD9}" destId="{40185C16-C88F-4C07-9DFB-E69F0F1E23EB}" srcOrd="2" destOrd="0" parTransId="{CB3D4BBC-ECC8-49D2-BF71-9EA7FAFDEE97}" sibTransId="{9DD2E31C-11A1-4276-8DBB-CC17946AB893}"/>
    <dgm:cxn modelId="{D5CD33C6-BE2B-46BE-953D-063EF13D5871}" srcId="{EB7E4094-0B87-419B-87DC-20FB29E57BD9}" destId="{3E6D5348-17CD-46A3-A13E-676382B5858F}" srcOrd="1" destOrd="0" parTransId="{6B657601-A044-46A4-9A53-ECE18ABACC49}" sibTransId="{F94B73EC-3BC4-48FA-A861-97E01504924F}"/>
    <dgm:cxn modelId="{8B6B88FB-0B2D-4F00-BF6C-C57DE397635B}" type="presOf" srcId="{F4B14916-2445-4038-ADE2-9ED20646EA75}" destId="{793B7D22-7366-4CD6-B8F1-17FCBDCF459B}" srcOrd="1" destOrd="0" presId="urn:microsoft.com/office/officeart/2005/8/layout/process3"/>
    <dgm:cxn modelId="{791FBB3A-332E-416C-A4AF-556B47FD6119}" type="presOf" srcId="{5123B928-DD08-44F9-B9F6-AADED1499B1E}" destId="{B5CAB759-B2ED-4263-B4C0-20B2931A489A}" srcOrd="0" destOrd="2" presId="urn:microsoft.com/office/officeart/2005/8/layout/process3"/>
    <dgm:cxn modelId="{BDE0D39A-47E1-44DA-80DD-5FF7F4D5B515}" srcId="{3E6D5348-17CD-46A3-A13E-676382B5858F}" destId="{7AD4289A-A0EE-49FE-BD65-645700C664A1}" srcOrd="10" destOrd="0" parTransId="{E6389608-5A79-48D4-B687-DF5838E88431}" sibTransId="{141F4C9D-55F8-495F-85F4-F0CF11B947D2}"/>
    <dgm:cxn modelId="{2C3D6AA6-C2B6-4DDB-866B-FBED81D97EE8}" srcId="{3E6D5348-17CD-46A3-A13E-676382B5858F}" destId="{2E1D7854-A812-446D-BF9C-4F9D4B578493}" srcOrd="2" destOrd="0" parTransId="{B76400D9-2EA5-429D-B942-F1B374E08DFA}" sibTransId="{F8AB8802-6C21-4A86-A02D-E87A72537DEC}"/>
    <dgm:cxn modelId="{69BE43D0-C330-4FCE-A89F-1547D4E4BA70}" srcId="{5A473705-676E-4131-880F-A185DFCCD49F}" destId="{E9668AA1-6B3A-406F-8B4D-AAC8C7DDEEE0}" srcOrd="0" destOrd="0" parTransId="{E1E4BAA9-7D8A-4268-8A54-7279B1F50259}" sibTransId="{DEBB6D56-9137-467F-9AB4-7D4A1954BCA3}"/>
    <dgm:cxn modelId="{B5B5FE07-DD9A-47D5-9D02-DE4FEDBEA61B}" type="presOf" srcId="{F94B73EC-3BC4-48FA-A861-97E01504924F}" destId="{08659AA7-5A0E-4B30-8F52-515F28C10F80}" srcOrd="1" destOrd="0" presId="urn:microsoft.com/office/officeart/2005/8/layout/process3"/>
    <dgm:cxn modelId="{39B03CBC-3282-4FE1-B565-24B704D58A51}" srcId="{3E6D5348-17CD-46A3-A13E-676382B5858F}" destId="{991B6E6B-4C70-48BD-B33A-B136C202FFF4}" srcOrd="3" destOrd="0" parTransId="{70B64A44-6090-4A67-B551-7DBA9A994455}" sibTransId="{F67B62E6-2C58-44A1-92DE-2AAAE22C4415}"/>
    <dgm:cxn modelId="{3934EC2A-DEED-48FA-AFBB-F8B5D433FAEC}" type="presOf" srcId="{1A241780-B53A-4A0A-90ED-8B98A18028DA}" destId="{E6B1075A-C77B-4FE2-BF84-C5E1CE0892F2}" srcOrd="0" destOrd="12" presId="urn:microsoft.com/office/officeart/2005/8/layout/process3"/>
    <dgm:cxn modelId="{0B27B8E8-4A58-41D3-B15D-5258B9261FA2}" type="presOf" srcId="{991B6E6B-4C70-48BD-B33A-B136C202FFF4}" destId="{2F4829F6-FFA6-429A-9BF3-F71AF1B71190}" srcOrd="0" destOrd="3" presId="urn:microsoft.com/office/officeart/2005/8/layout/process3"/>
    <dgm:cxn modelId="{FC9685A3-FAA1-450E-9928-74437A1E1521}" type="presOf" srcId="{76FBDBE4-4FD7-4998-826F-CD42FC875326}" destId="{B5CAB759-B2ED-4263-B4C0-20B2931A489A}" srcOrd="0" destOrd="0" presId="urn:microsoft.com/office/officeart/2005/8/layout/process3"/>
    <dgm:cxn modelId="{934D2F2F-086F-45FA-8EDF-EEE569E1EA85}" type="presOf" srcId="{AB573679-4656-43D8-B8C0-1E41F11B8944}" destId="{2F4829F6-FFA6-429A-9BF3-F71AF1B71190}" srcOrd="0" destOrd="12" presId="urn:microsoft.com/office/officeart/2005/8/layout/process3"/>
    <dgm:cxn modelId="{BB4CC420-3DDF-441C-B866-17A0CB32ABD4}" type="presOf" srcId="{66890196-929C-4184-B245-D677EFC30EB3}" destId="{2F4829F6-FFA6-429A-9BF3-F71AF1B71190}" srcOrd="0" destOrd="4" presId="urn:microsoft.com/office/officeart/2005/8/layout/process3"/>
    <dgm:cxn modelId="{96035C21-3565-4816-9AC5-873DECFF771E}" type="presOf" srcId="{BD0FBF66-B57F-4A81-82EA-074FB218D70B}" destId="{E6B1075A-C77B-4FE2-BF84-C5E1CE0892F2}" srcOrd="0" destOrd="1" presId="urn:microsoft.com/office/officeart/2005/8/layout/process3"/>
    <dgm:cxn modelId="{4EF61450-B947-4FC6-9AFE-8DB974B921C6}" type="presOf" srcId="{7AD4289A-A0EE-49FE-BD65-645700C664A1}" destId="{2F4829F6-FFA6-429A-9BF3-F71AF1B71190}" srcOrd="0" destOrd="10" presId="urn:microsoft.com/office/officeart/2005/8/layout/process3"/>
    <dgm:cxn modelId="{FED07A21-7554-475A-AC63-A7D663987D09}" srcId="{40185C16-C88F-4C07-9DFB-E69F0F1E23EB}" destId="{5123B928-DD08-44F9-B9F6-AADED1499B1E}" srcOrd="2" destOrd="0" parTransId="{51134E29-38A6-45F2-9C7B-F5D03BBBCBCE}" sibTransId="{C2E64EF7-5786-4CD3-B4A1-36171C179A72}"/>
    <dgm:cxn modelId="{DE06479F-03E8-491B-9752-C1456D694F3C}" srcId="{3E6D5348-17CD-46A3-A13E-676382B5858F}" destId="{F0A13E33-865D-43CC-9999-84C23D30AB22}" srcOrd="6" destOrd="0" parTransId="{CD6FF5A5-1F7A-4639-997A-9649D5411A2B}" sibTransId="{5FFD54B6-36CB-4D49-AA9E-A68CFDE30D82}"/>
    <dgm:cxn modelId="{A60E32EF-2F0A-4050-8BC4-37A6F117817E}" srcId="{3E6D5348-17CD-46A3-A13E-676382B5858F}" destId="{3E9DCB05-ADFB-4F94-9AD1-AA662813E77C}" srcOrd="11" destOrd="0" parTransId="{12568CFB-437D-4D24-B1A1-9DBAF48AC453}" sibTransId="{3BC357FA-F763-42C2-8EC1-659D1349DF5D}"/>
    <dgm:cxn modelId="{81362881-9CDB-46CC-ABE1-9ECD3F8C133B}" srcId="{3E6D5348-17CD-46A3-A13E-676382B5858F}" destId="{66890196-929C-4184-B245-D677EFC30EB3}" srcOrd="4" destOrd="0" parTransId="{ACC215C8-855E-4362-844C-3AAC4559CC13}" sibTransId="{46D40FDD-AB03-43B3-A9F9-9612E83F6209}"/>
    <dgm:cxn modelId="{91B51976-2619-4829-B720-0B1B63F4A285}" srcId="{5A473705-676E-4131-880F-A185DFCCD49F}" destId="{F7FED5DE-A680-4C68-904A-A970F83AE852}" srcOrd="4" destOrd="0" parTransId="{6757C2B6-7674-4E67-AA6E-193F43E3EA0F}" sibTransId="{055A0D7B-877F-4F52-839E-43BBF452DD74}"/>
    <dgm:cxn modelId="{22DC156E-622E-48D0-89C4-562F21540728}" type="presOf" srcId="{FD083734-FB27-4EF1-A6C2-1495F21CBFBF}" destId="{B5CAB759-B2ED-4263-B4C0-20B2931A489A}" srcOrd="0" destOrd="1" presId="urn:microsoft.com/office/officeart/2005/8/layout/process3"/>
    <dgm:cxn modelId="{F1D48DFD-A239-486F-9574-0AA7B3D96907}" type="presOf" srcId="{0161795A-21A1-416A-9465-21AC3CA19D79}" destId="{E6B1075A-C77B-4FE2-BF84-C5E1CE0892F2}" srcOrd="0" destOrd="2" presId="urn:microsoft.com/office/officeart/2005/8/layout/process3"/>
    <dgm:cxn modelId="{4C8408DA-2518-4425-98F1-DDE2BE4B8F8C}" type="presOf" srcId="{5A473705-676E-4131-880F-A185DFCCD49F}" destId="{C6E77A8C-0C99-442C-9B05-5332E65154D5}" srcOrd="0" destOrd="0" presId="urn:microsoft.com/office/officeart/2005/8/layout/process3"/>
    <dgm:cxn modelId="{B7CF4E2D-31F2-41B1-B1BD-1D92AB90946C}" type="presOf" srcId="{5A473705-676E-4131-880F-A185DFCCD49F}" destId="{1091864A-3928-447D-B9BD-C76A48CE934C}" srcOrd="1" destOrd="0" presId="urn:microsoft.com/office/officeart/2005/8/layout/process3"/>
    <dgm:cxn modelId="{A5093FEA-2F44-4926-9101-F3C20D337464}" type="presOf" srcId="{F7FED5DE-A680-4C68-904A-A970F83AE852}" destId="{E6B1075A-C77B-4FE2-BF84-C5E1CE0892F2}" srcOrd="0" destOrd="4" presId="urn:microsoft.com/office/officeart/2005/8/layout/process3"/>
    <dgm:cxn modelId="{44C90F85-4AF4-4926-9F40-F43F306160C7}" srcId="{3E6D5348-17CD-46A3-A13E-676382B5858F}" destId="{AD021565-647C-4EF6-A0D5-5F2D390501F6}" srcOrd="5" destOrd="0" parTransId="{E29A3FAE-F1EE-4B7F-A3E1-64217F0F62CB}" sibTransId="{96235D17-D878-4921-9537-8522A39EE444}"/>
    <dgm:cxn modelId="{DEB84143-6799-4786-B16D-57E94A798F16}" type="presOf" srcId="{3E6D5348-17CD-46A3-A13E-676382B5858F}" destId="{DCF6BCD9-A55C-41F8-A927-47C22781B6E0}" srcOrd="0" destOrd="0" presId="urn:microsoft.com/office/officeart/2005/8/layout/process3"/>
    <dgm:cxn modelId="{B9928852-29CB-4A59-ACFE-A0AA32264980}" type="presOf" srcId="{40185C16-C88F-4C07-9DFB-E69F0F1E23EB}" destId="{B2E47C71-BEA4-4DA2-8DA8-29AE2A7B4612}" srcOrd="1" destOrd="0" presId="urn:microsoft.com/office/officeart/2005/8/layout/process3"/>
    <dgm:cxn modelId="{0C8F011A-A552-42A7-AD98-093A30B26C2F}" srcId="{5A473705-676E-4131-880F-A185DFCCD49F}" destId="{7E6CD6FD-B48E-4872-80FD-7443F67E1BF2}" srcOrd="10" destOrd="0" parTransId="{25E9220B-7CC1-4F3D-BF90-191EB992F114}" sibTransId="{894C3C61-8313-4F4D-8171-C7D8E1B9AF5D}"/>
    <dgm:cxn modelId="{1898AC8C-96CD-4545-9286-F0811FAD20A9}" type="presOf" srcId="{7E6CD6FD-B48E-4872-80FD-7443F67E1BF2}" destId="{E6B1075A-C77B-4FE2-BF84-C5E1CE0892F2}" srcOrd="0" destOrd="10" presId="urn:microsoft.com/office/officeart/2005/8/layout/process3"/>
    <dgm:cxn modelId="{FBB4E304-400C-4E1C-BF17-19237CE167F2}" type="presOf" srcId="{F0A13E33-865D-43CC-9999-84C23D30AB22}" destId="{2F4829F6-FFA6-429A-9BF3-F71AF1B71190}" srcOrd="0" destOrd="6" presId="urn:microsoft.com/office/officeart/2005/8/layout/process3"/>
    <dgm:cxn modelId="{09962BC5-2379-4ED3-B994-298EFB582775}" type="presOf" srcId="{F94B73EC-3BC4-48FA-A861-97E01504924F}" destId="{1191FCD0-89F8-4F07-BD74-D07A0A773EE8}" srcOrd="0" destOrd="0" presId="urn:microsoft.com/office/officeart/2005/8/layout/process3"/>
    <dgm:cxn modelId="{04FE0ECD-D5CF-46F7-AF00-8AC72F1D4FAC}" srcId="{5A473705-676E-4131-880F-A185DFCCD49F}" destId="{D187A6B7-1DB2-4531-9B09-BEF89F405F09}" srcOrd="11" destOrd="0" parTransId="{869FEE94-C927-4331-9092-4AED9DEAE252}" sibTransId="{C971F86A-86BF-421B-A680-0D9E645F6BFF}"/>
    <dgm:cxn modelId="{49738B23-B7B1-477A-BC06-FEB8A141AD49}" srcId="{3E6D5348-17CD-46A3-A13E-676382B5858F}" destId="{32F406EC-A803-43F7-A60C-B8E8E3E1F669}" srcOrd="7" destOrd="0" parTransId="{3010943A-2773-449D-94BB-C0C5B8B30E5A}" sibTransId="{4404514C-5D8D-46E9-B54C-314664DEE30C}"/>
    <dgm:cxn modelId="{5C4CD60E-5B41-4853-B9CE-E93EFA9117A8}" srcId="{5A473705-676E-4131-880F-A185DFCCD49F}" destId="{3D4A4EF2-5DC4-4E7C-BA72-7CBF1D13801F}" srcOrd="8" destOrd="0" parTransId="{FF86CDD6-DE87-479A-8951-0431429B4B09}" sibTransId="{1BC08475-4C7E-4068-846D-B1B171419DA4}"/>
    <dgm:cxn modelId="{C16CE9BD-8363-45B3-BE3F-8D71AC7F646E}" type="presOf" srcId="{D7770128-6C17-42AB-A0F7-3B4F43C5F84A}" destId="{2F4829F6-FFA6-429A-9BF3-F71AF1B71190}" srcOrd="0" destOrd="8" presId="urn:microsoft.com/office/officeart/2005/8/layout/process3"/>
    <dgm:cxn modelId="{170B0131-4C65-4B39-8EF6-9FDA2D21B748}" type="presOf" srcId="{224F9D92-6364-4D53-AC8F-BBECAA270E39}" destId="{E6B1075A-C77B-4FE2-BF84-C5E1CE0892F2}" srcOrd="0" destOrd="7" presId="urn:microsoft.com/office/officeart/2005/8/layout/process3"/>
    <dgm:cxn modelId="{DD24AB75-35B0-4ABD-AB6D-0906D6ACA065}" srcId="{5A473705-676E-4131-880F-A185DFCCD49F}" destId="{BD0FBF66-B57F-4A81-82EA-074FB218D70B}" srcOrd="1" destOrd="0" parTransId="{0D0578A9-45C9-4D50-BE3D-78D1E9186DF6}" sibTransId="{5A161B94-11C2-42CC-B88E-8683878EA091}"/>
    <dgm:cxn modelId="{47928670-62B1-4AC4-86C0-BD9D2971B640}" srcId="{5A473705-676E-4131-880F-A185DFCCD49F}" destId="{9C72A2B6-F2F4-44D9-BE3E-A59A9FB6FB6C}" srcOrd="9" destOrd="0" parTransId="{AC51A1D6-464A-4194-B046-5641931903E6}" sibTransId="{8A9E7245-3A9A-4F3E-9FC2-37B6965BC018}"/>
    <dgm:cxn modelId="{DE3D8FEA-508C-4DF8-86C0-54581FE6DFF2}" type="presOf" srcId="{32F406EC-A803-43F7-A60C-B8E8E3E1F669}" destId="{2F4829F6-FFA6-429A-9BF3-F71AF1B71190}" srcOrd="0" destOrd="7" presId="urn:microsoft.com/office/officeart/2005/8/layout/process3"/>
    <dgm:cxn modelId="{7D6EB887-8BE5-4CD4-B6F4-0B01CE8836B1}" type="presOf" srcId="{11CFC1BF-8D4D-4810-BACF-18B9B3F41003}" destId="{E6B1075A-C77B-4FE2-BF84-C5E1CE0892F2}" srcOrd="0" destOrd="5" presId="urn:microsoft.com/office/officeart/2005/8/layout/process3"/>
    <dgm:cxn modelId="{AE7FBE86-9BB4-4580-BAE1-95004AE218DB}" type="presOf" srcId="{7773349D-758B-4595-9F91-1970CD7A8596}" destId="{E6B1075A-C77B-4FE2-BF84-C5E1CE0892F2}" srcOrd="0" destOrd="3" presId="urn:microsoft.com/office/officeart/2005/8/layout/process3"/>
    <dgm:cxn modelId="{F6FAF845-2D09-49FF-8EE1-44AC82D7B8E9}" srcId="{3E6D5348-17CD-46A3-A13E-676382B5858F}" destId="{6FB6FD98-A2DC-4F8F-8620-7B7DF368D037}" srcOrd="1" destOrd="0" parTransId="{2C8E5F88-660B-443A-B631-1757E19C50F5}" sibTransId="{16A19A18-6AFA-4935-AAA3-91F3DE4D1427}"/>
    <dgm:cxn modelId="{9B31CDA1-006D-4935-8D69-1AF8A6A8EBAB}" type="presOf" srcId="{9C72A2B6-F2F4-44D9-BE3E-A59A9FB6FB6C}" destId="{E6B1075A-C77B-4FE2-BF84-C5E1CE0892F2}" srcOrd="0" destOrd="9" presId="urn:microsoft.com/office/officeart/2005/8/layout/process3"/>
    <dgm:cxn modelId="{DD619E79-8921-4BC5-BA94-44CFA9CE98AF}" type="presOf" srcId="{3E9DCB05-ADFB-4F94-9AD1-AA662813E77C}" destId="{2F4829F6-FFA6-429A-9BF3-F71AF1B71190}" srcOrd="0" destOrd="11" presId="urn:microsoft.com/office/officeart/2005/8/layout/process3"/>
    <dgm:cxn modelId="{C34CECE3-2F53-486B-9A10-9A75B5290B54}" type="presOf" srcId="{6FB6FD98-A2DC-4F8F-8620-7B7DF368D037}" destId="{2F4829F6-FFA6-429A-9BF3-F71AF1B71190}" srcOrd="0" destOrd="1" presId="urn:microsoft.com/office/officeart/2005/8/layout/process3"/>
    <dgm:cxn modelId="{8CD8E6FA-5E2D-4AE5-A6E3-43362B117A9B}" srcId="{40185C16-C88F-4C07-9DFB-E69F0F1E23EB}" destId="{76FBDBE4-4FD7-4998-826F-CD42FC875326}" srcOrd="0" destOrd="0" parTransId="{53B608FB-3DE5-4DC4-B8FB-BFC1BFE4EB2D}" sibTransId="{E48904C4-2F66-4C32-9DAA-89DA4B3361A2}"/>
    <dgm:cxn modelId="{6FACA179-1F6F-4E91-BB5F-5687BBF8F125}" type="presParOf" srcId="{9B293DE8-D5B7-46FF-A0E1-CCE44DE2C6A1}" destId="{623D7699-E2A0-4045-87FD-087391798B24}" srcOrd="0" destOrd="0" presId="urn:microsoft.com/office/officeart/2005/8/layout/process3"/>
    <dgm:cxn modelId="{C59276DC-1D09-4797-A770-D2369B2010B8}" type="presParOf" srcId="{623D7699-E2A0-4045-87FD-087391798B24}" destId="{C6E77A8C-0C99-442C-9B05-5332E65154D5}" srcOrd="0" destOrd="0" presId="urn:microsoft.com/office/officeart/2005/8/layout/process3"/>
    <dgm:cxn modelId="{154A8542-DB8B-4F92-8E86-6CCC582AED7F}" type="presParOf" srcId="{623D7699-E2A0-4045-87FD-087391798B24}" destId="{1091864A-3928-447D-B9BD-C76A48CE934C}" srcOrd="1" destOrd="0" presId="urn:microsoft.com/office/officeart/2005/8/layout/process3"/>
    <dgm:cxn modelId="{236D301B-1939-4EE1-96CA-00F5EF46CCF3}" type="presParOf" srcId="{623D7699-E2A0-4045-87FD-087391798B24}" destId="{E6B1075A-C77B-4FE2-BF84-C5E1CE0892F2}" srcOrd="2" destOrd="0" presId="urn:microsoft.com/office/officeart/2005/8/layout/process3"/>
    <dgm:cxn modelId="{6D1C08DB-CE12-47D7-B4C7-135BE9AFB1E8}" type="presParOf" srcId="{9B293DE8-D5B7-46FF-A0E1-CCE44DE2C6A1}" destId="{1067B5B8-6E4F-4847-828F-2C8821C22CE0}" srcOrd="1" destOrd="0" presId="urn:microsoft.com/office/officeart/2005/8/layout/process3"/>
    <dgm:cxn modelId="{410D7850-26B8-4F2B-B7D7-81038958B6D4}" type="presParOf" srcId="{1067B5B8-6E4F-4847-828F-2C8821C22CE0}" destId="{793B7D22-7366-4CD6-B8F1-17FCBDCF459B}" srcOrd="0" destOrd="0" presId="urn:microsoft.com/office/officeart/2005/8/layout/process3"/>
    <dgm:cxn modelId="{B2F1781B-4679-48DB-A01F-8CCF6594C672}" type="presParOf" srcId="{9B293DE8-D5B7-46FF-A0E1-CCE44DE2C6A1}" destId="{73534FD4-54D7-4C72-B75D-BCFDC8C5BFAB}" srcOrd="2" destOrd="0" presId="urn:microsoft.com/office/officeart/2005/8/layout/process3"/>
    <dgm:cxn modelId="{6FFDF2FB-3A61-460A-A493-7328E35A5ED7}" type="presParOf" srcId="{73534FD4-54D7-4C72-B75D-BCFDC8C5BFAB}" destId="{DCF6BCD9-A55C-41F8-A927-47C22781B6E0}" srcOrd="0" destOrd="0" presId="urn:microsoft.com/office/officeart/2005/8/layout/process3"/>
    <dgm:cxn modelId="{F1C2E023-E5C4-47F2-8022-66745A6C7B72}" type="presParOf" srcId="{73534FD4-54D7-4C72-B75D-BCFDC8C5BFAB}" destId="{AB37735F-71D4-4980-A933-55FEE4655DD8}" srcOrd="1" destOrd="0" presId="urn:microsoft.com/office/officeart/2005/8/layout/process3"/>
    <dgm:cxn modelId="{51485646-9C84-4FC4-A668-2098182998CB}" type="presParOf" srcId="{73534FD4-54D7-4C72-B75D-BCFDC8C5BFAB}" destId="{2F4829F6-FFA6-429A-9BF3-F71AF1B71190}" srcOrd="2" destOrd="0" presId="urn:microsoft.com/office/officeart/2005/8/layout/process3"/>
    <dgm:cxn modelId="{563A0503-0DF5-4F1D-9DD6-E3E63DFE94A2}" type="presParOf" srcId="{9B293DE8-D5B7-46FF-A0E1-CCE44DE2C6A1}" destId="{1191FCD0-89F8-4F07-BD74-D07A0A773EE8}" srcOrd="3" destOrd="0" presId="urn:microsoft.com/office/officeart/2005/8/layout/process3"/>
    <dgm:cxn modelId="{28D63C63-4F14-4716-A9AA-077FFD6DBDA3}" type="presParOf" srcId="{1191FCD0-89F8-4F07-BD74-D07A0A773EE8}" destId="{08659AA7-5A0E-4B30-8F52-515F28C10F80}" srcOrd="0" destOrd="0" presId="urn:microsoft.com/office/officeart/2005/8/layout/process3"/>
    <dgm:cxn modelId="{99B64519-D6C6-4CBD-A252-1E42875941BA}" type="presParOf" srcId="{9B293DE8-D5B7-46FF-A0E1-CCE44DE2C6A1}" destId="{41011178-2B94-4DE3-BB4A-D2E5D2FD879F}" srcOrd="4" destOrd="0" presId="urn:microsoft.com/office/officeart/2005/8/layout/process3"/>
    <dgm:cxn modelId="{CA3B1051-FA71-4D3D-80BC-3899CB03AC19}" type="presParOf" srcId="{41011178-2B94-4DE3-BB4A-D2E5D2FD879F}" destId="{69C3FC9B-5138-4749-88E9-BD121B94C69E}" srcOrd="0" destOrd="0" presId="urn:microsoft.com/office/officeart/2005/8/layout/process3"/>
    <dgm:cxn modelId="{E461FA69-946B-484D-8374-EC40ABF8C5A6}" type="presParOf" srcId="{41011178-2B94-4DE3-BB4A-D2E5D2FD879F}" destId="{B2E47C71-BEA4-4DA2-8DA8-29AE2A7B4612}" srcOrd="1" destOrd="0" presId="urn:microsoft.com/office/officeart/2005/8/layout/process3"/>
    <dgm:cxn modelId="{83545C30-E7C7-4DDC-9681-86CCAB80B3B3}" type="presParOf" srcId="{41011178-2B94-4DE3-BB4A-D2E5D2FD879F}" destId="{B5CAB759-B2ED-4263-B4C0-20B2931A489A}"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BBB6AA-6849-488B-888B-343D49032001}" type="doc">
      <dgm:prSet loTypeId="urn:microsoft.com/office/officeart/2005/8/layout/radial6" loCatId="cycle" qsTypeId="urn:microsoft.com/office/officeart/2005/8/quickstyle/simple5" qsCatId="simple" csTypeId="urn:microsoft.com/office/officeart/2005/8/colors/accent1_2" csCatId="accent1" phldr="1"/>
      <dgm:spPr/>
      <dgm:t>
        <a:bodyPr/>
        <a:lstStyle/>
        <a:p>
          <a:endParaRPr lang="en-ZA"/>
        </a:p>
      </dgm:t>
    </dgm:pt>
    <dgm:pt modelId="{C6230BEC-F72E-4E92-B884-BA25EECED9D5}">
      <dgm:prSet phldrT="[Text]"/>
      <dgm:spPr/>
      <dgm:t>
        <a:bodyPr/>
        <a:lstStyle/>
        <a:p>
          <a:r>
            <a:rPr lang="en-ZA" b="1" dirty="0"/>
            <a:t>ICASA Imperatives</a:t>
          </a:r>
        </a:p>
      </dgm:t>
    </dgm:pt>
    <dgm:pt modelId="{B185C91B-9018-4279-B905-E4F149B083C7}" type="parTrans" cxnId="{7350178D-1883-499B-9622-01D68921C34C}">
      <dgm:prSet/>
      <dgm:spPr/>
      <dgm:t>
        <a:bodyPr/>
        <a:lstStyle/>
        <a:p>
          <a:endParaRPr lang="en-ZA" b="1"/>
        </a:p>
      </dgm:t>
    </dgm:pt>
    <dgm:pt modelId="{4BE910D8-22D3-4BD3-9B00-DD11728B43E0}" type="sibTrans" cxnId="{7350178D-1883-499B-9622-01D68921C34C}">
      <dgm:prSet/>
      <dgm:spPr/>
      <dgm:t>
        <a:bodyPr/>
        <a:lstStyle/>
        <a:p>
          <a:endParaRPr lang="en-ZA" b="1"/>
        </a:p>
      </dgm:t>
    </dgm:pt>
    <dgm:pt modelId="{6CB39165-72ED-4E76-B54A-AA995F93FC06}">
      <dgm:prSet phldrT="[Text]"/>
      <dgm:spPr/>
      <dgm:t>
        <a:bodyPr/>
        <a:lstStyle/>
        <a:p>
          <a:r>
            <a:rPr lang="en-ZA" b="1" u="sng" dirty="0"/>
            <a:t>Implementation of  Ministerial set policies</a:t>
          </a:r>
        </a:p>
      </dgm:t>
    </dgm:pt>
    <dgm:pt modelId="{F7D2B660-B5F7-41A8-9956-2ED924D79177}" type="parTrans" cxnId="{17ACB882-2066-4AD1-8C62-056179760F68}">
      <dgm:prSet/>
      <dgm:spPr/>
      <dgm:t>
        <a:bodyPr/>
        <a:lstStyle/>
        <a:p>
          <a:endParaRPr lang="en-ZA" b="1"/>
        </a:p>
      </dgm:t>
    </dgm:pt>
    <dgm:pt modelId="{0D06D825-425B-4671-9668-38D4D5C4E0E9}" type="sibTrans" cxnId="{17ACB882-2066-4AD1-8C62-056179760F68}">
      <dgm:prSet/>
      <dgm:spPr/>
      <dgm:t>
        <a:bodyPr/>
        <a:lstStyle/>
        <a:p>
          <a:endParaRPr lang="en-ZA" b="1"/>
        </a:p>
      </dgm:t>
    </dgm:pt>
    <dgm:pt modelId="{1B8E26E2-1967-49C7-B2B9-D1E2AA41A737}">
      <dgm:prSet phldrT="[Text]"/>
      <dgm:spPr/>
      <dgm:t>
        <a:bodyPr/>
        <a:lstStyle/>
        <a:p>
          <a:pPr>
            <a:buNone/>
          </a:pPr>
          <a:r>
            <a:rPr lang="en-ZA" b="1" u="sng" dirty="0"/>
            <a:t>Promote digital agenda</a:t>
          </a:r>
        </a:p>
        <a:p>
          <a:pPr>
            <a:buFont typeface="Arial" panose="020B0604020202020204" pitchFamily="34" charset="0"/>
            <a:buChar char="•"/>
          </a:pPr>
          <a:r>
            <a:rPr lang="en-ZA" b="1" dirty="0"/>
            <a:t>Broadband penetration</a:t>
          </a:r>
        </a:p>
        <a:p>
          <a:pPr>
            <a:buFont typeface="Arial" panose="020B0604020202020204" pitchFamily="34" charset="0"/>
            <a:buChar char="•"/>
          </a:pPr>
          <a:r>
            <a:rPr lang="en-ZA" b="1" dirty="0"/>
            <a:t>Digital Migration</a:t>
          </a:r>
        </a:p>
      </dgm:t>
    </dgm:pt>
    <dgm:pt modelId="{A9495DD3-9031-427A-AA42-91CFEEC41BCF}" type="parTrans" cxnId="{F791765F-4B44-4DF1-9554-6007A4195DDA}">
      <dgm:prSet/>
      <dgm:spPr/>
      <dgm:t>
        <a:bodyPr/>
        <a:lstStyle/>
        <a:p>
          <a:endParaRPr lang="en-ZA" b="1"/>
        </a:p>
      </dgm:t>
    </dgm:pt>
    <dgm:pt modelId="{983F2C0C-ECDF-4971-93BD-89536317FFFA}" type="sibTrans" cxnId="{F791765F-4B44-4DF1-9554-6007A4195DDA}">
      <dgm:prSet/>
      <dgm:spPr/>
      <dgm:t>
        <a:bodyPr/>
        <a:lstStyle/>
        <a:p>
          <a:endParaRPr lang="en-ZA" b="1"/>
        </a:p>
      </dgm:t>
    </dgm:pt>
    <dgm:pt modelId="{29C65060-A2C3-406B-AD3E-5AE3C4D498A2}">
      <dgm:prSet phldrT="[Text]"/>
      <dgm:spPr/>
      <dgm:t>
        <a:bodyPr/>
        <a:lstStyle/>
        <a:p>
          <a:r>
            <a:rPr lang="en-ZA" b="1" u="sng" dirty="0"/>
            <a:t>Promote efficient use of spectrum and numbering resources</a:t>
          </a:r>
        </a:p>
      </dgm:t>
    </dgm:pt>
    <dgm:pt modelId="{3645011C-BF62-4A72-9758-C0BAA6E174DD}" type="parTrans" cxnId="{0196CBF5-C522-4D60-93C6-29E9D031C15E}">
      <dgm:prSet/>
      <dgm:spPr/>
      <dgm:t>
        <a:bodyPr/>
        <a:lstStyle/>
        <a:p>
          <a:endParaRPr lang="en-ZA" b="1"/>
        </a:p>
      </dgm:t>
    </dgm:pt>
    <dgm:pt modelId="{EBAAEACC-2F45-49B4-BC4B-50C5C0AE3BE6}" type="sibTrans" cxnId="{0196CBF5-C522-4D60-93C6-29E9D031C15E}">
      <dgm:prSet/>
      <dgm:spPr/>
      <dgm:t>
        <a:bodyPr/>
        <a:lstStyle/>
        <a:p>
          <a:endParaRPr lang="en-ZA" b="1"/>
        </a:p>
      </dgm:t>
    </dgm:pt>
    <dgm:pt modelId="{A698DE27-8044-45EE-A8B4-0206F9FE72AD}">
      <dgm:prSet phldrT="[Text]"/>
      <dgm:spPr/>
      <dgm:t>
        <a:bodyPr/>
        <a:lstStyle/>
        <a:p>
          <a:r>
            <a:rPr lang="en-ZA" b="1" u="sng" dirty="0"/>
            <a:t>Customer Protection and Access to ICT</a:t>
          </a:r>
        </a:p>
        <a:p>
          <a:r>
            <a:rPr lang="en-ZA" b="1" u="sng" dirty="0"/>
            <a:t>Universal Service and Access  </a:t>
          </a:r>
        </a:p>
      </dgm:t>
    </dgm:pt>
    <dgm:pt modelId="{8A5E3F1E-80EF-45AE-9C66-465F97841FE6}" type="parTrans" cxnId="{FDA33A48-AAEB-4867-A939-D07D368C640A}">
      <dgm:prSet/>
      <dgm:spPr/>
      <dgm:t>
        <a:bodyPr/>
        <a:lstStyle/>
        <a:p>
          <a:endParaRPr lang="en-ZA" b="1"/>
        </a:p>
      </dgm:t>
    </dgm:pt>
    <dgm:pt modelId="{96DAAFC5-9548-48EE-B8F3-18D6F54FFDFB}" type="sibTrans" cxnId="{FDA33A48-AAEB-4867-A939-D07D368C640A}">
      <dgm:prSet/>
      <dgm:spPr/>
      <dgm:t>
        <a:bodyPr/>
        <a:lstStyle/>
        <a:p>
          <a:endParaRPr lang="en-ZA" b="1"/>
        </a:p>
      </dgm:t>
    </dgm:pt>
    <dgm:pt modelId="{F0475B47-6A0C-42A9-B221-BCF783F2D562}">
      <dgm:prSet/>
      <dgm:spPr/>
      <dgm:t>
        <a:bodyPr/>
        <a:lstStyle/>
        <a:p>
          <a:r>
            <a:rPr lang="en-ZA" b="1" u="sng" dirty="0"/>
            <a:t>Promote Competition</a:t>
          </a:r>
        </a:p>
        <a:p>
          <a:r>
            <a:rPr lang="en-ZA" b="1" u="sng" dirty="0"/>
            <a:t>Fair Retail Pricing </a:t>
          </a:r>
        </a:p>
      </dgm:t>
    </dgm:pt>
    <dgm:pt modelId="{5B4C6200-2E8A-44C5-A391-F03738B2AFC1}" type="parTrans" cxnId="{AFD3684C-AB83-4DFC-B1A2-F480D90D465F}">
      <dgm:prSet/>
      <dgm:spPr/>
      <dgm:t>
        <a:bodyPr/>
        <a:lstStyle/>
        <a:p>
          <a:endParaRPr lang="en-ZA" b="1"/>
        </a:p>
      </dgm:t>
    </dgm:pt>
    <dgm:pt modelId="{25E1E70C-3761-4250-BFBE-69FC9745966A}" type="sibTrans" cxnId="{AFD3684C-AB83-4DFC-B1A2-F480D90D465F}">
      <dgm:prSet/>
      <dgm:spPr/>
      <dgm:t>
        <a:bodyPr/>
        <a:lstStyle/>
        <a:p>
          <a:endParaRPr lang="en-ZA" b="1"/>
        </a:p>
      </dgm:t>
    </dgm:pt>
    <dgm:pt modelId="{166BA26A-85E2-458F-A78D-0C7AA1D52825}" type="pres">
      <dgm:prSet presAssocID="{52BBB6AA-6849-488B-888B-343D49032001}" presName="Name0" presStyleCnt="0">
        <dgm:presLayoutVars>
          <dgm:chMax val="1"/>
          <dgm:dir/>
          <dgm:animLvl val="ctr"/>
          <dgm:resizeHandles val="exact"/>
        </dgm:presLayoutVars>
      </dgm:prSet>
      <dgm:spPr/>
      <dgm:t>
        <a:bodyPr/>
        <a:lstStyle/>
        <a:p>
          <a:endParaRPr lang="en-ZA"/>
        </a:p>
      </dgm:t>
    </dgm:pt>
    <dgm:pt modelId="{9D814B0F-E3F2-4C3D-841E-9AFADF5B99A7}" type="pres">
      <dgm:prSet presAssocID="{C6230BEC-F72E-4E92-B884-BA25EECED9D5}" presName="centerShape" presStyleLbl="node0" presStyleIdx="0" presStyleCnt="1"/>
      <dgm:spPr/>
      <dgm:t>
        <a:bodyPr/>
        <a:lstStyle/>
        <a:p>
          <a:endParaRPr lang="en-ZA"/>
        </a:p>
      </dgm:t>
    </dgm:pt>
    <dgm:pt modelId="{5482EA02-1A10-4773-ACAA-A3AFA1760AB2}" type="pres">
      <dgm:prSet presAssocID="{6CB39165-72ED-4E76-B54A-AA995F93FC06}" presName="node" presStyleLbl="node1" presStyleIdx="0" presStyleCnt="5" custRadScaleRad="100002" custRadScaleInc="-1615">
        <dgm:presLayoutVars>
          <dgm:bulletEnabled val="1"/>
        </dgm:presLayoutVars>
      </dgm:prSet>
      <dgm:spPr/>
      <dgm:t>
        <a:bodyPr/>
        <a:lstStyle/>
        <a:p>
          <a:endParaRPr lang="en-ZA"/>
        </a:p>
      </dgm:t>
    </dgm:pt>
    <dgm:pt modelId="{2639562A-E37C-410D-9A1D-1F0AA7422BDA}" type="pres">
      <dgm:prSet presAssocID="{6CB39165-72ED-4E76-B54A-AA995F93FC06}" presName="dummy" presStyleCnt="0"/>
      <dgm:spPr/>
    </dgm:pt>
    <dgm:pt modelId="{80AF7B5D-E3CC-4ADD-B035-73FFB2FB79F8}" type="pres">
      <dgm:prSet presAssocID="{0D06D825-425B-4671-9668-38D4D5C4E0E9}" presName="sibTrans" presStyleLbl="sibTrans2D1" presStyleIdx="0" presStyleCnt="5"/>
      <dgm:spPr/>
      <dgm:t>
        <a:bodyPr/>
        <a:lstStyle/>
        <a:p>
          <a:endParaRPr lang="en-ZA"/>
        </a:p>
      </dgm:t>
    </dgm:pt>
    <dgm:pt modelId="{02798B7B-4743-4FBF-9FCC-CBEFB3A35D1E}" type="pres">
      <dgm:prSet presAssocID="{1B8E26E2-1967-49C7-B2B9-D1E2AA41A737}" presName="node" presStyleLbl="node1" presStyleIdx="1" presStyleCnt="5">
        <dgm:presLayoutVars>
          <dgm:bulletEnabled val="1"/>
        </dgm:presLayoutVars>
      </dgm:prSet>
      <dgm:spPr/>
      <dgm:t>
        <a:bodyPr/>
        <a:lstStyle/>
        <a:p>
          <a:endParaRPr lang="en-ZA"/>
        </a:p>
      </dgm:t>
    </dgm:pt>
    <dgm:pt modelId="{4A44CA18-CA8D-452B-9B64-319FBDAA74F2}" type="pres">
      <dgm:prSet presAssocID="{1B8E26E2-1967-49C7-B2B9-D1E2AA41A737}" presName="dummy" presStyleCnt="0"/>
      <dgm:spPr/>
    </dgm:pt>
    <dgm:pt modelId="{72B07EB0-2C52-4C7D-BED5-C408325D3F9B}" type="pres">
      <dgm:prSet presAssocID="{983F2C0C-ECDF-4971-93BD-89536317FFFA}" presName="sibTrans" presStyleLbl="sibTrans2D1" presStyleIdx="1" presStyleCnt="5"/>
      <dgm:spPr/>
      <dgm:t>
        <a:bodyPr/>
        <a:lstStyle/>
        <a:p>
          <a:endParaRPr lang="en-ZA"/>
        </a:p>
      </dgm:t>
    </dgm:pt>
    <dgm:pt modelId="{718F3E06-89EC-4F39-8DF4-EF841FC1DAEF}" type="pres">
      <dgm:prSet presAssocID="{29C65060-A2C3-406B-AD3E-5AE3C4D498A2}" presName="node" presStyleLbl="node1" presStyleIdx="2" presStyleCnt="5">
        <dgm:presLayoutVars>
          <dgm:bulletEnabled val="1"/>
        </dgm:presLayoutVars>
      </dgm:prSet>
      <dgm:spPr/>
      <dgm:t>
        <a:bodyPr/>
        <a:lstStyle/>
        <a:p>
          <a:endParaRPr lang="en-ZA"/>
        </a:p>
      </dgm:t>
    </dgm:pt>
    <dgm:pt modelId="{97F3AA08-11F2-46FB-AB75-4A1C217BAA45}" type="pres">
      <dgm:prSet presAssocID="{29C65060-A2C3-406B-AD3E-5AE3C4D498A2}" presName="dummy" presStyleCnt="0"/>
      <dgm:spPr/>
    </dgm:pt>
    <dgm:pt modelId="{D9757E35-8AAB-4996-B38B-666EB6000948}" type="pres">
      <dgm:prSet presAssocID="{EBAAEACC-2F45-49B4-BC4B-50C5C0AE3BE6}" presName="sibTrans" presStyleLbl="sibTrans2D1" presStyleIdx="2" presStyleCnt="5"/>
      <dgm:spPr/>
      <dgm:t>
        <a:bodyPr/>
        <a:lstStyle/>
        <a:p>
          <a:endParaRPr lang="en-ZA"/>
        </a:p>
      </dgm:t>
    </dgm:pt>
    <dgm:pt modelId="{7EEE6F45-4F74-4800-9B13-A24F49B68701}" type="pres">
      <dgm:prSet presAssocID="{A698DE27-8044-45EE-A8B4-0206F9FE72AD}" presName="node" presStyleLbl="node1" presStyleIdx="3" presStyleCnt="5">
        <dgm:presLayoutVars>
          <dgm:bulletEnabled val="1"/>
        </dgm:presLayoutVars>
      </dgm:prSet>
      <dgm:spPr/>
      <dgm:t>
        <a:bodyPr/>
        <a:lstStyle/>
        <a:p>
          <a:endParaRPr lang="en-ZA"/>
        </a:p>
      </dgm:t>
    </dgm:pt>
    <dgm:pt modelId="{D749FB55-B699-4B0E-B887-AA569EDC1466}" type="pres">
      <dgm:prSet presAssocID="{A698DE27-8044-45EE-A8B4-0206F9FE72AD}" presName="dummy" presStyleCnt="0"/>
      <dgm:spPr/>
    </dgm:pt>
    <dgm:pt modelId="{B83D7513-DF7E-45CA-AB71-6739F11CDCC5}" type="pres">
      <dgm:prSet presAssocID="{96DAAFC5-9548-48EE-B8F3-18D6F54FFDFB}" presName="sibTrans" presStyleLbl="sibTrans2D1" presStyleIdx="3" presStyleCnt="5"/>
      <dgm:spPr/>
      <dgm:t>
        <a:bodyPr/>
        <a:lstStyle/>
        <a:p>
          <a:endParaRPr lang="en-ZA"/>
        </a:p>
      </dgm:t>
    </dgm:pt>
    <dgm:pt modelId="{F4979148-5A69-48EB-9E7D-6A5B0F3DBE77}" type="pres">
      <dgm:prSet presAssocID="{F0475B47-6A0C-42A9-B221-BCF783F2D562}" presName="node" presStyleLbl="node1" presStyleIdx="4" presStyleCnt="5">
        <dgm:presLayoutVars>
          <dgm:bulletEnabled val="1"/>
        </dgm:presLayoutVars>
      </dgm:prSet>
      <dgm:spPr/>
      <dgm:t>
        <a:bodyPr/>
        <a:lstStyle/>
        <a:p>
          <a:endParaRPr lang="en-ZA"/>
        </a:p>
      </dgm:t>
    </dgm:pt>
    <dgm:pt modelId="{A632224D-3CD9-409C-8799-A63E3D153D89}" type="pres">
      <dgm:prSet presAssocID="{F0475B47-6A0C-42A9-B221-BCF783F2D562}" presName="dummy" presStyleCnt="0"/>
      <dgm:spPr/>
    </dgm:pt>
    <dgm:pt modelId="{3067FC79-F6F1-4C61-B6C5-F6F0C59FD79F}" type="pres">
      <dgm:prSet presAssocID="{25E1E70C-3761-4250-BFBE-69FC9745966A}" presName="sibTrans" presStyleLbl="sibTrans2D1" presStyleIdx="4" presStyleCnt="5"/>
      <dgm:spPr/>
      <dgm:t>
        <a:bodyPr/>
        <a:lstStyle/>
        <a:p>
          <a:endParaRPr lang="en-ZA"/>
        </a:p>
      </dgm:t>
    </dgm:pt>
  </dgm:ptLst>
  <dgm:cxnLst>
    <dgm:cxn modelId="{6A2E7927-EE2B-455A-9DB2-2C40DFBDEDD1}" type="presOf" srcId="{1B8E26E2-1967-49C7-B2B9-D1E2AA41A737}" destId="{02798B7B-4743-4FBF-9FCC-CBEFB3A35D1E}" srcOrd="0" destOrd="0" presId="urn:microsoft.com/office/officeart/2005/8/layout/radial6"/>
    <dgm:cxn modelId="{7350178D-1883-499B-9622-01D68921C34C}" srcId="{52BBB6AA-6849-488B-888B-343D49032001}" destId="{C6230BEC-F72E-4E92-B884-BA25EECED9D5}" srcOrd="0" destOrd="0" parTransId="{B185C91B-9018-4279-B905-E4F149B083C7}" sibTransId="{4BE910D8-22D3-4BD3-9B00-DD11728B43E0}"/>
    <dgm:cxn modelId="{F791765F-4B44-4DF1-9554-6007A4195DDA}" srcId="{C6230BEC-F72E-4E92-B884-BA25EECED9D5}" destId="{1B8E26E2-1967-49C7-B2B9-D1E2AA41A737}" srcOrd="1" destOrd="0" parTransId="{A9495DD3-9031-427A-AA42-91CFEEC41BCF}" sibTransId="{983F2C0C-ECDF-4971-93BD-89536317FFFA}"/>
    <dgm:cxn modelId="{AFD3684C-AB83-4DFC-B1A2-F480D90D465F}" srcId="{C6230BEC-F72E-4E92-B884-BA25EECED9D5}" destId="{F0475B47-6A0C-42A9-B221-BCF783F2D562}" srcOrd="4" destOrd="0" parTransId="{5B4C6200-2E8A-44C5-A391-F03738B2AFC1}" sibTransId="{25E1E70C-3761-4250-BFBE-69FC9745966A}"/>
    <dgm:cxn modelId="{FDA33A48-AAEB-4867-A939-D07D368C640A}" srcId="{C6230BEC-F72E-4E92-B884-BA25EECED9D5}" destId="{A698DE27-8044-45EE-A8B4-0206F9FE72AD}" srcOrd="3" destOrd="0" parTransId="{8A5E3F1E-80EF-45AE-9C66-465F97841FE6}" sibTransId="{96DAAFC5-9548-48EE-B8F3-18D6F54FFDFB}"/>
    <dgm:cxn modelId="{8B4A5028-F1E7-4303-8B4C-6815572A8472}" type="presOf" srcId="{25E1E70C-3761-4250-BFBE-69FC9745966A}" destId="{3067FC79-F6F1-4C61-B6C5-F6F0C59FD79F}" srcOrd="0" destOrd="0" presId="urn:microsoft.com/office/officeart/2005/8/layout/radial6"/>
    <dgm:cxn modelId="{99E9E2AD-790F-4590-884A-C98C65352340}" type="presOf" srcId="{52BBB6AA-6849-488B-888B-343D49032001}" destId="{166BA26A-85E2-458F-A78D-0C7AA1D52825}" srcOrd="0" destOrd="0" presId="urn:microsoft.com/office/officeart/2005/8/layout/radial6"/>
    <dgm:cxn modelId="{75F0C6D2-A5FC-47AF-9CCF-47F14CC5B070}" type="presOf" srcId="{96DAAFC5-9548-48EE-B8F3-18D6F54FFDFB}" destId="{B83D7513-DF7E-45CA-AB71-6739F11CDCC5}" srcOrd="0" destOrd="0" presId="urn:microsoft.com/office/officeart/2005/8/layout/radial6"/>
    <dgm:cxn modelId="{8619A5A2-AFA7-4A86-99D8-7849DEA0CC6C}" type="presOf" srcId="{F0475B47-6A0C-42A9-B221-BCF783F2D562}" destId="{F4979148-5A69-48EB-9E7D-6A5B0F3DBE77}" srcOrd="0" destOrd="0" presId="urn:microsoft.com/office/officeart/2005/8/layout/radial6"/>
    <dgm:cxn modelId="{17ACB882-2066-4AD1-8C62-056179760F68}" srcId="{C6230BEC-F72E-4E92-B884-BA25EECED9D5}" destId="{6CB39165-72ED-4E76-B54A-AA995F93FC06}" srcOrd="0" destOrd="0" parTransId="{F7D2B660-B5F7-41A8-9956-2ED924D79177}" sibTransId="{0D06D825-425B-4671-9668-38D4D5C4E0E9}"/>
    <dgm:cxn modelId="{BB84D3AD-237D-4B13-8E1D-2AE5F1E0225A}" type="presOf" srcId="{6CB39165-72ED-4E76-B54A-AA995F93FC06}" destId="{5482EA02-1A10-4773-ACAA-A3AFA1760AB2}" srcOrd="0" destOrd="0" presId="urn:microsoft.com/office/officeart/2005/8/layout/radial6"/>
    <dgm:cxn modelId="{0196CBF5-C522-4D60-93C6-29E9D031C15E}" srcId="{C6230BEC-F72E-4E92-B884-BA25EECED9D5}" destId="{29C65060-A2C3-406B-AD3E-5AE3C4D498A2}" srcOrd="2" destOrd="0" parTransId="{3645011C-BF62-4A72-9758-C0BAA6E174DD}" sibTransId="{EBAAEACC-2F45-49B4-BC4B-50C5C0AE3BE6}"/>
    <dgm:cxn modelId="{991987FC-DAE7-48DB-9759-C6464BCAB311}" type="presOf" srcId="{29C65060-A2C3-406B-AD3E-5AE3C4D498A2}" destId="{718F3E06-89EC-4F39-8DF4-EF841FC1DAEF}" srcOrd="0" destOrd="0" presId="urn:microsoft.com/office/officeart/2005/8/layout/radial6"/>
    <dgm:cxn modelId="{FD378A32-20FC-44B4-89C5-A1DA4EE761B5}" type="presOf" srcId="{EBAAEACC-2F45-49B4-BC4B-50C5C0AE3BE6}" destId="{D9757E35-8AAB-4996-B38B-666EB6000948}" srcOrd="0" destOrd="0" presId="urn:microsoft.com/office/officeart/2005/8/layout/radial6"/>
    <dgm:cxn modelId="{09835B68-2A45-4850-87ED-CF748ED98CF6}" type="presOf" srcId="{A698DE27-8044-45EE-A8B4-0206F9FE72AD}" destId="{7EEE6F45-4F74-4800-9B13-A24F49B68701}" srcOrd="0" destOrd="0" presId="urn:microsoft.com/office/officeart/2005/8/layout/radial6"/>
    <dgm:cxn modelId="{D60D8343-A5C2-4600-BF1B-3772B95B8BAB}" type="presOf" srcId="{C6230BEC-F72E-4E92-B884-BA25EECED9D5}" destId="{9D814B0F-E3F2-4C3D-841E-9AFADF5B99A7}" srcOrd="0" destOrd="0" presId="urn:microsoft.com/office/officeart/2005/8/layout/radial6"/>
    <dgm:cxn modelId="{D8008CB6-2B02-4B92-A4CC-F2EF3A601515}" type="presOf" srcId="{983F2C0C-ECDF-4971-93BD-89536317FFFA}" destId="{72B07EB0-2C52-4C7D-BED5-C408325D3F9B}" srcOrd="0" destOrd="0" presId="urn:microsoft.com/office/officeart/2005/8/layout/radial6"/>
    <dgm:cxn modelId="{8F3B2B47-FDA0-450F-AEA4-0F3B4281FCD2}" type="presOf" srcId="{0D06D825-425B-4671-9668-38D4D5C4E0E9}" destId="{80AF7B5D-E3CC-4ADD-B035-73FFB2FB79F8}" srcOrd="0" destOrd="0" presId="urn:microsoft.com/office/officeart/2005/8/layout/radial6"/>
    <dgm:cxn modelId="{0CBFC582-2CD3-43EA-B9F5-31F249BEE05E}" type="presParOf" srcId="{166BA26A-85E2-458F-A78D-0C7AA1D52825}" destId="{9D814B0F-E3F2-4C3D-841E-9AFADF5B99A7}" srcOrd="0" destOrd="0" presId="urn:microsoft.com/office/officeart/2005/8/layout/radial6"/>
    <dgm:cxn modelId="{55F70297-8455-4B67-8FB7-536B24352867}" type="presParOf" srcId="{166BA26A-85E2-458F-A78D-0C7AA1D52825}" destId="{5482EA02-1A10-4773-ACAA-A3AFA1760AB2}" srcOrd="1" destOrd="0" presId="urn:microsoft.com/office/officeart/2005/8/layout/radial6"/>
    <dgm:cxn modelId="{7FEB4A04-F3AD-4003-A091-02E90B2009FB}" type="presParOf" srcId="{166BA26A-85E2-458F-A78D-0C7AA1D52825}" destId="{2639562A-E37C-410D-9A1D-1F0AA7422BDA}" srcOrd="2" destOrd="0" presId="urn:microsoft.com/office/officeart/2005/8/layout/radial6"/>
    <dgm:cxn modelId="{5EEED1B2-FE74-41C8-89EB-C69CC2867121}" type="presParOf" srcId="{166BA26A-85E2-458F-A78D-0C7AA1D52825}" destId="{80AF7B5D-E3CC-4ADD-B035-73FFB2FB79F8}" srcOrd="3" destOrd="0" presId="urn:microsoft.com/office/officeart/2005/8/layout/radial6"/>
    <dgm:cxn modelId="{F9AC4F19-0A31-498E-BAE9-525FBA152460}" type="presParOf" srcId="{166BA26A-85E2-458F-A78D-0C7AA1D52825}" destId="{02798B7B-4743-4FBF-9FCC-CBEFB3A35D1E}" srcOrd="4" destOrd="0" presId="urn:microsoft.com/office/officeart/2005/8/layout/radial6"/>
    <dgm:cxn modelId="{12EC7857-5631-4B3F-89DF-7BEB0CF0AD3A}" type="presParOf" srcId="{166BA26A-85E2-458F-A78D-0C7AA1D52825}" destId="{4A44CA18-CA8D-452B-9B64-319FBDAA74F2}" srcOrd="5" destOrd="0" presId="urn:microsoft.com/office/officeart/2005/8/layout/radial6"/>
    <dgm:cxn modelId="{54103EDB-65A7-43FB-9CAE-BE1812758F53}" type="presParOf" srcId="{166BA26A-85E2-458F-A78D-0C7AA1D52825}" destId="{72B07EB0-2C52-4C7D-BED5-C408325D3F9B}" srcOrd="6" destOrd="0" presId="urn:microsoft.com/office/officeart/2005/8/layout/radial6"/>
    <dgm:cxn modelId="{EC399BF0-59DD-4C12-BD8D-F5026C31B793}" type="presParOf" srcId="{166BA26A-85E2-458F-A78D-0C7AA1D52825}" destId="{718F3E06-89EC-4F39-8DF4-EF841FC1DAEF}" srcOrd="7" destOrd="0" presId="urn:microsoft.com/office/officeart/2005/8/layout/radial6"/>
    <dgm:cxn modelId="{90F055DD-BC57-4448-90C4-347006CCE9A2}" type="presParOf" srcId="{166BA26A-85E2-458F-A78D-0C7AA1D52825}" destId="{97F3AA08-11F2-46FB-AB75-4A1C217BAA45}" srcOrd="8" destOrd="0" presId="urn:microsoft.com/office/officeart/2005/8/layout/radial6"/>
    <dgm:cxn modelId="{20613F71-32F7-4919-89BB-049BB87E9BAE}" type="presParOf" srcId="{166BA26A-85E2-458F-A78D-0C7AA1D52825}" destId="{D9757E35-8AAB-4996-B38B-666EB6000948}" srcOrd="9" destOrd="0" presId="urn:microsoft.com/office/officeart/2005/8/layout/radial6"/>
    <dgm:cxn modelId="{2F4D1B97-6DCA-4CD4-874A-0C1195D17583}" type="presParOf" srcId="{166BA26A-85E2-458F-A78D-0C7AA1D52825}" destId="{7EEE6F45-4F74-4800-9B13-A24F49B68701}" srcOrd="10" destOrd="0" presId="urn:microsoft.com/office/officeart/2005/8/layout/radial6"/>
    <dgm:cxn modelId="{E286A84F-FA03-4F37-9FE2-FBA40D12E658}" type="presParOf" srcId="{166BA26A-85E2-458F-A78D-0C7AA1D52825}" destId="{D749FB55-B699-4B0E-B887-AA569EDC1466}" srcOrd="11" destOrd="0" presId="urn:microsoft.com/office/officeart/2005/8/layout/radial6"/>
    <dgm:cxn modelId="{0220A502-379B-4D79-8C34-EAE747A64D79}" type="presParOf" srcId="{166BA26A-85E2-458F-A78D-0C7AA1D52825}" destId="{B83D7513-DF7E-45CA-AB71-6739F11CDCC5}" srcOrd="12" destOrd="0" presId="urn:microsoft.com/office/officeart/2005/8/layout/radial6"/>
    <dgm:cxn modelId="{3AB11FB0-C0B0-49F4-8A39-04FA2430264D}" type="presParOf" srcId="{166BA26A-85E2-458F-A78D-0C7AA1D52825}" destId="{F4979148-5A69-48EB-9E7D-6A5B0F3DBE77}" srcOrd="13" destOrd="0" presId="urn:microsoft.com/office/officeart/2005/8/layout/radial6"/>
    <dgm:cxn modelId="{2EDB590B-45B9-4790-8EE8-577E2EE6DEFF}" type="presParOf" srcId="{166BA26A-85E2-458F-A78D-0C7AA1D52825}" destId="{A632224D-3CD9-409C-8799-A63E3D153D89}" srcOrd="14" destOrd="0" presId="urn:microsoft.com/office/officeart/2005/8/layout/radial6"/>
    <dgm:cxn modelId="{93989040-5B69-42F7-9AE8-3EDB3FC76353}" type="presParOf" srcId="{166BA26A-85E2-458F-A78D-0C7AA1D52825}" destId="{3067FC79-F6F1-4C61-B6C5-F6F0C59FD79F}" srcOrd="15" destOrd="0" presId="urn:microsoft.com/office/officeart/2005/8/layout/radial6"/>
  </dgm:cxn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85B729-BA80-4B0D-8B9E-6584C1F5287C}">
      <dsp:nvSpPr>
        <dsp:cNvPr id="0" name=""/>
        <dsp:cNvSpPr/>
      </dsp:nvSpPr>
      <dsp:spPr>
        <a:xfrm>
          <a:off x="4066" y="389649"/>
          <a:ext cx="2445300" cy="4320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ZA" sz="1500" b="1" i="1" kern="1200" dirty="0"/>
            <a:t>Single-Sector Regulator</a:t>
          </a:r>
          <a:endParaRPr lang="en-ZA" sz="1500" kern="1200" dirty="0"/>
        </a:p>
      </dsp:txBody>
      <dsp:txXfrm>
        <a:off x="4066" y="389649"/>
        <a:ext cx="2445300" cy="432000"/>
      </dsp:txXfrm>
    </dsp:sp>
    <dsp:sp modelId="{6BDF5B9C-315F-4874-9AFD-211C4B263F50}">
      <dsp:nvSpPr>
        <dsp:cNvPr id="0" name=""/>
        <dsp:cNvSpPr/>
      </dsp:nvSpPr>
      <dsp:spPr>
        <a:xfrm>
          <a:off x="4066" y="780105"/>
          <a:ext cx="2445300" cy="2984463"/>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b="0" kern="1200" dirty="0"/>
            <a:t>Exclusively oversee the telecommunications sector</a:t>
          </a:r>
          <a:endParaRPr lang="en-ZA" sz="1500" b="0" kern="1200" dirty="0"/>
        </a:p>
        <a:p>
          <a:pPr marL="114300" lvl="1" indent="-114300" algn="l" defTabSz="666750">
            <a:lnSpc>
              <a:spcPct val="90000"/>
            </a:lnSpc>
            <a:spcBef>
              <a:spcPct val="0"/>
            </a:spcBef>
            <a:spcAft>
              <a:spcPct val="15000"/>
            </a:spcAft>
            <a:buChar char="••"/>
          </a:pPr>
          <a:endParaRPr lang="en-ZA" sz="1500" b="0" kern="1200" dirty="0"/>
        </a:p>
        <a:p>
          <a:pPr marL="114300" lvl="1" indent="-114300" algn="l" defTabSz="666750">
            <a:lnSpc>
              <a:spcPct val="90000"/>
            </a:lnSpc>
            <a:spcBef>
              <a:spcPct val="0"/>
            </a:spcBef>
            <a:spcAft>
              <a:spcPct val="15000"/>
            </a:spcAft>
            <a:buChar char="••"/>
          </a:pPr>
          <a:r>
            <a:rPr lang="en-US" sz="1500" b="0" kern="1200" dirty="0"/>
            <a:t>Other government entities responsible for broadcasting and information technology issues.</a:t>
          </a:r>
          <a:endParaRPr lang="en-ZA" sz="1500" b="0" kern="1200" dirty="0"/>
        </a:p>
        <a:p>
          <a:pPr marL="114300" lvl="1" indent="-114300" algn="l" defTabSz="666750">
            <a:lnSpc>
              <a:spcPct val="90000"/>
            </a:lnSpc>
            <a:spcBef>
              <a:spcPct val="0"/>
            </a:spcBef>
            <a:spcAft>
              <a:spcPct val="15000"/>
            </a:spcAft>
            <a:buChar char="••"/>
          </a:pPr>
          <a:r>
            <a:rPr lang="en-ZA" sz="1500" b="0" kern="1200" dirty="0"/>
            <a:t>No collegial body</a:t>
          </a:r>
        </a:p>
      </dsp:txBody>
      <dsp:txXfrm>
        <a:off x="4066" y="780105"/>
        <a:ext cx="2445300" cy="2984463"/>
      </dsp:txXfrm>
    </dsp:sp>
    <dsp:sp modelId="{DED1CA2F-B682-430A-BAAA-62AA9840DC0B}">
      <dsp:nvSpPr>
        <dsp:cNvPr id="0" name=""/>
        <dsp:cNvSpPr/>
      </dsp:nvSpPr>
      <dsp:spPr>
        <a:xfrm>
          <a:off x="2791708" y="389649"/>
          <a:ext cx="2445300" cy="4320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ZA" sz="1500" b="1" i="1" kern="1200" dirty="0"/>
            <a:t>Converged Regulator</a:t>
          </a:r>
          <a:endParaRPr lang="en-ZA" sz="1500" kern="1200" dirty="0"/>
        </a:p>
      </dsp:txBody>
      <dsp:txXfrm>
        <a:off x="2791708" y="389649"/>
        <a:ext cx="2445300" cy="432000"/>
      </dsp:txXfrm>
    </dsp:sp>
    <dsp:sp modelId="{96581F05-F36B-4F8D-B74F-8C87072AF098}">
      <dsp:nvSpPr>
        <dsp:cNvPr id="0" name=""/>
        <dsp:cNvSpPr/>
      </dsp:nvSpPr>
      <dsp:spPr>
        <a:xfrm>
          <a:off x="2791708" y="780105"/>
          <a:ext cx="2445300" cy="2984463"/>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All </a:t>
          </a:r>
          <a:r>
            <a:rPr lang="fr-FR" sz="1500" kern="1200" dirty="0"/>
            <a:t>communications services i.e. telecommunications, </a:t>
          </a:r>
          <a:r>
            <a:rPr lang="en-US" sz="1500" kern="1200" dirty="0"/>
            <a:t>including radio communications, broadcasting and media (and in some instances postal services), are under the umbrella of one agency.</a:t>
          </a:r>
          <a:endParaRPr lang="en-ZA" sz="1500" kern="1200" dirty="0"/>
        </a:p>
        <a:p>
          <a:pPr marL="114300" lvl="1" indent="-114300" algn="l" defTabSz="666750">
            <a:lnSpc>
              <a:spcPct val="90000"/>
            </a:lnSpc>
            <a:spcBef>
              <a:spcPct val="0"/>
            </a:spcBef>
            <a:spcAft>
              <a:spcPct val="15000"/>
            </a:spcAft>
            <a:buChar char="••"/>
          </a:pPr>
          <a:r>
            <a:rPr lang="en-ZA" sz="1500" kern="1200" dirty="0"/>
            <a:t>Collegial body </a:t>
          </a:r>
        </a:p>
      </dsp:txBody>
      <dsp:txXfrm>
        <a:off x="2791708" y="780105"/>
        <a:ext cx="2445300" cy="2984463"/>
      </dsp:txXfrm>
    </dsp:sp>
    <dsp:sp modelId="{6C4D6BD9-FBC5-44CE-9179-3A28AD62F64B}">
      <dsp:nvSpPr>
        <dsp:cNvPr id="0" name=""/>
        <dsp:cNvSpPr/>
      </dsp:nvSpPr>
      <dsp:spPr>
        <a:xfrm>
          <a:off x="5579351" y="389649"/>
          <a:ext cx="2445300" cy="4320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ZA" sz="1500" b="1" i="1" kern="1200" dirty="0"/>
            <a:t>Multi-sector Regulator</a:t>
          </a:r>
          <a:endParaRPr lang="en-ZA" sz="1500" kern="1200" dirty="0"/>
        </a:p>
      </dsp:txBody>
      <dsp:txXfrm>
        <a:off x="5579351" y="389649"/>
        <a:ext cx="2445300" cy="432000"/>
      </dsp:txXfrm>
    </dsp:sp>
    <dsp:sp modelId="{B3ADADAB-B333-4B01-AFE0-C60C6EB1EF1A}">
      <dsp:nvSpPr>
        <dsp:cNvPr id="0" name=""/>
        <dsp:cNvSpPr/>
      </dsp:nvSpPr>
      <dsp:spPr>
        <a:xfrm>
          <a:off x="5579351" y="780105"/>
          <a:ext cx="2445300" cy="2984463"/>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Have regulatory functions in traditionally adjacent markets, such as postal and information services</a:t>
          </a:r>
          <a:endParaRPr lang="en-ZA" sz="1500" kern="1200" dirty="0"/>
        </a:p>
        <a:p>
          <a:pPr marL="114300" lvl="1" indent="-114300" algn="l" defTabSz="666750">
            <a:lnSpc>
              <a:spcPct val="90000"/>
            </a:lnSpc>
            <a:spcBef>
              <a:spcPct val="0"/>
            </a:spcBef>
            <a:spcAft>
              <a:spcPct val="15000"/>
            </a:spcAft>
            <a:buChar char="••"/>
          </a:pPr>
          <a:r>
            <a:rPr lang="en-ZA" sz="1500" kern="1200" dirty="0"/>
            <a:t>Collegial body </a:t>
          </a:r>
        </a:p>
        <a:p>
          <a:pPr marL="114300" lvl="1" indent="-114300" algn="l" defTabSz="666750">
            <a:lnSpc>
              <a:spcPct val="90000"/>
            </a:lnSpc>
            <a:spcBef>
              <a:spcPct val="0"/>
            </a:spcBef>
            <a:spcAft>
              <a:spcPct val="15000"/>
            </a:spcAft>
            <a:buChar char="••"/>
          </a:pPr>
          <a:r>
            <a:rPr lang="en-ZA" sz="1500" kern="1200" dirty="0"/>
            <a:t>Driven by cost of</a:t>
          </a:r>
        </a:p>
      </dsp:txBody>
      <dsp:txXfrm>
        <a:off x="5579351" y="780105"/>
        <a:ext cx="2445300" cy="2984463"/>
      </dsp:txXfrm>
    </dsp:sp>
    <dsp:sp modelId="{AF240B74-51A1-46CF-8D98-5C4B553DFCB7}">
      <dsp:nvSpPr>
        <dsp:cNvPr id="0" name=""/>
        <dsp:cNvSpPr/>
      </dsp:nvSpPr>
      <dsp:spPr>
        <a:xfrm>
          <a:off x="8366993" y="389649"/>
          <a:ext cx="2445300" cy="4320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ZA" sz="1500" b="1" i="1" kern="1200" dirty="0"/>
            <a:t>Converged Regulator</a:t>
          </a:r>
          <a:endParaRPr lang="en-ZA" sz="1500" kern="1200" dirty="0"/>
        </a:p>
      </dsp:txBody>
      <dsp:txXfrm>
        <a:off x="8366993" y="389649"/>
        <a:ext cx="2445300" cy="432000"/>
      </dsp:txXfrm>
    </dsp:sp>
    <dsp:sp modelId="{206FEE3F-D028-4388-9515-09D62B0018A0}">
      <dsp:nvSpPr>
        <dsp:cNvPr id="0" name=""/>
        <dsp:cNvSpPr/>
      </dsp:nvSpPr>
      <dsp:spPr>
        <a:xfrm>
          <a:off x="8366993" y="780105"/>
          <a:ext cx="2445300" cy="2984463"/>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Decide not to create any telecommunications-specific regulator, but instead rely on the application of competition and antitrust rules rather than on detailed sector specific </a:t>
          </a:r>
          <a:r>
            <a:rPr lang="en-ZA" sz="1500" kern="1200" dirty="0"/>
            <a:t>rules and institutional designs.</a:t>
          </a:r>
        </a:p>
        <a:p>
          <a:pPr marL="114300" lvl="1" indent="-114300" algn="l" defTabSz="666750">
            <a:lnSpc>
              <a:spcPct val="90000"/>
            </a:lnSpc>
            <a:spcBef>
              <a:spcPct val="0"/>
            </a:spcBef>
            <a:spcAft>
              <a:spcPct val="15000"/>
            </a:spcAft>
            <a:buChar char="••"/>
          </a:pPr>
          <a:r>
            <a:rPr lang="en-ZA" sz="1500" kern="1200" dirty="0"/>
            <a:t>Collegial body </a:t>
          </a:r>
        </a:p>
      </dsp:txBody>
      <dsp:txXfrm>
        <a:off x="8366993" y="780105"/>
        <a:ext cx="2445300" cy="298446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6AAC1-0CFB-4384-89D3-FAE5FD21977F}" type="datetimeFigureOut">
              <a:rPr lang="en-ZA" smtClean="0"/>
              <a:pPr/>
              <a:t>2020/02/26</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D3B70B-007F-4A0A-842A-672FA504D5B6}" type="slidenum">
              <a:rPr lang="en-ZA" smtClean="0"/>
              <a:pPr/>
              <a:t>‹#›</a:t>
            </a:fld>
            <a:endParaRPr lang="en-ZA" dirty="0"/>
          </a:p>
        </p:txBody>
      </p:sp>
    </p:spTree>
    <p:extLst>
      <p:ext uri="{BB962C8B-B14F-4D97-AF65-F5344CB8AC3E}">
        <p14:creationId xmlns:p14="http://schemas.microsoft.com/office/powerpoint/2010/main" xmlns="" val="1204533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At the end of 2009, 153 countries and administrative regions had created a national regulatory authority for their ICT and telecommunication sectors (see Figure 1.11). Africa now has the highest percentage of countries with a separate sector regulator (91 percent) followed by the Americas (89 per cent) and Europe (88 per cent). The Arab States and Asia-Pacific number 70 %and 62 per cent, respectively, and CIS countries 50 per cent.</a:t>
            </a:r>
            <a:endParaRPr lang="en-ZA" dirty="0"/>
          </a:p>
        </p:txBody>
      </p:sp>
      <p:sp>
        <p:nvSpPr>
          <p:cNvPr id="4" name="Slide Number Placeholder 3"/>
          <p:cNvSpPr>
            <a:spLocks noGrp="1"/>
          </p:cNvSpPr>
          <p:nvPr>
            <p:ph type="sldNum" sz="quarter" idx="5"/>
          </p:nvPr>
        </p:nvSpPr>
        <p:spPr/>
        <p:txBody>
          <a:bodyPr/>
          <a:lstStyle/>
          <a:p>
            <a:fld id="{A6D3B70B-007F-4A0A-842A-672FA504D5B6}" type="slidenum">
              <a:rPr lang="en-ZA" smtClean="0"/>
              <a:pPr/>
              <a:t>5</a:t>
            </a:fld>
            <a:endParaRPr lang="en-ZA" dirty="0"/>
          </a:p>
        </p:txBody>
      </p:sp>
    </p:spTree>
    <p:extLst>
      <p:ext uri="{BB962C8B-B14F-4D97-AF65-F5344CB8AC3E}">
        <p14:creationId xmlns:p14="http://schemas.microsoft.com/office/powerpoint/2010/main" xmlns="" val="1618178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Elements for an Effective Regulator</a:t>
            </a:r>
          </a:p>
          <a:p>
            <a:endParaRPr lang="en-US" b="1" dirty="0"/>
          </a:p>
          <a:p>
            <a:r>
              <a:rPr lang="en-US" dirty="0"/>
              <a:t>The aim of a regulator is to </a:t>
            </a:r>
            <a:r>
              <a:rPr lang="en-US" b="1" i="1" dirty="0"/>
              <a:t>ensure that the sector is working properly, </a:t>
            </a:r>
            <a:r>
              <a:rPr lang="en-US" dirty="0"/>
              <a:t>and that consumer and other stakeholder </a:t>
            </a:r>
            <a:r>
              <a:rPr lang="en-US" b="1" i="1" dirty="0"/>
              <a:t>interests are protected in a fair and balanced manner. </a:t>
            </a:r>
          </a:p>
          <a:p>
            <a:r>
              <a:rPr lang="en-US" dirty="0"/>
              <a:t>An effective regulator is the vehicle to </a:t>
            </a:r>
            <a:r>
              <a:rPr lang="en-US" b="1" i="1" dirty="0"/>
              <a:t>ensure credible market entry</a:t>
            </a:r>
            <a:r>
              <a:rPr lang="en-US" dirty="0"/>
              <a:t>, as well as </a:t>
            </a:r>
            <a:r>
              <a:rPr lang="en-US" b="1" i="1" dirty="0"/>
              <a:t>compliance with and enforcement of existing regulations</a:t>
            </a:r>
            <a:r>
              <a:rPr lang="en-US" dirty="0"/>
              <a:t>. To achieve this, governments must create and maintain an environment conducive to good governance and regulatory success.</a:t>
            </a:r>
          </a:p>
          <a:p>
            <a:r>
              <a:rPr lang="en-US" dirty="0"/>
              <a:t>Independence is a critical attribute for a regulator to be effective. Effectiveness, however, has additional dimensions (see Figure 1.10). </a:t>
            </a:r>
          </a:p>
          <a:p>
            <a:r>
              <a:rPr lang="en-US" dirty="0"/>
              <a:t>In a broad sense, an effective regulator </a:t>
            </a:r>
            <a:r>
              <a:rPr lang="en-US" b="1" i="1" dirty="0"/>
              <a:t>is structurally and financially independent</a:t>
            </a:r>
            <a:r>
              <a:rPr lang="en-US" dirty="0"/>
              <a:t>, but the real effectiveness of the regulator will depend on how it achieves successful functionality, ideally in an independent and autonomous manner. </a:t>
            </a:r>
          </a:p>
          <a:p>
            <a:r>
              <a:rPr lang="en-US" dirty="0"/>
              <a:t>In addition, an effective regulator should demonstrate other characteristics, </a:t>
            </a:r>
            <a:r>
              <a:rPr lang="en-ZA" dirty="0"/>
              <a:t>including </a:t>
            </a:r>
            <a:r>
              <a:rPr lang="en-ZA" b="1" i="1" dirty="0"/>
              <a:t>accountability, transparency and predictability</a:t>
            </a:r>
            <a:r>
              <a:rPr lang="en-ZA" dirty="0"/>
              <a:t>.</a:t>
            </a:r>
          </a:p>
          <a:p>
            <a:endParaRPr lang="en-ZA" dirty="0"/>
          </a:p>
          <a:p>
            <a:r>
              <a:rPr lang="en-US" dirty="0"/>
              <a:t>Determining the ideal organizational structure for a regulatory authority requires an assessment of various factors, including the country‘s needs and </a:t>
            </a:r>
            <a:r>
              <a:rPr lang="en-ZA" dirty="0"/>
              <a:t>objectives; political environment; legal requirements;  </a:t>
            </a:r>
            <a:r>
              <a:rPr lang="en-US" dirty="0"/>
              <a:t>and available expertise in the labor market.</a:t>
            </a:r>
          </a:p>
          <a:p>
            <a:r>
              <a:rPr lang="en-US" dirty="0"/>
              <a:t>Essentially, there are two models of leadership organization for regulatory authorities: </a:t>
            </a:r>
          </a:p>
          <a:p>
            <a:pPr lvl="1"/>
            <a:r>
              <a:rPr lang="en-US" b="1" dirty="0"/>
              <a:t>The collegial body </a:t>
            </a:r>
            <a:r>
              <a:rPr lang="en-US" dirty="0"/>
              <a:t>(a board or commission composed of multiple members); and (ii) the single regulator (often given the title of chairperson or president). Each has its advantages and disadvantages, and variations of each model are in use around the </a:t>
            </a:r>
            <a:r>
              <a:rPr lang="en-ZA" dirty="0"/>
              <a:t>world.</a:t>
            </a:r>
          </a:p>
          <a:p>
            <a:pPr lvl="1"/>
            <a:r>
              <a:rPr lang="en-US" dirty="0"/>
              <a:t>The collegial body model usually involves a board or commission made up of individuals with different areas of expertise, potentially bringing those varied perspectives to bear on each regulatory issue. In addition, a collegial body could be seen as more independent, as it is less likely that all members would be influenced by the same actors, whether in the government or the private sector. As in any decision-making process involving more than one actor, however, the development of regulatory decisions can be a slower process and more subject </a:t>
            </a:r>
            <a:r>
              <a:rPr lang="en-ZA" dirty="0"/>
              <a:t>to internal struggle.</a:t>
            </a:r>
          </a:p>
          <a:p>
            <a:pPr lvl="1"/>
            <a:r>
              <a:rPr lang="en-US" dirty="0"/>
              <a:t>By comparison, the </a:t>
            </a:r>
            <a:r>
              <a:rPr lang="en-US" b="1" dirty="0"/>
              <a:t>single regulator model </a:t>
            </a:r>
            <a:r>
              <a:rPr lang="en-US" dirty="0"/>
              <a:t>has the potential benefit of a consistent approach to regulation and decision-making, as decision-making  authority is vested in a single individual who may have a unified plan for the telecommunications sector. In contrast to the collegial body model, single regulators can make decisions much more quickly, even when constrained by due process regulations. However, the single regulator is also potentially more vulnerable to undue influence exerted by external actors, whether in the government or in the private sector. In addition, a single individual may not be able to match the expertise of a collegial body made up of individuals from different backgrounds, although experienced staff can provide substantial expertise.</a:t>
            </a:r>
          </a:p>
          <a:p>
            <a:r>
              <a:rPr lang="en-US" dirty="0"/>
              <a:t>The number of regulators led by collegial bodies and single regulators continues to fluctuate as governments restructure their regulatory frameworks for the telecommunications sector. According to ITU data, </a:t>
            </a:r>
            <a:r>
              <a:rPr lang="en-US" b="1" i="1" dirty="0"/>
              <a:t>approximately 75 percent of the regulators are collegial bodies with the remaining 25 percent constituting single regulators</a:t>
            </a:r>
            <a:r>
              <a:rPr lang="en-US" dirty="0"/>
              <a:t>. </a:t>
            </a:r>
          </a:p>
          <a:p>
            <a:r>
              <a:rPr lang="en-US" dirty="0"/>
              <a:t>Significant differences continue to exist between the balance of collegial bodies and single regulators across the various </a:t>
            </a:r>
            <a:r>
              <a:rPr lang="en-ZA" dirty="0"/>
              <a:t>regions.</a:t>
            </a:r>
          </a:p>
          <a:p>
            <a:endParaRPr lang="en-ZA" dirty="0"/>
          </a:p>
          <a:p>
            <a:endParaRPr lang="en-ZA" dirty="0"/>
          </a:p>
        </p:txBody>
      </p:sp>
      <p:sp>
        <p:nvSpPr>
          <p:cNvPr id="4" name="Slide Number Placeholder 3"/>
          <p:cNvSpPr>
            <a:spLocks noGrp="1"/>
          </p:cNvSpPr>
          <p:nvPr>
            <p:ph type="sldNum" sz="quarter" idx="5"/>
          </p:nvPr>
        </p:nvSpPr>
        <p:spPr/>
        <p:txBody>
          <a:bodyPr/>
          <a:lstStyle/>
          <a:p>
            <a:fld id="{A6D3B70B-007F-4A0A-842A-672FA504D5B6}" type="slidenum">
              <a:rPr lang="en-ZA" smtClean="0"/>
              <a:pPr/>
              <a:t>8</a:t>
            </a:fld>
            <a:endParaRPr lang="en-ZA" dirty="0"/>
          </a:p>
        </p:txBody>
      </p:sp>
    </p:spTree>
    <p:extLst>
      <p:ext uri="{BB962C8B-B14F-4D97-AF65-F5344CB8AC3E}">
        <p14:creationId xmlns:p14="http://schemas.microsoft.com/office/powerpoint/2010/main" xmlns="" val="2994272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a:t>
            </a:r>
            <a:r>
              <a:rPr lang="en-US" b="1" i="1" dirty="0"/>
              <a:t>about 17 percent of South Africa’s population is able to access the internet – a number that is rising by about 20 percent a year</a:t>
            </a:r>
            <a:r>
              <a:rPr lang="en-US" dirty="0"/>
              <a:t>. The use of digital communications has changed society in ways that are not yet fully understood. It is clear, however, that young people have embraced the new media, and this represents a potentially powerful means of </a:t>
            </a:r>
            <a:r>
              <a:rPr lang="en-ZA" dirty="0"/>
              <a:t>fostering social inclusion.</a:t>
            </a:r>
          </a:p>
          <a:p>
            <a:r>
              <a:rPr lang="en-US" dirty="0"/>
              <a:t>South Africa needs to sharpen its innovative edge and continue contributing to global scientific and technological advancement. This requires greater investment in research and development, better use of existing resources, and more nimble institutions that facilitate innovation and enhanced </a:t>
            </a:r>
            <a:r>
              <a:rPr lang="en-ZA" dirty="0"/>
              <a:t>cooperation between public science </a:t>
            </a:r>
            <a:r>
              <a:rPr lang="en-US" dirty="0"/>
              <a:t>and technology institutions and the private sector. The high domestic cost of broadband internet connectivity is a major hindrance. All South Africans should be able to acquire and use knowledge effectively. To this end, the institutional </a:t>
            </a:r>
            <a:r>
              <a:rPr lang="en-ZA" dirty="0"/>
              <a:t>arrangements to manage the information, communications and technology (ICT) environment need to be better structured to ensure that South Africa does not fall victim to a “digital divide”</a:t>
            </a:r>
            <a:r>
              <a:rPr lang="en-ZA" sz="1400" dirty="0"/>
              <a:t>.</a:t>
            </a:r>
          </a:p>
          <a:p>
            <a:endParaRPr lang="en-ZA" dirty="0"/>
          </a:p>
        </p:txBody>
      </p:sp>
      <p:sp>
        <p:nvSpPr>
          <p:cNvPr id="4" name="Slide Number Placeholder 3"/>
          <p:cNvSpPr>
            <a:spLocks noGrp="1"/>
          </p:cNvSpPr>
          <p:nvPr>
            <p:ph type="sldNum" sz="quarter" idx="5"/>
          </p:nvPr>
        </p:nvSpPr>
        <p:spPr/>
        <p:txBody>
          <a:bodyPr/>
          <a:lstStyle/>
          <a:p>
            <a:fld id="{A6D3B70B-007F-4A0A-842A-672FA504D5B6}" type="slidenum">
              <a:rPr lang="en-ZA" smtClean="0"/>
              <a:pPr/>
              <a:t>11</a:t>
            </a:fld>
            <a:endParaRPr lang="en-ZA" dirty="0"/>
          </a:p>
        </p:txBody>
      </p:sp>
    </p:spTree>
    <p:extLst>
      <p:ext uri="{BB962C8B-B14F-4D97-AF65-F5344CB8AC3E}">
        <p14:creationId xmlns:p14="http://schemas.microsoft.com/office/powerpoint/2010/main" xmlns="" val="2862689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South Africans use mobile phones 8 (29 million) than listen to radio (28 million). Despite this, growth in South Africa's ICT sector has not brought affordable, universal access to the full range of communications services. The performance of most state interventions in the ICT sector has been disappointing. South Africa has lost its status as continental leader in internet and broadband 9 connectivity. The price of services and equipment remains a significant barrier to expanding mobile phone and fixed-line use, with limited network </a:t>
            </a:r>
            <a:r>
              <a:rPr lang="en-ZA" dirty="0"/>
              <a:t>competition further increasing costs.</a:t>
            </a:r>
          </a:p>
          <a:p>
            <a:r>
              <a:rPr lang="en-US" dirty="0"/>
              <a:t>International evidence suggests that a new ICT gap is opening up between those with access to highspeed internet and those who access internet via10 mobile connections. While users cope with deteriorating fixed-line connections by switching to mobile networks in the short term, this may lock South Africans out of global networks in the longer term as applications in other countries are increasingly based on ultra-high-speed “fibre to </a:t>
            </a:r>
            <a:r>
              <a:rPr lang="en-ZA" dirty="0"/>
              <a:t>premises” networks.</a:t>
            </a:r>
          </a:p>
          <a:p>
            <a:endParaRPr lang="en-US" dirty="0"/>
          </a:p>
          <a:p>
            <a:endParaRPr lang="en-ZA" dirty="0"/>
          </a:p>
        </p:txBody>
      </p:sp>
      <p:sp>
        <p:nvSpPr>
          <p:cNvPr id="4" name="Slide Number Placeholder 3"/>
          <p:cNvSpPr>
            <a:spLocks noGrp="1"/>
          </p:cNvSpPr>
          <p:nvPr>
            <p:ph type="sldNum" sz="quarter" idx="5"/>
          </p:nvPr>
        </p:nvSpPr>
        <p:spPr/>
        <p:txBody>
          <a:bodyPr/>
          <a:lstStyle/>
          <a:p>
            <a:fld id="{A6D3B70B-007F-4A0A-842A-672FA504D5B6}" type="slidenum">
              <a:rPr lang="en-ZA" smtClean="0"/>
              <a:pPr/>
              <a:t>12</a:t>
            </a:fld>
            <a:endParaRPr lang="en-ZA" dirty="0"/>
          </a:p>
        </p:txBody>
      </p:sp>
    </p:spTree>
    <p:extLst>
      <p:ext uri="{BB962C8B-B14F-4D97-AF65-F5344CB8AC3E}">
        <p14:creationId xmlns:p14="http://schemas.microsoft.com/office/powerpoint/2010/main" xmlns="" val="334165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700" dirty="0"/>
              <a:t>To achieve its ICT goals, South Africa must have a coordinated, enabling ICT strategy and plan. The key aspects of this are:</a:t>
            </a:r>
          </a:p>
          <a:p>
            <a:pPr lvl="1"/>
            <a:r>
              <a:rPr lang="en-US" sz="700" dirty="0"/>
              <a:t>A national e-strategy that cuts across </a:t>
            </a:r>
            <a:r>
              <a:rPr lang="en-ZA" sz="700" dirty="0"/>
              <a:t>government departments and sectors.</a:t>
            </a:r>
          </a:p>
          <a:p>
            <a:pPr lvl="1"/>
            <a:r>
              <a:rPr lang="en-US" sz="700" dirty="0"/>
              <a:t>Stimulating sector growth and innovation by driving public and private ICT investment, especially in network upgrades and expansion (particularly in broadband) and development of applications and </a:t>
            </a:r>
            <a:r>
              <a:rPr lang="en-ZA" sz="700" dirty="0"/>
              <a:t>local content.</a:t>
            </a:r>
          </a:p>
          <a:p>
            <a:pPr lvl="1"/>
            <a:r>
              <a:rPr lang="en-US" sz="700" dirty="0"/>
              <a:t>Reviewing the market structure and analyzing the benefits and costs of duplicating versus sharing infrastructure, given that the radio spectrum on which mobile networks depend is limited.</a:t>
            </a:r>
          </a:p>
          <a:p>
            <a:pPr lvl="1"/>
            <a:r>
              <a:rPr lang="en-US" sz="700" dirty="0"/>
              <a:t>Establishing a common carrier network, possibly by structurally separating Telkom’s backbone operations from its retail services.</a:t>
            </a:r>
          </a:p>
          <a:p>
            <a:pPr lvl="1"/>
            <a:r>
              <a:rPr lang="en-US" sz="700" dirty="0"/>
              <a:t>At least applying open-access policies to encourage sharing of certain elements of the backbone fibre network, without discouraging </a:t>
            </a:r>
            <a:r>
              <a:rPr lang="en-ZA" sz="700" dirty="0"/>
              <a:t>private long-term investment.</a:t>
            </a:r>
          </a:p>
          <a:p>
            <a:pPr lvl="1"/>
            <a:r>
              <a:rPr lang="en-US" sz="700" dirty="0"/>
              <a:t>Targeted public investment, possibly through </a:t>
            </a:r>
            <a:r>
              <a:rPr lang="en-ZA" sz="700" dirty="0"/>
              <a:t>public-private partnerships.</a:t>
            </a:r>
          </a:p>
          <a:p>
            <a:pPr lvl="1"/>
            <a:r>
              <a:rPr lang="en-US" sz="700" dirty="0"/>
              <a:t>Developing the specialised institutional capacity to ensure that policy keeps up with the evolution of the sector and that regulation is effective.</a:t>
            </a:r>
          </a:p>
          <a:p>
            <a:pPr lvl="1"/>
            <a:r>
              <a:rPr lang="en-US" sz="700" dirty="0"/>
              <a:t>Focusing on stimulating demand by promoting e-literacy, instituting ICT rebates and incentives and developing ICT applications in sectors such as health and education as well as on the supply-side </a:t>
            </a:r>
            <a:r>
              <a:rPr lang="en-ZA" sz="700" dirty="0"/>
              <a:t>infrastructure and institutions.</a:t>
            </a:r>
          </a:p>
          <a:p>
            <a:pPr lvl="1"/>
            <a:r>
              <a:rPr lang="en-ZA" sz="700" dirty="0"/>
              <a:t>Effectively engaging various institutions, </a:t>
            </a:r>
            <a:r>
              <a:rPr lang="en-US" sz="700" dirty="0"/>
              <a:t>including global ICT governance agencies, such as the International Telecommunications Union and the World Trade Organisation, on issues of regional </a:t>
            </a:r>
            <a:r>
              <a:rPr lang="en-ZA" sz="700" dirty="0"/>
              <a:t>integration and harmonisation.</a:t>
            </a:r>
          </a:p>
          <a:p>
            <a:pPr lvl="1"/>
            <a:endParaRPr lang="en-ZA" sz="700" dirty="0"/>
          </a:p>
          <a:p>
            <a:r>
              <a:rPr lang="en-US" sz="1200" dirty="0"/>
              <a:t>ICT is a critical enabler of economic activity in an increasingly networked world. As a sector, ICT may </a:t>
            </a:r>
            <a:r>
              <a:rPr lang="en-ZA" sz="1200" dirty="0"/>
              <a:t>provide important direct opportunities for </a:t>
            </a:r>
            <a:r>
              <a:rPr lang="en-US" sz="1200" dirty="0"/>
              <a:t>manufacturing, service provision and job creation, but their main contribution to economic development is to enhance communication and information flows that improve productivity and efficiency. For this reason, a country that seeks to be globally competitive must have an effective ICT system, as this “infostructure” provides the backbone to a modern economy and its connections to the global economy. The link between ICT's contribution to economic growth only takes effect when connectivity reaches a critical point, estimated to be 40 percent for voice communications (Röller &amp; Waverman 2001) and 7 20 percent for broadband (Koutroumpis 2009).</a:t>
            </a:r>
          </a:p>
          <a:p>
            <a:r>
              <a:rPr lang="en-US" sz="1200" dirty="0"/>
              <a:t>An immediate policy goal is to ensure that national ICT structures adequately support the needs of the economy, allowing for parties beyond the public sector to participate. At present, there is an effective duopoly in the mobile-phone market. Telkom still dominates the telecommunications backbone and telephony markets. This dominance has been ineffectually regulated, resulting in high input costs for businesses, which has in turn resulted in an increase in the costs of services and products. It has also inhibited investment in growth areas within ICT, such as business-process outsourcing and </a:t>
            </a:r>
            <a:r>
              <a:rPr lang="en-ZA" sz="1200" dirty="0"/>
              <a:t>offshore information-technology-enabled services. </a:t>
            </a:r>
          </a:p>
          <a:p>
            <a:r>
              <a:rPr lang="en-US" sz="1200" dirty="0"/>
              <a:t>Telkom's monopoly has seen deterioration in fixed line connections that will further undermine South Africa's future competitiveness unless it is </a:t>
            </a:r>
            <a:r>
              <a:rPr lang="en-ZA" sz="1200" dirty="0"/>
              <a:t>addressed. </a:t>
            </a:r>
          </a:p>
          <a:p>
            <a:r>
              <a:rPr lang="en-US" sz="1200" dirty="0"/>
              <a:t>By 2030, ICT will underpin the development of a dynamic and connected information society and a vibrant knowledge economy that is more inclusive and prosperous. A seamless information infrastructure will be universally available and accessible and will meet the needs of citizens, business and the public sector, providing access to the creation and consumption of a wide range of converged services required for effective economic and social participation – at a cost and quality at least equal to South Africa's main peers and competitors.</a:t>
            </a:r>
          </a:p>
          <a:p>
            <a:r>
              <a:rPr lang="en-US" sz="1200" dirty="0"/>
              <a:t>Within this vision, the underlying ICT infrastructure and institutions will be the core of a widespread digital communications system. This ecosystem of </a:t>
            </a:r>
            <a:r>
              <a:rPr lang="en-ZA" sz="1200" dirty="0"/>
              <a:t>digital networks, services, applications, content and </a:t>
            </a:r>
            <a:r>
              <a:rPr lang="en-US" sz="1200" dirty="0"/>
              <a:t>devices, firmly integrated in the economic and social fabric, will connect public administration and the active citizen; promote economic growth, development and competitiveness; drive the creation of decent work; underpin nation building and strengthen social cohesion; and support local, national and regional integration. Public services and educational and information products will be accessible to all, and will build on the information, education and entertainment role envisaged for public broadcasting. The human development on which all this is premised will have created an eliterate (online) public able to take advantage of these technological advances and drive demand for </a:t>
            </a:r>
            <a:r>
              <a:rPr lang="en-ZA" sz="1200" dirty="0"/>
              <a:t>services.</a:t>
            </a:r>
          </a:p>
          <a:p>
            <a:r>
              <a:rPr lang="en-US" sz="1200" dirty="0"/>
              <a:t>ICT will continue to reduce spatial exclusion, enabling seamless participation by the majority in the global ICT system, not simply as users but as </a:t>
            </a:r>
            <a:r>
              <a:rPr lang="en-ZA" sz="1200" dirty="0"/>
              <a:t>content developers and application innovators.</a:t>
            </a:r>
          </a:p>
          <a:p>
            <a:pPr lvl="1"/>
            <a:endParaRPr lang="en-ZA" sz="700" dirty="0"/>
          </a:p>
          <a:p>
            <a:endParaRPr lang="en-ZA" dirty="0"/>
          </a:p>
        </p:txBody>
      </p:sp>
      <p:sp>
        <p:nvSpPr>
          <p:cNvPr id="4" name="Slide Number Placeholder 3"/>
          <p:cNvSpPr>
            <a:spLocks noGrp="1"/>
          </p:cNvSpPr>
          <p:nvPr>
            <p:ph type="sldNum" sz="quarter" idx="5"/>
          </p:nvPr>
        </p:nvSpPr>
        <p:spPr/>
        <p:txBody>
          <a:bodyPr/>
          <a:lstStyle/>
          <a:p>
            <a:fld id="{A6D3B70B-007F-4A0A-842A-672FA504D5B6}" type="slidenum">
              <a:rPr lang="en-ZA" smtClean="0"/>
              <a:pPr/>
              <a:t>13</a:t>
            </a:fld>
            <a:endParaRPr lang="en-ZA" dirty="0"/>
          </a:p>
        </p:txBody>
      </p:sp>
    </p:spTree>
    <p:extLst>
      <p:ext uri="{BB962C8B-B14F-4D97-AF65-F5344CB8AC3E}">
        <p14:creationId xmlns:p14="http://schemas.microsoft.com/office/powerpoint/2010/main" xmlns="" val="3751081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Roles and Responsibilities </a:t>
            </a:r>
            <a:endParaRPr lang="en-ZA" dirty="0"/>
          </a:p>
          <a:p>
            <a:r>
              <a:rPr lang="en-US" dirty="0"/>
              <a:t>The ICT Policy Review Panel recommended that the Universal Service and Access Agency of South Africa (</a:t>
            </a:r>
            <a:r>
              <a:rPr lang="en-US" b="1" dirty="0"/>
              <a:t>USAASA) be dissolved </a:t>
            </a:r>
            <a:r>
              <a:rPr lang="en-US" dirty="0"/>
              <a:t>and the </a:t>
            </a:r>
            <a:r>
              <a:rPr lang="en-US" b="1" i="1" dirty="0"/>
              <a:t>existing Universal Service and Access Fund be transformed into a stand-alone funding agency to support universal service and access</a:t>
            </a:r>
            <a:r>
              <a:rPr lang="en-US" dirty="0"/>
              <a:t>. The Panel further proposed that the roles and responsibilities of the funding agency, regulator and the policy-maker be clarified. </a:t>
            </a:r>
          </a:p>
          <a:p>
            <a:r>
              <a:rPr lang="en-US" dirty="0"/>
              <a:t>This is in line with Government’s commitment to streamline roles and responsibilities of different entities to increase efficiency and public value for public resources. </a:t>
            </a:r>
          </a:p>
          <a:p>
            <a:r>
              <a:rPr lang="en-US" dirty="0"/>
              <a:t>In line with this, the policy making, regulatory and fund management responsibilities will be separated and allocated as follows: </a:t>
            </a:r>
          </a:p>
          <a:p>
            <a:pPr lvl="1"/>
            <a:r>
              <a:rPr lang="en-US" dirty="0"/>
              <a:t>Going forward, the Ministry will be responsible for formulating policy approaches to universal service and access to communications, including defining this concept in policy and legislation, setting the objectives for policy, broadly outlining the process of reviewing the approach adopted and broadly outlining universal service and setting targets and criteria for this. Thus, </a:t>
            </a:r>
            <a:r>
              <a:rPr lang="en-US" b="1" i="1" dirty="0"/>
              <a:t>all policy-related responsibilities currently resting with USAASA and the regulator will be transferred to the Minister. </a:t>
            </a:r>
          </a:p>
          <a:p>
            <a:pPr lvl="1"/>
            <a:r>
              <a:rPr lang="en-US" dirty="0"/>
              <a:t>Regulatory-related functions currently allocated to USAASA will be transferred to the regulator. Included in these regulatory functions will be the licence conditions to advance universal service and access, the monitoring of the roll-out of networks and services and the enforcement of the license conditions. </a:t>
            </a:r>
          </a:p>
          <a:p>
            <a:r>
              <a:rPr lang="en-US" dirty="0"/>
              <a:t>USAASA will be dissolved and the USAF will be transformed into a new Digital-Development Fund (Digital-DF) responsible for providing support to achieve the objectives set below. </a:t>
            </a:r>
          </a:p>
          <a:p>
            <a:endParaRPr lang="en-US" dirty="0"/>
          </a:p>
          <a:p>
            <a:r>
              <a:rPr lang="en-US" dirty="0"/>
              <a:t>USAF will be replaced by a Digital Development Fund (Digital -DF). This is in line with the National Broadband Policy, SA Connect, position, which states that “</a:t>
            </a:r>
            <a:r>
              <a:rPr lang="en-US" i="1" dirty="0"/>
              <a:t>new innovative ways….to fund not only infrastructure rollout, but also critical content development and the provision of public services online” </a:t>
            </a:r>
            <a:r>
              <a:rPr lang="en-US" dirty="0"/>
              <a:t>are necessary if its targets for broadband access for all by 2020 are to be realised.</a:t>
            </a:r>
          </a:p>
          <a:p>
            <a:r>
              <a:rPr lang="en-US" dirty="0"/>
              <a:t>The Digital-DF will be a distinct fund established by and accountable to the Minister of Telecommunications and Postal Services. </a:t>
            </a:r>
          </a:p>
          <a:p>
            <a:r>
              <a:rPr lang="en-US" dirty="0"/>
              <a:t> It will provide support for both infrastructure and demand stimulation projects and programmes, including those relating to digital literacy and awareness, and will be funded through private sector levies, donor funding and new incremental state funding. It will thus serve as a “clearing house” and collection point for funding from different sources. </a:t>
            </a:r>
          </a:p>
          <a:p>
            <a:r>
              <a:rPr lang="en-US" dirty="0"/>
              <a:t> The primary focus of the Fund will be universal </a:t>
            </a:r>
            <a:r>
              <a:rPr lang="en-US" i="1" dirty="0"/>
              <a:t>access </a:t>
            </a:r>
            <a:r>
              <a:rPr lang="en-US" dirty="0"/>
              <a:t>projects. However, the Digital-DF will also provide universal </a:t>
            </a:r>
            <a:r>
              <a:rPr lang="en-US" i="1" dirty="0"/>
              <a:t>service </a:t>
            </a:r>
            <a:r>
              <a:rPr lang="en-US" dirty="0"/>
              <a:t>subsidies for members of identified segments of society. </a:t>
            </a:r>
          </a:p>
          <a:p>
            <a:r>
              <a:rPr lang="en-US" dirty="0"/>
              <a:t> Licensees providing services in the information and communications sector will be required to make contributions. </a:t>
            </a:r>
          </a:p>
          <a:p>
            <a:r>
              <a:rPr lang="en-US" dirty="0"/>
              <a:t> Beneficiaries of the Fund may include players across the ICT value chain, including broadcasting. </a:t>
            </a:r>
          </a:p>
          <a:p>
            <a:r>
              <a:rPr lang="en-US" dirty="0"/>
              <a:t> Legislation will be amended in line with this White Paper and will outline the broad focus of the Fund but will not detail what can and cannot be supported. This will allow for increased discretion in the disbursement of funding based on an ongoing evaluation of needs. The accounting authority of the Fund will be tasked with developing </a:t>
            </a:r>
            <a:r>
              <a:rPr lang="en-US" b="1" dirty="0"/>
              <a:t>a </a:t>
            </a:r>
            <a:r>
              <a:rPr lang="en-US" dirty="0"/>
              <a:t>Fund Manual and criteria for support for the upcoming period for final approval by the Minister of Telecommunications and Postal Services. As is the case with fund manuals globally, this would include: </a:t>
            </a:r>
          </a:p>
          <a:p>
            <a:r>
              <a:rPr lang="en-US" dirty="0"/>
              <a:t>o Information on types of support and grants available; </a:t>
            </a:r>
          </a:p>
          <a:p>
            <a:r>
              <a:rPr lang="en-US" dirty="0"/>
              <a:t>o What would and would not be supported; </a:t>
            </a:r>
          </a:p>
          <a:p>
            <a:r>
              <a:rPr lang="en-US" dirty="0"/>
              <a:t>o How, when and where to apply for support and an outline of the grant-making/support cycle; </a:t>
            </a:r>
          </a:p>
          <a:p>
            <a:r>
              <a:rPr lang="en-US" dirty="0"/>
              <a:t>o Information on reporting and other requirements and roles and responsibilities of the Fund and of beneficiaries. </a:t>
            </a:r>
          </a:p>
          <a:p>
            <a:r>
              <a:rPr lang="en-US" dirty="0"/>
              <a:t> The Board will also be required to develop an annual plan for support, taking into account research into universal service and access needs and the Access Gap, the mandate of the Fund, as well as assessments of the impact of support previously </a:t>
            </a:r>
          </a:p>
          <a:p>
            <a:endParaRPr lang="en-US" dirty="0"/>
          </a:p>
          <a:p>
            <a:endParaRPr lang="en-ZA" dirty="0"/>
          </a:p>
        </p:txBody>
      </p:sp>
      <p:sp>
        <p:nvSpPr>
          <p:cNvPr id="4" name="Slide Number Placeholder 3"/>
          <p:cNvSpPr>
            <a:spLocks noGrp="1"/>
          </p:cNvSpPr>
          <p:nvPr>
            <p:ph type="sldNum" sz="quarter" idx="5"/>
          </p:nvPr>
        </p:nvSpPr>
        <p:spPr/>
        <p:txBody>
          <a:bodyPr/>
          <a:lstStyle/>
          <a:p>
            <a:fld id="{A6D3B70B-007F-4A0A-842A-672FA504D5B6}" type="slidenum">
              <a:rPr lang="en-ZA" smtClean="0"/>
              <a:pPr/>
              <a:t>19</a:t>
            </a:fld>
            <a:endParaRPr lang="en-ZA" dirty="0"/>
          </a:p>
        </p:txBody>
      </p:sp>
    </p:spTree>
    <p:extLst>
      <p:ext uri="{BB962C8B-B14F-4D97-AF65-F5344CB8AC3E}">
        <p14:creationId xmlns:p14="http://schemas.microsoft.com/office/powerpoint/2010/main" xmlns="" val="3970709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Spectrum Blanket Treatment: Mobile network operators were given licences in the mid-1990s which gave them access to 900 MHz spectrum and included various universal service obligations relating primarily to the provision of Community Service Telephones. When operators were issued additional spectrum in the 1800 MHz band and later 3G spectrum, they were given additional universal service obligations. There has never been a policy framework to govern the design of the obligations, and these obligations (such as the provision of SIM cards and handsets to the public sector, and providing 3G service to schools) have been fragmented and not based on consistent principles. As such they have not been designed to support other national initiatives, nor aimed at facilitating the achievement of South Africa’s developmental agenda. Although mobile communications has contributed to improving access to ICTs, the anticipated additional positive outcomes expected from universal service obligations have not been realised by the state and society. </a:t>
            </a:r>
            <a:endParaRPr lang="en-ZA" dirty="0"/>
          </a:p>
        </p:txBody>
      </p:sp>
      <p:sp>
        <p:nvSpPr>
          <p:cNvPr id="4" name="Slide Number Placeholder 3"/>
          <p:cNvSpPr>
            <a:spLocks noGrp="1"/>
          </p:cNvSpPr>
          <p:nvPr>
            <p:ph type="sldNum" sz="quarter" idx="5"/>
          </p:nvPr>
        </p:nvSpPr>
        <p:spPr/>
        <p:txBody>
          <a:bodyPr/>
          <a:lstStyle/>
          <a:p>
            <a:fld id="{A6D3B70B-007F-4A0A-842A-672FA504D5B6}" type="slidenum">
              <a:rPr lang="en-ZA" smtClean="0"/>
              <a:pPr/>
              <a:t>20</a:t>
            </a:fld>
            <a:endParaRPr lang="en-ZA" dirty="0"/>
          </a:p>
        </p:txBody>
      </p:sp>
    </p:spTree>
    <p:extLst>
      <p:ext uri="{BB962C8B-B14F-4D97-AF65-F5344CB8AC3E}">
        <p14:creationId xmlns:p14="http://schemas.microsoft.com/office/powerpoint/2010/main" xmlns="" val="1809654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sz="1200" b="1" i="0" u="none" strike="noStrike" kern="1200" baseline="0" dirty="0">
              <a:solidFill>
                <a:schemeClr val="tx1"/>
              </a:solidFill>
              <a:latin typeface="+mn-lt"/>
              <a:ea typeface="+mn-ea"/>
              <a:cs typeface="+mn-cs"/>
            </a:endParaRPr>
          </a:p>
          <a:p>
            <a:r>
              <a:rPr lang="en-ZA" sz="1200" b="1" i="0" u="none" strike="noStrike" kern="1200" baseline="0" dirty="0">
                <a:solidFill>
                  <a:schemeClr val="tx1"/>
                </a:solidFill>
                <a:latin typeface="+mn-lt"/>
                <a:ea typeface="+mn-ea"/>
                <a:cs typeface="+mn-cs"/>
              </a:rPr>
              <a:t>Promote the digital agenda </a:t>
            </a:r>
            <a:endParaRPr lang="en-ZA"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•Facilitate nation-wide broadband penetration by 2020</a:t>
            </a:r>
          </a:p>
          <a:p>
            <a:r>
              <a:rPr lang="en-US" sz="1200" b="0" i="0" u="none" strike="noStrike" kern="1200" baseline="0" dirty="0">
                <a:solidFill>
                  <a:schemeClr val="tx1"/>
                </a:solidFill>
                <a:latin typeface="+mn-lt"/>
                <a:ea typeface="+mn-ea"/>
                <a:cs typeface="+mn-cs"/>
              </a:rPr>
              <a:t>•Promote the development of public, community and commercial broadcasting services in the context of digital migration</a:t>
            </a:r>
          </a:p>
          <a:p>
            <a:endParaRPr lang="en-US" sz="1200" b="1"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Promote efficient use of spectrum and numbering resources</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•Establish innovate approaches to technology usage</a:t>
            </a:r>
          </a:p>
          <a:p>
            <a:r>
              <a:rPr lang="en-US" sz="1200" b="0" i="0" u="none" strike="noStrike" kern="1200" baseline="0" dirty="0">
                <a:solidFill>
                  <a:schemeClr val="tx1"/>
                </a:solidFill>
                <a:latin typeface="+mn-lt"/>
                <a:ea typeface="+mn-ea"/>
                <a:cs typeface="+mn-cs"/>
              </a:rPr>
              <a:t>•Support the rapid uptake of new ICT technologies</a:t>
            </a:r>
          </a:p>
          <a:p>
            <a:endParaRPr lang="en-ZA" dirty="0"/>
          </a:p>
          <a:p>
            <a:r>
              <a:rPr lang="en-ZA" sz="1200" b="1" i="0" u="none" strike="noStrike" kern="1200" baseline="0" dirty="0">
                <a:solidFill>
                  <a:schemeClr val="tx1"/>
                </a:solidFill>
                <a:latin typeface="+mn-lt"/>
                <a:ea typeface="+mn-ea"/>
                <a:cs typeface="+mn-cs"/>
              </a:rPr>
              <a:t>Protect consumers</a:t>
            </a:r>
            <a:endParaRPr lang="en-ZA" sz="1200" b="0" i="0" u="none" strike="noStrike" kern="1200" baseline="0" dirty="0">
              <a:solidFill>
                <a:schemeClr val="tx1"/>
              </a:solidFill>
              <a:latin typeface="+mn-lt"/>
              <a:ea typeface="+mn-ea"/>
              <a:cs typeface="+mn-cs"/>
            </a:endParaRPr>
          </a:p>
          <a:p>
            <a:r>
              <a:rPr lang="en-ZA" sz="1200" b="0" i="0" u="none" strike="noStrike" kern="1200" baseline="0" dirty="0">
                <a:solidFill>
                  <a:schemeClr val="tx1"/>
                </a:solidFill>
                <a:latin typeface="+mn-lt"/>
                <a:ea typeface="+mn-ea"/>
                <a:cs typeface="+mn-cs"/>
              </a:rPr>
              <a:t>•Promote consumer rights</a:t>
            </a:r>
          </a:p>
          <a:p>
            <a:r>
              <a:rPr lang="en-US" sz="1200" b="0" i="0" u="none" strike="noStrike" kern="1200" baseline="0" dirty="0">
                <a:solidFill>
                  <a:schemeClr val="tx1"/>
                </a:solidFill>
                <a:latin typeface="+mn-lt"/>
                <a:ea typeface="+mn-ea"/>
                <a:cs typeface="+mn-cs"/>
              </a:rPr>
              <a:t>•Ensure universal service and access</a:t>
            </a:r>
          </a:p>
          <a:p>
            <a:endParaRPr lang="en-US" sz="1200" b="0" i="0" u="none" strike="noStrike" kern="1200" baseline="0" dirty="0">
              <a:solidFill>
                <a:schemeClr val="tx1"/>
              </a:solidFill>
              <a:latin typeface="+mn-lt"/>
              <a:ea typeface="+mn-ea"/>
              <a:cs typeface="+mn-cs"/>
            </a:endParaRPr>
          </a:p>
          <a:p>
            <a:endParaRPr lang="en-ZA" dirty="0"/>
          </a:p>
          <a:p>
            <a:r>
              <a:rPr lang="en-ZA" sz="1200" b="1" i="0" u="none" strike="noStrike" kern="1200" baseline="0" dirty="0">
                <a:solidFill>
                  <a:schemeClr val="tx1"/>
                </a:solidFill>
                <a:latin typeface="+mn-lt"/>
                <a:ea typeface="+mn-ea"/>
                <a:cs typeface="+mn-cs"/>
              </a:rPr>
              <a:t>Promote competition </a:t>
            </a:r>
            <a:endParaRPr lang="en-ZA" sz="1200" b="0" i="0" u="none" strike="noStrike" kern="1200" baseline="0" dirty="0">
              <a:solidFill>
                <a:schemeClr val="tx1"/>
              </a:solidFill>
              <a:latin typeface="+mn-lt"/>
              <a:ea typeface="+mn-ea"/>
              <a:cs typeface="+mn-cs"/>
            </a:endParaRPr>
          </a:p>
          <a:p>
            <a:r>
              <a:rPr lang="en-ZA" sz="1200" b="0" i="0" u="none" strike="noStrike" kern="1200" baseline="0" dirty="0">
                <a:solidFill>
                  <a:schemeClr val="tx1"/>
                </a:solidFill>
                <a:latin typeface="+mn-lt"/>
                <a:ea typeface="+mn-ea"/>
                <a:cs typeface="+mn-cs"/>
              </a:rPr>
              <a:t>•Remove bottlenecks to competition </a:t>
            </a:r>
          </a:p>
          <a:p>
            <a:r>
              <a:rPr lang="en-US" sz="1200" b="0" i="0" u="none" strike="noStrike" kern="1200" baseline="0" dirty="0">
                <a:solidFill>
                  <a:schemeClr val="tx1"/>
                </a:solidFill>
                <a:latin typeface="+mn-lt"/>
                <a:ea typeface="+mn-ea"/>
                <a:cs typeface="+mn-cs"/>
              </a:rPr>
              <a:t>•Ensure South African retail prices of ICT services fairly reflect costs</a:t>
            </a:r>
          </a:p>
          <a:p>
            <a:r>
              <a:rPr lang="en-US" sz="1200" b="0" i="0" u="none" strike="noStrike" kern="1200" baseline="0" dirty="0">
                <a:solidFill>
                  <a:schemeClr val="tx1"/>
                </a:solidFill>
                <a:latin typeface="+mn-lt"/>
                <a:ea typeface="+mn-ea"/>
                <a:cs typeface="+mn-cs"/>
              </a:rPr>
              <a:t>•Ensure effective HDI/BEE participation in the sector</a:t>
            </a:r>
          </a:p>
          <a:p>
            <a:endParaRPr lang="en-US" sz="1200" b="0" i="0" u="none" strike="noStrike" kern="1200" baseline="0" dirty="0">
              <a:solidFill>
                <a:schemeClr val="tx1"/>
              </a:solidFill>
              <a:latin typeface="+mn-lt"/>
              <a:ea typeface="+mn-ea"/>
              <a:cs typeface="+mn-cs"/>
            </a:endParaRPr>
          </a:p>
          <a:p>
            <a:endParaRPr lang="en-ZA" dirty="0"/>
          </a:p>
        </p:txBody>
      </p:sp>
      <p:sp>
        <p:nvSpPr>
          <p:cNvPr id="4" name="Slide Number Placeholder 3"/>
          <p:cNvSpPr>
            <a:spLocks noGrp="1"/>
          </p:cNvSpPr>
          <p:nvPr>
            <p:ph type="sldNum" sz="quarter" idx="5"/>
          </p:nvPr>
        </p:nvSpPr>
        <p:spPr/>
        <p:txBody>
          <a:bodyPr/>
          <a:lstStyle/>
          <a:p>
            <a:fld id="{A6D3B70B-007F-4A0A-842A-672FA504D5B6}" type="slidenum">
              <a:rPr lang="en-ZA" smtClean="0"/>
              <a:pPr/>
              <a:t>22</a:t>
            </a:fld>
            <a:endParaRPr lang="en-ZA" dirty="0"/>
          </a:p>
        </p:txBody>
      </p:sp>
    </p:spTree>
    <p:extLst>
      <p:ext uri="{BB962C8B-B14F-4D97-AF65-F5344CB8AC3E}">
        <p14:creationId xmlns:p14="http://schemas.microsoft.com/office/powerpoint/2010/main" xmlns="" val="3735521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B7D4CC-0DC3-4A8A-9280-98CA6B090B8E}" type="datetime1">
              <a:rPr lang="en-ZA" smtClean="0"/>
              <a:pPr/>
              <a:t>2020/02/26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CFF026F-ED03-48A2-8856-4BA5147DC57B}" type="slidenum">
              <a:rPr lang="en-ZA" smtClean="0"/>
              <a:pPr/>
              <a:t>‹#›</a:t>
            </a:fld>
            <a:endParaRPr lang="en-ZA" dirty="0"/>
          </a:p>
        </p:txBody>
      </p:sp>
    </p:spTree>
    <p:extLst>
      <p:ext uri="{BB962C8B-B14F-4D97-AF65-F5344CB8AC3E}">
        <p14:creationId xmlns:p14="http://schemas.microsoft.com/office/powerpoint/2010/main" xmlns="" val="53537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BC1B5B-5608-4AC7-B3E5-869514805057}" type="datetime1">
              <a:rPr lang="en-ZA" smtClean="0"/>
              <a:pPr/>
              <a:t>2020/02/26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CFF026F-ED03-48A2-8856-4BA5147DC57B}" type="slidenum">
              <a:rPr lang="en-ZA" smtClean="0"/>
              <a:pPr/>
              <a:t>‹#›</a:t>
            </a:fld>
            <a:endParaRPr lang="en-ZA" dirty="0"/>
          </a:p>
        </p:txBody>
      </p:sp>
    </p:spTree>
    <p:extLst>
      <p:ext uri="{BB962C8B-B14F-4D97-AF65-F5344CB8AC3E}">
        <p14:creationId xmlns:p14="http://schemas.microsoft.com/office/powerpoint/2010/main" xmlns="" val="3796917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DE0E856-CD25-4CD0-A910-534BF12FE4CB}" type="datetime1">
              <a:rPr lang="en-ZA" smtClean="0"/>
              <a:pPr/>
              <a:t>2020/02/26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CFF026F-ED03-48A2-8856-4BA5147DC57B}" type="slidenum">
              <a:rPr lang="en-ZA" smtClean="0"/>
              <a:pPr/>
              <a:t>‹#›</a:t>
            </a:fld>
            <a:endParaRPr lang="en-ZA" dirty="0"/>
          </a:p>
        </p:txBody>
      </p:sp>
    </p:spTree>
    <p:extLst>
      <p:ext uri="{BB962C8B-B14F-4D97-AF65-F5344CB8AC3E}">
        <p14:creationId xmlns:p14="http://schemas.microsoft.com/office/powerpoint/2010/main" xmlns="" val="4239554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C8962F8-E816-4675-B2BC-F33612B24025}" type="datetime1">
              <a:rPr lang="en-ZA" smtClean="0"/>
              <a:pPr/>
              <a:t>2020/02/26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CFF026F-ED03-48A2-8856-4BA5147DC57B}" type="slidenum">
              <a:rPr lang="en-ZA" smtClean="0"/>
              <a:pPr/>
              <a:t>‹#›</a:t>
            </a:fld>
            <a:endParaRPr lang="en-ZA"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1588453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DABB-B9E0-49D3-BF71-F2415175B1D1}" type="datetime1">
              <a:rPr lang="en-ZA" smtClean="0"/>
              <a:pPr/>
              <a:t>2020/02/26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CFF026F-ED03-48A2-8856-4BA5147DC57B}" type="slidenum">
              <a:rPr lang="en-ZA" smtClean="0"/>
              <a:pPr/>
              <a:t>‹#›</a:t>
            </a:fld>
            <a:endParaRPr lang="en-ZA" dirty="0"/>
          </a:p>
        </p:txBody>
      </p:sp>
    </p:spTree>
    <p:extLst>
      <p:ext uri="{BB962C8B-B14F-4D97-AF65-F5344CB8AC3E}">
        <p14:creationId xmlns:p14="http://schemas.microsoft.com/office/powerpoint/2010/main" xmlns="" val="2344568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DAC205F-04DF-4D81-A520-E2C1CD887BD2}" type="datetime1">
              <a:rPr lang="en-ZA" smtClean="0"/>
              <a:pPr/>
              <a:t>2020/02/26</a:t>
            </a:fld>
            <a:endParaRPr lang="en-ZA" dirty="0"/>
          </a:p>
        </p:txBody>
      </p:sp>
      <p:sp>
        <p:nvSpPr>
          <p:cNvPr id="4"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CFF026F-ED03-48A2-8856-4BA5147DC57B}" type="slidenum">
              <a:rPr lang="en-ZA" smtClean="0"/>
              <a:pPr/>
              <a:t>‹#›</a:t>
            </a:fld>
            <a:endParaRPr lang="en-ZA" dirty="0"/>
          </a:p>
        </p:txBody>
      </p:sp>
    </p:spTree>
    <p:extLst>
      <p:ext uri="{BB962C8B-B14F-4D97-AF65-F5344CB8AC3E}">
        <p14:creationId xmlns:p14="http://schemas.microsoft.com/office/powerpoint/2010/main" xmlns="" val="3785813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3F5D9A-0B32-453D-8960-DCA67D906724}" type="datetime1">
              <a:rPr lang="en-ZA" smtClean="0"/>
              <a:pPr/>
              <a:t>2020/02/26</a:t>
            </a:fld>
            <a:endParaRPr lang="en-ZA" dirty="0"/>
          </a:p>
        </p:txBody>
      </p:sp>
      <p:sp>
        <p:nvSpPr>
          <p:cNvPr id="4"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CFF026F-ED03-48A2-8856-4BA5147DC57B}" type="slidenum">
              <a:rPr lang="en-ZA" smtClean="0"/>
              <a:pPr/>
              <a:t>‹#›</a:t>
            </a:fld>
            <a:endParaRPr lang="en-ZA" dirty="0"/>
          </a:p>
        </p:txBody>
      </p:sp>
    </p:spTree>
    <p:extLst>
      <p:ext uri="{BB962C8B-B14F-4D97-AF65-F5344CB8AC3E}">
        <p14:creationId xmlns:p14="http://schemas.microsoft.com/office/powerpoint/2010/main" xmlns="" val="2784634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56F3CC-043C-4FEC-BB37-28FFF737FC4F}" type="datetime1">
              <a:rPr lang="en-ZA" smtClean="0"/>
              <a:pPr/>
              <a:t>2020/02/26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CFF026F-ED03-48A2-8856-4BA5147DC57B}" type="slidenum">
              <a:rPr lang="en-ZA" smtClean="0"/>
              <a:pPr/>
              <a:t>‹#›</a:t>
            </a:fld>
            <a:endParaRPr lang="en-ZA" dirty="0"/>
          </a:p>
        </p:txBody>
      </p:sp>
    </p:spTree>
    <p:extLst>
      <p:ext uri="{BB962C8B-B14F-4D97-AF65-F5344CB8AC3E}">
        <p14:creationId xmlns:p14="http://schemas.microsoft.com/office/powerpoint/2010/main" xmlns="" val="27295127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31C480-97AB-4133-B25E-2BE5F7570934}" type="datetime1">
              <a:rPr lang="en-ZA" smtClean="0"/>
              <a:pPr/>
              <a:t>2020/02/26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CFF026F-ED03-48A2-8856-4BA5147DC57B}" type="slidenum">
              <a:rPr lang="en-ZA" smtClean="0"/>
              <a:pPr/>
              <a:t>‹#›</a:t>
            </a:fld>
            <a:endParaRPr lang="en-ZA" dirty="0"/>
          </a:p>
        </p:txBody>
      </p:sp>
    </p:spTree>
    <p:extLst>
      <p:ext uri="{BB962C8B-B14F-4D97-AF65-F5344CB8AC3E}">
        <p14:creationId xmlns:p14="http://schemas.microsoft.com/office/powerpoint/2010/main" xmlns="" val="3583346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EABC2BC5-E051-41FE-A34E-015DDD4C7991}" type="datetime1">
              <a:rPr lang="en-ZA" smtClean="0"/>
              <a:pPr/>
              <a:t>2020/02/26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CFF026F-ED03-48A2-8856-4BA5147DC57B}" type="slidenum">
              <a:rPr lang="en-ZA" smtClean="0"/>
              <a:pPr/>
              <a:t>‹#›</a:t>
            </a:fld>
            <a:endParaRPr lang="en-ZA" dirty="0"/>
          </a:p>
        </p:txBody>
      </p:sp>
    </p:spTree>
    <p:extLst>
      <p:ext uri="{BB962C8B-B14F-4D97-AF65-F5344CB8AC3E}">
        <p14:creationId xmlns:p14="http://schemas.microsoft.com/office/powerpoint/2010/main" xmlns="" val="2169732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5035F5-DA37-4D4B-AB9C-D141B861436F}" type="datetime1">
              <a:rPr lang="en-ZA" smtClean="0"/>
              <a:pPr/>
              <a:t>2020/02/26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CFF026F-ED03-48A2-8856-4BA5147DC57B}" type="slidenum">
              <a:rPr lang="en-ZA" smtClean="0"/>
              <a:pPr/>
              <a:t>‹#›</a:t>
            </a:fld>
            <a:endParaRPr lang="en-ZA" dirty="0"/>
          </a:p>
        </p:txBody>
      </p:sp>
    </p:spTree>
    <p:extLst>
      <p:ext uri="{BB962C8B-B14F-4D97-AF65-F5344CB8AC3E}">
        <p14:creationId xmlns:p14="http://schemas.microsoft.com/office/powerpoint/2010/main" xmlns="" val="1183958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9ED8A6-875F-44C1-99A5-0B35DE624F93}" type="datetime1">
              <a:rPr lang="en-ZA" smtClean="0"/>
              <a:pPr/>
              <a:t>2020/02/26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CFF026F-ED03-48A2-8856-4BA5147DC57B}" type="slidenum">
              <a:rPr lang="en-ZA" smtClean="0"/>
              <a:pPr/>
              <a:t>‹#›</a:t>
            </a:fld>
            <a:endParaRPr lang="en-ZA" dirty="0"/>
          </a:p>
        </p:txBody>
      </p:sp>
    </p:spTree>
    <p:extLst>
      <p:ext uri="{BB962C8B-B14F-4D97-AF65-F5344CB8AC3E}">
        <p14:creationId xmlns:p14="http://schemas.microsoft.com/office/powerpoint/2010/main" xmlns="" val="11191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34232D-931C-4239-9A3D-155B3E57529C}" type="datetime1">
              <a:rPr lang="en-ZA" smtClean="0"/>
              <a:pPr/>
              <a:t>2020/02/26</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1CFF026F-ED03-48A2-8856-4BA5147DC57B}" type="slidenum">
              <a:rPr lang="en-ZA" smtClean="0"/>
              <a:pPr/>
              <a:t>‹#›</a:t>
            </a:fld>
            <a:endParaRPr lang="en-ZA" dirty="0"/>
          </a:p>
        </p:txBody>
      </p:sp>
    </p:spTree>
    <p:extLst>
      <p:ext uri="{BB962C8B-B14F-4D97-AF65-F5344CB8AC3E}">
        <p14:creationId xmlns:p14="http://schemas.microsoft.com/office/powerpoint/2010/main" xmlns="" val="425339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DA3B7EC-136B-41A6-82EE-1FDC2168F066}" type="datetime1">
              <a:rPr lang="en-ZA" smtClean="0"/>
              <a:pPr/>
              <a:t>2020/02/26</a:t>
            </a:fld>
            <a:endParaRPr lang="en-ZA" dirty="0"/>
          </a:p>
        </p:txBody>
      </p:sp>
      <p:sp>
        <p:nvSpPr>
          <p:cNvPr id="5" name="Footer Placeholder 3"/>
          <p:cNvSpPr>
            <a:spLocks noGrp="1"/>
          </p:cNvSpPr>
          <p:nvPr>
            <p:ph type="ftr" sz="quarter" idx="11"/>
          </p:nvPr>
        </p:nvSpPr>
        <p:spPr/>
        <p:txBody>
          <a:bodyPr/>
          <a:lstStyle/>
          <a:p>
            <a:endParaRPr lang="en-ZA" dirty="0"/>
          </a:p>
        </p:txBody>
      </p:sp>
      <p:sp>
        <p:nvSpPr>
          <p:cNvPr id="6" name="Slide Number Placeholder 4"/>
          <p:cNvSpPr>
            <a:spLocks noGrp="1"/>
          </p:cNvSpPr>
          <p:nvPr>
            <p:ph type="sldNum" sz="quarter" idx="12"/>
          </p:nvPr>
        </p:nvSpPr>
        <p:spPr/>
        <p:txBody>
          <a:bodyPr/>
          <a:lstStyle/>
          <a:p>
            <a:fld id="{1CFF026F-ED03-48A2-8856-4BA5147DC57B}" type="slidenum">
              <a:rPr lang="en-ZA" smtClean="0"/>
              <a:pPr/>
              <a:t>‹#›</a:t>
            </a:fld>
            <a:endParaRPr lang="en-ZA" dirty="0"/>
          </a:p>
        </p:txBody>
      </p:sp>
    </p:spTree>
    <p:extLst>
      <p:ext uri="{BB962C8B-B14F-4D97-AF65-F5344CB8AC3E}">
        <p14:creationId xmlns:p14="http://schemas.microsoft.com/office/powerpoint/2010/main" xmlns="" val="3673356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E0548E0-2EE1-4104-82EB-3BCA8374BA5B}" type="datetime1">
              <a:rPr lang="en-ZA" smtClean="0"/>
              <a:pPr/>
              <a:t>2020/02/26</a:t>
            </a:fld>
            <a:endParaRPr lang="en-ZA" dirty="0"/>
          </a:p>
        </p:txBody>
      </p:sp>
      <p:sp>
        <p:nvSpPr>
          <p:cNvPr id="5" name="Footer Placeholder 2"/>
          <p:cNvSpPr>
            <a:spLocks noGrp="1"/>
          </p:cNvSpPr>
          <p:nvPr>
            <p:ph type="ftr" sz="quarter" idx="11"/>
          </p:nvPr>
        </p:nvSpPr>
        <p:spPr/>
        <p:txBody>
          <a:bodyPr/>
          <a:lstStyle/>
          <a:p>
            <a:endParaRPr lang="en-ZA" dirty="0"/>
          </a:p>
        </p:txBody>
      </p:sp>
      <p:sp>
        <p:nvSpPr>
          <p:cNvPr id="6" name="Slide Number Placeholder 3"/>
          <p:cNvSpPr>
            <a:spLocks noGrp="1"/>
          </p:cNvSpPr>
          <p:nvPr>
            <p:ph type="sldNum" sz="quarter" idx="12"/>
          </p:nvPr>
        </p:nvSpPr>
        <p:spPr/>
        <p:txBody>
          <a:bodyPr/>
          <a:lstStyle/>
          <a:p>
            <a:fld id="{1CFF026F-ED03-48A2-8856-4BA5147DC57B}" type="slidenum">
              <a:rPr lang="en-ZA" smtClean="0"/>
              <a:pPr/>
              <a:t>‹#›</a:t>
            </a:fld>
            <a:endParaRPr lang="en-ZA" dirty="0"/>
          </a:p>
        </p:txBody>
      </p:sp>
    </p:spTree>
    <p:extLst>
      <p:ext uri="{BB962C8B-B14F-4D97-AF65-F5344CB8AC3E}">
        <p14:creationId xmlns:p14="http://schemas.microsoft.com/office/powerpoint/2010/main" xmlns="" val="372836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A6C08BE-36D3-4947-9E56-1E46F0F3EFA1}" type="datetime1">
              <a:rPr lang="en-ZA" smtClean="0"/>
              <a:pPr/>
              <a:t>2020/02/26</a:t>
            </a:fld>
            <a:endParaRPr lang="en-ZA" dirty="0"/>
          </a:p>
        </p:txBody>
      </p:sp>
      <p:sp>
        <p:nvSpPr>
          <p:cNvPr id="5" name="Footer Placeholder 5"/>
          <p:cNvSpPr>
            <a:spLocks noGrp="1"/>
          </p:cNvSpPr>
          <p:nvPr>
            <p:ph type="ftr" sz="quarter" idx="11"/>
          </p:nvPr>
        </p:nvSpPr>
        <p:spPr/>
        <p:txBody>
          <a:bodyPr/>
          <a:lstStyle/>
          <a:p>
            <a:endParaRPr lang="en-ZA" dirty="0"/>
          </a:p>
        </p:txBody>
      </p:sp>
      <p:sp>
        <p:nvSpPr>
          <p:cNvPr id="6" name="Slide Number Placeholder 6"/>
          <p:cNvSpPr>
            <a:spLocks noGrp="1"/>
          </p:cNvSpPr>
          <p:nvPr>
            <p:ph type="sldNum" sz="quarter" idx="12"/>
          </p:nvPr>
        </p:nvSpPr>
        <p:spPr/>
        <p:txBody>
          <a:bodyPr/>
          <a:lstStyle/>
          <a:p>
            <a:fld id="{1CFF026F-ED03-48A2-8856-4BA5147DC57B}" type="slidenum">
              <a:rPr lang="en-ZA" smtClean="0"/>
              <a:pPr/>
              <a:t>‹#›</a:t>
            </a:fld>
            <a:endParaRPr lang="en-ZA" dirty="0"/>
          </a:p>
        </p:txBody>
      </p:sp>
    </p:spTree>
    <p:extLst>
      <p:ext uri="{BB962C8B-B14F-4D97-AF65-F5344CB8AC3E}">
        <p14:creationId xmlns:p14="http://schemas.microsoft.com/office/powerpoint/2010/main" xmlns="" val="4174535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0E003D-72D4-46E5-A0A4-416C63350FC2}" type="datetime1">
              <a:rPr lang="en-ZA" smtClean="0"/>
              <a:pPr/>
              <a:t>2020/02/26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CFF026F-ED03-48A2-8856-4BA5147DC57B}" type="slidenum">
              <a:rPr lang="en-ZA" smtClean="0"/>
              <a:pPr/>
              <a:t>‹#›</a:t>
            </a:fld>
            <a:endParaRPr lang="en-ZA" dirty="0"/>
          </a:p>
        </p:txBody>
      </p:sp>
    </p:spTree>
    <p:extLst>
      <p:ext uri="{BB962C8B-B14F-4D97-AF65-F5344CB8AC3E}">
        <p14:creationId xmlns:p14="http://schemas.microsoft.com/office/powerpoint/2010/main" xmlns="" val="3223834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print">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print">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print">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print">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457F143-41DC-4394-9A29-F0BCF40CF244}" type="datetime1">
              <a:rPr lang="en-ZA" smtClean="0"/>
              <a:pPr/>
              <a:t>2020/02/26</a:t>
            </a:fld>
            <a:endParaRPr lang="en-ZA"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ZA"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CFF026F-ED03-48A2-8856-4BA5147DC57B}" type="slidenum">
              <a:rPr lang="en-ZA" smtClean="0"/>
              <a:pPr/>
              <a:t>‹#›</a:t>
            </a:fld>
            <a:endParaRPr lang="en-ZA" dirty="0"/>
          </a:p>
        </p:txBody>
      </p:sp>
    </p:spTree>
    <p:extLst>
      <p:ext uri="{BB962C8B-B14F-4D97-AF65-F5344CB8AC3E}">
        <p14:creationId xmlns:p14="http://schemas.microsoft.com/office/powerpoint/2010/main" xmlns="" val="3058573793"/>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C11FAC-1557-47D7-BE47-2D7B06D447F1}"/>
              </a:ext>
            </a:extLst>
          </p:cNvPr>
          <p:cNvSpPr>
            <a:spLocks noGrp="1"/>
          </p:cNvSpPr>
          <p:nvPr>
            <p:ph type="ctrTitle"/>
          </p:nvPr>
        </p:nvSpPr>
        <p:spPr>
          <a:xfrm>
            <a:off x="6683829" y="1447800"/>
            <a:ext cx="4397828" cy="3329581"/>
          </a:xfrm>
        </p:spPr>
        <p:txBody>
          <a:bodyPr>
            <a:normAutofit fontScale="90000"/>
          </a:bodyPr>
          <a:lstStyle/>
          <a:p>
            <a:r>
              <a:rPr lang="en-ZA" sz="6000" dirty="0"/>
              <a:t>Amanda Cuba </a:t>
            </a:r>
            <a:br>
              <a:rPr lang="en-ZA" sz="6000" dirty="0"/>
            </a:br>
            <a:r>
              <a:rPr lang="en-ZA" sz="6000" dirty="0"/>
              <a:t>Presentation  </a:t>
            </a:r>
          </a:p>
        </p:txBody>
      </p:sp>
      <p:sp>
        <p:nvSpPr>
          <p:cNvPr id="3" name="Subtitle 2">
            <a:extLst>
              <a:ext uri="{FF2B5EF4-FFF2-40B4-BE49-F238E27FC236}">
                <a16:creationId xmlns:a16="http://schemas.microsoft.com/office/drawing/2014/main" xmlns="" id="{F8B6418B-FBFB-4370-B460-53DFA73F148D}"/>
              </a:ext>
            </a:extLst>
          </p:cNvPr>
          <p:cNvSpPr>
            <a:spLocks noGrp="1"/>
          </p:cNvSpPr>
          <p:nvPr>
            <p:ph type="subTitle" idx="1"/>
          </p:nvPr>
        </p:nvSpPr>
        <p:spPr>
          <a:xfrm>
            <a:off x="6683829" y="4777380"/>
            <a:ext cx="4397828" cy="861420"/>
          </a:xfrm>
        </p:spPr>
        <p:txBody>
          <a:bodyPr>
            <a:normAutofit fontScale="85000" lnSpcReduction="10000"/>
          </a:bodyPr>
          <a:lstStyle/>
          <a:p>
            <a:r>
              <a:rPr lang="en-ZA" b="1" dirty="0"/>
              <a:t>Shortlisted candidate for the independent communications authority of south Africa council</a:t>
            </a:r>
          </a:p>
        </p:txBody>
      </p:sp>
      <p:pic>
        <p:nvPicPr>
          <p:cNvPr id="5" name="Picture 4" descr="A close up of a logo&#10;&#10;Description automatically generated">
            <a:extLst>
              <a:ext uri="{FF2B5EF4-FFF2-40B4-BE49-F238E27FC236}">
                <a16:creationId xmlns:a16="http://schemas.microsoft.com/office/drawing/2014/main" xmlns="" id="{A64E128D-F7CD-4C4F-9D94-52824630670F}"/>
              </a:ext>
            </a:extLst>
          </p:cNvPr>
          <p:cNvPicPr>
            <a:picLocks noChangeAspect="1"/>
          </p:cNvPicPr>
          <p:nvPr/>
        </p:nvPicPr>
        <p:blipFill>
          <a:blip r:embed="rId3" cstate="print"/>
          <a:stretch>
            <a:fillRect/>
          </a:stretch>
        </p:blipFill>
        <p:spPr>
          <a:xfrm>
            <a:off x="643854" y="2508986"/>
            <a:ext cx="5450557" cy="1839562"/>
          </a:xfrm>
          <a:prstGeom prst="rect">
            <a:avLst/>
          </a:prstGeom>
          <a:effectLst/>
        </p:spPr>
      </p:pic>
      <p:sp>
        <p:nvSpPr>
          <p:cNvPr id="4" name="Slide Number Placeholder 3">
            <a:extLst>
              <a:ext uri="{FF2B5EF4-FFF2-40B4-BE49-F238E27FC236}">
                <a16:creationId xmlns:a16="http://schemas.microsoft.com/office/drawing/2014/main" xmlns="" id="{96FC352B-12D5-404F-8E3A-E2CB6445FFFA}"/>
              </a:ext>
            </a:extLst>
          </p:cNvPr>
          <p:cNvSpPr>
            <a:spLocks noGrp="1"/>
          </p:cNvSpPr>
          <p:nvPr>
            <p:ph type="sldNum" sz="quarter" idx="12"/>
          </p:nvPr>
        </p:nvSpPr>
        <p:spPr>
          <a:xfrm>
            <a:off x="10352540" y="295729"/>
            <a:ext cx="838199" cy="767687"/>
          </a:xfrm>
        </p:spPr>
        <p:txBody>
          <a:bodyPr>
            <a:normAutofit/>
          </a:bodyPr>
          <a:lstStyle/>
          <a:p>
            <a:pPr>
              <a:spcAft>
                <a:spcPts val="600"/>
              </a:spcAft>
            </a:pPr>
            <a:fld id="{1CFF026F-ED03-48A2-8856-4BA5147DC57B}" type="slidenum">
              <a:rPr lang="en-ZA">
                <a:solidFill>
                  <a:srgbClr val="FFFFFF"/>
                </a:solidFill>
              </a:rPr>
              <a:pPr>
                <a:spcAft>
                  <a:spcPts val="600"/>
                </a:spcAft>
              </a:pPr>
              <a:t>1</a:t>
            </a:fld>
            <a:endParaRPr lang="en-ZA" dirty="0">
              <a:solidFill>
                <a:srgbClr val="FFFFFF"/>
              </a:solidFill>
            </a:endParaRPr>
          </a:p>
        </p:txBody>
      </p:sp>
    </p:spTree>
    <p:extLst>
      <p:ext uri="{BB962C8B-B14F-4D97-AF65-F5344CB8AC3E}">
        <p14:creationId xmlns:p14="http://schemas.microsoft.com/office/powerpoint/2010/main" xmlns="" val="2261433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CB371A-64FF-4794-A8FB-0D47825AB96F}"/>
              </a:ext>
            </a:extLst>
          </p:cNvPr>
          <p:cNvSpPr>
            <a:spLocks noGrp="1"/>
          </p:cNvSpPr>
          <p:nvPr>
            <p:ph type="title"/>
          </p:nvPr>
        </p:nvSpPr>
        <p:spPr/>
        <p:txBody>
          <a:bodyPr/>
          <a:lstStyle/>
          <a:p>
            <a:r>
              <a:rPr lang="en-ZA" dirty="0"/>
              <a:t>National Development Plan(NDP) Overview about ICT</a:t>
            </a:r>
          </a:p>
        </p:txBody>
      </p:sp>
      <p:sp>
        <p:nvSpPr>
          <p:cNvPr id="3" name="Content Placeholder 2">
            <a:extLst>
              <a:ext uri="{FF2B5EF4-FFF2-40B4-BE49-F238E27FC236}">
                <a16:creationId xmlns:a16="http://schemas.microsoft.com/office/drawing/2014/main" xmlns="" id="{0B80AA1A-6B51-46BD-AD0E-03D7FEAAA373}"/>
              </a:ext>
            </a:extLst>
          </p:cNvPr>
          <p:cNvSpPr>
            <a:spLocks noGrp="1"/>
          </p:cNvSpPr>
          <p:nvPr>
            <p:ph idx="1"/>
          </p:nvPr>
        </p:nvSpPr>
        <p:spPr/>
        <p:txBody>
          <a:bodyPr>
            <a:normAutofit lnSpcReduction="10000"/>
          </a:bodyPr>
          <a:lstStyle/>
          <a:p>
            <a:r>
              <a:rPr lang="en-US" dirty="0"/>
              <a:t>Compared with the best international standards, South Africa’s ICT infrastructure is abysmal. </a:t>
            </a:r>
          </a:p>
          <a:p>
            <a:r>
              <a:rPr lang="en-US" dirty="0"/>
              <a:t>Efficient </a:t>
            </a:r>
            <a:r>
              <a:rPr lang="en-ZA" dirty="0"/>
              <a:t>information infrastructure that promotes economic </a:t>
            </a:r>
            <a:r>
              <a:rPr lang="en-US" dirty="0"/>
              <a:t>growth and greater inclusion requires a stronger broadband and telecommunications network, and lower prices. </a:t>
            </a:r>
          </a:p>
          <a:p>
            <a:r>
              <a:rPr lang="en-US" dirty="0"/>
              <a:t>The economic and employment </a:t>
            </a:r>
            <a:r>
              <a:rPr lang="en-ZA" dirty="0"/>
              <a:t>Benefits outweigh the costs.</a:t>
            </a:r>
          </a:p>
          <a:p>
            <a:r>
              <a:rPr lang="en-US" dirty="0"/>
              <a:t>Establishing national, regional and municipal fibre-optic networks to provide the backbone for broadband access. </a:t>
            </a:r>
          </a:p>
          <a:p>
            <a:r>
              <a:rPr lang="en-US" dirty="0"/>
              <a:t>Private investment needs to lead the way in this area, complemented by public funds required to </a:t>
            </a:r>
            <a:r>
              <a:rPr lang="en-ZA" dirty="0"/>
              <a:t>meet social objectives. </a:t>
            </a:r>
          </a:p>
          <a:p>
            <a:r>
              <a:rPr lang="en-ZA" dirty="0"/>
              <a:t>Effective policies, </a:t>
            </a:r>
            <a:r>
              <a:rPr lang="en-US" dirty="0"/>
              <a:t>regulation and institutional arrangements to achieve this are urgently required.</a:t>
            </a:r>
            <a:endParaRPr lang="en-ZA" dirty="0"/>
          </a:p>
          <a:p>
            <a:endParaRPr lang="en-ZA" dirty="0"/>
          </a:p>
        </p:txBody>
      </p:sp>
      <p:sp>
        <p:nvSpPr>
          <p:cNvPr id="4" name="Slide Number Placeholder 3">
            <a:extLst>
              <a:ext uri="{FF2B5EF4-FFF2-40B4-BE49-F238E27FC236}">
                <a16:creationId xmlns:a16="http://schemas.microsoft.com/office/drawing/2014/main" xmlns="" id="{1A0F7A6A-18D6-43F4-B42C-DDE1E236D04C}"/>
              </a:ext>
            </a:extLst>
          </p:cNvPr>
          <p:cNvSpPr>
            <a:spLocks noGrp="1"/>
          </p:cNvSpPr>
          <p:nvPr>
            <p:ph type="sldNum" sz="quarter" idx="12"/>
          </p:nvPr>
        </p:nvSpPr>
        <p:spPr/>
        <p:txBody>
          <a:bodyPr/>
          <a:lstStyle/>
          <a:p>
            <a:fld id="{1CFF026F-ED03-48A2-8856-4BA5147DC57B}" type="slidenum">
              <a:rPr lang="en-ZA" smtClean="0"/>
              <a:pPr/>
              <a:t>10</a:t>
            </a:fld>
            <a:endParaRPr lang="en-ZA" dirty="0"/>
          </a:p>
        </p:txBody>
      </p:sp>
    </p:spTree>
    <p:extLst>
      <p:ext uri="{BB962C8B-B14F-4D97-AF65-F5344CB8AC3E}">
        <p14:creationId xmlns:p14="http://schemas.microsoft.com/office/powerpoint/2010/main" xmlns="" val="1989407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467BCF-A8DA-468D-86F5-9A857E8DF350}"/>
              </a:ext>
            </a:extLst>
          </p:cNvPr>
          <p:cNvSpPr>
            <a:spLocks noGrp="1"/>
          </p:cNvSpPr>
          <p:nvPr>
            <p:ph type="title"/>
          </p:nvPr>
        </p:nvSpPr>
        <p:spPr/>
        <p:txBody>
          <a:bodyPr>
            <a:noAutofit/>
          </a:bodyPr>
          <a:lstStyle/>
          <a:p>
            <a:r>
              <a:rPr lang="en-ZA" sz="3200" b="1" dirty="0"/>
              <a:t>NDP: Economic infrastructure – the foundation of social and economic development</a:t>
            </a:r>
            <a:endParaRPr lang="en-ZA" sz="3200" dirty="0"/>
          </a:p>
        </p:txBody>
      </p:sp>
      <p:sp>
        <p:nvSpPr>
          <p:cNvPr id="3" name="Content Placeholder 2">
            <a:extLst>
              <a:ext uri="{FF2B5EF4-FFF2-40B4-BE49-F238E27FC236}">
                <a16:creationId xmlns:a16="http://schemas.microsoft.com/office/drawing/2014/main" xmlns="" id="{996702B2-23FA-471C-9F5C-C474CCBEC7A8}"/>
              </a:ext>
            </a:extLst>
          </p:cNvPr>
          <p:cNvSpPr>
            <a:spLocks noGrp="1"/>
          </p:cNvSpPr>
          <p:nvPr>
            <p:ph idx="1"/>
          </p:nvPr>
        </p:nvSpPr>
        <p:spPr>
          <a:xfrm>
            <a:off x="1104293" y="2209801"/>
            <a:ext cx="10160055" cy="4195481"/>
          </a:xfrm>
        </p:spPr>
        <p:txBody>
          <a:bodyPr>
            <a:normAutofit fontScale="92500"/>
          </a:bodyPr>
          <a:lstStyle/>
          <a:p>
            <a:r>
              <a:rPr lang="en-US" dirty="0"/>
              <a:t>South Africa needs to maintain and expand its electricity, water, transport and </a:t>
            </a:r>
            <a:r>
              <a:rPr lang="en-ZA" dirty="0"/>
              <a:t>telecommunications infrastructure in order </a:t>
            </a:r>
            <a:r>
              <a:rPr lang="en-US" dirty="0"/>
              <a:t>to support economic growth and social development goals. </a:t>
            </a:r>
          </a:p>
          <a:p>
            <a:r>
              <a:rPr lang="en-US" dirty="0"/>
              <a:t>Given the government’s limited finances, private funding will need to be sourced for some of these investments.</a:t>
            </a:r>
          </a:p>
          <a:p>
            <a:r>
              <a:rPr lang="en-US" dirty="0"/>
              <a:t>The role and effectiveness of sector regulators needs to be reviewed. In addition to issuing licences and setting tariffs, regulators need to place more emphasis on </a:t>
            </a:r>
            <a:r>
              <a:rPr lang="en-ZA" dirty="0"/>
              <a:t>stimulating market competition and </a:t>
            </a:r>
            <a:r>
              <a:rPr lang="en-US" dirty="0"/>
              <a:t>promoting affordable access to quality services. This will require capacity-building in </a:t>
            </a:r>
            <a:r>
              <a:rPr lang="en-ZA" dirty="0"/>
              <a:t>regulatory institutions.</a:t>
            </a:r>
          </a:p>
          <a:p>
            <a:r>
              <a:rPr lang="en-US" dirty="0"/>
              <a:t>Change the regulatory framework to ensure that Internet broadband capacity improves, prices fall significantly and access improves.</a:t>
            </a:r>
          </a:p>
          <a:p>
            <a:r>
              <a:rPr lang="en-US" dirty="0"/>
              <a:t>Make high-speed broadband internet universally </a:t>
            </a:r>
            <a:r>
              <a:rPr lang="en-ZA" dirty="0"/>
              <a:t>available at competitive prices.</a:t>
            </a:r>
          </a:p>
          <a:p>
            <a:endParaRPr lang="en-ZA" dirty="0"/>
          </a:p>
        </p:txBody>
      </p:sp>
      <p:sp>
        <p:nvSpPr>
          <p:cNvPr id="4" name="Slide Number Placeholder 3">
            <a:extLst>
              <a:ext uri="{FF2B5EF4-FFF2-40B4-BE49-F238E27FC236}">
                <a16:creationId xmlns:a16="http://schemas.microsoft.com/office/drawing/2014/main" xmlns="" id="{19D25ED8-1A31-4FEE-974E-4803C70040E1}"/>
              </a:ext>
            </a:extLst>
          </p:cNvPr>
          <p:cNvSpPr>
            <a:spLocks noGrp="1"/>
          </p:cNvSpPr>
          <p:nvPr>
            <p:ph type="sldNum" sz="quarter" idx="12"/>
          </p:nvPr>
        </p:nvSpPr>
        <p:spPr/>
        <p:txBody>
          <a:bodyPr/>
          <a:lstStyle/>
          <a:p>
            <a:fld id="{1CFF026F-ED03-48A2-8856-4BA5147DC57B}" type="slidenum">
              <a:rPr lang="en-ZA" smtClean="0"/>
              <a:pPr/>
              <a:t>11</a:t>
            </a:fld>
            <a:endParaRPr lang="en-ZA" dirty="0"/>
          </a:p>
        </p:txBody>
      </p:sp>
    </p:spTree>
    <p:extLst>
      <p:ext uri="{BB962C8B-B14F-4D97-AF65-F5344CB8AC3E}">
        <p14:creationId xmlns:p14="http://schemas.microsoft.com/office/powerpoint/2010/main" xmlns="" val="2809722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558C4A-CBB0-48E8-B0D4-8C5F532444D0}"/>
              </a:ext>
            </a:extLst>
          </p:cNvPr>
          <p:cNvSpPr>
            <a:spLocks noGrp="1"/>
          </p:cNvSpPr>
          <p:nvPr>
            <p:ph type="title"/>
          </p:nvPr>
        </p:nvSpPr>
        <p:spPr/>
        <p:txBody>
          <a:bodyPr>
            <a:normAutofit fontScale="90000"/>
          </a:bodyPr>
          <a:lstStyle/>
          <a:p>
            <a:r>
              <a:rPr lang="en-ZA" dirty="0"/>
              <a:t>NDP: </a:t>
            </a:r>
            <a:r>
              <a:rPr lang="en-ZA" b="1" dirty="0"/>
              <a:t>Information and communications</a:t>
            </a:r>
            <a:br>
              <a:rPr lang="en-ZA" b="1" dirty="0"/>
            </a:br>
            <a:r>
              <a:rPr lang="en-ZA" b="1" dirty="0"/>
              <a:t>infrastructure</a:t>
            </a:r>
            <a:endParaRPr lang="en-ZA" dirty="0"/>
          </a:p>
        </p:txBody>
      </p:sp>
      <p:sp>
        <p:nvSpPr>
          <p:cNvPr id="3" name="Content Placeholder 2">
            <a:extLst>
              <a:ext uri="{FF2B5EF4-FFF2-40B4-BE49-F238E27FC236}">
                <a16:creationId xmlns:a16="http://schemas.microsoft.com/office/drawing/2014/main" xmlns="" id="{4451A297-398A-40F0-8B0E-6848DF194C9E}"/>
              </a:ext>
            </a:extLst>
          </p:cNvPr>
          <p:cNvSpPr>
            <a:spLocks noGrp="1"/>
          </p:cNvSpPr>
          <p:nvPr>
            <p:ph idx="1"/>
          </p:nvPr>
        </p:nvSpPr>
        <p:spPr>
          <a:xfrm>
            <a:off x="1103312" y="2052918"/>
            <a:ext cx="10002010" cy="4520160"/>
          </a:xfrm>
        </p:spPr>
        <p:txBody>
          <a:bodyPr>
            <a:normAutofit/>
          </a:bodyPr>
          <a:lstStyle/>
          <a:p>
            <a:r>
              <a:rPr lang="en-US" dirty="0"/>
              <a:t>The ICT Industry is one of the most crucial elements in the realisation of the objectives of the NDP. Internet access and broadband spectrum is the lifeblood of innovation, entrepreneurship and opportunity. We must position South Africa and the African continent as a global leader in the development and use of information and communication technologies for socio-economic development.</a:t>
            </a:r>
          </a:p>
          <a:p>
            <a:r>
              <a:rPr lang="en-US" dirty="0"/>
              <a:t>Establishing a national, regional and municipal fibre-optic network to provide the backbone for broadband access; driven by private investment, complemented by public funds required to meet social objectives.</a:t>
            </a:r>
          </a:p>
          <a:p>
            <a:r>
              <a:rPr lang="en-US" dirty="0"/>
              <a:t>Change the regulatory framework to ensure that Internet broadband capacity improves, prices fall significantly and access improves.</a:t>
            </a:r>
          </a:p>
          <a:p>
            <a:r>
              <a:rPr lang="en-US" dirty="0"/>
              <a:t>Make high-speed broadband internet universally </a:t>
            </a:r>
            <a:r>
              <a:rPr lang="en-ZA" dirty="0"/>
              <a:t>available at competitive prices.</a:t>
            </a:r>
          </a:p>
        </p:txBody>
      </p:sp>
      <p:sp>
        <p:nvSpPr>
          <p:cNvPr id="4" name="Slide Number Placeholder 3">
            <a:extLst>
              <a:ext uri="{FF2B5EF4-FFF2-40B4-BE49-F238E27FC236}">
                <a16:creationId xmlns:a16="http://schemas.microsoft.com/office/drawing/2014/main" xmlns="" id="{19503C45-2ADE-4113-BDCA-0F33DC9D4B78}"/>
              </a:ext>
            </a:extLst>
          </p:cNvPr>
          <p:cNvSpPr>
            <a:spLocks noGrp="1"/>
          </p:cNvSpPr>
          <p:nvPr>
            <p:ph type="sldNum" sz="quarter" idx="12"/>
          </p:nvPr>
        </p:nvSpPr>
        <p:spPr/>
        <p:txBody>
          <a:bodyPr/>
          <a:lstStyle/>
          <a:p>
            <a:fld id="{1CFF026F-ED03-48A2-8856-4BA5147DC57B}" type="slidenum">
              <a:rPr lang="en-ZA" smtClean="0"/>
              <a:pPr/>
              <a:t>12</a:t>
            </a:fld>
            <a:endParaRPr lang="en-ZA" dirty="0"/>
          </a:p>
        </p:txBody>
      </p:sp>
    </p:spTree>
    <p:extLst>
      <p:ext uri="{BB962C8B-B14F-4D97-AF65-F5344CB8AC3E}">
        <p14:creationId xmlns:p14="http://schemas.microsoft.com/office/powerpoint/2010/main" xmlns="" val="1689053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C16D51-82E5-401D-93B8-2C872FC6F7EB}"/>
              </a:ext>
            </a:extLst>
          </p:cNvPr>
          <p:cNvSpPr>
            <a:spLocks noGrp="1"/>
          </p:cNvSpPr>
          <p:nvPr>
            <p:ph type="title"/>
          </p:nvPr>
        </p:nvSpPr>
        <p:spPr/>
        <p:txBody>
          <a:bodyPr/>
          <a:lstStyle/>
          <a:p>
            <a:r>
              <a:rPr lang="en-ZA" dirty="0"/>
              <a:t>NDP- ICT Reality</a:t>
            </a:r>
          </a:p>
        </p:txBody>
      </p:sp>
      <p:sp>
        <p:nvSpPr>
          <p:cNvPr id="3" name="Content Placeholder 2">
            <a:extLst>
              <a:ext uri="{FF2B5EF4-FFF2-40B4-BE49-F238E27FC236}">
                <a16:creationId xmlns:a16="http://schemas.microsoft.com/office/drawing/2014/main" xmlns="" id="{E5B77C94-DF38-4046-BAFB-032373000E1C}"/>
              </a:ext>
            </a:extLst>
          </p:cNvPr>
          <p:cNvSpPr>
            <a:spLocks noGrp="1"/>
          </p:cNvSpPr>
          <p:nvPr>
            <p:ph idx="1"/>
          </p:nvPr>
        </p:nvSpPr>
        <p:spPr>
          <a:xfrm>
            <a:off x="1103312" y="1444487"/>
            <a:ext cx="10147784" cy="5155095"/>
          </a:xfrm>
        </p:spPr>
        <p:txBody>
          <a:bodyPr>
            <a:normAutofit fontScale="92500" lnSpcReduction="20000"/>
          </a:bodyPr>
          <a:lstStyle/>
          <a:p>
            <a:r>
              <a:rPr lang="en-US" sz="1400" dirty="0"/>
              <a:t>The main constraining factors have been:</a:t>
            </a:r>
          </a:p>
          <a:p>
            <a:pPr lvl="1"/>
            <a:r>
              <a:rPr lang="en-US" sz="1400" dirty="0"/>
              <a:t>Poor returns from the state's investment in </a:t>
            </a:r>
            <a:r>
              <a:rPr lang="en-ZA" sz="1400" dirty="0"/>
              <a:t>Telkom. </a:t>
            </a:r>
          </a:p>
          <a:p>
            <a:pPr lvl="1"/>
            <a:r>
              <a:rPr lang="en-US" sz="1400" dirty="0"/>
              <a:t>Little evidence of an effective strategy to ensure that connectivity in South Africa keeps up with </a:t>
            </a:r>
            <a:r>
              <a:rPr lang="en-ZA" sz="1400" dirty="0"/>
              <a:t>its peers.</a:t>
            </a:r>
          </a:p>
          <a:p>
            <a:pPr lvl="1"/>
            <a:r>
              <a:rPr lang="en-US" sz="1400" dirty="0"/>
              <a:t>Policy constraints, weaknesses in institutional </a:t>
            </a:r>
            <a:r>
              <a:rPr lang="en-ZA" sz="1400" dirty="0"/>
              <a:t>arrangements, conflicting policies, regulatory failure and limited competition.</a:t>
            </a:r>
          </a:p>
          <a:p>
            <a:pPr lvl="1"/>
            <a:r>
              <a:rPr lang="en-US" sz="1400" dirty="0"/>
              <a:t>The ability of the regulator, the Independent Communications Authority of South Africa, to enable a more open market. Its work has been hampered by legal bottlenecks, limited capacity and expertise, and policy direction being complicated by the constitutional guarantee of “independence”, which should only apply to broadcasting rather than to the technical areas of ICT, although this may need to be revised as 11 broadcasting and ICTs converge. The last comprehensive policy review was in 1996.</a:t>
            </a:r>
          </a:p>
          <a:p>
            <a:r>
              <a:rPr lang="en-US" sz="1400" dirty="0"/>
              <a:t>A single cohesive strategy is needed to ensure the diffusion of ICTs in all areas of society and the economy. Like energy and transport, ICT is an enabler – it can speed up delivery, support analysis, build intelligence and create new ways to share, learn and engage. But ineffective ICT can also disable economic and social activity.</a:t>
            </a:r>
          </a:p>
          <a:p>
            <a:r>
              <a:rPr lang="en-US" sz="1400" dirty="0"/>
              <a:t>In the very short term and well in advance of 2030, the state will need to re-establish the shape and nature of its participation in the sector. A new policy framework will be needed to realise the vision of a fully connected society. A key issue will be to decide on the role of state infrastructure interventions.</a:t>
            </a:r>
          </a:p>
          <a:p>
            <a:r>
              <a:rPr lang="en-US" sz="1400" dirty="0"/>
              <a:t>These interventions will have to balance the priority goal of achieving affordable and truly universal access to communications services, while recognising the general efficiencies that may be derived from the application of private capital in </a:t>
            </a:r>
            <a:r>
              <a:rPr lang="en-ZA" sz="1400" dirty="0"/>
              <a:t>economic activity. </a:t>
            </a:r>
          </a:p>
          <a:p>
            <a:r>
              <a:rPr lang="en-US" sz="1400" dirty="0"/>
              <a:t>In future, the state's primary role in the ICT sector will be to facilitate competition and private investment, to ensure effective regulation where market failure is apparent, and to intervene directly to meet specific social goals. Direct involvement will be limited to interventions to ensure universal access and to help marginalised communities develop the capacity to use ICTs effectively.</a:t>
            </a:r>
          </a:p>
        </p:txBody>
      </p:sp>
      <p:sp>
        <p:nvSpPr>
          <p:cNvPr id="4" name="Slide Number Placeholder 3">
            <a:extLst>
              <a:ext uri="{FF2B5EF4-FFF2-40B4-BE49-F238E27FC236}">
                <a16:creationId xmlns:a16="http://schemas.microsoft.com/office/drawing/2014/main" xmlns="" id="{ADF9AF35-E1BB-41B3-99A7-05171156792F}"/>
              </a:ext>
            </a:extLst>
          </p:cNvPr>
          <p:cNvSpPr>
            <a:spLocks noGrp="1"/>
          </p:cNvSpPr>
          <p:nvPr>
            <p:ph type="sldNum" sz="quarter" idx="12"/>
          </p:nvPr>
        </p:nvSpPr>
        <p:spPr/>
        <p:txBody>
          <a:bodyPr/>
          <a:lstStyle/>
          <a:p>
            <a:fld id="{1CFF026F-ED03-48A2-8856-4BA5147DC57B}" type="slidenum">
              <a:rPr lang="en-ZA" smtClean="0"/>
              <a:pPr/>
              <a:t>13</a:t>
            </a:fld>
            <a:endParaRPr lang="en-ZA" dirty="0"/>
          </a:p>
        </p:txBody>
      </p:sp>
    </p:spTree>
    <p:extLst>
      <p:ext uri="{BB962C8B-B14F-4D97-AF65-F5344CB8AC3E}">
        <p14:creationId xmlns:p14="http://schemas.microsoft.com/office/powerpoint/2010/main" xmlns="" val="2019735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5C952C-5826-4134-8F28-08BD0C75F5D5}"/>
              </a:ext>
            </a:extLst>
          </p:cNvPr>
          <p:cNvSpPr>
            <a:spLocks noGrp="1"/>
          </p:cNvSpPr>
          <p:nvPr>
            <p:ph type="title"/>
          </p:nvPr>
        </p:nvSpPr>
        <p:spPr/>
        <p:txBody>
          <a:bodyPr/>
          <a:lstStyle/>
          <a:p>
            <a:r>
              <a:rPr lang="en-ZA" dirty="0"/>
              <a:t>NDP Areas of Focus</a:t>
            </a:r>
          </a:p>
        </p:txBody>
      </p:sp>
      <p:sp>
        <p:nvSpPr>
          <p:cNvPr id="3" name="Content Placeholder 2">
            <a:extLst>
              <a:ext uri="{FF2B5EF4-FFF2-40B4-BE49-F238E27FC236}">
                <a16:creationId xmlns:a16="http://schemas.microsoft.com/office/drawing/2014/main" xmlns="" id="{3045E273-E850-4681-8C81-3C95CECFED44}"/>
              </a:ext>
            </a:extLst>
          </p:cNvPr>
          <p:cNvSpPr>
            <a:spLocks noGrp="1"/>
          </p:cNvSpPr>
          <p:nvPr>
            <p:ph idx="1"/>
          </p:nvPr>
        </p:nvSpPr>
        <p:spPr>
          <a:xfrm>
            <a:off x="1103312" y="1491344"/>
            <a:ext cx="10196059" cy="4757056"/>
          </a:xfrm>
        </p:spPr>
        <p:txBody>
          <a:bodyPr>
            <a:normAutofit/>
          </a:bodyPr>
          <a:lstStyle/>
          <a:p>
            <a:r>
              <a:rPr lang="en-US" sz="1000" dirty="0"/>
              <a:t>Sspectrum bandwidth should be fully tradable (within the original allocation criteria).</a:t>
            </a:r>
          </a:p>
          <a:p>
            <a:r>
              <a:rPr lang="en-US" sz="1000" dirty="0"/>
              <a:t>Regulators should not be too restrictive in dictating which technologies should use which parts of the spectrum. They should discourage spectrum hoarding, </a:t>
            </a:r>
            <a:r>
              <a:rPr lang="en-ZA" sz="1000" dirty="0"/>
              <a:t>where licensees buy spectrum </a:t>
            </a:r>
            <a:r>
              <a:rPr lang="en-US" sz="1000" dirty="0"/>
              <a:t>bandwidth and either fail to use it or use it only in certain geographical areas. Spectrum policy should favour competition, but incumbents should not be excluded from gaining access to bands needed for expansion or to apply new technologies. In line with global trends, spectrum licences should be technology-neutral so that they can be adapted to meet rapidly changing technological developments </a:t>
            </a:r>
            <a:r>
              <a:rPr lang="en-ZA" sz="1000" dirty="0"/>
              <a:t>without high regulatory costs.</a:t>
            </a:r>
          </a:p>
          <a:p>
            <a:r>
              <a:rPr lang="en-US" sz="1000" b="1" dirty="0"/>
              <a:t>Local-loop challenge. The local loop </a:t>
            </a:r>
            <a:r>
              <a:rPr lang="en-US" sz="1000" dirty="0"/>
              <a:t>– the </a:t>
            </a:r>
            <a:r>
              <a:rPr lang="pt-BR" sz="1000" dirty="0"/>
              <a:t>f i x e d con n e c t ion b e twe e n t h e ma i n </a:t>
            </a:r>
            <a:r>
              <a:rPr lang="en-US" sz="1000" dirty="0"/>
              <a:t>telecommunications network and end users – has historically been operated by Telkom and serviced by copper wires. Internationally, the trend is to use fibre-optic cables for the local loop as they are less valuable (and therefore less vulnerable to theft) and offer far higher speeds. Telkom's copper network is deteriorating. Competitor Neotel, meanwhile, is making slow progress in rolling out fixed-line connections, relying instead on wireless connections, particularly for domestic users.</a:t>
            </a:r>
          </a:p>
          <a:p>
            <a:r>
              <a:rPr lang="en-US" sz="1000" dirty="0"/>
              <a:t>The strategic medium-term objective is to improve the quality, reduce the cost and expand the reach of the local loop. To achieve this there must be clarity about Telkom's future role and regulatory incentives to ensure that local-loop unbundling achieves its objective, which is to expand affordable access to </a:t>
            </a:r>
            <a:r>
              <a:rPr lang="en-ZA" sz="1000" dirty="0"/>
              <a:t>high-quality, high-speed broadband.</a:t>
            </a:r>
          </a:p>
          <a:p>
            <a:r>
              <a:rPr lang="en-US" sz="1000" dirty="0"/>
              <a:t>The state needs to have sufficient institutional agility and competence to make effective interventions in this rapidly changing sector. The government’s primary role should be to ensure that public policy promotes market access and creates effective </a:t>
            </a:r>
            <a:r>
              <a:rPr lang="en-ZA" sz="1000" dirty="0"/>
              <a:t>institutions that ensure competition, regulate </a:t>
            </a:r>
            <a:r>
              <a:rPr lang="en-US" sz="1000" dirty="0"/>
              <a:t>operator behaviour and address market failure.</a:t>
            </a:r>
          </a:p>
          <a:p>
            <a:r>
              <a:rPr lang="en-US" sz="1000" dirty="0"/>
              <a:t>In pursuing these goals, it will be important to address the inherent conflict of interest between the state's role as a competitive player in the market (through its enterprises, InfraCo and Sentech, as well as its majority share in Telkom) and its role as a policy-maker. Similarly, at local-government level, there is tension between the fact that municipalities both regulate access for infrastructure (through wayleaves, for example) and compete with private service providers by developing their own broadband networks to perform city management functions. A better distinction of these roles is required to avoid unintended policy outcomes.</a:t>
            </a:r>
          </a:p>
          <a:p>
            <a:r>
              <a:rPr lang="en-US" sz="1000" dirty="0"/>
              <a:t>Mechanisms will have to be put in place to ensure the regulator's autonomy from the state and industry interests, and accountability will have to be ensured through transparency and specialized </a:t>
            </a:r>
            <a:r>
              <a:rPr lang="en-ZA" sz="1000" dirty="0"/>
              <a:t>parliamentary oversight.</a:t>
            </a:r>
          </a:p>
          <a:p>
            <a:r>
              <a:rPr lang="en-US" sz="1000" dirty="0"/>
              <a:t>At some scales, it may be desirable to coordinate state and private investment into infrastructure to avoid costly duplication. Pragmatic regulatory approaches to facilitate this should be explored.</a:t>
            </a:r>
          </a:p>
        </p:txBody>
      </p:sp>
      <p:sp>
        <p:nvSpPr>
          <p:cNvPr id="4" name="Slide Number Placeholder 3">
            <a:extLst>
              <a:ext uri="{FF2B5EF4-FFF2-40B4-BE49-F238E27FC236}">
                <a16:creationId xmlns:a16="http://schemas.microsoft.com/office/drawing/2014/main" xmlns="" id="{03F334D7-6570-459D-B651-20960D519736}"/>
              </a:ext>
            </a:extLst>
          </p:cNvPr>
          <p:cNvSpPr>
            <a:spLocks noGrp="1"/>
          </p:cNvSpPr>
          <p:nvPr>
            <p:ph type="sldNum" sz="quarter" idx="12"/>
          </p:nvPr>
        </p:nvSpPr>
        <p:spPr/>
        <p:txBody>
          <a:bodyPr/>
          <a:lstStyle/>
          <a:p>
            <a:fld id="{1CFF026F-ED03-48A2-8856-4BA5147DC57B}" type="slidenum">
              <a:rPr lang="en-ZA" smtClean="0"/>
              <a:pPr/>
              <a:t>14</a:t>
            </a:fld>
            <a:endParaRPr lang="en-ZA" dirty="0"/>
          </a:p>
        </p:txBody>
      </p:sp>
    </p:spTree>
    <p:extLst>
      <p:ext uri="{BB962C8B-B14F-4D97-AF65-F5344CB8AC3E}">
        <p14:creationId xmlns:p14="http://schemas.microsoft.com/office/powerpoint/2010/main" xmlns="" val="52553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0D586A-C0A1-4A6A-9992-5685BAC7CAD6}"/>
              </a:ext>
            </a:extLst>
          </p:cNvPr>
          <p:cNvSpPr>
            <a:spLocks noGrp="1"/>
          </p:cNvSpPr>
          <p:nvPr>
            <p:ph type="title"/>
          </p:nvPr>
        </p:nvSpPr>
        <p:spPr/>
        <p:txBody>
          <a:bodyPr/>
          <a:lstStyle/>
          <a:p>
            <a:r>
              <a:rPr lang="en-ZA" dirty="0"/>
              <a:t>NDP: Long term: 2020–2030</a:t>
            </a:r>
          </a:p>
        </p:txBody>
      </p:sp>
      <p:sp>
        <p:nvSpPr>
          <p:cNvPr id="3" name="Content Placeholder 2">
            <a:extLst>
              <a:ext uri="{FF2B5EF4-FFF2-40B4-BE49-F238E27FC236}">
                <a16:creationId xmlns:a16="http://schemas.microsoft.com/office/drawing/2014/main" xmlns="" id="{4FC9C176-E6EE-4966-A250-9C12FBF20ABA}"/>
              </a:ext>
            </a:extLst>
          </p:cNvPr>
          <p:cNvSpPr>
            <a:spLocks noGrp="1"/>
          </p:cNvSpPr>
          <p:nvPr>
            <p:ph idx="1"/>
          </p:nvPr>
        </p:nvSpPr>
        <p:spPr/>
        <p:txBody>
          <a:bodyPr>
            <a:normAutofit fontScale="92500" lnSpcReduction="20000"/>
          </a:bodyPr>
          <a:lstStyle/>
          <a:p>
            <a:r>
              <a:rPr lang="en-ZA" dirty="0"/>
              <a:t>Ongoing e-strategy implementation and </a:t>
            </a:r>
            <a:r>
              <a:rPr lang="en-US" dirty="0"/>
              <a:t>refinement will ensure that the ICT sector supports, rather than limits, South Africa's global competitiveness and economic performers. The country will maintain or improve its International </a:t>
            </a:r>
            <a:r>
              <a:rPr lang="en-ZA" dirty="0"/>
              <a:t>Telecommunications Union rankings.</a:t>
            </a:r>
          </a:p>
          <a:p>
            <a:r>
              <a:rPr lang="en-US" dirty="0"/>
              <a:t>By 2030, the government will make extensive use of ICT to engage with and provide services to citizens. </a:t>
            </a:r>
          </a:p>
          <a:p>
            <a:r>
              <a:rPr lang="en-US" dirty="0"/>
              <a:t>All South Africans will be able to use core ICT services and enjoy access to a wide range of </a:t>
            </a:r>
            <a:r>
              <a:rPr lang="en-ZA" dirty="0"/>
              <a:t>entertainment, information and educational </a:t>
            </a:r>
            <a:r>
              <a:rPr lang="en-US" dirty="0"/>
              <a:t>services. </a:t>
            </a:r>
          </a:p>
          <a:p>
            <a:r>
              <a:rPr lang="en-US" dirty="0"/>
              <a:t>The e-strategy collaborations between the state, industry and academia will stimulate research and innovation, and promote local content production and multimedia hub establishment. </a:t>
            </a:r>
          </a:p>
          <a:p>
            <a:r>
              <a:rPr lang="en-US" dirty="0"/>
              <a:t>These systems will be used to interact with the global ICT ecosystem, of which South Africa will be an integral part.</a:t>
            </a:r>
            <a:endParaRPr lang="en-ZA" dirty="0"/>
          </a:p>
        </p:txBody>
      </p:sp>
      <p:sp>
        <p:nvSpPr>
          <p:cNvPr id="4" name="Slide Number Placeholder 3">
            <a:extLst>
              <a:ext uri="{FF2B5EF4-FFF2-40B4-BE49-F238E27FC236}">
                <a16:creationId xmlns:a16="http://schemas.microsoft.com/office/drawing/2014/main" xmlns="" id="{B13C8B17-4450-4B09-BFCE-3D3CA3604D79}"/>
              </a:ext>
            </a:extLst>
          </p:cNvPr>
          <p:cNvSpPr>
            <a:spLocks noGrp="1"/>
          </p:cNvSpPr>
          <p:nvPr>
            <p:ph type="sldNum" sz="quarter" idx="12"/>
          </p:nvPr>
        </p:nvSpPr>
        <p:spPr/>
        <p:txBody>
          <a:bodyPr/>
          <a:lstStyle/>
          <a:p>
            <a:fld id="{1CFF026F-ED03-48A2-8856-4BA5147DC57B}" type="slidenum">
              <a:rPr lang="en-ZA" smtClean="0"/>
              <a:pPr/>
              <a:t>15</a:t>
            </a:fld>
            <a:endParaRPr lang="en-ZA" dirty="0"/>
          </a:p>
        </p:txBody>
      </p:sp>
    </p:spTree>
    <p:extLst>
      <p:ext uri="{BB962C8B-B14F-4D97-AF65-F5344CB8AC3E}">
        <p14:creationId xmlns:p14="http://schemas.microsoft.com/office/powerpoint/2010/main" xmlns="" val="3871469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5E5B19-A132-47DE-92DD-47DD6ECE0E15}"/>
              </a:ext>
            </a:extLst>
          </p:cNvPr>
          <p:cNvSpPr>
            <a:spLocks noGrp="1"/>
          </p:cNvSpPr>
          <p:nvPr>
            <p:ph type="title"/>
          </p:nvPr>
        </p:nvSpPr>
        <p:spPr/>
        <p:txBody>
          <a:bodyPr/>
          <a:lstStyle/>
          <a:p>
            <a:r>
              <a:rPr lang="en-ZA" dirty="0"/>
              <a:t>NDP Key Issues</a:t>
            </a:r>
          </a:p>
        </p:txBody>
      </p:sp>
      <p:sp>
        <p:nvSpPr>
          <p:cNvPr id="3" name="Content Placeholder 2">
            <a:extLst>
              <a:ext uri="{FF2B5EF4-FFF2-40B4-BE49-F238E27FC236}">
                <a16:creationId xmlns:a16="http://schemas.microsoft.com/office/drawing/2014/main" xmlns="" id="{187D4EEE-2ECE-4DC9-8589-35EE1C662B7C}"/>
              </a:ext>
            </a:extLst>
          </p:cNvPr>
          <p:cNvSpPr>
            <a:spLocks noGrp="1"/>
          </p:cNvSpPr>
          <p:nvPr>
            <p:ph idx="1"/>
          </p:nvPr>
        </p:nvSpPr>
        <p:spPr>
          <a:xfrm>
            <a:off x="446315" y="1393370"/>
            <a:ext cx="11311576" cy="5011911"/>
          </a:xfrm>
        </p:spPr>
        <p:txBody>
          <a:bodyPr>
            <a:normAutofit lnSpcReduction="10000"/>
          </a:bodyPr>
          <a:lstStyle/>
          <a:p>
            <a:pPr marL="0" indent="0">
              <a:buNone/>
            </a:pPr>
            <a:r>
              <a:rPr lang="en-US" sz="1000" dirty="0"/>
              <a:t>The following policy issues require attention:</a:t>
            </a:r>
          </a:p>
          <a:p>
            <a:r>
              <a:rPr lang="en-US" sz="1000" dirty="0"/>
              <a:t>Adjust market structures and remove legal constraints to enable full competition in services.</a:t>
            </a:r>
          </a:p>
          <a:p>
            <a:r>
              <a:rPr lang="en-US" sz="1000" dirty="0"/>
              <a:t>Develop a </a:t>
            </a:r>
            <a:r>
              <a:rPr lang="en-US" sz="1000" b="1" i="1" dirty="0"/>
              <a:t>strategy for the local loop </a:t>
            </a:r>
            <a:r>
              <a:rPr lang="en-US" sz="1000" dirty="0"/>
              <a:t>to ensure that quality improves, costs are reduced and fixedline coverage is expanded to meet demand for </a:t>
            </a:r>
            <a:r>
              <a:rPr lang="en-ZA" sz="1000" dirty="0"/>
              <a:t>high-speed telecommunications.</a:t>
            </a:r>
          </a:p>
          <a:p>
            <a:r>
              <a:rPr lang="en-US" sz="1000" dirty="0"/>
              <a:t>Ensure that regulatory agencies have the resources to </a:t>
            </a:r>
            <a:r>
              <a:rPr lang="en-US" sz="1000" b="1" i="1" dirty="0"/>
              <a:t>encourage market entry and fair competition, </a:t>
            </a:r>
            <a:r>
              <a:rPr lang="en-US" sz="1000" dirty="0"/>
              <a:t>as well as address market failure.</a:t>
            </a:r>
          </a:p>
          <a:p>
            <a:r>
              <a:rPr lang="en-US" sz="1000" dirty="0"/>
              <a:t>Implement a </a:t>
            </a:r>
            <a:r>
              <a:rPr lang="en-US" sz="1000" b="1" dirty="0"/>
              <a:t>service- and technology-neutral licensing regime </a:t>
            </a:r>
            <a:r>
              <a:rPr lang="en-US" sz="1000" dirty="0"/>
              <a:t>to allow for flexible use of resources, especially for spectrum that is urgently needed for next generation services.</a:t>
            </a:r>
          </a:p>
          <a:p>
            <a:r>
              <a:rPr lang="en-US" sz="1000" dirty="0"/>
              <a:t>Make </a:t>
            </a:r>
            <a:r>
              <a:rPr lang="en-US" sz="1000" b="1" i="1" dirty="0"/>
              <a:t>spectrum available on a “use it or lose it” basis </a:t>
            </a:r>
            <a:r>
              <a:rPr lang="en-US" sz="1000" dirty="0"/>
              <a:t>to encourage efficient use, drive down costs </a:t>
            </a:r>
            <a:r>
              <a:rPr lang="en-ZA" sz="1000" dirty="0"/>
              <a:t>and stimulate innovation.</a:t>
            </a:r>
          </a:p>
          <a:p>
            <a:r>
              <a:rPr lang="en-US" sz="1000" b="1" i="1" dirty="0"/>
              <a:t>Spectrum allocation should accompany set obligations to overcome historical inequalities in the ICT sector</a:t>
            </a:r>
            <a:r>
              <a:rPr lang="en-US" sz="1000" dirty="0"/>
              <a:t>. However, these obligations should not delay the competitive allocation of this resource.</a:t>
            </a:r>
          </a:p>
          <a:p>
            <a:r>
              <a:rPr lang="en-US" sz="1000" dirty="0"/>
              <a:t>Ensure access </a:t>
            </a:r>
            <a:r>
              <a:rPr lang="en-US" sz="1000" b="1" i="1" dirty="0"/>
              <a:t>to low-cost, high-speed international bandwidth with open-access policies</a:t>
            </a:r>
            <a:r>
              <a:rPr lang="en-US" sz="1000" dirty="0"/>
              <a:t>.</a:t>
            </a:r>
          </a:p>
          <a:p>
            <a:r>
              <a:rPr lang="en-US" sz="1000" dirty="0"/>
              <a:t>Facilitate the development of high-bandwidth </a:t>
            </a:r>
            <a:r>
              <a:rPr lang="en-ZA" sz="1000" dirty="0"/>
              <a:t>backbone networks.</a:t>
            </a:r>
          </a:p>
          <a:p>
            <a:r>
              <a:rPr lang="en-US" sz="1000" dirty="0"/>
              <a:t>Assess state-owned enterprise and municipal performance in ICT provision and decide on the future role and configuration of the state's family of ICT enterprises (Broadband InfraCo, Sentech and Telkom). Examine the market's ability to sustain infrastructure competition and whether the benefits of this outweigh the problems of duplication of </a:t>
            </a:r>
            <a:r>
              <a:rPr lang="en-ZA" sz="1000" dirty="0"/>
              <a:t>facilities in a resource-constrained environment.</a:t>
            </a:r>
          </a:p>
          <a:p>
            <a:r>
              <a:rPr lang="en-ZA" sz="1000" dirty="0"/>
              <a:t>Identify alternatives to infrastructure </a:t>
            </a:r>
            <a:r>
              <a:rPr lang="en-US" sz="1000" dirty="0"/>
              <a:t>competition through structural separation of the national backbone from the services offered by Telkom to create a common carrier that offers open access to service competitors. Similarly, encourage or prescribe sharing of expensive trenching infrastructure by creating common rights of way for competing operators to lay dedicated lines.</a:t>
            </a:r>
          </a:p>
          <a:p>
            <a:r>
              <a:rPr lang="en-US" sz="1000" dirty="0"/>
              <a:t>Between 2015 and 2020, the following goals </a:t>
            </a:r>
            <a:r>
              <a:rPr lang="en-ZA" sz="1000" dirty="0"/>
              <a:t>should be pursued:</a:t>
            </a:r>
          </a:p>
          <a:p>
            <a:pPr lvl="1"/>
            <a:r>
              <a:rPr lang="en-ZA" sz="800" dirty="0"/>
              <a:t>Extend broadband penetration. </a:t>
            </a:r>
            <a:r>
              <a:rPr lang="en-ZA" sz="800" b="1" i="1" dirty="0"/>
              <a:t>The </a:t>
            </a:r>
            <a:r>
              <a:rPr lang="en-US" sz="800" b="1" i="1" dirty="0"/>
              <a:t>Commission supports the Department of Communications' proposed target of 100 percent broadband penetration by 2020. </a:t>
            </a:r>
            <a:r>
              <a:rPr lang="en-US" sz="800" dirty="0"/>
              <a:t>All schools, health facilities and similar social institutions should be connected and individual citizens should have affordable access to information services and voice </a:t>
            </a:r>
            <a:r>
              <a:rPr lang="en-ZA" sz="800" dirty="0"/>
              <a:t>communication at appropriate locations.</a:t>
            </a:r>
          </a:p>
          <a:p>
            <a:pPr lvl="1"/>
            <a:r>
              <a:rPr lang="en-US" sz="800" dirty="0"/>
              <a:t>Broadband is currently defined as a minimum connection speed of 256 kilobytes per second, but by 2020, this will probably be at least 2 megabytes per second, with some countries aiming for 100 megabytes per second. South Africa's goals should be to remain competitive rather than to set </a:t>
            </a:r>
            <a:r>
              <a:rPr lang="en-ZA" sz="800" dirty="0"/>
              <a:t>firm numerical targets.</a:t>
            </a:r>
          </a:p>
          <a:p>
            <a:pPr lvl="1"/>
            <a:r>
              <a:rPr lang="en-ZA" sz="800" dirty="0"/>
              <a:t>Benchmark South Africa's performance </a:t>
            </a:r>
            <a:r>
              <a:rPr lang="en-US" sz="800" dirty="0"/>
              <a:t>against other countries. It is suggested that by 2020, strategic investment and regulatory guidance will result in the costs associated with internet access falling to match South Africa's peers. </a:t>
            </a:r>
            <a:endParaRPr lang="en-ZA" sz="800" dirty="0"/>
          </a:p>
        </p:txBody>
      </p:sp>
      <p:sp>
        <p:nvSpPr>
          <p:cNvPr id="4" name="Slide Number Placeholder 3">
            <a:extLst>
              <a:ext uri="{FF2B5EF4-FFF2-40B4-BE49-F238E27FC236}">
                <a16:creationId xmlns:a16="http://schemas.microsoft.com/office/drawing/2014/main" xmlns="" id="{007C81FB-8F83-4C4F-A952-807345E0161B}"/>
              </a:ext>
            </a:extLst>
          </p:cNvPr>
          <p:cNvSpPr>
            <a:spLocks noGrp="1"/>
          </p:cNvSpPr>
          <p:nvPr>
            <p:ph type="sldNum" sz="quarter" idx="12"/>
          </p:nvPr>
        </p:nvSpPr>
        <p:spPr/>
        <p:txBody>
          <a:bodyPr/>
          <a:lstStyle/>
          <a:p>
            <a:fld id="{1CFF026F-ED03-48A2-8856-4BA5147DC57B}" type="slidenum">
              <a:rPr lang="en-ZA" smtClean="0"/>
              <a:pPr/>
              <a:t>16</a:t>
            </a:fld>
            <a:endParaRPr lang="en-ZA" dirty="0"/>
          </a:p>
        </p:txBody>
      </p:sp>
    </p:spTree>
    <p:extLst>
      <p:ext uri="{BB962C8B-B14F-4D97-AF65-F5344CB8AC3E}">
        <p14:creationId xmlns:p14="http://schemas.microsoft.com/office/powerpoint/2010/main" xmlns="" val="686944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5B2F7A-26D9-4B34-A1F9-D2E612F3E7D9}"/>
              </a:ext>
            </a:extLst>
          </p:cNvPr>
          <p:cNvSpPr>
            <a:spLocks noGrp="1"/>
          </p:cNvSpPr>
          <p:nvPr>
            <p:ph type="title"/>
          </p:nvPr>
        </p:nvSpPr>
        <p:spPr/>
        <p:txBody>
          <a:bodyPr/>
          <a:lstStyle/>
          <a:p>
            <a:r>
              <a:rPr lang="en-ZA" dirty="0"/>
              <a:t>Policy</a:t>
            </a:r>
          </a:p>
        </p:txBody>
      </p:sp>
      <p:sp>
        <p:nvSpPr>
          <p:cNvPr id="3" name="Content Placeholder 2">
            <a:extLst>
              <a:ext uri="{FF2B5EF4-FFF2-40B4-BE49-F238E27FC236}">
                <a16:creationId xmlns:a16="http://schemas.microsoft.com/office/drawing/2014/main" xmlns="" id="{BD3A7885-C1BB-4637-A6B3-D8926B513260}"/>
              </a:ext>
            </a:extLst>
          </p:cNvPr>
          <p:cNvSpPr>
            <a:spLocks noGrp="1"/>
          </p:cNvSpPr>
          <p:nvPr>
            <p:ph idx="1"/>
          </p:nvPr>
        </p:nvSpPr>
        <p:spPr/>
        <p:txBody>
          <a:bodyPr>
            <a:normAutofit fontScale="92500" lnSpcReduction="20000"/>
          </a:bodyPr>
          <a:lstStyle/>
          <a:p>
            <a:r>
              <a:rPr lang="en-US" b="1" dirty="0"/>
              <a:t>Duplication and lack of alignment in institutional framework and roles </a:t>
            </a:r>
            <a:endParaRPr lang="en-US" dirty="0"/>
          </a:p>
          <a:p>
            <a:r>
              <a:rPr lang="en-US" dirty="0"/>
              <a:t>Unclear and contradictory roles and responsibilities between government, the regulator and the agency established to focus on universal access also emerged as one of the key challenges with the framework put in place in 1996. All stakeholders that made comments on this through the policy review process stressed that it is crucial that any new policy streamline the processes and decisively resolve overlaps. </a:t>
            </a:r>
          </a:p>
          <a:p>
            <a:r>
              <a:rPr lang="en-US" dirty="0"/>
              <a:t>Universal service policy, for example, is rightly the responsibility of the Ministry, however elements of the policy-making function are shared – i.e. recommendations on the definition of needy persons rests with the Universal Service and Access Fund and the definition of underserviced areas is the responsibility of the regulator. In addition, the universal service fund levy is set and collected by the regulator and then passed on to Treasury although its use is defined by the USAF. </a:t>
            </a:r>
            <a:endParaRPr lang="en-ZA" dirty="0"/>
          </a:p>
        </p:txBody>
      </p:sp>
      <p:sp>
        <p:nvSpPr>
          <p:cNvPr id="4" name="Slide Number Placeholder 3">
            <a:extLst>
              <a:ext uri="{FF2B5EF4-FFF2-40B4-BE49-F238E27FC236}">
                <a16:creationId xmlns:a16="http://schemas.microsoft.com/office/drawing/2014/main" xmlns="" id="{6E270925-7CDE-452E-B720-597266CBB050}"/>
              </a:ext>
            </a:extLst>
          </p:cNvPr>
          <p:cNvSpPr>
            <a:spLocks noGrp="1"/>
          </p:cNvSpPr>
          <p:nvPr>
            <p:ph type="sldNum" sz="quarter" idx="12"/>
          </p:nvPr>
        </p:nvSpPr>
        <p:spPr/>
        <p:txBody>
          <a:bodyPr/>
          <a:lstStyle/>
          <a:p>
            <a:fld id="{1CFF026F-ED03-48A2-8856-4BA5147DC57B}" type="slidenum">
              <a:rPr lang="en-ZA" smtClean="0"/>
              <a:pPr/>
              <a:t>17</a:t>
            </a:fld>
            <a:endParaRPr lang="en-ZA" dirty="0"/>
          </a:p>
        </p:txBody>
      </p:sp>
    </p:spTree>
    <p:extLst>
      <p:ext uri="{BB962C8B-B14F-4D97-AF65-F5344CB8AC3E}">
        <p14:creationId xmlns:p14="http://schemas.microsoft.com/office/powerpoint/2010/main" xmlns="" val="2797320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FDFA30-061E-4265-8ED3-45EE3259A5E9}"/>
              </a:ext>
            </a:extLst>
          </p:cNvPr>
          <p:cNvSpPr>
            <a:spLocks noGrp="1"/>
          </p:cNvSpPr>
          <p:nvPr>
            <p:ph type="title"/>
          </p:nvPr>
        </p:nvSpPr>
        <p:spPr/>
        <p:txBody>
          <a:bodyPr/>
          <a:lstStyle/>
          <a:p>
            <a:r>
              <a:rPr lang="en-US" dirty="0"/>
              <a:t>Refined universal service and access framework</a:t>
            </a:r>
            <a:endParaRPr lang="en-ZA" dirty="0"/>
          </a:p>
        </p:txBody>
      </p:sp>
      <p:sp>
        <p:nvSpPr>
          <p:cNvPr id="3" name="Content Placeholder 2">
            <a:extLst>
              <a:ext uri="{FF2B5EF4-FFF2-40B4-BE49-F238E27FC236}">
                <a16:creationId xmlns:a16="http://schemas.microsoft.com/office/drawing/2014/main" xmlns="" id="{2AF50294-05C0-46F2-B82F-7F30DBF30422}"/>
              </a:ext>
            </a:extLst>
          </p:cNvPr>
          <p:cNvSpPr>
            <a:spLocks noGrp="1"/>
          </p:cNvSpPr>
          <p:nvPr>
            <p:ph idx="1"/>
          </p:nvPr>
        </p:nvSpPr>
        <p:spPr>
          <a:xfrm>
            <a:off x="1103312" y="2052918"/>
            <a:ext cx="10087427" cy="4509353"/>
          </a:xfrm>
        </p:spPr>
        <p:txBody>
          <a:bodyPr>
            <a:normAutofit fontScale="85000" lnSpcReduction="10000"/>
          </a:bodyPr>
          <a:lstStyle/>
          <a:p>
            <a:r>
              <a:rPr lang="en-US" dirty="0"/>
              <a:t>Objectives of this refined universal service and access framework include: </a:t>
            </a:r>
          </a:p>
          <a:p>
            <a:pPr lvl="1"/>
            <a:r>
              <a:rPr lang="en-US" dirty="0"/>
              <a:t>To put in place targeted and effective interventions to address market failure and ensure access by everyone across the country to a range of communications platforms, networks, services and content. </a:t>
            </a:r>
          </a:p>
          <a:p>
            <a:pPr lvl="1"/>
            <a:r>
              <a:rPr lang="en-US" dirty="0"/>
              <a:t>To set out the framework and process to develop clear definitions and targets for universal service, universal access and related concepts. </a:t>
            </a:r>
          </a:p>
          <a:p>
            <a:pPr lvl="1"/>
            <a:r>
              <a:rPr lang="en-US" dirty="0"/>
              <a:t>To introduce a flexible evidence-based framework to respond to changes in technology and ensure new digital divides do not emerge. </a:t>
            </a:r>
          </a:p>
          <a:p>
            <a:pPr lvl="1"/>
            <a:r>
              <a:rPr lang="en-US" dirty="0"/>
              <a:t>To address both supply and demand side obstacles to achieving universal service and access. </a:t>
            </a:r>
          </a:p>
          <a:p>
            <a:pPr lvl="1"/>
            <a:r>
              <a:rPr lang="en-US" dirty="0"/>
              <a:t>To establish new innovative mechanisms to blend private and government funding and support for universal service and access, in line with recommendations in South Africa Connect. </a:t>
            </a:r>
          </a:p>
          <a:p>
            <a:pPr lvl="1"/>
            <a:r>
              <a:rPr lang="en-US" dirty="0"/>
              <a:t>To improve the framework for universal service obligations on licensees to ensure that obligations are clearly defined, robust, proportionate to market share and enforceable. </a:t>
            </a:r>
          </a:p>
          <a:p>
            <a:pPr lvl="1"/>
            <a:r>
              <a:rPr lang="en-US" dirty="0"/>
              <a:t>To outline clear and distinct roles for all stakeholders in achieving targets including the roles of government, the Ministry, sector regulator, development funding agency and operators in extending access to all. </a:t>
            </a:r>
          </a:p>
          <a:p>
            <a:endParaRPr lang="en-ZA" dirty="0"/>
          </a:p>
        </p:txBody>
      </p:sp>
      <p:sp>
        <p:nvSpPr>
          <p:cNvPr id="4" name="Slide Number Placeholder 3">
            <a:extLst>
              <a:ext uri="{FF2B5EF4-FFF2-40B4-BE49-F238E27FC236}">
                <a16:creationId xmlns:a16="http://schemas.microsoft.com/office/drawing/2014/main" xmlns="" id="{7A240157-A609-4ADD-8E4C-D7BEFBAFBDB5}"/>
              </a:ext>
            </a:extLst>
          </p:cNvPr>
          <p:cNvSpPr>
            <a:spLocks noGrp="1"/>
          </p:cNvSpPr>
          <p:nvPr>
            <p:ph type="sldNum" sz="quarter" idx="12"/>
          </p:nvPr>
        </p:nvSpPr>
        <p:spPr/>
        <p:txBody>
          <a:bodyPr/>
          <a:lstStyle/>
          <a:p>
            <a:fld id="{1CFF026F-ED03-48A2-8856-4BA5147DC57B}" type="slidenum">
              <a:rPr lang="en-ZA" smtClean="0"/>
              <a:pPr/>
              <a:t>18</a:t>
            </a:fld>
            <a:endParaRPr lang="en-ZA" dirty="0"/>
          </a:p>
        </p:txBody>
      </p:sp>
    </p:spTree>
    <p:extLst>
      <p:ext uri="{BB962C8B-B14F-4D97-AF65-F5344CB8AC3E}">
        <p14:creationId xmlns:p14="http://schemas.microsoft.com/office/powerpoint/2010/main" xmlns="" val="8421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E855F2-AA26-445D-8E5D-6C0211542C53}"/>
              </a:ext>
            </a:extLst>
          </p:cNvPr>
          <p:cNvSpPr>
            <a:spLocks noGrp="1"/>
          </p:cNvSpPr>
          <p:nvPr>
            <p:ph type="title"/>
          </p:nvPr>
        </p:nvSpPr>
        <p:spPr/>
        <p:txBody>
          <a:bodyPr/>
          <a:lstStyle/>
          <a:p>
            <a:r>
              <a:rPr lang="en-ZA" b="1" dirty="0"/>
              <a:t>Roles and Responsibilities </a:t>
            </a:r>
            <a:br>
              <a:rPr lang="en-ZA" b="1" dirty="0"/>
            </a:br>
            <a:r>
              <a:rPr lang="en-ZA" b="1" dirty="0"/>
              <a:t>USAASA</a:t>
            </a:r>
            <a:endParaRPr lang="en-ZA" dirty="0"/>
          </a:p>
        </p:txBody>
      </p:sp>
      <p:sp>
        <p:nvSpPr>
          <p:cNvPr id="3" name="Content Placeholder 2">
            <a:extLst>
              <a:ext uri="{FF2B5EF4-FFF2-40B4-BE49-F238E27FC236}">
                <a16:creationId xmlns:a16="http://schemas.microsoft.com/office/drawing/2014/main" xmlns="" id="{6572C481-BA44-48F8-A5C9-4D15D1D05B5C}"/>
              </a:ext>
            </a:extLst>
          </p:cNvPr>
          <p:cNvSpPr>
            <a:spLocks noGrp="1"/>
          </p:cNvSpPr>
          <p:nvPr>
            <p:ph idx="1"/>
          </p:nvPr>
        </p:nvSpPr>
        <p:spPr>
          <a:xfrm>
            <a:off x="1103312" y="2052918"/>
            <a:ext cx="10087427" cy="4620025"/>
          </a:xfrm>
        </p:spPr>
        <p:txBody>
          <a:bodyPr>
            <a:normAutofit fontScale="77500" lnSpcReduction="20000"/>
          </a:bodyPr>
          <a:lstStyle/>
          <a:p>
            <a:r>
              <a:rPr lang="en-US" dirty="0"/>
              <a:t>The ICT Policy Review Panel recommended that the Universal Service and Access Agency of South Africa (</a:t>
            </a:r>
            <a:r>
              <a:rPr lang="en-US" b="1" dirty="0"/>
              <a:t>USAASA) be dissolved </a:t>
            </a:r>
            <a:r>
              <a:rPr lang="en-US" dirty="0"/>
              <a:t>and the </a:t>
            </a:r>
            <a:r>
              <a:rPr lang="en-US" b="1" i="1" dirty="0"/>
              <a:t>existing Universal Service and Access Fund be transformed into a stand-alone funding agency to support universal service and access</a:t>
            </a:r>
            <a:r>
              <a:rPr lang="en-US" dirty="0"/>
              <a:t>. The Panel further proposed that the roles and responsibilities of the funding agency, regulator and the policy-maker be clarified. </a:t>
            </a:r>
          </a:p>
          <a:p>
            <a:r>
              <a:rPr lang="en-US" dirty="0"/>
              <a:t>This is in line with Government’s commitment to streamline roles and responsibilities of different entities to increase efficiency and public value for public resources. </a:t>
            </a:r>
          </a:p>
          <a:p>
            <a:r>
              <a:rPr lang="en-US" dirty="0"/>
              <a:t>In line with this, the policy making, regulatory and fund management responsibilities will be separated and allocated as follows: </a:t>
            </a:r>
          </a:p>
          <a:p>
            <a:pPr lvl="1"/>
            <a:r>
              <a:rPr lang="en-US" dirty="0"/>
              <a:t>The Ministry will be responsible for formulating policy approaches to universal service and access to communications, including defining this concept in policy and legislation, setting the objectives for policy, broadly outlining the process of reviewing the approach adopted and broadly outlining universal service and setting targets and criteria for this. Thus, </a:t>
            </a:r>
            <a:r>
              <a:rPr lang="en-US" b="1" i="1" dirty="0"/>
              <a:t>all policy-related responsibilities currently resting with USAASA and the regulator will be transferred to the Minister. </a:t>
            </a:r>
          </a:p>
          <a:p>
            <a:pPr lvl="1"/>
            <a:r>
              <a:rPr lang="en-US" b="1" dirty="0"/>
              <a:t>Regulatory-related functions currently allocated to USAASA will be transferred to the regulator.</a:t>
            </a:r>
            <a:r>
              <a:rPr lang="en-US" dirty="0"/>
              <a:t> Included in these regulatory functions will be the </a:t>
            </a:r>
            <a:r>
              <a:rPr lang="en-US" b="1" dirty="0"/>
              <a:t>licence conditions to advance universal service and access</a:t>
            </a:r>
            <a:r>
              <a:rPr lang="en-US" dirty="0"/>
              <a:t>, the monitoring of the roll-out of networks and services and the enforcement of the license conditions. </a:t>
            </a:r>
          </a:p>
          <a:p>
            <a:r>
              <a:rPr lang="en-US" b="1" i="1" dirty="0"/>
              <a:t>USAASA will be dissolved and the USAF will be transformed into a new Digital-Development Fund </a:t>
            </a:r>
            <a:r>
              <a:rPr lang="en-US" dirty="0"/>
              <a:t>(Digital-DF) responsible for providing support to achieve the objectives set below. </a:t>
            </a:r>
          </a:p>
          <a:p>
            <a:endParaRPr lang="en-ZA" dirty="0"/>
          </a:p>
        </p:txBody>
      </p:sp>
      <p:sp>
        <p:nvSpPr>
          <p:cNvPr id="4" name="Slide Number Placeholder 3">
            <a:extLst>
              <a:ext uri="{FF2B5EF4-FFF2-40B4-BE49-F238E27FC236}">
                <a16:creationId xmlns:a16="http://schemas.microsoft.com/office/drawing/2014/main" xmlns="" id="{F8F0461A-B5CC-4579-BAEB-BAF5505293A4}"/>
              </a:ext>
            </a:extLst>
          </p:cNvPr>
          <p:cNvSpPr>
            <a:spLocks noGrp="1"/>
          </p:cNvSpPr>
          <p:nvPr>
            <p:ph type="sldNum" sz="quarter" idx="12"/>
          </p:nvPr>
        </p:nvSpPr>
        <p:spPr/>
        <p:txBody>
          <a:bodyPr/>
          <a:lstStyle/>
          <a:p>
            <a:fld id="{1CFF026F-ED03-48A2-8856-4BA5147DC57B}" type="slidenum">
              <a:rPr lang="en-ZA" smtClean="0"/>
              <a:pPr/>
              <a:t>19</a:t>
            </a:fld>
            <a:endParaRPr lang="en-ZA" dirty="0"/>
          </a:p>
        </p:txBody>
      </p:sp>
    </p:spTree>
    <p:extLst>
      <p:ext uri="{BB962C8B-B14F-4D97-AF65-F5344CB8AC3E}">
        <p14:creationId xmlns:p14="http://schemas.microsoft.com/office/powerpoint/2010/main" xmlns="" val="4051989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D325B-9A7C-4930-8487-54C69C931CB7}"/>
              </a:ext>
            </a:extLst>
          </p:cNvPr>
          <p:cNvSpPr>
            <a:spLocks noGrp="1"/>
          </p:cNvSpPr>
          <p:nvPr>
            <p:ph type="title"/>
          </p:nvPr>
        </p:nvSpPr>
        <p:spPr/>
        <p:txBody>
          <a:bodyPr/>
          <a:lstStyle/>
          <a:p>
            <a:r>
              <a:rPr lang="en-ZA" b="1" dirty="0"/>
              <a:t>Contents</a:t>
            </a:r>
            <a:br>
              <a:rPr lang="en-ZA" b="1" dirty="0"/>
            </a:br>
            <a:endParaRPr lang="en-ZA" dirty="0"/>
          </a:p>
        </p:txBody>
      </p:sp>
      <p:sp>
        <p:nvSpPr>
          <p:cNvPr id="3" name="Content Placeholder 2">
            <a:extLst>
              <a:ext uri="{FF2B5EF4-FFF2-40B4-BE49-F238E27FC236}">
                <a16:creationId xmlns:a16="http://schemas.microsoft.com/office/drawing/2014/main" xmlns="" id="{E9EA522D-BB97-4B7B-BDEA-3B9BC96690AC}"/>
              </a:ext>
            </a:extLst>
          </p:cNvPr>
          <p:cNvSpPr>
            <a:spLocks noGrp="1"/>
          </p:cNvSpPr>
          <p:nvPr>
            <p:ph idx="1"/>
          </p:nvPr>
        </p:nvSpPr>
        <p:spPr/>
        <p:txBody>
          <a:bodyPr>
            <a:normAutofit/>
          </a:bodyPr>
          <a:lstStyle/>
          <a:p>
            <a:r>
              <a:rPr lang="en-ZA" dirty="0"/>
              <a:t>Question 1 </a:t>
            </a:r>
          </a:p>
          <a:p>
            <a:r>
              <a:rPr lang="en-ZA" dirty="0"/>
              <a:t>ITU Perspectives</a:t>
            </a:r>
          </a:p>
          <a:p>
            <a:pPr lvl="1"/>
            <a:r>
              <a:rPr lang="en-ZA" dirty="0"/>
              <a:t>ITU organizational and institutional approaches to regulation</a:t>
            </a:r>
          </a:p>
          <a:p>
            <a:pPr lvl="1"/>
            <a:r>
              <a:rPr lang="en-ZA" dirty="0"/>
              <a:t>Various Regulator Models</a:t>
            </a:r>
          </a:p>
          <a:p>
            <a:pPr lvl="1"/>
            <a:r>
              <a:rPr lang="en-ZA" dirty="0"/>
              <a:t>The big picture – Foundation</a:t>
            </a:r>
          </a:p>
          <a:p>
            <a:pPr lvl="1"/>
            <a:r>
              <a:rPr lang="en-ZA" dirty="0"/>
              <a:t>Future challenges </a:t>
            </a:r>
          </a:p>
          <a:p>
            <a:r>
              <a:rPr lang="en-ZA" dirty="0"/>
              <a:t>National Development Plan – overview</a:t>
            </a:r>
          </a:p>
          <a:p>
            <a:r>
              <a:rPr lang="en-ZA" dirty="0"/>
              <a:t>Policy overview </a:t>
            </a:r>
          </a:p>
          <a:p>
            <a:r>
              <a:rPr lang="en-ZA" dirty="0"/>
              <a:t>Key ICASA imperatives</a:t>
            </a:r>
          </a:p>
          <a:p>
            <a:endParaRPr lang="en-ZA" dirty="0"/>
          </a:p>
          <a:p>
            <a:endParaRPr lang="en-ZA" dirty="0"/>
          </a:p>
          <a:p>
            <a:endParaRPr lang="en-ZA" dirty="0"/>
          </a:p>
        </p:txBody>
      </p:sp>
      <p:sp>
        <p:nvSpPr>
          <p:cNvPr id="4" name="Slide Number Placeholder 3">
            <a:extLst>
              <a:ext uri="{FF2B5EF4-FFF2-40B4-BE49-F238E27FC236}">
                <a16:creationId xmlns:a16="http://schemas.microsoft.com/office/drawing/2014/main" xmlns="" id="{A4881FA5-1D04-4156-A903-56422B8CF868}"/>
              </a:ext>
            </a:extLst>
          </p:cNvPr>
          <p:cNvSpPr>
            <a:spLocks noGrp="1"/>
          </p:cNvSpPr>
          <p:nvPr>
            <p:ph type="sldNum" sz="quarter" idx="12"/>
          </p:nvPr>
        </p:nvSpPr>
        <p:spPr/>
        <p:txBody>
          <a:bodyPr/>
          <a:lstStyle/>
          <a:p>
            <a:fld id="{1CFF026F-ED03-48A2-8856-4BA5147DC57B}" type="slidenum">
              <a:rPr lang="en-ZA" smtClean="0"/>
              <a:pPr/>
              <a:t>2</a:t>
            </a:fld>
            <a:endParaRPr lang="en-ZA" dirty="0"/>
          </a:p>
        </p:txBody>
      </p:sp>
    </p:spTree>
    <p:extLst>
      <p:ext uri="{BB962C8B-B14F-4D97-AF65-F5344CB8AC3E}">
        <p14:creationId xmlns:p14="http://schemas.microsoft.com/office/powerpoint/2010/main" xmlns="" val="4045414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0A3547-CE0E-4413-A8F8-109F18B23516}"/>
              </a:ext>
            </a:extLst>
          </p:cNvPr>
          <p:cNvSpPr>
            <a:spLocks noGrp="1"/>
          </p:cNvSpPr>
          <p:nvPr>
            <p:ph type="title"/>
          </p:nvPr>
        </p:nvSpPr>
        <p:spPr/>
        <p:txBody>
          <a:bodyPr>
            <a:normAutofit fontScale="90000"/>
          </a:bodyPr>
          <a:lstStyle/>
          <a:p>
            <a:r>
              <a:rPr lang="en-US" b="1" dirty="0"/>
              <a:t>Gaps in the Spectrum Management Regime </a:t>
            </a:r>
            <a:r>
              <a:rPr lang="en-US" dirty="0"/>
              <a:t/>
            </a:r>
            <a:br>
              <a:rPr lang="en-US" dirty="0"/>
            </a:br>
            <a:endParaRPr lang="en-ZA" dirty="0"/>
          </a:p>
        </p:txBody>
      </p:sp>
      <p:sp>
        <p:nvSpPr>
          <p:cNvPr id="3" name="Content Placeholder 2">
            <a:extLst>
              <a:ext uri="{FF2B5EF4-FFF2-40B4-BE49-F238E27FC236}">
                <a16:creationId xmlns:a16="http://schemas.microsoft.com/office/drawing/2014/main" xmlns="" id="{31C13068-7A4F-451E-A087-9BB6735EFF5A}"/>
              </a:ext>
            </a:extLst>
          </p:cNvPr>
          <p:cNvSpPr>
            <a:spLocks noGrp="1"/>
          </p:cNvSpPr>
          <p:nvPr>
            <p:ph idx="1"/>
          </p:nvPr>
        </p:nvSpPr>
        <p:spPr/>
        <p:txBody>
          <a:bodyPr>
            <a:normAutofit fontScale="92500" lnSpcReduction="10000"/>
          </a:bodyPr>
          <a:lstStyle/>
          <a:p>
            <a:r>
              <a:rPr lang="en-US" sz="1100" b="1" i="1" dirty="0"/>
              <a:t>Blanket treatment of spectrum fees</a:t>
            </a:r>
            <a:r>
              <a:rPr lang="en-US" sz="1100" b="1" dirty="0"/>
              <a:t>: </a:t>
            </a:r>
            <a:r>
              <a:rPr lang="en-US" sz="1100" dirty="0"/>
              <a:t>The current spectrum fee regime (adopted in 2012) is based on the globally accepted </a:t>
            </a:r>
            <a:r>
              <a:rPr lang="en-US" sz="1100" b="1" i="1" dirty="0"/>
              <a:t>Gaps in the alignment between national universal service objectives and the licensing of frequency spectrum resource</a:t>
            </a:r>
            <a:endParaRPr lang="en-ZA" sz="1100" dirty="0"/>
          </a:p>
          <a:p>
            <a:r>
              <a:rPr lang="en-US" sz="1100" dirty="0"/>
              <a:t>Administered Incentive Pricing (AIP) model which promotes spectrum efficiency as its main goal. Whilst an appropriate model for spectrum assigned for commercial use, it has been argued by some licensees who use the spectrum services to meet clearly defined public interest goals, that AIP is unfair and not appropriate for charging spectrum fees for non-commercial applications or services. For example, spectrum used for defence is levied at the same fees as commercial spectrum. The ICT Policy Review Panel noted that AIP derived fees for spectrum used for non-commercial applications areas are excessive and prohibitive to public sector service execution. </a:t>
            </a:r>
          </a:p>
          <a:p>
            <a:r>
              <a:rPr lang="en-US" sz="1100" b="1" i="1" dirty="0"/>
              <a:t>Hoarding of spectrum and managing unused licensed spectrum</a:t>
            </a:r>
            <a:r>
              <a:rPr lang="en-US" sz="1100" b="1" dirty="0"/>
              <a:t>: </a:t>
            </a:r>
            <a:r>
              <a:rPr lang="en-US" sz="1100" dirty="0"/>
              <a:t>The ICT Advisory Panel identified that the hoarding of spectrum is not conducive to efficient spectrum usage and recommended that this practice should be discouraged at all costs. A further problem that has been identified is the absence of regular spectrum audits, which are necessary to ensure effective and efficient utilisation of the radio frequency spectrum as well as weed out any 'ghost' services. </a:t>
            </a:r>
          </a:p>
          <a:p>
            <a:r>
              <a:rPr lang="en-US" sz="1100" b="1" i="1" dirty="0"/>
              <a:t>Unclear spectrum trading and spectrum sharing regime</a:t>
            </a:r>
            <a:r>
              <a:rPr lang="en-US" sz="1100" b="1" dirty="0"/>
              <a:t>: </a:t>
            </a:r>
            <a:r>
              <a:rPr lang="en-US" sz="1100" dirty="0"/>
              <a:t>Market based approaches to spectrum management such as spectrum trading and spectrum sharing have been under consideration in South Africa without a clear policy framework that emphasises public policy gains. Recently, there have been proposed transactions involving the sale of companies that have access to spectrum, the ‘sub-letting’ of the spectrum resource held by one licensee to another, and Radio Access Network (RAN) sharing between licensees. The ICT Advisory Panel and the industry identified that there was a lack of a clear framework for such practices. </a:t>
            </a:r>
          </a:p>
          <a:p>
            <a:r>
              <a:rPr lang="en-US" sz="1100" b="1" i="1" dirty="0"/>
              <a:t>No policies on refarming or migration</a:t>
            </a:r>
            <a:r>
              <a:rPr lang="en-US" sz="1100" b="1" dirty="0"/>
              <a:t>: </a:t>
            </a:r>
            <a:r>
              <a:rPr lang="en-US" sz="1100" dirty="0"/>
              <a:t>Refarming of spectrum relates to the re-use of spectrum for a different technology than it was originally assigned. Although it may be viewed as an efficient use of spectrum in a technology neutral regime, refarming can also have anti-competitive implications and entrench existing licensees’ market power. There is currently no policy on the matter. Migration of spectrum, i.e. services being moved from one band to another, is a recognised feature of spectrum management. The most recent example is the broadcasting digital migration process that has been undertaken – a specific Digital Migration Policy was made in that regard. A review of the spectrum landscape and the ICT Review Panel’s recommendations shows that currently there is no policy on compensation for the costs incurred by licensees when they have to migrate services from one frequency band to another. This policy vacuum is a problem that this policy seeks to address. </a:t>
            </a:r>
            <a:endParaRPr lang="en-ZA" sz="1100" dirty="0"/>
          </a:p>
        </p:txBody>
      </p:sp>
      <p:sp>
        <p:nvSpPr>
          <p:cNvPr id="4" name="Slide Number Placeholder 3">
            <a:extLst>
              <a:ext uri="{FF2B5EF4-FFF2-40B4-BE49-F238E27FC236}">
                <a16:creationId xmlns:a16="http://schemas.microsoft.com/office/drawing/2014/main" xmlns="" id="{A1990C7D-76B6-4E59-8AAB-7460FB6E97C9}"/>
              </a:ext>
            </a:extLst>
          </p:cNvPr>
          <p:cNvSpPr>
            <a:spLocks noGrp="1"/>
          </p:cNvSpPr>
          <p:nvPr>
            <p:ph type="sldNum" sz="quarter" idx="12"/>
          </p:nvPr>
        </p:nvSpPr>
        <p:spPr/>
        <p:txBody>
          <a:bodyPr/>
          <a:lstStyle/>
          <a:p>
            <a:fld id="{1CFF026F-ED03-48A2-8856-4BA5147DC57B}" type="slidenum">
              <a:rPr lang="en-ZA" smtClean="0"/>
              <a:pPr/>
              <a:t>20</a:t>
            </a:fld>
            <a:endParaRPr lang="en-ZA" dirty="0"/>
          </a:p>
        </p:txBody>
      </p:sp>
    </p:spTree>
    <p:extLst>
      <p:ext uri="{BB962C8B-B14F-4D97-AF65-F5344CB8AC3E}">
        <p14:creationId xmlns:p14="http://schemas.microsoft.com/office/powerpoint/2010/main" xmlns="" val="2483071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C6414A-0434-4A4D-947D-3EA9698B0D49}"/>
              </a:ext>
            </a:extLst>
          </p:cNvPr>
          <p:cNvSpPr>
            <a:spLocks noGrp="1"/>
          </p:cNvSpPr>
          <p:nvPr>
            <p:ph type="title"/>
          </p:nvPr>
        </p:nvSpPr>
        <p:spPr/>
        <p:txBody>
          <a:bodyPr/>
          <a:lstStyle/>
          <a:p>
            <a:r>
              <a:rPr lang="en-ZA" dirty="0"/>
              <a:t>Roles and Responsibility</a:t>
            </a:r>
          </a:p>
        </p:txBody>
      </p:sp>
      <p:graphicFrame>
        <p:nvGraphicFramePr>
          <p:cNvPr id="5" name="Content Placeholder 4">
            <a:extLst>
              <a:ext uri="{FF2B5EF4-FFF2-40B4-BE49-F238E27FC236}">
                <a16:creationId xmlns:a16="http://schemas.microsoft.com/office/drawing/2014/main" xmlns="" id="{8EE7ECEC-E06D-413C-8D05-397A9D23099C}"/>
              </a:ext>
            </a:extLst>
          </p:cNvPr>
          <p:cNvGraphicFramePr>
            <a:graphicFrameLocks noGrp="1"/>
          </p:cNvGraphicFramePr>
          <p:nvPr>
            <p:ph idx="1"/>
            <p:extLst>
              <p:ext uri="{D42A27DB-BD31-4B8C-83A1-F6EECF244321}">
                <p14:modId xmlns:p14="http://schemas.microsoft.com/office/powerpoint/2010/main" xmlns="" val="2755148093"/>
              </p:ext>
            </p:extLst>
          </p:nvPr>
        </p:nvGraphicFramePr>
        <p:xfrm>
          <a:off x="646111" y="1249262"/>
          <a:ext cx="10815835" cy="535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xmlns="" id="{815DF869-5992-4258-AC62-47E5BBCB65F2}"/>
              </a:ext>
            </a:extLst>
          </p:cNvPr>
          <p:cNvSpPr>
            <a:spLocks noGrp="1"/>
          </p:cNvSpPr>
          <p:nvPr>
            <p:ph type="sldNum" sz="quarter" idx="12"/>
          </p:nvPr>
        </p:nvSpPr>
        <p:spPr/>
        <p:txBody>
          <a:bodyPr/>
          <a:lstStyle/>
          <a:p>
            <a:fld id="{1CFF026F-ED03-48A2-8856-4BA5147DC57B}" type="slidenum">
              <a:rPr lang="en-ZA" smtClean="0"/>
              <a:pPr/>
              <a:t>21</a:t>
            </a:fld>
            <a:endParaRPr lang="en-ZA" dirty="0"/>
          </a:p>
        </p:txBody>
      </p:sp>
    </p:spTree>
    <p:extLst>
      <p:ext uri="{BB962C8B-B14F-4D97-AF65-F5344CB8AC3E}">
        <p14:creationId xmlns:p14="http://schemas.microsoft.com/office/powerpoint/2010/main" xmlns="" val="1944568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124D82-46A1-4320-8AA9-6612FF6499ED}"/>
              </a:ext>
            </a:extLst>
          </p:cNvPr>
          <p:cNvSpPr>
            <a:spLocks noGrp="1"/>
          </p:cNvSpPr>
          <p:nvPr>
            <p:ph type="title"/>
          </p:nvPr>
        </p:nvSpPr>
        <p:spPr/>
        <p:txBody>
          <a:bodyPr/>
          <a:lstStyle/>
          <a:p>
            <a:r>
              <a:rPr lang="en-US" dirty="0"/>
              <a:t>Key ICT regulatory imperatives related to ICASA</a:t>
            </a:r>
            <a:endParaRPr lang="en-ZA" dirty="0"/>
          </a:p>
        </p:txBody>
      </p:sp>
      <p:graphicFrame>
        <p:nvGraphicFramePr>
          <p:cNvPr id="5" name="Content Placeholder 4">
            <a:extLst>
              <a:ext uri="{FF2B5EF4-FFF2-40B4-BE49-F238E27FC236}">
                <a16:creationId xmlns:a16="http://schemas.microsoft.com/office/drawing/2014/main" xmlns="" id="{19F633AC-9D92-4EB0-8471-7C87A030ACAD}"/>
              </a:ext>
            </a:extLst>
          </p:cNvPr>
          <p:cNvGraphicFramePr>
            <a:graphicFrameLocks noGrp="1"/>
          </p:cNvGraphicFramePr>
          <p:nvPr>
            <p:ph idx="1"/>
            <p:extLst>
              <p:ext uri="{D42A27DB-BD31-4B8C-83A1-F6EECF244321}">
                <p14:modId xmlns:p14="http://schemas.microsoft.com/office/powerpoint/2010/main" xmlns="" val="1045215169"/>
              </p:ext>
            </p:extLst>
          </p:nvPr>
        </p:nvGraphicFramePr>
        <p:xfrm>
          <a:off x="1103313" y="1632857"/>
          <a:ext cx="10685916" cy="50443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xmlns="" id="{EEEA6C6A-B8BF-4650-8154-8E23133E6817}"/>
              </a:ext>
            </a:extLst>
          </p:cNvPr>
          <p:cNvSpPr>
            <a:spLocks noGrp="1"/>
          </p:cNvSpPr>
          <p:nvPr>
            <p:ph type="sldNum" sz="quarter" idx="12"/>
          </p:nvPr>
        </p:nvSpPr>
        <p:spPr/>
        <p:txBody>
          <a:bodyPr/>
          <a:lstStyle/>
          <a:p>
            <a:fld id="{1CFF026F-ED03-48A2-8856-4BA5147DC57B}" type="slidenum">
              <a:rPr lang="en-ZA" smtClean="0"/>
              <a:pPr/>
              <a:t>22</a:t>
            </a:fld>
            <a:endParaRPr lang="en-ZA" dirty="0"/>
          </a:p>
        </p:txBody>
      </p:sp>
    </p:spTree>
    <p:extLst>
      <p:ext uri="{BB962C8B-B14F-4D97-AF65-F5344CB8AC3E}">
        <p14:creationId xmlns:p14="http://schemas.microsoft.com/office/powerpoint/2010/main" xmlns="" val="664510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98F365-21E9-40E5-9812-8F4F4FDA97A4}"/>
              </a:ext>
            </a:extLst>
          </p:cNvPr>
          <p:cNvSpPr>
            <a:spLocks noGrp="1"/>
          </p:cNvSpPr>
          <p:nvPr>
            <p:ph type="title"/>
          </p:nvPr>
        </p:nvSpPr>
        <p:spPr/>
        <p:txBody>
          <a:bodyPr/>
          <a:lstStyle/>
          <a:p>
            <a:r>
              <a:rPr lang="en-ZA" dirty="0"/>
              <a:t>Question 1</a:t>
            </a:r>
          </a:p>
        </p:txBody>
      </p:sp>
      <p:sp>
        <p:nvSpPr>
          <p:cNvPr id="3" name="Content Placeholder 2">
            <a:extLst>
              <a:ext uri="{FF2B5EF4-FFF2-40B4-BE49-F238E27FC236}">
                <a16:creationId xmlns:a16="http://schemas.microsoft.com/office/drawing/2014/main" xmlns="" id="{55E4BD66-F3E6-4506-8A54-C48F52322E1E}"/>
              </a:ext>
            </a:extLst>
          </p:cNvPr>
          <p:cNvSpPr>
            <a:spLocks noGrp="1"/>
          </p:cNvSpPr>
          <p:nvPr>
            <p:ph idx="1"/>
          </p:nvPr>
        </p:nvSpPr>
        <p:spPr/>
        <p:txBody>
          <a:bodyPr>
            <a:normAutofit/>
          </a:bodyPr>
          <a:lstStyle/>
          <a:p>
            <a:r>
              <a:rPr lang="en-US" dirty="0"/>
              <a:t>Provide an overview about </a:t>
            </a:r>
            <a:r>
              <a:rPr lang="en-US" b="1" i="1" dirty="0"/>
              <a:t>institutional approaches </a:t>
            </a:r>
            <a:r>
              <a:rPr lang="en-US" dirty="0"/>
              <a:t>to telecommunication regulation:</a:t>
            </a:r>
          </a:p>
          <a:p>
            <a:pPr lvl="1"/>
            <a:r>
              <a:rPr lang="en-US" dirty="0"/>
              <a:t>As informed by the International Telecommunications Union (ITU) Telecommunications Regulation Handbook (2011),and </a:t>
            </a:r>
          </a:p>
          <a:p>
            <a:pPr lvl="1"/>
            <a:r>
              <a:rPr lang="en-US" dirty="0"/>
              <a:t>In relation to the National Development Plan (NDP), and </a:t>
            </a:r>
          </a:p>
          <a:p>
            <a:pPr lvl="1"/>
            <a:r>
              <a:rPr lang="en-US" dirty="0"/>
              <a:t>In relation to the National Integrated Information Communications Technology (ICT) Policy Review Report. </a:t>
            </a:r>
          </a:p>
          <a:p>
            <a:r>
              <a:rPr lang="en-US" dirty="0"/>
              <a:t>Extrapolate key ICT regulatory imperatives related to ICASA.</a:t>
            </a:r>
            <a:endParaRPr lang="en-ZA" dirty="0"/>
          </a:p>
        </p:txBody>
      </p:sp>
      <p:sp>
        <p:nvSpPr>
          <p:cNvPr id="4" name="Slide Number Placeholder 3">
            <a:extLst>
              <a:ext uri="{FF2B5EF4-FFF2-40B4-BE49-F238E27FC236}">
                <a16:creationId xmlns:a16="http://schemas.microsoft.com/office/drawing/2014/main" xmlns="" id="{E6C61AB4-BA97-46ED-9AE9-13622AF97C66}"/>
              </a:ext>
            </a:extLst>
          </p:cNvPr>
          <p:cNvSpPr>
            <a:spLocks noGrp="1"/>
          </p:cNvSpPr>
          <p:nvPr>
            <p:ph type="sldNum" sz="quarter" idx="12"/>
          </p:nvPr>
        </p:nvSpPr>
        <p:spPr/>
        <p:txBody>
          <a:bodyPr/>
          <a:lstStyle/>
          <a:p>
            <a:fld id="{1CFF026F-ED03-48A2-8856-4BA5147DC57B}" type="slidenum">
              <a:rPr lang="en-ZA" smtClean="0"/>
              <a:pPr/>
              <a:t>3</a:t>
            </a:fld>
            <a:endParaRPr lang="en-ZA" dirty="0"/>
          </a:p>
        </p:txBody>
      </p:sp>
    </p:spTree>
    <p:extLst>
      <p:ext uri="{BB962C8B-B14F-4D97-AF65-F5344CB8AC3E}">
        <p14:creationId xmlns:p14="http://schemas.microsoft.com/office/powerpoint/2010/main" xmlns="" val="879159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1C56D-3BA9-4BB5-9A29-227067C66EF1}"/>
              </a:ext>
            </a:extLst>
          </p:cNvPr>
          <p:cNvSpPr>
            <a:spLocks noGrp="1"/>
          </p:cNvSpPr>
          <p:nvPr>
            <p:ph type="title"/>
          </p:nvPr>
        </p:nvSpPr>
        <p:spPr/>
        <p:txBody>
          <a:bodyPr>
            <a:normAutofit fontScale="90000"/>
          </a:bodyPr>
          <a:lstStyle/>
          <a:p>
            <a:r>
              <a:rPr lang="en-ZA" b="1" dirty="0"/>
              <a:t>ITU Organizational and Institutional</a:t>
            </a:r>
            <a:br>
              <a:rPr lang="en-ZA" b="1" dirty="0"/>
            </a:br>
            <a:r>
              <a:rPr lang="en-ZA" b="1" dirty="0"/>
              <a:t>Approaches to Regulation</a:t>
            </a:r>
            <a:r>
              <a:rPr lang="en-ZA" dirty="0"/>
              <a:t/>
            </a:r>
            <a:br>
              <a:rPr lang="en-ZA" dirty="0"/>
            </a:br>
            <a:endParaRPr lang="en-ZA" dirty="0"/>
          </a:p>
        </p:txBody>
      </p:sp>
      <p:sp>
        <p:nvSpPr>
          <p:cNvPr id="3" name="Content Placeholder 2">
            <a:extLst>
              <a:ext uri="{FF2B5EF4-FFF2-40B4-BE49-F238E27FC236}">
                <a16:creationId xmlns:a16="http://schemas.microsoft.com/office/drawing/2014/main" xmlns="" id="{565C95C6-98C8-4E17-9A71-27882C293BED}"/>
              </a:ext>
            </a:extLst>
          </p:cNvPr>
          <p:cNvSpPr>
            <a:spLocks noGrp="1"/>
          </p:cNvSpPr>
          <p:nvPr>
            <p:ph idx="1"/>
          </p:nvPr>
        </p:nvSpPr>
        <p:spPr/>
        <p:txBody>
          <a:bodyPr>
            <a:normAutofit fontScale="70000" lnSpcReduction="20000"/>
          </a:bodyPr>
          <a:lstStyle/>
          <a:p>
            <a:pPr marL="0" indent="0">
              <a:buNone/>
            </a:pPr>
            <a:r>
              <a:rPr lang="en-US" sz="2300" b="1" i="1" dirty="0"/>
              <a:t>Separation of Powers and Relationship of </a:t>
            </a:r>
            <a:r>
              <a:rPr lang="en-ZA" sz="2300" b="1" i="1" dirty="0"/>
              <a:t>Regulators with Other Entities</a:t>
            </a:r>
          </a:p>
          <a:p>
            <a:pPr marL="0" indent="0">
              <a:buNone/>
            </a:pPr>
            <a:endParaRPr lang="en-ZA" b="1" i="1" dirty="0"/>
          </a:p>
          <a:p>
            <a:r>
              <a:rPr lang="en-US" dirty="0"/>
              <a:t>The mandate and competencies of the regulatory authority as well as its relationship with government and other market players depend on the delegation of powers by the state. </a:t>
            </a:r>
          </a:p>
          <a:p>
            <a:r>
              <a:rPr lang="en-US" dirty="0"/>
              <a:t>The degree of delegation of such powers is determined by the legal tradition of the country and the political will to create an independent and effective regulatory authority. These factors influence the specific responsibilities, authority, and accountability for the performance of the regulator‘s specific activities.</a:t>
            </a:r>
          </a:p>
          <a:p>
            <a:r>
              <a:rPr lang="en-US" dirty="0"/>
              <a:t>Although complete ―independence is nearly impossible to attain, the regulator should have </a:t>
            </a:r>
            <a:r>
              <a:rPr lang="en-ZA" dirty="0"/>
              <a:t>sufficient independence to implement regulations</a:t>
            </a:r>
            <a:r>
              <a:rPr lang="en-US" dirty="0"/>
              <a:t>and policies without undue interference from interested parties such as politicians or other </a:t>
            </a:r>
            <a:r>
              <a:rPr lang="en-ZA" dirty="0"/>
              <a:t>government agencies (functional independence).</a:t>
            </a:r>
          </a:p>
          <a:p>
            <a:r>
              <a:rPr lang="en-US" dirty="0"/>
              <a:t>The institutional regulations put in place by laws and regulations as well as the administrative structure of the regulatory authority are critical to ensure such independence, as such, the degree of independence differs considerably from country to country.</a:t>
            </a:r>
          </a:p>
          <a:p>
            <a:r>
              <a:rPr lang="en-US" dirty="0"/>
              <a:t>The most </a:t>
            </a:r>
            <a:r>
              <a:rPr lang="en-US" b="1" i="1" dirty="0"/>
              <a:t>common institutional structure currently used is the establishment of an independent regulatory authority with responsibility for implementing and administering the regulatory framework, leaving policymaking responsibilities to a particular ministry.</a:t>
            </a:r>
            <a:endParaRPr lang="en-US" dirty="0"/>
          </a:p>
        </p:txBody>
      </p:sp>
      <p:sp>
        <p:nvSpPr>
          <p:cNvPr id="4" name="Slide Number Placeholder 3">
            <a:extLst>
              <a:ext uri="{FF2B5EF4-FFF2-40B4-BE49-F238E27FC236}">
                <a16:creationId xmlns:a16="http://schemas.microsoft.com/office/drawing/2014/main" xmlns="" id="{95566C40-67B0-46A8-95DF-9520A98B5525}"/>
              </a:ext>
            </a:extLst>
          </p:cNvPr>
          <p:cNvSpPr>
            <a:spLocks noGrp="1"/>
          </p:cNvSpPr>
          <p:nvPr>
            <p:ph type="sldNum" sz="quarter" idx="12"/>
          </p:nvPr>
        </p:nvSpPr>
        <p:spPr/>
        <p:txBody>
          <a:bodyPr/>
          <a:lstStyle/>
          <a:p>
            <a:fld id="{1CFF026F-ED03-48A2-8856-4BA5147DC57B}" type="slidenum">
              <a:rPr lang="en-ZA" smtClean="0"/>
              <a:pPr/>
              <a:t>4</a:t>
            </a:fld>
            <a:endParaRPr lang="en-ZA" dirty="0"/>
          </a:p>
        </p:txBody>
      </p:sp>
    </p:spTree>
    <p:extLst>
      <p:ext uri="{BB962C8B-B14F-4D97-AF65-F5344CB8AC3E}">
        <p14:creationId xmlns:p14="http://schemas.microsoft.com/office/powerpoint/2010/main" xmlns="" val="39746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86209E-6860-4B75-BB07-B8C4C93CCD71}"/>
              </a:ext>
            </a:extLst>
          </p:cNvPr>
          <p:cNvSpPr>
            <a:spLocks noGrp="1"/>
          </p:cNvSpPr>
          <p:nvPr>
            <p:ph type="title"/>
          </p:nvPr>
        </p:nvSpPr>
        <p:spPr/>
        <p:txBody>
          <a:bodyPr/>
          <a:lstStyle/>
          <a:p>
            <a:endParaRPr lang="en-ZA" dirty="0"/>
          </a:p>
        </p:txBody>
      </p:sp>
      <p:graphicFrame>
        <p:nvGraphicFramePr>
          <p:cNvPr id="6" name="Table 6">
            <a:extLst>
              <a:ext uri="{FF2B5EF4-FFF2-40B4-BE49-F238E27FC236}">
                <a16:creationId xmlns:a16="http://schemas.microsoft.com/office/drawing/2014/main" xmlns="" id="{7032AE03-5402-422C-B073-8589B4628B90}"/>
              </a:ext>
            </a:extLst>
          </p:cNvPr>
          <p:cNvGraphicFramePr>
            <a:graphicFrameLocks noGrp="1"/>
          </p:cNvGraphicFramePr>
          <p:nvPr>
            <p:ph idx="1"/>
            <p:extLst>
              <p:ext uri="{D42A27DB-BD31-4B8C-83A1-F6EECF244321}">
                <p14:modId xmlns:p14="http://schemas.microsoft.com/office/powerpoint/2010/main" xmlns="" val="2795372900"/>
              </p:ext>
            </p:extLst>
          </p:nvPr>
        </p:nvGraphicFramePr>
        <p:xfrm>
          <a:off x="1103313" y="2052638"/>
          <a:ext cx="8947152" cy="2352040"/>
        </p:xfrm>
        <a:graphic>
          <a:graphicData uri="http://schemas.openxmlformats.org/drawingml/2006/table">
            <a:tbl>
              <a:tblPr firstRow="1" bandRow="1">
                <a:tableStyleId>{5C22544A-7EE6-4342-B048-85BDC9FD1C3A}</a:tableStyleId>
              </a:tblPr>
              <a:tblGrid>
                <a:gridCol w="4118044">
                  <a:extLst>
                    <a:ext uri="{9D8B030D-6E8A-4147-A177-3AD203B41FA5}">
                      <a16:colId xmlns:a16="http://schemas.microsoft.com/office/drawing/2014/main" xmlns="" val="1865841889"/>
                    </a:ext>
                  </a:extLst>
                </a:gridCol>
                <a:gridCol w="4829108">
                  <a:extLst>
                    <a:ext uri="{9D8B030D-6E8A-4147-A177-3AD203B41FA5}">
                      <a16:colId xmlns:a16="http://schemas.microsoft.com/office/drawing/2014/main" xmlns="" val="894705032"/>
                    </a:ext>
                  </a:extLst>
                </a:gridCol>
              </a:tblGrid>
              <a:tr h="370840">
                <a:tc>
                  <a:txBody>
                    <a:bodyPr/>
                    <a:lstStyle/>
                    <a:p>
                      <a:r>
                        <a:rPr lang="en-ZA" sz="1800" b="1" i="0" u="none" strike="noStrike" kern="1200" baseline="0" dirty="0">
                          <a:solidFill>
                            <a:schemeClr val="lt1"/>
                          </a:solidFill>
                          <a:latin typeface="+mn-lt"/>
                          <a:ea typeface="+mn-ea"/>
                          <a:cs typeface="+mn-cs"/>
                        </a:rPr>
                        <a:t>FUNCTION</a:t>
                      </a:r>
                      <a:endParaRPr lang="en-ZA" dirty="0"/>
                    </a:p>
                  </a:txBody>
                  <a:tcPr marL="77801" marR="77801"/>
                </a:tc>
                <a:tc>
                  <a:txBody>
                    <a:bodyPr/>
                    <a:lstStyle/>
                    <a:p>
                      <a:r>
                        <a:rPr lang="en-ZA" sz="1800" b="1" i="0" u="none" strike="noStrike" kern="1200" baseline="0" dirty="0">
                          <a:solidFill>
                            <a:schemeClr val="lt1"/>
                          </a:solidFill>
                          <a:latin typeface="+mn-lt"/>
                          <a:ea typeface="+mn-ea"/>
                          <a:cs typeface="+mn-cs"/>
                        </a:rPr>
                        <a:t>RESPONSIBLE ORGANIZATION</a:t>
                      </a:r>
                      <a:endParaRPr lang="en-ZA" dirty="0"/>
                    </a:p>
                  </a:txBody>
                  <a:tcPr marL="77801" marR="77801"/>
                </a:tc>
                <a:extLst>
                  <a:ext uri="{0D108BD9-81ED-4DB2-BD59-A6C34878D82A}">
                    <a16:rowId xmlns:a16="http://schemas.microsoft.com/office/drawing/2014/main" xmlns="" val="2681653704"/>
                  </a:ext>
                </a:extLst>
              </a:tr>
              <a:tr h="370840">
                <a:tc>
                  <a:txBody>
                    <a:bodyPr/>
                    <a:lstStyle/>
                    <a:p>
                      <a:r>
                        <a:rPr lang="en-ZA" sz="1400" b="0" i="0" u="none" strike="noStrike" kern="1200" baseline="0" dirty="0">
                          <a:solidFill>
                            <a:schemeClr val="dk1"/>
                          </a:solidFill>
                          <a:latin typeface="+mn-lt"/>
                          <a:ea typeface="+mn-ea"/>
                          <a:cs typeface="+mn-cs"/>
                        </a:rPr>
                        <a:t>Policy development</a:t>
                      </a:r>
                      <a:endParaRPr lang="en-ZA" sz="1400" dirty="0"/>
                    </a:p>
                  </a:txBody>
                  <a:tcPr marL="77801" marR="77801"/>
                </a:tc>
                <a:tc>
                  <a:txBody>
                    <a:bodyPr/>
                    <a:lstStyle/>
                    <a:p>
                      <a:r>
                        <a:rPr lang="en-ZA" sz="1400" b="0" i="0" u="none" strike="noStrike" kern="1200" baseline="0" dirty="0">
                          <a:solidFill>
                            <a:schemeClr val="dk1"/>
                          </a:solidFill>
                          <a:latin typeface="+mn-lt"/>
                          <a:ea typeface="+mn-ea"/>
                          <a:cs typeface="+mn-cs"/>
                        </a:rPr>
                        <a:t>Government, ministry or</a:t>
                      </a:r>
                    </a:p>
                    <a:p>
                      <a:r>
                        <a:rPr lang="en-ZA" sz="1400" b="0" i="0" u="none" strike="noStrike" kern="1200" baseline="0" dirty="0">
                          <a:solidFill>
                            <a:schemeClr val="dk1"/>
                          </a:solidFill>
                          <a:latin typeface="+mn-lt"/>
                          <a:ea typeface="+mn-ea"/>
                          <a:cs typeface="+mn-cs"/>
                        </a:rPr>
                        <a:t>executive branch</a:t>
                      </a:r>
                      <a:endParaRPr lang="en-ZA" sz="1400" dirty="0"/>
                    </a:p>
                  </a:txBody>
                  <a:tcPr marL="77801" marR="77801"/>
                </a:tc>
                <a:extLst>
                  <a:ext uri="{0D108BD9-81ED-4DB2-BD59-A6C34878D82A}">
                    <a16:rowId xmlns:a16="http://schemas.microsoft.com/office/drawing/2014/main" xmlns="" val="2671253545"/>
                  </a:ext>
                </a:extLst>
              </a:tr>
              <a:tr h="370840">
                <a:tc>
                  <a:txBody>
                    <a:bodyPr/>
                    <a:lstStyle/>
                    <a:p>
                      <a:r>
                        <a:rPr lang="en-ZA" sz="1400" b="0" i="0" u="none" strike="noStrike" kern="1200" baseline="0" dirty="0">
                          <a:solidFill>
                            <a:schemeClr val="dk1"/>
                          </a:solidFill>
                          <a:latin typeface="+mn-lt"/>
                          <a:ea typeface="+mn-ea"/>
                          <a:cs typeface="+mn-cs"/>
                        </a:rPr>
                        <a:t>Regulation</a:t>
                      </a:r>
                      <a:endParaRPr lang="en-ZA" sz="1400" dirty="0"/>
                    </a:p>
                  </a:txBody>
                  <a:tcPr marL="77801" marR="77801"/>
                </a:tc>
                <a:tc>
                  <a:txBody>
                    <a:bodyPr/>
                    <a:lstStyle/>
                    <a:p>
                      <a:r>
                        <a:rPr lang="en-ZA" sz="1400" b="0" i="0" u="none" strike="noStrike" kern="1200" baseline="0" dirty="0">
                          <a:solidFill>
                            <a:schemeClr val="dk1"/>
                          </a:solidFill>
                          <a:latin typeface="+mn-lt"/>
                          <a:ea typeface="+mn-ea"/>
                          <a:cs typeface="+mn-cs"/>
                        </a:rPr>
                        <a:t>Separate regulatory</a:t>
                      </a:r>
                    </a:p>
                    <a:p>
                      <a:r>
                        <a:rPr lang="en-ZA" sz="1400" b="0" i="0" u="none" strike="noStrike" kern="1200" baseline="0" dirty="0">
                          <a:solidFill>
                            <a:schemeClr val="dk1"/>
                          </a:solidFill>
                          <a:latin typeface="+mn-lt"/>
                          <a:ea typeface="+mn-ea"/>
                          <a:cs typeface="+mn-cs"/>
                        </a:rPr>
                        <a:t>authority</a:t>
                      </a:r>
                      <a:endParaRPr lang="en-ZA" sz="1400" dirty="0"/>
                    </a:p>
                  </a:txBody>
                  <a:tcPr marL="77801" marR="77801"/>
                </a:tc>
                <a:extLst>
                  <a:ext uri="{0D108BD9-81ED-4DB2-BD59-A6C34878D82A}">
                    <a16:rowId xmlns:a16="http://schemas.microsoft.com/office/drawing/2014/main" xmlns="" val="3026789696"/>
                  </a:ext>
                </a:extLst>
              </a:tr>
              <a:tr h="370840">
                <a:tc>
                  <a:txBody>
                    <a:bodyPr/>
                    <a:lstStyle/>
                    <a:p>
                      <a:r>
                        <a:rPr lang="en-ZA" sz="1400" b="0" i="0" u="none" strike="noStrike" kern="1200" baseline="0" dirty="0">
                          <a:solidFill>
                            <a:schemeClr val="dk1"/>
                          </a:solidFill>
                          <a:latin typeface="+mn-lt"/>
                          <a:ea typeface="+mn-ea"/>
                          <a:cs typeface="+mn-cs"/>
                        </a:rPr>
                        <a:t>Network</a:t>
                      </a:r>
                    </a:p>
                    <a:p>
                      <a:r>
                        <a:rPr lang="en-ZA" sz="1400" b="0" i="0" u="none" strike="noStrike" kern="1200" baseline="0" dirty="0">
                          <a:solidFill>
                            <a:schemeClr val="dk1"/>
                          </a:solidFill>
                          <a:latin typeface="+mn-lt"/>
                          <a:ea typeface="+mn-ea"/>
                          <a:cs typeface="+mn-cs"/>
                        </a:rPr>
                        <a:t>operation/service</a:t>
                      </a:r>
                    </a:p>
                    <a:p>
                      <a:r>
                        <a:rPr lang="en-ZA" sz="1400" b="0" i="0" u="none" strike="noStrike" kern="1200" baseline="0" dirty="0">
                          <a:solidFill>
                            <a:schemeClr val="dk1"/>
                          </a:solidFill>
                          <a:latin typeface="+mn-lt"/>
                          <a:ea typeface="+mn-ea"/>
                          <a:cs typeface="+mn-cs"/>
                        </a:rPr>
                        <a:t>provision</a:t>
                      </a:r>
                      <a:endParaRPr lang="en-ZA" sz="1400" dirty="0"/>
                    </a:p>
                  </a:txBody>
                  <a:tcPr marL="77801" marR="77801"/>
                </a:tc>
                <a:tc>
                  <a:txBody>
                    <a:bodyPr/>
                    <a:lstStyle/>
                    <a:p>
                      <a:r>
                        <a:rPr lang="en-ZA" sz="1400" b="0" i="0" u="none" strike="noStrike" kern="1200" baseline="0" dirty="0">
                          <a:solidFill>
                            <a:schemeClr val="dk1"/>
                          </a:solidFill>
                          <a:latin typeface="+mn-lt"/>
                          <a:ea typeface="+mn-ea"/>
                          <a:cs typeface="+mn-cs"/>
                        </a:rPr>
                        <a:t>Privately and/or</a:t>
                      </a:r>
                    </a:p>
                    <a:p>
                      <a:r>
                        <a:rPr lang="en-ZA" sz="1400" b="0" i="0" u="none" strike="noStrike" kern="1200" baseline="0" dirty="0">
                          <a:solidFill>
                            <a:schemeClr val="dk1"/>
                          </a:solidFill>
                          <a:latin typeface="+mn-lt"/>
                          <a:ea typeface="+mn-ea"/>
                          <a:cs typeface="+mn-cs"/>
                        </a:rPr>
                        <a:t>commercially operated</a:t>
                      </a:r>
                    </a:p>
                    <a:p>
                      <a:r>
                        <a:rPr lang="en-ZA" sz="1400" b="0" i="0" u="none" strike="noStrike" kern="1200" baseline="0" dirty="0">
                          <a:solidFill>
                            <a:schemeClr val="dk1"/>
                          </a:solidFill>
                          <a:latin typeface="+mn-lt"/>
                          <a:ea typeface="+mn-ea"/>
                          <a:cs typeface="+mn-cs"/>
                        </a:rPr>
                        <a:t>telecommunications</a:t>
                      </a:r>
                    </a:p>
                    <a:p>
                      <a:r>
                        <a:rPr lang="en-ZA" sz="1400" b="0" i="0" u="none" strike="noStrike" kern="1200" baseline="0" dirty="0">
                          <a:solidFill>
                            <a:schemeClr val="dk1"/>
                          </a:solidFill>
                          <a:latin typeface="+mn-lt"/>
                          <a:ea typeface="+mn-ea"/>
                          <a:cs typeface="+mn-cs"/>
                        </a:rPr>
                        <a:t>operators</a:t>
                      </a:r>
                      <a:endParaRPr lang="en-ZA" sz="1400" dirty="0"/>
                    </a:p>
                  </a:txBody>
                  <a:tcPr marL="77801" marR="77801"/>
                </a:tc>
                <a:extLst>
                  <a:ext uri="{0D108BD9-81ED-4DB2-BD59-A6C34878D82A}">
                    <a16:rowId xmlns:a16="http://schemas.microsoft.com/office/drawing/2014/main" xmlns="" val="1000664565"/>
                  </a:ext>
                </a:extLst>
              </a:tr>
            </a:tbl>
          </a:graphicData>
        </a:graphic>
      </p:graphicFrame>
      <p:sp>
        <p:nvSpPr>
          <p:cNvPr id="8" name="TextBox 7">
            <a:extLst>
              <a:ext uri="{FF2B5EF4-FFF2-40B4-BE49-F238E27FC236}">
                <a16:creationId xmlns:a16="http://schemas.microsoft.com/office/drawing/2014/main" xmlns="" id="{2A8F5553-4C73-4355-AF5B-E3581325AC5D}"/>
              </a:ext>
            </a:extLst>
          </p:cNvPr>
          <p:cNvSpPr txBox="1"/>
          <p:nvPr/>
        </p:nvSpPr>
        <p:spPr>
          <a:xfrm>
            <a:off x="838200" y="4934585"/>
            <a:ext cx="11120120" cy="1169551"/>
          </a:xfrm>
          <a:prstGeom prst="rect">
            <a:avLst/>
          </a:prstGeom>
          <a:noFill/>
        </p:spPr>
        <p:txBody>
          <a:bodyPr wrap="square" rtlCol="0">
            <a:spAutoFit/>
          </a:bodyPr>
          <a:lstStyle/>
          <a:p>
            <a:r>
              <a:rPr lang="en-ZA" sz="1400" dirty="0"/>
              <a:t>Independence must </a:t>
            </a:r>
            <a:r>
              <a:rPr lang="en-US" sz="1400" dirty="0"/>
              <a:t>be balanced with clearly identified requirements for accountability. This involves establishing: </a:t>
            </a:r>
          </a:p>
          <a:p>
            <a:r>
              <a:rPr lang="en-US" sz="1400" dirty="0"/>
              <a:t>(i) detailed policies and laws setting forth explicit objectives governing the regulator; </a:t>
            </a:r>
          </a:p>
          <a:p>
            <a:r>
              <a:rPr lang="en-US" sz="1400" dirty="0"/>
              <a:t>(ii) specific requirements for reporting to the government or parliament; </a:t>
            </a:r>
          </a:p>
          <a:p>
            <a:r>
              <a:rPr lang="en-US" sz="1400" dirty="0"/>
              <a:t>(iii) procedural requirements; and </a:t>
            </a:r>
          </a:p>
          <a:p>
            <a:r>
              <a:rPr lang="en-US" sz="1400" dirty="0"/>
              <a:t>(iv) the possibility of </a:t>
            </a:r>
            <a:r>
              <a:rPr lang="en-ZA" sz="1400" dirty="0"/>
              <a:t>judicial review.</a:t>
            </a:r>
          </a:p>
        </p:txBody>
      </p:sp>
      <p:sp>
        <p:nvSpPr>
          <p:cNvPr id="9" name="Slide Number Placeholder 8">
            <a:extLst>
              <a:ext uri="{FF2B5EF4-FFF2-40B4-BE49-F238E27FC236}">
                <a16:creationId xmlns:a16="http://schemas.microsoft.com/office/drawing/2014/main" xmlns="" id="{04F8778C-6729-41EA-ACDC-A1FD847B699D}"/>
              </a:ext>
            </a:extLst>
          </p:cNvPr>
          <p:cNvSpPr>
            <a:spLocks noGrp="1"/>
          </p:cNvSpPr>
          <p:nvPr>
            <p:ph type="sldNum" sz="quarter" idx="12"/>
          </p:nvPr>
        </p:nvSpPr>
        <p:spPr/>
        <p:txBody>
          <a:bodyPr/>
          <a:lstStyle/>
          <a:p>
            <a:fld id="{1CFF026F-ED03-48A2-8856-4BA5147DC57B}" type="slidenum">
              <a:rPr lang="en-ZA" smtClean="0"/>
              <a:pPr/>
              <a:t>5</a:t>
            </a:fld>
            <a:endParaRPr lang="en-ZA" dirty="0"/>
          </a:p>
        </p:txBody>
      </p:sp>
    </p:spTree>
    <p:extLst>
      <p:ext uri="{BB962C8B-B14F-4D97-AF65-F5344CB8AC3E}">
        <p14:creationId xmlns:p14="http://schemas.microsoft.com/office/powerpoint/2010/main" xmlns="" val="352741482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385F15-2187-4CA0-A747-EEF42B17A5AF}"/>
              </a:ext>
            </a:extLst>
          </p:cNvPr>
          <p:cNvSpPr>
            <a:spLocks noGrp="1"/>
          </p:cNvSpPr>
          <p:nvPr>
            <p:ph type="title"/>
          </p:nvPr>
        </p:nvSpPr>
        <p:spPr/>
        <p:txBody>
          <a:bodyPr/>
          <a:lstStyle/>
          <a:p>
            <a:r>
              <a:rPr lang="en-ZA" dirty="0"/>
              <a:t>ITU: Various Regulator Models</a:t>
            </a:r>
          </a:p>
        </p:txBody>
      </p:sp>
      <p:graphicFrame>
        <p:nvGraphicFramePr>
          <p:cNvPr id="5" name="Content Placeholder 4">
            <a:extLst>
              <a:ext uri="{FF2B5EF4-FFF2-40B4-BE49-F238E27FC236}">
                <a16:creationId xmlns:a16="http://schemas.microsoft.com/office/drawing/2014/main" xmlns="" id="{A0A0FA9B-D3BB-4288-B46C-CBF216C63637}"/>
              </a:ext>
            </a:extLst>
          </p:cNvPr>
          <p:cNvGraphicFramePr>
            <a:graphicFrameLocks noGrp="1"/>
          </p:cNvGraphicFramePr>
          <p:nvPr>
            <p:ph idx="1"/>
            <p:extLst>
              <p:ext uri="{D42A27DB-BD31-4B8C-83A1-F6EECF244321}">
                <p14:modId xmlns:p14="http://schemas.microsoft.com/office/powerpoint/2010/main" xmlns="" val="1318285390"/>
              </p:ext>
            </p:extLst>
          </p:nvPr>
        </p:nvGraphicFramePr>
        <p:xfrm>
          <a:off x="874897" y="1617210"/>
          <a:ext cx="10816360" cy="4195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xmlns="" id="{058A4EFC-DAED-4E98-876A-FFBD89A08C50}"/>
              </a:ext>
            </a:extLst>
          </p:cNvPr>
          <p:cNvSpPr>
            <a:spLocks noGrp="1"/>
          </p:cNvSpPr>
          <p:nvPr>
            <p:ph type="sldNum" sz="quarter" idx="12"/>
          </p:nvPr>
        </p:nvSpPr>
        <p:spPr/>
        <p:txBody>
          <a:bodyPr/>
          <a:lstStyle/>
          <a:p>
            <a:fld id="{1CFF026F-ED03-48A2-8856-4BA5147DC57B}" type="slidenum">
              <a:rPr lang="en-ZA" smtClean="0"/>
              <a:pPr/>
              <a:t>6</a:t>
            </a:fld>
            <a:endParaRPr lang="en-ZA" dirty="0"/>
          </a:p>
        </p:txBody>
      </p:sp>
    </p:spTree>
    <p:extLst>
      <p:ext uri="{BB962C8B-B14F-4D97-AF65-F5344CB8AC3E}">
        <p14:creationId xmlns:p14="http://schemas.microsoft.com/office/powerpoint/2010/main" xmlns="" val="3591734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7E6A544-F7C9-4532-99FE-0A05FE65556D}"/>
              </a:ext>
            </a:extLst>
          </p:cNvPr>
          <p:cNvSpPr>
            <a:spLocks noGrp="1"/>
          </p:cNvSpPr>
          <p:nvPr>
            <p:ph idx="1"/>
          </p:nvPr>
        </p:nvSpPr>
        <p:spPr/>
        <p:txBody>
          <a:bodyPr/>
          <a:lstStyle/>
          <a:p>
            <a:endParaRPr lang="en-ZA" dirty="0"/>
          </a:p>
        </p:txBody>
      </p:sp>
      <p:pic>
        <p:nvPicPr>
          <p:cNvPr id="4" name="Content Placeholder 3" descr="A screenshot of a cell phone&#10;&#10;Description automatically generated">
            <a:extLst>
              <a:ext uri="{FF2B5EF4-FFF2-40B4-BE49-F238E27FC236}">
                <a16:creationId xmlns:a16="http://schemas.microsoft.com/office/drawing/2014/main" xmlns="" id="{58B1DD50-BA1C-4389-814C-B87DF0B98A9E}"/>
              </a:ext>
            </a:extLst>
          </p:cNvPr>
          <p:cNvPicPr>
            <a:picLocks noChangeAspect="1"/>
          </p:cNvPicPr>
          <p:nvPr/>
        </p:nvPicPr>
        <p:blipFill rotWithShape="1">
          <a:blip r:embed="rId2" cstate="print"/>
          <a:srcRect l="20001" t="20370" r="25729" b="8518"/>
          <a:stretch/>
        </p:blipFill>
        <p:spPr>
          <a:xfrm>
            <a:off x="1103312" y="189026"/>
            <a:ext cx="8946541" cy="6479947"/>
          </a:xfrm>
          <a:prstGeom prst="rect">
            <a:avLst/>
          </a:prstGeom>
        </p:spPr>
      </p:pic>
      <p:sp>
        <p:nvSpPr>
          <p:cNvPr id="5" name="Slide Number Placeholder 4">
            <a:extLst>
              <a:ext uri="{FF2B5EF4-FFF2-40B4-BE49-F238E27FC236}">
                <a16:creationId xmlns:a16="http://schemas.microsoft.com/office/drawing/2014/main" xmlns="" id="{06496F7F-71BE-45E2-9B93-67F786D93016}"/>
              </a:ext>
            </a:extLst>
          </p:cNvPr>
          <p:cNvSpPr>
            <a:spLocks noGrp="1"/>
          </p:cNvSpPr>
          <p:nvPr>
            <p:ph type="sldNum" sz="quarter" idx="12"/>
          </p:nvPr>
        </p:nvSpPr>
        <p:spPr/>
        <p:txBody>
          <a:bodyPr/>
          <a:lstStyle/>
          <a:p>
            <a:fld id="{1CFF026F-ED03-48A2-8856-4BA5147DC57B}" type="slidenum">
              <a:rPr lang="en-ZA" smtClean="0"/>
              <a:pPr/>
              <a:t>7</a:t>
            </a:fld>
            <a:endParaRPr lang="en-ZA" dirty="0"/>
          </a:p>
        </p:txBody>
      </p:sp>
    </p:spTree>
    <p:extLst>
      <p:ext uri="{BB962C8B-B14F-4D97-AF65-F5344CB8AC3E}">
        <p14:creationId xmlns:p14="http://schemas.microsoft.com/office/powerpoint/2010/main" xmlns="" val="2601893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17887B-B0C1-442B-BD79-D2AC4B1934CD}"/>
              </a:ext>
            </a:extLst>
          </p:cNvPr>
          <p:cNvSpPr>
            <a:spLocks noGrp="1"/>
          </p:cNvSpPr>
          <p:nvPr>
            <p:ph type="title"/>
          </p:nvPr>
        </p:nvSpPr>
        <p:spPr/>
        <p:txBody>
          <a:bodyPr/>
          <a:lstStyle/>
          <a:p>
            <a:r>
              <a:rPr lang="en-ZA" dirty="0"/>
              <a:t>ITU: The Big Picture – Foundation </a:t>
            </a:r>
            <a:br>
              <a:rPr lang="en-ZA" dirty="0"/>
            </a:br>
            <a:endParaRPr lang="en-ZA" dirty="0"/>
          </a:p>
        </p:txBody>
      </p:sp>
      <p:sp>
        <p:nvSpPr>
          <p:cNvPr id="3" name="Content Placeholder 2">
            <a:extLst>
              <a:ext uri="{FF2B5EF4-FFF2-40B4-BE49-F238E27FC236}">
                <a16:creationId xmlns:a16="http://schemas.microsoft.com/office/drawing/2014/main" xmlns="" id="{6D56A46B-DDEB-4586-8237-BEA4D72AD3AA}"/>
              </a:ext>
            </a:extLst>
          </p:cNvPr>
          <p:cNvSpPr>
            <a:spLocks noGrp="1"/>
          </p:cNvSpPr>
          <p:nvPr>
            <p:ph idx="1"/>
          </p:nvPr>
        </p:nvSpPr>
        <p:spPr>
          <a:xfrm>
            <a:off x="1103312" y="1594884"/>
            <a:ext cx="9954548" cy="4653515"/>
          </a:xfrm>
        </p:spPr>
        <p:txBody>
          <a:bodyPr>
            <a:normAutofit/>
          </a:bodyPr>
          <a:lstStyle/>
          <a:p>
            <a:pPr marL="0" indent="0">
              <a:buNone/>
            </a:pPr>
            <a:r>
              <a:rPr lang="en-ZA" dirty="0"/>
              <a:t>No institutional design per se guarantees the </a:t>
            </a:r>
            <a:r>
              <a:rPr lang="en-US" dirty="0"/>
              <a:t>successful functioning of the regulator, but when designing the institutional structure, the following important principles should be kept in mind.</a:t>
            </a:r>
          </a:p>
          <a:p>
            <a:r>
              <a:rPr lang="en-US" dirty="0"/>
              <a:t>Regulators must be perceived by industry to be independent – thus the importance of transparency and accountability of the regulator.</a:t>
            </a:r>
          </a:p>
          <a:p>
            <a:r>
              <a:rPr lang="en-US" dirty="0"/>
              <a:t>Regulators should have the expertise to assess and make sound judgments on both technical and industry-specific issues – thus the importance of appropriate appointment and </a:t>
            </a:r>
            <a:r>
              <a:rPr lang="en-ZA" dirty="0"/>
              <a:t>staffing mechanisms.</a:t>
            </a:r>
          </a:p>
          <a:p>
            <a:r>
              <a:rPr lang="en-US" dirty="0"/>
              <a:t>Regulators must take into account various viewpoints and interests, including economic, social, and political objectives. This balance should be reflected in the institutional structure and in the system of checks and balances.</a:t>
            </a:r>
          </a:p>
          <a:p>
            <a:r>
              <a:rPr lang="en-US" dirty="0"/>
              <a:t>The institutional design, internal structure, and administration must be sufficiently flexible to allow the regulator to respond to market </a:t>
            </a:r>
            <a:r>
              <a:rPr lang="en-ZA" dirty="0"/>
              <a:t>realities.</a:t>
            </a:r>
          </a:p>
        </p:txBody>
      </p:sp>
      <p:sp>
        <p:nvSpPr>
          <p:cNvPr id="4" name="Slide Number Placeholder 3">
            <a:extLst>
              <a:ext uri="{FF2B5EF4-FFF2-40B4-BE49-F238E27FC236}">
                <a16:creationId xmlns:a16="http://schemas.microsoft.com/office/drawing/2014/main" xmlns="" id="{BE70A60B-A6D1-4BE7-AB03-B91416C97214}"/>
              </a:ext>
            </a:extLst>
          </p:cNvPr>
          <p:cNvSpPr>
            <a:spLocks noGrp="1"/>
          </p:cNvSpPr>
          <p:nvPr>
            <p:ph type="sldNum" sz="quarter" idx="12"/>
          </p:nvPr>
        </p:nvSpPr>
        <p:spPr/>
        <p:txBody>
          <a:bodyPr/>
          <a:lstStyle/>
          <a:p>
            <a:fld id="{1CFF026F-ED03-48A2-8856-4BA5147DC57B}" type="slidenum">
              <a:rPr lang="en-ZA" smtClean="0"/>
              <a:pPr/>
              <a:t>8</a:t>
            </a:fld>
            <a:endParaRPr lang="en-ZA" dirty="0"/>
          </a:p>
        </p:txBody>
      </p:sp>
    </p:spTree>
    <p:extLst>
      <p:ext uri="{BB962C8B-B14F-4D97-AF65-F5344CB8AC3E}">
        <p14:creationId xmlns:p14="http://schemas.microsoft.com/office/powerpoint/2010/main" xmlns="" val="3560987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C668A3-28B9-4C8F-BBED-AD300845E467}"/>
              </a:ext>
            </a:extLst>
          </p:cNvPr>
          <p:cNvSpPr>
            <a:spLocks noGrp="1"/>
          </p:cNvSpPr>
          <p:nvPr>
            <p:ph type="title"/>
          </p:nvPr>
        </p:nvSpPr>
        <p:spPr/>
        <p:txBody>
          <a:bodyPr/>
          <a:lstStyle/>
          <a:p>
            <a:r>
              <a:rPr lang="en-ZA" dirty="0"/>
              <a:t>ITU - Future Challenges</a:t>
            </a:r>
          </a:p>
        </p:txBody>
      </p:sp>
      <p:sp>
        <p:nvSpPr>
          <p:cNvPr id="3" name="Content Placeholder 2">
            <a:extLst>
              <a:ext uri="{FF2B5EF4-FFF2-40B4-BE49-F238E27FC236}">
                <a16:creationId xmlns:a16="http://schemas.microsoft.com/office/drawing/2014/main" xmlns="" id="{6198813C-6099-43A0-A0F0-5E7BCADB5A09}"/>
              </a:ext>
            </a:extLst>
          </p:cNvPr>
          <p:cNvSpPr>
            <a:spLocks noGrp="1"/>
          </p:cNvSpPr>
          <p:nvPr>
            <p:ph idx="1"/>
          </p:nvPr>
        </p:nvSpPr>
        <p:spPr>
          <a:xfrm>
            <a:off x="768626" y="1563758"/>
            <a:ext cx="10429461" cy="4684642"/>
          </a:xfrm>
        </p:spPr>
        <p:txBody>
          <a:bodyPr>
            <a:normAutofit/>
          </a:bodyPr>
          <a:lstStyle/>
          <a:p>
            <a:r>
              <a:rPr lang="en-US" dirty="0"/>
              <a:t>Over the past decade, new communications technologies have become cheaper, more useful and</a:t>
            </a:r>
          </a:p>
          <a:p>
            <a:r>
              <a:rPr lang="en-US" dirty="0"/>
              <a:t>More useable and in becoming cheaper, have been embraced by the majority of people in developed countries, as well as a growing proportion of those in the developing world. </a:t>
            </a:r>
          </a:p>
          <a:p>
            <a:r>
              <a:rPr lang="en-US" dirty="0"/>
              <a:t>This dramatic change is bringing with it a range of new challenges, related, for instance, to </a:t>
            </a:r>
            <a:r>
              <a:rPr lang="en-US" b="1" i="1" dirty="0"/>
              <a:t>privacy, security and digital content regulation</a:t>
            </a:r>
            <a:r>
              <a:rPr lang="en-US" dirty="0"/>
              <a:t>. </a:t>
            </a:r>
          </a:p>
          <a:p>
            <a:r>
              <a:rPr lang="en-US" dirty="0"/>
              <a:t>These challenges, even though seemingly outside the normal bounds of telecommunications regulation, are increasingly being seen as part of the new regulatory landscape: </a:t>
            </a:r>
            <a:r>
              <a:rPr lang="en-US" b="1" i="1" dirty="0"/>
              <a:t>such is the revolutionary </a:t>
            </a:r>
            <a:r>
              <a:rPr lang="en-ZA" b="1" i="1" dirty="0"/>
              <a:t>impact of technological convergence.</a:t>
            </a:r>
          </a:p>
        </p:txBody>
      </p:sp>
      <p:sp>
        <p:nvSpPr>
          <p:cNvPr id="4" name="Slide Number Placeholder 3">
            <a:extLst>
              <a:ext uri="{FF2B5EF4-FFF2-40B4-BE49-F238E27FC236}">
                <a16:creationId xmlns:a16="http://schemas.microsoft.com/office/drawing/2014/main" xmlns="" id="{B3922F87-F7C4-4CD8-B1B3-68A4474BF4CE}"/>
              </a:ext>
            </a:extLst>
          </p:cNvPr>
          <p:cNvSpPr>
            <a:spLocks noGrp="1"/>
          </p:cNvSpPr>
          <p:nvPr>
            <p:ph type="sldNum" sz="quarter" idx="12"/>
          </p:nvPr>
        </p:nvSpPr>
        <p:spPr/>
        <p:txBody>
          <a:bodyPr/>
          <a:lstStyle/>
          <a:p>
            <a:fld id="{1CFF026F-ED03-48A2-8856-4BA5147DC57B}" type="slidenum">
              <a:rPr lang="en-ZA" smtClean="0"/>
              <a:pPr/>
              <a:t>9</a:t>
            </a:fld>
            <a:endParaRPr lang="en-ZA" dirty="0"/>
          </a:p>
        </p:txBody>
      </p:sp>
    </p:spTree>
    <p:extLst>
      <p:ext uri="{BB962C8B-B14F-4D97-AF65-F5344CB8AC3E}">
        <p14:creationId xmlns:p14="http://schemas.microsoft.com/office/powerpoint/2010/main" xmlns="" val="42427674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790</TotalTime>
  <Words>6821</Words>
  <Application>Microsoft Office PowerPoint</Application>
  <PresentationFormat>Custom</PresentationFormat>
  <Paragraphs>295</Paragraphs>
  <Slides>22</Slides>
  <Notes>8</Notes>
  <HiddenSlides>1</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Ion</vt:lpstr>
      <vt:lpstr>Amanda Cuba  Presentation  </vt:lpstr>
      <vt:lpstr>Contents </vt:lpstr>
      <vt:lpstr>Question 1</vt:lpstr>
      <vt:lpstr>ITU Organizational and Institutional Approaches to Regulation </vt:lpstr>
      <vt:lpstr>Slide 5</vt:lpstr>
      <vt:lpstr>ITU: Various Regulator Models</vt:lpstr>
      <vt:lpstr>Slide 7</vt:lpstr>
      <vt:lpstr>ITU: The Big Picture – Foundation  </vt:lpstr>
      <vt:lpstr>ITU - Future Challenges</vt:lpstr>
      <vt:lpstr>National Development Plan(NDP) Overview about ICT</vt:lpstr>
      <vt:lpstr>NDP: Economic infrastructure – the foundation of social and economic development</vt:lpstr>
      <vt:lpstr>NDP: Information and communications infrastructure</vt:lpstr>
      <vt:lpstr>NDP- ICT Reality</vt:lpstr>
      <vt:lpstr>NDP Areas of Focus</vt:lpstr>
      <vt:lpstr>NDP: Long term: 2020–2030</vt:lpstr>
      <vt:lpstr>NDP Key Issues</vt:lpstr>
      <vt:lpstr>Policy</vt:lpstr>
      <vt:lpstr>Refined universal service and access framework</vt:lpstr>
      <vt:lpstr>Roles and Responsibilities  USAASA</vt:lpstr>
      <vt:lpstr>Gaps in the Spectrum Management Regime  </vt:lpstr>
      <vt:lpstr>Roles and Responsibility</vt:lpstr>
      <vt:lpstr>Key ICT regulatory imperatives related to ICASA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Amanda Cuba  Presentation</dc:title>
  <dc:creator>Amanda Cuba</dc:creator>
  <cp:lastModifiedBy>PUMZA</cp:lastModifiedBy>
  <cp:revision>38</cp:revision>
  <dcterms:created xsi:type="dcterms:W3CDTF">2020-02-24T00:40:24Z</dcterms:created>
  <dcterms:modified xsi:type="dcterms:W3CDTF">2020-02-26T09:14:14Z</dcterms:modified>
</cp:coreProperties>
</file>