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779" r:id="rId2"/>
    <p:sldId id="743" r:id="rId3"/>
    <p:sldId id="744" r:id="rId4"/>
    <p:sldId id="745" r:id="rId5"/>
    <p:sldId id="747" r:id="rId6"/>
    <p:sldId id="749" r:id="rId7"/>
    <p:sldId id="750" r:id="rId8"/>
    <p:sldId id="752" r:id="rId9"/>
    <p:sldId id="742" r:id="rId10"/>
    <p:sldId id="772" r:id="rId11"/>
    <p:sldId id="773" r:id="rId12"/>
    <p:sldId id="774" r:id="rId13"/>
    <p:sldId id="775" r:id="rId14"/>
    <p:sldId id="776" r:id="rId15"/>
    <p:sldId id="753" r:id="rId16"/>
    <p:sldId id="754" r:id="rId17"/>
    <p:sldId id="771" r:id="rId18"/>
    <p:sldId id="755" r:id="rId19"/>
    <p:sldId id="778" r:id="rId20"/>
    <p:sldId id="758" r:id="rId21"/>
    <p:sldId id="715" r:id="rId22"/>
    <p:sldId id="722" r:id="rId23"/>
    <p:sldId id="729" r:id="rId24"/>
    <p:sldId id="716" r:id="rId25"/>
    <p:sldId id="723" r:id="rId26"/>
    <p:sldId id="718" r:id="rId27"/>
    <p:sldId id="731" r:id="rId28"/>
    <p:sldId id="721" r:id="rId29"/>
    <p:sldId id="732" r:id="rId30"/>
    <p:sldId id="757" r:id="rId31"/>
    <p:sldId id="756" r:id="rId32"/>
    <p:sldId id="314" r:id="rId33"/>
  </p:sldIdLst>
  <p:sldSz cx="9144000" cy="6858000" type="screen4x3"/>
  <p:notesSz cx="6797675" cy="9926638"/>
  <p:defaultTextStyle>
    <a:defPPr>
      <a:defRPr lang="en-US"/>
    </a:defPPr>
    <a:lvl1pPr marL="0" algn="l" defTabSz="457011" rtl="0" eaLnBrk="1" latinLnBrk="0" hangingPunct="1">
      <a:defRPr sz="1700" kern="1200">
        <a:solidFill>
          <a:schemeClr val="tx1"/>
        </a:solidFill>
        <a:latin typeface="+mn-lt"/>
        <a:ea typeface="+mn-ea"/>
        <a:cs typeface="+mn-cs"/>
      </a:defRPr>
    </a:lvl1pPr>
    <a:lvl2pPr marL="457011" algn="l" defTabSz="457011" rtl="0" eaLnBrk="1" latinLnBrk="0" hangingPunct="1">
      <a:defRPr sz="1700" kern="1200">
        <a:solidFill>
          <a:schemeClr val="tx1"/>
        </a:solidFill>
        <a:latin typeface="+mn-lt"/>
        <a:ea typeface="+mn-ea"/>
        <a:cs typeface="+mn-cs"/>
      </a:defRPr>
    </a:lvl2pPr>
    <a:lvl3pPr marL="914023" algn="l" defTabSz="457011" rtl="0" eaLnBrk="1" latinLnBrk="0" hangingPunct="1">
      <a:defRPr sz="1700" kern="1200">
        <a:solidFill>
          <a:schemeClr val="tx1"/>
        </a:solidFill>
        <a:latin typeface="+mn-lt"/>
        <a:ea typeface="+mn-ea"/>
        <a:cs typeface="+mn-cs"/>
      </a:defRPr>
    </a:lvl3pPr>
    <a:lvl4pPr marL="1371034" algn="l" defTabSz="457011" rtl="0" eaLnBrk="1" latinLnBrk="0" hangingPunct="1">
      <a:defRPr sz="1700" kern="1200">
        <a:solidFill>
          <a:schemeClr val="tx1"/>
        </a:solidFill>
        <a:latin typeface="+mn-lt"/>
        <a:ea typeface="+mn-ea"/>
        <a:cs typeface="+mn-cs"/>
      </a:defRPr>
    </a:lvl4pPr>
    <a:lvl5pPr marL="1828043" algn="l" defTabSz="457011" rtl="0" eaLnBrk="1" latinLnBrk="0" hangingPunct="1">
      <a:defRPr sz="1700" kern="1200">
        <a:solidFill>
          <a:schemeClr val="tx1"/>
        </a:solidFill>
        <a:latin typeface="+mn-lt"/>
        <a:ea typeface="+mn-ea"/>
        <a:cs typeface="+mn-cs"/>
      </a:defRPr>
    </a:lvl5pPr>
    <a:lvl6pPr marL="2285056" algn="l" defTabSz="457011" rtl="0" eaLnBrk="1" latinLnBrk="0" hangingPunct="1">
      <a:defRPr sz="1700" kern="1200">
        <a:solidFill>
          <a:schemeClr val="tx1"/>
        </a:solidFill>
        <a:latin typeface="+mn-lt"/>
        <a:ea typeface="+mn-ea"/>
        <a:cs typeface="+mn-cs"/>
      </a:defRPr>
    </a:lvl6pPr>
    <a:lvl7pPr marL="2742066" algn="l" defTabSz="457011" rtl="0" eaLnBrk="1" latinLnBrk="0" hangingPunct="1">
      <a:defRPr sz="1700" kern="1200">
        <a:solidFill>
          <a:schemeClr val="tx1"/>
        </a:solidFill>
        <a:latin typeface="+mn-lt"/>
        <a:ea typeface="+mn-ea"/>
        <a:cs typeface="+mn-cs"/>
      </a:defRPr>
    </a:lvl7pPr>
    <a:lvl8pPr marL="3199079" algn="l" defTabSz="457011" rtl="0" eaLnBrk="1" latinLnBrk="0" hangingPunct="1">
      <a:defRPr sz="1700" kern="1200">
        <a:solidFill>
          <a:schemeClr val="tx1"/>
        </a:solidFill>
        <a:latin typeface="+mn-lt"/>
        <a:ea typeface="+mn-ea"/>
        <a:cs typeface="+mn-cs"/>
      </a:defRPr>
    </a:lvl8pPr>
    <a:lvl9pPr marL="3656088" algn="l" defTabSz="457011"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161">
          <p15:clr>
            <a:srgbClr val="A4A3A4"/>
          </p15:clr>
        </p15:guide>
        <p15:guide id="4"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300"/>
    <a:srgbClr val="004C00"/>
    <a:srgbClr val="003D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13" autoAdjust="0"/>
    <p:restoredTop sz="99078" autoAdjust="0"/>
  </p:normalViewPr>
  <p:slideViewPr>
    <p:cSldViewPr snapToGrid="0" snapToObjects="1">
      <p:cViewPr varScale="1">
        <p:scale>
          <a:sx n="116" d="100"/>
          <a:sy n="116" d="100"/>
        </p:scale>
        <p:origin x="-1494" y="-114"/>
      </p:cViewPr>
      <p:guideLst>
        <p:guide orient="horz" pos="2160"/>
        <p:guide orient="horz" pos="2161"/>
        <p:guide pos="2880"/>
        <p:guide pos="2881"/>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E91C2-E495-4DCF-BD6D-9732AA2ABF7F}"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n-ZA"/>
        </a:p>
      </dgm:t>
    </dgm:pt>
    <dgm:pt modelId="{1D39E9F4-18AC-48BA-8523-3F1C0DF1FFFD}">
      <dgm:prSet phldrT="[Text]"/>
      <dgm:spPr/>
      <dgm:t>
        <a:bodyPr/>
        <a:lstStyle/>
        <a:p>
          <a:r>
            <a:rPr lang="en-ZA" dirty="0" smtClean="0">
              <a:solidFill>
                <a:schemeClr val="tx1"/>
              </a:solidFill>
            </a:rPr>
            <a:t>RECRUITMENT STRATEGY</a:t>
          </a:r>
          <a:endParaRPr lang="en-ZA" dirty="0">
            <a:solidFill>
              <a:schemeClr val="tx1"/>
            </a:solidFill>
          </a:endParaRPr>
        </a:p>
      </dgm:t>
    </dgm:pt>
    <dgm:pt modelId="{4FB57C42-1866-4FFE-9289-6D7B0955A918}" type="parTrans" cxnId="{FBA1D6B9-9A70-454F-A651-D0ABEEC0628A}">
      <dgm:prSet/>
      <dgm:spPr/>
      <dgm:t>
        <a:bodyPr/>
        <a:lstStyle/>
        <a:p>
          <a:endParaRPr lang="en-ZA"/>
        </a:p>
      </dgm:t>
    </dgm:pt>
    <dgm:pt modelId="{E51B05FF-E30D-46CA-9C7F-7D14A6EDC9C0}" type="sibTrans" cxnId="{FBA1D6B9-9A70-454F-A651-D0ABEEC0628A}">
      <dgm:prSet/>
      <dgm:spPr/>
      <dgm:t>
        <a:bodyPr/>
        <a:lstStyle/>
        <a:p>
          <a:endParaRPr lang="en-ZA"/>
        </a:p>
      </dgm:t>
    </dgm:pt>
    <dgm:pt modelId="{F87B0934-49E4-4E08-9E75-BA47C3525025}">
      <dgm:prSet phldrT="[Text]"/>
      <dgm:spPr/>
      <dgm:t>
        <a:bodyPr/>
        <a:lstStyle/>
        <a:p>
          <a:r>
            <a:rPr lang="en-ZA" dirty="0" smtClean="0">
              <a:solidFill>
                <a:schemeClr val="tx1"/>
              </a:solidFill>
            </a:rPr>
            <a:t>SMS</a:t>
          </a:r>
          <a:endParaRPr lang="en-ZA" dirty="0">
            <a:solidFill>
              <a:schemeClr val="tx1"/>
            </a:solidFill>
          </a:endParaRPr>
        </a:p>
      </dgm:t>
    </dgm:pt>
    <dgm:pt modelId="{C8B61539-BDC4-4829-960C-D02F4C1C10F8}" type="parTrans" cxnId="{A51968AF-6157-4683-B25D-9DA22E0C3AAF}">
      <dgm:prSet/>
      <dgm:spPr/>
      <dgm:t>
        <a:bodyPr/>
        <a:lstStyle/>
        <a:p>
          <a:endParaRPr lang="en-ZA"/>
        </a:p>
      </dgm:t>
    </dgm:pt>
    <dgm:pt modelId="{168FC855-4FBA-417D-9D78-336E48B1F87E}" type="sibTrans" cxnId="{A51968AF-6157-4683-B25D-9DA22E0C3AAF}">
      <dgm:prSet/>
      <dgm:spPr/>
      <dgm:t>
        <a:bodyPr/>
        <a:lstStyle/>
        <a:p>
          <a:endParaRPr lang="en-ZA"/>
        </a:p>
      </dgm:t>
    </dgm:pt>
    <dgm:pt modelId="{9E454880-E542-4583-B662-4526E3ECDB58}">
      <dgm:prSet phldrT="[Text]"/>
      <dgm:spPr/>
      <dgm:t>
        <a:bodyPr/>
        <a:lstStyle/>
        <a:p>
          <a:r>
            <a:rPr lang="en-ZA" dirty="0" smtClean="0">
              <a:solidFill>
                <a:schemeClr val="tx1"/>
              </a:solidFill>
            </a:rPr>
            <a:t>INTERNAL</a:t>
          </a:r>
          <a:r>
            <a:rPr lang="en-ZA" dirty="0" smtClean="0"/>
            <a:t> </a:t>
          </a:r>
          <a:endParaRPr lang="en-ZA" dirty="0"/>
        </a:p>
      </dgm:t>
    </dgm:pt>
    <dgm:pt modelId="{5CE7626E-B5DC-41A8-817B-6580894E60EE}" type="parTrans" cxnId="{A427A3EA-B86C-417B-AE3A-7DB7797F9079}">
      <dgm:prSet/>
      <dgm:spPr/>
      <dgm:t>
        <a:bodyPr/>
        <a:lstStyle/>
        <a:p>
          <a:endParaRPr lang="en-ZA"/>
        </a:p>
      </dgm:t>
    </dgm:pt>
    <dgm:pt modelId="{3EA598B4-B341-4085-B0B3-CBEB12999676}" type="sibTrans" cxnId="{A427A3EA-B86C-417B-AE3A-7DB7797F9079}">
      <dgm:prSet/>
      <dgm:spPr/>
      <dgm:t>
        <a:bodyPr/>
        <a:lstStyle/>
        <a:p>
          <a:endParaRPr lang="en-ZA"/>
        </a:p>
      </dgm:t>
    </dgm:pt>
    <dgm:pt modelId="{7B9A19DA-2FB4-42D7-8448-B6CC7174DC93}">
      <dgm:prSet phldrT="[Text]"/>
      <dgm:spPr/>
      <dgm:t>
        <a:bodyPr/>
        <a:lstStyle/>
        <a:p>
          <a:r>
            <a:rPr lang="en-ZA" dirty="0" smtClean="0">
              <a:solidFill>
                <a:schemeClr val="tx1"/>
              </a:solidFill>
            </a:rPr>
            <a:t>EX OFFICIALS</a:t>
          </a:r>
          <a:endParaRPr lang="en-ZA" dirty="0">
            <a:solidFill>
              <a:schemeClr val="tx1"/>
            </a:solidFill>
          </a:endParaRPr>
        </a:p>
      </dgm:t>
    </dgm:pt>
    <dgm:pt modelId="{CA3EB988-F593-4B4B-8FDE-CC367BEB4670}" type="parTrans" cxnId="{F7AF4F7D-75A1-4019-A36C-0246769CA88E}">
      <dgm:prSet/>
      <dgm:spPr/>
      <dgm:t>
        <a:bodyPr/>
        <a:lstStyle/>
        <a:p>
          <a:endParaRPr lang="en-ZA"/>
        </a:p>
      </dgm:t>
    </dgm:pt>
    <dgm:pt modelId="{42896989-82E9-419F-A76F-05D7A0489F82}" type="sibTrans" cxnId="{F7AF4F7D-75A1-4019-A36C-0246769CA88E}">
      <dgm:prSet/>
      <dgm:spPr/>
      <dgm:t>
        <a:bodyPr/>
        <a:lstStyle/>
        <a:p>
          <a:endParaRPr lang="en-ZA"/>
        </a:p>
      </dgm:t>
    </dgm:pt>
    <dgm:pt modelId="{9247F94E-F619-4C03-AF93-2102791533B4}">
      <dgm:prSet phldrT="[Text]"/>
      <dgm:spPr/>
      <dgm:t>
        <a:bodyPr/>
        <a:lstStyle/>
        <a:p>
          <a:r>
            <a:rPr lang="en-ZA" dirty="0" smtClean="0">
              <a:solidFill>
                <a:schemeClr val="tx1"/>
              </a:solidFill>
            </a:rPr>
            <a:t>DOD</a:t>
          </a:r>
          <a:endParaRPr lang="en-ZA" dirty="0">
            <a:solidFill>
              <a:schemeClr val="tx1"/>
            </a:solidFill>
          </a:endParaRPr>
        </a:p>
      </dgm:t>
    </dgm:pt>
    <dgm:pt modelId="{F1222543-E5EE-4A1A-BD31-3F1C673DDCA8}" type="parTrans" cxnId="{733FF25E-2D2A-4EBF-84DD-91B86008D067}">
      <dgm:prSet/>
      <dgm:spPr/>
      <dgm:t>
        <a:bodyPr/>
        <a:lstStyle/>
        <a:p>
          <a:endParaRPr lang="en-ZA"/>
        </a:p>
      </dgm:t>
    </dgm:pt>
    <dgm:pt modelId="{8451E581-A5F6-49BA-AA88-DD69248CB321}" type="sibTrans" cxnId="{733FF25E-2D2A-4EBF-84DD-91B86008D067}">
      <dgm:prSet/>
      <dgm:spPr/>
      <dgm:t>
        <a:bodyPr/>
        <a:lstStyle/>
        <a:p>
          <a:endParaRPr lang="en-ZA"/>
        </a:p>
      </dgm:t>
    </dgm:pt>
    <dgm:pt modelId="{582C4CD5-3C26-43BD-99F0-281FF34DA980}">
      <dgm:prSet phldrT="[Text]"/>
      <dgm:spPr/>
      <dgm:t>
        <a:bodyPr/>
        <a:lstStyle/>
        <a:p>
          <a:r>
            <a:rPr lang="en-ZA" dirty="0" smtClean="0">
              <a:solidFill>
                <a:schemeClr val="tx1"/>
              </a:solidFill>
            </a:rPr>
            <a:t>RESERVISTS</a:t>
          </a:r>
          <a:endParaRPr lang="en-ZA" dirty="0">
            <a:solidFill>
              <a:schemeClr val="tx1"/>
            </a:solidFill>
          </a:endParaRPr>
        </a:p>
      </dgm:t>
    </dgm:pt>
    <dgm:pt modelId="{EEA05BF1-B354-4CEF-A977-88DEA69D1C26}" type="parTrans" cxnId="{9FCC2027-2DB1-42F7-BE43-737F74BBA453}">
      <dgm:prSet/>
      <dgm:spPr/>
      <dgm:t>
        <a:bodyPr/>
        <a:lstStyle/>
        <a:p>
          <a:endParaRPr lang="en-ZA"/>
        </a:p>
      </dgm:t>
    </dgm:pt>
    <dgm:pt modelId="{02EA8BFB-4971-4833-B52D-5383A645B1EA}" type="sibTrans" cxnId="{9FCC2027-2DB1-42F7-BE43-737F74BBA453}">
      <dgm:prSet/>
      <dgm:spPr/>
      <dgm:t>
        <a:bodyPr/>
        <a:lstStyle/>
        <a:p>
          <a:endParaRPr lang="en-ZA"/>
        </a:p>
      </dgm:t>
    </dgm:pt>
    <dgm:pt modelId="{EB30A489-E9E9-48F1-B51B-489FBB116ACB}">
      <dgm:prSet phldrT="[Text]"/>
      <dgm:spPr/>
      <dgm:t>
        <a:bodyPr/>
        <a:lstStyle/>
        <a:p>
          <a:r>
            <a:rPr lang="en-ZA" dirty="0" smtClean="0">
              <a:solidFill>
                <a:schemeClr val="tx1"/>
              </a:solidFill>
            </a:rPr>
            <a:t>NON SMS</a:t>
          </a:r>
          <a:endParaRPr lang="en-ZA" dirty="0">
            <a:solidFill>
              <a:schemeClr val="tx1"/>
            </a:solidFill>
          </a:endParaRPr>
        </a:p>
      </dgm:t>
    </dgm:pt>
    <dgm:pt modelId="{4EC38BFF-2A3C-4899-914A-26EB7745B2AB}" type="parTrans" cxnId="{75E9D013-9D2A-4DA1-9B33-E461A01BBAAD}">
      <dgm:prSet/>
      <dgm:spPr/>
      <dgm:t>
        <a:bodyPr/>
        <a:lstStyle/>
        <a:p>
          <a:endParaRPr lang="en-ZA"/>
        </a:p>
      </dgm:t>
    </dgm:pt>
    <dgm:pt modelId="{DAED4AD6-DD56-409D-9124-393FCCAAF9BB}" type="sibTrans" cxnId="{75E9D013-9D2A-4DA1-9B33-E461A01BBAAD}">
      <dgm:prSet/>
      <dgm:spPr/>
      <dgm:t>
        <a:bodyPr/>
        <a:lstStyle/>
        <a:p>
          <a:endParaRPr lang="en-ZA"/>
        </a:p>
      </dgm:t>
    </dgm:pt>
    <dgm:pt modelId="{287CEF5D-50A9-45AA-9BB4-E8746944A15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ZA" dirty="0" smtClean="0">
              <a:solidFill>
                <a:schemeClr val="tx1"/>
              </a:solidFill>
            </a:rPr>
            <a:t>EXTERNAL</a:t>
          </a:r>
        </a:p>
        <a:p>
          <a:pPr marL="0" marR="0" indent="0" defTabSz="914400" eaLnBrk="1" fontAlgn="auto" latinLnBrk="0" hangingPunct="1">
            <a:lnSpc>
              <a:spcPct val="100000"/>
            </a:lnSpc>
            <a:spcBef>
              <a:spcPts val="0"/>
            </a:spcBef>
            <a:spcAft>
              <a:spcPts val="0"/>
            </a:spcAft>
            <a:buClrTx/>
            <a:buSzTx/>
            <a:buFontTx/>
            <a:buNone/>
            <a:tabLst/>
            <a:defRPr/>
          </a:pPr>
          <a:r>
            <a:rPr lang="en-ZA" dirty="0" smtClean="0">
              <a:solidFill>
                <a:schemeClr val="tx1"/>
              </a:solidFill>
            </a:rPr>
            <a:t>LEARNERS</a:t>
          </a:r>
        </a:p>
        <a:p>
          <a:pPr defTabSz="933450">
            <a:lnSpc>
              <a:spcPct val="90000"/>
            </a:lnSpc>
            <a:spcBef>
              <a:spcPct val="0"/>
            </a:spcBef>
            <a:spcAft>
              <a:spcPct val="35000"/>
            </a:spcAft>
          </a:pPr>
          <a:endParaRPr lang="en-ZA" dirty="0"/>
        </a:p>
      </dgm:t>
    </dgm:pt>
    <dgm:pt modelId="{56E14B45-0914-4F97-AE77-E0036CE132F9}" type="parTrans" cxnId="{5F09F24C-4737-4EAD-BEDA-DA8F0740900A}">
      <dgm:prSet/>
      <dgm:spPr/>
      <dgm:t>
        <a:bodyPr/>
        <a:lstStyle/>
        <a:p>
          <a:endParaRPr lang="en-ZA"/>
        </a:p>
      </dgm:t>
    </dgm:pt>
    <dgm:pt modelId="{E08321F5-9D7F-4297-86D9-FE5E938E2A6F}" type="sibTrans" cxnId="{5F09F24C-4737-4EAD-BEDA-DA8F0740900A}">
      <dgm:prSet/>
      <dgm:spPr/>
      <dgm:t>
        <a:bodyPr/>
        <a:lstStyle/>
        <a:p>
          <a:endParaRPr lang="en-ZA"/>
        </a:p>
      </dgm:t>
    </dgm:pt>
    <dgm:pt modelId="{A4818A72-4A16-4E8E-B475-809578864284}" type="pres">
      <dgm:prSet presAssocID="{8FDE91C2-E495-4DCF-BD6D-9732AA2ABF7F}" presName="diagram" presStyleCnt="0">
        <dgm:presLayoutVars>
          <dgm:chPref val="1"/>
          <dgm:dir/>
          <dgm:animOne val="branch"/>
          <dgm:animLvl val="lvl"/>
          <dgm:resizeHandles val="exact"/>
        </dgm:presLayoutVars>
      </dgm:prSet>
      <dgm:spPr/>
      <dgm:t>
        <a:bodyPr/>
        <a:lstStyle/>
        <a:p>
          <a:endParaRPr lang="en-ZA"/>
        </a:p>
      </dgm:t>
    </dgm:pt>
    <dgm:pt modelId="{BFA59569-782C-473E-93F3-89727F1BE349}" type="pres">
      <dgm:prSet presAssocID="{1D39E9F4-18AC-48BA-8523-3F1C0DF1FFFD}" presName="root1" presStyleCnt="0"/>
      <dgm:spPr/>
    </dgm:pt>
    <dgm:pt modelId="{60352D9C-F187-4043-96C0-AA0D1C956B75}" type="pres">
      <dgm:prSet presAssocID="{1D39E9F4-18AC-48BA-8523-3F1C0DF1FFFD}" presName="LevelOneTextNode" presStyleLbl="node0" presStyleIdx="0" presStyleCnt="1" custLinFactNeighborX="-3009" custLinFactNeighborY="-2507">
        <dgm:presLayoutVars>
          <dgm:chPref val="3"/>
        </dgm:presLayoutVars>
      </dgm:prSet>
      <dgm:spPr/>
      <dgm:t>
        <a:bodyPr/>
        <a:lstStyle/>
        <a:p>
          <a:endParaRPr lang="en-ZA"/>
        </a:p>
      </dgm:t>
    </dgm:pt>
    <dgm:pt modelId="{E871A6E1-BC7E-4F2B-8C4B-3C8F50F32B61}" type="pres">
      <dgm:prSet presAssocID="{1D39E9F4-18AC-48BA-8523-3F1C0DF1FFFD}" presName="level2hierChild" presStyleCnt="0"/>
      <dgm:spPr/>
    </dgm:pt>
    <dgm:pt modelId="{E11C88FF-1DF2-45CC-B9C9-3D6D2CD39073}" type="pres">
      <dgm:prSet presAssocID="{C8B61539-BDC4-4829-960C-D02F4C1C10F8}" presName="conn2-1" presStyleLbl="parChTrans1D2" presStyleIdx="0" presStyleCnt="3"/>
      <dgm:spPr/>
      <dgm:t>
        <a:bodyPr/>
        <a:lstStyle/>
        <a:p>
          <a:endParaRPr lang="en-ZA"/>
        </a:p>
      </dgm:t>
    </dgm:pt>
    <dgm:pt modelId="{E2549484-F52F-401F-8528-F1511930A631}" type="pres">
      <dgm:prSet presAssocID="{C8B61539-BDC4-4829-960C-D02F4C1C10F8}" presName="connTx" presStyleLbl="parChTrans1D2" presStyleIdx="0" presStyleCnt="3"/>
      <dgm:spPr/>
      <dgm:t>
        <a:bodyPr/>
        <a:lstStyle/>
        <a:p>
          <a:endParaRPr lang="en-ZA"/>
        </a:p>
      </dgm:t>
    </dgm:pt>
    <dgm:pt modelId="{B3C91CEB-F55B-47F5-AA67-BBF314F9FA44}" type="pres">
      <dgm:prSet presAssocID="{F87B0934-49E4-4E08-9E75-BA47C3525025}" presName="root2" presStyleCnt="0"/>
      <dgm:spPr/>
    </dgm:pt>
    <dgm:pt modelId="{D4073028-B13B-4369-9E0C-7F43501022CB}" type="pres">
      <dgm:prSet presAssocID="{F87B0934-49E4-4E08-9E75-BA47C3525025}" presName="LevelTwoTextNode" presStyleLbl="node2" presStyleIdx="0" presStyleCnt="3">
        <dgm:presLayoutVars>
          <dgm:chPref val="3"/>
        </dgm:presLayoutVars>
      </dgm:prSet>
      <dgm:spPr/>
      <dgm:t>
        <a:bodyPr/>
        <a:lstStyle/>
        <a:p>
          <a:endParaRPr lang="en-ZA"/>
        </a:p>
      </dgm:t>
    </dgm:pt>
    <dgm:pt modelId="{89B7C73E-709D-47B5-8D02-6FFA196F6AEA}" type="pres">
      <dgm:prSet presAssocID="{F87B0934-49E4-4E08-9E75-BA47C3525025}" presName="level3hierChild" presStyleCnt="0"/>
      <dgm:spPr/>
    </dgm:pt>
    <dgm:pt modelId="{0EB46F66-6C02-47E7-8C8C-3BBEADF322BA}" type="pres">
      <dgm:prSet presAssocID="{4EC38BFF-2A3C-4899-914A-26EB7745B2AB}" presName="conn2-1" presStyleLbl="parChTrans1D2" presStyleIdx="1" presStyleCnt="3"/>
      <dgm:spPr/>
      <dgm:t>
        <a:bodyPr/>
        <a:lstStyle/>
        <a:p>
          <a:endParaRPr lang="en-ZA"/>
        </a:p>
      </dgm:t>
    </dgm:pt>
    <dgm:pt modelId="{6EFF4863-595A-4762-810A-03465C9F0BB0}" type="pres">
      <dgm:prSet presAssocID="{4EC38BFF-2A3C-4899-914A-26EB7745B2AB}" presName="connTx" presStyleLbl="parChTrans1D2" presStyleIdx="1" presStyleCnt="3"/>
      <dgm:spPr/>
      <dgm:t>
        <a:bodyPr/>
        <a:lstStyle/>
        <a:p>
          <a:endParaRPr lang="en-ZA"/>
        </a:p>
      </dgm:t>
    </dgm:pt>
    <dgm:pt modelId="{D1E76504-E1CD-4F8C-838D-C24C30F21CE6}" type="pres">
      <dgm:prSet presAssocID="{EB30A489-E9E9-48F1-B51B-489FBB116ACB}" presName="root2" presStyleCnt="0"/>
      <dgm:spPr/>
    </dgm:pt>
    <dgm:pt modelId="{95C45120-A0EB-4337-8444-93747A0C72F6}" type="pres">
      <dgm:prSet presAssocID="{EB30A489-E9E9-48F1-B51B-489FBB116ACB}" presName="LevelTwoTextNode" presStyleLbl="node2" presStyleIdx="1" presStyleCnt="3">
        <dgm:presLayoutVars>
          <dgm:chPref val="3"/>
        </dgm:presLayoutVars>
      </dgm:prSet>
      <dgm:spPr/>
      <dgm:t>
        <a:bodyPr/>
        <a:lstStyle/>
        <a:p>
          <a:endParaRPr lang="en-ZA"/>
        </a:p>
      </dgm:t>
    </dgm:pt>
    <dgm:pt modelId="{74D1627C-DED7-43B3-B0F6-5F29FD09505F}" type="pres">
      <dgm:prSet presAssocID="{EB30A489-E9E9-48F1-B51B-489FBB116ACB}" presName="level3hierChild" presStyleCnt="0"/>
      <dgm:spPr/>
    </dgm:pt>
    <dgm:pt modelId="{33171204-016F-4D91-863E-FED084CA46F9}" type="pres">
      <dgm:prSet presAssocID="{5CE7626E-B5DC-41A8-817B-6580894E60EE}" presName="conn2-1" presStyleLbl="parChTrans1D3" presStyleIdx="0" presStyleCnt="4"/>
      <dgm:spPr/>
      <dgm:t>
        <a:bodyPr/>
        <a:lstStyle/>
        <a:p>
          <a:endParaRPr lang="en-ZA"/>
        </a:p>
      </dgm:t>
    </dgm:pt>
    <dgm:pt modelId="{C4DDC753-450C-4813-A6B8-F298A1A952F6}" type="pres">
      <dgm:prSet presAssocID="{5CE7626E-B5DC-41A8-817B-6580894E60EE}" presName="connTx" presStyleLbl="parChTrans1D3" presStyleIdx="0" presStyleCnt="4"/>
      <dgm:spPr/>
      <dgm:t>
        <a:bodyPr/>
        <a:lstStyle/>
        <a:p>
          <a:endParaRPr lang="en-ZA"/>
        </a:p>
      </dgm:t>
    </dgm:pt>
    <dgm:pt modelId="{6C1398CB-4865-47CA-9F4C-997F595894A5}" type="pres">
      <dgm:prSet presAssocID="{9E454880-E542-4583-B662-4526E3ECDB58}" presName="root2" presStyleCnt="0"/>
      <dgm:spPr/>
    </dgm:pt>
    <dgm:pt modelId="{ACEC724F-9365-4F81-897C-F792AE2030BA}" type="pres">
      <dgm:prSet presAssocID="{9E454880-E542-4583-B662-4526E3ECDB58}" presName="LevelTwoTextNode" presStyleLbl="node3" presStyleIdx="0" presStyleCnt="4">
        <dgm:presLayoutVars>
          <dgm:chPref val="3"/>
        </dgm:presLayoutVars>
      </dgm:prSet>
      <dgm:spPr/>
      <dgm:t>
        <a:bodyPr/>
        <a:lstStyle/>
        <a:p>
          <a:endParaRPr lang="en-ZA"/>
        </a:p>
      </dgm:t>
    </dgm:pt>
    <dgm:pt modelId="{061934D7-3657-429D-908F-26C503B3FF02}" type="pres">
      <dgm:prSet presAssocID="{9E454880-E542-4583-B662-4526E3ECDB58}" presName="level3hierChild" presStyleCnt="0"/>
      <dgm:spPr/>
    </dgm:pt>
    <dgm:pt modelId="{42DEFA77-33EA-42AA-A078-CAE886E795AC}" type="pres">
      <dgm:prSet presAssocID="{56E14B45-0914-4F97-AE77-E0036CE132F9}" presName="conn2-1" presStyleLbl="parChTrans1D3" presStyleIdx="1" presStyleCnt="4"/>
      <dgm:spPr/>
      <dgm:t>
        <a:bodyPr/>
        <a:lstStyle/>
        <a:p>
          <a:endParaRPr lang="en-ZA"/>
        </a:p>
      </dgm:t>
    </dgm:pt>
    <dgm:pt modelId="{261FE9AF-CE99-4B1F-8507-11ED9CB30CCF}" type="pres">
      <dgm:prSet presAssocID="{56E14B45-0914-4F97-AE77-E0036CE132F9}" presName="connTx" presStyleLbl="parChTrans1D3" presStyleIdx="1" presStyleCnt="4"/>
      <dgm:spPr/>
      <dgm:t>
        <a:bodyPr/>
        <a:lstStyle/>
        <a:p>
          <a:endParaRPr lang="en-ZA"/>
        </a:p>
      </dgm:t>
    </dgm:pt>
    <dgm:pt modelId="{7A7B1A12-F3E1-4844-A3E4-F9A6355E8356}" type="pres">
      <dgm:prSet presAssocID="{287CEF5D-50A9-45AA-9BB4-E8746944A153}" presName="root2" presStyleCnt="0"/>
      <dgm:spPr/>
    </dgm:pt>
    <dgm:pt modelId="{DC63D914-1A5A-4142-AFD7-78E3D22F6441}" type="pres">
      <dgm:prSet presAssocID="{287CEF5D-50A9-45AA-9BB4-E8746944A153}" presName="LevelTwoTextNode" presStyleLbl="node3" presStyleIdx="1" presStyleCnt="4">
        <dgm:presLayoutVars>
          <dgm:chPref val="3"/>
        </dgm:presLayoutVars>
      </dgm:prSet>
      <dgm:spPr/>
      <dgm:t>
        <a:bodyPr/>
        <a:lstStyle/>
        <a:p>
          <a:endParaRPr lang="en-ZA"/>
        </a:p>
      </dgm:t>
    </dgm:pt>
    <dgm:pt modelId="{32E2E6DA-9BE7-440A-8A6F-EF4767829D17}" type="pres">
      <dgm:prSet presAssocID="{287CEF5D-50A9-45AA-9BB4-E8746944A153}" presName="level3hierChild" presStyleCnt="0"/>
      <dgm:spPr/>
    </dgm:pt>
    <dgm:pt modelId="{526F0754-C46D-43DE-8624-B5CE4EADBEA8}" type="pres">
      <dgm:prSet presAssocID="{CA3EB988-F593-4B4B-8FDE-CC367BEB4670}" presName="conn2-1" presStyleLbl="parChTrans1D3" presStyleIdx="2" presStyleCnt="4"/>
      <dgm:spPr/>
      <dgm:t>
        <a:bodyPr/>
        <a:lstStyle/>
        <a:p>
          <a:endParaRPr lang="en-ZA"/>
        </a:p>
      </dgm:t>
    </dgm:pt>
    <dgm:pt modelId="{0318260A-C47A-4798-86B6-7E73632D5FBD}" type="pres">
      <dgm:prSet presAssocID="{CA3EB988-F593-4B4B-8FDE-CC367BEB4670}" presName="connTx" presStyleLbl="parChTrans1D3" presStyleIdx="2" presStyleCnt="4"/>
      <dgm:spPr/>
      <dgm:t>
        <a:bodyPr/>
        <a:lstStyle/>
        <a:p>
          <a:endParaRPr lang="en-ZA"/>
        </a:p>
      </dgm:t>
    </dgm:pt>
    <dgm:pt modelId="{A0B9CA8A-AD86-4F7C-BC93-7FA799B8E8C3}" type="pres">
      <dgm:prSet presAssocID="{7B9A19DA-2FB4-42D7-8448-B6CC7174DC93}" presName="root2" presStyleCnt="0"/>
      <dgm:spPr/>
    </dgm:pt>
    <dgm:pt modelId="{6721831D-AF49-43A9-9C9B-9A73ECB24987}" type="pres">
      <dgm:prSet presAssocID="{7B9A19DA-2FB4-42D7-8448-B6CC7174DC93}" presName="LevelTwoTextNode" presStyleLbl="node3" presStyleIdx="2" presStyleCnt="4">
        <dgm:presLayoutVars>
          <dgm:chPref val="3"/>
        </dgm:presLayoutVars>
      </dgm:prSet>
      <dgm:spPr/>
      <dgm:t>
        <a:bodyPr/>
        <a:lstStyle/>
        <a:p>
          <a:endParaRPr lang="en-ZA"/>
        </a:p>
      </dgm:t>
    </dgm:pt>
    <dgm:pt modelId="{08BCAEC2-F7D1-4810-8578-58E1B5703A38}" type="pres">
      <dgm:prSet presAssocID="{7B9A19DA-2FB4-42D7-8448-B6CC7174DC93}" presName="level3hierChild" presStyleCnt="0"/>
      <dgm:spPr/>
    </dgm:pt>
    <dgm:pt modelId="{21E31610-7C28-4C76-B4F5-6CB42D6113EB}" type="pres">
      <dgm:prSet presAssocID="{F1222543-E5EE-4A1A-BD31-3F1C673DDCA8}" presName="conn2-1" presStyleLbl="parChTrans1D2" presStyleIdx="2" presStyleCnt="3"/>
      <dgm:spPr/>
      <dgm:t>
        <a:bodyPr/>
        <a:lstStyle/>
        <a:p>
          <a:endParaRPr lang="en-ZA"/>
        </a:p>
      </dgm:t>
    </dgm:pt>
    <dgm:pt modelId="{0CAC8321-588B-43D4-B2CD-B111B13EBBE3}" type="pres">
      <dgm:prSet presAssocID="{F1222543-E5EE-4A1A-BD31-3F1C673DDCA8}" presName="connTx" presStyleLbl="parChTrans1D2" presStyleIdx="2" presStyleCnt="3"/>
      <dgm:spPr/>
      <dgm:t>
        <a:bodyPr/>
        <a:lstStyle/>
        <a:p>
          <a:endParaRPr lang="en-ZA"/>
        </a:p>
      </dgm:t>
    </dgm:pt>
    <dgm:pt modelId="{E75E0797-4479-4E12-B4A2-1064582CB359}" type="pres">
      <dgm:prSet presAssocID="{9247F94E-F619-4C03-AF93-2102791533B4}" presName="root2" presStyleCnt="0"/>
      <dgm:spPr/>
    </dgm:pt>
    <dgm:pt modelId="{AA272194-ECD5-4873-875A-C3F051122B68}" type="pres">
      <dgm:prSet presAssocID="{9247F94E-F619-4C03-AF93-2102791533B4}" presName="LevelTwoTextNode" presStyleLbl="node2" presStyleIdx="2" presStyleCnt="3">
        <dgm:presLayoutVars>
          <dgm:chPref val="3"/>
        </dgm:presLayoutVars>
      </dgm:prSet>
      <dgm:spPr/>
      <dgm:t>
        <a:bodyPr/>
        <a:lstStyle/>
        <a:p>
          <a:endParaRPr lang="en-ZA"/>
        </a:p>
      </dgm:t>
    </dgm:pt>
    <dgm:pt modelId="{F9850539-2773-4708-8B98-EA0ED79D8186}" type="pres">
      <dgm:prSet presAssocID="{9247F94E-F619-4C03-AF93-2102791533B4}" presName="level3hierChild" presStyleCnt="0"/>
      <dgm:spPr/>
    </dgm:pt>
    <dgm:pt modelId="{6BC51B4B-553F-4191-B108-5FAFC0B9696A}" type="pres">
      <dgm:prSet presAssocID="{EEA05BF1-B354-4CEF-A977-88DEA69D1C26}" presName="conn2-1" presStyleLbl="parChTrans1D3" presStyleIdx="3" presStyleCnt="4"/>
      <dgm:spPr/>
      <dgm:t>
        <a:bodyPr/>
        <a:lstStyle/>
        <a:p>
          <a:endParaRPr lang="en-ZA"/>
        </a:p>
      </dgm:t>
    </dgm:pt>
    <dgm:pt modelId="{DB701E9F-7E4D-47A7-997E-8D8C5F938EA6}" type="pres">
      <dgm:prSet presAssocID="{EEA05BF1-B354-4CEF-A977-88DEA69D1C26}" presName="connTx" presStyleLbl="parChTrans1D3" presStyleIdx="3" presStyleCnt="4"/>
      <dgm:spPr/>
      <dgm:t>
        <a:bodyPr/>
        <a:lstStyle/>
        <a:p>
          <a:endParaRPr lang="en-ZA"/>
        </a:p>
      </dgm:t>
    </dgm:pt>
    <dgm:pt modelId="{5558C32E-A09B-4952-A67D-1A3B5A92B572}" type="pres">
      <dgm:prSet presAssocID="{582C4CD5-3C26-43BD-99F0-281FF34DA980}" presName="root2" presStyleCnt="0"/>
      <dgm:spPr/>
    </dgm:pt>
    <dgm:pt modelId="{92F80C42-0161-4BF4-9748-2FD0709FD2DD}" type="pres">
      <dgm:prSet presAssocID="{582C4CD5-3C26-43BD-99F0-281FF34DA980}" presName="LevelTwoTextNode" presStyleLbl="node3" presStyleIdx="3" presStyleCnt="4">
        <dgm:presLayoutVars>
          <dgm:chPref val="3"/>
        </dgm:presLayoutVars>
      </dgm:prSet>
      <dgm:spPr/>
      <dgm:t>
        <a:bodyPr/>
        <a:lstStyle/>
        <a:p>
          <a:endParaRPr lang="en-ZA"/>
        </a:p>
      </dgm:t>
    </dgm:pt>
    <dgm:pt modelId="{93AFE2E5-2CED-4964-95E1-8578777C4D42}" type="pres">
      <dgm:prSet presAssocID="{582C4CD5-3C26-43BD-99F0-281FF34DA980}" presName="level3hierChild" presStyleCnt="0"/>
      <dgm:spPr/>
    </dgm:pt>
  </dgm:ptLst>
  <dgm:cxnLst>
    <dgm:cxn modelId="{920CBE6A-6A18-4889-8EED-87C142E256F8}" type="presOf" srcId="{F1222543-E5EE-4A1A-BD31-3F1C673DDCA8}" destId="{21E31610-7C28-4C76-B4F5-6CB42D6113EB}" srcOrd="0" destOrd="0" presId="urn:microsoft.com/office/officeart/2005/8/layout/hierarchy2"/>
    <dgm:cxn modelId="{17915F83-8B47-42CF-979E-1DFB828DBD4D}" type="presOf" srcId="{1D39E9F4-18AC-48BA-8523-3F1C0DF1FFFD}" destId="{60352D9C-F187-4043-96C0-AA0D1C956B75}" srcOrd="0" destOrd="0" presId="urn:microsoft.com/office/officeart/2005/8/layout/hierarchy2"/>
    <dgm:cxn modelId="{FBA1D6B9-9A70-454F-A651-D0ABEEC0628A}" srcId="{8FDE91C2-E495-4DCF-BD6D-9732AA2ABF7F}" destId="{1D39E9F4-18AC-48BA-8523-3F1C0DF1FFFD}" srcOrd="0" destOrd="0" parTransId="{4FB57C42-1866-4FFE-9289-6D7B0955A918}" sibTransId="{E51B05FF-E30D-46CA-9C7F-7D14A6EDC9C0}"/>
    <dgm:cxn modelId="{F0395047-84B3-4AE9-9687-5A1D1E99CD8C}" type="presOf" srcId="{F1222543-E5EE-4A1A-BD31-3F1C673DDCA8}" destId="{0CAC8321-588B-43D4-B2CD-B111B13EBBE3}" srcOrd="1" destOrd="0" presId="urn:microsoft.com/office/officeart/2005/8/layout/hierarchy2"/>
    <dgm:cxn modelId="{70D0E9C1-E7FF-4456-A2B0-033BDCA01552}" type="presOf" srcId="{5CE7626E-B5DC-41A8-817B-6580894E60EE}" destId="{33171204-016F-4D91-863E-FED084CA46F9}" srcOrd="0" destOrd="0" presId="urn:microsoft.com/office/officeart/2005/8/layout/hierarchy2"/>
    <dgm:cxn modelId="{4C0F1061-5907-442B-A5F0-59A339CCFA4B}" type="presOf" srcId="{C8B61539-BDC4-4829-960C-D02F4C1C10F8}" destId="{E2549484-F52F-401F-8528-F1511930A631}" srcOrd="1" destOrd="0" presId="urn:microsoft.com/office/officeart/2005/8/layout/hierarchy2"/>
    <dgm:cxn modelId="{486606BC-59D3-4744-8ECF-C4C86E8920C6}" type="presOf" srcId="{7B9A19DA-2FB4-42D7-8448-B6CC7174DC93}" destId="{6721831D-AF49-43A9-9C9B-9A73ECB24987}" srcOrd="0" destOrd="0" presId="urn:microsoft.com/office/officeart/2005/8/layout/hierarchy2"/>
    <dgm:cxn modelId="{4D320292-EFBB-4FB5-B56E-5E31D2AF357D}" type="presOf" srcId="{EEA05BF1-B354-4CEF-A977-88DEA69D1C26}" destId="{DB701E9F-7E4D-47A7-997E-8D8C5F938EA6}" srcOrd="1" destOrd="0" presId="urn:microsoft.com/office/officeart/2005/8/layout/hierarchy2"/>
    <dgm:cxn modelId="{9FCC2027-2DB1-42F7-BE43-737F74BBA453}" srcId="{9247F94E-F619-4C03-AF93-2102791533B4}" destId="{582C4CD5-3C26-43BD-99F0-281FF34DA980}" srcOrd="0" destOrd="0" parTransId="{EEA05BF1-B354-4CEF-A977-88DEA69D1C26}" sibTransId="{02EA8BFB-4971-4833-B52D-5383A645B1EA}"/>
    <dgm:cxn modelId="{A51968AF-6157-4683-B25D-9DA22E0C3AAF}" srcId="{1D39E9F4-18AC-48BA-8523-3F1C0DF1FFFD}" destId="{F87B0934-49E4-4E08-9E75-BA47C3525025}" srcOrd="0" destOrd="0" parTransId="{C8B61539-BDC4-4829-960C-D02F4C1C10F8}" sibTransId="{168FC855-4FBA-417D-9D78-336E48B1F87E}"/>
    <dgm:cxn modelId="{9BC7851E-094A-4077-AAE8-36BC151C75E3}" type="presOf" srcId="{56E14B45-0914-4F97-AE77-E0036CE132F9}" destId="{261FE9AF-CE99-4B1F-8507-11ED9CB30CCF}" srcOrd="1" destOrd="0" presId="urn:microsoft.com/office/officeart/2005/8/layout/hierarchy2"/>
    <dgm:cxn modelId="{75E9D013-9D2A-4DA1-9B33-E461A01BBAAD}" srcId="{1D39E9F4-18AC-48BA-8523-3F1C0DF1FFFD}" destId="{EB30A489-E9E9-48F1-B51B-489FBB116ACB}" srcOrd="1" destOrd="0" parTransId="{4EC38BFF-2A3C-4899-914A-26EB7745B2AB}" sibTransId="{DAED4AD6-DD56-409D-9124-393FCCAAF9BB}"/>
    <dgm:cxn modelId="{9F562530-0858-4F8A-86BC-908A6AA6E697}" type="presOf" srcId="{56E14B45-0914-4F97-AE77-E0036CE132F9}" destId="{42DEFA77-33EA-42AA-A078-CAE886E795AC}" srcOrd="0" destOrd="0" presId="urn:microsoft.com/office/officeart/2005/8/layout/hierarchy2"/>
    <dgm:cxn modelId="{A427A3EA-B86C-417B-AE3A-7DB7797F9079}" srcId="{EB30A489-E9E9-48F1-B51B-489FBB116ACB}" destId="{9E454880-E542-4583-B662-4526E3ECDB58}" srcOrd="0" destOrd="0" parTransId="{5CE7626E-B5DC-41A8-817B-6580894E60EE}" sibTransId="{3EA598B4-B341-4085-B0B3-CBEB12999676}"/>
    <dgm:cxn modelId="{84C59A27-41C6-4940-9366-98F5E2FFD7F6}" type="presOf" srcId="{EB30A489-E9E9-48F1-B51B-489FBB116ACB}" destId="{95C45120-A0EB-4337-8444-93747A0C72F6}" srcOrd="0" destOrd="0" presId="urn:microsoft.com/office/officeart/2005/8/layout/hierarchy2"/>
    <dgm:cxn modelId="{AABFB2E5-0151-405A-8123-374ED09FA299}" type="presOf" srcId="{8FDE91C2-E495-4DCF-BD6D-9732AA2ABF7F}" destId="{A4818A72-4A16-4E8E-B475-809578864284}" srcOrd="0" destOrd="0" presId="urn:microsoft.com/office/officeart/2005/8/layout/hierarchy2"/>
    <dgm:cxn modelId="{5F09F24C-4737-4EAD-BEDA-DA8F0740900A}" srcId="{EB30A489-E9E9-48F1-B51B-489FBB116ACB}" destId="{287CEF5D-50A9-45AA-9BB4-E8746944A153}" srcOrd="1" destOrd="0" parTransId="{56E14B45-0914-4F97-AE77-E0036CE132F9}" sibTransId="{E08321F5-9D7F-4297-86D9-FE5E938E2A6F}"/>
    <dgm:cxn modelId="{F7AF4F7D-75A1-4019-A36C-0246769CA88E}" srcId="{EB30A489-E9E9-48F1-B51B-489FBB116ACB}" destId="{7B9A19DA-2FB4-42D7-8448-B6CC7174DC93}" srcOrd="2" destOrd="0" parTransId="{CA3EB988-F593-4B4B-8FDE-CC367BEB4670}" sibTransId="{42896989-82E9-419F-A76F-05D7A0489F82}"/>
    <dgm:cxn modelId="{12FE71E0-2834-4D7B-9821-7F72CBFE9D40}" type="presOf" srcId="{9E454880-E542-4583-B662-4526E3ECDB58}" destId="{ACEC724F-9365-4F81-897C-F792AE2030BA}" srcOrd="0" destOrd="0" presId="urn:microsoft.com/office/officeart/2005/8/layout/hierarchy2"/>
    <dgm:cxn modelId="{84A77B11-CF87-4636-89D2-FB828797217C}" type="presOf" srcId="{F87B0934-49E4-4E08-9E75-BA47C3525025}" destId="{D4073028-B13B-4369-9E0C-7F43501022CB}" srcOrd="0" destOrd="0" presId="urn:microsoft.com/office/officeart/2005/8/layout/hierarchy2"/>
    <dgm:cxn modelId="{4B011E5B-925F-4AEA-851C-3A5819C8BE3E}" type="presOf" srcId="{CA3EB988-F593-4B4B-8FDE-CC367BEB4670}" destId="{526F0754-C46D-43DE-8624-B5CE4EADBEA8}" srcOrd="0" destOrd="0" presId="urn:microsoft.com/office/officeart/2005/8/layout/hierarchy2"/>
    <dgm:cxn modelId="{22E2990C-D753-407A-8195-A27999FBE51D}" type="presOf" srcId="{4EC38BFF-2A3C-4899-914A-26EB7745B2AB}" destId="{6EFF4863-595A-4762-810A-03465C9F0BB0}" srcOrd="1" destOrd="0" presId="urn:microsoft.com/office/officeart/2005/8/layout/hierarchy2"/>
    <dgm:cxn modelId="{C22CFC70-B639-4C21-A8B5-909EC9684058}" type="presOf" srcId="{5CE7626E-B5DC-41A8-817B-6580894E60EE}" destId="{C4DDC753-450C-4813-A6B8-F298A1A952F6}" srcOrd="1" destOrd="0" presId="urn:microsoft.com/office/officeart/2005/8/layout/hierarchy2"/>
    <dgm:cxn modelId="{00E9B88D-DAE6-4B4E-A6DD-5560AC059F55}" type="presOf" srcId="{9247F94E-F619-4C03-AF93-2102791533B4}" destId="{AA272194-ECD5-4873-875A-C3F051122B68}" srcOrd="0" destOrd="0" presId="urn:microsoft.com/office/officeart/2005/8/layout/hierarchy2"/>
    <dgm:cxn modelId="{A2867779-E896-4D8C-933A-A34C5B524E58}" type="presOf" srcId="{CA3EB988-F593-4B4B-8FDE-CC367BEB4670}" destId="{0318260A-C47A-4798-86B6-7E73632D5FBD}" srcOrd="1" destOrd="0" presId="urn:microsoft.com/office/officeart/2005/8/layout/hierarchy2"/>
    <dgm:cxn modelId="{B8E41661-0E5E-482A-948C-0F59A0B02A67}" type="presOf" srcId="{C8B61539-BDC4-4829-960C-D02F4C1C10F8}" destId="{E11C88FF-1DF2-45CC-B9C9-3D6D2CD39073}" srcOrd="0" destOrd="0" presId="urn:microsoft.com/office/officeart/2005/8/layout/hierarchy2"/>
    <dgm:cxn modelId="{B27DC715-1C1D-457B-B873-851C71926231}" type="presOf" srcId="{4EC38BFF-2A3C-4899-914A-26EB7745B2AB}" destId="{0EB46F66-6C02-47E7-8C8C-3BBEADF322BA}" srcOrd="0" destOrd="0" presId="urn:microsoft.com/office/officeart/2005/8/layout/hierarchy2"/>
    <dgm:cxn modelId="{3DBC1129-CD06-4335-B8D2-47BDF161E9D0}" type="presOf" srcId="{582C4CD5-3C26-43BD-99F0-281FF34DA980}" destId="{92F80C42-0161-4BF4-9748-2FD0709FD2DD}" srcOrd="0" destOrd="0" presId="urn:microsoft.com/office/officeart/2005/8/layout/hierarchy2"/>
    <dgm:cxn modelId="{733FF25E-2D2A-4EBF-84DD-91B86008D067}" srcId="{1D39E9F4-18AC-48BA-8523-3F1C0DF1FFFD}" destId="{9247F94E-F619-4C03-AF93-2102791533B4}" srcOrd="2" destOrd="0" parTransId="{F1222543-E5EE-4A1A-BD31-3F1C673DDCA8}" sibTransId="{8451E581-A5F6-49BA-AA88-DD69248CB321}"/>
    <dgm:cxn modelId="{8668A1D5-0DA9-492D-8E9E-4713903CCD24}" type="presOf" srcId="{EEA05BF1-B354-4CEF-A977-88DEA69D1C26}" destId="{6BC51B4B-553F-4191-B108-5FAFC0B9696A}" srcOrd="0" destOrd="0" presId="urn:microsoft.com/office/officeart/2005/8/layout/hierarchy2"/>
    <dgm:cxn modelId="{F546FE21-F72B-43F8-B375-FE2290447BCB}" type="presOf" srcId="{287CEF5D-50A9-45AA-9BB4-E8746944A153}" destId="{DC63D914-1A5A-4142-AFD7-78E3D22F6441}" srcOrd="0" destOrd="0" presId="urn:microsoft.com/office/officeart/2005/8/layout/hierarchy2"/>
    <dgm:cxn modelId="{66307108-68AF-48A5-A594-BE2E830AA3E5}" type="presParOf" srcId="{A4818A72-4A16-4E8E-B475-809578864284}" destId="{BFA59569-782C-473E-93F3-89727F1BE349}" srcOrd="0" destOrd="0" presId="urn:microsoft.com/office/officeart/2005/8/layout/hierarchy2"/>
    <dgm:cxn modelId="{9C589391-CEBF-4B52-A75F-91AB9BD6FABA}" type="presParOf" srcId="{BFA59569-782C-473E-93F3-89727F1BE349}" destId="{60352D9C-F187-4043-96C0-AA0D1C956B75}" srcOrd="0" destOrd="0" presId="urn:microsoft.com/office/officeart/2005/8/layout/hierarchy2"/>
    <dgm:cxn modelId="{3D47270F-BC6B-40A0-B8D6-95839BDB9E70}" type="presParOf" srcId="{BFA59569-782C-473E-93F3-89727F1BE349}" destId="{E871A6E1-BC7E-4F2B-8C4B-3C8F50F32B61}" srcOrd="1" destOrd="0" presId="urn:microsoft.com/office/officeart/2005/8/layout/hierarchy2"/>
    <dgm:cxn modelId="{13AD63D3-A381-43B5-9F8E-7090F025289F}" type="presParOf" srcId="{E871A6E1-BC7E-4F2B-8C4B-3C8F50F32B61}" destId="{E11C88FF-1DF2-45CC-B9C9-3D6D2CD39073}" srcOrd="0" destOrd="0" presId="urn:microsoft.com/office/officeart/2005/8/layout/hierarchy2"/>
    <dgm:cxn modelId="{89DAD8FE-7CA0-4385-A2AE-FD6029425C6F}" type="presParOf" srcId="{E11C88FF-1DF2-45CC-B9C9-3D6D2CD39073}" destId="{E2549484-F52F-401F-8528-F1511930A631}" srcOrd="0" destOrd="0" presId="urn:microsoft.com/office/officeart/2005/8/layout/hierarchy2"/>
    <dgm:cxn modelId="{8FCEF82B-C195-4ABC-BD99-D320881987B8}" type="presParOf" srcId="{E871A6E1-BC7E-4F2B-8C4B-3C8F50F32B61}" destId="{B3C91CEB-F55B-47F5-AA67-BBF314F9FA44}" srcOrd="1" destOrd="0" presId="urn:microsoft.com/office/officeart/2005/8/layout/hierarchy2"/>
    <dgm:cxn modelId="{72E3536C-2563-4131-8EBF-26F386A5F4CC}" type="presParOf" srcId="{B3C91CEB-F55B-47F5-AA67-BBF314F9FA44}" destId="{D4073028-B13B-4369-9E0C-7F43501022CB}" srcOrd="0" destOrd="0" presId="urn:microsoft.com/office/officeart/2005/8/layout/hierarchy2"/>
    <dgm:cxn modelId="{C37E9FA4-CF26-41B7-9358-C1F56DAACE1D}" type="presParOf" srcId="{B3C91CEB-F55B-47F5-AA67-BBF314F9FA44}" destId="{89B7C73E-709D-47B5-8D02-6FFA196F6AEA}" srcOrd="1" destOrd="0" presId="urn:microsoft.com/office/officeart/2005/8/layout/hierarchy2"/>
    <dgm:cxn modelId="{498E6F59-C94F-48EE-8E1C-BA0C52EE1077}" type="presParOf" srcId="{E871A6E1-BC7E-4F2B-8C4B-3C8F50F32B61}" destId="{0EB46F66-6C02-47E7-8C8C-3BBEADF322BA}" srcOrd="2" destOrd="0" presId="urn:microsoft.com/office/officeart/2005/8/layout/hierarchy2"/>
    <dgm:cxn modelId="{75472111-F593-491A-B361-8B565117857B}" type="presParOf" srcId="{0EB46F66-6C02-47E7-8C8C-3BBEADF322BA}" destId="{6EFF4863-595A-4762-810A-03465C9F0BB0}" srcOrd="0" destOrd="0" presId="urn:microsoft.com/office/officeart/2005/8/layout/hierarchy2"/>
    <dgm:cxn modelId="{AF2B30F4-0110-455C-AF01-B48D43C5F71C}" type="presParOf" srcId="{E871A6E1-BC7E-4F2B-8C4B-3C8F50F32B61}" destId="{D1E76504-E1CD-4F8C-838D-C24C30F21CE6}" srcOrd="3" destOrd="0" presId="urn:microsoft.com/office/officeart/2005/8/layout/hierarchy2"/>
    <dgm:cxn modelId="{64DC0DE1-E2D4-4D13-959B-15443085EAA5}" type="presParOf" srcId="{D1E76504-E1CD-4F8C-838D-C24C30F21CE6}" destId="{95C45120-A0EB-4337-8444-93747A0C72F6}" srcOrd="0" destOrd="0" presId="urn:microsoft.com/office/officeart/2005/8/layout/hierarchy2"/>
    <dgm:cxn modelId="{4ED837EC-5A90-46BD-821A-824EDC9D1D63}" type="presParOf" srcId="{D1E76504-E1CD-4F8C-838D-C24C30F21CE6}" destId="{74D1627C-DED7-43B3-B0F6-5F29FD09505F}" srcOrd="1" destOrd="0" presId="urn:microsoft.com/office/officeart/2005/8/layout/hierarchy2"/>
    <dgm:cxn modelId="{BF526801-A6EB-4CC6-ABC8-261F4E13AAED}" type="presParOf" srcId="{74D1627C-DED7-43B3-B0F6-5F29FD09505F}" destId="{33171204-016F-4D91-863E-FED084CA46F9}" srcOrd="0" destOrd="0" presId="urn:microsoft.com/office/officeart/2005/8/layout/hierarchy2"/>
    <dgm:cxn modelId="{2DA6D15E-6E87-49B3-AE0C-958A46287265}" type="presParOf" srcId="{33171204-016F-4D91-863E-FED084CA46F9}" destId="{C4DDC753-450C-4813-A6B8-F298A1A952F6}" srcOrd="0" destOrd="0" presId="urn:microsoft.com/office/officeart/2005/8/layout/hierarchy2"/>
    <dgm:cxn modelId="{C8620BF3-45BC-441C-94CD-610CFC325CA3}" type="presParOf" srcId="{74D1627C-DED7-43B3-B0F6-5F29FD09505F}" destId="{6C1398CB-4865-47CA-9F4C-997F595894A5}" srcOrd="1" destOrd="0" presId="urn:microsoft.com/office/officeart/2005/8/layout/hierarchy2"/>
    <dgm:cxn modelId="{6995A01F-945E-41FC-8116-81E4BC015FE3}" type="presParOf" srcId="{6C1398CB-4865-47CA-9F4C-997F595894A5}" destId="{ACEC724F-9365-4F81-897C-F792AE2030BA}" srcOrd="0" destOrd="0" presId="urn:microsoft.com/office/officeart/2005/8/layout/hierarchy2"/>
    <dgm:cxn modelId="{E36B75C4-5D35-454D-8CFB-446A69C51FE6}" type="presParOf" srcId="{6C1398CB-4865-47CA-9F4C-997F595894A5}" destId="{061934D7-3657-429D-908F-26C503B3FF02}" srcOrd="1" destOrd="0" presId="urn:microsoft.com/office/officeart/2005/8/layout/hierarchy2"/>
    <dgm:cxn modelId="{CB2264D1-69A4-4E97-B065-E6E4A67E886A}" type="presParOf" srcId="{74D1627C-DED7-43B3-B0F6-5F29FD09505F}" destId="{42DEFA77-33EA-42AA-A078-CAE886E795AC}" srcOrd="2" destOrd="0" presId="urn:microsoft.com/office/officeart/2005/8/layout/hierarchy2"/>
    <dgm:cxn modelId="{88AC79C0-6DA5-49FA-9CCC-AD4C0C6528F3}" type="presParOf" srcId="{42DEFA77-33EA-42AA-A078-CAE886E795AC}" destId="{261FE9AF-CE99-4B1F-8507-11ED9CB30CCF}" srcOrd="0" destOrd="0" presId="urn:microsoft.com/office/officeart/2005/8/layout/hierarchy2"/>
    <dgm:cxn modelId="{E777CCD7-34E7-4338-B043-AD5E48B91C83}" type="presParOf" srcId="{74D1627C-DED7-43B3-B0F6-5F29FD09505F}" destId="{7A7B1A12-F3E1-4844-A3E4-F9A6355E8356}" srcOrd="3" destOrd="0" presId="urn:microsoft.com/office/officeart/2005/8/layout/hierarchy2"/>
    <dgm:cxn modelId="{9D367E86-4F29-4164-8348-2D7E2CBA5995}" type="presParOf" srcId="{7A7B1A12-F3E1-4844-A3E4-F9A6355E8356}" destId="{DC63D914-1A5A-4142-AFD7-78E3D22F6441}" srcOrd="0" destOrd="0" presId="urn:microsoft.com/office/officeart/2005/8/layout/hierarchy2"/>
    <dgm:cxn modelId="{006A7450-25D1-4846-AD6C-1D57970A9CBB}" type="presParOf" srcId="{7A7B1A12-F3E1-4844-A3E4-F9A6355E8356}" destId="{32E2E6DA-9BE7-440A-8A6F-EF4767829D17}" srcOrd="1" destOrd="0" presId="urn:microsoft.com/office/officeart/2005/8/layout/hierarchy2"/>
    <dgm:cxn modelId="{29D11808-9592-4247-9497-B7313303EC99}" type="presParOf" srcId="{74D1627C-DED7-43B3-B0F6-5F29FD09505F}" destId="{526F0754-C46D-43DE-8624-B5CE4EADBEA8}" srcOrd="4" destOrd="0" presId="urn:microsoft.com/office/officeart/2005/8/layout/hierarchy2"/>
    <dgm:cxn modelId="{5773BA02-1AEB-445B-91F8-4A2658EA9A5F}" type="presParOf" srcId="{526F0754-C46D-43DE-8624-B5CE4EADBEA8}" destId="{0318260A-C47A-4798-86B6-7E73632D5FBD}" srcOrd="0" destOrd="0" presId="urn:microsoft.com/office/officeart/2005/8/layout/hierarchy2"/>
    <dgm:cxn modelId="{9CD4F701-B0BC-42AF-AC58-B0964893C3AC}" type="presParOf" srcId="{74D1627C-DED7-43B3-B0F6-5F29FD09505F}" destId="{A0B9CA8A-AD86-4F7C-BC93-7FA799B8E8C3}" srcOrd="5" destOrd="0" presId="urn:microsoft.com/office/officeart/2005/8/layout/hierarchy2"/>
    <dgm:cxn modelId="{36593CD3-3ADF-4B1B-83AB-1378C15BBE16}" type="presParOf" srcId="{A0B9CA8A-AD86-4F7C-BC93-7FA799B8E8C3}" destId="{6721831D-AF49-43A9-9C9B-9A73ECB24987}" srcOrd="0" destOrd="0" presId="urn:microsoft.com/office/officeart/2005/8/layout/hierarchy2"/>
    <dgm:cxn modelId="{4B705BA8-394C-49A5-BE60-E51798741639}" type="presParOf" srcId="{A0B9CA8A-AD86-4F7C-BC93-7FA799B8E8C3}" destId="{08BCAEC2-F7D1-4810-8578-58E1B5703A38}" srcOrd="1" destOrd="0" presId="urn:microsoft.com/office/officeart/2005/8/layout/hierarchy2"/>
    <dgm:cxn modelId="{23214F11-605A-4544-9657-9E0CEA22E657}" type="presParOf" srcId="{E871A6E1-BC7E-4F2B-8C4B-3C8F50F32B61}" destId="{21E31610-7C28-4C76-B4F5-6CB42D6113EB}" srcOrd="4" destOrd="0" presId="urn:microsoft.com/office/officeart/2005/8/layout/hierarchy2"/>
    <dgm:cxn modelId="{F088A421-91A5-41EE-96D7-3DD87E67BC7B}" type="presParOf" srcId="{21E31610-7C28-4C76-B4F5-6CB42D6113EB}" destId="{0CAC8321-588B-43D4-B2CD-B111B13EBBE3}" srcOrd="0" destOrd="0" presId="urn:microsoft.com/office/officeart/2005/8/layout/hierarchy2"/>
    <dgm:cxn modelId="{22346911-EEA0-4B97-ACBB-D62321589F74}" type="presParOf" srcId="{E871A6E1-BC7E-4F2B-8C4B-3C8F50F32B61}" destId="{E75E0797-4479-4E12-B4A2-1064582CB359}" srcOrd="5" destOrd="0" presId="urn:microsoft.com/office/officeart/2005/8/layout/hierarchy2"/>
    <dgm:cxn modelId="{26AECDFF-FC00-415B-AD2B-9C3B56AE2C6F}" type="presParOf" srcId="{E75E0797-4479-4E12-B4A2-1064582CB359}" destId="{AA272194-ECD5-4873-875A-C3F051122B68}" srcOrd="0" destOrd="0" presId="urn:microsoft.com/office/officeart/2005/8/layout/hierarchy2"/>
    <dgm:cxn modelId="{E807DE9F-6BE7-4AFE-B4DA-7B63DEF6D035}" type="presParOf" srcId="{E75E0797-4479-4E12-B4A2-1064582CB359}" destId="{F9850539-2773-4708-8B98-EA0ED79D8186}" srcOrd="1" destOrd="0" presId="urn:microsoft.com/office/officeart/2005/8/layout/hierarchy2"/>
    <dgm:cxn modelId="{6F41D6E2-53D9-4FF4-90E4-33B97DEEC89A}" type="presParOf" srcId="{F9850539-2773-4708-8B98-EA0ED79D8186}" destId="{6BC51B4B-553F-4191-B108-5FAFC0B9696A}" srcOrd="0" destOrd="0" presId="urn:microsoft.com/office/officeart/2005/8/layout/hierarchy2"/>
    <dgm:cxn modelId="{1F4E7020-CED3-496C-9449-93E7EF88F464}" type="presParOf" srcId="{6BC51B4B-553F-4191-B108-5FAFC0B9696A}" destId="{DB701E9F-7E4D-47A7-997E-8D8C5F938EA6}" srcOrd="0" destOrd="0" presId="urn:microsoft.com/office/officeart/2005/8/layout/hierarchy2"/>
    <dgm:cxn modelId="{22D0D2C0-F04B-4C3C-9C7C-9403FC3A7C43}" type="presParOf" srcId="{F9850539-2773-4708-8B98-EA0ED79D8186}" destId="{5558C32E-A09B-4952-A67D-1A3B5A92B572}" srcOrd="1" destOrd="0" presId="urn:microsoft.com/office/officeart/2005/8/layout/hierarchy2"/>
    <dgm:cxn modelId="{1D9048D1-B873-40AB-9840-CE78DADD818A}" type="presParOf" srcId="{5558C32E-A09B-4952-A67D-1A3B5A92B572}" destId="{92F80C42-0161-4BF4-9748-2FD0709FD2DD}" srcOrd="0" destOrd="0" presId="urn:microsoft.com/office/officeart/2005/8/layout/hierarchy2"/>
    <dgm:cxn modelId="{B0DB731B-40A5-4DCC-BE4E-B83F212D5F2F}" type="presParOf" srcId="{5558C32E-A09B-4952-A67D-1A3B5A92B572}" destId="{93AFE2E5-2CED-4964-95E1-8578777C4D42}"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352D9C-F187-4043-96C0-AA0D1C956B75}">
      <dsp:nvSpPr>
        <dsp:cNvPr id="0" name=""/>
        <dsp:cNvSpPr/>
      </dsp:nvSpPr>
      <dsp:spPr>
        <a:xfrm>
          <a:off x="28836" y="1729209"/>
          <a:ext cx="2033147" cy="1016573"/>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smtClean="0">
              <a:solidFill>
                <a:schemeClr val="tx1"/>
              </a:solidFill>
            </a:rPr>
            <a:t>RECRUITMENT STRATEGY</a:t>
          </a:r>
          <a:endParaRPr lang="en-ZA" sz="2000" kern="1200" dirty="0">
            <a:solidFill>
              <a:schemeClr val="tx1"/>
            </a:solidFill>
          </a:endParaRPr>
        </a:p>
      </dsp:txBody>
      <dsp:txXfrm>
        <a:off x="28836" y="1729209"/>
        <a:ext cx="2033147" cy="1016573"/>
      </dsp:txXfrm>
    </dsp:sp>
    <dsp:sp modelId="{E11C88FF-1DF2-45CC-B9C9-3D6D2CD39073}">
      <dsp:nvSpPr>
        <dsp:cNvPr id="0" name=""/>
        <dsp:cNvSpPr/>
      </dsp:nvSpPr>
      <dsp:spPr>
        <a:xfrm rot="17810389">
          <a:off x="1530829" y="1353229"/>
          <a:ext cx="1936745" cy="40429"/>
        </a:xfrm>
        <a:custGeom>
          <a:avLst/>
          <a:gdLst/>
          <a:ahLst/>
          <a:cxnLst/>
          <a:rect l="0" t="0" r="0" b="0"/>
          <a:pathLst>
            <a:path>
              <a:moveTo>
                <a:pt x="0" y="20214"/>
              </a:moveTo>
              <a:lnTo>
                <a:pt x="1936745" y="202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ZA" sz="600" kern="1200"/>
        </a:p>
      </dsp:txBody>
      <dsp:txXfrm rot="17810389">
        <a:off x="2450783" y="1325025"/>
        <a:ext cx="96837" cy="96837"/>
      </dsp:txXfrm>
    </dsp:sp>
    <dsp:sp modelId="{D4073028-B13B-4369-9E0C-7F43501022CB}">
      <dsp:nvSpPr>
        <dsp:cNvPr id="0" name=""/>
        <dsp:cNvSpPr/>
      </dsp:nvSpPr>
      <dsp:spPr>
        <a:xfrm>
          <a:off x="2936420" y="1104"/>
          <a:ext cx="2033147" cy="1016573"/>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smtClean="0">
              <a:solidFill>
                <a:schemeClr val="tx1"/>
              </a:solidFill>
            </a:rPr>
            <a:t>SMS</a:t>
          </a:r>
          <a:endParaRPr lang="en-ZA" sz="2000" kern="1200" dirty="0">
            <a:solidFill>
              <a:schemeClr val="tx1"/>
            </a:solidFill>
          </a:endParaRPr>
        </a:p>
      </dsp:txBody>
      <dsp:txXfrm>
        <a:off x="2936420" y="1104"/>
        <a:ext cx="2033147" cy="1016573"/>
      </dsp:txXfrm>
    </dsp:sp>
    <dsp:sp modelId="{0EB46F66-6C02-47E7-8C8C-3BBEADF322BA}">
      <dsp:nvSpPr>
        <dsp:cNvPr id="0" name=""/>
        <dsp:cNvSpPr/>
      </dsp:nvSpPr>
      <dsp:spPr>
        <a:xfrm rot="19644505">
          <a:off x="1980268" y="1937758"/>
          <a:ext cx="1037867" cy="40429"/>
        </a:xfrm>
        <a:custGeom>
          <a:avLst/>
          <a:gdLst/>
          <a:ahLst/>
          <a:cxnLst/>
          <a:rect l="0" t="0" r="0" b="0"/>
          <a:pathLst>
            <a:path>
              <a:moveTo>
                <a:pt x="0" y="20214"/>
              </a:moveTo>
              <a:lnTo>
                <a:pt x="1037867" y="202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9644505">
        <a:off x="2473255" y="1932027"/>
        <a:ext cx="51893" cy="51893"/>
      </dsp:txXfrm>
    </dsp:sp>
    <dsp:sp modelId="{95C45120-A0EB-4337-8444-93747A0C72F6}">
      <dsp:nvSpPr>
        <dsp:cNvPr id="0" name=""/>
        <dsp:cNvSpPr/>
      </dsp:nvSpPr>
      <dsp:spPr>
        <a:xfrm>
          <a:off x="2936420" y="1170164"/>
          <a:ext cx="2033147" cy="1016573"/>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smtClean="0">
              <a:solidFill>
                <a:schemeClr val="tx1"/>
              </a:solidFill>
            </a:rPr>
            <a:t>NON SMS</a:t>
          </a:r>
          <a:endParaRPr lang="en-ZA" sz="2000" kern="1200" dirty="0">
            <a:solidFill>
              <a:schemeClr val="tx1"/>
            </a:solidFill>
          </a:endParaRPr>
        </a:p>
      </dsp:txBody>
      <dsp:txXfrm>
        <a:off x="2936420" y="1170164"/>
        <a:ext cx="2033147" cy="1016573"/>
      </dsp:txXfrm>
    </dsp:sp>
    <dsp:sp modelId="{33171204-016F-4D91-863E-FED084CA46F9}">
      <dsp:nvSpPr>
        <dsp:cNvPr id="0" name=""/>
        <dsp:cNvSpPr/>
      </dsp:nvSpPr>
      <dsp:spPr>
        <a:xfrm rot="18289469">
          <a:off x="4664142" y="1073706"/>
          <a:ext cx="1424110" cy="40429"/>
        </a:xfrm>
        <a:custGeom>
          <a:avLst/>
          <a:gdLst/>
          <a:ahLst/>
          <a:cxnLst/>
          <a:rect l="0" t="0" r="0" b="0"/>
          <a:pathLst>
            <a:path>
              <a:moveTo>
                <a:pt x="0" y="20214"/>
              </a:moveTo>
              <a:lnTo>
                <a:pt x="1424110" y="202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18289469">
        <a:off x="5340594" y="1058318"/>
        <a:ext cx="71205" cy="71205"/>
      </dsp:txXfrm>
    </dsp:sp>
    <dsp:sp modelId="{ACEC724F-9365-4F81-897C-F792AE2030BA}">
      <dsp:nvSpPr>
        <dsp:cNvPr id="0" name=""/>
        <dsp:cNvSpPr/>
      </dsp:nvSpPr>
      <dsp:spPr>
        <a:xfrm>
          <a:off x="5782827" y="1104"/>
          <a:ext cx="2033147" cy="1016573"/>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smtClean="0">
              <a:solidFill>
                <a:schemeClr val="tx1"/>
              </a:solidFill>
            </a:rPr>
            <a:t>INTERNAL</a:t>
          </a:r>
          <a:r>
            <a:rPr lang="en-ZA" sz="2000" kern="1200" dirty="0" smtClean="0"/>
            <a:t> </a:t>
          </a:r>
          <a:endParaRPr lang="en-ZA" sz="2000" kern="1200" dirty="0"/>
        </a:p>
      </dsp:txBody>
      <dsp:txXfrm>
        <a:off x="5782827" y="1104"/>
        <a:ext cx="2033147" cy="1016573"/>
      </dsp:txXfrm>
    </dsp:sp>
    <dsp:sp modelId="{42DEFA77-33EA-42AA-A078-CAE886E795AC}">
      <dsp:nvSpPr>
        <dsp:cNvPr id="0" name=""/>
        <dsp:cNvSpPr/>
      </dsp:nvSpPr>
      <dsp:spPr>
        <a:xfrm>
          <a:off x="4969568" y="1658236"/>
          <a:ext cx="813258" cy="40429"/>
        </a:xfrm>
        <a:custGeom>
          <a:avLst/>
          <a:gdLst/>
          <a:ahLst/>
          <a:cxnLst/>
          <a:rect l="0" t="0" r="0" b="0"/>
          <a:pathLst>
            <a:path>
              <a:moveTo>
                <a:pt x="0" y="20214"/>
              </a:moveTo>
              <a:lnTo>
                <a:pt x="813258" y="202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5355866" y="1658120"/>
        <a:ext cx="40662" cy="40662"/>
      </dsp:txXfrm>
    </dsp:sp>
    <dsp:sp modelId="{DC63D914-1A5A-4142-AFD7-78E3D22F6441}">
      <dsp:nvSpPr>
        <dsp:cNvPr id="0" name=""/>
        <dsp:cNvSpPr/>
      </dsp:nvSpPr>
      <dsp:spPr>
        <a:xfrm>
          <a:off x="5782827" y="1170164"/>
          <a:ext cx="2033147" cy="1016573"/>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2000" kern="1200" dirty="0" smtClean="0">
              <a:solidFill>
                <a:schemeClr val="tx1"/>
              </a:solidFill>
            </a:rPr>
            <a:t>EXTERNAL</a:t>
          </a:r>
        </a:p>
        <a:p>
          <a:pPr marL="0" marR="0" lvl="0" indent="0" algn="ctr" defTabSz="914400" eaLnBrk="1" fontAlgn="auto" latinLnBrk="0" hangingPunct="1">
            <a:lnSpc>
              <a:spcPct val="100000"/>
            </a:lnSpc>
            <a:spcBef>
              <a:spcPct val="0"/>
            </a:spcBef>
            <a:spcAft>
              <a:spcPts val="0"/>
            </a:spcAft>
            <a:buClrTx/>
            <a:buSzTx/>
            <a:buFontTx/>
            <a:buNone/>
            <a:tabLst/>
            <a:defRPr/>
          </a:pPr>
          <a:r>
            <a:rPr lang="en-ZA" sz="2000" kern="1200" dirty="0" smtClean="0">
              <a:solidFill>
                <a:schemeClr val="tx1"/>
              </a:solidFill>
            </a:rPr>
            <a:t>LEARNERS</a:t>
          </a:r>
        </a:p>
        <a:p>
          <a:pPr lvl="0" algn="ctr" defTabSz="933450">
            <a:lnSpc>
              <a:spcPct val="90000"/>
            </a:lnSpc>
            <a:spcBef>
              <a:spcPct val="0"/>
            </a:spcBef>
            <a:spcAft>
              <a:spcPct val="35000"/>
            </a:spcAft>
          </a:pPr>
          <a:endParaRPr lang="en-ZA" sz="2000" kern="1200" dirty="0"/>
        </a:p>
      </dsp:txBody>
      <dsp:txXfrm>
        <a:off x="5782827" y="1170164"/>
        <a:ext cx="2033147" cy="1016573"/>
      </dsp:txXfrm>
    </dsp:sp>
    <dsp:sp modelId="{526F0754-C46D-43DE-8624-B5CE4EADBEA8}">
      <dsp:nvSpPr>
        <dsp:cNvPr id="0" name=""/>
        <dsp:cNvSpPr/>
      </dsp:nvSpPr>
      <dsp:spPr>
        <a:xfrm rot="3310531">
          <a:off x="4664142" y="2242766"/>
          <a:ext cx="1424110" cy="40429"/>
        </a:xfrm>
        <a:custGeom>
          <a:avLst/>
          <a:gdLst/>
          <a:ahLst/>
          <a:cxnLst/>
          <a:rect l="0" t="0" r="0" b="0"/>
          <a:pathLst>
            <a:path>
              <a:moveTo>
                <a:pt x="0" y="20214"/>
              </a:moveTo>
              <a:lnTo>
                <a:pt x="1424110" y="202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rot="3310531">
        <a:off x="5340594" y="2227378"/>
        <a:ext cx="71205" cy="71205"/>
      </dsp:txXfrm>
    </dsp:sp>
    <dsp:sp modelId="{6721831D-AF49-43A9-9C9B-9A73ECB24987}">
      <dsp:nvSpPr>
        <dsp:cNvPr id="0" name=""/>
        <dsp:cNvSpPr/>
      </dsp:nvSpPr>
      <dsp:spPr>
        <a:xfrm>
          <a:off x="5782827" y="2339224"/>
          <a:ext cx="2033147" cy="1016573"/>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smtClean="0">
              <a:solidFill>
                <a:schemeClr val="tx1"/>
              </a:solidFill>
            </a:rPr>
            <a:t>EX OFFICIALS</a:t>
          </a:r>
          <a:endParaRPr lang="en-ZA" sz="2000" kern="1200" dirty="0">
            <a:solidFill>
              <a:schemeClr val="tx1"/>
            </a:solidFill>
          </a:endParaRPr>
        </a:p>
      </dsp:txBody>
      <dsp:txXfrm>
        <a:off x="5782827" y="2339224"/>
        <a:ext cx="2033147" cy="1016573"/>
      </dsp:txXfrm>
    </dsp:sp>
    <dsp:sp modelId="{21E31610-7C28-4C76-B4F5-6CB42D6113EB}">
      <dsp:nvSpPr>
        <dsp:cNvPr id="0" name=""/>
        <dsp:cNvSpPr/>
      </dsp:nvSpPr>
      <dsp:spPr>
        <a:xfrm rot="3829520">
          <a:off x="1508023" y="3106818"/>
          <a:ext cx="1982359" cy="40429"/>
        </a:xfrm>
        <a:custGeom>
          <a:avLst/>
          <a:gdLst/>
          <a:ahLst/>
          <a:cxnLst/>
          <a:rect l="0" t="0" r="0" b="0"/>
          <a:pathLst>
            <a:path>
              <a:moveTo>
                <a:pt x="0" y="20214"/>
              </a:moveTo>
              <a:lnTo>
                <a:pt x="1982359" y="202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ZA" sz="700" kern="1200"/>
        </a:p>
      </dsp:txBody>
      <dsp:txXfrm rot="3829520">
        <a:off x="2449643" y="3077474"/>
        <a:ext cx="99117" cy="99117"/>
      </dsp:txXfrm>
    </dsp:sp>
    <dsp:sp modelId="{AA272194-ECD5-4873-875A-C3F051122B68}">
      <dsp:nvSpPr>
        <dsp:cNvPr id="0" name=""/>
        <dsp:cNvSpPr/>
      </dsp:nvSpPr>
      <dsp:spPr>
        <a:xfrm>
          <a:off x="2936420" y="3508284"/>
          <a:ext cx="2033147" cy="1016573"/>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smtClean="0">
              <a:solidFill>
                <a:schemeClr val="tx1"/>
              </a:solidFill>
            </a:rPr>
            <a:t>DOD</a:t>
          </a:r>
          <a:endParaRPr lang="en-ZA" sz="2000" kern="1200" dirty="0">
            <a:solidFill>
              <a:schemeClr val="tx1"/>
            </a:solidFill>
          </a:endParaRPr>
        </a:p>
      </dsp:txBody>
      <dsp:txXfrm>
        <a:off x="2936420" y="3508284"/>
        <a:ext cx="2033147" cy="1016573"/>
      </dsp:txXfrm>
    </dsp:sp>
    <dsp:sp modelId="{6BC51B4B-553F-4191-B108-5FAFC0B9696A}">
      <dsp:nvSpPr>
        <dsp:cNvPr id="0" name=""/>
        <dsp:cNvSpPr/>
      </dsp:nvSpPr>
      <dsp:spPr>
        <a:xfrm>
          <a:off x="4969568" y="3996356"/>
          <a:ext cx="813258" cy="40429"/>
        </a:xfrm>
        <a:custGeom>
          <a:avLst/>
          <a:gdLst/>
          <a:ahLst/>
          <a:cxnLst/>
          <a:rect l="0" t="0" r="0" b="0"/>
          <a:pathLst>
            <a:path>
              <a:moveTo>
                <a:pt x="0" y="20214"/>
              </a:moveTo>
              <a:lnTo>
                <a:pt x="813258" y="202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5355866" y="3996239"/>
        <a:ext cx="40662" cy="40662"/>
      </dsp:txXfrm>
    </dsp:sp>
    <dsp:sp modelId="{92F80C42-0161-4BF4-9748-2FD0709FD2DD}">
      <dsp:nvSpPr>
        <dsp:cNvPr id="0" name=""/>
        <dsp:cNvSpPr/>
      </dsp:nvSpPr>
      <dsp:spPr>
        <a:xfrm>
          <a:off x="5782827" y="3508284"/>
          <a:ext cx="2033147" cy="1016573"/>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kern="1200" dirty="0" smtClean="0">
              <a:solidFill>
                <a:schemeClr val="tx1"/>
              </a:solidFill>
            </a:rPr>
            <a:t>RESERVISTS</a:t>
          </a:r>
          <a:endParaRPr lang="en-ZA" sz="2000" kern="1200" dirty="0">
            <a:solidFill>
              <a:schemeClr val="tx1"/>
            </a:solidFill>
          </a:endParaRPr>
        </a:p>
      </dsp:txBody>
      <dsp:txXfrm>
        <a:off x="5782827" y="3508284"/>
        <a:ext cx="2033147" cy="10165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15F1C7F-6047-4FF7-920A-1FE9DEE8E9FD}" type="datetimeFigureOut">
              <a:rPr lang="en-ZA" smtClean="0"/>
              <a:pPr/>
              <a:t>2020/02/24</a:t>
            </a:fld>
            <a:endParaRPr lang="en-ZA"/>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B15D153-BF8C-420B-B663-0F67BD0D8E2B}" type="slidenum">
              <a:rPr lang="en-ZA" smtClean="0"/>
              <a:pPr/>
              <a:t>‹#›</a:t>
            </a:fld>
            <a:endParaRPr lang="en-ZA"/>
          </a:p>
        </p:txBody>
      </p:sp>
    </p:spTree>
    <p:extLst>
      <p:ext uri="{BB962C8B-B14F-4D97-AF65-F5344CB8AC3E}">
        <p14:creationId xmlns:p14="http://schemas.microsoft.com/office/powerpoint/2010/main" xmlns="" val="2840373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7BAFD77-82C8-614A-8E7A-50E0B00609D4}" type="datetimeFigureOut">
              <a:rPr lang="en-US" smtClean="0"/>
              <a:pPr/>
              <a:t>2/24/2020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2282E17-0948-4F4F-BA20-EEDBE7794426}" type="slidenum">
              <a:rPr lang="en-US" smtClean="0"/>
              <a:pPr/>
              <a:t>‹#›</a:t>
            </a:fld>
            <a:endParaRPr lang="en-US" dirty="0"/>
          </a:p>
        </p:txBody>
      </p:sp>
    </p:spTree>
    <p:extLst>
      <p:ext uri="{BB962C8B-B14F-4D97-AF65-F5344CB8AC3E}">
        <p14:creationId xmlns:p14="http://schemas.microsoft.com/office/powerpoint/2010/main" xmlns="" val="2447064949"/>
      </p:ext>
    </p:extLst>
  </p:cSld>
  <p:clrMap bg1="lt1" tx1="dk1" bg2="lt2" tx2="dk2" accent1="accent1" accent2="accent2" accent3="accent3" accent4="accent4" accent5="accent5" accent6="accent6" hlink="hlink" folHlink="folHlink"/>
  <p:notesStyle>
    <a:lvl1pPr marL="0" algn="l" defTabSz="457011" rtl="0" eaLnBrk="1" latinLnBrk="0" hangingPunct="1">
      <a:defRPr sz="1300" kern="1200">
        <a:solidFill>
          <a:schemeClr val="tx1"/>
        </a:solidFill>
        <a:latin typeface="+mn-lt"/>
        <a:ea typeface="+mn-ea"/>
        <a:cs typeface="+mn-cs"/>
      </a:defRPr>
    </a:lvl1pPr>
    <a:lvl2pPr marL="457011" algn="l" defTabSz="457011" rtl="0" eaLnBrk="1" latinLnBrk="0" hangingPunct="1">
      <a:defRPr sz="1300" kern="1200">
        <a:solidFill>
          <a:schemeClr val="tx1"/>
        </a:solidFill>
        <a:latin typeface="+mn-lt"/>
        <a:ea typeface="+mn-ea"/>
        <a:cs typeface="+mn-cs"/>
      </a:defRPr>
    </a:lvl2pPr>
    <a:lvl3pPr marL="914023" algn="l" defTabSz="457011" rtl="0" eaLnBrk="1" latinLnBrk="0" hangingPunct="1">
      <a:defRPr sz="1300" kern="1200">
        <a:solidFill>
          <a:schemeClr val="tx1"/>
        </a:solidFill>
        <a:latin typeface="+mn-lt"/>
        <a:ea typeface="+mn-ea"/>
        <a:cs typeface="+mn-cs"/>
      </a:defRPr>
    </a:lvl3pPr>
    <a:lvl4pPr marL="1371034" algn="l" defTabSz="457011" rtl="0" eaLnBrk="1" latinLnBrk="0" hangingPunct="1">
      <a:defRPr sz="1300" kern="1200">
        <a:solidFill>
          <a:schemeClr val="tx1"/>
        </a:solidFill>
        <a:latin typeface="+mn-lt"/>
        <a:ea typeface="+mn-ea"/>
        <a:cs typeface="+mn-cs"/>
      </a:defRPr>
    </a:lvl4pPr>
    <a:lvl5pPr marL="1828043" algn="l" defTabSz="457011" rtl="0" eaLnBrk="1" latinLnBrk="0" hangingPunct="1">
      <a:defRPr sz="1300" kern="1200">
        <a:solidFill>
          <a:schemeClr val="tx1"/>
        </a:solidFill>
        <a:latin typeface="+mn-lt"/>
        <a:ea typeface="+mn-ea"/>
        <a:cs typeface="+mn-cs"/>
      </a:defRPr>
    </a:lvl5pPr>
    <a:lvl6pPr marL="2285056" algn="l" defTabSz="457011" rtl="0" eaLnBrk="1" latinLnBrk="0" hangingPunct="1">
      <a:defRPr sz="1300" kern="1200">
        <a:solidFill>
          <a:schemeClr val="tx1"/>
        </a:solidFill>
        <a:latin typeface="+mn-lt"/>
        <a:ea typeface="+mn-ea"/>
        <a:cs typeface="+mn-cs"/>
      </a:defRPr>
    </a:lvl6pPr>
    <a:lvl7pPr marL="2742066" algn="l" defTabSz="457011" rtl="0" eaLnBrk="1" latinLnBrk="0" hangingPunct="1">
      <a:defRPr sz="1300" kern="1200">
        <a:solidFill>
          <a:schemeClr val="tx1"/>
        </a:solidFill>
        <a:latin typeface="+mn-lt"/>
        <a:ea typeface="+mn-ea"/>
        <a:cs typeface="+mn-cs"/>
      </a:defRPr>
    </a:lvl7pPr>
    <a:lvl8pPr marL="3199079" algn="l" defTabSz="457011" rtl="0" eaLnBrk="1" latinLnBrk="0" hangingPunct="1">
      <a:defRPr sz="1300" kern="1200">
        <a:solidFill>
          <a:schemeClr val="tx1"/>
        </a:solidFill>
        <a:latin typeface="+mn-lt"/>
        <a:ea typeface="+mn-ea"/>
        <a:cs typeface="+mn-cs"/>
      </a:defRPr>
    </a:lvl8pPr>
    <a:lvl9pPr marL="3656088" algn="l" defTabSz="45701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301702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2282E17-0948-4F4F-BA20-EEDBE7794426}" type="slidenum">
              <a:rPr lang="en-US" smtClean="0"/>
              <a:pPr/>
              <a:t>10</a:t>
            </a:fld>
            <a:endParaRPr lang="en-US" dirty="0"/>
          </a:p>
        </p:txBody>
      </p:sp>
    </p:spTree>
    <p:extLst>
      <p:ext uri="{BB962C8B-B14F-4D97-AF65-F5344CB8AC3E}">
        <p14:creationId xmlns:p14="http://schemas.microsoft.com/office/powerpoint/2010/main" xmlns="" val="380561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30</a:t>
            </a:fld>
            <a:endParaRPr lang="en-US" dirty="0"/>
          </a:p>
        </p:txBody>
      </p:sp>
    </p:spTree>
    <p:extLst>
      <p:ext uri="{BB962C8B-B14F-4D97-AF65-F5344CB8AC3E}">
        <p14:creationId xmlns:p14="http://schemas.microsoft.com/office/powerpoint/2010/main" xmlns="" val="12930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31</a:t>
            </a:fld>
            <a:endParaRPr lang="en-US" dirty="0"/>
          </a:p>
        </p:txBody>
      </p:sp>
    </p:spTree>
    <p:extLst>
      <p:ext uri="{BB962C8B-B14F-4D97-AF65-F5344CB8AC3E}">
        <p14:creationId xmlns:p14="http://schemas.microsoft.com/office/powerpoint/2010/main" xmlns="" val="129308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130430"/>
            <a:ext cx="7772400" cy="1470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5" y="3886205"/>
            <a:ext cx="6400801" cy="1752601"/>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3" indent="0" algn="ctr">
              <a:buNone/>
              <a:defRPr>
                <a:solidFill>
                  <a:schemeClr val="tx1">
                    <a:tint val="75000"/>
                  </a:schemeClr>
                </a:solidFill>
              </a:defRPr>
            </a:lvl3pPr>
            <a:lvl4pPr marL="1371034" indent="0" algn="ctr">
              <a:buNone/>
              <a:defRPr>
                <a:solidFill>
                  <a:schemeClr val="tx1">
                    <a:tint val="75000"/>
                  </a:schemeClr>
                </a:solidFill>
              </a:defRPr>
            </a:lvl4pPr>
            <a:lvl5pPr marL="1828043" indent="0" algn="ctr">
              <a:buNone/>
              <a:defRPr>
                <a:solidFill>
                  <a:schemeClr val="tx1">
                    <a:tint val="75000"/>
                  </a:schemeClr>
                </a:solidFill>
              </a:defRPr>
            </a:lvl5pPr>
            <a:lvl6pPr marL="2285056" indent="0" algn="ctr">
              <a:buNone/>
              <a:defRPr>
                <a:solidFill>
                  <a:schemeClr val="tx1">
                    <a:tint val="75000"/>
                  </a:schemeClr>
                </a:solidFill>
              </a:defRPr>
            </a:lvl6pPr>
            <a:lvl7pPr marL="2742066" indent="0" algn="ctr">
              <a:buNone/>
              <a:defRPr>
                <a:solidFill>
                  <a:schemeClr val="tx1">
                    <a:tint val="75000"/>
                  </a:schemeClr>
                </a:solidFill>
              </a:defRPr>
            </a:lvl7pPr>
            <a:lvl8pPr marL="3199079" indent="0" algn="ctr">
              <a:buNone/>
              <a:defRPr>
                <a:solidFill>
                  <a:schemeClr val="tx1">
                    <a:tint val="75000"/>
                  </a:schemeClr>
                </a:solidFill>
              </a:defRPr>
            </a:lvl8pPr>
            <a:lvl9pPr marL="36560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A02BEB-5724-43C9-9AFD-36FF5B4BD337}" type="datetime1">
              <a:rPr lang="en-US" smtClean="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91807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BAFF8-20A3-42BC-987D-50FA4392C39E}" type="datetime1">
              <a:rPr lang="en-US" smtClean="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386374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3" y="274645"/>
            <a:ext cx="2057400" cy="58515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5" y="274645"/>
            <a:ext cx="6019801"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F3BF7-4BEF-4A6C-86BA-7A035D5E0C7F}" type="datetime1">
              <a:rPr lang="en-US" smtClean="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383749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47725E-3807-4699-A9B6-7F170D89E467}" type="datetime1">
              <a:rPr lang="en-US" smtClean="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104767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8"/>
          </a:xfrm>
        </p:spPr>
        <p:txBody>
          <a:bodyPr anchor="b"/>
          <a:lstStyle>
            <a:lvl1pPr marL="0" indent="0">
              <a:buNone/>
              <a:defRPr sz="2000">
                <a:solidFill>
                  <a:schemeClr val="tx1">
                    <a:tint val="75000"/>
                  </a:schemeClr>
                </a:solidFill>
              </a:defRPr>
            </a:lvl1pPr>
            <a:lvl2pPr marL="457011" indent="0">
              <a:buNone/>
              <a:defRPr sz="1700">
                <a:solidFill>
                  <a:schemeClr val="tx1">
                    <a:tint val="75000"/>
                  </a:schemeClr>
                </a:solidFill>
              </a:defRPr>
            </a:lvl2pPr>
            <a:lvl3pPr marL="914023" indent="0">
              <a:buNone/>
              <a:defRPr sz="1500">
                <a:solidFill>
                  <a:schemeClr val="tx1">
                    <a:tint val="75000"/>
                  </a:schemeClr>
                </a:solidFill>
              </a:defRPr>
            </a:lvl3pPr>
            <a:lvl4pPr marL="1371034" indent="0">
              <a:buNone/>
              <a:defRPr sz="1300">
                <a:solidFill>
                  <a:schemeClr val="tx1">
                    <a:tint val="75000"/>
                  </a:schemeClr>
                </a:solidFill>
              </a:defRPr>
            </a:lvl4pPr>
            <a:lvl5pPr marL="1828043" indent="0">
              <a:buNone/>
              <a:defRPr sz="1300">
                <a:solidFill>
                  <a:schemeClr val="tx1">
                    <a:tint val="75000"/>
                  </a:schemeClr>
                </a:solidFill>
              </a:defRPr>
            </a:lvl5pPr>
            <a:lvl6pPr marL="2285056" indent="0">
              <a:buNone/>
              <a:defRPr sz="1300">
                <a:solidFill>
                  <a:schemeClr val="tx1">
                    <a:tint val="75000"/>
                  </a:schemeClr>
                </a:solidFill>
              </a:defRPr>
            </a:lvl6pPr>
            <a:lvl7pPr marL="2742066" indent="0">
              <a:buNone/>
              <a:defRPr sz="1300">
                <a:solidFill>
                  <a:schemeClr val="tx1">
                    <a:tint val="75000"/>
                  </a:schemeClr>
                </a:solidFill>
              </a:defRPr>
            </a:lvl7pPr>
            <a:lvl8pPr marL="3199079" indent="0">
              <a:buNone/>
              <a:defRPr sz="1300">
                <a:solidFill>
                  <a:schemeClr val="tx1">
                    <a:tint val="75000"/>
                  </a:schemeClr>
                </a:solidFill>
              </a:defRPr>
            </a:lvl8pPr>
            <a:lvl9pPr marL="3656088"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97948-5538-449C-AAE5-E5098048560E}" type="datetime1">
              <a:rPr lang="en-US" smtClean="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896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6"/>
            <a:ext cx="4038600"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3" y="1600206"/>
            <a:ext cx="4038600"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DF5F29-D4E1-43BB-BC9E-E628A6466318}" type="datetime1">
              <a:rPr lang="en-US" smtClean="0"/>
              <a:pPr/>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328790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5" y="1535121"/>
            <a:ext cx="4040188" cy="639763"/>
          </a:xfrm>
        </p:spPr>
        <p:txBody>
          <a:bodyPr anchor="b"/>
          <a:lstStyle>
            <a:lvl1pPr marL="0" indent="0">
              <a:buNone/>
              <a:defRPr sz="2400" b="1"/>
            </a:lvl1pPr>
            <a:lvl2pPr marL="457011" indent="0">
              <a:buNone/>
              <a:defRPr sz="2000" b="1"/>
            </a:lvl2pPr>
            <a:lvl3pPr marL="914023" indent="0">
              <a:buNone/>
              <a:defRPr sz="1700" b="1"/>
            </a:lvl3pPr>
            <a:lvl4pPr marL="1371034" indent="0">
              <a:buNone/>
              <a:defRPr sz="1500" b="1"/>
            </a:lvl4pPr>
            <a:lvl5pPr marL="1828043" indent="0">
              <a:buNone/>
              <a:defRPr sz="1500" b="1"/>
            </a:lvl5pPr>
            <a:lvl6pPr marL="2285056" indent="0">
              <a:buNone/>
              <a:defRPr sz="1500" b="1"/>
            </a:lvl6pPr>
            <a:lvl7pPr marL="2742066" indent="0">
              <a:buNone/>
              <a:defRPr sz="1500" b="1"/>
            </a:lvl7pPr>
            <a:lvl8pPr marL="3199079" indent="0">
              <a:buNone/>
              <a:defRPr sz="1500" b="1"/>
            </a:lvl8pPr>
            <a:lvl9pPr marL="365608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5" y="2174876"/>
            <a:ext cx="4040188" cy="3951289"/>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21"/>
            <a:ext cx="4041775" cy="639763"/>
          </a:xfrm>
        </p:spPr>
        <p:txBody>
          <a:bodyPr anchor="b"/>
          <a:lstStyle>
            <a:lvl1pPr marL="0" indent="0">
              <a:buNone/>
              <a:defRPr sz="2400" b="1"/>
            </a:lvl1pPr>
            <a:lvl2pPr marL="457011" indent="0">
              <a:buNone/>
              <a:defRPr sz="2000" b="1"/>
            </a:lvl2pPr>
            <a:lvl3pPr marL="914023" indent="0">
              <a:buNone/>
              <a:defRPr sz="1700" b="1"/>
            </a:lvl3pPr>
            <a:lvl4pPr marL="1371034" indent="0">
              <a:buNone/>
              <a:defRPr sz="1500" b="1"/>
            </a:lvl4pPr>
            <a:lvl5pPr marL="1828043" indent="0">
              <a:buNone/>
              <a:defRPr sz="1500" b="1"/>
            </a:lvl5pPr>
            <a:lvl6pPr marL="2285056" indent="0">
              <a:buNone/>
              <a:defRPr sz="1500" b="1"/>
            </a:lvl6pPr>
            <a:lvl7pPr marL="2742066" indent="0">
              <a:buNone/>
              <a:defRPr sz="1500" b="1"/>
            </a:lvl7pPr>
            <a:lvl8pPr marL="3199079" indent="0">
              <a:buNone/>
              <a:defRPr sz="1500" b="1"/>
            </a:lvl8pPr>
            <a:lvl9pPr marL="365608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34" y="2174876"/>
            <a:ext cx="4041775" cy="3951289"/>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4EA89E-C231-490F-B2E7-43F8411BA2EB}" type="datetime1">
              <a:rPr lang="en-US" smtClean="0"/>
              <a:pPr/>
              <a:t>2/24/2020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71514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20CA49-BFA8-4A70-8AA3-3532261349F2}" type="datetime1">
              <a:rPr lang="en-US" smtClean="0"/>
              <a:pPr/>
              <a:t>2/24/2020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161616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44683-DC77-40D6-BD71-7DA0BD960E35}" type="datetime1">
              <a:rPr lang="en-US" smtClean="0"/>
              <a:pPr/>
              <a:t>2/24/2020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177857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4"/>
            <a:ext cx="3008315"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9"/>
            <a:ext cx="5111751" cy="5853113"/>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7"/>
            <a:ext cx="3008315" cy="4691063"/>
          </a:xfrm>
        </p:spPr>
        <p:txBody>
          <a:bodyPr/>
          <a:lstStyle>
            <a:lvl1pPr marL="0" indent="0">
              <a:buNone/>
              <a:defRPr sz="1300"/>
            </a:lvl1pPr>
            <a:lvl2pPr marL="457011" indent="0">
              <a:buNone/>
              <a:defRPr sz="1300"/>
            </a:lvl2pPr>
            <a:lvl3pPr marL="914023" indent="0">
              <a:buNone/>
              <a:defRPr sz="1100"/>
            </a:lvl3pPr>
            <a:lvl4pPr marL="1371034" indent="0">
              <a:buNone/>
              <a:defRPr sz="900"/>
            </a:lvl4pPr>
            <a:lvl5pPr marL="1828043" indent="0">
              <a:buNone/>
              <a:defRPr sz="900"/>
            </a:lvl5pPr>
            <a:lvl6pPr marL="2285056" indent="0">
              <a:buNone/>
              <a:defRPr sz="900"/>
            </a:lvl6pPr>
            <a:lvl7pPr marL="2742066" indent="0">
              <a:buNone/>
              <a:defRPr sz="900"/>
            </a:lvl7pPr>
            <a:lvl8pPr marL="3199079" indent="0">
              <a:buNone/>
              <a:defRPr sz="900"/>
            </a:lvl8pPr>
            <a:lvl9pPr marL="36560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2F4CA-DCCB-46E8-8F53-B6BD43ADC771}" type="datetime1">
              <a:rPr lang="en-US" smtClean="0"/>
              <a:pPr/>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366066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91" y="612779"/>
            <a:ext cx="5486400" cy="4114801"/>
          </a:xfrm>
        </p:spPr>
        <p:txBody>
          <a:bodyPr/>
          <a:lstStyle>
            <a:lvl1pPr marL="0" indent="0">
              <a:buNone/>
              <a:defRPr sz="3300"/>
            </a:lvl1pPr>
            <a:lvl2pPr marL="457011" indent="0">
              <a:buNone/>
              <a:defRPr sz="2800"/>
            </a:lvl2pPr>
            <a:lvl3pPr marL="914023" indent="0">
              <a:buNone/>
              <a:defRPr sz="2400"/>
            </a:lvl3pPr>
            <a:lvl4pPr marL="1371034" indent="0">
              <a:buNone/>
              <a:defRPr sz="2000"/>
            </a:lvl4pPr>
            <a:lvl5pPr marL="1828043" indent="0">
              <a:buNone/>
              <a:defRPr sz="2000"/>
            </a:lvl5pPr>
            <a:lvl6pPr marL="2285056" indent="0">
              <a:buNone/>
              <a:defRPr sz="2000"/>
            </a:lvl6pPr>
            <a:lvl7pPr marL="2742066" indent="0">
              <a:buNone/>
              <a:defRPr sz="2000"/>
            </a:lvl7pPr>
            <a:lvl8pPr marL="3199079" indent="0">
              <a:buNone/>
              <a:defRPr sz="2000"/>
            </a:lvl8pPr>
            <a:lvl9pPr marL="3656088" indent="0">
              <a:buNone/>
              <a:defRPr sz="2000"/>
            </a:lvl9pPr>
          </a:lstStyle>
          <a:p>
            <a:endParaRPr lang="en-US" dirty="0"/>
          </a:p>
        </p:txBody>
      </p:sp>
      <p:sp>
        <p:nvSpPr>
          <p:cNvPr id="4" name="Text Placeholder 3"/>
          <p:cNvSpPr>
            <a:spLocks noGrp="1"/>
          </p:cNvSpPr>
          <p:nvPr>
            <p:ph type="body" sz="half" idx="2"/>
          </p:nvPr>
        </p:nvSpPr>
        <p:spPr>
          <a:xfrm>
            <a:off x="1792291" y="5367347"/>
            <a:ext cx="5486400" cy="804863"/>
          </a:xfrm>
        </p:spPr>
        <p:txBody>
          <a:bodyPr/>
          <a:lstStyle>
            <a:lvl1pPr marL="0" indent="0">
              <a:buNone/>
              <a:defRPr sz="1300"/>
            </a:lvl1pPr>
            <a:lvl2pPr marL="457011" indent="0">
              <a:buNone/>
              <a:defRPr sz="1300"/>
            </a:lvl2pPr>
            <a:lvl3pPr marL="914023" indent="0">
              <a:buNone/>
              <a:defRPr sz="1100"/>
            </a:lvl3pPr>
            <a:lvl4pPr marL="1371034" indent="0">
              <a:buNone/>
              <a:defRPr sz="900"/>
            </a:lvl4pPr>
            <a:lvl5pPr marL="1828043" indent="0">
              <a:buNone/>
              <a:defRPr sz="900"/>
            </a:lvl5pPr>
            <a:lvl6pPr marL="2285056" indent="0">
              <a:buNone/>
              <a:defRPr sz="900"/>
            </a:lvl6pPr>
            <a:lvl7pPr marL="2742066" indent="0">
              <a:buNone/>
              <a:defRPr sz="900"/>
            </a:lvl7pPr>
            <a:lvl8pPr marL="3199079" indent="0">
              <a:buNone/>
              <a:defRPr sz="900"/>
            </a:lvl8pPr>
            <a:lvl9pPr marL="36560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41DF-CD1F-4457-9C7D-0AA479CA87AA}" type="datetime1">
              <a:rPr lang="en-US" smtClean="0"/>
              <a:pPr/>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397905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43"/>
            <a:ext cx="8229603" cy="1143000"/>
          </a:xfrm>
          <a:prstGeom prst="rect">
            <a:avLst/>
          </a:prstGeom>
        </p:spPr>
        <p:txBody>
          <a:bodyPr vert="horz" lIns="91403" tIns="45703" rIns="91403" bIns="457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6"/>
            <a:ext cx="8229603" cy="4525963"/>
          </a:xfrm>
          <a:prstGeom prst="rect">
            <a:avLst/>
          </a:prstGeom>
        </p:spPr>
        <p:txBody>
          <a:bodyPr vert="horz" lIns="91403" tIns="45703" rIns="91403" bIns="457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4" y="6356359"/>
            <a:ext cx="2133600" cy="365125"/>
          </a:xfrm>
          <a:prstGeom prst="rect">
            <a:avLst/>
          </a:prstGeom>
        </p:spPr>
        <p:txBody>
          <a:bodyPr vert="horz" lIns="91403" tIns="45703" rIns="91403" bIns="45703" rtlCol="0" anchor="ctr"/>
          <a:lstStyle>
            <a:lvl1pPr algn="l">
              <a:defRPr sz="1300">
                <a:solidFill>
                  <a:schemeClr val="tx1">
                    <a:tint val="75000"/>
                  </a:schemeClr>
                </a:solidFill>
              </a:defRPr>
            </a:lvl1pPr>
          </a:lstStyle>
          <a:p>
            <a:fld id="{277E868B-8128-4018-8C2F-BC69668A2C20}" type="datetime1">
              <a:rPr lang="en-US" smtClean="0"/>
              <a:pPr/>
              <a:t>2/24/2020</a:t>
            </a:fld>
            <a:endParaRPr lang="en-US" dirty="0"/>
          </a:p>
        </p:txBody>
      </p:sp>
      <p:sp>
        <p:nvSpPr>
          <p:cNvPr id="5" name="Footer Placeholder 4"/>
          <p:cNvSpPr>
            <a:spLocks noGrp="1"/>
          </p:cNvSpPr>
          <p:nvPr>
            <p:ph type="ftr" sz="quarter" idx="3"/>
          </p:nvPr>
        </p:nvSpPr>
        <p:spPr>
          <a:xfrm>
            <a:off x="3124203" y="6356359"/>
            <a:ext cx="2895600" cy="365125"/>
          </a:xfrm>
          <a:prstGeom prst="rect">
            <a:avLst/>
          </a:prstGeom>
        </p:spPr>
        <p:txBody>
          <a:bodyPr vert="horz" lIns="91403" tIns="45703" rIns="91403" bIns="45703"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4" y="6356359"/>
            <a:ext cx="2133600" cy="365125"/>
          </a:xfrm>
          <a:prstGeom prst="rect">
            <a:avLst/>
          </a:prstGeom>
        </p:spPr>
        <p:txBody>
          <a:bodyPr vert="horz" lIns="91403" tIns="45703" rIns="91403" bIns="45703" rtlCol="0" anchor="ctr"/>
          <a:lstStyle>
            <a:lvl1pPr algn="r">
              <a:defRPr sz="1300">
                <a:solidFill>
                  <a:schemeClr val="tx1">
                    <a:tint val="75000"/>
                  </a:schemeClr>
                </a:solidFill>
              </a:defRPr>
            </a:lvl1pPr>
          </a:lstStyle>
          <a:p>
            <a:fld id="{DCB3B80B-23E3-3948-A741-EEB7CB22DD0C}" type="slidenum">
              <a:rPr lang="en-US" smtClean="0"/>
              <a:pPr/>
              <a:t>‹#›</a:t>
            </a:fld>
            <a:endParaRPr lang="en-US" dirty="0"/>
          </a:p>
        </p:txBody>
      </p:sp>
    </p:spTree>
    <p:extLst>
      <p:ext uri="{BB962C8B-B14F-4D97-AF65-F5344CB8AC3E}">
        <p14:creationId xmlns:p14="http://schemas.microsoft.com/office/powerpoint/2010/main" xmlns="" val="316492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011" rtl="0" eaLnBrk="1" latinLnBrk="0" hangingPunct="1">
        <a:spcBef>
          <a:spcPct val="0"/>
        </a:spcBef>
        <a:buNone/>
        <a:defRPr sz="4400" kern="1200">
          <a:solidFill>
            <a:schemeClr val="tx1"/>
          </a:solidFill>
          <a:latin typeface="+mj-lt"/>
          <a:ea typeface="+mj-ea"/>
          <a:cs typeface="+mj-cs"/>
        </a:defRPr>
      </a:lvl1pPr>
    </p:titleStyle>
    <p:bodyStyle>
      <a:lvl1pPr marL="342758" indent="-342758" algn="l" defTabSz="457011" rtl="0" eaLnBrk="1" latinLnBrk="0" hangingPunct="1">
        <a:spcBef>
          <a:spcPct val="20000"/>
        </a:spcBef>
        <a:buFont typeface="Arial"/>
        <a:buChar char="•"/>
        <a:defRPr sz="3300" kern="1200">
          <a:solidFill>
            <a:schemeClr val="tx1"/>
          </a:solidFill>
          <a:latin typeface="+mn-lt"/>
          <a:ea typeface="+mn-ea"/>
          <a:cs typeface="+mn-cs"/>
        </a:defRPr>
      </a:lvl1pPr>
      <a:lvl2pPr marL="742644" indent="-285630" algn="l" defTabSz="457011" rtl="0" eaLnBrk="1" latinLnBrk="0" hangingPunct="1">
        <a:spcBef>
          <a:spcPct val="20000"/>
        </a:spcBef>
        <a:buFont typeface="Arial"/>
        <a:buChar char="–"/>
        <a:defRPr sz="2800" kern="1200">
          <a:solidFill>
            <a:schemeClr val="tx1"/>
          </a:solidFill>
          <a:latin typeface="+mn-lt"/>
          <a:ea typeface="+mn-ea"/>
          <a:cs typeface="+mn-cs"/>
        </a:defRPr>
      </a:lvl2pPr>
      <a:lvl3pPr marL="1142527" indent="-228505" algn="l" defTabSz="457011" rtl="0" eaLnBrk="1" latinLnBrk="0" hangingPunct="1">
        <a:spcBef>
          <a:spcPct val="20000"/>
        </a:spcBef>
        <a:buFont typeface="Arial"/>
        <a:buChar char="•"/>
        <a:defRPr sz="2400" kern="1200">
          <a:solidFill>
            <a:schemeClr val="tx1"/>
          </a:solidFill>
          <a:latin typeface="+mn-lt"/>
          <a:ea typeface="+mn-ea"/>
          <a:cs typeface="+mn-cs"/>
        </a:defRPr>
      </a:lvl3pPr>
      <a:lvl4pPr marL="1599538" indent="-228505" algn="l" defTabSz="457011" rtl="0" eaLnBrk="1" latinLnBrk="0" hangingPunct="1">
        <a:spcBef>
          <a:spcPct val="20000"/>
        </a:spcBef>
        <a:buFont typeface="Arial"/>
        <a:buChar char="–"/>
        <a:defRPr sz="2000" kern="1200">
          <a:solidFill>
            <a:schemeClr val="tx1"/>
          </a:solidFill>
          <a:latin typeface="+mn-lt"/>
          <a:ea typeface="+mn-ea"/>
          <a:cs typeface="+mn-cs"/>
        </a:defRPr>
      </a:lvl4pPr>
      <a:lvl5pPr marL="2056550" indent="-228505" algn="l" defTabSz="457011" rtl="0" eaLnBrk="1" latinLnBrk="0" hangingPunct="1">
        <a:spcBef>
          <a:spcPct val="20000"/>
        </a:spcBef>
        <a:buFont typeface="Arial"/>
        <a:buChar char="»"/>
        <a:defRPr sz="2000" kern="1200">
          <a:solidFill>
            <a:schemeClr val="tx1"/>
          </a:solidFill>
          <a:latin typeface="+mn-lt"/>
          <a:ea typeface="+mn-ea"/>
          <a:cs typeface="+mn-cs"/>
        </a:defRPr>
      </a:lvl5pPr>
      <a:lvl6pPr marL="2513561" indent="-228505" algn="l" defTabSz="457011" rtl="0" eaLnBrk="1" latinLnBrk="0" hangingPunct="1">
        <a:spcBef>
          <a:spcPct val="20000"/>
        </a:spcBef>
        <a:buFont typeface="Arial"/>
        <a:buChar char="•"/>
        <a:defRPr sz="2000" kern="1200">
          <a:solidFill>
            <a:schemeClr val="tx1"/>
          </a:solidFill>
          <a:latin typeface="+mn-lt"/>
          <a:ea typeface="+mn-ea"/>
          <a:cs typeface="+mn-cs"/>
        </a:defRPr>
      </a:lvl6pPr>
      <a:lvl7pPr marL="2970572" indent="-228505" algn="l" defTabSz="457011" rtl="0" eaLnBrk="1" latinLnBrk="0" hangingPunct="1">
        <a:spcBef>
          <a:spcPct val="20000"/>
        </a:spcBef>
        <a:buFont typeface="Arial"/>
        <a:buChar char="•"/>
        <a:defRPr sz="2000" kern="1200">
          <a:solidFill>
            <a:schemeClr val="tx1"/>
          </a:solidFill>
          <a:latin typeface="+mn-lt"/>
          <a:ea typeface="+mn-ea"/>
          <a:cs typeface="+mn-cs"/>
        </a:defRPr>
      </a:lvl7pPr>
      <a:lvl8pPr marL="3427584" indent="-228505" algn="l" defTabSz="457011" rtl="0" eaLnBrk="1" latinLnBrk="0" hangingPunct="1">
        <a:spcBef>
          <a:spcPct val="20000"/>
        </a:spcBef>
        <a:buFont typeface="Arial"/>
        <a:buChar char="•"/>
        <a:defRPr sz="2000" kern="1200">
          <a:solidFill>
            <a:schemeClr val="tx1"/>
          </a:solidFill>
          <a:latin typeface="+mn-lt"/>
          <a:ea typeface="+mn-ea"/>
          <a:cs typeface="+mn-cs"/>
        </a:defRPr>
      </a:lvl8pPr>
      <a:lvl9pPr marL="3884593" indent="-228505" algn="l" defTabSz="4570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1" rtl="0" eaLnBrk="1" latinLnBrk="0" hangingPunct="1">
        <a:defRPr sz="1700" kern="1200">
          <a:solidFill>
            <a:schemeClr val="tx1"/>
          </a:solidFill>
          <a:latin typeface="+mn-lt"/>
          <a:ea typeface="+mn-ea"/>
          <a:cs typeface="+mn-cs"/>
        </a:defRPr>
      </a:lvl1pPr>
      <a:lvl2pPr marL="457011" algn="l" defTabSz="457011" rtl="0" eaLnBrk="1" latinLnBrk="0" hangingPunct="1">
        <a:defRPr sz="1700" kern="1200">
          <a:solidFill>
            <a:schemeClr val="tx1"/>
          </a:solidFill>
          <a:latin typeface="+mn-lt"/>
          <a:ea typeface="+mn-ea"/>
          <a:cs typeface="+mn-cs"/>
        </a:defRPr>
      </a:lvl2pPr>
      <a:lvl3pPr marL="914023" algn="l" defTabSz="457011" rtl="0" eaLnBrk="1" latinLnBrk="0" hangingPunct="1">
        <a:defRPr sz="1700" kern="1200">
          <a:solidFill>
            <a:schemeClr val="tx1"/>
          </a:solidFill>
          <a:latin typeface="+mn-lt"/>
          <a:ea typeface="+mn-ea"/>
          <a:cs typeface="+mn-cs"/>
        </a:defRPr>
      </a:lvl3pPr>
      <a:lvl4pPr marL="1371034" algn="l" defTabSz="457011" rtl="0" eaLnBrk="1" latinLnBrk="0" hangingPunct="1">
        <a:defRPr sz="1700" kern="1200">
          <a:solidFill>
            <a:schemeClr val="tx1"/>
          </a:solidFill>
          <a:latin typeface="+mn-lt"/>
          <a:ea typeface="+mn-ea"/>
          <a:cs typeface="+mn-cs"/>
        </a:defRPr>
      </a:lvl4pPr>
      <a:lvl5pPr marL="1828043" algn="l" defTabSz="457011" rtl="0" eaLnBrk="1" latinLnBrk="0" hangingPunct="1">
        <a:defRPr sz="1700" kern="1200">
          <a:solidFill>
            <a:schemeClr val="tx1"/>
          </a:solidFill>
          <a:latin typeface="+mn-lt"/>
          <a:ea typeface="+mn-ea"/>
          <a:cs typeface="+mn-cs"/>
        </a:defRPr>
      </a:lvl5pPr>
      <a:lvl6pPr marL="2285056" algn="l" defTabSz="457011" rtl="0" eaLnBrk="1" latinLnBrk="0" hangingPunct="1">
        <a:defRPr sz="1700" kern="1200">
          <a:solidFill>
            <a:schemeClr val="tx1"/>
          </a:solidFill>
          <a:latin typeface="+mn-lt"/>
          <a:ea typeface="+mn-ea"/>
          <a:cs typeface="+mn-cs"/>
        </a:defRPr>
      </a:lvl6pPr>
      <a:lvl7pPr marL="2742066" algn="l" defTabSz="457011" rtl="0" eaLnBrk="1" latinLnBrk="0" hangingPunct="1">
        <a:defRPr sz="1700" kern="1200">
          <a:solidFill>
            <a:schemeClr val="tx1"/>
          </a:solidFill>
          <a:latin typeface="+mn-lt"/>
          <a:ea typeface="+mn-ea"/>
          <a:cs typeface="+mn-cs"/>
        </a:defRPr>
      </a:lvl7pPr>
      <a:lvl8pPr marL="3199079" algn="l" defTabSz="457011" rtl="0" eaLnBrk="1" latinLnBrk="0" hangingPunct="1">
        <a:defRPr sz="1700" kern="1200">
          <a:solidFill>
            <a:schemeClr val="tx1"/>
          </a:solidFill>
          <a:latin typeface="+mn-lt"/>
          <a:ea typeface="+mn-ea"/>
          <a:cs typeface="+mn-cs"/>
        </a:defRPr>
      </a:lvl8pPr>
      <a:lvl9pPr marL="3656088" algn="l" defTabSz="457011"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 Template_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980766"/>
          </a:xfrm>
          <a:prstGeom prst="rect">
            <a:avLst/>
          </a:prstGeom>
        </p:spPr>
      </p:pic>
      <p:sp>
        <p:nvSpPr>
          <p:cNvPr id="7" name="TextBox 6"/>
          <p:cNvSpPr txBox="1"/>
          <p:nvPr/>
        </p:nvSpPr>
        <p:spPr>
          <a:xfrm>
            <a:off x="-174089" y="2121093"/>
            <a:ext cx="5646605" cy="954073"/>
          </a:xfrm>
          <a:prstGeom prst="rect">
            <a:avLst/>
          </a:prstGeom>
          <a:noFill/>
        </p:spPr>
        <p:txBody>
          <a:bodyPr wrap="square" lIns="91403" tIns="45703" rIns="91403" bIns="45703" rtlCol="0">
            <a:spAutoFit/>
          </a:bodyPr>
          <a:lstStyle/>
          <a:p>
            <a:pPr algn="ctr"/>
            <a:r>
              <a:rPr lang="en-US" sz="2800" dirty="0">
                <a:latin typeface="Arial Black"/>
                <a:cs typeface="Arial Black"/>
              </a:rPr>
              <a:t>PROGRESS REPORT : FILLING OF </a:t>
            </a:r>
            <a:r>
              <a:rPr lang="en-US" sz="2800" dirty="0" smtClean="0">
                <a:latin typeface="Arial Black"/>
                <a:cs typeface="Arial Black"/>
              </a:rPr>
              <a:t>DCS POSTS </a:t>
            </a:r>
            <a:endParaRPr lang="en-US" sz="2800" dirty="0">
              <a:latin typeface="Arial Black"/>
              <a:cs typeface="Arial Black"/>
            </a:endParaRPr>
          </a:p>
        </p:txBody>
      </p:sp>
      <p:sp>
        <p:nvSpPr>
          <p:cNvPr id="6" name="Rectangle 5"/>
          <p:cNvSpPr/>
          <p:nvPr/>
        </p:nvSpPr>
        <p:spPr>
          <a:xfrm>
            <a:off x="351590" y="4381634"/>
            <a:ext cx="3055645" cy="615553"/>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PORTRFOLIO COMMITTEE:</a:t>
            </a:r>
          </a:p>
          <a:p>
            <a:pPr algn="ctr"/>
            <a:r>
              <a:rPr lang="en-US" b="1" dirty="0" smtClean="0">
                <a:latin typeface="Arial" panose="020B0604020202020204" pitchFamily="34" charset="0"/>
                <a:cs typeface="Arial" panose="020B0604020202020204" pitchFamily="34" charset="0"/>
              </a:rPr>
              <a:t> 21 FEBRUARY  2020 </a:t>
            </a:r>
          </a:p>
        </p:txBody>
      </p:sp>
      <p:sp>
        <p:nvSpPr>
          <p:cNvPr id="2" name="Slide Number Placeholder 1"/>
          <p:cNvSpPr>
            <a:spLocks noGrp="1"/>
          </p:cNvSpPr>
          <p:nvPr>
            <p:ph type="sldNum" sz="quarter" idx="12"/>
          </p:nvPr>
        </p:nvSpPr>
        <p:spPr/>
        <p:txBody>
          <a:bodyPr/>
          <a:lstStyle/>
          <a:p>
            <a:fld id="{DCB3B80B-23E3-3948-A741-EEB7CB22DD0C}" type="slidenum">
              <a:rPr lang="en-US" smtClean="0"/>
              <a:pPr/>
              <a:t>1</a:t>
            </a:fld>
            <a:endParaRPr lang="en-US" dirty="0"/>
          </a:p>
        </p:txBody>
      </p:sp>
    </p:spTree>
    <p:extLst>
      <p:ext uri="{BB962C8B-B14F-4D97-AF65-F5344CB8AC3E}">
        <p14:creationId xmlns:p14="http://schemas.microsoft.com/office/powerpoint/2010/main" xmlns="" val="666728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317169588"/>
              </p:ext>
            </p:extLst>
          </p:nvPr>
        </p:nvGraphicFramePr>
        <p:xfrm>
          <a:off x="457200" y="864973"/>
          <a:ext cx="8413664" cy="3904456"/>
        </p:xfrm>
        <a:graphic>
          <a:graphicData uri="http://schemas.openxmlformats.org/drawingml/2006/table">
            <a:tbl>
              <a:tblPr>
                <a:tableStyleId>{5C22544A-7EE6-4342-B048-85BDC9FD1C3A}</a:tableStyleId>
              </a:tblPr>
              <a:tblGrid>
                <a:gridCol w="694855">
                  <a:extLst>
                    <a:ext uri="{9D8B030D-6E8A-4147-A177-3AD203B41FA5}">
                      <a16:colId xmlns:a16="http://schemas.microsoft.com/office/drawing/2014/main" xmlns="" val="20000"/>
                    </a:ext>
                  </a:extLst>
                </a:gridCol>
                <a:gridCol w="363415">
                  <a:extLst>
                    <a:ext uri="{9D8B030D-6E8A-4147-A177-3AD203B41FA5}">
                      <a16:colId xmlns:a16="http://schemas.microsoft.com/office/drawing/2014/main" xmlns="" val="20001"/>
                    </a:ext>
                  </a:extLst>
                </a:gridCol>
                <a:gridCol w="386862">
                  <a:extLst>
                    <a:ext uri="{9D8B030D-6E8A-4147-A177-3AD203B41FA5}">
                      <a16:colId xmlns:a16="http://schemas.microsoft.com/office/drawing/2014/main" xmlns="" val="20002"/>
                    </a:ext>
                  </a:extLst>
                </a:gridCol>
                <a:gridCol w="351692">
                  <a:extLst>
                    <a:ext uri="{9D8B030D-6E8A-4147-A177-3AD203B41FA5}">
                      <a16:colId xmlns:a16="http://schemas.microsoft.com/office/drawing/2014/main" xmlns="" val="20003"/>
                    </a:ext>
                  </a:extLst>
                </a:gridCol>
                <a:gridCol w="398585">
                  <a:extLst>
                    <a:ext uri="{9D8B030D-6E8A-4147-A177-3AD203B41FA5}">
                      <a16:colId xmlns:a16="http://schemas.microsoft.com/office/drawing/2014/main" xmlns="" val="20004"/>
                    </a:ext>
                  </a:extLst>
                </a:gridCol>
                <a:gridCol w="351692">
                  <a:extLst>
                    <a:ext uri="{9D8B030D-6E8A-4147-A177-3AD203B41FA5}">
                      <a16:colId xmlns:a16="http://schemas.microsoft.com/office/drawing/2014/main" xmlns="" val="20005"/>
                    </a:ext>
                  </a:extLst>
                </a:gridCol>
                <a:gridCol w="328246">
                  <a:extLst>
                    <a:ext uri="{9D8B030D-6E8A-4147-A177-3AD203B41FA5}">
                      <a16:colId xmlns:a16="http://schemas.microsoft.com/office/drawing/2014/main" xmlns="" val="20006"/>
                    </a:ext>
                  </a:extLst>
                </a:gridCol>
                <a:gridCol w="375139">
                  <a:extLst>
                    <a:ext uri="{9D8B030D-6E8A-4147-A177-3AD203B41FA5}">
                      <a16:colId xmlns:a16="http://schemas.microsoft.com/office/drawing/2014/main" xmlns="" val="20007"/>
                    </a:ext>
                  </a:extLst>
                </a:gridCol>
                <a:gridCol w="328246">
                  <a:extLst>
                    <a:ext uri="{9D8B030D-6E8A-4147-A177-3AD203B41FA5}">
                      <a16:colId xmlns:a16="http://schemas.microsoft.com/office/drawing/2014/main" xmlns="" val="20008"/>
                    </a:ext>
                  </a:extLst>
                </a:gridCol>
                <a:gridCol w="316523">
                  <a:extLst>
                    <a:ext uri="{9D8B030D-6E8A-4147-A177-3AD203B41FA5}">
                      <a16:colId xmlns:a16="http://schemas.microsoft.com/office/drawing/2014/main" xmlns="" val="20009"/>
                    </a:ext>
                  </a:extLst>
                </a:gridCol>
                <a:gridCol w="328246">
                  <a:extLst>
                    <a:ext uri="{9D8B030D-6E8A-4147-A177-3AD203B41FA5}">
                      <a16:colId xmlns:a16="http://schemas.microsoft.com/office/drawing/2014/main" xmlns="" val="20010"/>
                    </a:ext>
                  </a:extLst>
                </a:gridCol>
                <a:gridCol w="386862">
                  <a:extLst>
                    <a:ext uri="{9D8B030D-6E8A-4147-A177-3AD203B41FA5}">
                      <a16:colId xmlns:a16="http://schemas.microsoft.com/office/drawing/2014/main" xmlns="" val="20011"/>
                    </a:ext>
                  </a:extLst>
                </a:gridCol>
                <a:gridCol w="363415">
                  <a:extLst>
                    <a:ext uri="{9D8B030D-6E8A-4147-A177-3AD203B41FA5}">
                      <a16:colId xmlns:a16="http://schemas.microsoft.com/office/drawing/2014/main" xmlns="" val="20012"/>
                    </a:ext>
                  </a:extLst>
                </a:gridCol>
                <a:gridCol w="339969">
                  <a:extLst>
                    <a:ext uri="{9D8B030D-6E8A-4147-A177-3AD203B41FA5}">
                      <a16:colId xmlns:a16="http://schemas.microsoft.com/office/drawing/2014/main" xmlns="" val="20013"/>
                    </a:ext>
                  </a:extLst>
                </a:gridCol>
                <a:gridCol w="339969">
                  <a:extLst>
                    <a:ext uri="{9D8B030D-6E8A-4147-A177-3AD203B41FA5}">
                      <a16:colId xmlns:a16="http://schemas.microsoft.com/office/drawing/2014/main" xmlns="" val="20014"/>
                    </a:ext>
                  </a:extLst>
                </a:gridCol>
                <a:gridCol w="304800">
                  <a:extLst>
                    <a:ext uri="{9D8B030D-6E8A-4147-A177-3AD203B41FA5}">
                      <a16:colId xmlns:a16="http://schemas.microsoft.com/office/drawing/2014/main" xmlns="" val="20015"/>
                    </a:ext>
                  </a:extLst>
                </a:gridCol>
                <a:gridCol w="349189">
                  <a:extLst>
                    <a:ext uri="{9D8B030D-6E8A-4147-A177-3AD203B41FA5}">
                      <a16:colId xmlns:a16="http://schemas.microsoft.com/office/drawing/2014/main" xmlns="" val="20016"/>
                    </a:ext>
                  </a:extLst>
                </a:gridCol>
                <a:gridCol w="217039">
                  <a:extLst>
                    <a:ext uri="{9D8B030D-6E8A-4147-A177-3AD203B41FA5}">
                      <a16:colId xmlns:a16="http://schemas.microsoft.com/office/drawing/2014/main" xmlns="" val="20017"/>
                    </a:ext>
                  </a:extLst>
                </a:gridCol>
                <a:gridCol w="217039">
                  <a:extLst>
                    <a:ext uri="{9D8B030D-6E8A-4147-A177-3AD203B41FA5}">
                      <a16:colId xmlns:a16="http://schemas.microsoft.com/office/drawing/2014/main" xmlns="" val="20018"/>
                    </a:ext>
                  </a:extLst>
                </a:gridCol>
                <a:gridCol w="217039">
                  <a:extLst>
                    <a:ext uri="{9D8B030D-6E8A-4147-A177-3AD203B41FA5}">
                      <a16:colId xmlns:a16="http://schemas.microsoft.com/office/drawing/2014/main" xmlns="" val="20019"/>
                    </a:ext>
                  </a:extLst>
                </a:gridCol>
                <a:gridCol w="217039">
                  <a:extLst>
                    <a:ext uri="{9D8B030D-6E8A-4147-A177-3AD203B41FA5}">
                      <a16:colId xmlns:a16="http://schemas.microsoft.com/office/drawing/2014/main" xmlns="" val="20020"/>
                    </a:ext>
                  </a:extLst>
                </a:gridCol>
                <a:gridCol w="217039">
                  <a:extLst>
                    <a:ext uri="{9D8B030D-6E8A-4147-A177-3AD203B41FA5}">
                      <a16:colId xmlns:a16="http://schemas.microsoft.com/office/drawing/2014/main" xmlns="" val="20021"/>
                    </a:ext>
                  </a:extLst>
                </a:gridCol>
                <a:gridCol w="217039">
                  <a:extLst>
                    <a:ext uri="{9D8B030D-6E8A-4147-A177-3AD203B41FA5}">
                      <a16:colId xmlns:a16="http://schemas.microsoft.com/office/drawing/2014/main" xmlns="" val="20022"/>
                    </a:ext>
                  </a:extLst>
                </a:gridCol>
                <a:gridCol w="803725">
                  <a:extLst>
                    <a:ext uri="{9D8B030D-6E8A-4147-A177-3AD203B41FA5}">
                      <a16:colId xmlns:a16="http://schemas.microsoft.com/office/drawing/2014/main" xmlns="" val="20023"/>
                    </a:ext>
                  </a:extLst>
                </a:gridCol>
              </a:tblGrid>
              <a:tr h="561491">
                <a:tc>
                  <a:txBody>
                    <a:bodyPr/>
                    <a:lstStyle/>
                    <a:p>
                      <a:pPr algn="l" fontAlgn="b"/>
                      <a:r>
                        <a:rPr lang="en-ZA" sz="1600" b="1" i="0" u="none" strike="noStrike" dirty="0" smtClean="0">
                          <a:solidFill>
                            <a:schemeClr val="dk1"/>
                          </a:solidFill>
                          <a:effectLst/>
                          <a:latin typeface="+mj-lt"/>
                        </a:rPr>
                        <a:t>POST</a:t>
                      </a:r>
                      <a:r>
                        <a:rPr lang="en-ZA" sz="1600" b="1" i="0" u="none" strike="noStrike" baseline="0" dirty="0" smtClean="0">
                          <a:solidFill>
                            <a:schemeClr val="dk1"/>
                          </a:solidFill>
                          <a:effectLst/>
                          <a:latin typeface="+mj-lt"/>
                        </a:rPr>
                        <a:t> SALARY LEVEL</a:t>
                      </a:r>
                      <a:endParaRPr lang="en-ZA" sz="1600" b="1" i="0" u="none" strike="noStrike" dirty="0">
                        <a:solidFill>
                          <a:srgbClr val="000000"/>
                        </a:solidFill>
                        <a:effectLst/>
                        <a:latin typeface="+mj-lt"/>
                      </a:endParaRPr>
                    </a:p>
                  </a:txBody>
                  <a:tcPr marL="9525" marR="9525" marT="9525" marB="0">
                    <a:solidFill>
                      <a:schemeClr val="accent3">
                        <a:lumMod val="60000"/>
                        <a:lumOff val="40000"/>
                      </a:schemeClr>
                    </a:solidFill>
                  </a:tcPr>
                </a:tc>
                <a:tc gridSpan="22">
                  <a:txBody>
                    <a:bodyPr/>
                    <a:lstStyle/>
                    <a:p>
                      <a:pPr algn="ctr" fontAlgn="b"/>
                      <a:r>
                        <a:rPr lang="en-ZA" sz="1600" b="1" u="none" strike="noStrike" dirty="0" smtClean="0">
                          <a:effectLst/>
                          <a:latin typeface="+mj-lt"/>
                        </a:rPr>
                        <a:t>AGE</a:t>
                      </a:r>
                      <a:endParaRPr lang="en-ZA" sz="1600" b="1" i="0" u="none" strike="noStrike" dirty="0">
                        <a:solidFill>
                          <a:srgbClr val="000000"/>
                        </a:solidFill>
                        <a:effectLst/>
                        <a:latin typeface="+mj-lt"/>
                      </a:endParaRPr>
                    </a:p>
                  </a:txBody>
                  <a:tcPr marL="9525" marR="9525" marT="9525" marB="0">
                    <a:solidFill>
                      <a:schemeClr val="accent3">
                        <a:lumMod val="60000"/>
                        <a:lumOff val="40000"/>
                      </a:schemeClr>
                    </a:solidFill>
                  </a:tcPr>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ZA" sz="1600" b="1" i="0" u="none" strike="noStrike" dirty="0" smtClean="0">
                          <a:solidFill>
                            <a:srgbClr val="000000"/>
                          </a:solidFill>
                          <a:effectLst/>
                          <a:latin typeface="+mj-lt"/>
                        </a:rPr>
                        <a:t>GRAND TOTAL</a:t>
                      </a:r>
                      <a:endParaRPr lang="en-ZA" sz="1600" b="1" i="0" u="none" strike="noStrike" dirty="0">
                        <a:solidFill>
                          <a:srgbClr val="000000"/>
                        </a:solidFill>
                        <a:effectLst/>
                        <a:latin typeface="+mj-lt"/>
                      </a:endParaRPr>
                    </a:p>
                  </a:txBody>
                  <a:tcPr marL="9525" marR="9525" marT="9525" marB="0">
                    <a:solidFill>
                      <a:schemeClr val="accent3">
                        <a:lumMod val="60000"/>
                        <a:lumOff val="40000"/>
                      </a:schemeClr>
                    </a:solidFill>
                  </a:tcPr>
                </a:tc>
                <a:extLst>
                  <a:ext uri="{0D108BD9-81ED-4DB2-BD59-A6C34878D82A}">
                    <a16:rowId xmlns:a16="http://schemas.microsoft.com/office/drawing/2014/main" xmlns="" val="10000"/>
                  </a:ext>
                </a:extLst>
              </a:tr>
              <a:tr h="435266">
                <a:tc>
                  <a:txBody>
                    <a:bodyPr/>
                    <a:lstStyle/>
                    <a:p>
                      <a:pPr algn="l" fontAlgn="b"/>
                      <a:endParaRPr lang="en-ZA" sz="1100" b="1" i="0" u="none" strike="noStrike" dirty="0">
                        <a:solidFill>
                          <a:srgbClr val="000000"/>
                        </a:solidFill>
                        <a:effectLst/>
                        <a:latin typeface="+mj-lt"/>
                      </a:endParaRPr>
                    </a:p>
                  </a:txBody>
                  <a:tcPr marL="9525" marR="9525" marT="9525" marB="0" anchor="b">
                    <a:solidFill>
                      <a:schemeClr val="bg2">
                        <a:lumMod val="75000"/>
                      </a:schemeClr>
                    </a:solidFill>
                  </a:tcPr>
                </a:tc>
                <a:tc>
                  <a:txBody>
                    <a:bodyPr/>
                    <a:lstStyle/>
                    <a:p>
                      <a:pPr algn="ctr" fontAlgn="b"/>
                      <a:r>
                        <a:rPr lang="en-ZA" sz="1400" b="1" u="none" strike="noStrike" dirty="0">
                          <a:effectLst/>
                          <a:latin typeface="+mj-lt"/>
                        </a:rPr>
                        <a:t>36</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effectLst/>
                          <a:latin typeface="+mj-lt"/>
                        </a:rPr>
                        <a:t>37</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effectLst/>
                          <a:latin typeface="+mj-lt"/>
                        </a:rPr>
                        <a:t>39</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effectLst/>
                          <a:latin typeface="+mj-lt"/>
                        </a:rPr>
                        <a:t>41</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effectLst/>
                          <a:latin typeface="+mj-lt"/>
                        </a:rPr>
                        <a:t>42</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effectLst/>
                          <a:latin typeface="+mj-lt"/>
                        </a:rPr>
                        <a:t>43</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effectLst/>
                          <a:latin typeface="+mj-lt"/>
                        </a:rPr>
                        <a:t>44</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effectLst/>
                          <a:latin typeface="+mj-lt"/>
                        </a:rPr>
                        <a:t>45</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effectLst/>
                          <a:latin typeface="+mj-lt"/>
                        </a:rPr>
                        <a:t>46</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effectLst/>
                          <a:latin typeface="+mj-lt"/>
                        </a:rPr>
                        <a:t>47</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effectLst/>
                          <a:latin typeface="+mj-lt"/>
                        </a:rPr>
                        <a:t>48</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effectLst/>
                          <a:latin typeface="+mj-lt"/>
                        </a:rPr>
                        <a:t>49</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effectLst/>
                          <a:latin typeface="+mj-lt"/>
                        </a:rPr>
                        <a:t>50</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effectLst/>
                          <a:latin typeface="+mj-lt"/>
                        </a:rPr>
                        <a:t>51</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effectLst/>
                          <a:latin typeface="+mj-lt"/>
                        </a:rPr>
                        <a:t>52</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effectLst/>
                          <a:latin typeface="+mj-lt"/>
                        </a:rPr>
                        <a:t>53</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effectLst/>
                          <a:latin typeface="+mj-lt"/>
                        </a:rPr>
                        <a:t>54</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effectLst/>
                          <a:latin typeface="+mj-lt"/>
                        </a:rPr>
                        <a:t>55</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effectLst/>
                          <a:latin typeface="+mj-lt"/>
                        </a:rPr>
                        <a:t>56</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effectLst/>
                          <a:latin typeface="+mj-lt"/>
                        </a:rPr>
                        <a:t>57</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effectLst/>
                          <a:latin typeface="+mj-lt"/>
                        </a:rPr>
                        <a:t>58</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effectLst/>
                          <a:latin typeface="+mj-lt"/>
                        </a:rPr>
                        <a:t>59</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600" b="1" i="0" u="none" strike="noStrike" dirty="0">
                        <a:solidFill>
                          <a:srgbClr val="000000"/>
                        </a:solidFill>
                        <a:effectLst/>
                        <a:latin typeface="+mj-lt"/>
                      </a:endParaRPr>
                    </a:p>
                  </a:txBody>
                  <a:tcPr marL="9525" marR="9525" marT="9525" marB="0" anchor="b">
                    <a:solidFill>
                      <a:schemeClr val="bg1">
                        <a:lumMod val="75000"/>
                      </a:schemeClr>
                    </a:solidFill>
                  </a:tcPr>
                </a:tc>
                <a:extLst>
                  <a:ext uri="{0D108BD9-81ED-4DB2-BD59-A6C34878D82A}">
                    <a16:rowId xmlns:a16="http://schemas.microsoft.com/office/drawing/2014/main" xmlns="" val="10001"/>
                  </a:ext>
                </a:extLst>
              </a:tr>
              <a:tr h="435266">
                <a:tc>
                  <a:txBody>
                    <a:bodyPr/>
                    <a:lstStyle/>
                    <a:p>
                      <a:pPr algn="l" fontAlgn="b"/>
                      <a:r>
                        <a:rPr lang="en-ZA" sz="1400" b="1" u="none" strike="noStrike" dirty="0">
                          <a:effectLst/>
                        </a:rPr>
                        <a:t>13</a:t>
                      </a:r>
                      <a:endParaRPr lang="en-ZA" sz="1400" b="1" i="0" u="none" strike="noStrike" dirty="0">
                        <a:solidFill>
                          <a:srgbClr val="000000"/>
                        </a:solidFill>
                        <a:effectLst/>
                        <a:latin typeface="Calibri" panose="020F0502020204030204" pitchFamily="34" charset="0"/>
                      </a:endParaRPr>
                    </a:p>
                  </a:txBody>
                  <a:tcPr marL="9525" marR="9525" marT="9525" marB="0" anchor="b">
                    <a:solidFill>
                      <a:schemeClr val="bg2">
                        <a:lumMod val="75000"/>
                      </a:schemeClr>
                    </a:solidFill>
                  </a:tcPr>
                </a:tc>
                <a:tc>
                  <a:txBody>
                    <a:bodyPr/>
                    <a:lstStyle/>
                    <a:p>
                      <a:pPr algn="ctr" fontAlgn="b"/>
                      <a:r>
                        <a:rPr lang="en-ZA" sz="1400" u="none" strike="noStrike" dirty="0">
                          <a:effectLst/>
                          <a:latin typeface="+mj-lt"/>
                        </a:rPr>
                        <a:t>1</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2</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a:effectLst/>
                          <a:latin typeface="+mj-lt"/>
                        </a:rPr>
                        <a:t>2</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2</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5</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1</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5</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5</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5</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4</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a:effectLst/>
                          <a:latin typeface="+mj-lt"/>
                        </a:rPr>
                        <a:t>6</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8</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6</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7</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a:effectLst/>
                          <a:latin typeface="+mj-lt"/>
                        </a:rPr>
                        <a:t>13</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a:effectLst/>
                          <a:latin typeface="+mj-lt"/>
                        </a:rPr>
                        <a:t>14</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a:effectLst/>
                          <a:latin typeface="+mj-lt"/>
                        </a:rPr>
                        <a:t>8</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6</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a:effectLst/>
                          <a:latin typeface="+mj-lt"/>
                        </a:rPr>
                        <a:t>7</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a:effectLst/>
                          <a:latin typeface="+mj-lt"/>
                        </a:rPr>
                        <a:t>5</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a:effectLst/>
                          <a:latin typeface="+mj-lt"/>
                        </a:rPr>
                        <a:t>10</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600" b="1" u="none" strike="noStrike" dirty="0">
                          <a:effectLst/>
                          <a:latin typeface="+mj-lt"/>
                        </a:rPr>
                        <a:t>122</a:t>
                      </a:r>
                      <a:endParaRPr lang="en-ZA" sz="1600" b="1" i="0" u="none" strike="noStrike" dirty="0">
                        <a:solidFill>
                          <a:srgbClr val="000000"/>
                        </a:solidFill>
                        <a:effectLst/>
                        <a:latin typeface="+mj-lt"/>
                      </a:endParaRPr>
                    </a:p>
                  </a:txBody>
                  <a:tcPr marL="9525" marR="9525" marT="9525" marB="0" anchor="b">
                    <a:solidFill>
                      <a:schemeClr val="bg1">
                        <a:lumMod val="75000"/>
                      </a:schemeClr>
                    </a:solidFill>
                  </a:tcPr>
                </a:tc>
                <a:extLst>
                  <a:ext uri="{0D108BD9-81ED-4DB2-BD59-A6C34878D82A}">
                    <a16:rowId xmlns:a16="http://schemas.microsoft.com/office/drawing/2014/main" xmlns="" val="10002"/>
                  </a:ext>
                </a:extLst>
              </a:tr>
              <a:tr h="435266">
                <a:tc>
                  <a:txBody>
                    <a:bodyPr/>
                    <a:lstStyle/>
                    <a:p>
                      <a:pPr algn="l" fontAlgn="b"/>
                      <a:r>
                        <a:rPr lang="en-ZA" sz="1400" b="1" u="none" strike="noStrike" dirty="0">
                          <a:effectLst/>
                        </a:rPr>
                        <a:t>14</a:t>
                      </a:r>
                      <a:endParaRPr lang="en-ZA" sz="1400" b="1" i="0" u="none" strike="noStrike" dirty="0">
                        <a:solidFill>
                          <a:srgbClr val="000000"/>
                        </a:solidFill>
                        <a:effectLst/>
                        <a:latin typeface="Calibri" panose="020F0502020204030204" pitchFamily="34" charset="0"/>
                      </a:endParaRPr>
                    </a:p>
                  </a:txBody>
                  <a:tcPr marL="9525" marR="9525" marT="9525" marB="0" anchor="b">
                    <a:solidFill>
                      <a:schemeClr val="bg2">
                        <a:lumMod val="75000"/>
                      </a:schemeClr>
                    </a:solidFill>
                  </a:tcPr>
                </a:tc>
                <a:tc>
                  <a:txBody>
                    <a:bodyPr/>
                    <a:lstStyle/>
                    <a:p>
                      <a:pPr algn="ctr" fontAlgn="b"/>
                      <a:r>
                        <a:rPr lang="en-ZA" sz="1400" u="none" strike="noStrike" dirty="0">
                          <a:effectLst/>
                          <a:latin typeface="+mj-lt"/>
                        </a:rPr>
                        <a:t>1</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1</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a:effectLst/>
                          <a:latin typeface="+mj-lt"/>
                        </a:rPr>
                        <a:t>2</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1</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1</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2</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2</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2</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1</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3</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2</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2</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a:effectLst/>
                          <a:latin typeface="+mj-lt"/>
                        </a:rPr>
                        <a:t>2</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a:effectLst/>
                          <a:latin typeface="+mj-lt"/>
                        </a:rPr>
                        <a:t>1</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a:effectLst/>
                          <a:latin typeface="+mj-lt"/>
                        </a:rPr>
                        <a:t>2</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a:effectLst/>
                          <a:latin typeface="+mj-lt"/>
                        </a:rPr>
                        <a:t>1</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600" b="1" u="none" strike="noStrike" dirty="0">
                          <a:effectLst/>
                          <a:latin typeface="+mj-lt"/>
                        </a:rPr>
                        <a:t>26</a:t>
                      </a:r>
                      <a:endParaRPr lang="en-ZA" sz="1600" b="1" i="0" u="none" strike="noStrike" dirty="0">
                        <a:solidFill>
                          <a:srgbClr val="000000"/>
                        </a:solidFill>
                        <a:effectLst/>
                        <a:latin typeface="+mj-lt"/>
                      </a:endParaRPr>
                    </a:p>
                  </a:txBody>
                  <a:tcPr marL="9525" marR="9525" marT="9525" marB="0" anchor="b">
                    <a:solidFill>
                      <a:schemeClr val="bg1">
                        <a:lumMod val="75000"/>
                      </a:schemeClr>
                    </a:solidFill>
                  </a:tcPr>
                </a:tc>
                <a:extLst>
                  <a:ext uri="{0D108BD9-81ED-4DB2-BD59-A6C34878D82A}">
                    <a16:rowId xmlns:a16="http://schemas.microsoft.com/office/drawing/2014/main" xmlns="" val="10003"/>
                  </a:ext>
                </a:extLst>
              </a:tr>
              <a:tr h="435266">
                <a:tc>
                  <a:txBody>
                    <a:bodyPr/>
                    <a:lstStyle/>
                    <a:p>
                      <a:pPr algn="l" fontAlgn="b"/>
                      <a:r>
                        <a:rPr lang="en-ZA" sz="1400" b="1" u="none" strike="noStrike" dirty="0">
                          <a:effectLst/>
                        </a:rPr>
                        <a:t>15</a:t>
                      </a:r>
                      <a:endParaRPr lang="en-ZA" sz="1400" b="1" i="0" u="none" strike="noStrike" dirty="0">
                        <a:solidFill>
                          <a:srgbClr val="000000"/>
                        </a:solidFill>
                        <a:effectLst/>
                        <a:latin typeface="Calibri" panose="020F0502020204030204" pitchFamily="34" charset="0"/>
                      </a:endParaRPr>
                    </a:p>
                  </a:txBody>
                  <a:tcPr marL="9525" marR="9525" marT="9525" marB="0" anchor="b">
                    <a:solidFill>
                      <a:schemeClr val="bg2">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1</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a:effectLst/>
                          <a:latin typeface="+mj-lt"/>
                        </a:rPr>
                        <a:t>1</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2</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a:effectLst/>
                          <a:latin typeface="+mj-lt"/>
                        </a:rPr>
                        <a:t>2</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1</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1</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a:effectLst/>
                          <a:latin typeface="+mj-lt"/>
                        </a:rPr>
                        <a:t>2</a:t>
                      </a:r>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600" b="1" u="none" strike="noStrike" dirty="0">
                          <a:effectLst/>
                          <a:latin typeface="+mj-lt"/>
                        </a:rPr>
                        <a:t>10</a:t>
                      </a:r>
                      <a:endParaRPr lang="en-ZA" sz="1600" b="1" i="0" u="none" strike="noStrike" dirty="0">
                        <a:solidFill>
                          <a:srgbClr val="000000"/>
                        </a:solidFill>
                        <a:effectLst/>
                        <a:latin typeface="+mj-lt"/>
                      </a:endParaRPr>
                    </a:p>
                  </a:txBody>
                  <a:tcPr marL="9525" marR="9525" marT="9525" marB="0" anchor="b">
                    <a:solidFill>
                      <a:schemeClr val="bg1">
                        <a:lumMod val="75000"/>
                      </a:schemeClr>
                    </a:solidFill>
                  </a:tcPr>
                </a:tc>
                <a:extLst>
                  <a:ext uri="{0D108BD9-81ED-4DB2-BD59-A6C34878D82A}">
                    <a16:rowId xmlns:a16="http://schemas.microsoft.com/office/drawing/2014/main" xmlns="" val="10004"/>
                  </a:ext>
                </a:extLst>
              </a:tr>
              <a:tr h="435266">
                <a:tc>
                  <a:txBody>
                    <a:bodyPr/>
                    <a:lstStyle/>
                    <a:p>
                      <a:pPr algn="l" fontAlgn="b"/>
                      <a:r>
                        <a:rPr lang="en-ZA" sz="1400" b="1" u="none" strike="noStrike" dirty="0">
                          <a:effectLst/>
                        </a:rPr>
                        <a:t>16</a:t>
                      </a:r>
                      <a:endParaRPr lang="en-ZA" sz="1400" b="1" i="0" u="none" strike="noStrike" dirty="0">
                        <a:solidFill>
                          <a:srgbClr val="000000"/>
                        </a:solidFill>
                        <a:effectLst/>
                        <a:latin typeface="Calibri" panose="020F0502020204030204" pitchFamily="34" charset="0"/>
                      </a:endParaRPr>
                    </a:p>
                  </a:txBody>
                  <a:tcPr marL="9525" marR="9525" marT="9525" marB="0" anchor="b">
                    <a:solidFill>
                      <a:schemeClr val="bg2">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400" u="none" strike="noStrike" dirty="0">
                          <a:effectLst/>
                          <a:latin typeface="+mj-lt"/>
                        </a:rPr>
                        <a:t>1</a:t>
                      </a:r>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1"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r>
                        <a:rPr lang="en-ZA" sz="1600" b="1" u="none" strike="noStrike" dirty="0">
                          <a:effectLst/>
                          <a:latin typeface="+mj-lt"/>
                        </a:rPr>
                        <a:t>1</a:t>
                      </a:r>
                      <a:endParaRPr lang="en-ZA" sz="1600" b="1" i="0" u="none" strike="noStrike" dirty="0">
                        <a:solidFill>
                          <a:srgbClr val="000000"/>
                        </a:solidFill>
                        <a:effectLst/>
                        <a:latin typeface="+mj-lt"/>
                      </a:endParaRPr>
                    </a:p>
                  </a:txBody>
                  <a:tcPr marL="9525" marR="9525" marT="9525" marB="0" anchor="b">
                    <a:solidFill>
                      <a:schemeClr val="bg1">
                        <a:lumMod val="75000"/>
                      </a:schemeClr>
                    </a:solidFill>
                  </a:tcPr>
                </a:tc>
                <a:extLst>
                  <a:ext uri="{0D108BD9-81ED-4DB2-BD59-A6C34878D82A}">
                    <a16:rowId xmlns:a16="http://schemas.microsoft.com/office/drawing/2014/main" xmlns="" val="10005"/>
                  </a:ext>
                </a:extLst>
              </a:tr>
              <a:tr h="435266">
                <a:tc>
                  <a:txBody>
                    <a:bodyPr/>
                    <a:lstStyle/>
                    <a:p>
                      <a:pPr algn="l" fontAlgn="b"/>
                      <a:endParaRPr lang="en-ZA" sz="1100" b="0" i="0" u="none" strike="noStrike" dirty="0">
                        <a:solidFill>
                          <a:srgbClr val="000000"/>
                        </a:solidFill>
                        <a:effectLst/>
                        <a:latin typeface="Calibri" panose="020F0502020204030204" pitchFamily="34" charset="0"/>
                      </a:endParaRPr>
                    </a:p>
                  </a:txBody>
                  <a:tcPr marL="85725" marR="9525" marT="9525" marB="0" anchor="b">
                    <a:solidFill>
                      <a:schemeClr val="bg2">
                        <a:lumMod val="75000"/>
                      </a:schemeClr>
                    </a:solidFill>
                  </a:tcPr>
                </a:tc>
                <a:tc>
                  <a:txBody>
                    <a:bodyPr/>
                    <a:lstStyle/>
                    <a:p>
                      <a:pPr algn="ctr" fontAlgn="b"/>
                      <a:endParaRPr lang="en-ZA" sz="1400" b="0"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400" b="0" i="0" u="none" strike="noStrike" dirty="0">
                        <a:solidFill>
                          <a:srgbClr val="000000"/>
                        </a:solidFill>
                        <a:effectLst/>
                        <a:latin typeface="+mj-lt"/>
                      </a:endParaRPr>
                    </a:p>
                  </a:txBody>
                  <a:tcPr marL="9525" marR="9525" marT="9525" marB="0" anchor="b">
                    <a:solidFill>
                      <a:schemeClr val="bg1">
                        <a:lumMod val="75000"/>
                      </a:schemeClr>
                    </a:solidFill>
                  </a:tcPr>
                </a:tc>
                <a:tc>
                  <a:txBody>
                    <a:bodyPr/>
                    <a:lstStyle/>
                    <a:p>
                      <a:pPr algn="ctr" fontAlgn="b"/>
                      <a:endParaRPr lang="en-ZA" sz="1600" b="1" i="0" u="none" strike="noStrike" dirty="0">
                        <a:solidFill>
                          <a:srgbClr val="000000"/>
                        </a:solidFill>
                        <a:effectLst/>
                        <a:latin typeface="+mj-lt"/>
                      </a:endParaRPr>
                    </a:p>
                  </a:txBody>
                  <a:tcPr marL="9525" marR="9525" marT="9525" marB="0" anchor="b">
                    <a:solidFill>
                      <a:schemeClr val="bg1">
                        <a:lumMod val="75000"/>
                      </a:schemeClr>
                    </a:solidFill>
                  </a:tcPr>
                </a:tc>
                <a:extLst>
                  <a:ext uri="{0D108BD9-81ED-4DB2-BD59-A6C34878D82A}">
                    <a16:rowId xmlns:a16="http://schemas.microsoft.com/office/drawing/2014/main" xmlns="" val="10006"/>
                  </a:ext>
                </a:extLst>
              </a:tr>
              <a:tr h="551815">
                <a:tc>
                  <a:txBody>
                    <a:bodyPr/>
                    <a:lstStyle/>
                    <a:p>
                      <a:pPr algn="l" fontAlgn="b"/>
                      <a:r>
                        <a:rPr lang="en-ZA" sz="1600" b="1" u="none" strike="noStrike" dirty="0" smtClean="0">
                          <a:solidFill>
                            <a:schemeClr val="tx1"/>
                          </a:solidFill>
                          <a:effectLst/>
                        </a:rPr>
                        <a:t>GRAND TOTAL</a:t>
                      </a:r>
                      <a:endParaRPr lang="en-ZA" sz="1600" b="1" i="0" u="none" strike="noStrike" dirty="0">
                        <a:solidFill>
                          <a:schemeClr val="tx1"/>
                        </a:solidFill>
                        <a:effectLst/>
                        <a:latin typeface="Calibri" panose="020F0502020204030204" pitchFamily="34" charset="0"/>
                      </a:endParaRPr>
                    </a:p>
                  </a:txBody>
                  <a:tcPr marL="9525" marR="9525" marT="9525" marB="0" anchor="b">
                    <a:solidFill>
                      <a:schemeClr val="bg2">
                        <a:lumMod val="75000"/>
                      </a:schemeClr>
                    </a:solidFill>
                  </a:tcPr>
                </a:tc>
                <a:tc>
                  <a:txBody>
                    <a:bodyPr/>
                    <a:lstStyle/>
                    <a:p>
                      <a:pPr algn="ctr" fontAlgn="b"/>
                      <a:r>
                        <a:rPr lang="en-ZA" sz="1400" b="1" u="none" strike="noStrike">
                          <a:solidFill>
                            <a:schemeClr val="tx1"/>
                          </a:solidFill>
                          <a:effectLst/>
                          <a:latin typeface="+mj-lt"/>
                        </a:rPr>
                        <a:t>2</a:t>
                      </a:r>
                      <a:endParaRPr lang="en-ZA" sz="1400" b="1" i="0" u="none" strike="noStrike">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solidFill>
                            <a:schemeClr val="tx1"/>
                          </a:solidFill>
                          <a:effectLst/>
                          <a:latin typeface="+mj-lt"/>
                        </a:rPr>
                        <a:t>2</a:t>
                      </a:r>
                      <a:endParaRPr lang="en-ZA" sz="1400" b="1" i="0" u="none" strike="noStrike">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solidFill>
                            <a:schemeClr val="tx1"/>
                          </a:solidFill>
                          <a:effectLst/>
                          <a:latin typeface="+mj-lt"/>
                        </a:rPr>
                        <a:t>1</a:t>
                      </a:r>
                      <a:endParaRPr lang="en-ZA" sz="1400" b="1" i="0" u="none" strike="noStrike" dirty="0">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solidFill>
                            <a:schemeClr val="tx1"/>
                          </a:solidFill>
                          <a:effectLst/>
                          <a:latin typeface="+mj-lt"/>
                        </a:rPr>
                        <a:t>2</a:t>
                      </a:r>
                      <a:endParaRPr lang="en-ZA" sz="1400" b="1" i="0" u="none" strike="noStrike">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solidFill>
                            <a:schemeClr val="tx1"/>
                          </a:solidFill>
                          <a:effectLst/>
                          <a:latin typeface="+mj-lt"/>
                        </a:rPr>
                        <a:t>2</a:t>
                      </a:r>
                      <a:endParaRPr lang="en-ZA" sz="1400" b="1" i="0" u="none" strike="noStrike">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solidFill>
                            <a:schemeClr val="tx1"/>
                          </a:solidFill>
                          <a:effectLst/>
                          <a:latin typeface="+mj-lt"/>
                        </a:rPr>
                        <a:t>6</a:t>
                      </a:r>
                      <a:endParaRPr lang="en-ZA" sz="1400" b="1" i="0" u="none" strike="noStrike">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solidFill>
                            <a:schemeClr val="tx1"/>
                          </a:solidFill>
                          <a:effectLst/>
                          <a:latin typeface="+mj-lt"/>
                        </a:rPr>
                        <a:t>3</a:t>
                      </a:r>
                      <a:endParaRPr lang="en-ZA" sz="1400" b="1" i="0" u="none" strike="noStrike">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solidFill>
                            <a:schemeClr val="tx1"/>
                          </a:solidFill>
                          <a:effectLst/>
                          <a:latin typeface="+mj-lt"/>
                        </a:rPr>
                        <a:t>6</a:t>
                      </a:r>
                      <a:endParaRPr lang="en-ZA" sz="1400" b="1" i="0" u="none" strike="noStrike">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solidFill>
                            <a:schemeClr val="tx1"/>
                          </a:solidFill>
                          <a:effectLst/>
                          <a:latin typeface="+mj-lt"/>
                        </a:rPr>
                        <a:t>5</a:t>
                      </a:r>
                      <a:endParaRPr lang="en-ZA" sz="1400" b="1" i="0" u="none" strike="noStrike">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solidFill>
                            <a:schemeClr val="tx1"/>
                          </a:solidFill>
                          <a:effectLst/>
                          <a:latin typeface="+mj-lt"/>
                        </a:rPr>
                        <a:t>7</a:t>
                      </a:r>
                      <a:endParaRPr lang="en-ZA" sz="1400" b="1" i="0" u="none" strike="noStrike">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solidFill>
                            <a:schemeClr val="tx1"/>
                          </a:solidFill>
                          <a:effectLst/>
                          <a:latin typeface="+mj-lt"/>
                        </a:rPr>
                        <a:t>6</a:t>
                      </a:r>
                      <a:endParaRPr lang="en-ZA" sz="1400" b="1" i="0" u="none" strike="noStrike">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solidFill>
                            <a:schemeClr val="tx1"/>
                          </a:solidFill>
                          <a:effectLst/>
                          <a:latin typeface="+mj-lt"/>
                        </a:rPr>
                        <a:t>8</a:t>
                      </a:r>
                      <a:endParaRPr lang="en-ZA" sz="1400" b="1" i="0" u="none" strike="noStrike">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solidFill>
                            <a:schemeClr val="tx1"/>
                          </a:solidFill>
                          <a:effectLst/>
                          <a:latin typeface="+mj-lt"/>
                        </a:rPr>
                        <a:t>12</a:t>
                      </a:r>
                      <a:endParaRPr lang="en-ZA" sz="1400" b="1" i="0" u="none" strike="noStrike">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solidFill>
                            <a:schemeClr val="tx1"/>
                          </a:solidFill>
                          <a:effectLst/>
                          <a:latin typeface="+mj-lt"/>
                        </a:rPr>
                        <a:t>7</a:t>
                      </a:r>
                      <a:endParaRPr lang="en-ZA" sz="1400" b="1" i="0" u="none" strike="noStrike">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solidFill>
                            <a:schemeClr val="tx1"/>
                          </a:solidFill>
                          <a:effectLst/>
                          <a:latin typeface="+mj-lt"/>
                        </a:rPr>
                        <a:t>9</a:t>
                      </a:r>
                      <a:endParaRPr lang="en-ZA" sz="1400" b="1" i="0" u="none" strike="noStrike">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a:solidFill>
                            <a:schemeClr val="tx1"/>
                          </a:solidFill>
                          <a:effectLst/>
                          <a:latin typeface="+mj-lt"/>
                        </a:rPr>
                        <a:t>16</a:t>
                      </a:r>
                      <a:endParaRPr lang="en-ZA" sz="1400" b="1" i="0" u="none" strike="noStrike">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solidFill>
                            <a:schemeClr val="tx1"/>
                          </a:solidFill>
                          <a:effectLst/>
                          <a:latin typeface="+mj-lt"/>
                        </a:rPr>
                        <a:t>18</a:t>
                      </a:r>
                      <a:endParaRPr lang="en-ZA" sz="1400" b="1" i="0" u="none" strike="noStrike" dirty="0">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solidFill>
                            <a:schemeClr val="tx1"/>
                          </a:solidFill>
                          <a:effectLst/>
                          <a:latin typeface="+mj-lt"/>
                        </a:rPr>
                        <a:t>11</a:t>
                      </a:r>
                      <a:endParaRPr lang="en-ZA" sz="1400" b="1" i="0" u="none" strike="noStrike" dirty="0">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solidFill>
                            <a:schemeClr val="tx1"/>
                          </a:solidFill>
                          <a:effectLst/>
                          <a:latin typeface="+mj-lt"/>
                        </a:rPr>
                        <a:t>8</a:t>
                      </a:r>
                      <a:endParaRPr lang="en-ZA" sz="1400" b="1" i="0" u="none" strike="noStrike" dirty="0">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solidFill>
                            <a:schemeClr val="tx1"/>
                          </a:solidFill>
                          <a:effectLst/>
                          <a:latin typeface="+mj-lt"/>
                        </a:rPr>
                        <a:t>8</a:t>
                      </a:r>
                      <a:endParaRPr lang="en-ZA" sz="1400" b="1" i="0" u="none" strike="noStrike" dirty="0">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solidFill>
                            <a:schemeClr val="tx1"/>
                          </a:solidFill>
                          <a:effectLst/>
                          <a:latin typeface="+mj-lt"/>
                        </a:rPr>
                        <a:t>9</a:t>
                      </a:r>
                      <a:endParaRPr lang="en-ZA" sz="1400" b="1" i="0" u="none" strike="noStrike" dirty="0">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400" b="1" u="none" strike="noStrike" dirty="0">
                          <a:solidFill>
                            <a:schemeClr val="tx1"/>
                          </a:solidFill>
                          <a:effectLst/>
                          <a:latin typeface="+mj-lt"/>
                        </a:rPr>
                        <a:t>11</a:t>
                      </a:r>
                      <a:endParaRPr lang="en-ZA" sz="1400" b="1" i="0" u="none" strike="noStrike" dirty="0">
                        <a:solidFill>
                          <a:schemeClr val="tx1"/>
                        </a:solidFill>
                        <a:effectLst/>
                        <a:latin typeface="+mj-lt"/>
                      </a:endParaRPr>
                    </a:p>
                  </a:txBody>
                  <a:tcPr marL="9525" marR="9525" marT="9525" marB="0" anchor="b">
                    <a:solidFill>
                      <a:schemeClr val="bg1">
                        <a:lumMod val="75000"/>
                      </a:schemeClr>
                    </a:solidFill>
                  </a:tcPr>
                </a:tc>
                <a:tc>
                  <a:txBody>
                    <a:bodyPr/>
                    <a:lstStyle/>
                    <a:p>
                      <a:pPr algn="ctr" fontAlgn="b"/>
                      <a:r>
                        <a:rPr lang="en-ZA" sz="1600" b="1" u="none" strike="noStrike" dirty="0">
                          <a:solidFill>
                            <a:schemeClr val="tx1"/>
                          </a:solidFill>
                          <a:effectLst/>
                          <a:latin typeface="+mj-lt"/>
                        </a:rPr>
                        <a:t>159</a:t>
                      </a:r>
                      <a:endParaRPr lang="en-ZA" sz="1600" b="1" i="0" u="none" strike="noStrike" dirty="0">
                        <a:solidFill>
                          <a:schemeClr val="tx1"/>
                        </a:solidFill>
                        <a:effectLst/>
                        <a:latin typeface="+mj-lt"/>
                      </a:endParaRPr>
                    </a:p>
                  </a:txBody>
                  <a:tcPr marL="9525" marR="9525" marT="9525" marB="0" anchor="b">
                    <a:solidFill>
                      <a:schemeClr val="bg1">
                        <a:lumMod val="75000"/>
                      </a:schemeClr>
                    </a:solidFill>
                  </a:tcPr>
                </a:tc>
                <a:extLst>
                  <a:ext uri="{0D108BD9-81ED-4DB2-BD59-A6C34878D82A}">
                    <a16:rowId xmlns:a16="http://schemas.microsoft.com/office/drawing/2014/main" xmlns="" val="10007"/>
                  </a:ext>
                </a:extLst>
              </a:tr>
            </a:tbl>
          </a:graphicData>
        </a:graphic>
      </p:graphicFrame>
      <p:sp>
        <p:nvSpPr>
          <p:cNvPr id="3" name="Rectangle 2"/>
          <p:cNvSpPr/>
          <p:nvPr/>
        </p:nvSpPr>
        <p:spPr>
          <a:xfrm>
            <a:off x="383059" y="280256"/>
            <a:ext cx="7105136" cy="369332"/>
          </a:xfrm>
          <a:prstGeom prst="rect">
            <a:avLst/>
          </a:prstGeom>
        </p:spPr>
        <p:txBody>
          <a:bodyPr wrap="square">
            <a:spAutoFit/>
          </a:bodyPr>
          <a:lstStyle/>
          <a:p>
            <a:r>
              <a:rPr lang="en-US" sz="1800" b="1" dirty="0"/>
              <a:t>POST STATUS OF SMS MEMBERS BY SALARY AND AGE ANALYSIS</a:t>
            </a:r>
            <a:endParaRPr lang="en-ZA" dirty="0"/>
          </a:p>
        </p:txBody>
      </p:sp>
      <p:sp>
        <p:nvSpPr>
          <p:cNvPr id="4" name="Slide Number Placeholder 3"/>
          <p:cNvSpPr>
            <a:spLocks noGrp="1"/>
          </p:cNvSpPr>
          <p:nvPr>
            <p:ph type="sldNum" sz="quarter" idx="12"/>
          </p:nvPr>
        </p:nvSpPr>
        <p:spPr/>
        <p:txBody>
          <a:bodyPr/>
          <a:lstStyle/>
          <a:p>
            <a:fld id="{DCB3B80B-23E3-3948-A741-EEB7CB22DD0C}" type="slidenum">
              <a:rPr lang="en-US" smtClean="0"/>
              <a:pPr/>
              <a:t>10</a:t>
            </a:fld>
            <a:endParaRPr lang="en-US" dirty="0"/>
          </a:p>
        </p:txBody>
      </p:sp>
    </p:spTree>
    <p:extLst>
      <p:ext uri="{BB962C8B-B14F-4D97-AF65-F5344CB8AC3E}">
        <p14:creationId xmlns:p14="http://schemas.microsoft.com/office/powerpoint/2010/main" xmlns="" val="3632405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556" y="148282"/>
            <a:ext cx="6450227" cy="769441"/>
          </a:xfrm>
          <a:prstGeom prst="rect">
            <a:avLst/>
          </a:prstGeom>
        </p:spPr>
        <p:txBody>
          <a:bodyPr wrap="square">
            <a:spAutoFit/>
          </a:bodyPr>
          <a:lstStyle/>
          <a:p>
            <a:r>
              <a:rPr lang="en-ZA" sz="4400" b="1" dirty="0">
                <a:solidFill>
                  <a:prstClr val="black"/>
                </a:solidFill>
              </a:rPr>
              <a:t>AGE ANALYSIS</a:t>
            </a:r>
            <a:endParaRPr lang="en-ZA" dirty="0"/>
          </a:p>
        </p:txBody>
      </p:sp>
      <p:sp>
        <p:nvSpPr>
          <p:cNvPr id="3" name="Rectangle 2"/>
          <p:cNvSpPr/>
          <p:nvPr/>
        </p:nvSpPr>
        <p:spPr>
          <a:xfrm>
            <a:off x="362465" y="1128584"/>
            <a:ext cx="7578811" cy="2708434"/>
          </a:xfrm>
          <a:prstGeom prst="rect">
            <a:avLst/>
          </a:prstGeom>
        </p:spPr>
        <p:txBody>
          <a:bodyPr wrap="square">
            <a:spAutoFit/>
          </a:bodyPr>
          <a:lstStyle/>
          <a:p>
            <a:pPr marL="512763" indent="-512763" algn="just">
              <a:buFont typeface="Arial" panose="020B0604020202020204" pitchFamily="34" charset="0"/>
              <a:buChar char="•"/>
            </a:pPr>
            <a:r>
              <a:rPr lang="en-ZA" dirty="0"/>
              <a:t>The above table indicates that </a:t>
            </a:r>
            <a:r>
              <a:rPr lang="en-ZA" dirty="0" smtClean="0"/>
              <a:t>Forty-Seven (47) </a:t>
            </a:r>
            <a:r>
              <a:rPr lang="en-ZA" dirty="0"/>
              <a:t>employees are within the age bracket of 55 – 59 which makes them eligible for early retirement as per individual request outside the parameters of early retirement imposed by </a:t>
            </a:r>
            <a:r>
              <a:rPr lang="en-ZA" dirty="0" smtClean="0"/>
              <a:t>DPSA; </a:t>
            </a:r>
          </a:p>
          <a:p>
            <a:pPr marL="512763" indent="-512763" algn="just">
              <a:buFont typeface="Arial" panose="020B0604020202020204" pitchFamily="34" charset="0"/>
              <a:buChar char="•"/>
            </a:pPr>
            <a:r>
              <a:rPr lang="en-ZA" dirty="0" smtClean="0"/>
              <a:t>The </a:t>
            </a:r>
            <a:r>
              <a:rPr lang="en-ZA" dirty="0"/>
              <a:t>highest number of employees is within </a:t>
            </a:r>
            <a:br>
              <a:rPr lang="en-ZA" dirty="0"/>
            </a:br>
            <a:r>
              <a:rPr lang="en-ZA" dirty="0"/>
              <a:t>50 – 54 age bracket with sixty-two </a:t>
            </a:r>
            <a:r>
              <a:rPr lang="en-ZA" dirty="0" smtClean="0"/>
              <a:t>employees;</a:t>
            </a:r>
          </a:p>
          <a:p>
            <a:pPr marL="512763" indent="-512763" algn="just">
              <a:buFont typeface="Arial" panose="020B0604020202020204" pitchFamily="34" charset="0"/>
              <a:buChar char="•"/>
            </a:pPr>
            <a:endParaRPr lang="en-ZA" dirty="0" smtClean="0"/>
          </a:p>
          <a:p>
            <a:pPr marL="512763" indent="-512763" algn="just">
              <a:buFont typeface="Arial" panose="020B0604020202020204" pitchFamily="34" charset="0"/>
              <a:buChar char="•"/>
            </a:pPr>
            <a:r>
              <a:rPr lang="en-ZA" dirty="0" smtClean="0"/>
              <a:t>It </a:t>
            </a:r>
            <a:r>
              <a:rPr lang="en-ZA" dirty="0"/>
              <a:t>is imperative that the department effectively implement its succession planning, mentoring and coaching amongst other training programmes in order to retain the skill within the department. </a:t>
            </a:r>
          </a:p>
        </p:txBody>
      </p:sp>
      <p:sp>
        <p:nvSpPr>
          <p:cNvPr id="4" name="Slide Number Placeholder 3"/>
          <p:cNvSpPr>
            <a:spLocks noGrp="1"/>
          </p:cNvSpPr>
          <p:nvPr>
            <p:ph type="sldNum" sz="quarter" idx="12"/>
          </p:nvPr>
        </p:nvSpPr>
        <p:spPr/>
        <p:txBody>
          <a:bodyPr/>
          <a:lstStyle/>
          <a:p>
            <a:fld id="{DCB3B80B-23E3-3948-A741-EEB7CB22DD0C}" type="slidenum">
              <a:rPr lang="en-US" smtClean="0"/>
              <a:pPr/>
              <a:t>11</a:t>
            </a:fld>
            <a:endParaRPr lang="en-US" dirty="0"/>
          </a:p>
        </p:txBody>
      </p:sp>
    </p:spTree>
    <p:extLst>
      <p:ext uri="{BB962C8B-B14F-4D97-AF65-F5344CB8AC3E}">
        <p14:creationId xmlns:p14="http://schemas.microsoft.com/office/powerpoint/2010/main" xmlns="" val="4073297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568" y="189470"/>
            <a:ext cx="8905102" cy="369332"/>
          </a:xfrm>
          <a:prstGeom prst="rect">
            <a:avLst/>
          </a:prstGeom>
        </p:spPr>
        <p:txBody>
          <a:bodyPr wrap="square">
            <a:spAutoFit/>
          </a:bodyPr>
          <a:lstStyle/>
          <a:p>
            <a:r>
              <a:rPr lang="en-US" sz="1800" b="1" dirty="0"/>
              <a:t>NO OF SMS RETIREMENTS FOR THREE FINANCIAL YEARS (2020/21 – 2022/23) PER REGION</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1528250453"/>
              </p:ext>
            </p:extLst>
          </p:nvPr>
        </p:nvGraphicFramePr>
        <p:xfrm>
          <a:off x="189469" y="1260387"/>
          <a:ext cx="8528412" cy="3675253"/>
        </p:xfrm>
        <a:graphic>
          <a:graphicData uri="http://schemas.openxmlformats.org/drawingml/2006/table">
            <a:tbl>
              <a:tblPr/>
              <a:tblGrid>
                <a:gridCol w="1167979">
                  <a:extLst>
                    <a:ext uri="{9D8B030D-6E8A-4147-A177-3AD203B41FA5}">
                      <a16:colId xmlns:a16="http://schemas.microsoft.com/office/drawing/2014/main" xmlns="" val="20000"/>
                    </a:ext>
                  </a:extLst>
                </a:gridCol>
                <a:gridCol w="1032621">
                  <a:extLst>
                    <a:ext uri="{9D8B030D-6E8A-4147-A177-3AD203B41FA5}">
                      <a16:colId xmlns:a16="http://schemas.microsoft.com/office/drawing/2014/main" xmlns="" val="20001"/>
                    </a:ext>
                  </a:extLst>
                </a:gridCol>
                <a:gridCol w="936564">
                  <a:extLst>
                    <a:ext uri="{9D8B030D-6E8A-4147-A177-3AD203B41FA5}">
                      <a16:colId xmlns:a16="http://schemas.microsoft.com/office/drawing/2014/main" xmlns="" val="20002"/>
                    </a:ext>
                  </a:extLst>
                </a:gridCol>
                <a:gridCol w="1092658">
                  <a:extLst>
                    <a:ext uri="{9D8B030D-6E8A-4147-A177-3AD203B41FA5}">
                      <a16:colId xmlns:a16="http://schemas.microsoft.com/office/drawing/2014/main" xmlns="" val="20003"/>
                    </a:ext>
                  </a:extLst>
                </a:gridCol>
                <a:gridCol w="786549">
                  <a:extLst>
                    <a:ext uri="{9D8B030D-6E8A-4147-A177-3AD203B41FA5}">
                      <a16:colId xmlns:a16="http://schemas.microsoft.com/office/drawing/2014/main" xmlns="" val="20004"/>
                    </a:ext>
                  </a:extLst>
                </a:gridCol>
                <a:gridCol w="972031">
                  <a:extLst>
                    <a:ext uri="{9D8B030D-6E8A-4147-A177-3AD203B41FA5}">
                      <a16:colId xmlns:a16="http://schemas.microsoft.com/office/drawing/2014/main" xmlns="" val="20005"/>
                    </a:ext>
                  </a:extLst>
                </a:gridCol>
                <a:gridCol w="856313">
                  <a:extLst>
                    <a:ext uri="{9D8B030D-6E8A-4147-A177-3AD203B41FA5}">
                      <a16:colId xmlns:a16="http://schemas.microsoft.com/office/drawing/2014/main" xmlns="" val="20006"/>
                    </a:ext>
                  </a:extLst>
                </a:gridCol>
                <a:gridCol w="998068">
                  <a:extLst>
                    <a:ext uri="{9D8B030D-6E8A-4147-A177-3AD203B41FA5}">
                      <a16:colId xmlns:a16="http://schemas.microsoft.com/office/drawing/2014/main" xmlns="" val="20007"/>
                    </a:ext>
                  </a:extLst>
                </a:gridCol>
                <a:gridCol w="685629">
                  <a:extLst>
                    <a:ext uri="{9D8B030D-6E8A-4147-A177-3AD203B41FA5}">
                      <a16:colId xmlns:a16="http://schemas.microsoft.com/office/drawing/2014/main" xmlns="" val="20008"/>
                    </a:ext>
                  </a:extLst>
                </a:gridCol>
              </a:tblGrid>
              <a:tr h="650709">
                <a:tc>
                  <a:txBody>
                    <a:bodyPr/>
                    <a:lstStyle/>
                    <a:p>
                      <a:pPr algn="l" fontAlgn="b"/>
                      <a:r>
                        <a:rPr lang="en-ZA" sz="1600" b="1" i="0" u="none" strike="noStrike" dirty="0" smtClean="0">
                          <a:solidFill>
                            <a:srgbClr val="000000"/>
                          </a:solidFill>
                          <a:effectLst/>
                          <a:latin typeface="Calibri" panose="020F0502020204030204" pitchFamily="34" charset="0"/>
                        </a:rPr>
                        <a:t>POST SALARY LEVEL</a:t>
                      </a:r>
                      <a:endParaRPr lang="en-ZA" sz="1600" b="1" i="0" u="none" strike="noStrike" dirty="0">
                        <a:solidFill>
                          <a:srgbClr val="000000"/>
                        </a:solidFill>
                        <a:effectLst/>
                        <a:latin typeface="Calibri" panose="020F0502020204030204" pitchFamily="34" charset="0"/>
                      </a:endParaRPr>
                    </a:p>
                  </a:txBody>
                  <a:tcPr marL="8386" marR="8386" marT="8386" marB="0">
                    <a:lnL>
                      <a:noFill/>
                    </a:lnL>
                    <a:lnR>
                      <a:noFill/>
                    </a:lnR>
                    <a:lnT>
                      <a:noFill/>
                    </a:lnT>
                    <a:lnB w="6350" cap="flat" cmpd="sng" algn="ctr">
                      <a:solidFill>
                        <a:srgbClr val="9BC2E6"/>
                      </a:solidFill>
                      <a:prstDash val="solid"/>
                      <a:round/>
                      <a:headEnd type="none" w="med" len="med"/>
                      <a:tailEnd type="none" w="med" len="med"/>
                    </a:lnB>
                    <a:solidFill>
                      <a:schemeClr val="accent3">
                        <a:lumMod val="40000"/>
                        <a:lumOff val="60000"/>
                      </a:schemeClr>
                    </a:solidFill>
                  </a:tcPr>
                </a:tc>
                <a:tc>
                  <a:txBody>
                    <a:bodyPr/>
                    <a:lstStyle/>
                    <a:p>
                      <a:pPr algn="l" fontAlgn="b"/>
                      <a:r>
                        <a:rPr lang="en-ZA" sz="1600" b="1" i="0" u="none" strike="noStrike" dirty="0">
                          <a:solidFill>
                            <a:srgbClr val="000000"/>
                          </a:solidFill>
                          <a:effectLst/>
                          <a:latin typeface="Calibri" panose="020F0502020204030204" pitchFamily="34" charset="0"/>
                        </a:rPr>
                        <a:t>EC REGION           </a:t>
                      </a:r>
                    </a:p>
                  </a:txBody>
                  <a:tcPr marL="8386" marR="8386" marT="8386" marB="0">
                    <a:lnL>
                      <a:noFill/>
                    </a:lnL>
                    <a:lnR>
                      <a:noFill/>
                    </a:lnR>
                    <a:lnT>
                      <a:noFill/>
                    </a:lnT>
                    <a:lnB w="6350" cap="flat" cmpd="sng" algn="ctr">
                      <a:solidFill>
                        <a:srgbClr val="9BC2E6"/>
                      </a:solidFill>
                      <a:prstDash val="solid"/>
                      <a:round/>
                      <a:headEnd type="none" w="med" len="med"/>
                      <a:tailEnd type="none" w="med" len="med"/>
                    </a:lnB>
                    <a:solidFill>
                      <a:schemeClr val="accent3">
                        <a:lumMod val="40000"/>
                        <a:lumOff val="60000"/>
                      </a:schemeClr>
                    </a:solidFill>
                  </a:tcPr>
                </a:tc>
                <a:tc>
                  <a:txBody>
                    <a:bodyPr/>
                    <a:lstStyle/>
                    <a:p>
                      <a:pPr algn="l" fontAlgn="b"/>
                      <a:r>
                        <a:rPr lang="en-ZA" sz="1600" b="1" i="0" u="none" strike="noStrike" dirty="0">
                          <a:solidFill>
                            <a:srgbClr val="000000"/>
                          </a:solidFill>
                          <a:effectLst/>
                          <a:latin typeface="Calibri" panose="020F0502020204030204" pitchFamily="34" charset="0"/>
                        </a:rPr>
                        <a:t>FS&amp; NC REGION</a:t>
                      </a:r>
                    </a:p>
                  </a:txBody>
                  <a:tcPr marL="8386" marR="8386" marT="8386" marB="0">
                    <a:lnL>
                      <a:noFill/>
                    </a:lnL>
                    <a:lnR>
                      <a:noFill/>
                    </a:lnR>
                    <a:lnT>
                      <a:noFill/>
                    </a:lnT>
                    <a:lnB w="6350" cap="flat" cmpd="sng" algn="ctr">
                      <a:solidFill>
                        <a:srgbClr val="9BC2E6"/>
                      </a:solidFill>
                      <a:prstDash val="solid"/>
                      <a:round/>
                      <a:headEnd type="none" w="med" len="med"/>
                      <a:tailEnd type="none" w="med" len="med"/>
                    </a:lnB>
                    <a:solidFill>
                      <a:schemeClr val="accent3">
                        <a:lumMod val="40000"/>
                        <a:lumOff val="60000"/>
                      </a:schemeClr>
                    </a:solidFill>
                  </a:tcPr>
                </a:tc>
                <a:tc>
                  <a:txBody>
                    <a:bodyPr/>
                    <a:lstStyle/>
                    <a:p>
                      <a:pPr algn="l" fontAlgn="b"/>
                      <a:r>
                        <a:rPr lang="en-ZA" sz="1600" b="1" i="0" u="none" strike="noStrike" dirty="0">
                          <a:solidFill>
                            <a:srgbClr val="000000"/>
                          </a:solidFill>
                          <a:effectLst/>
                          <a:latin typeface="Calibri" panose="020F0502020204030204" pitchFamily="34" charset="0"/>
                        </a:rPr>
                        <a:t>GP REGION                </a:t>
                      </a:r>
                    </a:p>
                  </a:txBody>
                  <a:tcPr marL="8386" marR="8386" marT="8386" marB="0">
                    <a:lnL>
                      <a:noFill/>
                    </a:lnL>
                    <a:lnR>
                      <a:noFill/>
                    </a:lnR>
                    <a:lnT>
                      <a:noFill/>
                    </a:lnT>
                    <a:lnB w="6350" cap="flat" cmpd="sng" algn="ctr">
                      <a:solidFill>
                        <a:srgbClr val="9BC2E6"/>
                      </a:solidFill>
                      <a:prstDash val="solid"/>
                      <a:round/>
                      <a:headEnd type="none" w="med" len="med"/>
                      <a:tailEnd type="none" w="med" len="med"/>
                    </a:lnB>
                    <a:solidFill>
                      <a:schemeClr val="accent3">
                        <a:lumMod val="40000"/>
                        <a:lumOff val="60000"/>
                      </a:schemeClr>
                    </a:solidFill>
                  </a:tcPr>
                </a:tc>
                <a:tc>
                  <a:txBody>
                    <a:bodyPr/>
                    <a:lstStyle/>
                    <a:p>
                      <a:pPr algn="l" fontAlgn="b"/>
                      <a:r>
                        <a:rPr lang="en-ZA" sz="1600" b="1" i="0" u="none" strike="noStrike" dirty="0">
                          <a:solidFill>
                            <a:srgbClr val="000000"/>
                          </a:solidFill>
                          <a:effectLst/>
                          <a:latin typeface="Calibri" panose="020F0502020204030204" pitchFamily="34" charset="0"/>
                        </a:rPr>
                        <a:t>HO REGION</a:t>
                      </a:r>
                    </a:p>
                  </a:txBody>
                  <a:tcPr marL="8386" marR="8386" marT="8386" marB="0">
                    <a:lnL>
                      <a:noFill/>
                    </a:lnL>
                    <a:lnR>
                      <a:noFill/>
                    </a:lnR>
                    <a:lnT>
                      <a:noFill/>
                    </a:lnT>
                    <a:lnB w="6350" cap="flat" cmpd="sng" algn="ctr">
                      <a:solidFill>
                        <a:srgbClr val="9BC2E6"/>
                      </a:solidFill>
                      <a:prstDash val="solid"/>
                      <a:round/>
                      <a:headEnd type="none" w="med" len="med"/>
                      <a:tailEnd type="none" w="med" len="med"/>
                    </a:lnB>
                    <a:solidFill>
                      <a:schemeClr val="accent3">
                        <a:lumMod val="40000"/>
                        <a:lumOff val="60000"/>
                      </a:schemeClr>
                    </a:solidFill>
                  </a:tcPr>
                </a:tc>
                <a:tc>
                  <a:txBody>
                    <a:bodyPr/>
                    <a:lstStyle/>
                    <a:p>
                      <a:pPr algn="l" fontAlgn="b"/>
                      <a:r>
                        <a:rPr lang="en-ZA" sz="1600" b="1" i="0" u="none" strike="noStrike" dirty="0">
                          <a:solidFill>
                            <a:srgbClr val="000000"/>
                          </a:solidFill>
                          <a:effectLst/>
                          <a:latin typeface="Calibri" panose="020F0502020204030204" pitchFamily="34" charset="0"/>
                        </a:rPr>
                        <a:t>KZN REGION         </a:t>
                      </a:r>
                    </a:p>
                  </a:txBody>
                  <a:tcPr marL="8386" marR="8386" marT="8386" marB="0">
                    <a:lnL>
                      <a:noFill/>
                    </a:lnL>
                    <a:lnR>
                      <a:noFill/>
                    </a:lnR>
                    <a:lnT>
                      <a:noFill/>
                    </a:lnT>
                    <a:lnB w="6350" cap="flat" cmpd="sng" algn="ctr">
                      <a:solidFill>
                        <a:srgbClr val="9BC2E6"/>
                      </a:solidFill>
                      <a:prstDash val="solid"/>
                      <a:round/>
                      <a:headEnd type="none" w="med" len="med"/>
                      <a:tailEnd type="none" w="med" len="med"/>
                    </a:lnB>
                    <a:solidFill>
                      <a:schemeClr val="accent3">
                        <a:lumMod val="40000"/>
                        <a:lumOff val="60000"/>
                      </a:schemeClr>
                    </a:solidFill>
                  </a:tcPr>
                </a:tc>
                <a:tc>
                  <a:txBody>
                    <a:bodyPr/>
                    <a:lstStyle/>
                    <a:p>
                      <a:pPr algn="l" fontAlgn="b"/>
                      <a:r>
                        <a:rPr lang="en-ZA" sz="1600" b="1" i="0" u="none" strike="noStrike" dirty="0">
                          <a:solidFill>
                            <a:srgbClr val="000000"/>
                          </a:solidFill>
                          <a:effectLst/>
                          <a:latin typeface="Calibri" panose="020F0502020204030204" pitchFamily="34" charset="0"/>
                        </a:rPr>
                        <a:t>LMN REGION   </a:t>
                      </a:r>
                    </a:p>
                  </a:txBody>
                  <a:tcPr marL="8386" marR="8386" marT="8386" marB="0">
                    <a:lnL>
                      <a:noFill/>
                    </a:lnL>
                    <a:lnR>
                      <a:noFill/>
                    </a:lnR>
                    <a:lnT>
                      <a:noFill/>
                    </a:lnT>
                    <a:lnB w="6350" cap="flat" cmpd="sng" algn="ctr">
                      <a:solidFill>
                        <a:srgbClr val="9BC2E6"/>
                      </a:solidFill>
                      <a:prstDash val="solid"/>
                      <a:round/>
                      <a:headEnd type="none" w="med" len="med"/>
                      <a:tailEnd type="none" w="med" len="med"/>
                    </a:lnB>
                    <a:solidFill>
                      <a:schemeClr val="accent3">
                        <a:lumMod val="40000"/>
                        <a:lumOff val="60000"/>
                      </a:schemeClr>
                    </a:solidFill>
                  </a:tcPr>
                </a:tc>
                <a:tc>
                  <a:txBody>
                    <a:bodyPr/>
                    <a:lstStyle/>
                    <a:p>
                      <a:pPr algn="l" fontAlgn="b"/>
                      <a:r>
                        <a:rPr lang="en-ZA" sz="1600" b="1" i="0" u="none" strike="noStrike" dirty="0">
                          <a:solidFill>
                            <a:srgbClr val="000000"/>
                          </a:solidFill>
                          <a:effectLst/>
                          <a:latin typeface="Calibri" panose="020F0502020204030204" pitchFamily="34" charset="0"/>
                        </a:rPr>
                        <a:t>WC REGION           </a:t>
                      </a:r>
                    </a:p>
                  </a:txBody>
                  <a:tcPr marL="8386" marR="8386" marT="8386" marB="0">
                    <a:lnL>
                      <a:noFill/>
                    </a:lnL>
                    <a:lnR>
                      <a:noFill/>
                    </a:lnR>
                    <a:lnT>
                      <a:noFill/>
                    </a:lnT>
                    <a:lnB w="6350" cap="flat" cmpd="sng" algn="ctr">
                      <a:solidFill>
                        <a:srgbClr val="9BC2E6"/>
                      </a:solidFill>
                      <a:prstDash val="solid"/>
                      <a:round/>
                      <a:headEnd type="none" w="med" len="med"/>
                      <a:tailEnd type="none" w="med" len="med"/>
                    </a:lnB>
                    <a:solidFill>
                      <a:schemeClr val="accent3">
                        <a:lumMod val="40000"/>
                        <a:lumOff val="60000"/>
                      </a:schemeClr>
                    </a:solidFill>
                  </a:tcPr>
                </a:tc>
                <a:tc>
                  <a:txBody>
                    <a:bodyPr/>
                    <a:lstStyle/>
                    <a:p>
                      <a:pPr algn="l" fontAlgn="b"/>
                      <a:r>
                        <a:rPr lang="en-ZA" sz="1600" b="1" i="0" u="none" strike="noStrike" dirty="0" smtClean="0">
                          <a:solidFill>
                            <a:srgbClr val="000000"/>
                          </a:solidFill>
                          <a:effectLst/>
                          <a:latin typeface="Calibri" panose="020F0502020204030204" pitchFamily="34" charset="0"/>
                        </a:rPr>
                        <a:t>GRAND TOTAL</a:t>
                      </a:r>
                      <a:endParaRPr lang="en-ZA" sz="1600" b="1" i="0" u="none" strike="noStrike" dirty="0">
                        <a:solidFill>
                          <a:srgbClr val="000000"/>
                        </a:solidFill>
                        <a:effectLst/>
                        <a:latin typeface="Calibri" panose="020F0502020204030204" pitchFamily="34" charset="0"/>
                      </a:endParaRPr>
                    </a:p>
                  </a:txBody>
                  <a:tcPr marL="8386" marR="8386" marT="8386" marB="0">
                    <a:lnL>
                      <a:noFill/>
                    </a:lnL>
                    <a:lnR>
                      <a:noFill/>
                    </a:lnR>
                    <a:lnT>
                      <a:noFill/>
                    </a:lnT>
                    <a:lnB w="6350" cap="flat" cmpd="sng" algn="ctr">
                      <a:solidFill>
                        <a:srgbClr val="9BC2E6"/>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0"/>
                  </a:ext>
                </a:extLst>
              </a:tr>
              <a:tr h="756136">
                <a:tc>
                  <a:txBody>
                    <a:bodyPr/>
                    <a:lstStyle/>
                    <a:p>
                      <a:pPr algn="l" fontAlgn="b"/>
                      <a:r>
                        <a:rPr lang="en-ZA" sz="1600" b="1" i="0" u="none" strike="noStrike" dirty="0" smtClean="0">
                          <a:solidFill>
                            <a:srgbClr val="000000"/>
                          </a:solidFill>
                          <a:effectLst/>
                          <a:latin typeface="Calibri" panose="020F0502020204030204" pitchFamily="34" charset="0"/>
                        </a:rPr>
                        <a:t> </a:t>
                      </a:r>
                      <a:endParaRPr lang="en-ZA" sz="1600" b="1" i="0" u="none" strike="noStrike" dirty="0">
                        <a:solidFill>
                          <a:srgbClr val="000000"/>
                        </a:solidFill>
                        <a:effectLst/>
                        <a:latin typeface="Calibri" panose="020F0502020204030204" pitchFamily="34" charset="0"/>
                      </a:endParaRPr>
                    </a:p>
                  </a:txBody>
                  <a:tcPr marL="8386" marR="8386" marT="8386" marB="0" anchor="b">
                    <a:lnL>
                      <a:noFill/>
                    </a:lnL>
                    <a:lnR>
                      <a:noFill/>
                    </a:lnR>
                    <a:lnT w="6350" cap="flat" cmpd="sng" algn="ctr">
                      <a:solidFill>
                        <a:srgbClr val="9BC2E6"/>
                      </a:solidFill>
                      <a:prstDash val="solid"/>
                      <a:round/>
                      <a:headEnd type="none" w="med" len="med"/>
                      <a:tailEnd type="none" w="med" len="med"/>
                    </a:lnT>
                    <a:lnB>
                      <a:noFill/>
                    </a:lnB>
                    <a:solidFill>
                      <a:schemeClr val="bg2">
                        <a:lumMod val="75000"/>
                      </a:schemeClr>
                    </a:solidFill>
                  </a:tcPr>
                </a:tc>
                <a:tc>
                  <a:txBody>
                    <a:bodyPr/>
                    <a:lstStyle/>
                    <a:p>
                      <a:pPr algn="r" fontAlgn="b"/>
                      <a:r>
                        <a:rPr lang="en-ZA" sz="1600" b="0" i="0" u="none" strike="noStrike" dirty="0">
                          <a:solidFill>
                            <a:srgbClr val="000000"/>
                          </a:solidFill>
                          <a:effectLst/>
                          <a:latin typeface="Calibri" panose="020F0502020204030204" pitchFamily="34" charset="0"/>
                        </a:rPr>
                        <a:t>1</a:t>
                      </a:r>
                    </a:p>
                  </a:txBody>
                  <a:tcPr marL="8386" marR="8386" marT="8386" marB="0" anchor="b">
                    <a:lnL>
                      <a:noFill/>
                    </a:lnL>
                    <a:lnR>
                      <a:noFill/>
                    </a:lnR>
                    <a:lnT w="6350" cap="flat" cmpd="sng" algn="ctr">
                      <a:solidFill>
                        <a:srgbClr val="9BC2E6"/>
                      </a:solidFill>
                      <a:prstDash val="solid"/>
                      <a:round/>
                      <a:headEnd type="none" w="med" len="med"/>
                      <a:tailEnd type="none" w="med" len="med"/>
                    </a:lnT>
                    <a:lnB>
                      <a:noFill/>
                    </a:lnB>
                    <a:solidFill>
                      <a:schemeClr val="bg1">
                        <a:lumMod val="75000"/>
                      </a:schemeClr>
                    </a:solidFill>
                  </a:tcPr>
                </a:tc>
                <a:tc>
                  <a:txBody>
                    <a:bodyPr/>
                    <a:lstStyle/>
                    <a:p>
                      <a:pPr algn="r" fontAlgn="b"/>
                      <a:r>
                        <a:rPr lang="en-ZA" sz="1600" b="0" i="0" u="none" strike="noStrike" dirty="0">
                          <a:solidFill>
                            <a:srgbClr val="000000"/>
                          </a:solidFill>
                          <a:effectLst/>
                          <a:latin typeface="Calibri" panose="020F0502020204030204" pitchFamily="34" charset="0"/>
                        </a:rPr>
                        <a:t>2</a:t>
                      </a:r>
                    </a:p>
                  </a:txBody>
                  <a:tcPr marL="8386" marR="8386" marT="8386" marB="0" anchor="b">
                    <a:lnL>
                      <a:noFill/>
                    </a:lnL>
                    <a:lnR>
                      <a:noFill/>
                    </a:lnR>
                    <a:lnT w="6350" cap="flat" cmpd="sng" algn="ctr">
                      <a:solidFill>
                        <a:srgbClr val="9BC2E6"/>
                      </a:solidFill>
                      <a:prstDash val="solid"/>
                      <a:round/>
                      <a:headEnd type="none" w="med" len="med"/>
                      <a:tailEnd type="none" w="med" len="med"/>
                    </a:lnT>
                    <a:lnB>
                      <a:noFill/>
                    </a:lnB>
                    <a:solidFill>
                      <a:schemeClr val="bg1">
                        <a:lumMod val="75000"/>
                      </a:schemeClr>
                    </a:solidFill>
                  </a:tcPr>
                </a:tc>
                <a:tc>
                  <a:txBody>
                    <a:bodyPr/>
                    <a:lstStyle/>
                    <a:p>
                      <a:pPr algn="r" fontAlgn="b"/>
                      <a:r>
                        <a:rPr lang="en-ZA" sz="1600" b="0" i="0" u="none" strike="noStrike" dirty="0">
                          <a:solidFill>
                            <a:srgbClr val="000000"/>
                          </a:solidFill>
                          <a:effectLst/>
                          <a:latin typeface="Calibri" panose="020F0502020204030204" pitchFamily="34" charset="0"/>
                        </a:rPr>
                        <a:t>5</a:t>
                      </a:r>
                    </a:p>
                  </a:txBody>
                  <a:tcPr marL="8386" marR="8386" marT="8386" marB="0" anchor="b">
                    <a:lnL>
                      <a:noFill/>
                    </a:lnL>
                    <a:lnR>
                      <a:noFill/>
                    </a:lnR>
                    <a:lnT w="6350" cap="flat" cmpd="sng" algn="ctr">
                      <a:solidFill>
                        <a:srgbClr val="9BC2E6"/>
                      </a:solidFill>
                      <a:prstDash val="solid"/>
                      <a:round/>
                      <a:headEnd type="none" w="med" len="med"/>
                      <a:tailEnd type="none" w="med" len="med"/>
                    </a:lnT>
                    <a:lnB>
                      <a:noFill/>
                    </a:lnB>
                    <a:solidFill>
                      <a:schemeClr val="bg1">
                        <a:lumMod val="75000"/>
                      </a:schemeClr>
                    </a:solidFill>
                  </a:tcPr>
                </a:tc>
                <a:tc>
                  <a:txBody>
                    <a:bodyPr/>
                    <a:lstStyle/>
                    <a:p>
                      <a:pPr algn="r" fontAlgn="b"/>
                      <a:r>
                        <a:rPr lang="en-ZA" sz="1600" b="0" i="0" u="none" strike="noStrike" dirty="0">
                          <a:solidFill>
                            <a:srgbClr val="000000"/>
                          </a:solidFill>
                          <a:effectLst/>
                          <a:latin typeface="Calibri" panose="020F0502020204030204" pitchFamily="34" charset="0"/>
                        </a:rPr>
                        <a:t>9</a:t>
                      </a:r>
                    </a:p>
                  </a:txBody>
                  <a:tcPr marL="8386" marR="8386" marT="8386" marB="0" anchor="b">
                    <a:lnL>
                      <a:noFill/>
                    </a:lnL>
                    <a:lnR>
                      <a:noFill/>
                    </a:lnR>
                    <a:lnT w="6350" cap="flat" cmpd="sng" algn="ctr">
                      <a:solidFill>
                        <a:srgbClr val="9BC2E6"/>
                      </a:solidFill>
                      <a:prstDash val="solid"/>
                      <a:round/>
                      <a:headEnd type="none" w="med" len="med"/>
                      <a:tailEnd type="none" w="med" len="med"/>
                    </a:lnT>
                    <a:lnB>
                      <a:noFill/>
                    </a:lnB>
                    <a:solidFill>
                      <a:schemeClr val="bg1">
                        <a:lumMod val="75000"/>
                      </a:schemeClr>
                    </a:solidFill>
                  </a:tcPr>
                </a:tc>
                <a:tc>
                  <a:txBody>
                    <a:bodyPr/>
                    <a:lstStyle/>
                    <a:p>
                      <a:pPr algn="r" fontAlgn="b"/>
                      <a:r>
                        <a:rPr lang="en-ZA" sz="1600" b="0" i="0" u="none" strike="noStrike" dirty="0">
                          <a:solidFill>
                            <a:srgbClr val="000000"/>
                          </a:solidFill>
                          <a:effectLst/>
                          <a:latin typeface="Calibri" panose="020F0502020204030204" pitchFamily="34" charset="0"/>
                        </a:rPr>
                        <a:t>3</a:t>
                      </a:r>
                    </a:p>
                  </a:txBody>
                  <a:tcPr marL="8386" marR="8386" marT="8386" marB="0" anchor="b">
                    <a:lnL>
                      <a:noFill/>
                    </a:lnL>
                    <a:lnR>
                      <a:noFill/>
                    </a:lnR>
                    <a:lnT w="6350" cap="flat" cmpd="sng" algn="ctr">
                      <a:solidFill>
                        <a:srgbClr val="9BC2E6"/>
                      </a:solidFill>
                      <a:prstDash val="solid"/>
                      <a:round/>
                      <a:headEnd type="none" w="med" len="med"/>
                      <a:tailEnd type="none" w="med" len="med"/>
                    </a:lnT>
                    <a:lnB>
                      <a:noFill/>
                    </a:lnB>
                    <a:solidFill>
                      <a:schemeClr val="bg1">
                        <a:lumMod val="75000"/>
                      </a:schemeClr>
                    </a:solidFill>
                  </a:tcPr>
                </a:tc>
                <a:tc>
                  <a:txBody>
                    <a:bodyPr/>
                    <a:lstStyle/>
                    <a:p>
                      <a:pPr algn="r" fontAlgn="b"/>
                      <a:r>
                        <a:rPr lang="en-ZA" sz="1600" b="0" i="0" u="none" strike="noStrike" dirty="0">
                          <a:solidFill>
                            <a:srgbClr val="000000"/>
                          </a:solidFill>
                          <a:effectLst/>
                          <a:latin typeface="Calibri" panose="020F0502020204030204" pitchFamily="34" charset="0"/>
                        </a:rPr>
                        <a:t>2</a:t>
                      </a:r>
                    </a:p>
                  </a:txBody>
                  <a:tcPr marL="8386" marR="8386" marT="8386" marB="0" anchor="b">
                    <a:lnL>
                      <a:noFill/>
                    </a:lnL>
                    <a:lnR>
                      <a:noFill/>
                    </a:lnR>
                    <a:lnT w="6350" cap="flat" cmpd="sng" algn="ctr">
                      <a:solidFill>
                        <a:srgbClr val="9BC2E6"/>
                      </a:solidFill>
                      <a:prstDash val="solid"/>
                      <a:round/>
                      <a:headEnd type="none" w="med" len="med"/>
                      <a:tailEnd type="none" w="med" len="med"/>
                    </a:lnT>
                    <a:lnB>
                      <a:noFill/>
                    </a:lnB>
                    <a:solidFill>
                      <a:schemeClr val="bg1">
                        <a:lumMod val="75000"/>
                      </a:schemeClr>
                    </a:solidFill>
                  </a:tcPr>
                </a:tc>
                <a:tc>
                  <a:txBody>
                    <a:bodyPr/>
                    <a:lstStyle/>
                    <a:p>
                      <a:pPr algn="r" fontAlgn="b"/>
                      <a:r>
                        <a:rPr lang="en-ZA" sz="1600" b="0" i="0" u="none" strike="noStrike" dirty="0">
                          <a:solidFill>
                            <a:srgbClr val="000000"/>
                          </a:solidFill>
                          <a:effectLst/>
                          <a:latin typeface="Calibri" panose="020F0502020204030204" pitchFamily="34" charset="0"/>
                        </a:rPr>
                        <a:t>2</a:t>
                      </a:r>
                    </a:p>
                  </a:txBody>
                  <a:tcPr marL="8386" marR="8386" marT="8386" marB="0" anchor="b">
                    <a:lnL>
                      <a:noFill/>
                    </a:lnL>
                    <a:lnR>
                      <a:noFill/>
                    </a:lnR>
                    <a:lnT w="6350" cap="flat" cmpd="sng" algn="ctr">
                      <a:solidFill>
                        <a:srgbClr val="9BC2E6"/>
                      </a:solidFill>
                      <a:prstDash val="solid"/>
                      <a:round/>
                      <a:headEnd type="none" w="med" len="med"/>
                      <a:tailEnd type="none" w="med" len="med"/>
                    </a:lnT>
                    <a:lnB>
                      <a:noFill/>
                    </a:lnB>
                    <a:solidFill>
                      <a:schemeClr val="bg1">
                        <a:lumMod val="75000"/>
                      </a:schemeClr>
                    </a:solidFill>
                  </a:tcPr>
                </a:tc>
                <a:tc>
                  <a:txBody>
                    <a:bodyPr/>
                    <a:lstStyle/>
                    <a:p>
                      <a:pPr algn="r" fontAlgn="b"/>
                      <a:r>
                        <a:rPr lang="en-ZA" sz="1600" b="1" i="0" u="none" strike="noStrike">
                          <a:solidFill>
                            <a:srgbClr val="000000"/>
                          </a:solidFill>
                          <a:effectLst/>
                          <a:latin typeface="Calibri" panose="020F0502020204030204" pitchFamily="34" charset="0"/>
                        </a:rPr>
                        <a:t>24</a:t>
                      </a:r>
                    </a:p>
                  </a:txBody>
                  <a:tcPr marL="8386" marR="8386" marT="8386" marB="0" anchor="b">
                    <a:lnL>
                      <a:noFill/>
                    </a:lnL>
                    <a:lnR>
                      <a:noFill/>
                    </a:lnR>
                    <a:lnT w="6350" cap="flat" cmpd="sng" algn="ctr">
                      <a:solidFill>
                        <a:srgbClr val="9BC2E6"/>
                      </a:solidFill>
                      <a:prstDash val="solid"/>
                      <a:round/>
                      <a:headEnd type="none" w="med" len="med"/>
                      <a:tailEnd type="none" w="med" len="med"/>
                    </a:lnT>
                    <a:lnB>
                      <a:noFill/>
                    </a:lnB>
                    <a:solidFill>
                      <a:schemeClr val="bg1">
                        <a:lumMod val="75000"/>
                      </a:schemeClr>
                    </a:solidFill>
                  </a:tcPr>
                </a:tc>
                <a:extLst>
                  <a:ext uri="{0D108BD9-81ED-4DB2-BD59-A6C34878D82A}">
                    <a16:rowId xmlns:a16="http://schemas.microsoft.com/office/drawing/2014/main" xmlns="" val="10001"/>
                  </a:ext>
                </a:extLst>
              </a:tr>
              <a:tr h="756136">
                <a:tc>
                  <a:txBody>
                    <a:bodyPr/>
                    <a:lstStyle/>
                    <a:p>
                      <a:pPr algn="l" fontAlgn="b"/>
                      <a:r>
                        <a:rPr lang="en-ZA" sz="1600" b="1" i="0" u="none" strike="noStrike" dirty="0">
                          <a:solidFill>
                            <a:srgbClr val="000000"/>
                          </a:solidFill>
                          <a:effectLst/>
                          <a:latin typeface="Calibri" panose="020F0502020204030204" pitchFamily="34" charset="0"/>
                        </a:rPr>
                        <a:t>14</a:t>
                      </a:r>
                    </a:p>
                  </a:txBody>
                  <a:tcPr marL="8386" marR="8386" marT="8386" marB="0" anchor="b">
                    <a:lnL>
                      <a:noFill/>
                    </a:lnL>
                    <a:lnR>
                      <a:noFill/>
                    </a:lnR>
                    <a:lnT>
                      <a:noFill/>
                    </a:lnT>
                    <a:lnB>
                      <a:noFill/>
                    </a:lnB>
                    <a:solidFill>
                      <a:schemeClr val="bg2">
                        <a:lumMod val="75000"/>
                      </a:schemeClr>
                    </a:solidFill>
                  </a:tcPr>
                </a:tc>
                <a:tc>
                  <a:txBody>
                    <a:bodyPr/>
                    <a:lstStyle/>
                    <a:p>
                      <a:pPr algn="r" fontAlgn="b"/>
                      <a:r>
                        <a:rPr lang="en-ZA" sz="1600" b="0" i="0" u="none" strike="noStrike">
                          <a:solidFill>
                            <a:srgbClr val="000000"/>
                          </a:solidFill>
                          <a:effectLst/>
                          <a:latin typeface="Calibri" panose="020F0502020204030204" pitchFamily="34" charset="0"/>
                        </a:rPr>
                        <a:t>1</a:t>
                      </a:r>
                    </a:p>
                  </a:txBody>
                  <a:tcPr marL="8386" marR="8386" marT="8386" marB="0" anchor="b">
                    <a:lnL>
                      <a:noFill/>
                    </a:lnL>
                    <a:lnR>
                      <a:noFill/>
                    </a:lnR>
                    <a:lnT>
                      <a:noFill/>
                    </a:lnT>
                    <a:lnB>
                      <a:noFill/>
                    </a:lnB>
                    <a:solidFill>
                      <a:schemeClr val="bg1">
                        <a:lumMod val="75000"/>
                      </a:schemeClr>
                    </a:solidFill>
                  </a:tcPr>
                </a:tc>
                <a:tc>
                  <a:txBody>
                    <a:bodyPr/>
                    <a:lstStyle/>
                    <a:p>
                      <a:pPr algn="l" fontAlgn="b"/>
                      <a:endParaRPr lang="en-ZA" sz="1600" b="0" i="0" u="none" strike="noStrike" dirty="0">
                        <a:solidFill>
                          <a:srgbClr val="000000"/>
                        </a:solidFill>
                        <a:effectLst/>
                        <a:latin typeface="Calibri" panose="020F0502020204030204" pitchFamily="34" charset="0"/>
                      </a:endParaRPr>
                    </a:p>
                  </a:txBody>
                  <a:tcPr marL="8386" marR="8386" marT="8386" marB="0" anchor="b">
                    <a:lnL>
                      <a:noFill/>
                    </a:lnL>
                    <a:lnR>
                      <a:noFill/>
                    </a:lnR>
                    <a:lnT>
                      <a:noFill/>
                    </a:lnT>
                    <a:lnB>
                      <a:noFill/>
                    </a:lnB>
                    <a:solidFill>
                      <a:schemeClr val="bg1">
                        <a:lumMod val="75000"/>
                      </a:schemeClr>
                    </a:solidFill>
                  </a:tcPr>
                </a:tc>
                <a:tc>
                  <a:txBody>
                    <a:bodyPr/>
                    <a:lstStyle/>
                    <a:p>
                      <a:pPr algn="l" fontAlgn="b"/>
                      <a:endParaRPr lang="en-ZA" sz="1600" b="0" i="0" u="none" strike="noStrike" dirty="0">
                        <a:solidFill>
                          <a:srgbClr val="000000"/>
                        </a:solidFill>
                        <a:effectLst/>
                        <a:latin typeface="Calibri" panose="020F0502020204030204" pitchFamily="34" charset="0"/>
                      </a:endParaRPr>
                    </a:p>
                  </a:txBody>
                  <a:tcPr marL="8386" marR="8386" marT="8386" marB="0" anchor="b">
                    <a:lnL>
                      <a:noFill/>
                    </a:lnL>
                    <a:lnR>
                      <a:noFill/>
                    </a:lnR>
                    <a:lnT>
                      <a:noFill/>
                    </a:lnT>
                    <a:lnB>
                      <a:noFill/>
                    </a:lnB>
                    <a:solidFill>
                      <a:schemeClr val="bg1">
                        <a:lumMod val="75000"/>
                      </a:schemeClr>
                    </a:solidFill>
                  </a:tcPr>
                </a:tc>
                <a:tc>
                  <a:txBody>
                    <a:bodyPr/>
                    <a:lstStyle/>
                    <a:p>
                      <a:pPr algn="r" fontAlgn="b"/>
                      <a:r>
                        <a:rPr lang="en-ZA" sz="1600" b="0" i="0" u="none" strike="noStrike" dirty="0">
                          <a:solidFill>
                            <a:srgbClr val="000000"/>
                          </a:solidFill>
                          <a:effectLst/>
                          <a:latin typeface="Calibri" panose="020F0502020204030204" pitchFamily="34" charset="0"/>
                        </a:rPr>
                        <a:t>1</a:t>
                      </a:r>
                    </a:p>
                  </a:txBody>
                  <a:tcPr marL="8386" marR="8386" marT="8386" marB="0" anchor="b">
                    <a:lnL>
                      <a:noFill/>
                    </a:lnL>
                    <a:lnR>
                      <a:noFill/>
                    </a:lnR>
                    <a:lnT>
                      <a:noFill/>
                    </a:lnT>
                    <a:lnB>
                      <a:noFill/>
                    </a:lnB>
                    <a:solidFill>
                      <a:schemeClr val="bg1">
                        <a:lumMod val="75000"/>
                      </a:schemeClr>
                    </a:solidFill>
                  </a:tcPr>
                </a:tc>
                <a:tc>
                  <a:txBody>
                    <a:bodyPr/>
                    <a:lstStyle/>
                    <a:p>
                      <a:pPr algn="l" fontAlgn="b"/>
                      <a:endParaRPr lang="en-ZA" sz="1600" b="0" i="0" u="none" strike="noStrike" dirty="0">
                        <a:solidFill>
                          <a:srgbClr val="000000"/>
                        </a:solidFill>
                        <a:effectLst/>
                        <a:latin typeface="Calibri" panose="020F0502020204030204" pitchFamily="34" charset="0"/>
                      </a:endParaRPr>
                    </a:p>
                  </a:txBody>
                  <a:tcPr marL="8386" marR="8386" marT="8386" marB="0" anchor="b">
                    <a:lnL>
                      <a:noFill/>
                    </a:lnL>
                    <a:lnR>
                      <a:noFill/>
                    </a:lnR>
                    <a:lnT>
                      <a:noFill/>
                    </a:lnT>
                    <a:lnB>
                      <a:noFill/>
                    </a:lnB>
                    <a:solidFill>
                      <a:schemeClr val="bg1">
                        <a:lumMod val="75000"/>
                      </a:schemeClr>
                    </a:solidFill>
                  </a:tcPr>
                </a:tc>
                <a:tc>
                  <a:txBody>
                    <a:bodyPr/>
                    <a:lstStyle/>
                    <a:p>
                      <a:pPr algn="r" fontAlgn="b"/>
                      <a:r>
                        <a:rPr lang="en-ZA" sz="1600" b="0" i="0" u="none" strike="noStrike" dirty="0">
                          <a:solidFill>
                            <a:srgbClr val="000000"/>
                          </a:solidFill>
                          <a:effectLst/>
                          <a:latin typeface="Calibri" panose="020F0502020204030204" pitchFamily="34" charset="0"/>
                        </a:rPr>
                        <a:t>1</a:t>
                      </a:r>
                    </a:p>
                  </a:txBody>
                  <a:tcPr marL="8386" marR="8386" marT="8386" marB="0" anchor="b">
                    <a:lnL>
                      <a:noFill/>
                    </a:lnL>
                    <a:lnR>
                      <a:noFill/>
                    </a:lnR>
                    <a:lnT>
                      <a:noFill/>
                    </a:lnT>
                    <a:lnB>
                      <a:noFill/>
                    </a:lnB>
                    <a:solidFill>
                      <a:schemeClr val="bg1">
                        <a:lumMod val="75000"/>
                      </a:schemeClr>
                    </a:solidFill>
                  </a:tcPr>
                </a:tc>
                <a:tc>
                  <a:txBody>
                    <a:bodyPr/>
                    <a:lstStyle/>
                    <a:p>
                      <a:pPr algn="r" fontAlgn="b"/>
                      <a:r>
                        <a:rPr lang="en-ZA" sz="1600" b="0" i="0" u="none" strike="noStrike" dirty="0">
                          <a:solidFill>
                            <a:srgbClr val="000000"/>
                          </a:solidFill>
                          <a:effectLst/>
                          <a:latin typeface="Calibri" panose="020F0502020204030204" pitchFamily="34" charset="0"/>
                        </a:rPr>
                        <a:t>1</a:t>
                      </a:r>
                    </a:p>
                  </a:txBody>
                  <a:tcPr marL="8386" marR="8386" marT="8386" marB="0" anchor="b">
                    <a:lnL>
                      <a:noFill/>
                    </a:lnL>
                    <a:lnR>
                      <a:noFill/>
                    </a:lnR>
                    <a:lnT>
                      <a:noFill/>
                    </a:lnT>
                    <a:lnB>
                      <a:noFill/>
                    </a:lnB>
                    <a:solidFill>
                      <a:schemeClr val="bg1">
                        <a:lumMod val="75000"/>
                      </a:schemeClr>
                    </a:solidFill>
                  </a:tcPr>
                </a:tc>
                <a:tc>
                  <a:txBody>
                    <a:bodyPr/>
                    <a:lstStyle/>
                    <a:p>
                      <a:pPr algn="r" fontAlgn="b"/>
                      <a:r>
                        <a:rPr lang="en-ZA" sz="1600" b="1" i="0" u="none" strike="noStrike" dirty="0">
                          <a:solidFill>
                            <a:srgbClr val="000000"/>
                          </a:solidFill>
                          <a:effectLst/>
                          <a:latin typeface="Calibri" panose="020F0502020204030204" pitchFamily="34" charset="0"/>
                        </a:rPr>
                        <a:t>4</a:t>
                      </a:r>
                    </a:p>
                  </a:txBody>
                  <a:tcPr marL="8386" marR="8386" marT="8386" marB="0" anchor="b">
                    <a:lnL>
                      <a:noFill/>
                    </a:lnL>
                    <a:lnR>
                      <a:noFill/>
                    </a:lnR>
                    <a:lnT>
                      <a:noFill/>
                    </a:lnT>
                    <a:lnB>
                      <a:noFill/>
                    </a:lnB>
                    <a:solidFill>
                      <a:schemeClr val="bg1">
                        <a:lumMod val="75000"/>
                      </a:schemeClr>
                    </a:solidFill>
                  </a:tcPr>
                </a:tc>
                <a:extLst>
                  <a:ext uri="{0D108BD9-81ED-4DB2-BD59-A6C34878D82A}">
                    <a16:rowId xmlns:a16="http://schemas.microsoft.com/office/drawing/2014/main" xmlns="" val="10002"/>
                  </a:ext>
                </a:extLst>
              </a:tr>
              <a:tr h="756136">
                <a:tc>
                  <a:txBody>
                    <a:bodyPr/>
                    <a:lstStyle/>
                    <a:p>
                      <a:pPr algn="l" fontAlgn="b"/>
                      <a:r>
                        <a:rPr lang="en-ZA" sz="1600" b="1" i="0" u="none" strike="noStrike" dirty="0">
                          <a:solidFill>
                            <a:srgbClr val="000000"/>
                          </a:solidFill>
                          <a:effectLst/>
                          <a:latin typeface="Calibri" panose="020F0502020204030204" pitchFamily="34" charset="0"/>
                        </a:rPr>
                        <a:t>15</a:t>
                      </a:r>
                    </a:p>
                  </a:txBody>
                  <a:tcPr marL="8386" marR="8386" marT="8386" marB="0" anchor="b">
                    <a:lnL>
                      <a:noFill/>
                    </a:lnL>
                    <a:lnR>
                      <a:noFill/>
                    </a:lnR>
                    <a:lnT>
                      <a:noFill/>
                    </a:lnT>
                    <a:lnB w="6350" cap="flat" cmpd="sng" algn="ctr">
                      <a:solidFill>
                        <a:srgbClr val="9BC2E6"/>
                      </a:solidFill>
                      <a:prstDash val="solid"/>
                      <a:round/>
                      <a:headEnd type="none" w="med" len="med"/>
                      <a:tailEnd type="none" w="med" len="med"/>
                    </a:lnB>
                    <a:solidFill>
                      <a:schemeClr val="bg2">
                        <a:lumMod val="75000"/>
                      </a:schemeClr>
                    </a:solidFill>
                  </a:tcPr>
                </a:tc>
                <a:tc>
                  <a:txBody>
                    <a:bodyPr/>
                    <a:lstStyle/>
                    <a:p>
                      <a:pPr algn="l" fontAlgn="b"/>
                      <a:endParaRPr lang="en-ZA" sz="1600" b="0" i="0" u="none" strike="noStrike">
                        <a:solidFill>
                          <a:srgbClr val="000000"/>
                        </a:solidFill>
                        <a:effectLst/>
                        <a:latin typeface="Calibri" panose="020F0502020204030204" pitchFamily="34" charset="0"/>
                      </a:endParaRPr>
                    </a:p>
                  </a:txBody>
                  <a:tcPr marL="8386" marR="8386" marT="8386" marB="0" anchor="b">
                    <a:lnL>
                      <a:noFill/>
                    </a:lnL>
                    <a:lnR>
                      <a:noFill/>
                    </a:lnR>
                    <a:lnT>
                      <a:noFill/>
                    </a:lnT>
                    <a:lnB w="6350" cap="flat" cmpd="sng" algn="ctr">
                      <a:solidFill>
                        <a:srgbClr val="9BC2E6"/>
                      </a:solidFill>
                      <a:prstDash val="solid"/>
                      <a:round/>
                      <a:headEnd type="none" w="med" len="med"/>
                      <a:tailEnd type="none" w="med" len="med"/>
                    </a:lnB>
                    <a:solidFill>
                      <a:schemeClr val="bg1">
                        <a:lumMod val="75000"/>
                      </a:schemeClr>
                    </a:solidFill>
                  </a:tcPr>
                </a:tc>
                <a:tc>
                  <a:txBody>
                    <a:bodyPr/>
                    <a:lstStyle/>
                    <a:p>
                      <a:pPr algn="l" fontAlgn="b"/>
                      <a:endParaRPr lang="en-ZA" sz="1600" b="0" i="0" u="none" strike="noStrike">
                        <a:solidFill>
                          <a:srgbClr val="000000"/>
                        </a:solidFill>
                        <a:effectLst/>
                        <a:latin typeface="Calibri" panose="020F0502020204030204" pitchFamily="34" charset="0"/>
                      </a:endParaRPr>
                    </a:p>
                  </a:txBody>
                  <a:tcPr marL="8386" marR="8386" marT="8386" marB="0" anchor="b">
                    <a:lnL>
                      <a:noFill/>
                    </a:lnL>
                    <a:lnR>
                      <a:noFill/>
                    </a:lnR>
                    <a:lnT>
                      <a:noFill/>
                    </a:lnT>
                    <a:lnB w="6350" cap="flat" cmpd="sng" algn="ctr">
                      <a:solidFill>
                        <a:srgbClr val="9BC2E6"/>
                      </a:solidFill>
                      <a:prstDash val="solid"/>
                      <a:round/>
                      <a:headEnd type="none" w="med" len="med"/>
                      <a:tailEnd type="none" w="med" len="med"/>
                    </a:lnB>
                    <a:solidFill>
                      <a:schemeClr val="bg1">
                        <a:lumMod val="75000"/>
                      </a:schemeClr>
                    </a:solidFill>
                  </a:tcPr>
                </a:tc>
                <a:tc>
                  <a:txBody>
                    <a:bodyPr/>
                    <a:lstStyle/>
                    <a:p>
                      <a:pPr algn="r" fontAlgn="b"/>
                      <a:r>
                        <a:rPr lang="en-ZA" sz="1600" b="0" i="0" u="none" strike="noStrike" dirty="0">
                          <a:solidFill>
                            <a:srgbClr val="000000"/>
                          </a:solidFill>
                          <a:effectLst/>
                          <a:latin typeface="Calibri" panose="020F0502020204030204" pitchFamily="34" charset="0"/>
                        </a:rPr>
                        <a:t>1</a:t>
                      </a:r>
                    </a:p>
                  </a:txBody>
                  <a:tcPr marL="8386" marR="8386" marT="8386" marB="0" anchor="b">
                    <a:lnL>
                      <a:noFill/>
                    </a:lnL>
                    <a:lnR>
                      <a:noFill/>
                    </a:lnR>
                    <a:lnT>
                      <a:noFill/>
                    </a:lnT>
                    <a:lnB w="6350" cap="flat" cmpd="sng" algn="ctr">
                      <a:solidFill>
                        <a:srgbClr val="9BC2E6"/>
                      </a:solidFill>
                      <a:prstDash val="solid"/>
                      <a:round/>
                      <a:headEnd type="none" w="med" len="med"/>
                      <a:tailEnd type="none" w="med" len="med"/>
                    </a:lnB>
                    <a:solidFill>
                      <a:schemeClr val="bg1">
                        <a:lumMod val="75000"/>
                      </a:schemeClr>
                    </a:solidFill>
                  </a:tcPr>
                </a:tc>
                <a:tc>
                  <a:txBody>
                    <a:bodyPr/>
                    <a:lstStyle/>
                    <a:p>
                      <a:pPr algn="r" fontAlgn="b"/>
                      <a:r>
                        <a:rPr lang="en-ZA" sz="1600" b="0" i="0" u="none" strike="noStrike" dirty="0">
                          <a:solidFill>
                            <a:srgbClr val="000000"/>
                          </a:solidFill>
                          <a:effectLst/>
                          <a:latin typeface="Calibri" panose="020F0502020204030204" pitchFamily="34" charset="0"/>
                        </a:rPr>
                        <a:t>1</a:t>
                      </a:r>
                    </a:p>
                  </a:txBody>
                  <a:tcPr marL="8386" marR="8386" marT="8386" marB="0" anchor="b">
                    <a:lnL>
                      <a:noFill/>
                    </a:lnL>
                    <a:lnR>
                      <a:noFill/>
                    </a:lnR>
                    <a:lnT>
                      <a:noFill/>
                    </a:lnT>
                    <a:lnB w="6350" cap="flat" cmpd="sng" algn="ctr">
                      <a:solidFill>
                        <a:srgbClr val="9BC2E6"/>
                      </a:solidFill>
                      <a:prstDash val="solid"/>
                      <a:round/>
                      <a:headEnd type="none" w="med" len="med"/>
                      <a:tailEnd type="none" w="med" len="med"/>
                    </a:lnB>
                    <a:solidFill>
                      <a:schemeClr val="bg1">
                        <a:lumMod val="75000"/>
                      </a:schemeClr>
                    </a:solidFill>
                  </a:tcPr>
                </a:tc>
                <a:tc>
                  <a:txBody>
                    <a:bodyPr/>
                    <a:lstStyle/>
                    <a:p>
                      <a:pPr algn="l" fontAlgn="b"/>
                      <a:endParaRPr lang="en-ZA" sz="1600" b="0" i="0" u="none" strike="noStrike" dirty="0">
                        <a:solidFill>
                          <a:srgbClr val="000000"/>
                        </a:solidFill>
                        <a:effectLst/>
                        <a:latin typeface="Calibri" panose="020F0502020204030204" pitchFamily="34" charset="0"/>
                      </a:endParaRPr>
                    </a:p>
                  </a:txBody>
                  <a:tcPr marL="8386" marR="8386" marT="8386" marB="0" anchor="b">
                    <a:lnL>
                      <a:noFill/>
                    </a:lnL>
                    <a:lnR>
                      <a:noFill/>
                    </a:lnR>
                    <a:lnT>
                      <a:noFill/>
                    </a:lnT>
                    <a:lnB w="6350" cap="flat" cmpd="sng" algn="ctr">
                      <a:solidFill>
                        <a:srgbClr val="9BC2E6"/>
                      </a:solidFill>
                      <a:prstDash val="solid"/>
                      <a:round/>
                      <a:headEnd type="none" w="med" len="med"/>
                      <a:tailEnd type="none" w="med" len="med"/>
                    </a:lnB>
                    <a:solidFill>
                      <a:schemeClr val="bg1">
                        <a:lumMod val="75000"/>
                      </a:schemeClr>
                    </a:solidFill>
                  </a:tcPr>
                </a:tc>
                <a:tc>
                  <a:txBody>
                    <a:bodyPr/>
                    <a:lstStyle/>
                    <a:p>
                      <a:pPr algn="l" fontAlgn="b"/>
                      <a:endParaRPr lang="en-ZA" sz="1600" b="0" i="0" u="none" strike="noStrike" dirty="0">
                        <a:solidFill>
                          <a:srgbClr val="000000"/>
                        </a:solidFill>
                        <a:effectLst/>
                        <a:latin typeface="Calibri" panose="020F0502020204030204" pitchFamily="34" charset="0"/>
                      </a:endParaRPr>
                    </a:p>
                  </a:txBody>
                  <a:tcPr marL="8386" marR="8386" marT="8386" marB="0" anchor="b">
                    <a:lnL>
                      <a:noFill/>
                    </a:lnL>
                    <a:lnR>
                      <a:noFill/>
                    </a:lnR>
                    <a:lnT>
                      <a:noFill/>
                    </a:lnT>
                    <a:lnB w="6350" cap="flat" cmpd="sng" algn="ctr">
                      <a:solidFill>
                        <a:srgbClr val="9BC2E6"/>
                      </a:solidFill>
                      <a:prstDash val="solid"/>
                      <a:round/>
                      <a:headEnd type="none" w="med" len="med"/>
                      <a:tailEnd type="none" w="med" len="med"/>
                    </a:lnB>
                    <a:solidFill>
                      <a:schemeClr val="bg1">
                        <a:lumMod val="75000"/>
                      </a:schemeClr>
                    </a:solidFill>
                  </a:tcPr>
                </a:tc>
                <a:tc>
                  <a:txBody>
                    <a:bodyPr/>
                    <a:lstStyle/>
                    <a:p>
                      <a:pPr algn="l" fontAlgn="b"/>
                      <a:endParaRPr lang="en-ZA" sz="1600" b="0" i="0" u="none" strike="noStrike" dirty="0">
                        <a:solidFill>
                          <a:srgbClr val="000000"/>
                        </a:solidFill>
                        <a:effectLst/>
                        <a:latin typeface="Calibri" panose="020F0502020204030204" pitchFamily="34" charset="0"/>
                      </a:endParaRPr>
                    </a:p>
                  </a:txBody>
                  <a:tcPr marL="8386" marR="8386" marT="8386" marB="0" anchor="b">
                    <a:lnL>
                      <a:noFill/>
                    </a:lnL>
                    <a:lnR>
                      <a:noFill/>
                    </a:lnR>
                    <a:lnT>
                      <a:noFill/>
                    </a:lnT>
                    <a:lnB w="6350" cap="flat" cmpd="sng" algn="ctr">
                      <a:solidFill>
                        <a:srgbClr val="9BC2E6"/>
                      </a:solidFill>
                      <a:prstDash val="solid"/>
                      <a:round/>
                      <a:headEnd type="none" w="med" len="med"/>
                      <a:tailEnd type="none" w="med" len="med"/>
                    </a:lnB>
                    <a:solidFill>
                      <a:schemeClr val="bg1">
                        <a:lumMod val="75000"/>
                      </a:schemeClr>
                    </a:solidFill>
                  </a:tcPr>
                </a:tc>
                <a:tc>
                  <a:txBody>
                    <a:bodyPr/>
                    <a:lstStyle/>
                    <a:p>
                      <a:pPr algn="r" fontAlgn="b"/>
                      <a:r>
                        <a:rPr lang="en-ZA" sz="1600" b="1" i="0" u="none" strike="noStrike" dirty="0">
                          <a:solidFill>
                            <a:srgbClr val="000000"/>
                          </a:solidFill>
                          <a:effectLst/>
                          <a:latin typeface="Calibri" panose="020F0502020204030204" pitchFamily="34" charset="0"/>
                        </a:rPr>
                        <a:t>2</a:t>
                      </a:r>
                    </a:p>
                  </a:txBody>
                  <a:tcPr marL="8386" marR="8386" marT="8386" marB="0" anchor="b">
                    <a:lnL>
                      <a:noFill/>
                    </a:lnL>
                    <a:lnR>
                      <a:noFill/>
                    </a:lnR>
                    <a:lnT>
                      <a:noFill/>
                    </a:lnT>
                    <a:lnB w="6350" cap="flat" cmpd="sng" algn="ctr">
                      <a:solidFill>
                        <a:srgbClr val="9BC2E6"/>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3"/>
                  </a:ext>
                </a:extLst>
              </a:tr>
              <a:tr h="756136">
                <a:tc>
                  <a:txBody>
                    <a:bodyPr/>
                    <a:lstStyle/>
                    <a:p>
                      <a:pPr algn="l" fontAlgn="b"/>
                      <a:r>
                        <a:rPr lang="en-ZA" sz="1600" b="1" i="0" u="none" strike="noStrike" dirty="0" smtClean="0">
                          <a:solidFill>
                            <a:srgbClr val="000000"/>
                          </a:solidFill>
                          <a:effectLst/>
                          <a:latin typeface="Calibri" panose="020F0502020204030204" pitchFamily="34" charset="0"/>
                        </a:rPr>
                        <a:t>GRAND TOTAL</a:t>
                      </a:r>
                      <a:endParaRPr lang="en-ZA" sz="1600" b="1" i="0" u="none" strike="noStrike" dirty="0">
                        <a:solidFill>
                          <a:srgbClr val="000000"/>
                        </a:solidFill>
                        <a:effectLst/>
                        <a:latin typeface="Calibri" panose="020F0502020204030204" pitchFamily="34" charset="0"/>
                      </a:endParaRPr>
                    </a:p>
                  </a:txBody>
                  <a:tcPr marL="8386" marR="8386" marT="8386" marB="0" anchor="b">
                    <a:lnL>
                      <a:noFill/>
                    </a:lnL>
                    <a:lnR>
                      <a:noFill/>
                    </a:lnR>
                    <a:lnT w="6350" cap="flat" cmpd="sng" algn="ctr">
                      <a:solidFill>
                        <a:srgbClr val="9BC2E6"/>
                      </a:solidFill>
                      <a:prstDash val="solid"/>
                      <a:round/>
                      <a:headEnd type="none" w="med" len="med"/>
                      <a:tailEnd type="none" w="med" len="med"/>
                    </a:lnT>
                    <a:lnB>
                      <a:noFill/>
                    </a:lnB>
                    <a:solidFill>
                      <a:schemeClr val="bg2">
                        <a:lumMod val="75000"/>
                      </a:schemeClr>
                    </a:solidFill>
                  </a:tcPr>
                </a:tc>
                <a:tc>
                  <a:txBody>
                    <a:bodyPr/>
                    <a:lstStyle/>
                    <a:p>
                      <a:pPr algn="r" fontAlgn="b"/>
                      <a:r>
                        <a:rPr lang="en-ZA" sz="1600" b="1" i="0" u="none" strike="noStrike">
                          <a:solidFill>
                            <a:srgbClr val="000000"/>
                          </a:solidFill>
                          <a:effectLst/>
                          <a:latin typeface="Calibri" panose="020F0502020204030204" pitchFamily="34" charset="0"/>
                        </a:rPr>
                        <a:t>2</a:t>
                      </a:r>
                    </a:p>
                  </a:txBody>
                  <a:tcPr marL="8386" marR="8386" marT="8386" marB="0" anchor="b">
                    <a:lnL>
                      <a:noFill/>
                    </a:lnL>
                    <a:lnR>
                      <a:noFill/>
                    </a:lnR>
                    <a:lnT w="6350" cap="flat" cmpd="sng" algn="ctr">
                      <a:solidFill>
                        <a:srgbClr val="9BC2E6"/>
                      </a:solidFill>
                      <a:prstDash val="solid"/>
                      <a:round/>
                      <a:headEnd type="none" w="med" len="med"/>
                      <a:tailEnd type="none" w="med" len="med"/>
                    </a:lnT>
                    <a:lnB>
                      <a:noFill/>
                    </a:lnB>
                    <a:solidFill>
                      <a:schemeClr val="bg1">
                        <a:lumMod val="75000"/>
                      </a:schemeClr>
                    </a:solidFill>
                  </a:tcPr>
                </a:tc>
                <a:tc>
                  <a:txBody>
                    <a:bodyPr/>
                    <a:lstStyle/>
                    <a:p>
                      <a:pPr algn="r" fontAlgn="b"/>
                      <a:r>
                        <a:rPr lang="en-ZA" sz="1600" b="1" i="0" u="none" strike="noStrike">
                          <a:solidFill>
                            <a:srgbClr val="000000"/>
                          </a:solidFill>
                          <a:effectLst/>
                          <a:latin typeface="Calibri" panose="020F0502020204030204" pitchFamily="34" charset="0"/>
                        </a:rPr>
                        <a:t>2</a:t>
                      </a:r>
                    </a:p>
                  </a:txBody>
                  <a:tcPr marL="8386" marR="8386" marT="8386" marB="0" anchor="b">
                    <a:lnL>
                      <a:noFill/>
                    </a:lnL>
                    <a:lnR>
                      <a:noFill/>
                    </a:lnR>
                    <a:lnT w="6350" cap="flat" cmpd="sng" algn="ctr">
                      <a:solidFill>
                        <a:srgbClr val="9BC2E6"/>
                      </a:solidFill>
                      <a:prstDash val="solid"/>
                      <a:round/>
                      <a:headEnd type="none" w="med" len="med"/>
                      <a:tailEnd type="none" w="med" len="med"/>
                    </a:lnT>
                    <a:lnB>
                      <a:noFill/>
                    </a:lnB>
                    <a:solidFill>
                      <a:schemeClr val="bg1">
                        <a:lumMod val="75000"/>
                      </a:schemeClr>
                    </a:solidFill>
                  </a:tcPr>
                </a:tc>
                <a:tc>
                  <a:txBody>
                    <a:bodyPr/>
                    <a:lstStyle/>
                    <a:p>
                      <a:pPr algn="r" fontAlgn="b"/>
                      <a:r>
                        <a:rPr lang="en-ZA" sz="1600" b="1" i="0" u="none" strike="noStrike">
                          <a:solidFill>
                            <a:srgbClr val="000000"/>
                          </a:solidFill>
                          <a:effectLst/>
                          <a:latin typeface="Calibri" panose="020F0502020204030204" pitchFamily="34" charset="0"/>
                        </a:rPr>
                        <a:t>6</a:t>
                      </a:r>
                    </a:p>
                  </a:txBody>
                  <a:tcPr marL="8386" marR="8386" marT="8386" marB="0" anchor="b">
                    <a:lnL>
                      <a:noFill/>
                    </a:lnL>
                    <a:lnR>
                      <a:noFill/>
                    </a:lnR>
                    <a:lnT w="6350" cap="flat" cmpd="sng" algn="ctr">
                      <a:solidFill>
                        <a:srgbClr val="9BC2E6"/>
                      </a:solidFill>
                      <a:prstDash val="solid"/>
                      <a:round/>
                      <a:headEnd type="none" w="med" len="med"/>
                      <a:tailEnd type="none" w="med" len="med"/>
                    </a:lnT>
                    <a:lnB>
                      <a:noFill/>
                    </a:lnB>
                    <a:solidFill>
                      <a:schemeClr val="bg1">
                        <a:lumMod val="75000"/>
                      </a:schemeClr>
                    </a:solidFill>
                  </a:tcPr>
                </a:tc>
                <a:tc>
                  <a:txBody>
                    <a:bodyPr/>
                    <a:lstStyle/>
                    <a:p>
                      <a:pPr algn="r" fontAlgn="b"/>
                      <a:r>
                        <a:rPr lang="en-ZA" sz="1600" b="1" i="0" u="none" strike="noStrike">
                          <a:solidFill>
                            <a:srgbClr val="000000"/>
                          </a:solidFill>
                          <a:effectLst/>
                          <a:latin typeface="Calibri" panose="020F0502020204030204" pitchFamily="34" charset="0"/>
                        </a:rPr>
                        <a:t>11</a:t>
                      </a:r>
                    </a:p>
                  </a:txBody>
                  <a:tcPr marL="8386" marR="8386" marT="8386" marB="0" anchor="b">
                    <a:lnL>
                      <a:noFill/>
                    </a:lnL>
                    <a:lnR>
                      <a:noFill/>
                    </a:lnR>
                    <a:lnT w="6350" cap="flat" cmpd="sng" algn="ctr">
                      <a:solidFill>
                        <a:srgbClr val="9BC2E6"/>
                      </a:solidFill>
                      <a:prstDash val="solid"/>
                      <a:round/>
                      <a:headEnd type="none" w="med" len="med"/>
                      <a:tailEnd type="none" w="med" len="med"/>
                    </a:lnT>
                    <a:lnB>
                      <a:noFill/>
                    </a:lnB>
                    <a:solidFill>
                      <a:schemeClr val="bg1">
                        <a:lumMod val="75000"/>
                      </a:schemeClr>
                    </a:solidFill>
                  </a:tcPr>
                </a:tc>
                <a:tc>
                  <a:txBody>
                    <a:bodyPr/>
                    <a:lstStyle/>
                    <a:p>
                      <a:pPr algn="r" fontAlgn="b"/>
                      <a:r>
                        <a:rPr lang="en-ZA" sz="1600" b="1" i="0" u="none" strike="noStrike" dirty="0">
                          <a:solidFill>
                            <a:srgbClr val="000000"/>
                          </a:solidFill>
                          <a:effectLst/>
                          <a:latin typeface="Calibri" panose="020F0502020204030204" pitchFamily="34" charset="0"/>
                        </a:rPr>
                        <a:t>3</a:t>
                      </a:r>
                    </a:p>
                  </a:txBody>
                  <a:tcPr marL="8386" marR="8386" marT="8386" marB="0" anchor="b">
                    <a:lnL>
                      <a:noFill/>
                    </a:lnL>
                    <a:lnR>
                      <a:noFill/>
                    </a:lnR>
                    <a:lnT w="6350" cap="flat" cmpd="sng" algn="ctr">
                      <a:solidFill>
                        <a:srgbClr val="9BC2E6"/>
                      </a:solidFill>
                      <a:prstDash val="solid"/>
                      <a:round/>
                      <a:headEnd type="none" w="med" len="med"/>
                      <a:tailEnd type="none" w="med" len="med"/>
                    </a:lnT>
                    <a:lnB>
                      <a:noFill/>
                    </a:lnB>
                    <a:solidFill>
                      <a:schemeClr val="bg1">
                        <a:lumMod val="75000"/>
                      </a:schemeClr>
                    </a:solidFill>
                  </a:tcPr>
                </a:tc>
                <a:tc>
                  <a:txBody>
                    <a:bodyPr/>
                    <a:lstStyle/>
                    <a:p>
                      <a:pPr algn="r" fontAlgn="b"/>
                      <a:r>
                        <a:rPr lang="en-ZA" sz="1600" b="1" i="0" u="none" strike="noStrike" dirty="0">
                          <a:solidFill>
                            <a:srgbClr val="000000"/>
                          </a:solidFill>
                          <a:effectLst/>
                          <a:latin typeface="Calibri" panose="020F0502020204030204" pitchFamily="34" charset="0"/>
                        </a:rPr>
                        <a:t>3</a:t>
                      </a:r>
                    </a:p>
                  </a:txBody>
                  <a:tcPr marL="8386" marR="8386" marT="8386" marB="0" anchor="b">
                    <a:lnL>
                      <a:noFill/>
                    </a:lnL>
                    <a:lnR>
                      <a:noFill/>
                    </a:lnR>
                    <a:lnT w="6350" cap="flat" cmpd="sng" algn="ctr">
                      <a:solidFill>
                        <a:srgbClr val="9BC2E6"/>
                      </a:solidFill>
                      <a:prstDash val="solid"/>
                      <a:round/>
                      <a:headEnd type="none" w="med" len="med"/>
                      <a:tailEnd type="none" w="med" len="med"/>
                    </a:lnT>
                    <a:lnB>
                      <a:noFill/>
                    </a:lnB>
                    <a:solidFill>
                      <a:schemeClr val="bg1">
                        <a:lumMod val="75000"/>
                      </a:schemeClr>
                    </a:solidFill>
                  </a:tcPr>
                </a:tc>
                <a:tc>
                  <a:txBody>
                    <a:bodyPr/>
                    <a:lstStyle/>
                    <a:p>
                      <a:pPr algn="r" fontAlgn="b"/>
                      <a:r>
                        <a:rPr lang="en-ZA" sz="1600" b="1" i="0" u="none" strike="noStrike" dirty="0">
                          <a:solidFill>
                            <a:srgbClr val="000000"/>
                          </a:solidFill>
                          <a:effectLst/>
                          <a:latin typeface="Calibri" panose="020F0502020204030204" pitchFamily="34" charset="0"/>
                        </a:rPr>
                        <a:t>3</a:t>
                      </a:r>
                    </a:p>
                  </a:txBody>
                  <a:tcPr marL="8386" marR="8386" marT="8386" marB="0" anchor="b">
                    <a:lnL>
                      <a:noFill/>
                    </a:lnL>
                    <a:lnR>
                      <a:noFill/>
                    </a:lnR>
                    <a:lnT w="6350" cap="flat" cmpd="sng" algn="ctr">
                      <a:solidFill>
                        <a:srgbClr val="9BC2E6"/>
                      </a:solidFill>
                      <a:prstDash val="solid"/>
                      <a:round/>
                      <a:headEnd type="none" w="med" len="med"/>
                      <a:tailEnd type="none" w="med" len="med"/>
                    </a:lnT>
                    <a:lnB>
                      <a:noFill/>
                    </a:lnB>
                    <a:solidFill>
                      <a:schemeClr val="bg1">
                        <a:lumMod val="75000"/>
                      </a:schemeClr>
                    </a:solidFill>
                  </a:tcPr>
                </a:tc>
                <a:tc>
                  <a:txBody>
                    <a:bodyPr/>
                    <a:lstStyle/>
                    <a:p>
                      <a:pPr algn="r" fontAlgn="b"/>
                      <a:r>
                        <a:rPr lang="en-ZA" sz="1600" b="1" i="0" u="none" strike="noStrike" dirty="0">
                          <a:solidFill>
                            <a:srgbClr val="000000"/>
                          </a:solidFill>
                          <a:effectLst/>
                          <a:latin typeface="Calibri" panose="020F0502020204030204" pitchFamily="34" charset="0"/>
                        </a:rPr>
                        <a:t>30</a:t>
                      </a:r>
                    </a:p>
                  </a:txBody>
                  <a:tcPr marL="8386" marR="8386" marT="8386" marB="0" anchor="b">
                    <a:lnL>
                      <a:noFill/>
                    </a:lnL>
                    <a:lnR>
                      <a:noFill/>
                    </a:lnR>
                    <a:lnT w="6350" cap="flat" cmpd="sng" algn="ctr">
                      <a:solidFill>
                        <a:srgbClr val="9BC2E6"/>
                      </a:solidFill>
                      <a:prstDash val="solid"/>
                      <a:round/>
                      <a:headEnd type="none" w="med" len="med"/>
                      <a:tailEnd type="none" w="med" len="med"/>
                    </a:lnT>
                    <a:lnB>
                      <a:noFill/>
                    </a:lnB>
                    <a:solidFill>
                      <a:schemeClr val="bg1">
                        <a:lumMod val="75000"/>
                      </a:schemeClr>
                    </a:solidFill>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fld id="{DCB3B80B-23E3-3948-A741-EEB7CB22DD0C}" type="slidenum">
              <a:rPr lang="en-US" smtClean="0"/>
              <a:pPr/>
              <a:t>12</a:t>
            </a:fld>
            <a:endParaRPr lang="en-US" dirty="0"/>
          </a:p>
        </p:txBody>
      </p:sp>
    </p:spTree>
    <p:extLst>
      <p:ext uri="{BB962C8B-B14F-4D97-AF65-F5344CB8AC3E}">
        <p14:creationId xmlns:p14="http://schemas.microsoft.com/office/powerpoint/2010/main" xmlns="" val="2647212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086" y="337751"/>
            <a:ext cx="8756822" cy="369332"/>
          </a:xfrm>
          <a:prstGeom prst="rect">
            <a:avLst/>
          </a:prstGeom>
        </p:spPr>
        <p:txBody>
          <a:bodyPr wrap="square">
            <a:spAutoFit/>
          </a:bodyPr>
          <a:lstStyle/>
          <a:p>
            <a:r>
              <a:rPr lang="en-ZA" sz="1800" b="1" dirty="0"/>
              <a:t>NO OF SMS RETIREMENTS FOR THREE FINANCIAL YEARS (2020/21 – 2022/23) PER REGION</a:t>
            </a:r>
            <a:endParaRPr lang="en-ZA" dirty="0"/>
          </a:p>
        </p:txBody>
      </p:sp>
      <p:sp>
        <p:nvSpPr>
          <p:cNvPr id="3" name="Rectangle 2"/>
          <p:cNvSpPr/>
          <p:nvPr/>
        </p:nvSpPr>
        <p:spPr>
          <a:xfrm>
            <a:off x="280086" y="1359243"/>
            <a:ext cx="8559114" cy="1923604"/>
          </a:xfrm>
          <a:prstGeom prst="rect">
            <a:avLst/>
          </a:prstGeom>
        </p:spPr>
        <p:txBody>
          <a:bodyPr wrap="square">
            <a:spAutoFit/>
          </a:bodyPr>
          <a:lstStyle/>
          <a:p>
            <a:pPr marL="285750" indent="-285750" algn="just">
              <a:buFont typeface="Arial" panose="020B0604020202020204" pitchFamily="34" charset="0"/>
              <a:buChar char="•"/>
            </a:pPr>
            <a:r>
              <a:rPr lang="en-ZA" dirty="0"/>
              <a:t>The department will have thirty (</a:t>
            </a:r>
            <a:r>
              <a:rPr lang="en-ZA" dirty="0" smtClean="0"/>
              <a:t>30) retirements </a:t>
            </a:r>
            <a:r>
              <a:rPr lang="en-ZA" dirty="0"/>
              <a:t>for the period of three financial years </a:t>
            </a:r>
            <a:br>
              <a:rPr lang="en-ZA" dirty="0"/>
            </a:br>
            <a:r>
              <a:rPr lang="en-ZA" dirty="0"/>
              <a:t>(2020 – 2021; 2021 – 2022 and 2022 – 2023</a:t>
            </a:r>
            <a:r>
              <a:rPr lang="en-ZA" dirty="0" smtClean="0"/>
              <a:t>);</a:t>
            </a:r>
            <a:endParaRPr lang="en-ZA" dirty="0"/>
          </a:p>
          <a:p>
            <a:pPr algn="just"/>
            <a:endParaRPr lang="en-ZA" dirty="0"/>
          </a:p>
          <a:p>
            <a:pPr marL="285750" indent="-285750" algn="just">
              <a:buFont typeface="Arial" panose="020B0604020202020204" pitchFamily="34" charset="0"/>
              <a:buChar char="•"/>
            </a:pPr>
            <a:r>
              <a:rPr lang="en-ZA" dirty="0"/>
              <a:t>Eighteen (18) of the retirements are males employees and twelve (12) are </a:t>
            </a:r>
            <a:r>
              <a:rPr lang="en-ZA" dirty="0" smtClean="0"/>
              <a:t>females;</a:t>
            </a:r>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r>
              <a:rPr lang="en-ZA" dirty="0"/>
              <a:t>The highest number of retirements will be in Head Office with a total of eleven retirements; followed by Gauteng Region with six retirements. </a:t>
            </a:r>
          </a:p>
        </p:txBody>
      </p:sp>
      <p:sp>
        <p:nvSpPr>
          <p:cNvPr id="4" name="Slide Number Placeholder 3"/>
          <p:cNvSpPr>
            <a:spLocks noGrp="1"/>
          </p:cNvSpPr>
          <p:nvPr>
            <p:ph type="sldNum" sz="quarter" idx="12"/>
          </p:nvPr>
        </p:nvSpPr>
        <p:spPr/>
        <p:txBody>
          <a:bodyPr/>
          <a:lstStyle/>
          <a:p>
            <a:fld id="{DCB3B80B-23E3-3948-A741-EEB7CB22DD0C}" type="slidenum">
              <a:rPr lang="en-US" smtClean="0"/>
              <a:pPr/>
              <a:t>13</a:t>
            </a:fld>
            <a:endParaRPr lang="en-US" dirty="0"/>
          </a:p>
        </p:txBody>
      </p:sp>
    </p:spTree>
    <p:extLst>
      <p:ext uri="{BB962C8B-B14F-4D97-AF65-F5344CB8AC3E}">
        <p14:creationId xmlns:p14="http://schemas.microsoft.com/office/powerpoint/2010/main" xmlns="" val="1474990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081" y="181233"/>
            <a:ext cx="6404919" cy="369332"/>
          </a:xfrm>
          <a:prstGeom prst="rect">
            <a:avLst/>
          </a:prstGeom>
        </p:spPr>
        <p:txBody>
          <a:bodyPr wrap="square">
            <a:spAutoFit/>
          </a:bodyPr>
          <a:lstStyle/>
          <a:p>
            <a:r>
              <a:rPr lang="en-US" sz="1800" b="1" dirty="0"/>
              <a:t>2020 – 2021 FINANCIAL YEAR RETIREMENTS PER MONTH</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2952656835"/>
              </p:ext>
            </p:extLst>
          </p:nvPr>
        </p:nvGraphicFramePr>
        <p:xfrm>
          <a:off x="93853" y="575379"/>
          <a:ext cx="8932985" cy="5764190"/>
        </p:xfrm>
        <a:graphic>
          <a:graphicData uri="http://schemas.openxmlformats.org/drawingml/2006/table">
            <a:tbl>
              <a:tblPr>
                <a:tableStyleId>{5C22544A-7EE6-4342-B048-85BDC9FD1C3A}</a:tableStyleId>
              </a:tblPr>
              <a:tblGrid>
                <a:gridCol w="1337165">
                  <a:extLst>
                    <a:ext uri="{9D8B030D-6E8A-4147-A177-3AD203B41FA5}">
                      <a16:colId xmlns:a16="http://schemas.microsoft.com/office/drawing/2014/main" xmlns="" val="20000"/>
                    </a:ext>
                  </a:extLst>
                </a:gridCol>
                <a:gridCol w="1666754">
                  <a:extLst>
                    <a:ext uri="{9D8B030D-6E8A-4147-A177-3AD203B41FA5}">
                      <a16:colId xmlns:a16="http://schemas.microsoft.com/office/drawing/2014/main" xmlns="" val="20001"/>
                    </a:ext>
                  </a:extLst>
                </a:gridCol>
                <a:gridCol w="1625428">
                  <a:extLst>
                    <a:ext uri="{9D8B030D-6E8A-4147-A177-3AD203B41FA5}">
                      <a16:colId xmlns:a16="http://schemas.microsoft.com/office/drawing/2014/main" xmlns="" val="20002"/>
                    </a:ext>
                  </a:extLst>
                </a:gridCol>
                <a:gridCol w="654722">
                  <a:extLst>
                    <a:ext uri="{9D8B030D-6E8A-4147-A177-3AD203B41FA5}">
                      <a16:colId xmlns:a16="http://schemas.microsoft.com/office/drawing/2014/main" xmlns="" val="20003"/>
                    </a:ext>
                  </a:extLst>
                </a:gridCol>
                <a:gridCol w="423254">
                  <a:extLst>
                    <a:ext uri="{9D8B030D-6E8A-4147-A177-3AD203B41FA5}">
                      <a16:colId xmlns:a16="http://schemas.microsoft.com/office/drawing/2014/main" xmlns="" val="20004"/>
                    </a:ext>
                  </a:extLst>
                </a:gridCol>
                <a:gridCol w="423254">
                  <a:extLst>
                    <a:ext uri="{9D8B030D-6E8A-4147-A177-3AD203B41FA5}">
                      <a16:colId xmlns:a16="http://schemas.microsoft.com/office/drawing/2014/main" xmlns="" val="20005"/>
                    </a:ext>
                  </a:extLst>
                </a:gridCol>
                <a:gridCol w="423254">
                  <a:extLst>
                    <a:ext uri="{9D8B030D-6E8A-4147-A177-3AD203B41FA5}">
                      <a16:colId xmlns:a16="http://schemas.microsoft.com/office/drawing/2014/main" xmlns="" val="20006"/>
                    </a:ext>
                  </a:extLst>
                </a:gridCol>
                <a:gridCol w="423254">
                  <a:extLst>
                    <a:ext uri="{9D8B030D-6E8A-4147-A177-3AD203B41FA5}">
                      <a16:colId xmlns:a16="http://schemas.microsoft.com/office/drawing/2014/main" xmlns="" val="20007"/>
                    </a:ext>
                  </a:extLst>
                </a:gridCol>
                <a:gridCol w="423254">
                  <a:extLst>
                    <a:ext uri="{9D8B030D-6E8A-4147-A177-3AD203B41FA5}">
                      <a16:colId xmlns:a16="http://schemas.microsoft.com/office/drawing/2014/main" xmlns="" val="20008"/>
                    </a:ext>
                  </a:extLst>
                </a:gridCol>
                <a:gridCol w="423254">
                  <a:extLst>
                    <a:ext uri="{9D8B030D-6E8A-4147-A177-3AD203B41FA5}">
                      <a16:colId xmlns:a16="http://schemas.microsoft.com/office/drawing/2014/main" xmlns="" val="20009"/>
                    </a:ext>
                  </a:extLst>
                </a:gridCol>
                <a:gridCol w="509228">
                  <a:extLst>
                    <a:ext uri="{9D8B030D-6E8A-4147-A177-3AD203B41FA5}">
                      <a16:colId xmlns:a16="http://schemas.microsoft.com/office/drawing/2014/main" xmlns="" val="20010"/>
                    </a:ext>
                  </a:extLst>
                </a:gridCol>
                <a:gridCol w="600164">
                  <a:extLst>
                    <a:ext uri="{9D8B030D-6E8A-4147-A177-3AD203B41FA5}">
                      <a16:colId xmlns:a16="http://schemas.microsoft.com/office/drawing/2014/main" xmlns="" val="20011"/>
                    </a:ext>
                  </a:extLst>
                </a:gridCol>
              </a:tblGrid>
              <a:tr h="318655">
                <a:tc rowSpan="2">
                  <a:txBody>
                    <a:bodyPr/>
                    <a:lstStyle/>
                    <a:p>
                      <a:pPr algn="l" rtl="0" fontAlgn="ctr"/>
                      <a:r>
                        <a:rPr lang="en-ZA" sz="1100" b="1" i="0" u="none" strike="noStrike" dirty="0">
                          <a:solidFill>
                            <a:srgbClr val="000000"/>
                          </a:solidFill>
                          <a:effectLst/>
                          <a:latin typeface="Calibri" panose="020F0502020204030204" pitchFamily="34" charset="0"/>
                        </a:rPr>
                        <a:t>REGION DESCRIPTION</a:t>
                      </a:r>
                    </a:p>
                  </a:txBody>
                  <a:tcPr marL="9525" marR="9525" marT="9525" marB="0" anchor="ctr">
                    <a:solidFill>
                      <a:schemeClr val="accent3">
                        <a:lumMod val="40000"/>
                        <a:lumOff val="60000"/>
                      </a:schemeClr>
                    </a:solidFill>
                  </a:tcPr>
                </a:tc>
                <a:tc rowSpan="2">
                  <a:txBody>
                    <a:bodyPr/>
                    <a:lstStyle/>
                    <a:p>
                      <a:pPr algn="ctr" rtl="0" fontAlgn="ctr"/>
                      <a:r>
                        <a:rPr lang="en-ZA" sz="1100" b="1" i="0" u="none" strike="noStrike" dirty="0">
                          <a:solidFill>
                            <a:srgbClr val="000000"/>
                          </a:solidFill>
                          <a:effectLst/>
                          <a:latin typeface="Calibri" panose="020F0502020204030204" pitchFamily="34" charset="0"/>
                        </a:rPr>
                        <a:t>MANAGEMENT AREA OR BRANCH</a:t>
                      </a:r>
                    </a:p>
                  </a:txBody>
                  <a:tcPr marL="9525" marR="9525" marT="9525" marB="0" anchor="ctr">
                    <a:solidFill>
                      <a:schemeClr val="accent3">
                        <a:lumMod val="40000"/>
                        <a:lumOff val="60000"/>
                      </a:schemeClr>
                    </a:solidFill>
                  </a:tcPr>
                </a:tc>
                <a:tc rowSpan="2">
                  <a:txBody>
                    <a:bodyPr/>
                    <a:lstStyle/>
                    <a:p>
                      <a:pPr algn="ctr" rtl="0" fontAlgn="ctr"/>
                      <a:r>
                        <a:rPr lang="en-ZA" sz="1100" b="1" i="0" u="none" strike="noStrike" dirty="0">
                          <a:solidFill>
                            <a:srgbClr val="000000"/>
                          </a:solidFill>
                          <a:effectLst/>
                          <a:latin typeface="Calibri" panose="020F0502020204030204" pitchFamily="34" charset="0"/>
                        </a:rPr>
                        <a:t>POST TITLE DESCRIPTION</a:t>
                      </a:r>
                    </a:p>
                  </a:txBody>
                  <a:tcPr marL="9525" marR="9525" marT="9525" marB="0" anchor="ctr">
                    <a:solidFill>
                      <a:schemeClr val="accent3">
                        <a:lumMod val="40000"/>
                        <a:lumOff val="60000"/>
                      </a:schemeClr>
                    </a:solidFill>
                  </a:tcPr>
                </a:tc>
                <a:tc gridSpan="8">
                  <a:txBody>
                    <a:bodyPr/>
                    <a:lstStyle/>
                    <a:p>
                      <a:pPr algn="ctr" rtl="0" fontAlgn="b"/>
                      <a:r>
                        <a:rPr lang="en-ZA" sz="1100" b="1" i="0" u="none" strike="noStrike" dirty="0">
                          <a:solidFill>
                            <a:srgbClr val="000000"/>
                          </a:solidFill>
                          <a:effectLst/>
                          <a:latin typeface="Calibri" panose="020F0502020204030204" pitchFamily="34" charset="0"/>
                        </a:rPr>
                        <a:t>RETIREMENT MONTH</a:t>
                      </a:r>
                    </a:p>
                  </a:txBody>
                  <a:tcPr marL="9525" marR="9525" marT="9525" marB="0" anchor="b">
                    <a:solidFill>
                      <a:schemeClr val="accent3">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rtl="0" fontAlgn="ctr"/>
                      <a:r>
                        <a:rPr lang="en-ZA" sz="1100" b="1" i="0" u="none" strike="noStrike">
                          <a:solidFill>
                            <a:srgbClr val="000000"/>
                          </a:solidFill>
                          <a:effectLst/>
                          <a:latin typeface="Calibri" panose="020F0502020204030204" pitchFamily="34" charset="0"/>
                        </a:rPr>
                        <a:t>GRAND TOTAL</a:t>
                      </a:r>
                    </a:p>
                  </a:txBody>
                  <a:tcPr marL="9525" marR="9525" marT="9525" marB="0" anchor="ctr">
                    <a:solidFill>
                      <a:schemeClr val="accent3">
                        <a:lumMod val="40000"/>
                        <a:lumOff val="60000"/>
                      </a:schemeClr>
                    </a:solidFill>
                  </a:tcPr>
                </a:tc>
                <a:extLst>
                  <a:ext uri="{0D108BD9-81ED-4DB2-BD59-A6C34878D82A}">
                    <a16:rowId xmlns:a16="http://schemas.microsoft.com/office/drawing/2014/main" xmlns="" val="10000"/>
                  </a:ext>
                </a:extLst>
              </a:tr>
              <a:tr h="30529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rtl="0" fontAlgn="b"/>
                      <a:r>
                        <a:rPr lang="en-ZA" sz="1000" b="1" i="0" u="none" strike="noStrike">
                          <a:solidFill>
                            <a:srgbClr val="000000"/>
                          </a:solidFill>
                          <a:effectLst/>
                          <a:latin typeface="Calibri" panose="020F0502020204030204" pitchFamily="34" charset="0"/>
                        </a:rPr>
                        <a:t>APRIL</a:t>
                      </a:r>
                    </a:p>
                  </a:txBody>
                  <a:tcPr marL="9525" marR="9525" marT="9525" marB="0" anchor="b">
                    <a:solidFill>
                      <a:schemeClr val="accent3">
                        <a:lumMod val="40000"/>
                        <a:lumOff val="60000"/>
                      </a:schemeClr>
                    </a:solidFill>
                  </a:tcPr>
                </a:tc>
                <a:tc>
                  <a:txBody>
                    <a:bodyPr/>
                    <a:lstStyle/>
                    <a:p>
                      <a:pPr algn="l" rtl="0" fontAlgn="b"/>
                      <a:r>
                        <a:rPr lang="en-ZA" sz="1000" b="1" i="0" u="none" strike="noStrike">
                          <a:solidFill>
                            <a:srgbClr val="000000"/>
                          </a:solidFill>
                          <a:effectLst/>
                          <a:latin typeface="Calibri" panose="020F0502020204030204" pitchFamily="34" charset="0"/>
                        </a:rPr>
                        <a:t>MAY</a:t>
                      </a:r>
                    </a:p>
                  </a:txBody>
                  <a:tcPr marL="9525" marR="9525" marT="9525" marB="0" anchor="b">
                    <a:solidFill>
                      <a:schemeClr val="accent3">
                        <a:lumMod val="40000"/>
                        <a:lumOff val="60000"/>
                      </a:schemeClr>
                    </a:solidFill>
                  </a:tcPr>
                </a:tc>
                <a:tc>
                  <a:txBody>
                    <a:bodyPr/>
                    <a:lstStyle/>
                    <a:p>
                      <a:pPr algn="l" rtl="0" fontAlgn="b"/>
                      <a:r>
                        <a:rPr lang="en-ZA" sz="1000" b="1" i="0" u="none" strike="noStrike">
                          <a:solidFill>
                            <a:srgbClr val="000000"/>
                          </a:solidFill>
                          <a:effectLst/>
                          <a:latin typeface="Calibri" panose="020F0502020204030204" pitchFamily="34" charset="0"/>
                        </a:rPr>
                        <a:t>JUNE</a:t>
                      </a:r>
                    </a:p>
                  </a:txBody>
                  <a:tcPr marL="9525" marR="9525" marT="9525" marB="0" anchor="b">
                    <a:solidFill>
                      <a:schemeClr val="accent3">
                        <a:lumMod val="40000"/>
                        <a:lumOff val="60000"/>
                      </a:schemeClr>
                    </a:solidFill>
                  </a:tcPr>
                </a:tc>
                <a:tc>
                  <a:txBody>
                    <a:bodyPr/>
                    <a:lstStyle/>
                    <a:p>
                      <a:pPr algn="l" rtl="0" fontAlgn="b"/>
                      <a:r>
                        <a:rPr lang="en-ZA" sz="1000" b="1" i="0" u="none" strike="noStrike">
                          <a:solidFill>
                            <a:srgbClr val="000000"/>
                          </a:solidFill>
                          <a:effectLst/>
                          <a:latin typeface="Calibri" panose="020F0502020204030204" pitchFamily="34" charset="0"/>
                        </a:rPr>
                        <a:t>JULY</a:t>
                      </a:r>
                    </a:p>
                  </a:txBody>
                  <a:tcPr marL="9525" marR="9525" marT="9525" marB="0" anchor="b">
                    <a:solidFill>
                      <a:schemeClr val="accent3">
                        <a:lumMod val="40000"/>
                        <a:lumOff val="60000"/>
                      </a:schemeClr>
                    </a:solidFill>
                  </a:tcPr>
                </a:tc>
                <a:tc>
                  <a:txBody>
                    <a:bodyPr/>
                    <a:lstStyle/>
                    <a:p>
                      <a:pPr algn="l" rtl="0" fontAlgn="b"/>
                      <a:r>
                        <a:rPr lang="en-ZA" sz="1000" b="1" i="0" u="none" strike="noStrike">
                          <a:solidFill>
                            <a:srgbClr val="000000"/>
                          </a:solidFill>
                          <a:effectLst/>
                          <a:latin typeface="Calibri" panose="020F0502020204030204" pitchFamily="34" charset="0"/>
                        </a:rPr>
                        <a:t>AUGUST</a:t>
                      </a:r>
                    </a:p>
                  </a:txBody>
                  <a:tcPr marL="9525" marR="9525" marT="9525" marB="0" anchor="b">
                    <a:solidFill>
                      <a:schemeClr val="accent3">
                        <a:lumMod val="40000"/>
                        <a:lumOff val="60000"/>
                      </a:schemeClr>
                    </a:solidFill>
                  </a:tcPr>
                </a:tc>
                <a:tc>
                  <a:txBody>
                    <a:bodyPr/>
                    <a:lstStyle/>
                    <a:p>
                      <a:pPr algn="l" rtl="0" fontAlgn="b"/>
                      <a:r>
                        <a:rPr lang="en-ZA" sz="1000" b="1" i="0" u="none" strike="noStrike">
                          <a:solidFill>
                            <a:srgbClr val="000000"/>
                          </a:solidFill>
                          <a:effectLst/>
                          <a:latin typeface="Calibri" panose="020F0502020204030204" pitchFamily="34" charset="0"/>
                        </a:rPr>
                        <a:t>OCTOBER</a:t>
                      </a:r>
                    </a:p>
                  </a:txBody>
                  <a:tcPr marL="9525" marR="9525" marT="9525" marB="0" anchor="b">
                    <a:solidFill>
                      <a:schemeClr val="accent3">
                        <a:lumMod val="40000"/>
                        <a:lumOff val="60000"/>
                      </a:schemeClr>
                    </a:solidFill>
                  </a:tcPr>
                </a:tc>
                <a:tc>
                  <a:txBody>
                    <a:bodyPr/>
                    <a:lstStyle/>
                    <a:p>
                      <a:pPr algn="l" rtl="0" fontAlgn="b"/>
                      <a:r>
                        <a:rPr lang="en-ZA" sz="1000" b="1" i="0" u="none" strike="noStrike">
                          <a:solidFill>
                            <a:srgbClr val="000000"/>
                          </a:solidFill>
                          <a:effectLst/>
                          <a:latin typeface="Calibri" panose="020F0502020204030204" pitchFamily="34" charset="0"/>
                        </a:rPr>
                        <a:t>NOVEMBER</a:t>
                      </a:r>
                    </a:p>
                  </a:txBody>
                  <a:tcPr marL="9525" marR="9525" marT="9525" marB="0" anchor="b">
                    <a:solidFill>
                      <a:schemeClr val="accent3">
                        <a:lumMod val="40000"/>
                        <a:lumOff val="60000"/>
                      </a:schemeClr>
                    </a:solidFill>
                  </a:tcPr>
                </a:tc>
                <a:tc>
                  <a:txBody>
                    <a:bodyPr/>
                    <a:lstStyle/>
                    <a:p>
                      <a:pPr algn="l" rtl="0" fontAlgn="b"/>
                      <a:r>
                        <a:rPr lang="en-ZA" sz="1000" b="1" i="0" u="none" strike="noStrike" dirty="0">
                          <a:solidFill>
                            <a:srgbClr val="000000"/>
                          </a:solidFill>
                          <a:effectLst/>
                          <a:latin typeface="Calibri" panose="020F0502020204030204" pitchFamily="34" charset="0"/>
                        </a:rPr>
                        <a:t>MARCH</a:t>
                      </a:r>
                    </a:p>
                  </a:txBody>
                  <a:tcPr marL="9525" marR="9525" marT="9525" marB="0" anchor="b">
                    <a:solidFill>
                      <a:schemeClr val="accent3">
                        <a:lumMod val="40000"/>
                        <a:lumOff val="60000"/>
                      </a:schemeClr>
                    </a:solidFill>
                  </a:tcPr>
                </a:tc>
                <a:tc vMerge="1">
                  <a:txBody>
                    <a:bodyPr/>
                    <a:lstStyle/>
                    <a:p>
                      <a:endParaRPr lang="en-ZA"/>
                    </a:p>
                  </a:txBody>
                  <a:tcPr/>
                </a:tc>
                <a:extLst>
                  <a:ext uri="{0D108BD9-81ED-4DB2-BD59-A6C34878D82A}">
                    <a16:rowId xmlns:a16="http://schemas.microsoft.com/office/drawing/2014/main" xmlns="" val="10001"/>
                  </a:ext>
                </a:extLst>
              </a:tr>
              <a:tr h="310688">
                <a:tc>
                  <a:txBody>
                    <a:bodyPr/>
                    <a:lstStyle/>
                    <a:p>
                      <a:pPr algn="l" rtl="0" fontAlgn="b"/>
                      <a:r>
                        <a:rPr lang="en-ZA" sz="1000" b="1" i="0" u="none" strike="noStrike" dirty="0">
                          <a:solidFill>
                            <a:srgbClr val="000000"/>
                          </a:solidFill>
                          <a:effectLst/>
                          <a:latin typeface="Calibri" panose="020F0502020204030204" pitchFamily="34" charset="0"/>
                        </a:rPr>
                        <a:t>EC REGION           </a:t>
                      </a:r>
                    </a:p>
                  </a:txBody>
                  <a:tcPr marL="9525" marR="9525" marT="9525" marB="0" anchor="b">
                    <a:solidFill>
                      <a:schemeClr val="bg2">
                        <a:lumMod val="50000"/>
                      </a:schemeClr>
                    </a:solidFill>
                  </a:tcPr>
                </a:tc>
                <a:tc>
                  <a:txBody>
                    <a:bodyPr/>
                    <a:lstStyle/>
                    <a:p>
                      <a:pPr algn="l" rtl="0" fontAlgn="b"/>
                      <a:r>
                        <a:rPr lang="en-ZA" sz="1000" b="1" i="0" u="none" strike="noStrike" dirty="0">
                          <a:solidFill>
                            <a:srgbClr val="000000"/>
                          </a:solidFill>
                          <a:effectLst/>
                          <a:latin typeface="Calibri" panose="020F0502020204030204" pitchFamily="34" charset="0"/>
                        </a:rPr>
                        <a:t>EAST LONDON</a:t>
                      </a:r>
                    </a:p>
                  </a:txBody>
                  <a:tcPr marL="9525" marR="9525" marT="9525" marB="0" anchor="b">
                    <a:solidFill>
                      <a:schemeClr val="bg1">
                        <a:lumMod val="75000"/>
                      </a:schemeClr>
                    </a:solidFill>
                  </a:tcPr>
                </a:tc>
                <a:tc>
                  <a:txBody>
                    <a:bodyPr/>
                    <a:lstStyle/>
                    <a:p>
                      <a:pPr algn="l" rtl="0" fontAlgn="b"/>
                      <a:r>
                        <a:rPr lang="en-ZA" sz="1000" b="0" i="0" u="none" strike="noStrike" dirty="0">
                          <a:solidFill>
                            <a:srgbClr val="000000"/>
                          </a:solidFill>
                          <a:effectLst/>
                          <a:latin typeface="Calibri" panose="020F0502020204030204" pitchFamily="34" charset="0"/>
                        </a:rPr>
                        <a:t>DIR:AREA COMMISSIONER                             </a:t>
                      </a:r>
                    </a:p>
                  </a:txBody>
                  <a:tcPr marL="9525" marR="9525" marT="9525" marB="0" anchor="b">
                    <a:solidFill>
                      <a:schemeClr val="bg1">
                        <a:lumMod val="75000"/>
                      </a:schemeClr>
                    </a:solidFill>
                  </a:tcPr>
                </a:tc>
                <a:tc>
                  <a:txBody>
                    <a:bodyPr/>
                    <a:lstStyle/>
                    <a:p>
                      <a:pPr algn="l" fontAlgn="b"/>
                      <a:r>
                        <a:rPr lang="en-ZA" sz="1800" b="0" i="0" u="none" strike="noStrike" dirty="0">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dirty="0">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dirty="0">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dirty="0">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dirty="0">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r" rtl="0" fontAlgn="b"/>
                      <a:r>
                        <a:rPr lang="en-ZA" sz="1000" b="0" i="0" u="none" strike="noStrike">
                          <a:solidFill>
                            <a:srgbClr val="000000"/>
                          </a:solidFill>
                          <a:effectLst/>
                          <a:latin typeface="Calibri" panose="020F0502020204030204" pitchFamily="34" charset="0"/>
                        </a:rPr>
                        <a:t>1</a:t>
                      </a:r>
                    </a:p>
                  </a:txBody>
                  <a:tcPr marL="9525" marR="9525" marT="9525" marB="0" anchor="b">
                    <a:solidFill>
                      <a:schemeClr val="bg1">
                        <a:lumMod val="75000"/>
                      </a:schemeClr>
                    </a:solidFill>
                  </a:tcPr>
                </a:tc>
                <a:tc>
                  <a:txBody>
                    <a:bodyPr/>
                    <a:lstStyle/>
                    <a:p>
                      <a:pPr algn="ct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extLst>
                  <a:ext uri="{0D108BD9-81ED-4DB2-BD59-A6C34878D82A}">
                    <a16:rowId xmlns:a16="http://schemas.microsoft.com/office/drawing/2014/main" xmlns="" val="10002"/>
                  </a:ext>
                </a:extLst>
              </a:tr>
              <a:tr h="350521">
                <a:tc>
                  <a:txBody>
                    <a:bodyPr/>
                    <a:lstStyle/>
                    <a:p>
                      <a:pPr algn="l" rtl="0" fontAlgn="b"/>
                      <a:r>
                        <a:rPr lang="en-ZA" sz="1000" b="1" i="0" u="none" strike="noStrike">
                          <a:solidFill>
                            <a:srgbClr val="000000"/>
                          </a:solidFill>
                          <a:effectLst/>
                          <a:latin typeface="Calibri" panose="020F0502020204030204" pitchFamily="34" charset="0"/>
                        </a:rPr>
                        <a:t>FS&amp; NC REGION</a:t>
                      </a:r>
                    </a:p>
                  </a:txBody>
                  <a:tcPr marL="9525" marR="9525" marT="9525" marB="0" anchor="b">
                    <a:solidFill>
                      <a:schemeClr val="bg2">
                        <a:lumMod val="50000"/>
                      </a:schemeClr>
                    </a:solidFill>
                  </a:tcPr>
                </a:tc>
                <a:tc>
                  <a:txBody>
                    <a:bodyPr/>
                    <a:lstStyle/>
                    <a:p>
                      <a:pPr algn="l" rtl="0" fontAlgn="b"/>
                      <a:r>
                        <a:rPr lang="en-ZA" sz="1000" b="1" i="0" u="none" strike="noStrike">
                          <a:solidFill>
                            <a:srgbClr val="000000"/>
                          </a:solidFill>
                          <a:effectLst/>
                          <a:latin typeface="Calibri" panose="020F0502020204030204" pitchFamily="34" charset="0"/>
                        </a:rPr>
                        <a:t>FS&amp;NC REGIONAL OFFICE</a:t>
                      </a:r>
                    </a:p>
                  </a:txBody>
                  <a:tcPr marL="9525" marR="9525" marT="9525" marB="0" anchor="b">
                    <a:solidFill>
                      <a:schemeClr val="bg1">
                        <a:lumMod val="75000"/>
                      </a:schemeClr>
                    </a:solidFill>
                  </a:tcPr>
                </a:tc>
                <a:tc>
                  <a:txBody>
                    <a:bodyPr/>
                    <a:lstStyle/>
                    <a:p>
                      <a:pPr algn="l" rtl="0" fontAlgn="b"/>
                      <a:r>
                        <a:rPr lang="en-ZA" sz="1000" b="0" i="0" u="none" strike="noStrike" dirty="0">
                          <a:solidFill>
                            <a:srgbClr val="000000"/>
                          </a:solidFill>
                          <a:effectLst/>
                          <a:latin typeface="Calibri" panose="020F0502020204030204" pitchFamily="34" charset="0"/>
                        </a:rPr>
                        <a:t>DIR:REGIONAL HEAD CORRECTIONS(RC)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dirty="0">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dirty="0">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dirty="0">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tc>
                  <a:txBody>
                    <a:bodyPr/>
                    <a:lstStyle/>
                    <a:p>
                      <a:pPr algn="l" fontAlgn="b"/>
                      <a:r>
                        <a:rPr lang="en-ZA" sz="1800" b="0" i="0" u="none" strike="noStrike" dirty="0">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dirty="0">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ct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extLst>
                  <a:ext uri="{0D108BD9-81ED-4DB2-BD59-A6C34878D82A}">
                    <a16:rowId xmlns:a16="http://schemas.microsoft.com/office/drawing/2014/main" xmlns="" val="10003"/>
                  </a:ext>
                </a:extLst>
              </a:tr>
              <a:tr h="477983">
                <a:tc rowSpan="2">
                  <a:txBody>
                    <a:bodyPr/>
                    <a:lstStyle/>
                    <a:p>
                      <a:pPr algn="l" rtl="0" fontAlgn="ctr"/>
                      <a:r>
                        <a:rPr lang="en-ZA" sz="1000" b="1" i="0" u="none" strike="noStrike" dirty="0">
                          <a:solidFill>
                            <a:srgbClr val="000000"/>
                          </a:solidFill>
                          <a:effectLst/>
                          <a:latin typeface="Calibri" panose="020F0502020204030204" pitchFamily="34" charset="0"/>
                        </a:rPr>
                        <a:t>GP REGION</a:t>
                      </a:r>
                    </a:p>
                  </a:txBody>
                  <a:tcPr marL="9525" marR="9525" marT="9525" marB="0" anchor="ctr">
                    <a:solidFill>
                      <a:schemeClr val="bg2">
                        <a:lumMod val="50000"/>
                      </a:schemeClr>
                    </a:solidFill>
                  </a:tcPr>
                </a:tc>
                <a:tc rowSpan="2">
                  <a:txBody>
                    <a:bodyPr/>
                    <a:lstStyle/>
                    <a:p>
                      <a:pPr algn="l" rtl="0" fontAlgn="ctr"/>
                      <a:r>
                        <a:rPr lang="en-ZA" sz="1000" b="1" i="0" u="none" strike="noStrike">
                          <a:solidFill>
                            <a:srgbClr val="000000"/>
                          </a:solidFill>
                          <a:effectLst/>
                          <a:latin typeface="Calibri" panose="020F0502020204030204" pitchFamily="34" charset="0"/>
                        </a:rPr>
                        <a:t>JOHANNESBURG</a:t>
                      </a:r>
                    </a:p>
                  </a:txBody>
                  <a:tcPr marL="9525" marR="9525" marT="9525" marB="0" anchor="ctr">
                    <a:solidFill>
                      <a:schemeClr val="bg1">
                        <a:lumMod val="75000"/>
                      </a:schemeClr>
                    </a:solidFill>
                  </a:tcPr>
                </a:tc>
                <a:tc>
                  <a:txBody>
                    <a:bodyPr/>
                    <a:lstStyle/>
                    <a:p>
                      <a:pPr algn="l" rtl="0" fontAlgn="b"/>
                      <a:r>
                        <a:rPr lang="en-ZA" sz="1000" b="0" i="0" u="none" strike="noStrike" dirty="0">
                          <a:solidFill>
                            <a:srgbClr val="000000"/>
                          </a:solidFill>
                          <a:effectLst/>
                          <a:latin typeface="Calibri" panose="020F0502020204030204" pitchFamily="34" charset="0"/>
                        </a:rPr>
                        <a:t>DIR:AREA COORDINATOR:CORPORATE SERVICES(AC)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r" rtl="0" fontAlgn="b"/>
                      <a:r>
                        <a:rPr lang="en-ZA" sz="1000" b="0" i="0" u="none" strike="noStrike">
                          <a:solidFill>
                            <a:srgbClr val="000000"/>
                          </a:solidFill>
                          <a:effectLst/>
                          <a:latin typeface="Calibri" panose="020F0502020204030204" pitchFamily="34" charset="0"/>
                        </a:rPr>
                        <a:t>1</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dirty="0">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dirty="0">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ct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extLst>
                  <a:ext uri="{0D108BD9-81ED-4DB2-BD59-A6C34878D82A}">
                    <a16:rowId xmlns:a16="http://schemas.microsoft.com/office/drawing/2014/main" xmlns="" val="10004"/>
                  </a:ext>
                </a:extLst>
              </a:tr>
              <a:tr h="453318">
                <a:tc vMerge="1">
                  <a:txBody>
                    <a:bodyPr/>
                    <a:lstStyle/>
                    <a:p>
                      <a:endParaRPr lang="en-ZA"/>
                    </a:p>
                  </a:txBody>
                  <a:tcPr/>
                </a:tc>
                <a:tc vMerge="1">
                  <a:txBody>
                    <a:bodyPr/>
                    <a:lstStyle/>
                    <a:p>
                      <a:endParaRPr lang="en-ZA"/>
                    </a:p>
                  </a:txBody>
                  <a:tcPr/>
                </a:tc>
                <a:tc>
                  <a:txBody>
                    <a:bodyPr/>
                    <a:lstStyle/>
                    <a:p>
                      <a:pPr algn="l" rtl="0" fontAlgn="b"/>
                      <a:r>
                        <a:rPr lang="en-ZA" sz="1000" b="0" i="0" u="none" strike="noStrike" dirty="0">
                          <a:solidFill>
                            <a:srgbClr val="000000"/>
                          </a:solidFill>
                          <a:effectLst/>
                          <a:latin typeface="Calibri" panose="020F0502020204030204" pitchFamily="34" charset="0"/>
                        </a:rPr>
                        <a:t>DIR:AREA COORDINATOR:CORRECTIONS(MA)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dirty="0">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r" rtl="0" fontAlgn="b"/>
                      <a:r>
                        <a:rPr lang="en-ZA" sz="1000" b="0" i="0" u="none" strike="noStrike">
                          <a:solidFill>
                            <a:srgbClr val="000000"/>
                          </a:solidFill>
                          <a:effectLst/>
                          <a:latin typeface="Calibri" panose="020F0502020204030204" pitchFamily="34" charset="0"/>
                        </a:rPr>
                        <a:t>1</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dirty="0">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ct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extLst>
                  <a:ext uri="{0D108BD9-81ED-4DB2-BD59-A6C34878D82A}">
                    <a16:rowId xmlns:a16="http://schemas.microsoft.com/office/drawing/2014/main" xmlns="" val="10005"/>
                  </a:ext>
                </a:extLst>
              </a:tr>
              <a:tr h="477983">
                <a:tc rowSpan="4">
                  <a:txBody>
                    <a:bodyPr/>
                    <a:lstStyle/>
                    <a:p>
                      <a:pPr algn="l" rtl="0" fontAlgn="ctr"/>
                      <a:r>
                        <a:rPr lang="en-ZA" sz="1000" b="1" i="0" u="none" strike="noStrike" dirty="0">
                          <a:solidFill>
                            <a:srgbClr val="000000"/>
                          </a:solidFill>
                          <a:effectLst/>
                          <a:latin typeface="Calibri" panose="020F0502020204030204" pitchFamily="34" charset="0"/>
                        </a:rPr>
                        <a:t>HEAD OFFICE</a:t>
                      </a:r>
                    </a:p>
                  </a:txBody>
                  <a:tcPr marL="9525" marR="9525" marT="9525" marB="0" anchor="ctr">
                    <a:solidFill>
                      <a:schemeClr val="bg2">
                        <a:lumMod val="50000"/>
                      </a:schemeClr>
                    </a:solidFill>
                  </a:tcPr>
                </a:tc>
                <a:tc>
                  <a:txBody>
                    <a:bodyPr/>
                    <a:lstStyle/>
                    <a:p>
                      <a:pPr algn="l" rtl="0" fontAlgn="b"/>
                      <a:r>
                        <a:rPr lang="en-ZA" sz="1000" b="1" i="0" u="none" strike="noStrike">
                          <a:solidFill>
                            <a:srgbClr val="000000"/>
                          </a:solidFill>
                          <a:effectLst/>
                          <a:latin typeface="Calibri" panose="020F0502020204030204" pitchFamily="34" charset="0"/>
                        </a:rPr>
                        <a:t>Chief Operations Commissioner (COC)              </a:t>
                      </a:r>
                    </a:p>
                  </a:txBody>
                  <a:tcPr marL="9525" marR="9525" marT="9525" marB="0" anchor="b">
                    <a:solidFill>
                      <a:schemeClr val="bg1">
                        <a:lumMod val="75000"/>
                      </a:schemeClr>
                    </a:solidFill>
                  </a:tcPr>
                </a:tc>
                <a:tc>
                  <a:txBody>
                    <a:bodyPr/>
                    <a:lstStyle/>
                    <a:p>
                      <a:pPr algn="l" rtl="0" fontAlgn="b"/>
                      <a:r>
                        <a:rPr lang="en-ZA" sz="1000" b="0" i="0" u="none" strike="noStrike" dirty="0">
                          <a:solidFill>
                            <a:srgbClr val="000000"/>
                          </a:solidFill>
                          <a:effectLst/>
                          <a:latin typeface="Calibri" panose="020F0502020204030204" pitchFamily="34" charset="0"/>
                        </a:rPr>
                        <a:t>CDC:CHIEF OPERATING COMMISSIONER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tc>
                  <a:txBody>
                    <a:bodyPr/>
                    <a:lstStyle/>
                    <a:p>
                      <a:pPr algn="ct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extLst>
                  <a:ext uri="{0D108BD9-81ED-4DB2-BD59-A6C34878D82A}">
                    <a16:rowId xmlns:a16="http://schemas.microsoft.com/office/drawing/2014/main" xmlns="" val="10006"/>
                  </a:ext>
                </a:extLst>
              </a:tr>
              <a:tr h="318655">
                <a:tc vMerge="1">
                  <a:txBody>
                    <a:bodyPr/>
                    <a:lstStyle/>
                    <a:p>
                      <a:endParaRPr lang="en-ZA"/>
                    </a:p>
                  </a:txBody>
                  <a:tcPr/>
                </a:tc>
                <a:tc>
                  <a:txBody>
                    <a:bodyPr/>
                    <a:lstStyle/>
                    <a:p>
                      <a:pPr algn="l" rtl="0" fontAlgn="b"/>
                      <a:r>
                        <a:rPr lang="en-ZA" sz="1000" b="1" i="0" u="none" strike="noStrike">
                          <a:solidFill>
                            <a:srgbClr val="000000"/>
                          </a:solidFill>
                          <a:effectLst/>
                          <a:latin typeface="Calibri" panose="020F0502020204030204" pitchFamily="34" charset="0"/>
                        </a:rPr>
                        <a:t>CDC: STRATEGIC MANAGEMENT</a:t>
                      </a:r>
                    </a:p>
                  </a:txBody>
                  <a:tcPr marL="9525" marR="9525" marT="9525" marB="0" anchor="b">
                    <a:solidFill>
                      <a:schemeClr val="bg1">
                        <a:lumMod val="75000"/>
                      </a:schemeClr>
                    </a:solidFill>
                  </a:tcPr>
                </a:tc>
                <a:tc>
                  <a:txBody>
                    <a:bodyPr/>
                    <a:lstStyle/>
                    <a:p>
                      <a:pPr algn="l" rtl="0" fontAlgn="b"/>
                      <a:r>
                        <a:rPr lang="en-ZA" sz="1000" b="0" i="0" u="none" strike="noStrike" dirty="0">
                          <a:solidFill>
                            <a:srgbClr val="000000"/>
                          </a:solidFill>
                          <a:effectLst/>
                          <a:latin typeface="Calibri" panose="020F0502020204030204" pitchFamily="34" charset="0"/>
                        </a:rPr>
                        <a:t>DIR:INTERNATIONAL RELATIONS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rtl="0" fontAlgn="b"/>
                      <a:r>
                        <a:rPr lang="en-ZA" sz="800" b="0" i="0" u="none" strike="noStrike" dirty="0">
                          <a:solidFill>
                            <a:srgbClr val="000000"/>
                          </a:solidFill>
                          <a:effectLst/>
                          <a:latin typeface="Calibri" panose="020F0502020204030204" pitchFamily="34" charset="0"/>
                        </a:rPr>
                        <a:t> </a:t>
                      </a:r>
                    </a:p>
                  </a:txBody>
                  <a:tcPr marL="9525" marR="9525" marT="9525" marB="0" anchor="b">
                    <a:solidFill>
                      <a:schemeClr val="bg1">
                        <a:lumMod val="75000"/>
                      </a:schemeClr>
                    </a:solidFill>
                  </a:tcPr>
                </a:tc>
                <a:tc>
                  <a:txBody>
                    <a:bodyPr/>
                    <a:lstStyle/>
                    <a:p>
                      <a:pPr algn="ct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extLst>
                  <a:ext uri="{0D108BD9-81ED-4DB2-BD59-A6C34878D82A}">
                    <a16:rowId xmlns:a16="http://schemas.microsoft.com/office/drawing/2014/main" xmlns="" val="10007"/>
                  </a:ext>
                </a:extLst>
              </a:tr>
              <a:tr h="318655">
                <a:tc vMerge="1">
                  <a:txBody>
                    <a:bodyPr/>
                    <a:lstStyle/>
                    <a:p>
                      <a:endParaRPr lang="en-ZA"/>
                    </a:p>
                  </a:txBody>
                  <a:tcPr/>
                </a:tc>
                <a:tc>
                  <a:txBody>
                    <a:bodyPr/>
                    <a:lstStyle/>
                    <a:p>
                      <a:pPr algn="l" rtl="0" fontAlgn="b"/>
                      <a:r>
                        <a:rPr lang="en-ZA" sz="1000" b="1" i="0" u="none" strike="noStrike">
                          <a:solidFill>
                            <a:srgbClr val="000000"/>
                          </a:solidFill>
                          <a:effectLst/>
                          <a:latin typeface="Calibri" panose="020F0502020204030204" pitchFamily="34" charset="0"/>
                        </a:rPr>
                        <a:t>CDC: HUMAN RESOURCES</a:t>
                      </a:r>
                    </a:p>
                  </a:txBody>
                  <a:tcPr marL="9525" marR="9525" marT="9525" marB="0" anchor="b">
                    <a:solidFill>
                      <a:schemeClr val="bg1">
                        <a:lumMod val="75000"/>
                      </a:schemeClr>
                    </a:solidFill>
                  </a:tcPr>
                </a:tc>
                <a:tc>
                  <a:txBody>
                    <a:bodyPr/>
                    <a:lstStyle/>
                    <a:p>
                      <a:pPr algn="l" rtl="0" fontAlgn="b"/>
                      <a:r>
                        <a:rPr lang="en-ZA" sz="1000" b="0" i="0" u="none" strike="noStrike">
                          <a:solidFill>
                            <a:srgbClr val="000000"/>
                          </a:solidFill>
                          <a:effectLst/>
                          <a:latin typeface="Calibri" panose="020F0502020204030204" pitchFamily="34" charset="0"/>
                        </a:rPr>
                        <a:t>DIR:EMPLOYEE WELLNESS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9525" marR="9525" marT="9525" marB="0" anchor="b">
                    <a:solidFill>
                      <a:schemeClr val="bg1">
                        <a:lumMod val="75000"/>
                      </a:schemeClr>
                    </a:solidFill>
                  </a:tcPr>
                </a:tc>
                <a:tc>
                  <a:txBody>
                    <a:bodyPr/>
                    <a:lstStyle/>
                    <a:p>
                      <a:pPr algn="ct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extLst>
                  <a:ext uri="{0D108BD9-81ED-4DB2-BD59-A6C34878D82A}">
                    <a16:rowId xmlns:a16="http://schemas.microsoft.com/office/drawing/2014/main" xmlns="" val="10008"/>
                  </a:ext>
                </a:extLst>
              </a:tr>
              <a:tr h="318655">
                <a:tc vMerge="1">
                  <a:txBody>
                    <a:bodyPr/>
                    <a:lstStyle/>
                    <a:p>
                      <a:endParaRPr lang="en-ZA"/>
                    </a:p>
                  </a:txBody>
                  <a:tcPr/>
                </a:tc>
                <a:tc>
                  <a:txBody>
                    <a:bodyPr/>
                    <a:lstStyle/>
                    <a:p>
                      <a:pPr algn="l" rtl="0" fontAlgn="b"/>
                      <a:r>
                        <a:rPr lang="en-ZA" sz="1000" b="1" i="0" u="none" strike="noStrike">
                          <a:solidFill>
                            <a:srgbClr val="000000"/>
                          </a:solidFill>
                          <a:effectLst/>
                          <a:latin typeface="Calibri" panose="020F0502020204030204" pitchFamily="34" charset="0"/>
                        </a:rPr>
                        <a:t>CDC: REMAND DETENTION</a:t>
                      </a:r>
                    </a:p>
                  </a:txBody>
                  <a:tcPr marL="9525" marR="9525" marT="9525" marB="0" anchor="b">
                    <a:solidFill>
                      <a:schemeClr val="bg1">
                        <a:lumMod val="75000"/>
                      </a:schemeClr>
                    </a:solidFill>
                  </a:tcPr>
                </a:tc>
                <a:tc>
                  <a:txBody>
                    <a:bodyPr/>
                    <a:lstStyle/>
                    <a:p>
                      <a:pPr algn="l" rtl="0" fontAlgn="b"/>
                      <a:r>
                        <a:rPr lang="en-ZA" sz="1000" b="0" i="0" u="none" strike="noStrike">
                          <a:solidFill>
                            <a:srgbClr val="000000"/>
                          </a:solidFill>
                          <a:effectLst/>
                          <a:latin typeface="Calibri" panose="020F0502020204030204" pitchFamily="34" charset="0"/>
                        </a:rPr>
                        <a:t>DIR:POLICY&amp;RESEARCH REMAND DETENTION SYSTEMS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r" rtl="0" fontAlgn="b"/>
                      <a:r>
                        <a:rPr lang="en-ZA" sz="1000" b="0" i="0" u="none" strike="noStrike">
                          <a:solidFill>
                            <a:srgbClr val="000000"/>
                          </a:solidFill>
                          <a:effectLst/>
                          <a:latin typeface="Calibri" panose="020F0502020204030204" pitchFamily="34" charset="0"/>
                        </a:rPr>
                        <a:t>1</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ct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extLst>
                  <a:ext uri="{0D108BD9-81ED-4DB2-BD59-A6C34878D82A}">
                    <a16:rowId xmlns:a16="http://schemas.microsoft.com/office/drawing/2014/main" xmlns="" val="10009"/>
                  </a:ext>
                </a:extLst>
              </a:tr>
              <a:tr h="275691">
                <a:tc>
                  <a:txBody>
                    <a:bodyPr/>
                    <a:lstStyle/>
                    <a:p>
                      <a:pPr algn="l" rtl="0" fontAlgn="b"/>
                      <a:r>
                        <a:rPr lang="en-ZA" sz="1000" b="1" i="0" u="none" strike="noStrike" dirty="0">
                          <a:solidFill>
                            <a:srgbClr val="000000"/>
                          </a:solidFill>
                          <a:effectLst/>
                          <a:latin typeface="Calibri" panose="020F0502020204030204" pitchFamily="34" charset="0"/>
                        </a:rPr>
                        <a:t>KZN REGION         </a:t>
                      </a:r>
                    </a:p>
                  </a:txBody>
                  <a:tcPr marL="9525" marR="9525" marT="9525" marB="0" anchor="b">
                    <a:solidFill>
                      <a:schemeClr val="bg2">
                        <a:lumMod val="50000"/>
                      </a:schemeClr>
                    </a:solidFill>
                  </a:tcPr>
                </a:tc>
                <a:tc>
                  <a:txBody>
                    <a:bodyPr/>
                    <a:lstStyle/>
                    <a:p>
                      <a:pPr algn="l" rtl="0" fontAlgn="b"/>
                      <a:r>
                        <a:rPr lang="en-ZA" sz="1000" b="1" i="0" u="none" strike="noStrike">
                          <a:solidFill>
                            <a:srgbClr val="000000"/>
                          </a:solidFill>
                          <a:effectLst/>
                          <a:latin typeface="Calibri" panose="020F0502020204030204" pitchFamily="34" charset="0"/>
                        </a:rPr>
                        <a:t>EMPANGENI                        </a:t>
                      </a:r>
                    </a:p>
                  </a:txBody>
                  <a:tcPr marL="9525" marR="9525" marT="9525" marB="0" anchor="b">
                    <a:solidFill>
                      <a:schemeClr val="bg1">
                        <a:lumMod val="75000"/>
                      </a:schemeClr>
                    </a:solidFill>
                  </a:tcPr>
                </a:tc>
                <a:tc>
                  <a:txBody>
                    <a:bodyPr/>
                    <a:lstStyle/>
                    <a:p>
                      <a:pPr algn="l" rtl="0" fontAlgn="b"/>
                      <a:r>
                        <a:rPr lang="en-ZA" sz="1000" b="0" i="0" u="none" strike="noStrike" dirty="0">
                          <a:solidFill>
                            <a:srgbClr val="000000"/>
                          </a:solidFill>
                          <a:effectLst/>
                          <a:latin typeface="Calibri" panose="020F0502020204030204" pitchFamily="34" charset="0"/>
                        </a:rPr>
                        <a:t>DIR:AREA COMMISSIONER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r" rtl="0" fontAlgn="b"/>
                      <a:r>
                        <a:rPr lang="en-ZA" sz="1000" b="0" i="0" u="none" strike="noStrike">
                          <a:solidFill>
                            <a:srgbClr val="000000"/>
                          </a:solidFill>
                          <a:effectLst/>
                          <a:latin typeface="Calibri" panose="020F0502020204030204" pitchFamily="34" charset="0"/>
                        </a:rPr>
                        <a:t>1</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9525" marR="9525" marT="9525" marB="0" anchor="b">
                    <a:solidFill>
                      <a:schemeClr val="bg1">
                        <a:lumMod val="75000"/>
                      </a:schemeClr>
                    </a:solidFill>
                  </a:tcPr>
                </a:tc>
                <a:tc>
                  <a:txBody>
                    <a:bodyPr/>
                    <a:lstStyle/>
                    <a:p>
                      <a:pPr algn="ct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extLst>
                  <a:ext uri="{0D108BD9-81ED-4DB2-BD59-A6C34878D82A}">
                    <a16:rowId xmlns:a16="http://schemas.microsoft.com/office/drawing/2014/main" xmlns="" val="10010"/>
                  </a:ext>
                </a:extLst>
              </a:tr>
              <a:tr h="318655">
                <a:tc rowSpan="3">
                  <a:txBody>
                    <a:bodyPr/>
                    <a:lstStyle/>
                    <a:p>
                      <a:pPr algn="l" rtl="0" fontAlgn="ctr"/>
                      <a:r>
                        <a:rPr lang="en-ZA" sz="1000" b="1" i="0" u="none" strike="noStrike">
                          <a:solidFill>
                            <a:srgbClr val="000000"/>
                          </a:solidFill>
                          <a:effectLst/>
                          <a:latin typeface="Calibri" panose="020F0502020204030204" pitchFamily="34" charset="0"/>
                        </a:rPr>
                        <a:t>LMN REGIONAL OFFICE</a:t>
                      </a:r>
                    </a:p>
                  </a:txBody>
                  <a:tcPr marL="9525" marR="9525" marT="9525" marB="0" anchor="ctr">
                    <a:solidFill>
                      <a:schemeClr val="bg2">
                        <a:lumMod val="50000"/>
                      </a:schemeClr>
                    </a:solidFill>
                  </a:tcPr>
                </a:tc>
                <a:tc>
                  <a:txBody>
                    <a:bodyPr/>
                    <a:lstStyle/>
                    <a:p>
                      <a:pPr algn="l" rtl="0" fontAlgn="ctr"/>
                      <a:r>
                        <a:rPr lang="en-ZA" sz="1000" b="1" i="0" u="none" strike="noStrike">
                          <a:solidFill>
                            <a:srgbClr val="000000"/>
                          </a:solidFill>
                          <a:effectLst/>
                          <a:latin typeface="Calibri" panose="020F0502020204030204" pitchFamily="34" charset="0"/>
                        </a:rPr>
                        <a:t>LMN REGIONAL OFFICE</a:t>
                      </a:r>
                    </a:p>
                  </a:txBody>
                  <a:tcPr marL="9525" marR="9525" marT="9525" marB="0" anchor="ctr">
                    <a:solidFill>
                      <a:schemeClr val="bg1">
                        <a:lumMod val="75000"/>
                      </a:schemeClr>
                    </a:solidFill>
                  </a:tcPr>
                </a:tc>
                <a:tc>
                  <a:txBody>
                    <a:bodyPr/>
                    <a:lstStyle/>
                    <a:p>
                      <a:pPr algn="l" rtl="0" fontAlgn="b"/>
                      <a:r>
                        <a:rPr lang="en-ZA" sz="1000" b="0" i="0" u="none" strike="noStrike" dirty="0">
                          <a:solidFill>
                            <a:srgbClr val="000000"/>
                          </a:solidFill>
                          <a:effectLst/>
                          <a:latin typeface="Calibri" panose="020F0502020204030204" pitchFamily="34" charset="0"/>
                        </a:rPr>
                        <a:t>DC:DEPUTY REGIONAL COMMISSIONER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tc>
                  <a:txBody>
                    <a:bodyPr/>
                    <a:lstStyle/>
                    <a:p>
                      <a:pPr algn="ct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extLst>
                  <a:ext uri="{0D108BD9-81ED-4DB2-BD59-A6C34878D82A}">
                    <a16:rowId xmlns:a16="http://schemas.microsoft.com/office/drawing/2014/main" xmlns="" val="10011"/>
                  </a:ext>
                </a:extLst>
              </a:tr>
              <a:tr h="275691">
                <a:tc vMerge="1">
                  <a:txBody>
                    <a:bodyPr/>
                    <a:lstStyle/>
                    <a:p>
                      <a:endParaRPr lang="en-ZA"/>
                    </a:p>
                  </a:txBody>
                  <a:tcPr/>
                </a:tc>
                <a:tc>
                  <a:txBody>
                    <a:bodyPr/>
                    <a:lstStyle/>
                    <a:p>
                      <a:pPr algn="l" rtl="0" fontAlgn="b"/>
                      <a:r>
                        <a:rPr lang="en-ZA" sz="1000" b="1" i="0" u="none" strike="noStrike">
                          <a:solidFill>
                            <a:srgbClr val="000000"/>
                          </a:solidFill>
                          <a:effectLst/>
                          <a:latin typeface="Calibri" panose="020F0502020204030204" pitchFamily="34" charset="0"/>
                        </a:rPr>
                        <a:t>BETHAL</a:t>
                      </a:r>
                    </a:p>
                  </a:txBody>
                  <a:tcPr marL="9525" marR="9525" marT="9525" marB="0" anchor="b">
                    <a:solidFill>
                      <a:schemeClr val="bg1">
                        <a:lumMod val="75000"/>
                      </a:schemeClr>
                    </a:solidFill>
                  </a:tcPr>
                </a:tc>
                <a:tc>
                  <a:txBody>
                    <a:bodyPr/>
                    <a:lstStyle/>
                    <a:p>
                      <a:pPr algn="l" rtl="0" fontAlgn="ctr"/>
                      <a:r>
                        <a:rPr lang="en-ZA" sz="1000" b="0" i="0" u="none" strike="noStrike" dirty="0">
                          <a:solidFill>
                            <a:srgbClr val="000000"/>
                          </a:solidFill>
                          <a:effectLst/>
                          <a:latin typeface="Calibri" panose="020F0502020204030204" pitchFamily="34" charset="0"/>
                        </a:rPr>
                        <a:t>DIR:AREA COMMISSIONER                             </a:t>
                      </a:r>
                    </a:p>
                  </a:txBody>
                  <a:tcPr marL="9525" marR="9525" marT="9525" marB="0" anchor="ctr">
                    <a:solidFill>
                      <a:schemeClr val="bg1">
                        <a:lumMod val="75000"/>
                      </a:schemeClr>
                    </a:solidFill>
                  </a:tcPr>
                </a:tc>
                <a:tc>
                  <a:txBody>
                    <a:bodyPr/>
                    <a:lstStyle/>
                    <a:p>
                      <a:pPr algn="r" rtl="0" fontAlgn="b"/>
                      <a:r>
                        <a:rPr lang="en-ZA" sz="1000" b="0" i="0" u="none" strike="noStrike">
                          <a:solidFill>
                            <a:srgbClr val="000000"/>
                          </a:solidFill>
                          <a:effectLst/>
                          <a:latin typeface="Calibri" panose="020F0502020204030204" pitchFamily="34" charset="0"/>
                        </a:rPr>
                        <a:t>1</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rtl="0" fontAlgn="b"/>
                      <a:r>
                        <a:rPr lang="en-ZA" sz="1000" b="0" i="0" u="none" strike="noStrike" dirty="0">
                          <a:solidFill>
                            <a:srgbClr val="000000"/>
                          </a:solidFill>
                          <a:effectLst/>
                          <a:latin typeface="Calibri" panose="020F0502020204030204" pitchFamily="34" charset="0"/>
                        </a:rPr>
                        <a:t> </a:t>
                      </a:r>
                    </a:p>
                  </a:txBody>
                  <a:tcPr marL="9525" marR="9525" marT="9525" marB="0" anchor="b">
                    <a:solidFill>
                      <a:schemeClr val="bg1">
                        <a:lumMod val="75000"/>
                      </a:schemeClr>
                    </a:solidFill>
                  </a:tcPr>
                </a:tc>
                <a:tc>
                  <a:txBody>
                    <a:bodyPr/>
                    <a:lstStyle/>
                    <a:p>
                      <a:pPr algn="ct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extLst>
                  <a:ext uri="{0D108BD9-81ED-4DB2-BD59-A6C34878D82A}">
                    <a16:rowId xmlns:a16="http://schemas.microsoft.com/office/drawing/2014/main" xmlns="" val="10012"/>
                  </a:ext>
                </a:extLst>
              </a:tr>
              <a:tr h="275691">
                <a:tc vMerge="1">
                  <a:txBody>
                    <a:bodyPr/>
                    <a:lstStyle/>
                    <a:p>
                      <a:endParaRPr lang="en-ZA"/>
                    </a:p>
                  </a:txBody>
                  <a:tcPr/>
                </a:tc>
                <a:tc>
                  <a:txBody>
                    <a:bodyPr/>
                    <a:lstStyle/>
                    <a:p>
                      <a:pPr algn="l" rtl="0" fontAlgn="ctr"/>
                      <a:r>
                        <a:rPr lang="en-ZA" sz="1000" b="1" i="0" u="none" strike="noStrike">
                          <a:solidFill>
                            <a:srgbClr val="000000"/>
                          </a:solidFill>
                          <a:effectLst/>
                          <a:latin typeface="Calibri" panose="020F0502020204030204" pitchFamily="34" charset="0"/>
                        </a:rPr>
                        <a:t>RUSTENBURG</a:t>
                      </a:r>
                    </a:p>
                  </a:txBody>
                  <a:tcPr marL="9525" marR="9525" marT="9525" marB="0" anchor="ctr">
                    <a:solidFill>
                      <a:schemeClr val="bg1">
                        <a:lumMod val="75000"/>
                      </a:schemeClr>
                    </a:solidFill>
                  </a:tcPr>
                </a:tc>
                <a:tc>
                  <a:txBody>
                    <a:bodyPr/>
                    <a:lstStyle/>
                    <a:p>
                      <a:pPr algn="l" rtl="0" fontAlgn="t"/>
                      <a:r>
                        <a:rPr lang="en-ZA" sz="1000" b="0" i="0" u="none" strike="noStrike" dirty="0">
                          <a:solidFill>
                            <a:srgbClr val="000000"/>
                          </a:solidFill>
                          <a:effectLst/>
                          <a:latin typeface="Calibri" panose="020F0502020204030204" pitchFamily="34" charset="0"/>
                        </a:rPr>
                        <a:t>DIR:AREA COMMISSIONER                             </a:t>
                      </a:r>
                    </a:p>
                  </a:txBody>
                  <a:tcPr marL="9525" marR="9525" marT="9525" marB="0">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r" rtl="0" fontAlgn="b"/>
                      <a:r>
                        <a:rPr lang="en-ZA" sz="1000" b="0" i="0" u="none" strike="noStrike">
                          <a:solidFill>
                            <a:srgbClr val="000000"/>
                          </a:solidFill>
                          <a:effectLst/>
                          <a:latin typeface="Calibri" panose="020F0502020204030204" pitchFamily="34" charset="0"/>
                        </a:rPr>
                        <a:t>1</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9525" marR="9525" marT="9525" marB="0" anchor="b">
                    <a:solidFill>
                      <a:schemeClr val="bg1">
                        <a:lumMod val="75000"/>
                      </a:schemeClr>
                    </a:solidFill>
                  </a:tcPr>
                </a:tc>
                <a:tc>
                  <a:txBody>
                    <a:bodyPr/>
                    <a:lstStyle/>
                    <a:p>
                      <a:pPr algn="ct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extLst>
                  <a:ext uri="{0D108BD9-81ED-4DB2-BD59-A6C34878D82A}">
                    <a16:rowId xmlns:a16="http://schemas.microsoft.com/office/drawing/2014/main" xmlns="" val="10013"/>
                  </a:ext>
                </a:extLst>
              </a:tr>
              <a:tr h="318655">
                <a:tc rowSpan="2">
                  <a:txBody>
                    <a:bodyPr/>
                    <a:lstStyle/>
                    <a:p>
                      <a:pPr algn="l" rtl="0" fontAlgn="b"/>
                      <a:r>
                        <a:rPr lang="en-ZA" sz="1000" b="1" i="0" u="none" strike="noStrike" dirty="0">
                          <a:solidFill>
                            <a:srgbClr val="000000"/>
                          </a:solidFill>
                          <a:effectLst/>
                          <a:latin typeface="Calibri" panose="020F0502020204030204" pitchFamily="34" charset="0"/>
                        </a:rPr>
                        <a:t>WC REGION           </a:t>
                      </a:r>
                    </a:p>
                  </a:txBody>
                  <a:tcPr marL="9525" marR="9525" marT="9525" marB="0" anchor="b">
                    <a:solidFill>
                      <a:schemeClr val="bg2">
                        <a:lumMod val="50000"/>
                      </a:schemeClr>
                    </a:solidFill>
                  </a:tcPr>
                </a:tc>
                <a:tc>
                  <a:txBody>
                    <a:bodyPr/>
                    <a:lstStyle/>
                    <a:p>
                      <a:pPr algn="l" rtl="0" fontAlgn="b"/>
                      <a:r>
                        <a:rPr lang="en-ZA" sz="1000" b="1" i="0" u="none" strike="noStrike">
                          <a:solidFill>
                            <a:srgbClr val="000000"/>
                          </a:solidFill>
                          <a:effectLst/>
                          <a:latin typeface="Calibri" panose="020F0502020204030204" pitchFamily="34" charset="0"/>
                        </a:rPr>
                        <a:t>WC REGIONAL OFFICE </a:t>
                      </a:r>
                    </a:p>
                  </a:txBody>
                  <a:tcPr marL="9525" marR="9525" marT="9525" marB="0" anchor="b">
                    <a:solidFill>
                      <a:schemeClr val="bg1">
                        <a:lumMod val="75000"/>
                      </a:schemeClr>
                    </a:solidFill>
                  </a:tcPr>
                </a:tc>
                <a:tc>
                  <a:txBody>
                    <a:bodyPr/>
                    <a:lstStyle/>
                    <a:p>
                      <a:pPr algn="l" rtl="0" fontAlgn="ctr"/>
                      <a:r>
                        <a:rPr lang="en-ZA" sz="1000" b="0" i="0" u="none" strike="noStrike" dirty="0">
                          <a:solidFill>
                            <a:srgbClr val="000000"/>
                          </a:solidFill>
                          <a:effectLst/>
                          <a:latin typeface="Calibri" panose="020F0502020204030204" pitchFamily="34" charset="0"/>
                        </a:rPr>
                        <a:t>DC:DEPUTY REGIONAL COMMISSIONER                   </a:t>
                      </a:r>
                    </a:p>
                  </a:txBody>
                  <a:tcPr marL="9525" marR="9525" marT="9525" marB="0" anchor="ctr">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r" rtl="0" fontAlgn="b"/>
                      <a:r>
                        <a:rPr lang="en-ZA" sz="1000" b="0" i="0" u="none" strike="noStrike">
                          <a:solidFill>
                            <a:srgbClr val="000000"/>
                          </a:solidFill>
                          <a:effectLst/>
                          <a:latin typeface="Calibri" panose="020F0502020204030204" pitchFamily="34" charset="0"/>
                        </a:rPr>
                        <a:t>1</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ct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extLst>
                  <a:ext uri="{0D108BD9-81ED-4DB2-BD59-A6C34878D82A}">
                    <a16:rowId xmlns:a16="http://schemas.microsoft.com/office/drawing/2014/main" xmlns="" val="10014"/>
                  </a:ext>
                </a:extLst>
              </a:tr>
              <a:tr h="318655">
                <a:tc vMerge="1">
                  <a:txBody>
                    <a:bodyPr/>
                    <a:lstStyle/>
                    <a:p>
                      <a:endParaRPr lang="en-ZA"/>
                    </a:p>
                  </a:txBody>
                  <a:tcPr/>
                </a:tc>
                <a:tc>
                  <a:txBody>
                    <a:bodyPr/>
                    <a:lstStyle/>
                    <a:p>
                      <a:pPr algn="l" rtl="0" fontAlgn="b"/>
                      <a:r>
                        <a:rPr lang="en-ZA" sz="1000" b="1" i="0" u="none" strike="noStrike">
                          <a:solidFill>
                            <a:srgbClr val="000000"/>
                          </a:solidFill>
                          <a:effectLst/>
                          <a:latin typeface="Calibri" panose="020F0502020204030204" pitchFamily="34" charset="0"/>
                        </a:rPr>
                        <a:t>HELDERSTROOM(OVERBERG)           </a:t>
                      </a:r>
                    </a:p>
                  </a:txBody>
                  <a:tcPr marL="9525" marR="9525" marT="9525" marB="0" anchor="b">
                    <a:solidFill>
                      <a:schemeClr val="bg1">
                        <a:lumMod val="75000"/>
                      </a:schemeClr>
                    </a:solidFill>
                  </a:tcPr>
                </a:tc>
                <a:tc>
                  <a:txBody>
                    <a:bodyPr/>
                    <a:lstStyle/>
                    <a:p>
                      <a:pPr algn="l" rtl="0" fontAlgn="b"/>
                      <a:r>
                        <a:rPr lang="en-ZA" sz="1000" b="0" i="0" u="none" strike="noStrike" dirty="0">
                          <a:solidFill>
                            <a:srgbClr val="000000"/>
                          </a:solidFill>
                          <a:effectLst/>
                          <a:latin typeface="Calibri" panose="020F0502020204030204" pitchFamily="34" charset="0"/>
                        </a:rPr>
                        <a:t>DIR:AREA COMMISSIONER                             </a:t>
                      </a:r>
                    </a:p>
                  </a:txBody>
                  <a:tcPr marL="9525" marR="9525" marT="9525" marB="0" anchor="b">
                    <a:solidFill>
                      <a:schemeClr val="bg1">
                        <a:lumMod val="75000"/>
                      </a:schemeClr>
                    </a:solidFill>
                  </a:tcPr>
                </a:tc>
                <a:tc>
                  <a:txBody>
                    <a:bodyPr/>
                    <a:lstStyle/>
                    <a:p>
                      <a:pPr algn="r" rtl="0" fontAlgn="b"/>
                      <a:r>
                        <a:rPr lang="en-ZA" sz="1000" b="0" i="0" u="none" strike="noStrike">
                          <a:solidFill>
                            <a:srgbClr val="000000"/>
                          </a:solidFill>
                          <a:effectLst/>
                          <a:latin typeface="Calibri" panose="020F0502020204030204" pitchFamily="34" charset="0"/>
                        </a:rPr>
                        <a:t>1</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rtl="0" fontAlgn="b"/>
                      <a:r>
                        <a:rPr lang="en-ZA" sz="1000" b="0" i="0" u="none" strike="noStrike">
                          <a:solidFill>
                            <a:srgbClr val="000000"/>
                          </a:solidFill>
                          <a:effectLst/>
                          <a:latin typeface="Calibri" panose="020F0502020204030204" pitchFamily="34" charset="0"/>
                        </a:rPr>
                        <a:t> </a:t>
                      </a:r>
                    </a:p>
                  </a:txBody>
                  <a:tcPr marL="9525" marR="9525" marT="9525" marB="0" anchor="b">
                    <a:solidFill>
                      <a:schemeClr val="bg1">
                        <a:lumMod val="75000"/>
                      </a:schemeClr>
                    </a:solidFill>
                  </a:tcPr>
                </a:tc>
                <a:tc>
                  <a:txBody>
                    <a:bodyPr/>
                    <a:lstStyle/>
                    <a:p>
                      <a:pPr algn="ctr" rtl="0" fontAlgn="b"/>
                      <a:r>
                        <a:rPr lang="en-ZA" sz="1000" b="0" i="0" u="none" strike="noStrike" dirty="0">
                          <a:solidFill>
                            <a:srgbClr val="000000"/>
                          </a:solidFill>
                          <a:effectLst/>
                          <a:latin typeface="Calibri" panose="020F0502020204030204" pitchFamily="34" charset="0"/>
                        </a:rPr>
                        <a:t>1</a:t>
                      </a:r>
                    </a:p>
                  </a:txBody>
                  <a:tcPr marL="9525" marR="9525" marT="9525" marB="0" anchor="b">
                    <a:solidFill>
                      <a:schemeClr val="bg1">
                        <a:lumMod val="75000"/>
                      </a:schemeClr>
                    </a:solidFill>
                  </a:tcPr>
                </a:tc>
                <a:extLst>
                  <a:ext uri="{0D108BD9-81ED-4DB2-BD59-A6C34878D82A}">
                    <a16:rowId xmlns:a16="http://schemas.microsoft.com/office/drawing/2014/main" xmlns="" val="10015"/>
                  </a:ext>
                </a:extLst>
              </a:tr>
              <a:tr h="275691">
                <a:tc>
                  <a:txBody>
                    <a:bodyPr/>
                    <a:lstStyle/>
                    <a:p>
                      <a:pPr algn="l" rtl="0" fontAlgn="b"/>
                      <a:r>
                        <a:rPr lang="en-ZA" sz="1400" b="1" i="0" u="none" strike="noStrike" dirty="0">
                          <a:solidFill>
                            <a:srgbClr val="000000"/>
                          </a:solidFill>
                          <a:effectLst/>
                          <a:latin typeface="Calibri" panose="020F0502020204030204" pitchFamily="34" charset="0"/>
                        </a:rPr>
                        <a:t>GRAND TOTAL</a:t>
                      </a:r>
                    </a:p>
                  </a:txBody>
                  <a:tcPr marL="9525" marR="9525" marT="9525" marB="0" anchor="b">
                    <a:solidFill>
                      <a:schemeClr val="bg2">
                        <a:lumMod val="50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l" fontAlgn="b"/>
                      <a:r>
                        <a:rPr lang="en-ZA" sz="1800" b="0" i="0" u="none" strike="noStrike">
                          <a:solidFill>
                            <a:srgbClr val="000000"/>
                          </a:solidFill>
                          <a:effectLst/>
                          <a:latin typeface="Arial" panose="020B0604020202020204" pitchFamily="34" charset="0"/>
                        </a:rPr>
                        <a:t> </a:t>
                      </a:r>
                    </a:p>
                  </a:txBody>
                  <a:tcPr marL="9525" marR="9525" marT="9525" marB="0" anchor="b">
                    <a:solidFill>
                      <a:schemeClr val="bg1">
                        <a:lumMod val="75000"/>
                      </a:schemeClr>
                    </a:solidFill>
                  </a:tcPr>
                </a:tc>
                <a:tc>
                  <a:txBody>
                    <a:bodyPr/>
                    <a:lstStyle/>
                    <a:p>
                      <a:pPr algn="r" rtl="0" fontAlgn="b"/>
                      <a:r>
                        <a:rPr lang="en-ZA" sz="1400" b="1" i="0" u="none" strike="noStrike">
                          <a:solidFill>
                            <a:srgbClr val="000000"/>
                          </a:solidFill>
                          <a:effectLst/>
                          <a:latin typeface="Calibri" panose="020F0502020204030204" pitchFamily="34" charset="0"/>
                        </a:rPr>
                        <a:t>2</a:t>
                      </a:r>
                    </a:p>
                  </a:txBody>
                  <a:tcPr marL="9525" marR="9525" marT="9525" marB="0" anchor="b">
                    <a:solidFill>
                      <a:schemeClr val="bg1">
                        <a:lumMod val="75000"/>
                      </a:schemeClr>
                    </a:solidFill>
                  </a:tcPr>
                </a:tc>
                <a:tc>
                  <a:txBody>
                    <a:bodyPr/>
                    <a:lstStyle/>
                    <a:p>
                      <a:pPr algn="r" rtl="0" fontAlgn="b"/>
                      <a:r>
                        <a:rPr lang="en-ZA" sz="1400" b="1" i="0" u="none" strike="noStrike">
                          <a:solidFill>
                            <a:srgbClr val="000000"/>
                          </a:solidFill>
                          <a:effectLst/>
                          <a:latin typeface="Calibri" panose="020F0502020204030204" pitchFamily="34" charset="0"/>
                        </a:rPr>
                        <a:t>1</a:t>
                      </a:r>
                    </a:p>
                  </a:txBody>
                  <a:tcPr marL="9525" marR="9525" marT="9525" marB="0" anchor="b">
                    <a:solidFill>
                      <a:schemeClr val="bg1">
                        <a:lumMod val="75000"/>
                      </a:schemeClr>
                    </a:solidFill>
                  </a:tcPr>
                </a:tc>
                <a:tc>
                  <a:txBody>
                    <a:bodyPr/>
                    <a:lstStyle/>
                    <a:p>
                      <a:pPr algn="r" rtl="0" fontAlgn="b"/>
                      <a:r>
                        <a:rPr lang="en-ZA" sz="1400" b="1" i="0" u="none" strike="noStrike">
                          <a:solidFill>
                            <a:srgbClr val="000000"/>
                          </a:solidFill>
                          <a:effectLst/>
                          <a:latin typeface="Calibri" panose="020F0502020204030204" pitchFamily="34" charset="0"/>
                        </a:rPr>
                        <a:t>1</a:t>
                      </a:r>
                    </a:p>
                  </a:txBody>
                  <a:tcPr marL="9525" marR="9525" marT="9525" marB="0" anchor="b">
                    <a:solidFill>
                      <a:schemeClr val="bg1">
                        <a:lumMod val="75000"/>
                      </a:schemeClr>
                    </a:solidFill>
                  </a:tcPr>
                </a:tc>
                <a:tc>
                  <a:txBody>
                    <a:bodyPr/>
                    <a:lstStyle/>
                    <a:p>
                      <a:pPr algn="r" rtl="0" fontAlgn="b"/>
                      <a:r>
                        <a:rPr lang="en-ZA" sz="1400" b="1" i="0" u="none" strike="noStrike">
                          <a:solidFill>
                            <a:srgbClr val="000000"/>
                          </a:solidFill>
                          <a:effectLst/>
                          <a:latin typeface="Calibri" panose="020F0502020204030204" pitchFamily="34" charset="0"/>
                        </a:rPr>
                        <a:t>1</a:t>
                      </a:r>
                    </a:p>
                  </a:txBody>
                  <a:tcPr marL="9525" marR="9525" marT="9525" marB="0" anchor="b">
                    <a:solidFill>
                      <a:schemeClr val="bg1">
                        <a:lumMod val="75000"/>
                      </a:schemeClr>
                    </a:solidFill>
                  </a:tcPr>
                </a:tc>
                <a:tc>
                  <a:txBody>
                    <a:bodyPr/>
                    <a:lstStyle/>
                    <a:p>
                      <a:pPr algn="r" rtl="0" fontAlgn="b"/>
                      <a:r>
                        <a:rPr lang="en-ZA" sz="1400" b="1" i="0" u="none" strike="noStrike">
                          <a:solidFill>
                            <a:srgbClr val="000000"/>
                          </a:solidFill>
                          <a:effectLst/>
                          <a:latin typeface="Calibri" panose="020F0502020204030204" pitchFamily="34" charset="0"/>
                        </a:rPr>
                        <a:t>2</a:t>
                      </a:r>
                    </a:p>
                  </a:txBody>
                  <a:tcPr marL="9525" marR="9525" marT="9525" marB="0" anchor="b">
                    <a:solidFill>
                      <a:schemeClr val="bg1">
                        <a:lumMod val="75000"/>
                      </a:schemeClr>
                    </a:solidFill>
                  </a:tcPr>
                </a:tc>
                <a:tc>
                  <a:txBody>
                    <a:bodyPr/>
                    <a:lstStyle/>
                    <a:p>
                      <a:pPr algn="r" rtl="0" fontAlgn="b"/>
                      <a:r>
                        <a:rPr lang="en-ZA" sz="1400" b="1" i="0" u="none" strike="noStrike">
                          <a:solidFill>
                            <a:srgbClr val="000000"/>
                          </a:solidFill>
                          <a:effectLst/>
                          <a:latin typeface="Calibri" panose="020F0502020204030204" pitchFamily="34" charset="0"/>
                        </a:rPr>
                        <a:t>3</a:t>
                      </a:r>
                    </a:p>
                  </a:txBody>
                  <a:tcPr marL="9525" marR="9525" marT="9525" marB="0" anchor="b">
                    <a:solidFill>
                      <a:schemeClr val="bg1">
                        <a:lumMod val="75000"/>
                      </a:schemeClr>
                    </a:solidFill>
                  </a:tcPr>
                </a:tc>
                <a:tc>
                  <a:txBody>
                    <a:bodyPr/>
                    <a:lstStyle/>
                    <a:p>
                      <a:pPr algn="r" rtl="0" fontAlgn="b"/>
                      <a:r>
                        <a:rPr lang="en-ZA" sz="1400" b="1" i="0" u="none" strike="noStrike">
                          <a:solidFill>
                            <a:srgbClr val="000000"/>
                          </a:solidFill>
                          <a:effectLst/>
                          <a:latin typeface="Calibri" panose="020F0502020204030204" pitchFamily="34" charset="0"/>
                        </a:rPr>
                        <a:t>1</a:t>
                      </a:r>
                    </a:p>
                  </a:txBody>
                  <a:tcPr marL="9525" marR="9525" marT="9525" marB="0" anchor="b">
                    <a:solidFill>
                      <a:schemeClr val="bg1">
                        <a:lumMod val="75000"/>
                      </a:schemeClr>
                    </a:solidFill>
                  </a:tcPr>
                </a:tc>
                <a:tc>
                  <a:txBody>
                    <a:bodyPr/>
                    <a:lstStyle/>
                    <a:p>
                      <a:pPr algn="r" rtl="0" fontAlgn="b"/>
                      <a:r>
                        <a:rPr lang="en-ZA" sz="1400" b="1" i="0" u="none" strike="noStrike">
                          <a:solidFill>
                            <a:srgbClr val="000000"/>
                          </a:solidFill>
                          <a:effectLst/>
                          <a:latin typeface="Calibri" panose="020F0502020204030204" pitchFamily="34" charset="0"/>
                        </a:rPr>
                        <a:t>3</a:t>
                      </a:r>
                    </a:p>
                  </a:txBody>
                  <a:tcPr marL="9525" marR="9525" marT="9525" marB="0" anchor="b">
                    <a:solidFill>
                      <a:schemeClr val="bg1">
                        <a:lumMod val="75000"/>
                      </a:schemeClr>
                    </a:solidFill>
                  </a:tcPr>
                </a:tc>
                <a:tc>
                  <a:txBody>
                    <a:bodyPr/>
                    <a:lstStyle/>
                    <a:p>
                      <a:pPr algn="ctr" rtl="0" fontAlgn="b"/>
                      <a:r>
                        <a:rPr lang="en-ZA" sz="1400" b="1" i="0" u="none" strike="noStrike" dirty="0">
                          <a:solidFill>
                            <a:srgbClr val="000000"/>
                          </a:solidFill>
                          <a:effectLst/>
                          <a:latin typeface="Calibri" panose="020F0502020204030204" pitchFamily="34" charset="0"/>
                        </a:rPr>
                        <a:t>14</a:t>
                      </a:r>
                    </a:p>
                  </a:txBody>
                  <a:tcPr marL="9525" marR="9525" marT="9525" marB="0" anchor="b">
                    <a:solidFill>
                      <a:schemeClr val="bg1">
                        <a:lumMod val="75000"/>
                      </a:schemeClr>
                    </a:solidFill>
                  </a:tcPr>
                </a:tc>
                <a:extLst>
                  <a:ext uri="{0D108BD9-81ED-4DB2-BD59-A6C34878D82A}">
                    <a16:rowId xmlns:a16="http://schemas.microsoft.com/office/drawing/2014/main" xmlns="" val="10016"/>
                  </a:ext>
                </a:extLst>
              </a:tr>
            </a:tbl>
          </a:graphicData>
        </a:graphic>
      </p:graphicFrame>
      <p:sp>
        <p:nvSpPr>
          <p:cNvPr id="4" name="Slide Number Placeholder 3"/>
          <p:cNvSpPr>
            <a:spLocks noGrp="1"/>
          </p:cNvSpPr>
          <p:nvPr>
            <p:ph type="sldNum" sz="quarter" idx="12"/>
          </p:nvPr>
        </p:nvSpPr>
        <p:spPr/>
        <p:txBody>
          <a:bodyPr/>
          <a:lstStyle/>
          <a:p>
            <a:fld id="{DCB3B80B-23E3-3948-A741-EEB7CB22DD0C}" type="slidenum">
              <a:rPr lang="en-US" smtClean="0"/>
              <a:pPr/>
              <a:t>14</a:t>
            </a:fld>
            <a:endParaRPr lang="en-US" dirty="0"/>
          </a:p>
        </p:txBody>
      </p:sp>
    </p:spTree>
    <p:extLst>
      <p:ext uri="{BB962C8B-B14F-4D97-AF65-F5344CB8AC3E}">
        <p14:creationId xmlns:p14="http://schemas.microsoft.com/office/powerpoint/2010/main" xmlns="" val="3060877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270" y="1135719"/>
            <a:ext cx="8293114" cy="4247317"/>
          </a:xfrm>
          <a:prstGeom prst="rect">
            <a:avLst/>
          </a:prstGeom>
        </p:spPr>
        <p:txBody>
          <a:bodyPr wrap="square">
            <a:spAutoFit/>
          </a:bodyPr>
          <a:lstStyle/>
          <a:p>
            <a:pPr marL="228600" lvl="0" indent="-228600" algn="just" defTabSz="914400">
              <a:buFont typeface="+mj-lt"/>
              <a:buAutoNum type="arabicPeriod"/>
            </a:pPr>
            <a:r>
              <a:rPr lang="en-ZA" sz="1800" b="1" dirty="0" smtClean="0">
                <a:solidFill>
                  <a:prstClr val="black"/>
                </a:solidFill>
              </a:rPr>
              <a:t> Internal </a:t>
            </a:r>
            <a:r>
              <a:rPr lang="en-ZA" sz="1800" b="1" dirty="0">
                <a:solidFill>
                  <a:prstClr val="black"/>
                </a:solidFill>
              </a:rPr>
              <a:t>&amp; Ext. Recruitment and Selection</a:t>
            </a:r>
          </a:p>
          <a:p>
            <a:pPr marL="342900" lvl="0" indent="-342900" algn="just" defTabSz="914400">
              <a:buFont typeface="Wingdings" pitchFamily="2" charset="2"/>
              <a:buChar char="§"/>
            </a:pPr>
            <a:r>
              <a:rPr lang="en-ZA" sz="1800" dirty="0">
                <a:solidFill>
                  <a:prstClr val="black"/>
                </a:solidFill>
              </a:rPr>
              <a:t>The </a:t>
            </a:r>
            <a:r>
              <a:rPr lang="en-ZA" sz="1800" b="1" dirty="0">
                <a:solidFill>
                  <a:prstClr val="black"/>
                </a:solidFill>
              </a:rPr>
              <a:t>decentralisation of external and internal advertisement </a:t>
            </a:r>
            <a:r>
              <a:rPr lang="en-ZA" sz="1800" dirty="0">
                <a:solidFill>
                  <a:prstClr val="black"/>
                </a:solidFill>
              </a:rPr>
              <a:t>was given to Regions as early as the beginning of this financial year</a:t>
            </a:r>
          </a:p>
          <a:p>
            <a:pPr marL="342900" lvl="0" indent="-342900" algn="just" defTabSz="914400">
              <a:buFont typeface="Wingdings" pitchFamily="2" charset="2"/>
              <a:buChar char="§"/>
            </a:pPr>
            <a:r>
              <a:rPr lang="en-ZA" sz="1800" dirty="0">
                <a:solidFill>
                  <a:prstClr val="black"/>
                </a:solidFill>
              </a:rPr>
              <a:t>At the time our National vacancy for </a:t>
            </a:r>
            <a:r>
              <a:rPr lang="en-ZA" sz="1800" b="1" dirty="0">
                <a:solidFill>
                  <a:prstClr val="black"/>
                </a:solidFill>
              </a:rPr>
              <a:t>Non-SMS posts was standing at 4118 and now it stands at 3270 </a:t>
            </a:r>
            <a:r>
              <a:rPr lang="en-ZA" sz="1800" dirty="0">
                <a:solidFill>
                  <a:prstClr val="black"/>
                </a:solidFill>
              </a:rPr>
              <a:t>meaning we have managed to </a:t>
            </a:r>
            <a:r>
              <a:rPr lang="en-ZA" sz="1800" b="1" dirty="0">
                <a:solidFill>
                  <a:prstClr val="black"/>
                </a:solidFill>
              </a:rPr>
              <a:t>fill 848 posts </a:t>
            </a:r>
            <a:r>
              <a:rPr lang="en-ZA" sz="1800" dirty="0">
                <a:solidFill>
                  <a:prstClr val="black"/>
                </a:solidFill>
              </a:rPr>
              <a:t>nationally to date.</a:t>
            </a:r>
          </a:p>
          <a:p>
            <a:pPr marL="342900" lvl="0" indent="-342900" algn="just" defTabSz="914400">
              <a:buFont typeface="Wingdings" pitchFamily="2" charset="2"/>
              <a:buChar char="§"/>
            </a:pPr>
            <a:r>
              <a:rPr lang="en-US" sz="1800" b="1" dirty="0">
                <a:solidFill>
                  <a:prstClr val="black"/>
                </a:solidFill>
              </a:rPr>
              <a:t>Enrolment of Group 1 of 2019. </a:t>
            </a:r>
            <a:r>
              <a:rPr lang="en-US" sz="1800" dirty="0">
                <a:solidFill>
                  <a:prstClr val="black"/>
                </a:solidFill>
              </a:rPr>
              <a:t>There is a currently a </a:t>
            </a:r>
            <a:r>
              <a:rPr lang="en-US" sz="1800" b="1" dirty="0">
                <a:solidFill>
                  <a:prstClr val="black"/>
                </a:solidFill>
              </a:rPr>
              <a:t>total of 1027 </a:t>
            </a:r>
            <a:r>
              <a:rPr lang="en-US" sz="1800" dirty="0">
                <a:solidFill>
                  <a:prstClr val="black"/>
                </a:solidFill>
              </a:rPr>
              <a:t>learners at the colleges. There was </a:t>
            </a:r>
            <a:r>
              <a:rPr lang="en-US" sz="1800" b="1" dirty="0">
                <a:solidFill>
                  <a:prstClr val="black"/>
                </a:solidFill>
              </a:rPr>
              <a:t>initially a total of 1034 but 7 learners were lost due </a:t>
            </a:r>
            <a:r>
              <a:rPr lang="en-US" sz="1800" dirty="0">
                <a:solidFill>
                  <a:prstClr val="black"/>
                </a:solidFill>
              </a:rPr>
              <a:t>to various reasons such as pregnancies, resignations and ill health.</a:t>
            </a:r>
          </a:p>
          <a:p>
            <a:pPr lvl="0" algn="just" defTabSz="914400"/>
            <a:r>
              <a:rPr lang="en-ZA" sz="1800" b="1" dirty="0" smtClean="0">
                <a:solidFill>
                  <a:prstClr val="black"/>
                </a:solidFill>
              </a:rPr>
              <a:t>2. Ex </a:t>
            </a:r>
            <a:r>
              <a:rPr lang="en-ZA" sz="1800" b="1" dirty="0">
                <a:solidFill>
                  <a:prstClr val="black"/>
                </a:solidFill>
              </a:rPr>
              <a:t>Officials </a:t>
            </a:r>
          </a:p>
          <a:p>
            <a:pPr lvl="0" algn="just" defTabSz="914400"/>
            <a:r>
              <a:rPr lang="en-ZA" sz="1800" dirty="0">
                <a:solidFill>
                  <a:prstClr val="black"/>
                </a:solidFill>
              </a:rPr>
              <a:t>In addition we have </a:t>
            </a:r>
            <a:r>
              <a:rPr lang="en-ZA" sz="1800" b="1" dirty="0">
                <a:solidFill>
                  <a:prstClr val="black"/>
                </a:solidFill>
              </a:rPr>
              <a:t>created 1500 posts for ex-officials  </a:t>
            </a:r>
            <a:r>
              <a:rPr lang="en-ZA" sz="1800" dirty="0">
                <a:solidFill>
                  <a:prstClr val="black"/>
                </a:solidFill>
              </a:rPr>
              <a:t>and have filled about 900 posts to date. Some regions have re-advertised in order to achieve their </a:t>
            </a:r>
            <a:r>
              <a:rPr lang="en-ZA" sz="1800" dirty="0" smtClean="0">
                <a:solidFill>
                  <a:prstClr val="black"/>
                </a:solidFill>
              </a:rPr>
              <a:t>targets</a:t>
            </a:r>
          </a:p>
          <a:p>
            <a:pPr lvl="0" algn="just" defTabSz="914400"/>
            <a:endParaRPr lang="en-ZA" sz="1800" dirty="0">
              <a:solidFill>
                <a:prstClr val="black"/>
              </a:solidFill>
            </a:endParaRPr>
          </a:p>
          <a:p>
            <a:pPr lvl="0" algn="just" defTabSz="914400"/>
            <a:r>
              <a:rPr lang="en-ZA" sz="1800" b="1" dirty="0">
                <a:solidFill>
                  <a:prstClr val="black"/>
                </a:solidFill>
              </a:rPr>
              <a:t>3. Reservists from Department of Defence</a:t>
            </a:r>
          </a:p>
          <a:p>
            <a:pPr lvl="0" algn="just" defTabSz="914400"/>
            <a:r>
              <a:rPr lang="en-ZA" sz="1800" dirty="0">
                <a:solidFill>
                  <a:prstClr val="black"/>
                </a:solidFill>
              </a:rPr>
              <a:t>We will fill the current vacancies with </a:t>
            </a:r>
            <a:r>
              <a:rPr lang="en-ZA" sz="1800" b="1" dirty="0">
                <a:solidFill>
                  <a:prstClr val="black"/>
                </a:solidFill>
              </a:rPr>
              <a:t>a total of 2000 reservists </a:t>
            </a:r>
            <a:r>
              <a:rPr lang="en-ZA" sz="1800" dirty="0">
                <a:solidFill>
                  <a:prstClr val="black"/>
                </a:solidFill>
              </a:rPr>
              <a:t>from the DOD with effect from the 1</a:t>
            </a:r>
            <a:r>
              <a:rPr lang="en-ZA" sz="1800" baseline="30000" dirty="0">
                <a:solidFill>
                  <a:prstClr val="black"/>
                </a:solidFill>
              </a:rPr>
              <a:t>st</a:t>
            </a:r>
            <a:r>
              <a:rPr lang="en-ZA" sz="1800" dirty="0">
                <a:solidFill>
                  <a:prstClr val="black"/>
                </a:solidFill>
              </a:rPr>
              <a:t> of April 2020.</a:t>
            </a:r>
          </a:p>
        </p:txBody>
      </p:sp>
      <p:pic>
        <p:nvPicPr>
          <p:cNvPr id="3" name="Picture 2"/>
          <p:cNvPicPr>
            <a:picLocks noChangeAspect="1"/>
          </p:cNvPicPr>
          <p:nvPr/>
        </p:nvPicPr>
        <p:blipFill>
          <a:blip r:embed="rId2"/>
          <a:stretch>
            <a:fillRect/>
          </a:stretch>
        </p:blipFill>
        <p:spPr>
          <a:xfrm>
            <a:off x="271718" y="207147"/>
            <a:ext cx="8724132" cy="792549"/>
          </a:xfrm>
          <a:prstGeom prst="rect">
            <a:avLst/>
          </a:prstGeom>
        </p:spPr>
      </p:pic>
      <p:sp>
        <p:nvSpPr>
          <p:cNvPr id="4" name="Slide Number Placeholder 3"/>
          <p:cNvSpPr>
            <a:spLocks noGrp="1"/>
          </p:cNvSpPr>
          <p:nvPr>
            <p:ph type="sldNum" sz="quarter" idx="12"/>
          </p:nvPr>
        </p:nvSpPr>
        <p:spPr/>
        <p:txBody>
          <a:bodyPr/>
          <a:lstStyle/>
          <a:p>
            <a:fld id="{DCB3B80B-23E3-3948-A741-EEB7CB22DD0C}" type="slidenum">
              <a:rPr lang="en-US" smtClean="0"/>
              <a:pPr/>
              <a:t>15</a:t>
            </a:fld>
            <a:endParaRPr lang="en-US" dirty="0"/>
          </a:p>
        </p:txBody>
      </p:sp>
    </p:spTree>
    <p:extLst>
      <p:ext uri="{BB962C8B-B14F-4D97-AF65-F5344CB8AC3E}">
        <p14:creationId xmlns:p14="http://schemas.microsoft.com/office/powerpoint/2010/main" xmlns="" val="4063792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184" y="74141"/>
            <a:ext cx="6310184" cy="646331"/>
          </a:xfrm>
          <a:prstGeom prst="rect">
            <a:avLst/>
          </a:prstGeom>
        </p:spPr>
        <p:txBody>
          <a:bodyPr wrap="square">
            <a:spAutoFit/>
          </a:bodyPr>
          <a:lstStyle/>
          <a:p>
            <a:r>
              <a:rPr lang="en-US" sz="1800" b="1" spc="600" dirty="0">
                <a:solidFill>
                  <a:prstClr val="black"/>
                </a:solidFill>
                <a:effectLst>
                  <a:outerShdw blurRad="38100" dist="38100" dir="2700000" algn="tl">
                    <a:srgbClr val="000000">
                      <a:alpha val="43137"/>
                    </a:srgbClr>
                  </a:outerShdw>
                </a:effectLst>
              </a:rPr>
              <a:t>NATIONAL NON-SMS VACANCY RATE AS AT </a:t>
            </a:r>
            <a:r>
              <a:rPr lang="en-US" sz="1800" b="1" spc="600" dirty="0" smtClean="0">
                <a:solidFill>
                  <a:prstClr val="black"/>
                </a:solidFill>
                <a:effectLst>
                  <a:outerShdw blurRad="38100" dist="38100" dir="2700000" algn="tl">
                    <a:srgbClr val="000000">
                      <a:alpha val="43137"/>
                    </a:srgbClr>
                  </a:outerShdw>
                </a:effectLst>
              </a:rPr>
              <a:t>3FEBRUARY </a:t>
            </a:r>
            <a:r>
              <a:rPr lang="en-US" sz="1800" b="1" spc="600" dirty="0">
                <a:solidFill>
                  <a:prstClr val="black"/>
                </a:solidFill>
                <a:effectLst>
                  <a:outerShdw blurRad="38100" dist="38100" dir="2700000" algn="tl">
                    <a:srgbClr val="000000">
                      <a:alpha val="43137"/>
                    </a:srgbClr>
                  </a:outerShdw>
                </a:effectLst>
              </a:rPr>
              <a:t>2020 </a:t>
            </a:r>
            <a:endParaRPr lang="en-ZA" sz="1800" dirty="0"/>
          </a:p>
        </p:txBody>
      </p:sp>
      <p:graphicFrame>
        <p:nvGraphicFramePr>
          <p:cNvPr id="3" name="Table 2"/>
          <p:cNvGraphicFramePr>
            <a:graphicFrameLocks noGrp="1"/>
          </p:cNvGraphicFramePr>
          <p:nvPr>
            <p:extLst>
              <p:ext uri="{D42A27DB-BD31-4B8C-83A1-F6EECF244321}">
                <p14:modId xmlns:p14="http://schemas.microsoft.com/office/powerpoint/2010/main" xmlns="" val="2440381514"/>
              </p:ext>
            </p:extLst>
          </p:nvPr>
        </p:nvGraphicFramePr>
        <p:xfrm>
          <a:off x="275968" y="957648"/>
          <a:ext cx="8068733" cy="4797786"/>
        </p:xfrm>
        <a:graphic>
          <a:graphicData uri="http://schemas.openxmlformats.org/drawingml/2006/table">
            <a:tbl>
              <a:tblPr>
                <a:effectLst>
                  <a:outerShdw blurRad="50800" dist="38100" dir="18900000" algn="bl" rotWithShape="0">
                    <a:prstClr val="black">
                      <a:alpha val="40000"/>
                    </a:prstClr>
                  </a:outerShdw>
                </a:effectLst>
              </a:tblPr>
              <a:tblGrid>
                <a:gridCol w="1426233">
                  <a:extLst>
                    <a:ext uri="{9D8B030D-6E8A-4147-A177-3AD203B41FA5}">
                      <a16:colId xmlns:a16="http://schemas.microsoft.com/office/drawing/2014/main" xmlns="" val="20000"/>
                    </a:ext>
                  </a:extLst>
                </a:gridCol>
                <a:gridCol w="1119664">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2363902">
                  <a:extLst>
                    <a:ext uri="{9D8B030D-6E8A-4147-A177-3AD203B41FA5}">
                      <a16:colId xmlns:a16="http://schemas.microsoft.com/office/drawing/2014/main" xmlns="" val="20003"/>
                    </a:ext>
                  </a:extLst>
                </a:gridCol>
                <a:gridCol w="1646766">
                  <a:extLst>
                    <a:ext uri="{9D8B030D-6E8A-4147-A177-3AD203B41FA5}">
                      <a16:colId xmlns:a16="http://schemas.microsoft.com/office/drawing/2014/main" xmlns="" val="20004"/>
                    </a:ext>
                  </a:extLst>
                </a:gridCol>
              </a:tblGrid>
              <a:tr h="673588">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algn="l" fontAlgn="b"/>
                      <a:r>
                        <a:rPr lang="en-US" sz="1400" b="1" u="none" strike="noStrike" dirty="0" smtClean="0">
                          <a:effectLst>
                            <a:outerShdw blurRad="38100" dist="38100" dir="2700000" algn="tl">
                              <a:srgbClr val="000000">
                                <a:alpha val="43137"/>
                              </a:srgbClr>
                            </a:outerShdw>
                          </a:effectLst>
                        </a:rPr>
                        <a:t>REGION</a:t>
                      </a:r>
                      <a:endParaRPr lang="en-US" sz="14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algn="l" fontAlgn="b"/>
                      <a:r>
                        <a:rPr lang="en-US" sz="1400" b="1" u="none" strike="noStrike" dirty="0" smtClean="0">
                          <a:effectLst>
                            <a:outerShdw blurRad="38100" dist="38100" dir="2700000" algn="tl">
                              <a:srgbClr val="000000">
                                <a:alpha val="43137"/>
                              </a:srgbClr>
                            </a:outerShdw>
                          </a:effectLst>
                        </a:rPr>
                        <a:t>  FILLED                     </a:t>
                      </a:r>
                      <a:endParaRPr lang="en-US" sz="14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algn="l" fontAlgn="b"/>
                      <a:r>
                        <a:rPr lang="en-US" sz="1400" b="1" u="none" strike="noStrike" dirty="0" smtClean="0">
                          <a:effectLst>
                            <a:outerShdw blurRad="38100" dist="38100" dir="2700000" algn="tl">
                              <a:srgbClr val="000000">
                                <a:alpha val="43137"/>
                              </a:srgbClr>
                            </a:outerShdw>
                          </a:effectLst>
                        </a:rPr>
                        <a:t>VACANT</a:t>
                      </a:r>
                    </a:p>
                    <a:p>
                      <a:pPr algn="l" fontAlgn="b"/>
                      <a:r>
                        <a:rPr lang="en-US" sz="1400" b="1" u="none" strike="noStrike" dirty="0" smtClean="0">
                          <a:effectLst>
                            <a:outerShdw blurRad="38100" dist="38100" dir="2700000" algn="tl">
                              <a:srgbClr val="000000">
                                <a:alpha val="43137"/>
                              </a:srgbClr>
                            </a:outerShdw>
                          </a:effectLst>
                        </a:rPr>
                        <a:t>POSTS                            </a:t>
                      </a:r>
                      <a:endParaRPr lang="en-US" sz="14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algn="l" fontAlgn="b"/>
                      <a:r>
                        <a:rPr lang="en-US" sz="1400" b="1" u="none" strike="noStrike" dirty="0" smtClean="0">
                          <a:effectLst>
                            <a:outerShdw blurRad="38100" dist="38100" dir="2700000" algn="tl">
                              <a:srgbClr val="000000">
                                <a:alpha val="43137"/>
                              </a:srgbClr>
                            </a:outerShdw>
                          </a:effectLst>
                        </a:rPr>
                        <a:t>  TOTAL</a:t>
                      </a:r>
                      <a:endParaRPr lang="en-US" sz="14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algn="l" fontAlgn="b"/>
                      <a:r>
                        <a:rPr lang="en-US" sz="1400" b="1" u="none" strike="noStrike" dirty="0">
                          <a:effectLst>
                            <a:outerShdw blurRad="38100" dist="38100" dir="2700000" algn="tl">
                              <a:srgbClr val="000000">
                                <a:alpha val="43137"/>
                              </a:srgbClr>
                            </a:outerShdw>
                          </a:effectLst>
                        </a:rPr>
                        <a:t>VACANCY </a:t>
                      </a:r>
                      <a:r>
                        <a:rPr lang="en-US" sz="1400" b="1" u="none" strike="noStrike" dirty="0" smtClean="0">
                          <a:effectLst>
                            <a:outerShdw blurRad="38100" dist="38100" dir="2700000" algn="tl">
                              <a:srgbClr val="000000">
                                <a:alpha val="43137"/>
                              </a:srgbClr>
                            </a:outerShdw>
                          </a:effectLst>
                        </a:rPr>
                        <a:t>RATE</a:t>
                      </a:r>
                      <a:endParaRPr lang="en-US" sz="14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0"/>
                  </a:ext>
                </a:extLst>
              </a:tr>
              <a:tr h="498291">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algn="l" fontAlgn="b"/>
                      <a:r>
                        <a:rPr lang="en-US" sz="1600" b="1" u="none" strike="noStrike" dirty="0" smtClean="0">
                          <a:effectLst/>
                        </a:rPr>
                        <a:t>KZN</a:t>
                      </a:r>
                      <a:endParaRPr lang="en-US" sz="1600" b="1" i="0" u="none" strike="noStrike" dirty="0">
                        <a:solidFill>
                          <a:srgbClr val="000000"/>
                        </a:solidFill>
                        <a:effectLst/>
                        <a:latin typeface="+mj-lt"/>
                      </a:endParaRPr>
                    </a:p>
                  </a:txBody>
                  <a:tcPr marL="9525" marR="9525" marT="9525"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EEECE1">
                            <a:lumMod val="75000"/>
                            <a:tint val="66000"/>
                            <a:satMod val="160000"/>
                          </a:srgbClr>
                        </a:gs>
                        <a:gs pos="50000">
                          <a:srgbClr val="EEECE1">
                            <a:lumMod val="75000"/>
                            <a:tint val="44500"/>
                            <a:satMod val="160000"/>
                          </a:srgbClr>
                        </a:gs>
                        <a:gs pos="100000">
                          <a:srgbClr val="EEECE1">
                            <a:lumMod val="75000"/>
                            <a:tint val="23500"/>
                            <a:satMod val="160000"/>
                          </a:srgbClr>
                        </a:gs>
                      </a:gsLst>
                      <a:lin ang="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dirty="0" smtClean="0">
                          <a:effectLst/>
                        </a:rPr>
                        <a:t>6 339</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890000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dirty="0" smtClean="0">
                          <a:effectLst/>
                        </a:rPr>
                        <a:t>584</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dirty="0" smtClean="0">
                          <a:effectLst/>
                        </a:rPr>
                        <a:t>6 923</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270000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gn="l">
                        <a:lnSpc>
                          <a:spcPct val="115000"/>
                        </a:lnSpc>
                        <a:spcBef>
                          <a:spcPts val="0"/>
                        </a:spcBef>
                        <a:spcAft>
                          <a:spcPts val="0"/>
                        </a:spcAft>
                      </a:pPr>
                      <a:r>
                        <a:rPr lang="en-US" sz="1600" dirty="0" smtClean="0">
                          <a:effectLst/>
                        </a:rPr>
                        <a:t>8.4%                                   </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r h="511596">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algn="l" fontAlgn="b"/>
                      <a:r>
                        <a:rPr lang="en-US" sz="1600" b="1" u="none" strike="noStrike" dirty="0" smtClean="0">
                          <a:effectLst/>
                        </a:rPr>
                        <a:t>LMN</a:t>
                      </a:r>
                      <a:endParaRPr lang="en-US" sz="1600" b="1" i="0" u="none" strike="noStrike" dirty="0">
                        <a:solidFill>
                          <a:srgbClr val="000000"/>
                        </a:solidFill>
                        <a:effectLst/>
                        <a:latin typeface="+mj-lt"/>
                      </a:endParaRPr>
                    </a:p>
                  </a:txBody>
                  <a:tcPr marL="9525" marR="9525" marT="9525"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EEECE1">
                            <a:lumMod val="75000"/>
                            <a:tint val="66000"/>
                            <a:satMod val="160000"/>
                          </a:srgbClr>
                        </a:gs>
                        <a:gs pos="50000">
                          <a:srgbClr val="EEECE1">
                            <a:lumMod val="75000"/>
                            <a:tint val="44500"/>
                            <a:satMod val="160000"/>
                          </a:srgbClr>
                        </a:gs>
                        <a:gs pos="100000">
                          <a:srgbClr val="EEECE1">
                            <a:lumMod val="75000"/>
                            <a:tint val="23500"/>
                            <a:satMod val="160000"/>
                          </a:srgbClr>
                        </a:gs>
                      </a:gsLst>
                      <a:lin ang="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dirty="0" smtClean="0">
                          <a:effectLst/>
                        </a:rPr>
                        <a:t>5 646</a:t>
                      </a:r>
                      <a:endParaRPr lang="en-US" sz="1600" b="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890000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dirty="0" smtClean="0">
                          <a:effectLst/>
                        </a:rPr>
                        <a:t>437</a:t>
                      </a:r>
                      <a:endParaRPr lang="en-US" sz="1600" b="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dirty="0" smtClean="0">
                          <a:effectLst/>
                        </a:rPr>
                        <a:t>6 083</a:t>
                      </a:r>
                      <a:endParaRPr lang="en-US" sz="1600" b="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270000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gn="l">
                        <a:lnSpc>
                          <a:spcPct val="115000"/>
                        </a:lnSpc>
                        <a:spcBef>
                          <a:spcPts val="0"/>
                        </a:spcBef>
                        <a:spcAft>
                          <a:spcPts val="0"/>
                        </a:spcAft>
                      </a:pPr>
                      <a:r>
                        <a:rPr lang="en-US" sz="1600" dirty="0" smtClean="0">
                          <a:effectLst/>
                        </a:rPr>
                        <a:t>7.18%</a:t>
                      </a:r>
                      <a:endParaRPr lang="en-US" sz="1600" b="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2"/>
                  </a:ext>
                </a:extLst>
              </a:tr>
              <a:tr h="498291">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algn="l" fontAlgn="b"/>
                      <a:r>
                        <a:rPr lang="en-US" sz="1600" b="1" u="none" strike="noStrike" dirty="0" smtClean="0">
                          <a:effectLst/>
                        </a:rPr>
                        <a:t>WC</a:t>
                      </a:r>
                      <a:endParaRPr lang="en-US" sz="1600" b="1" i="0" u="none" strike="noStrike" dirty="0">
                        <a:solidFill>
                          <a:srgbClr val="000000"/>
                        </a:solidFill>
                        <a:effectLst/>
                        <a:latin typeface="+mj-lt"/>
                      </a:endParaRPr>
                    </a:p>
                  </a:txBody>
                  <a:tcPr marL="9525" marR="9525" marT="9525"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EEECE1">
                            <a:lumMod val="75000"/>
                            <a:tint val="66000"/>
                            <a:satMod val="160000"/>
                          </a:srgbClr>
                        </a:gs>
                        <a:gs pos="50000">
                          <a:srgbClr val="EEECE1">
                            <a:lumMod val="75000"/>
                            <a:tint val="44500"/>
                            <a:satMod val="160000"/>
                          </a:srgbClr>
                        </a:gs>
                        <a:gs pos="100000">
                          <a:srgbClr val="EEECE1">
                            <a:lumMod val="75000"/>
                            <a:tint val="23500"/>
                            <a:satMod val="160000"/>
                          </a:srgbClr>
                        </a:gs>
                      </a:gsLst>
                      <a:lin ang="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dirty="0" smtClean="0">
                          <a:effectLst/>
                        </a:rPr>
                        <a:t>6 913</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890000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dirty="0" smtClean="0">
                          <a:effectLst/>
                        </a:rPr>
                        <a:t>579</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dirty="0" smtClean="0">
                          <a:effectLst/>
                        </a:rPr>
                        <a:t>7 492</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270000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gn="l">
                        <a:lnSpc>
                          <a:spcPct val="115000"/>
                        </a:lnSpc>
                        <a:spcBef>
                          <a:spcPts val="0"/>
                        </a:spcBef>
                        <a:spcAft>
                          <a:spcPts val="0"/>
                        </a:spcAft>
                      </a:pPr>
                      <a:r>
                        <a:rPr lang="en-US" sz="1600" dirty="0" smtClean="0">
                          <a:effectLst/>
                        </a:rPr>
                        <a:t>7.73%</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3"/>
                  </a:ext>
                </a:extLst>
              </a:tr>
              <a:tr h="523204">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algn="l" fontAlgn="b"/>
                      <a:r>
                        <a:rPr lang="en-US" sz="1600" b="1" u="none" strike="noStrike" dirty="0" smtClean="0">
                          <a:effectLst/>
                        </a:rPr>
                        <a:t>GP</a:t>
                      </a:r>
                      <a:endParaRPr lang="en-US" sz="1600" b="1" i="0" u="none" strike="noStrike" dirty="0">
                        <a:solidFill>
                          <a:srgbClr val="000000"/>
                        </a:solidFill>
                        <a:effectLst/>
                        <a:latin typeface="+mj-lt"/>
                      </a:endParaRPr>
                    </a:p>
                  </a:txBody>
                  <a:tcPr marL="9525" marR="9525" marT="9525"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EEECE1">
                            <a:lumMod val="75000"/>
                            <a:tint val="66000"/>
                            <a:satMod val="160000"/>
                          </a:srgbClr>
                        </a:gs>
                        <a:gs pos="50000">
                          <a:srgbClr val="EEECE1">
                            <a:lumMod val="75000"/>
                            <a:tint val="44500"/>
                            <a:satMod val="160000"/>
                          </a:srgbClr>
                        </a:gs>
                        <a:gs pos="100000">
                          <a:srgbClr val="EEECE1">
                            <a:lumMod val="75000"/>
                            <a:tint val="23500"/>
                            <a:satMod val="160000"/>
                          </a:srgbClr>
                        </a:gs>
                      </a:gsLst>
                      <a:lin ang="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gn="l">
                        <a:lnSpc>
                          <a:spcPct val="115000"/>
                        </a:lnSpc>
                        <a:spcBef>
                          <a:spcPts val="0"/>
                        </a:spcBef>
                        <a:spcAft>
                          <a:spcPts val="0"/>
                        </a:spcAft>
                      </a:pPr>
                      <a:r>
                        <a:rPr lang="en-US" sz="1600" dirty="0" smtClean="0">
                          <a:effectLst/>
                        </a:rPr>
                        <a:t>8 232</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890000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gn="l">
                        <a:lnSpc>
                          <a:spcPct val="115000"/>
                        </a:lnSpc>
                        <a:spcBef>
                          <a:spcPts val="0"/>
                        </a:spcBef>
                        <a:spcAft>
                          <a:spcPts val="0"/>
                        </a:spcAft>
                      </a:pPr>
                      <a:r>
                        <a:rPr lang="en-US" sz="1600" dirty="0" smtClean="0">
                          <a:effectLst/>
                        </a:rPr>
                        <a:t>695</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F79646">
                            <a:lumMod val="60000"/>
                            <a:lumOff val="40000"/>
                            <a:shade val="30000"/>
                            <a:satMod val="115000"/>
                          </a:srgbClr>
                        </a:gs>
                        <a:gs pos="50000">
                          <a:srgbClr val="F79646">
                            <a:lumMod val="60000"/>
                            <a:lumOff val="40000"/>
                            <a:shade val="67500"/>
                            <a:satMod val="115000"/>
                          </a:srgbClr>
                        </a:gs>
                        <a:gs pos="100000">
                          <a:srgbClr val="F79646">
                            <a:lumMod val="60000"/>
                            <a:lumOff val="40000"/>
                            <a:shade val="100000"/>
                            <a:satMod val="115000"/>
                          </a:srgbClr>
                        </a:gs>
                      </a:gsLst>
                      <a:path path="circle">
                        <a:fillToRect l="100000" t="100000"/>
                      </a:path>
                      <a:tileRect r="-100000" b="-100000"/>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gn="l">
                        <a:lnSpc>
                          <a:spcPct val="115000"/>
                        </a:lnSpc>
                        <a:spcBef>
                          <a:spcPts val="0"/>
                        </a:spcBef>
                        <a:spcAft>
                          <a:spcPts val="0"/>
                        </a:spcAft>
                      </a:pPr>
                      <a:r>
                        <a:rPr lang="en-US" sz="1600" dirty="0" smtClean="0">
                          <a:effectLst/>
                        </a:rPr>
                        <a:t>8 927</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270000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gn="l">
                        <a:lnSpc>
                          <a:spcPct val="115000"/>
                        </a:lnSpc>
                        <a:spcBef>
                          <a:spcPts val="0"/>
                        </a:spcBef>
                        <a:spcAft>
                          <a:spcPts val="0"/>
                        </a:spcAft>
                      </a:pPr>
                      <a:r>
                        <a:rPr lang="en-US" sz="1600" dirty="0" smtClean="0">
                          <a:effectLst/>
                        </a:rPr>
                        <a:t>7,78%</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4"/>
                  </a:ext>
                </a:extLst>
              </a:tr>
              <a:tr h="523204">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algn="l" fontAlgn="b"/>
                      <a:r>
                        <a:rPr lang="en-US" sz="1600" b="1" u="none" strike="noStrike" dirty="0" smtClean="0">
                          <a:effectLst/>
                        </a:rPr>
                        <a:t>FS/NC</a:t>
                      </a:r>
                      <a:endParaRPr lang="en-US" sz="1600" b="1" i="0" u="none" strike="noStrike" dirty="0">
                        <a:solidFill>
                          <a:srgbClr val="000000"/>
                        </a:solidFill>
                        <a:effectLst/>
                        <a:latin typeface="+mj-lt"/>
                      </a:endParaRPr>
                    </a:p>
                  </a:txBody>
                  <a:tcPr marL="9525" marR="9525" marT="9525"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EEECE1">
                            <a:lumMod val="75000"/>
                            <a:tint val="66000"/>
                            <a:satMod val="160000"/>
                          </a:srgbClr>
                        </a:gs>
                        <a:gs pos="50000">
                          <a:srgbClr val="EEECE1">
                            <a:lumMod val="75000"/>
                            <a:tint val="44500"/>
                            <a:satMod val="160000"/>
                          </a:srgbClr>
                        </a:gs>
                        <a:gs pos="100000">
                          <a:srgbClr val="EEECE1">
                            <a:lumMod val="75000"/>
                            <a:tint val="23500"/>
                            <a:satMod val="160000"/>
                          </a:srgbClr>
                        </a:gs>
                      </a:gsLst>
                      <a:lin ang="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dirty="0" smtClean="0">
                          <a:effectLst/>
                        </a:rPr>
                        <a:t>960</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890000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dirty="0" smtClean="0">
                          <a:effectLst/>
                        </a:rPr>
                        <a:t>199</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dirty="0" smtClean="0">
                          <a:effectLst/>
                        </a:rPr>
                        <a:t>1 159</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270000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gn="l">
                        <a:lnSpc>
                          <a:spcPct val="115000"/>
                        </a:lnSpc>
                        <a:spcBef>
                          <a:spcPts val="0"/>
                        </a:spcBef>
                        <a:spcAft>
                          <a:spcPts val="0"/>
                        </a:spcAft>
                      </a:pPr>
                      <a:r>
                        <a:rPr lang="en-US" sz="1600" dirty="0" smtClean="0">
                          <a:effectLst/>
                        </a:rPr>
                        <a:t>17,17%</a:t>
                      </a:r>
                      <a:endParaRPr lang="en-US" sz="1600" dirty="0">
                        <a:solidFill>
                          <a:schemeClr val="bg1"/>
                        </a:solidFill>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5"/>
                  </a:ext>
                </a:extLst>
              </a:tr>
              <a:tr h="523204">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algn="l" fontAlgn="b"/>
                      <a:r>
                        <a:rPr lang="en-US" sz="1600" b="1" u="none" strike="noStrike" dirty="0" smtClean="0">
                          <a:effectLst/>
                        </a:rPr>
                        <a:t>EC</a:t>
                      </a:r>
                      <a:endParaRPr lang="en-US" sz="1600" b="1" i="0" u="none" strike="noStrike" dirty="0">
                        <a:solidFill>
                          <a:srgbClr val="000000"/>
                        </a:solidFill>
                        <a:effectLst/>
                        <a:latin typeface="+mj-lt"/>
                      </a:endParaRPr>
                    </a:p>
                  </a:txBody>
                  <a:tcPr marL="9525" marR="9525" marT="9525"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EEECE1">
                            <a:lumMod val="75000"/>
                            <a:tint val="66000"/>
                            <a:satMod val="160000"/>
                          </a:srgbClr>
                        </a:gs>
                        <a:gs pos="50000">
                          <a:srgbClr val="EEECE1">
                            <a:lumMod val="75000"/>
                            <a:tint val="44500"/>
                            <a:satMod val="160000"/>
                          </a:srgbClr>
                        </a:gs>
                        <a:gs pos="100000">
                          <a:srgbClr val="EEECE1">
                            <a:lumMod val="75000"/>
                            <a:tint val="23500"/>
                            <a:satMod val="160000"/>
                          </a:srgbClr>
                        </a:gs>
                      </a:gsLst>
                      <a:lin ang="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dirty="0" smtClean="0">
                          <a:effectLst/>
                        </a:rPr>
                        <a:t>1 870</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890000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dirty="0" smtClean="0">
                          <a:effectLst/>
                        </a:rPr>
                        <a:t>467</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dirty="0" smtClean="0">
                          <a:effectLst/>
                        </a:rPr>
                        <a:t>2 337</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270000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gn="l">
                        <a:lnSpc>
                          <a:spcPct val="115000"/>
                        </a:lnSpc>
                        <a:spcBef>
                          <a:spcPts val="0"/>
                        </a:spcBef>
                        <a:spcAft>
                          <a:spcPts val="0"/>
                        </a:spcAft>
                      </a:pPr>
                      <a:r>
                        <a:rPr lang="en-US" sz="1600" dirty="0" smtClean="0">
                          <a:effectLst/>
                        </a:rPr>
                        <a:t>19.91%                                   </a:t>
                      </a:r>
                      <a:endParaRPr lang="en-US" sz="1600" dirty="0">
                        <a:solidFill>
                          <a:schemeClr val="bg1"/>
                        </a:solidFill>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6"/>
                  </a:ext>
                </a:extLst>
              </a:tr>
              <a:tr h="523204">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algn="l" fontAlgn="b"/>
                      <a:r>
                        <a:rPr lang="en-US" sz="1600" b="1" u="none" strike="noStrike" dirty="0" smtClean="0">
                          <a:effectLst/>
                        </a:rPr>
                        <a:t>HO</a:t>
                      </a:r>
                      <a:endParaRPr lang="en-US" sz="1600" b="1" i="0" u="none" strike="noStrike" dirty="0">
                        <a:solidFill>
                          <a:srgbClr val="000000"/>
                        </a:solidFill>
                        <a:effectLst/>
                        <a:latin typeface="+mj-lt"/>
                      </a:endParaRPr>
                    </a:p>
                  </a:txBody>
                  <a:tcPr marL="9525" marR="9525" marT="9525"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EEECE1">
                            <a:lumMod val="75000"/>
                            <a:tint val="66000"/>
                            <a:satMod val="160000"/>
                          </a:srgbClr>
                        </a:gs>
                        <a:gs pos="50000">
                          <a:srgbClr val="EEECE1">
                            <a:lumMod val="75000"/>
                            <a:tint val="44500"/>
                            <a:satMod val="160000"/>
                          </a:srgbClr>
                        </a:gs>
                        <a:gs pos="100000">
                          <a:srgbClr val="EEECE1">
                            <a:lumMod val="75000"/>
                            <a:tint val="23500"/>
                            <a:satMod val="160000"/>
                          </a:srgbClr>
                        </a:gs>
                      </a:gsLst>
                      <a:lin ang="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dirty="0" smtClean="0">
                          <a:effectLst/>
                        </a:rPr>
                        <a:t>954</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890000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dirty="0" smtClean="0">
                          <a:effectLst/>
                        </a:rPr>
                        <a:t>309</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dirty="0" smtClean="0">
                          <a:effectLst/>
                        </a:rPr>
                        <a:t>1 263</a:t>
                      </a:r>
                      <a:endParaRPr lang="en-US" sz="1600"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270000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gn="l">
                        <a:lnSpc>
                          <a:spcPct val="115000"/>
                        </a:lnSpc>
                        <a:spcBef>
                          <a:spcPts val="0"/>
                        </a:spcBef>
                        <a:spcAft>
                          <a:spcPts val="0"/>
                        </a:spcAft>
                      </a:pPr>
                      <a:r>
                        <a:rPr lang="en-US" sz="1600" dirty="0" smtClean="0">
                          <a:effectLst/>
                        </a:rPr>
                        <a:t>48.6%</a:t>
                      </a:r>
                      <a:endParaRPr lang="en-US" sz="1600" dirty="0">
                        <a:solidFill>
                          <a:schemeClr val="bg1"/>
                        </a:solidFill>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7"/>
                  </a:ext>
                </a:extLst>
              </a:tr>
              <a:tr h="523204">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algn="l" fontAlgn="b"/>
                      <a:r>
                        <a:rPr lang="en-US" sz="1600" b="1" u="none" strike="noStrike" dirty="0" smtClean="0">
                          <a:effectLst/>
                        </a:rPr>
                        <a:t>TOTAL </a:t>
                      </a:r>
                      <a:endParaRPr lang="en-US" sz="1600" b="1" i="0" u="none" strike="noStrike" dirty="0">
                        <a:solidFill>
                          <a:srgbClr val="000000"/>
                        </a:solidFill>
                        <a:effectLst/>
                        <a:latin typeface="+mj-lt"/>
                      </a:endParaRPr>
                    </a:p>
                  </a:txBody>
                  <a:tcPr marL="9525" marR="9525" marT="9525"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EEECE1">
                            <a:lumMod val="75000"/>
                            <a:tint val="66000"/>
                            <a:satMod val="160000"/>
                          </a:srgbClr>
                        </a:gs>
                        <a:gs pos="50000">
                          <a:srgbClr val="EEECE1">
                            <a:lumMod val="75000"/>
                            <a:tint val="44500"/>
                            <a:satMod val="160000"/>
                          </a:srgbClr>
                        </a:gs>
                        <a:gs pos="100000">
                          <a:srgbClr val="EEECE1">
                            <a:lumMod val="75000"/>
                            <a:tint val="23500"/>
                            <a:satMod val="160000"/>
                          </a:srgbClr>
                        </a:gs>
                      </a:gsLst>
                      <a:lin ang="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b="1" dirty="0" smtClean="0">
                          <a:effectLst/>
                        </a:rPr>
                        <a:t>30 914</a:t>
                      </a:r>
                      <a:endParaRPr lang="en-US" sz="1600" b="1"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890000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b="1" dirty="0" smtClean="0">
                          <a:effectLst/>
                        </a:rPr>
                        <a:t>3 270</a:t>
                      </a:r>
                      <a:endParaRPr lang="en-US" sz="1600" b="1"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nSpc>
                          <a:spcPct val="115000"/>
                        </a:lnSpc>
                        <a:spcBef>
                          <a:spcPts val="0"/>
                        </a:spcBef>
                        <a:spcAft>
                          <a:spcPts val="0"/>
                        </a:spcAft>
                      </a:pPr>
                      <a:r>
                        <a:rPr lang="en-US" sz="1600" b="1" dirty="0" smtClean="0">
                          <a:effectLst/>
                        </a:rPr>
                        <a:t>34 184</a:t>
                      </a:r>
                      <a:endParaRPr lang="en-US" sz="1600" b="1" dirty="0">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2700000" scaled="1"/>
                      <a:tileRect/>
                    </a:gradFill>
                  </a:tcPr>
                </a:tc>
                <a:tc>
                  <a:txBody>
                    <a:bodyPr/>
                    <a:lstStyle>
                      <a:lvl1pPr marL="0" algn="l" defTabSz="457011" rtl="0" eaLnBrk="1" latinLnBrk="0" hangingPunct="1">
                        <a:defRPr sz="1700" kern="1200">
                          <a:solidFill>
                            <a:schemeClr val="tx1"/>
                          </a:solidFill>
                          <a:latin typeface="Calibri"/>
                          <a:ea typeface=""/>
                          <a:cs typeface=""/>
                        </a:defRPr>
                      </a:lvl1pPr>
                      <a:lvl2pPr marL="457011" algn="l" defTabSz="457011" rtl="0" eaLnBrk="1" latinLnBrk="0" hangingPunct="1">
                        <a:defRPr sz="1700" kern="1200">
                          <a:solidFill>
                            <a:schemeClr val="tx1"/>
                          </a:solidFill>
                          <a:latin typeface="Calibri"/>
                          <a:ea typeface=""/>
                          <a:cs typeface=""/>
                        </a:defRPr>
                      </a:lvl2pPr>
                      <a:lvl3pPr marL="914023" algn="l" defTabSz="457011" rtl="0" eaLnBrk="1" latinLnBrk="0" hangingPunct="1">
                        <a:defRPr sz="1700" kern="1200">
                          <a:solidFill>
                            <a:schemeClr val="tx1"/>
                          </a:solidFill>
                          <a:latin typeface="Calibri"/>
                          <a:ea typeface=""/>
                          <a:cs typeface=""/>
                        </a:defRPr>
                      </a:lvl3pPr>
                      <a:lvl4pPr marL="1371034" algn="l" defTabSz="457011" rtl="0" eaLnBrk="1" latinLnBrk="0" hangingPunct="1">
                        <a:defRPr sz="1700" kern="1200">
                          <a:solidFill>
                            <a:schemeClr val="tx1"/>
                          </a:solidFill>
                          <a:latin typeface="Calibri"/>
                          <a:ea typeface=""/>
                          <a:cs typeface=""/>
                        </a:defRPr>
                      </a:lvl4pPr>
                      <a:lvl5pPr marL="1828043" algn="l" defTabSz="457011" rtl="0" eaLnBrk="1" latinLnBrk="0" hangingPunct="1">
                        <a:defRPr sz="1700" kern="1200">
                          <a:solidFill>
                            <a:schemeClr val="tx1"/>
                          </a:solidFill>
                          <a:latin typeface="Calibri"/>
                          <a:ea typeface=""/>
                          <a:cs typeface=""/>
                        </a:defRPr>
                      </a:lvl5pPr>
                      <a:lvl6pPr marL="2285056" algn="l" defTabSz="457011" rtl="0" eaLnBrk="1" latinLnBrk="0" hangingPunct="1">
                        <a:defRPr sz="1700" kern="1200">
                          <a:solidFill>
                            <a:schemeClr val="tx1"/>
                          </a:solidFill>
                          <a:latin typeface="Calibri"/>
                          <a:ea typeface=""/>
                          <a:cs typeface=""/>
                        </a:defRPr>
                      </a:lvl6pPr>
                      <a:lvl7pPr marL="2742066" algn="l" defTabSz="457011" rtl="0" eaLnBrk="1" latinLnBrk="0" hangingPunct="1">
                        <a:defRPr sz="1700" kern="1200">
                          <a:solidFill>
                            <a:schemeClr val="tx1"/>
                          </a:solidFill>
                          <a:latin typeface="Calibri"/>
                          <a:ea typeface=""/>
                          <a:cs typeface=""/>
                        </a:defRPr>
                      </a:lvl7pPr>
                      <a:lvl8pPr marL="3199079" algn="l" defTabSz="457011" rtl="0" eaLnBrk="1" latinLnBrk="0" hangingPunct="1">
                        <a:defRPr sz="1700" kern="1200">
                          <a:solidFill>
                            <a:schemeClr val="tx1"/>
                          </a:solidFill>
                          <a:latin typeface="Calibri"/>
                          <a:ea typeface=""/>
                          <a:cs typeface=""/>
                        </a:defRPr>
                      </a:lvl8pPr>
                      <a:lvl9pPr marL="3656088" algn="l" defTabSz="457011" rtl="0" eaLnBrk="1" latinLnBrk="0" hangingPunct="1">
                        <a:defRPr sz="1700" kern="1200">
                          <a:solidFill>
                            <a:schemeClr val="tx1"/>
                          </a:solidFill>
                          <a:latin typeface="Calibri"/>
                          <a:ea typeface=""/>
                          <a:cs typeface=""/>
                        </a:defRPr>
                      </a:lvl9pPr>
                    </a:lstStyle>
                    <a:p>
                      <a:pPr marL="0" marR="0" algn="l">
                        <a:lnSpc>
                          <a:spcPct val="115000"/>
                        </a:lnSpc>
                        <a:spcBef>
                          <a:spcPts val="0"/>
                        </a:spcBef>
                        <a:spcAft>
                          <a:spcPts val="0"/>
                        </a:spcAft>
                      </a:pPr>
                      <a:r>
                        <a:rPr lang="en-US" sz="1600" b="1" dirty="0" smtClean="0">
                          <a:effectLst/>
                        </a:rPr>
                        <a:t>9,56%</a:t>
                      </a:r>
                      <a:endParaRPr lang="en-US" sz="1600" b="1" dirty="0">
                        <a:solidFill>
                          <a:schemeClr val="tx1"/>
                        </a:solidFill>
                        <a:effectLst/>
                        <a:latin typeface="+mj-lt"/>
                        <a:ea typeface="Calibri"/>
                        <a:cs typeface="Times New Roman"/>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8"/>
                  </a:ext>
                </a:extLst>
              </a:tr>
            </a:tbl>
          </a:graphicData>
        </a:graphic>
      </p:graphicFrame>
      <p:sp>
        <p:nvSpPr>
          <p:cNvPr id="4" name="Slide Number Placeholder 3"/>
          <p:cNvSpPr>
            <a:spLocks noGrp="1"/>
          </p:cNvSpPr>
          <p:nvPr>
            <p:ph type="sldNum" sz="quarter" idx="12"/>
          </p:nvPr>
        </p:nvSpPr>
        <p:spPr/>
        <p:txBody>
          <a:bodyPr/>
          <a:lstStyle/>
          <a:p>
            <a:fld id="{DCB3B80B-23E3-3948-A741-EEB7CB22DD0C}" type="slidenum">
              <a:rPr lang="en-US" smtClean="0"/>
              <a:pPr/>
              <a:t>16</a:t>
            </a:fld>
            <a:endParaRPr lang="en-US" dirty="0"/>
          </a:p>
        </p:txBody>
      </p:sp>
    </p:spTree>
    <p:extLst>
      <p:ext uri="{BB962C8B-B14F-4D97-AF65-F5344CB8AC3E}">
        <p14:creationId xmlns:p14="http://schemas.microsoft.com/office/powerpoint/2010/main" xmlns="" val="929378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21" y="1546699"/>
            <a:ext cx="9066179" cy="5311302"/>
          </a:xfrm>
        </p:spPr>
        <p:txBody>
          <a:bodyPr>
            <a:normAutofit/>
          </a:bodyPr>
          <a:lstStyle/>
          <a:p>
            <a:pPr marL="0" indent="0" algn="just">
              <a:lnSpc>
                <a:spcPct val="150000"/>
              </a:lnSpc>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800" dirty="0" smtClean="0">
              <a:latin typeface="Tahoma" panose="020B0604030504040204" pitchFamily="34" charset="0"/>
              <a:ea typeface="Tahoma" panose="020B0604030504040204" pitchFamily="34" charset="0"/>
              <a:cs typeface="Tahoma" panose="020B0604030504040204" pitchFamily="34" charset="0"/>
            </a:endParaRPr>
          </a:p>
          <a:p>
            <a:pPr algn="just">
              <a:buFont typeface="Arial" panose="020B0604020202020204" pitchFamily="34" charset="0"/>
              <a:buChar char="•"/>
            </a:pPr>
            <a:endParaRPr lang="en-US" sz="2800" dirty="0" smtClean="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0" y="0"/>
            <a:ext cx="927100" cy="1155700"/>
          </a:xfrm>
          <a:prstGeom prst="rect">
            <a:avLst/>
          </a:prstGeom>
        </p:spPr>
      </p:pic>
      <p:sp>
        <p:nvSpPr>
          <p:cNvPr id="5" name="Title 4"/>
          <p:cNvSpPr>
            <a:spLocks noGrp="1"/>
          </p:cNvSpPr>
          <p:nvPr>
            <p:ph type="title"/>
          </p:nvPr>
        </p:nvSpPr>
        <p:spPr>
          <a:xfrm>
            <a:off x="656635" y="208203"/>
            <a:ext cx="8411166" cy="1015663"/>
          </a:xfrm>
          <a:prstGeom prst="rect">
            <a:avLst/>
          </a:prstGeom>
          <a:solidFill>
            <a:srgbClr val="92D050"/>
          </a:solidFill>
        </p:spPr>
        <p:txBody>
          <a:bodyPr wrap="square">
            <a:spAutoFit/>
          </a:bodyPr>
          <a:lstStyle/>
          <a:p>
            <a:r>
              <a:rPr lang="en-US" sz="2000" b="1" dirty="0"/>
              <a:t>NATIONAL NON SMS POST  ESTABLISHMENT PROGRESS REPORT 2019/20</a:t>
            </a:r>
            <a:r>
              <a:rPr lang="en-ZA" sz="2000" dirty="0"/>
              <a:t/>
            </a:r>
            <a:br>
              <a:rPr lang="en-ZA" sz="2000" dirty="0"/>
            </a:br>
            <a:endParaRPr lang="en-ZA"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761028267"/>
              </p:ext>
            </p:extLst>
          </p:nvPr>
        </p:nvGraphicFramePr>
        <p:xfrm>
          <a:off x="88903" y="1484084"/>
          <a:ext cx="8978898" cy="5286832"/>
        </p:xfrm>
        <a:graphic>
          <a:graphicData uri="http://schemas.openxmlformats.org/drawingml/2006/table">
            <a:tbl>
              <a:tblPr firstRow="1" firstCol="1" bandRow="1">
                <a:tableStyleId>{D7AC3CCA-C797-4891-BE02-D94E43425B78}</a:tableStyleId>
              </a:tblPr>
              <a:tblGrid>
                <a:gridCol w="927395">
                  <a:extLst>
                    <a:ext uri="{9D8B030D-6E8A-4147-A177-3AD203B41FA5}">
                      <a16:colId xmlns:a16="http://schemas.microsoft.com/office/drawing/2014/main" xmlns="" val="20000"/>
                    </a:ext>
                  </a:extLst>
                </a:gridCol>
                <a:gridCol w="588712">
                  <a:extLst>
                    <a:ext uri="{9D8B030D-6E8A-4147-A177-3AD203B41FA5}">
                      <a16:colId xmlns:a16="http://schemas.microsoft.com/office/drawing/2014/main" xmlns="" val="20001"/>
                    </a:ext>
                  </a:extLst>
                </a:gridCol>
                <a:gridCol w="687062">
                  <a:extLst>
                    <a:ext uri="{9D8B030D-6E8A-4147-A177-3AD203B41FA5}">
                      <a16:colId xmlns:a16="http://schemas.microsoft.com/office/drawing/2014/main" xmlns="" val="20002"/>
                    </a:ext>
                  </a:extLst>
                </a:gridCol>
                <a:gridCol w="687754">
                  <a:extLst>
                    <a:ext uri="{9D8B030D-6E8A-4147-A177-3AD203B41FA5}">
                      <a16:colId xmlns:a16="http://schemas.microsoft.com/office/drawing/2014/main" xmlns="" val="20003"/>
                    </a:ext>
                  </a:extLst>
                </a:gridCol>
                <a:gridCol w="883069">
                  <a:extLst>
                    <a:ext uri="{9D8B030D-6E8A-4147-A177-3AD203B41FA5}">
                      <a16:colId xmlns:a16="http://schemas.microsoft.com/office/drawing/2014/main" xmlns="" val="20004"/>
                    </a:ext>
                  </a:extLst>
                </a:gridCol>
                <a:gridCol w="687754">
                  <a:extLst>
                    <a:ext uri="{9D8B030D-6E8A-4147-A177-3AD203B41FA5}">
                      <a16:colId xmlns:a16="http://schemas.microsoft.com/office/drawing/2014/main" xmlns="" val="20005"/>
                    </a:ext>
                  </a:extLst>
                </a:gridCol>
                <a:gridCol w="687062">
                  <a:extLst>
                    <a:ext uri="{9D8B030D-6E8A-4147-A177-3AD203B41FA5}">
                      <a16:colId xmlns:a16="http://schemas.microsoft.com/office/drawing/2014/main" xmlns="" val="20006"/>
                    </a:ext>
                  </a:extLst>
                </a:gridCol>
                <a:gridCol w="687062">
                  <a:extLst>
                    <a:ext uri="{9D8B030D-6E8A-4147-A177-3AD203B41FA5}">
                      <a16:colId xmlns:a16="http://schemas.microsoft.com/office/drawing/2014/main" xmlns="" val="20007"/>
                    </a:ext>
                  </a:extLst>
                </a:gridCol>
                <a:gridCol w="785412">
                  <a:extLst>
                    <a:ext uri="{9D8B030D-6E8A-4147-A177-3AD203B41FA5}">
                      <a16:colId xmlns:a16="http://schemas.microsoft.com/office/drawing/2014/main" xmlns="" val="20008"/>
                    </a:ext>
                  </a:extLst>
                </a:gridCol>
                <a:gridCol w="589404">
                  <a:extLst>
                    <a:ext uri="{9D8B030D-6E8A-4147-A177-3AD203B41FA5}">
                      <a16:colId xmlns:a16="http://schemas.microsoft.com/office/drawing/2014/main" xmlns="" val="20009"/>
                    </a:ext>
                  </a:extLst>
                </a:gridCol>
                <a:gridCol w="589404">
                  <a:extLst>
                    <a:ext uri="{9D8B030D-6E8A-4147-A177-3AD203B41FA5}">
                      <a16:colId xmlns:a16="http://schemas.microsoft.com/office/drawing/2014/main" xmlns="" val="20010"/>
                    </a:ext>
                  </a:extLst>
                </a:gridCol>
                <a:gridCol w="589404">
                  <a:extLst>
                    <a:ext uri="{9D8B030D-6E8A-4147-A177-3AD203B41FA5}">
                      <a16:colId xmlns:a16="http://schemas.microsoft.com/office/drawing/2014/main" xmlns="" val="20011"/>
                    </a:ext>
                  </a:extLst>
                </a:gridCol>
                <a:gridCol w="589404">
                  <a:extLst>
                    <a:ext uri="{9D8B030D-6E8A-4147-A177-3AD203B41FA5}">
                      <a16:colId xmlns:a16="http://schemas.microsoft.com/office/drawing/2014/main" xmlns="" val="20012"/>
                    </a:ext>
                  </a:extLst>
                </a:gridCol>
              </a:tblGrid>
              <a:tr h="773682">
                <a:tc>
                  <a:txBody>
                    <a:bodyPr/>
                    <a:lstStyle/>
                    <a:p>
                      <a:pPr>
                        <a:lnSpc>
                          <a:spcPct val="115000"/>
                        </a:lnSpc>
                        <a:spcAft>
                          <a:spcPts val="0"/>
                        </a:spcAft>
                      </a:pPr>
                      <a:r>
                        <a:rPr lang="en-US" sz="1200" dirty="0">
                          <a:effectLst/>
                        </a:rPr>
                        <a:t>MONTH</a:t>
                      </a:r>
                      <a:endParaRPr lang="en-ZA" sz="1100" dirty="0">
                        <a:effectLst/>
                        <a:latin typeface="Calibri"/>
                        <a:ea typeface="Calibri"/>
                        <a:cs typeface="Times New Roman"/>
                      </a:endParaRPr>
                    </a:p>
                  </a:txBody>
                  <a:tcPr marL="68559" marR="68559" marT="0" marB="0">
                    <a:solidFill>
                      <a:schemeClr val="accent3">
                        <a:lumMod val="40000"/>
                        <a:lumOff val="60000"/>
                      </a:schemeClr>
                    </a:solidFill>
                  </a:tcPr>
                </a:tc>
                <a:tc>
                  <a:txBody>
                    <a:bodyPr/>
                    <a:lstStyle/>
                    <a:p>
                      <a:pPr algn="ctr">
                        <a:lnSpc>
                          <a:spcPct val="115000"/>
                        </a:lnSpc>
                        <a:spcAft>
                          <a:spcPts val="0"/>
                        </a:spcAft>
                      </a:pPr>
                      <a:r>
                        <a:rPr lang="en-US" sz="1200" dirty="0">
                          <a:effectLst/>
                        </a:rPr>
                        <a:t>April</a:t>
                      </a:r>
                      <a:endParaRPr lang="en-ZA" sz="1100" dirty="0">
                        <a:effectLst/>
                        <a:latin typeface="Calibri"/>
                        <a:ea typeface="Calibri"/>
                        <a:cs typeface="Times New Roman"/>
                      </a:endParaRPr>
                    </a:p>
                  </a:txBody>
                  <a:tcPr marL="68559" marR="68559" marT="0" marB="0">
                    <a:solidFill>
                      <a:schemeClr val="accent3">
                        <a:lumMod val="40000"/>
                        <a:lumOff val="60000"/>
                      </a:schemeClr>
                    </a:solidFill>
                  </a:tcPr>
                </a:tc>
                <a:tc>
                  <a:txBody>
                    <a:bodyPr/>
                    <a:lstStyle/>
                    <a:p>
                      <a:pPr algn="ctr">
                        <a:lnSpc>
                          <a:spcPct val="115000"/>
                        </a:lnSpc>
                        <a:spcAft>
                          <a:spcPts val="0"/>
                        </a:spcAft>
                      </a:pPr>
                      <a:r>
                        <a:rPr lang="en-US" sz="1200">
                          <a:effectLst/>
                        </a:rPr>
                        <a:t>May </a:t>
                      </a:r>
                      <a:endParaRPr lang="en-ZA" sz="1100">
                        <a:effectLst/>
                        <a:latin typeface="Calibri"/>
                        <a:ea typeface="Calibri"/>
                        <a:cs typeface="Times New Roman"/>
                      </a:endParaRPr>
                    </a:p>
                  </a:txBody>
                  <a:tcPr marL="68559" marR="68559" marT="0" marB="0">
                    <a:solidFill>
                      <a:schemeClr val="accent3">
                        <a:lumMod val="40000"/>
                        <a:lumOff val="60000"/>
                      </a:schemeClr>
                    </a:solidFill>
                  </a:tcPr>
                </a:tc>
                <a:tc>
                  <a:txBody>
                    <a:bodyPr/>
                    <a:lstStyle/>
                    <a:p>
                      <a:pPr algn="ctr">
                        <a:lnSpc>
                          <a:spcPct val="115000"/>
                        </a:lnSpc>
                        <a:spcAft>
                          <a:spcPts val="0"/>
                        </a:spcAft>
                      </a:pPr>
                      <a:r>
                        <a:rPr lang="en-US" sz="1200">
                          <a:effectLst/>
                        </a:rPr>
                        <a:t>June </a:t>
                      </a:r>
                      <a:endParaRPr lang="en-ZA" sz="1100">
                        <a:effectLst/>
                        <a:latin typeface="Calibri"/>
                        <a:ea typeface="Calibri"/>
                        <a:cs typeface="Times New Roman"/>
                      </a:endParaRPr>
                    </a:p>
                  </a:txBody>
                  <a:tcPr marL="68559" marR="68559" marT="0" marB="0">
                    <a:solidFill>
                      <a:schemeClr val="accent3">
                        <a:lumMod val="40000"/>
                        <a:lumOff val="60000"/>
                      </a:schemeClr>
                    </a:solidFill>
                  </a:tcPr>
                </a:tc>
                <a:tc>
                  <a:txBody>
                    <a:bodyPr/>
                    <a:lstStyle/>
                    <a:p>
                      <a:pPr algn="ctr">
                        <a:lnSpc>
                          <a:spcPct val="115000"/>
                        </a:lnSpc>
                        <a:spcAft>
                          <a:spcPts val="0"/>
                        </a:spcAft>
                      </a:pPr>
                      <a:r>
                        <a:rPr lang="en-US" sz="1200">
                          <a:effectLst/>
                        </a:rPr>
                        <a:t>July </a:t>
                      </a:r>
                      <a:endParaRPr lang="en-ZA" sz="1100">
                        <a:effectLst/>
                        <a:latin typeface="Calibri"/>
                        <a:ea typeface="Calibri"/>
                        <a:cs typeface="Times New Roman"/>
                      </a:endParaRPr>
                    </a:p>
                  </a:txBody>
                  <a:tcPr marL="68559" marR="68559" marT="0" marB="0">
                    <a:solidFill>
                      <a:schemeClr val="accent3">
                        <a:lumMod val="40000"/>
                        <a:lumOff val="60000"/>
                      </a:schemeClr>
                    </a:solidFill>
                  </a:tcPr>
                </a:tc>
                <a:tc>
                  <a:txBody>
                    <a:bodyPr/>
                    <a:lstStyle/>
                    <a:p>
                      <a:pPr algn="ctr">
                        <a:lnSpc>
                          <a:spcPct val="115000"/>
                        </a:lnSpc>
                        <a:spcAft>
                          <a:spcPts val="0"/>
                        </a:spcAft>
                      </a:pPr>
                      <a:r>
                        <a:rPr lang="en-US" sz="1200" dirty="0">
                          <a:effectLst/>
                        </a:rPr>
                        <a:t>Aug </a:t>
                      </a:r>
                      <a:endParaRPr lang="en-ZA" sz="1100" dirty="0">
                        <a:effectLst/>
                        <a:latin typeface="Calibri"/>
                        <a:ea typeface="Calibri"/>
                        <a:cs typeface="Times New Roman"/>
                      </a:endParaRPr>
                    </a:p>
                  </a:txBody>
                  <a:tcPr marL="68559" marR="68559" marT="0" marB="0">
                    <a:solidFill>
                      <a:schemeClr val="accent3">
                        <a:lumMod val="40000"/>
                        <a:lumOff val="60000"/>
                      </a:schemeClr>
                    </a:solidFill>
                  </a:tcPr>
                </a:tc>
                <a:tc>
                  <a:txBody>
                    <a:bodyPr/>
                    <a:lstStyle/>
                    <a:p>
                      <a:pPr algn="ctr">
                        <a:lnSpc>
                          <a:spcPct val="115000"/>
                        </a:lnSpc>
                        <a:spcAft>
                          <a:spcPts val="0"/>
                        </a:spcAft>
                      </a:pPr>
                      <a:r>
                        <a:rPr lang="en-US" sz="1200">
                          <a:effectLst/>
                        </a:rPr>
                        <a:t>Sept </a:t>
                      </a:r>
                      <a:endParaRPr lang="en-ZA" sz="1100">
                        <a:effectLst/>
                        <a:latin typeface="Calibri"/>
                        <a:ea typeface="Calibri"/>
                        <a:cs typeface="Times New Roman"/>
                      </a:endParaRPr>
                    </a:p>
                  </a:txBody>
                  <a:tcPr marL="68559" marR="68559" marT="0" marB="0">
                    <a:solidFill>
                      <a:schemeClr val="accent3">
                        <a:lumMod val="40000"/>
                        <a:lumOff val="60000"/>
                      </a:schemeClr>
                    </a:solidFill>
                  </a:tcPr>
                </a:tc>
                <a:tc>
                  <a:txBody>
                    <a:bodyPr/>
                    <a:lstStyle/>
                    <a:p>
                      <a:pPr algn="ctr">
                        <a:lnSpc>
                          <a:spcPct val="115000"/>
                        </a:lnSpc>
                        <a:spcAft>
                          <a:spcPts val="0"/>
                        </a:spcAft>
                      </a:pPr>
                      <a:r>
                        <a:rPr lang="en-US" sz="1200">
                          <a:effectLst/>
                        </a:rPr>
                        <a:t>Oct </a:t>
                      </a:r>
                      <a:endParaRPr lang="en-ZA" sz="1100">
                        <a:effectLst/>
                        <a:latin typeface="Calibri"/>
                        <a:ea typeface="Calibri"/>
                        <a:cs typeface="Times New Roman"/>
                      </a:endParaRPr>
                    </a:p>
                  </a:txBody>
                  <a:tcPr marL="68559" marR="68559" marT="0" marB="0">
                    <a:solidFill>
                      <a:schemeClr val="accent3">
                        <a:lumMod val="40000"/>
                        <a:lumOff val="60000"/>
                      </a:schemeClr>
                    </a:solidFill>
                  </a:tcPr>
                </a:tc>
                <a:tc>
                  <a:txBody>
                    <a:bodyPr/>
                    <a:lstStyle/>
                    <a:p>
                      <a:pPr algn="ctr">
                        <a:lnSpc>
                          <a:spcPct val="115000"/>
                        </a:lnSpc>
                        <a:spcAft>
                          <a:spcPts val="0"/>
                        </a:spcAft>
                      </a:pPr>
                      <a:r>
                        <a:rPr lang="en-US" sz="1200" dirty="0">
                          <a:effectLst/>
                        </a:rPr>
                        <a:t>Nov </a:t>
                      </a:r>
                      <a:endParaRPr lang="en-ZA" sz="1100" dirty="0">
                        <a:effectLst/>
                        <a:latin typeface="Calibri"/>
                        <a:ea typeface="Calibri"/>
                        <a:cs typeface="Times New Roman"/>
                      </a:endParaRPr>
                    </a:p>
                  </a:txBody>
                  <a:tcPr marL="68559" marR="68559" marT="0" marB="0">
                    <a:solidFill>
                      <a:schemeClr val="accent3">
                        <a:lumMod val="40000"/>
                        <a:lumOff val="60000"/>
                      </a:schemeClr>
                    </a:solidFill>
                  </a:tcPr>
                </a:tc>
                <a:tc>
                  <a:txBody>
                    <a:bodyPr/>
                    <a:lstStyle/>
                    <a:p>
                      <a:pPr algn="ctr">
                        <a:lnSpc>
                          <a:spcPct val="115000"/>
                        </a:lnSpc>
                        <a:spcAft>
                          <a:spcPts val="0"/>
                        </a:spcAft>
                      </a:pPr>
                      <a:r>
                        <a:rPr lang="en-US" sz="1200" dirty="0">
                          <a:effectLst/>
                        </a:rPr>
                        <a:t>Dec </a:t>
                      </a:r>
                      <a:endParaRPr lang="en-ZA" sz="1100" dirty="0">
                        <a:effectLst/>
                        <a:latin typeface="Calibri"/>
                        <a:ea typeface="Calibri"/>
                        <a:cs typeface="Times New Roman"/>
                      </a:endParaRPr>
                    </a:p>
                  </a:txBody>
                  <a:tcPr marL="68559" marR="68559" marT="0" marB="0">
                    <a:solidFill>
                      <a:schemeClr val="accent3">
                        <a:lumMod val="40000"/>
                        <a:lumOff val="60000"/>
                      </a:schemeClr>
                    </a:solidFill>
                  </a:tcPr>
                </a:tc>
                <a:tc>
                  <a:txBody>
                    <a:bodyPr/>
                    <a:lstStyle/>
                    <a:p>
                      <a:pPr algn="ctr">
                        <a:lnSpc>
                          <a:spcPct val="115000"/>
                        </a:lnSpc>
                        <a:spcAft>
                          <a:spcPts val="0"/>
                        </a:spcAft>
                      </a:pPr>
                      <a:r>
                        <a:rPr lang="en-US" sz="1200" dirty="0">
                          <a:effectLst/>
                        </a:rPr>
                        <a:t>Jan </a:t>
                      </a:r>
                      <a:endParaRPr lang="en-ZA" sz="1100" dirty="0">
                        <a:effectLst/>
                        <a:latin typeface="Calibri"/>
                        <a:ea typeface="Calibri"/>
                        <a:cs typeface="Times New Roman"/>
                      </a:endParaRPr>
                    </a:p>
                  </a:txBody>
                  <a:tcPr marL="68559" marR="68559" marT="0" marB="0">
                    <a:solidFill>
                      <a:schemeClr val="accent3">
                        <a:lumMod val="40000"/>
                        <a:lumOff val="60000"/>
                      </a:schemeClr>
                    </a:solidFill>
                  </a:tcPr>
                </a:tc>
                <a:tc>
                  <a:txBody>
                    <a:bodyPr/>
                    <a:lstStyle/>
                    <a:p>
                      <a:pPr algn="ctr">
                        <a:lnSpc>
                          <a:spcPct val="115000"/>
                        </a:lnSpc>
                        <a:spcAft>
                          <a:spcPts val="0"/>
                        </a:spcAft>
                      </a:pPr>
                      <a:r>
                        <a:rPr lang="en-US" sz="1200" dirty="0">
                          <a:effectLst/>
                        </a:rPr>
                        <a:t>Feb </a:t>
                      </a:r>
                      <a:endParaRPr lang="en-ZA" sz="1100" dirty="0">
                        <a:effectLst/>
                        <a:latin typeface="Calibri"/>
                        <a:ea typeface="Calibri"/>
                        <a:cs typeface="Times New Roman"/>
                      </a:endParaRPr>
                    </a:p>
                  </a:txBody>
                  <a:tcPr marL="68559" marR="68559" marT="0" marB="0">
                    <a:solidFill>
                      <a:schemeClr val="accent3">
                        <a:lumMod val="40000"/>
                        <a:lumOff val="60000"/>
                      </a:schemeClr>
                    </a:solidFill>
                  </a:tcPr>
                </a:tc>
                <a:tc>
                  <a:txBody>
                    <a:bodyPr/>
                    <a:lstStyle/>
                    <a:p>
                      <a:pPr algn="ctr">
                        <a:lnSpc>
                          <a:spcPct val="115000"/>
                        </a:lnSpc>
                        <a:spcAft>
                          <a:spcPts val="0"/>
                        </a:spcAft>
                      </a:pPr>
                      <a:r>
                        <a:rPr lang="en-US" sz="1200" dirty="0">
                          <a:effectLst/>
                        </a:rPr>
                        <a:t>Mar </a:t>
                      </a:r>
                      <a:endParaRPr lang="en-ZA" sz="1100" dirty="0">
                        <a:effectLst/>
                      </a:endParaRPr>
                    </a:p>
                    <a:p>
                      <a:pPr algn="ctr">
                        <a:lnSpc>
                          <a:spcPct val="115000"/>
                        </a:lnSpc>
                        <a:spcAft>
                          <a:spcPts val="0"/>
                        </a:spcAft>
                      </a:pPr>
                      <a:r>
                        <a:rPr lang="en-US" sz="1200" dirty="0">
                          <a:effectLst/>
                        </a:rPr>
                        <a:t> </a:t>
                      </a:r>
                      <a:endParaRPr lang="en-ZA" sz="1100" dirty="0">
                        <a:effectLst/>
                        <a:latin typeface="Calibri"/>
                        <a:ea typeface="Calibri"/>
                        <a:cs typeface="Times New Roman"/>
                      </a:endParaRPr>
                    </a:p>
                  </a:txBody>
                  <a:tcPr marL="68559" marR="68559" marT="0" marB="0">
                    <a:solidFill>
                      <a:schemeClr val="accent3">
                        <a:lumMod val="40000"/>
                        <a:lumOff val="60000"/>
                      </a:schemeClr>
                    </a:solidFill>
                  </a:tcPr>
                </a:tc>
                <a:extLst>
                  <a:ext uri="{0D108BD9-81ED-4DB2-BD59-A6C34878D82A}">
                    <a16:rowId xmlns:a16="http://schemas.microsoft.com/office/drawing/2014/main" xmlns="" val="10000"/>
                  </a:ext>
                </a:extLst>
              </a:tr>
              <a:tr h="644734">
                <a:tc>
                  <a:txBody>
                    <a:bodyPr/>
                    <a:lstStyle/>
                    <a:p>
                      <a:pPr>
                        <a:lnSpc>
                          <a:spcPct val="115000"/>
                        </a:lnSpc>
                        <a:spcAft>
                          <a:spcPts val="0"/>
                        </a:spcAft>
                      </a:pPr>
                      <a:r>
                        <a:rPr lang="en-US" sz="1000" dirty="0">
                          <a:effectLst/>
                        </a:rPr>
                        <a:t>Staff compliment </a:t>
                      </a:r>
                      <a:endParaRPr lang="en-ZA" sz="1100" dirty="0">
                        <a:effectLst/>
                        <a:latin typeface="Calibri"/>
                        <a:ea typeface="Calibri"/>
                        <a:cs typeface="Times New Roman"/>
                      </a:endParaRPr>
                    </a:p>
                  </a:txBody>
                  <a:tcPr marL="68559" marR="68559" marT="0" marB="0">
                    <a:solidFill>
                      <a:schemeClr val="bg2">
                        <a:lumMod val="50000"/>
                      </a:schemeClr>
                    </a:solidFill>
                  </a:tcPr>
                </a:tc>
                <a:tc>
                  <a:txBody>
                    <a:bodyPr/>
                    <a:lstStyle/>
                    <a:p>
                      <a:pPr>
                        <a:lnSpc>
                          <a:spcPct val="115000"/>
                        </a:lnSpc>
                        <a:spcAft>
                          <a:spcPts val="0"/>
                        </a:spcAft>
                      </a:pPr>
                      <a:r>
                        <a:rPr lang="en-US" sz="1000" dirty="0">
                          <a:effectLst/>
                        </a:rPr>
                        <a:t> </a:t>
                      </a:r>
                      <a:endParaRPr lang="en-ZA" sz="1100" dirty="0">
                        <a:effectLst/>
                      </a:endParaRPr>
                    </a:p>
                    <a:p>
                      <a:pPr>
                        <a:lnSpc>
                          <a:spcPct val="115000"/>
                        </a:lnSpc>
                        <a:spcAft>
                          <a:spcPts val="0"/>
                        </a:spcAft>
                      </a:pPr>
                      <a:r>
                        <a:rPr lang="en-US" sz="1000" dirty="0">
                          <a:effectLst/>
                        </a:rPr>
                        <a:t> </a:t>
                      </a:r>
                      <a:r>
                        <a:rPr lang="en-US" sz="1000" dirty="0" smtClean="0">
                          <a:effectLst/>
                        </a:rPr>
                        <a:t>41463</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r>
                        <a:rPr lang="en-US" sz="1000" dirty="0" smtClean="0">
                          <a:effectLst/>
                        </a:rPr>
                        <a:t>41480</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r>
                        <a:rPr lang="en-US" sz="1000" dirty="0" smtClean="0">
                          <a:effectLst/>
                        </a:rPr>
                        <a:t>41480</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r>
                        <a:rPr lang="en-US" sz="1000" dirty="0" smtClean="0">
                          <a:effectLst/>
                        </a:rPr>
                        <a:t>41481</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rPr>
                        <a:t>41649</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latin typeface="+mn-lt"/>
                          <a:ea typeface="+mn-ea"/>
                          <a:cs typeface="+mn-cs"/>
                        </a:rPr>
                        <a:t>41947</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rPr>
                        <a:t>41971</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rPr>
                        <a:t>42038</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rPr>
                        <a:t>42053</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rPr>
                        <a:t>42053</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endParaRPr lang="en-ZA" sz="1100" dirty="0">
                        <a:effectLst/>
                        <a:latin typeface="Calibri"/>
                        <a:ea typeface="Calibri"/>
                        <a:cs typeface="Times New Roman"/>
                      </a:endParaRPr>
                    </a:p>
                  </a:txBody>
                  <a:tcPr marL="68559" marR="68559" marT="0" marB="0"/>
                </a:tc>
                <a:extLst>
                  <a:ext uri="{0D108BD9-81ED-4DB2-BD59-A6C34878D82A}">
                    <a16:rowId xmlns:a16="http://schemas.microsoft.com/office/drawing/2014/main" xmlns="" val="10001"/>
                  </a:ext>
                </a:extLst>
              </a:tr>
              <a:tr h="967104">
                <a:tc>
                  <a:txBody>
                    <a:bodyPr/>
                    <a:lstStyle/>
                    <a:p>
                      <a:pPr>
                        <a:lnSpc>
                          <a:spcPct val="115000"/>
                        </a:lnSpc>
                        <a:spcAft>
                          <a:spcPts val="0"/>
                        </a:spcAft>
                      </a:pPr>
                      <a:r>
                        <a:rPr lang="en-US" sz="1000" dirty="0">
                          <a:effectLst/>
                        </a:rPr>
                        <a:t>Actual vacancy Rate %</a:t>
                      </a:r>
                      <a:endParaRPr lang="en-ZA" sz="1100" dirty="0">
                        <a:effectLst/>
                        <a:latin typeface="Calibri"/>
                        <a:ea typeface="Calibri"/>
                        <a:cs typeface="Times New Roman"/>
                      </a:endParaRPr>
                    </a:p>
                  </a:txBody>
                  <a:tcPr marL="68559" marR="68559" marT="0" marB="0">
                    <a:solidFill>
                      <a:schemeClr val="bg2">
                        <a:lumMod val="50000"/>
                      </a:schemeClr>
                    </a:solidFill>
                  </a:tcPr>
                </a:tc>
                <a:tc>
                  <a:txBody>
                    <a:bodyPr/>
                    <a:lstStyle/>
                    <a:p>
                      <a:pPr>
                        <a:lnSpc>
                          <a:spcPct val="115000"/>
                        </a:lnSpc>
                        <a:spcAft>
                          <a:spcPts val="0"/>
                        </a:spcAft>
                      </a:pPr>
                      <a:r>
                        <a:rPr lang="en-US" sz="1000" dirty="0">
                          <a:effectLst/>
                        </a:rPr>
                        <a:t> </a:t>
                      </a:r>
                      <a:r>
                        <a:rPr lang="en-US" sz="1000" dirty="0" smtClean="0">
                          <a:effectLst/>
                        </a:rPr>
                        <a:t>7.7%</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r>
                        <a:rPr lang="en-US" sz="1000" dirty="0" smtClean="0">
                          <a:effectLst/>
                        </a:rPr>
                        <a:t>7.9%</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r>
                        <a:rPr lang="en-US" sz="1000" dirty="0" smtClean="0">
                          <a:effectLst/>
                        </a:rPr>
                        <a:t>8%</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rPr>
                        <a:t>8.1%</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rPr>
                        <a:t>8.3%</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rPr>
                        <a:t>8.33%</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rPr>
                        <a:t>8%</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rPr>
                        <a:t>8.10%</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rPr>
                        <a:t>8.3%</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rPr>
                        <a:t>9%</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endParaRPr lang="en-ZA" sz="1100" dirty="0">
                        <a:effectLst/>
                        <a:latin typeface="Calibri"/>
                        <a:ea typeface="Calibri"/>
                        <a:cs typeface="Times New Roman"/>
                      </a:endParaRPr>
                    </a:p>
                  </a:txBody>
                  <a:tcPr marL="68559" marR="68559" marT="0" marB="0"/>
                </a:tc>
                <a:extLst>
                  <a:ext uri="{0D108BD9-81ED-4DB2-BD59-A6C34878D82A}">
                    <a16:rowId xmlns:a16="http://schemas.microsoft.com/office/drawing/2014/main" xmlns="" val="10002"/>
                  </a:ext>
                </a:extLst>
              </a:tr>
              <a:tr h="967104">
                <a:tc>
                  <a:txBody>
                    <a:bodyPr/>
                    <a:lstStyle/>
                    <a:p>
                      <a:pPr>
                        <a:lnSpc>
                          <a:spcPct val="115000"/>
                        </a:lnSpc>
                        <a:spcAft>
                          <a:spcPts val="0"/>
                        </a:spcAft>
                      </a:pPr>
                      <a:r>
                        <a:rPr lang="en-US" sz="1000" dirty="0">
                          <a:effectLst/>
                        </a:rPr>
                        <a:t>Vacancy Number Current </a:t>
                      </a:r>
                      <a:endParaRPr lang="en-ZA" sz="1100" dirty="0">
                        <a:effectLst/>
                        <a:latin typeface="Calibri"/>
                        <a:ea typeface="Calibri"/>
                        <a:cs typeface="Times New Roman"/>
                      </a:endParaRPr>
                    </a:p>
                  </a:txBody>
                  <a:tcPr marL="68559" marR="68559" marT="0" marB="0">
                    <a:solidFill>
                      <a:schemeClr val="bg2">
                        <a:lumMod val="50000"/>
                      </a:schemeClr>
                    </a:solidFill>
                  </a:tcPr>
                </a:tc>
                <a:tc>
                  <a:txBody>
                    <a:bodyPr/>
                    <a:lstStyle/>
                    <a:p>
                      <a:pPr>
                        <a:lnSpc>
                          <a:spcPct val="115000"/>
                        </a:lnSpc>
                        <a:spcAft>
                          <a:spcPts val="0"/>
                        </a:spcAft>
                      </a:pPr>
                      <a:r>
                        <a:rPr lang="en-US" sz="1000" dirty="0">
                          <a:effectLst/>
                        </a:rPr>
                        <a:t> </a:t>
                      </a:r>
                      <a:r>
                        <a:rPr lang="en-US" sz="1000" dirty="0" smtClean="0">
                          <a:effectLst/>
                        </a:rPr>
                        <a:t>3183</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r>
                        <a:rPr lang="en-US" sz="1000" dirty="0" smtClean="0">
                          <a:effectLst/>
                        </a:rPr>
                        <a:t>3264</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r>
                        <a:rPr lang="en-US" sz="1000" dirty="0" smtClean="0">
                          <a:effectLst/>
                        </a:rPr>
                        <a:t>3310</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latin typeface="+mn-lt"/>
                          <a:ea typeface="+mn-ea"/>
                          <a:cs typeface="+mn-cs"/>
                        </a:rPr>
                        <a:t>3380</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rPr>
                        <a:t>3441</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rPr>
                        <a:t>3491</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rPr>
                        <a:t>3364</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rPr>
                        <a:t>3406</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rPr>
                        <a:t>3472</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smtClean="0">
                          <a:effectLst/>
                        </a:rPr>
                        <a:t>3800</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a:effectLst/>
                        </a:rPr>
                        <a:t> </a:t>
                      </a:r>
                      <a:endParaRPr lang="en-ZA" sz="1100">
                        <a:effectLst/>
                        <a:latin typeface="Calibri"/>
                        <a:ea typeface="Calibri"/>
                        <a:cs typeface="Times New Roman"/>
                      </a:endParaRPr>
                    </a:p>
                  </a:txBody>
                  <a:tcPr marL="68559" marR="68559" marT="0" marB="0"/>
                </a:tc>
                <a:tc>
                  <a:txBody>
                    <a:bodyPr/>
                    <a:lstStyle/>
                    <a:p>
                      <a:pPr>
                        <a:lnSpc>
                          <a:spcPct val="115000"/>
                        </a:lnSpc>
                        <a:spcAft>
                          <a:spcPts val="0"/>
                        </a:spcAft>
                      </a:pPr>
                      <a:r>
                        <a:rPr lang="en-US" sz="1000">
                          <a:effectLst/>
                        </a:rPr>
                        <a:t> </a:t>
                      </a:r>
                      <a:endParaRPr lang="en-ZA" sz="1100">
                        <a:effectLst/>
                        <a:latin typeface="Calibri"/>
                        <a:ea typeface="Calibri"/>
                        <a:cs typeface="Times New Roman"/>
                      </a:endParaRPr>
                    </a:p>
                  </a:txBody>
                  <a:tcPr marL="68559" marR="68559" marT="0" marB="0"/>
                </a:tc>
                <a:extLst>
                  <a:ext uri="{0D108BD9-81ED-4DB2-BD59-A6C34878D82A}">
                    <a16:rowId xmlns:a16="http://schemas.microsoft.com/office/drawing/2014/main" xmlns="" val="10003"/>
                  </a:ext>
                </a:extLst>
              </a:tr>
              <a:tr h="967104">
                <a:tc>
                  <a:txBody>
                    <a:bodyPr/>
                    <a:lstStyle/>
                    <a:p>
                      <a:pPr>
                        <a:lnSpc>
                          <a:spcPct val="115000"/>
                        </a:lnSpc>
                        <a:spcAft>
                          <a:spcPts val="0"/>
                        </a:spcAft>
                      </a:pPr>
                      <a:r>
                        <a:rPr lang="en-US" sz="1000" dirty="0">
                          <a:effectLst/>
                        </a:rPr>
                        <a:t>Planned Vacancy Target </a:t>
                      </a:r>
                      <a:endParaRPr lang="en-ZA" sz="1100" dirty="0">
                        <a:effectLst/>
                        <a:latin typeface="Calibri"/>
                        <a:ea typeface="Calibri"/>
                        <a:cs typeface="Times New Roman"/>
                      </a:endParaRPr>
                    </a:p>
                  </a:txBody>
                  <a:tcPr marL="68559" marR="68559" marT="0" marB="0">
                    <a:solidFill>
                      <a:schemeClr val="bg2">
                        <a:lumMod val="50000"/>
                      </a:schemeClr>
                    </a:solidFill>
                  </a:tcPr>
                </a:tc>
                <a:tc gridSpan="3">
                  <a:txBody>
                    <a:bodyPr/>
                    <a:lstStyle/>
                    <a:p>
                      <a:pPr>
                        <a:lnSpc>
                          <a:spcPct val="115000"/>
                        </a:lnSpc>
                        <a:spcAft>
                          <a:spcPts val="0"/>
                        </a:spcAft>
                      </a:pPr>
                      <a:r>
                        <a:rPr lang="en-US" sz="1000">
                          <a:effectLst/>
                        </a:rPr>
                        <a:t> </a:t>
                      </a:r>
                      <a:endParaRPr lang="en-ZA" sz="1100">
                        <a:effectLst/>
                      </a:endParaRPr>
                    </a:p>
                    <a:p>
                      <a:pPr algn="ctr">
                        <a:lnSpc>
                          <a:spcPct val="115000"/>
                        </a:lnSpc>
                        <a:spcAft>
                          <a:spcPts val="0"/>
                        </a:spcAft>
                      </a:pPr>
                      <a:r>
                        <a:rPr lang="en-US" sz="1000">
                          <a:effectLst/>
                        </a:rPr>
                        <a:t>10%</a:t>
                      </a:r>
                      <a:endParaRPr lang="en-ZA" sz="1100">
                        <a:effectLst/>
                        <a:latin typeface="Calibri"/>
                        <a:ea typeface="Calibri"/>
                        <a:cs typeface="Times New Roman"/>
                      </a:endParaRPr>
                    </a:p>
                  </a:txBody>
                  <a:tcPr marL="68559" marR="68559" marT="0" marB="0"/>
                </a:tc>
                <a:tc hMerge="1">
                  <a:txBody>
                    <a:bodyPr/>
                    <a:lstStyle/>
                    <a:p>
                      <a:endParaRPr lang="en-ZA"/>
                    </a:p>
                  </a:txBody>
                  <a:tcPr/>
                </a:tc>
                <a:tc hMerge="1">
                  <a:txBody>
                    <a:bodyPr/>
                    <a:lstStyle/>
                    <a:p>
                      <a:endParaRPr lang="en-ZA"/>
                    </a:p>
                  </a:txBody>
                  <a:tcPr/>
                </a:tc>
                <a:tc gridSpan="3">
                  <a:txBody>
                    <a:bodyPr/>
                    <a:lstStyle/>
                    <a:p>
                      <a:pPr algn="ctr">
                        <a:lnSpc>
                          <a:spcPct val="115000"/>
                        </a:lnSpc>
                        <a:spcAft>
                          <a:spcPts val="0"/>
                        </a:spcAft>
                      </a:pPr>
                      <a:r>
                        <a:rPr lang="en-US" sz="1000" dirty="0">
                          <a:effectLst/>
                        </a:rPr>
                        <a:t> </a:t>
                      </a:r>
                      <a:endParaRPr lang="en-ZA" sz="1100" dirty="0">
                        <a:effectLst/>
                      </a:endParaRPr>
                    </a:p>
                    <a:p>
                      <a:pPr algn="ctr">
                        <a:lnSpc>
                          <a:spcPct val="115000"/>
                        </a:lnSpc>
                        <a:spcAft>
                          <a:spcPts val="0"/>
                        </a:spcAft>
                      </a:pPr>
                      <a:r>
                        <a:rPr lang="en-US" sz="1000" dirty="0">
                          <a:effectLst/>
                        </a:rPr>
                        <a:t>10%</a:t>
                      </a:r>
                      <a:endParaRPr lang="en-ZA" sz="1100" dirty="0">
                        <a:effectLst/>
                        <a:latin typeface="Calibri"/>
                        <a:ea typeface="Calibri"/>
                        <a:cs typeface="Times New Roman"/>
                      </a:endParaRPr>
                    </a:p>
                  </a:txBody>
                  <a:tcPr marL="68559" marR="68559" marT="0" marB="0"/>
                </a:tc>
                <a:tc hMerge="1">
                  <a:txBody>
                    <a:bodyPr/>
                    <a:lstStyle/>
                    <a:p>
                      <a:endParaRPr lang="en-ZA"/>
                    </a:p>
                  </a:txBody>
                  <a:tcPr/>
                </a:tc>
                <a:tc hMerge="1">
                  <a:txBody>
                    <a:bodyPr/>
                    <a:lstStyle/>
                    <a:p>
                      <a:endParaRPr lang="en-ZA"/>
                    </a:p>
                  </a:txBody>
                  <a:tcPr/>
                </a:tc>
                <a:tc gridSpan="3">
                  <a:txBody>
                    <a:bodyPr/>
                    <a:lstStyle/>
                    <a:p>
                      <a:pPr algn="ctr">
                        <a:lnSpc>
                          <a:spcPct val="115000"/>
                        </a:lnSpc>
                        <a:spcAft>
                          <a:spcPts val="0"/>
                        </a:spcAft>
                      </a:pPr>
                      <a:r>
                        <a:rPr lang="en-US" sz="1000">
                          <a:effectLst/>
                        </a:rPr>
                        <a:t> </a:t>
                      </a:r>
                      <a:endParaRPr lang="en-ZA" sz="1100">
                        <a:effectLst/>
                      </a:endParaRPr>
                    </a:p>
                    <a:p>
                      <a:pPr algn="ctr">
                        <a:lnSpc>
                          <a:spcPct val="115000"/>
                        </a:lnSpc>
                        <a:spcAft>
                          <a:spcPts val="0"/>
                        </a:spcAft>
                      </a:pPr>
                      <a:r>
                        <a:rPr lang="en-US" sz="1000">
                          <a:effectLst/>
                        </a:rPr>
                        <a:t>10%</a:t>
                      </a:r>
                      <a:endParaRPr lang="en-ZA" sz="1100">
                        <a:effectLst/>
                        <a:latin typeface="Calibri"/>
                        <a:ea typeface="Calibri"/>
                        <a:cs typeface="Times New Roman"/>
                      </a:endParaRPr>
                    </a:p>
                  </a:txBody>
                  <a:tcPr marL="68559" marR="68559" marT="0" marB="0"/>
                </a:tc>
                <a:tc hMerge="1">
                  <a:txBody>
                    <a:bodyPr/>
                    <a:lstStyle/>
                    <a:p>
                      <a:endParaRPr lang="en-ZA"/>
                    </a:p>
                  </a:txBody>
                  <a:tcPr/>
                </a:tc>
                <a:tc hMerge="1">
                  <a:txBody>
                    <a:bodyPr/>
                    <a:lstStyle/>
                    <a:p>
                      <a:endParaRPr lang="en-ZA"/>
                    </a:p>
                  </a:txBody>
                  <a:tcPr/>
                </a:tc>
                <a:tc gridSpan="3">
                  <a:txBody>
                    <a:bodyPr/>
                    <a:lstStyle/>
                    <a:p>
                      <a:pPr algn="ctr">
                        <a:lnSpc>
                          <a:spcPct val="115000"/>
                        </a:lnSpc>
                        <a:spcAft>
                          <a:spcPts val="0"/>
                        </a:spcAft>
                      </a:pPr>
                      <a:r>
                        <a:rPr lang="en-US" sz="1000" dirty="0">
                          <a:effectLst/>
                        </a:rPr>
                        <a:t> </a:t>
                      </a:r>
                      <a:endParaRPr lang="en-ZA" sz="1100" dirty="0">
                        <a:effectLst/>
                      </a:endParaRPr>
                    </a:p>
                    <a:p>
                      <a:pPr algn="ctr">
                        <a:lnSpc>
                          <a:spcPct val="115000"/>
                        </a:lnSpc>
                        <a:spcAft>
                          <a:spcPts val="0"/>
                        </a:spcAft>
                      </a:pPr>
                      <a:r>
                        <a:rPr lang="en-US" sz="1000" dirty="0">
                          <a:effectLst/>
                        </a:rPr>
                        <a:t>10%</a:t>
                      </a:r>
                      <a:endParaRPr lang="en-ZA" sz="1100" dirty="0">
                        <a:effectLst/>
                        <a:latin typeface="Calibri"/>
                        <a:ea typeface="Calibri"/>
                        <a:cs typeface="Times New Roman"/>
                      </a:endParaRPr>
                    </a:p>
                  </a:txBody>
                  <a:tcPr marL="68559" marR="68559"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r h="967104">
                <a:tc>
                  <a:txBody>
                    <a:bodyPr/>
                    <a:lstStyle/>
                    <a:p>
                      <a:pPr>
                        <a:lnSpc>
                          <a:spcPct val="115000"/>
                        </a:lnSpc>
                        <a:spcAft>
                          <a:spcPts val="0"/>
                        </a:spcAft>
                      </a:pPr>
                      <a:r>
                        <a:rPr lang="en-US" sz="1000" dirty="0">
                          <a:effectLst/>
                        </a:rPr>
                        <a:t>Actual Number of Posts Filled </a:t>
                      </a:r>
                      <a:endParaRPr lang="en-ZA" sz="1100" dirty="0">
                        <a:effectLst/>
                        <a:latin typeface="Calibri"/>
                        <a:ea typeface="Calibri"/>
                        <a:cs typeface="Times New Roman"/>
                      </a:endParaRPr>
                    </a:p>
                  </a:txBody>
                  <a:tcPr marL="68559" marR="68559" marT="0" marB="0">
                    <a:solidFill>
                      <a:schemeClr val="bg2">
                        <a:lumMod val="50000"/>
                      </a:schemeClr>
                    </a:solidFill>
                  </a:tcPr>
                </a:tc>
                <a:tc>
                  <a:txBody>
                    <a:bodyPr/>
                    <a:lstStyle/>
                    <a:p>
                      <a:pPr>
                        <a:lnSpc>
                          <a:spcPct val="115000"/>
                        </a:lnSpc>
                        <a:spcAft>
                          <a:spcPts val="0"/>
                        </a:spcAft>
                      </a:pPr>
                      <a:r>
                        <a:rPr lang="en-US" sz="1000" dirty="0">
                          <a:effectLst/>
                        </a:rPr>
                        <a:t> </a:t>
                      </a:r>
                      <a:r>
                        <a:rPr lang="en-US" sz="1000" dirty="0" smtClean="0">
                          <a:effectLst/>
                        </a:rPr>
                        <a:t>38280</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r>
                        <a:rPr lang="en-US" sz="1000" dirty="0" smtClean="0">
                          <a:effectLst/>
                        </a:rPr>
                        <a:t>38216</a:t>
                      </a:r>
                      <a:endParaRPr lang="en-ZA" sz="1100" dirty="0">
                        <a:effectLst/>
                      </a:endParaRPr>
                    </a:p>
                    <a:p>
                      <a:pPr>
                        <a:lnSpc>
                          <a:spcPct val="115000"/>
                        </a:lnSpc>
                        <a:spcAft>
                          <a:spcPts val="0"/>
                        </a:spcAft>
                      </a:pPr>
                      <a:r>
                        <a:rPr lang="en-US" sz="1000" dirty="0">
                          <a:effectLst/>
                        </a:rPr>
                        <a:t> </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r>
                        <a:rPr lang="en-US" sz="1000" dirty="0" smtClean="0">
                          <a:effectLst/>
                        </a:rPr>
                        <a:t>38170</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r>
                        <a:rPr lang="en-US" sz="1000" dirty="0" smtClean="0">
                          <a:effectLst/>
                        </a:rPr>
                        <a:t>38101</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r>
                        <a:rPr lang="en-US" sz="1000" dirty="0" smtClean="0">
                          <a:effectLst/>
                        </a:rPr>
                        <a:t>38208</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r>
                        <a:rPr lang="en-US" sz="1000" dirty="0" smtClean="0">
                          <a:effectLst/>
                        </a:rPr>
                        <a:t>38456</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r>
                        <a:rPr lang="en-US" sz="1000" dirty="0" smtClean="0">
                          <a:effectLst/>
                        </a:rPr>
                        <a:t>38607</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a:effectLst/>
                        </a:rPr>
                        <a:t> </a:t>
                      </a:r>
                      <a:r>
                        <a:rPr lang="en-US" sz="1000" smtClean="0">
                          <a:effectLst/>
                        </a:rPr>
                        <a:t>38632</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r>
                        <a:rPr lang="en-US" sz="1000" dirty="0" smtClean="0">
                          <a:effectLst/>
                        </a:rPr>
                        <a:t>38581</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r>
                        <a:rPr lang="en-US" sz="1000" dirty="0" smtClean="0">
                          <a:effectLst/>
                        </a:rPr>
                        <a:t>38253</a:t>
                      </a:r>
                      <a:endParaRPr lang="en-ZA" sz="1100" dirty="0">
                        <a:effectLst/>
                        <a:latin typeface="Calibri"/>
                        <a:ea typeface="Calibri"/>
                        <a:cs typeface="Times New Roman"/>
                      </a:endParaRPr>
                    </a:p>
                  </a:txBody>
                  <a:tcPr marL="68559" marR="68559" marT="0" marB="0"/>
                </a:tc>
                <a:tc>
                  <a:txBody>
                    <a:bodyPr/>
                    <a:lstStyle/>
                    <a:p>
                      <a:pPr>
                        <a:lnSpc>
                          <a:spcPct val="115000"/>
                        </a:lnSpc>
                        <a:spcAft>
                          <a:spcPts val="0"/>
                        </a:spcAft>
                      </a:pPr>
                      <a:r>
                        <a:rPr lang="en-US" sz="1000">
                          <a:effectLst/>
                        </a:rPr>
                        <a:t> </a:t>
                      </a:r>
                      <a:endParaRPr lang="en-ZA" sz="1100">
                        <a:effectLst/>
                        <a:latin typeface="Calibri"/>
                        <a:ea typeface="Calibri"/>
                        <a:cs typeface="Times New Roman"/>
                      </a:endParaRPr>
                    </a:p>
                  </a:txBody>
                  <a:tcPr marL="68559" marR="68559" marT="0" marB="0"/>
                </a:tc>
                <a:tc>
                  <a:txBody>
                    <a:bodyPr/>
                    <a:lstStyle/>
                    <a:p>
                      <a:pPr>
                        <a:lnSpc>
                          <a:spcPct val="115000"/>
                        </a:lnSpc>
                        <a:spcAft>
                          <a:spcPts val="0"/>
                        </a:spcAft>
                      </a:pPr>
                      <a:r>
                        <a:rPr lang="en-US" sz="1000" dirty="0">
                          <a:effectLst/>
                        </a:rPr>
                        <a:t> </a:t>
                      </a:r>
                      <a:endParaRPr lang="en-ZA" sz="1100" dirty="0">
                        <a:effectLst/>
                        <a:latin typeface="Calibri"/>
                        <a:ea typeface="Calibri"/>
                        <a:cs typeface="Times New Roman"/>
                      </a:endParaRPr>
                    </a:p>
                  </a:txBody>
                  <a:tcPr marL="68559" marR="68559" marT="0" marB="0"/>
                </a:tc>
                <a:extLst>
                  <a:ext uri="{0D108BD9-81ED-4DB2-BD59-A6C34878D82A}">
                    <a16:rowId xmlns:a16="http://schemas.microsoft.com/office/drawing/2014/main" xmlns="" val="10005"/>
                  </a:ext>
                </a:extLst>
              </a:tr>
            </a:tbl>
          </a:graphicData>
        </a:graphic>
      </p:graphicFrame>
      <p:sp>
        <p:nvSpPr>
          <p:cNvPr id="2" name="Slide Number Placeholder 1"/>
          <p:cNvSpPr>
            <a:spLocks noGrp="1"/>
          </p:cNvSpPr>
          <p:nvPr>
            <p:ph type="sldNum" sz="quarter" idx="12"/>
          </p:nvPr>
        </p:nvSpPr>
        <p:spPr/>
        <p:txBody>
          <a:bodyPr/>
          <a:lstStyle/>
          <a:p>
            <a:fld id="{DCB3B80B-23E3-3948-A741-EEB7CB22DD0C}" type="slidenum">
              <a:rPr lang="en-US" smtClean="0"/>
              <a:pPr/>
              <a:t>17</a:t>
            </a:fld>
            <a:endParaRPr lang="en-US" dirty="0"/>
          </a:p>
        </p:txBody>
      </p:sp>
    </p:spTree>
    <p:extLst>
      <p:ext uri="{BB962C8B-B14F-4D97-AF65-F5344CB8AC3E}">
        <p14:creationId xmlns:p14="http://schemas.microsoft.com/office/powerpoint/2010/main" xmlns="" val="4187751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849" y="230659"/>
            <a:ext cx="7644713" cy="523220"/>
          </a:xfrm>
          <a:prstGeom prst="rect">
            <a:avLst/>
          </a:prstGeom>
        </p:spPr>
        <p:txBody>
          <a:bodyPr wrap="square">
            <a:spAutoFit/>
          </a:bodyPr>
          <a:lstStyle/>
          <a:p>
            <a:r>
              <a:rPr lang="en-ZA" sz="2800" b="1" dirty="0">
                <a:solidFill>
                  <a:prstClr val="black"/>
                </a:solidFill>
                <a:effectLst>
                  <a:outerShdw blurRad="38100" dist="38100" dir="2700000" algn="tl">
                    <a:srgbClr val="000000">
                      <a:alpha val="43137"/>
                    </a:srgbClr>
                  </a:outerShdw>
                </a:effectLst>
              </a:rPr>
              <a:t>VACANCY RATE PER OSD AS AT 03 FEBRUARY 2020</a:t>
            </a:r>
            <a:r>
              <a:rPr lang="en-ZA" sz="2800" dirty="0">
                <a:solidFill>
                  <a:prstClr val="black"/>
                </a:solidFill>
                <a:effectLst>
                  <a:outerShdw blurRad="38100" dist="38100" dir="2700000" algn="tl">
                    <a:srgbClr val="000000">
                      <a:alpha val="43137"/>
                    </a:srgbClr>
                  </a:outerShdw>
                </a:effectLst>
              </a:rPr>
              <a:t> </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2509785514"/>
              </p:ext>
            </p:extLst>
          </p:nvPr>
        </p:nvGraphicFramePr>
        <p:xfrm>
          <a:off x="128017" y="989528"/>
          <a:ext cx="8805672" cy="3831421"/>
        </p:xfrm>
        <a:graphic>
          <a:graphicData uri="http://schemas.openxmlformats.org/drawingml/2006/table">
            <a:tbl>
              <a:tblPr>
                <a:tableStyleId>{073A0DAA-6AF3-43AB-8588-CEC1D06C72B9}</a:tableStyleId>
              </a:tblPr>
              <a:tblGrid>
                <a:gridCol w="3069063">
                  <a:extLst>
                    <a:ext uri="{9D8B030D-6E8A-4147-A177-3AD203B41FA5}">
                      <a16:colId xmlns:a16="http://schemas.microsoft.com/office/drawing/2014/main" xmlns="" val="20000"/>
                    </a:ext>
                  </a:extLst>
                </a:gridCol>
                <a:gridCol w="1150918">
                  <a:extLst>
                    <a:ext uri="{9D8B030D-6E8A-4147-A177-3AD203B41FA5}">
                      <a16:colId xmlns:a16="http://schemas.microsoft.com/office/drawing/2014/main" xmlns="" val="20001"/>
                    </a:ext>
                  </a:extLst>
                </a:gridCol>
                <a:gridCol w="1150918">
                  <a:extLst>
                    <a:ext uri="{9D8B030D-6E8A-4147-A177-3AD203B41FA5}">
                      <a16:colId xmlns:a16="http://schemas.microsoft.com/office/drawing/2014/main" xmlns="" val="20002"/>
                    </a:ext>
                  </a:extLst>
                </a:gridCol>
                <a:gridCol w="1029344">
                  <a:extLst>
                    <a:ext uri="{9D8B030D-6E8A-4147-A177-3AD203B41FA5}">
                      <a16:colId xmlns:a16="http://schemas.microsoft.com/office/drawing/2014/main" xmlns="" val="20003"/>
                    </a:ext>
                  </a:extLst>
                </a:gridCol>
                <a:gridCol w="2405429">
                  <a:extLst>
                    <a:ext uri="{9D8B030D-6E8A-4147-A177-3AD203B41FA5}">
                      <a16:colId xmlns:a16="http://schemas.microsoft.com/office/drawing/2014/main" xmlns="" val="20004"/>
                    </a:ext>
                  </a:extLst>
                </a:gridCol>
              </a:tblGrid>
              <a:tr h="436936">
                <a:tc>
                  <a:txBody>
                    <a:bodyPr/>
                    <a:lstStyle/>
                    <a:p>
                      <a:pPr algn="l" fontAlgn="b"/>
                      <a:r>
                        <a:rPr lang="en-ZA" sz="2000" b="1" u="none" strike="noStrike" dirty="0">
                          <a:effectLst/>
                        </a:rPr>
                        <a:t>OSD</a:t>
                      </a:r>
                      <a:endParaRPr lang="en-ZA" sz="2000" b="1" i="0" u="none" strike="noStrike" dirty="0">
                        <a:solidFill>
                          <a:srgbClr val="000000"/>
                        </a:solidFill>
                        <a:effectLst/>
                        <a:latin typeface="Calibri" panose="020F0502020204030204" pitchFamily="34" charset="0"/>
                      </a:endParaRPr>
                    </a:p>
                  </a:txBody>
                  <a:tcPr marL="0" marR="0" marT="0" marB="0">
                    <a:solidFill>
                      <a:schemeClr val="accent3">
                        <a:lumMod val="60000"/>
                        <a:lumOff val="40000"/>
                      </a:schemeClr>
                    </a:solidFill>
                  </a:tcPr>
                </a:tc>
                <a:tc>
                  <a:txBody>
                    <a:bodyPr/>
                    <a:lstStyle/>
                    <a:p>
                      <a:pPr algn="l" fontAlgn="b"/>
                      <a:r>
                        <a:rPr lang="en-ZA" sz="2000" b="1" u="none" strike="noStrike" dirty="0">
                          <a:effectLst/>
                        </a:rPr>
                        <a:t>FILLED                     </a:t>
                      </a:r>
                      <a:endParaRPr lang="en-ZA" sz="2000" b="1" i="0" u="none" strike="noStrike" dirty="0">
                        <a:solidFill>
                          <a:srgbClr val="000000"/>
                        </a:solidFill>
                        <a:effectLst/>
                        <a:latin typeface="Calibri" panose="020F0502020204030204" pitchFamily="34" charset="0"/>
                      </a:endParaRPr>
                    </a:p>
                  </a:txBody>
                  <a:tcPr marL="0" marR="0" marT="0" marB="0">
                    <a:solidFill>
                      <a:schemeClr val="accent3">
                        <a:lumMod val="60000"/>
                        <a:lumOff val="40000"/>
                      </a:schemeClr>
                    </a:solidFill>
                  </a:tcPr>
                </a:tc>
                <a:tc>
                  <a:txBody>
                    <a:bodyPr/>
                    <a:lstStyle/>
                    <a:p>
                      <a:pPr algn="l" fontAlgn="b"/>
                      <a:r>
                        <a:rPr lang="en-ZA" sz="2000" b="1" u="none" strike="noStrike" dirty="0">
                          <a:effectLst/>
                        </a:rPr>
                        <a:t>VACANT                            </a:t>
                      </a:r>
                      <a:endParaRPr lang="en-ZA" sz="2000" b="1" i="0" u="none" strike="noStrike" dirty="0">
                        <a:solidFill>
                          <a:srgbClr val="000000"/>
                        </a:solidFill>
                        <a:effectLst/>
                        <a:latin typeface="Calibri" panose="020F0502020204030204" pitchFamily="34" charset="0"/>
                      </a:endParaRPr>
                    </a:p>
                  </a:txBody>
                  <a:tcPr marL="0" marR="0" marT="0" marB="0">
                    <a:solidFill>
                      <a:schemeClr val="accent3">
                        <a:lumMod val="60000"/>
                        <a:lumOff val="40000"/>
                      </a:schemeClr>
                    </a:solidFill>
                  </a:tcPr>
                </a:tc>
                <a:tc>
                  <a:txBody>
                    <a:bodyPr/>
                    <a:lstStyle/>
                    <a:p>
                      <a:pPr algn="l" fontAlgn="b"/>
                      <a:r>
                        <a:rPr lang="en-ZA" sz="2000" b="1" u="none" strike="noStrike" dirty="0">
                          <a:effectLst/>
                        </a:rPr>
                        <a:t>TOTAL</a:t>
                      </a:r>
                      <a:endParaRPr lang="en-ZA" sz="2000" b="1" i="0" u="none" strike="noStrike" dirty="0">
                        <a:solidFill>
                          <a:srgbClr val="000000"/>
                        </a:solidFill>
                        <a:effectLst/>
                        <a:latin typeface="Calibri" panose="020F0502020204030204" pitchFamily="34" charset="0"/>
                      </a:endParaRPr>
                    </a:p>
                  </a:txBody>
                  <a:tcPr marL="0" marR="0" marT="0" marB="0">
                    <a:solidFill>
                      <a:schemeClr val="accent3">
                        <a:lumMod val="60000"/>
                        <a:lumOff val="40000"/>
                      </a:schemeClr>
                    </a:solidFill>
                  </a:tcPr>
                </a:tc>
                <a:tc>
                  <a:txBody>
                    <a:bodyPr/>
                    <a:lstStyle/>
                    <a:p>
                      <a:pPr algn="l" fontAlgn="b"/>
                      <a:r>
                        <a:rPr lang="en-ZA" sz="2000" b="1" u="none" strike="noStrike" dirty="0">
                          <a:effectLst/>
                        </a:rPr>
                        <a:t>VACANCY RATE</a:t>
                      </a:r>
                      <a:endParaRPr lang="en-ZA" sz="2000" b="1" i="0" u="none" strike="noStrike" dirty="0">
                        <a:solidFill>
                          <a:srgbClr val="000000"/>
                        </a:solidFill>
                        <a:effectLst/>
                        <a:latin typeface="Calibri" panose="020F0502020204030204" pitchFamily="34" charset="0"/>
                      </a:endParaRPr>
                    </a:p>
                  </a:txBody>
                  <a:tcPr marL="0" marR="0" marT="0" marB="0">
                    <a:solidFill>
                      <a:schemeClr val="accent3">
                        <a:lumMod val="60000"/>
                        <a:lumOff val="40000"/>
                      </a:schemeClr>
                    </a:solidFill>
                  </a:tcPr>
                </a:tc>
                <a:extLst>
                  <a:ext uri="{0D108BD9-81ED-4DB2-BD59-A6C34878D82A}">
                    <a16:rowId xmlns:a16="http://schemas.microsoft.com/office/drawing/2014/main" xmlns="" val="10000"/>
                  </a:ext>
                </a:extLst>
              </a:tr>
              <a:tr h="396159">
                <a:tc>
                  <a:txBody>
                    <a:bodyPr/>
                    <a:lstStyle/>
                    <a:p>
                      <a:pPr algn="l" fontAlgn="b"/>
                      <a:r>
                        <a:rPr lang="en-ZA" sz="1600" u="none" strike="noStrike" dirty="0">
                          <a:effectLst/>
                        </a:rPr>
                        <a:t>ARTISANS</a:t>
                      </a:r>
                      <a:endParaRPr lang="en-ZA" sz="1600" b="0" i="0" u="none" strike="noStrike" dirty="0">
                        <a:solidFill>
                          <a:srgbClr val="000000"/>
                        </a:solidFill>
                        <a:effectLst/>
                        <a:latin typeface="Calibri" panose="020F0502020204030204" pitchFamily="34" charset="0"/>
                      </a:endParaRPr>
                    </a:p>
                  </a:txBody>
                  <a:tcPr marL="0" marR="0" marT="0" marB="0" anchor="b">
                    <a:solidFill>
                      <a:schemeClr val="bg2">
                        <a:lumMod val="75000"/>
                      </a:schemeClr>
                    </a:solidFill>
                  </a:tcPr>
                </a:tc>
                <a:tc>
                  <a:txBody>
                    <a:bodyPr/>
                    <a:lstStyle/>
                    <a:p>
                      <a:pPr algn="ctr" fontAlgn="b"/>
                      <a:r>
                        <a:rPr lang="en-ZA" sz="1600" u="none" strike="noStrike" dirty="0" smtClean="0">
                          <a:effectLst/>
                        </a:rPr>
                        <a:t>455</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a:effectLst/>
                        </a:rPr>
                        <a:t>227</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smtClean="0">
                          <a:effectLst/>
                        </a:rPr>
                        <a:t>682</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smtClean="0">
                          <a:effectLst/>
                        </a:rPr>
                        <a:t>33.3%</a:t>
                      </a:r>
                      <a:endParaRPr lang="en-ZA" sz="16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1"/>
                  </a:ext>
                </a:extLst>
              </a:tr>
              <a:tr h="329486">
                <a:tc>
                  <a:txBody>
                    <a:bodyPr/>
                    <a:lstStyle/>
                    <a:p>
                      <a:pPr algn="l" fontAlgn="b"/>
                      <a:r>
                        <a:rPr lang="en-ZA" sz="1600" u="none" strike="noStrike" dirty="0">
                          <a:effectLst/>
                        </a:rPr>
                        <a:t>EDUCATIONISTS</a:t>
                      </a:r>
                      <a:endParaRPr lang="en-ZA" sz="1600" b="0" i="0" u="none" strike="noStrike" dirty="0">
                        <a:solidFill>
                          <a:srgbClr val="000000"/>
                        </a:solidFill>
                        <a:effectLst/>
                        <a:latin typeface="Calibri" panose="020F0502020204030204" pitchFamily="34" charset="0"/>
                      </a:endParaRPr>
                    </a:p>
                  </a:txBody>
                  <a:tcPr marL="0" marR="0" marT="0" marB="0" anchor="b">
                    <a:solidFill>
                      <a:schemeClr val="bg2">
                        <a:lumMod val="75000"/>
                      </a:schemeClr>
                    </a:solidFill>
                  </a:tcPr>
                </a:tc>
                <a:tc>
                  <a:txBody>
                    <a:bodyPr/>
                    <a:lstStyle/>
                    <a:p>
                      <a:pPr algn="ctr" fontAlgn="b"/>
                      <a:r>
                        <a:rPr lang="en-ZA" sz="1600" u="none" strike="noStrike" dirty="0" smtClean="0">
                          <a:effectLst/>
                        </a:rPr>
                        <a:t>535</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smtClean="0">
                          <a:effectLst/>
                        </a:rPr>
                        <a:t>109</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smtClean="0">
                          <a:effectLst/>
                        </a:rPr>
                        <a:t>644</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smtClean="0">
                          <a:effectLst/>
                        </a:rPr>
                        <a:t>16.9%</a:t>
                      </a:r>
                      <a:endParaRPr lang="en-ZA" sz="16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2"/>
                  </a:ext>
                </a:extLst>
              </a:tr>
              <a:tr h="329486">
                <a:tc>
                  <a:txBody>
                    <a:bodyPr/>
                    <a:lstStyle/>
                    <a:p>
                      <a:pPr algn="l" fontAlgn="b"/>
                      <a:r>
                        <a:rPr lang="en-ZA" sz="1600" u="none" strike="noStrike" dirty="0">
                          <a:effectLst/>
                        </a:rPr>
                        <a:t>ENGINEERS</a:t>
                      </a:r>
                      <a:endParaRPr lang="en-ZA" sz="1600" b="0" i="0" u="none" strike="noStrike" dirty="0">
                        <a:solidFill>
                          <a:srgbClr val="000000"/>
                        </a:solidFill>
                        <a:effectLst/>
                        <a:latin typeface="Calibri" panose="020F0502020204030204" pitchFamily="34" charset="0"/>
                      </a:endParaRPr>
                    </a:p>
                  </a:txBody>
                  <a:tcPr marL="0" marR="0" marT="0" marB="0" anchor="b">
                    <a:solidFill>
                      <a:schemeClr val="bg2">
                        <a:lumMod val="75000"/>
                      </a:schemeClr>
                    </a:solidFill>
                  </a:tcPr>
                </a:tc>
                <a:tc>
                  <a:txBody>
                    <a:bodyPr/>
                    <a:lstStyle/>
                    <a:p>
                      <a:pPr algn="ctr" fontAlgn="b"/>
                      <a:r>
                        <a:rPr lang="en-ZA" sz="1600" u="none" strike="noStrike" dirty="0">
                          <a:effectLst/>
                        </a:rPr>
                        <a:t>31</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a:effectLst/>
                        </a:rPr>
                        <a:t>21</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a:effectLst/>
                        </a:rPr>
                        <a:t>52</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smtClean="0">
                          <a:effectLst/>
                        </a:rPr>
                        <a:t>40.4%</a:t>
                      </a:r>
                      <a:endParaRPr lang="en-ZA" sz="16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3"/>
                  </a:ext>
                </a:extLst>
              </a:tr>
              <a:tr h="329486">
                <a:tc>
                  <a:txBody>
                    <a:bodyPr/>
                    <a:lstStyle/>
                    <a:p>
                      <a:pPr algn="l" fontAlgn="b"/>
                      <a:r>
                        <a:rPr lang="en-ZA" sz="1600" u="none" strike="noStrike" dirty="0">
                          <a:effectLst/>
                        </a:rPr>
                        <a:t>LEGAL OFFICERS</a:t>
                      </a:r>
                      <a:endParaRPr lang="en-ZA" sz="1600" b="0" i="0" u="none" strike="noStrike" dirty="0">
                        <a:solidFill>
                          <a:srgbClr val="000000"/>
                        </a:solidFill>
                        <a:effectLst/>
                        <a:latin typeface="Calibri" panose="020F0502020204030204" pitchFamily="34" charset="0"/>
                      </a:endParaRPr>
                    </a:p>
                  </a:txBody>
                  <a:tcPr marL="0" marR="0" marT="0" marB="0" anchor="b">
                    <a:solidFill>
                      <a:schemeClr val="bg2">
                        <a:lumMod val="75000"/>
                      </a:schemeClr>
                    </a:solidFill>
                  </a:tcPr>
                </a:tc>
                <a:tc>
                  <a:txBody>
                    <a:bodyPr/>
                    <a:lstStyle/>
                    <a:p>
                      <a:pPr algn="ctr" fontAlgn="b"/>
                      <a:r>
                        <a:rPr lang="en-ZA" sz="1600" u="none" strike="noStrike" dirty="0" smtClean="0">
                          <a:effectLst/>
                        </a:rPr>
                        <a:t>36</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smtClean="0">
                          <a:effectLst/>
                        </a:rPr>
                        <a:t>7</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a:effectLst/>
                        </a:rPr>
                        <a:t>43</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smtClean="0">
                          <a:effectLst/>
                        </a:rPr>
                        <a:t>16.3%</a:t>
                      </a:r>
                      <a:endParaRPr lang="en-ZA" sz="16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4"/>
                  </a:ext>
                </a:extLst>
              </a:tr>
              <a:tr h="329486">
                <a:tc>
                  <a:txBody>
                    <a:bodyPr/>
                    <a:lstStyle/>
                    <a:p>
                      <a:pPr algn="l" fontAlgn="b"/>
                      <a:r>
                        <a:rPr lang="en-ZA" sz="1600" u="none" strike="noStrike" dirty="0">
                          <a:effectLst/>
                        </a:rPr>
                        <a:t>MEDICAL OFFICERS</a:t>
                      </a:r>
                      <a:endParaRPr lang="en-ZA" sz="1600" b="0" i="0" u="none" strike="noStrike" dirty="0">
                        <a:solidFill>
                          <a:srgbClr val="000000"/>
                        </a:solidFill>
                        <a:effectLst/>
                        <a:latin typeface="Calibri" panose="020F0502020204030204" pitchFamily="34" charset="0"/>
                      </a:endParaRPr>
                    </a:p>
                  </a:txBody>
                  <a:tcPr marL="0" marR="0" marT="0" marB="0" anchor="b">
                    <a:solidFill>
                      <a:schemeClr val="bg2">
                        <a:lumMod val="75000"/>
                      </a:schemeClr>
                    </a:solidFill>
                  </a:tcPr>
                </a:tc>
                <a:tc>
                  <a:txBody>
                    <a:bodyPr/>
                    <a:lstStyle/>
                    <a:p>
                      <a:pPr algn="ctr" fontAlgn="b"/>
                      <a:r>
                        <a:rPr lang="en-ZA" sz="1600" u="none" strike="noStrike" dirty="0">
                          <a:effectLst/>
                        </a:rPr>
                        <a:t>10</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a:effectLst/>
                        </a:rPr>
                        <a:t>8</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a:effectLst/>
                        </a:rPr>
                        <a:t>18</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smtClean="0">
                          <a:effectLst/>
                        </a:rPr>
                        <a:t>44.4%</a:t>
                      </a:r>
                      <a:endParaRPr lang="en-ZA" sz="16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5"/>
                  </a:ext>
                </a:extLst>
              </a:tr>
              <a:tr h="329486">
                <a:tc>
                  <a:txBody>
                    <a:bodyPr/>
                    <a:lstStyle/>
                    <a:p>
                      <a:pPr algn="l" fontAlgn="b"/>
                      <a:r>
                        <a:rPr lang="en-ZA" sz="1600" u="none" strike="noStrike" dirty="0">
                          <a:effectLst/>
                        </a:rPr>
                        <a:t>PHARMACISTS</a:t>
                      </a:r>
                      <a:endParaRPr lang="en-ZA" sz="1600" b="0" i="0" u="none" strike="noStrike" dirty="0">
                        <a:solidFill>
                          <a:srgbClr val="000000"/>
                        </a:solidFill>
                        <a:effectLst/>
                        <a:latin typeface="Calibri" panose="020F0502020204030204" pitchFamily="34" charset="0"/>
                      </a:endParaRPr>
                    </a:p>
                  </a:txBody>
                  <a:tcPr marL="0" marR="0" marT="0" marB="0" anchor="b">
                    <a:solidFill>
                      <a:schemeClr val="bg2">
                        <a:lumMod val="75000"/>
                      </a:schemeClr>
                    </a:solidFill>
                  </a:tcPr>
                </a:tc>
                <a:tc>
                  <a:txBody>
                    <a:bodyPr/>
                    <a:lstStyle/>
                    <a:p>
                      <a:pPr algn="ctr" fontAlgn="b"/>
                      <a:r>
                        <a:rPr lang="en-ZA" sz="1600" u="none" strike="noStrike" dirty="0">
                          <a:effectLst/>
                        </a:rPr>
                        <a:t>45</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a:effectLst/>
                        </a:rPr>
                        <a:t>5</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a:effectLst/>
                        </a:rPr>
                        <a:t>50</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a:effectLst/>
                        </a:rPr>
                        <a:t>10.0%</a:t>
                      </a:r>
                      <a:endParaRPr lang="en-ZA" sz="16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6"/>
                  </a:ext>
                </a:extLst>
              </a:tr>
              <a:tr h="329486">
                <a:tc>
                  <a:txBody>
                    <a:bodyPr/>
                    <a:lstStyle/>
                    <a:p>
                      <a:pPr algn="l" fontAlgn="b"/>
                      <a:r>
                        <a:rPr lang="en-ZA" sz="1600" u="none" strike="noStrike">
                          <a:effectLst/>
                        </a:rPr>
                        <a:t>PROFESSIONAL NURSES</a:t>
                      </a:r>
                      <a:endParaRPr lang="en-ZA" sz="1600" b="0" i="0" u="none" strike="noStrike">
                        <a:solidFill>
                          <a:srgbClr val="000000"/>
                        </a:solidFill>
                        <a:effectLst/>
                        <a:latin typeface="Calibri" panose="020F0502020204030204" pitchFamily="34" charset="0"/>
                      </a:endParaRPr>
                    </a:p>
                  </a:txBody>
                  <a:tcPr marL="0" marR="0" marT="0" marB="0" anchor="b">
                    <a:solidFill>
                      <a:schemeClr val="bg2">
                        <a:lumMod val="75000"/>
                      </a:schemeClr>
                    </a:solidFill>
                  </a:tcPr>
                </a:tc>
                <a:tc>
                  <a:txBody>
                    <a:bodyPr/>
                    <a:lstStyle/>
                    <a:p>
                      <a:pPr algn="ctr" fontAlgn="b"/>
                      <a:r>
                        <a:rPr lang="en-ZA" sz="1600" u="none" strike="noStrike" dirty="0" smtClean="0">
                          <a:effectLst/>
                        </a:rPr>
                        <a:t>869</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smtClean="0">
                          <a:effectLst/>
                        </a:rPr>
                        <a:t>181</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smtClean="0">
                          <a:effectLst/>
                        </a:rPr>
                        <a:t>1 050</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smtClean="0">
                          <a:effectLst/>
                        </a:rPr>
                        <a:t>17.2%</a:t>
                      </a:r>
                      <a:endParaRPr lang="en-ZA" sz="16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7"/>
                  </a:ext>
                </a:extLst>
              </a:tr>
              <a:tr h="329486">
                <a:tc>
                  <a:txBody>
                    <a:bodyPr/>
                    <a:lstStyle/>
                    <a:p>
                      <a:pPr algn="l" fontAlgn="b"/>
                      <a:r>
                        <a:rPr lang="en-ZA" sz="1600" u="none" strike="noStrike" dirty="0">
                          <a:effectLst/>
                        </a:rPr>
                        <a:t>PSYCHOLOGISTS</a:t>
                      </a:r>
                      <a:endParaRPr lang="en-ZA" sz="1600" b="0" i="0" u="none" strike="noStrike" dirty="0">
                        <a:solidFill>
                          <a:srgbClr val="000000"/>
                        </a:solidFill>
                        <a:effectLst/>
                        <a:latin typeface="Calibri" panose="020F0502020204030204" pitchFamily="34" charset="0"/>
                      </a:endParaRPr>
                    </a:p>
                  </a:txBody>
                  <a:tcPr marL="0" marR="0" marT="0" marB="0" anchor="b">
                    <a:solidFill>
                      <a:schemeClr val="bg2">
                        <a:lumMod val="75000"/>
                      </a:schemeClr>
                    </a:solidFill>
                  </a:tcPr>
                </a:tc>
                <a:tc>
                  <a:txBody>
                    <a:bodyPr/>
                    <a:lstStyle/>
                    <a:p>
                      <a:pPr algn="ctr" fontAlgn="b"/>
                      <a:r>
                        <a:rPr lang="en-ZA" sz="1600" u="none" strike="noStrike" dirty="0" smtClean="0">
                          <a:effectLst/>
                        </a:rPr>
                        <a:t>83</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smtClean="0">
                          <a:effectLst/>
                        </a:rPr>
                        <a:t>15</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a:effectLst/>
                        </a:rPr>
                        <a:t>98</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smtClean="0">
                          <a:effectLst/>
                        </a:rPr>
                        <a:t>15.3%</a:t>
                      </a:r>
                      <a:endParaRPr lang="en-ZA" sz="16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8"/>
                  </a:ext>
                </a:extLst>
              </a:tr>
              <a:tr h="345962">
                <a:tc>
                  <a:txBody>
                    <a:bodyPr/>
                    <a:lstStyle/>
                    <a:p>
                      <a:pPr algn="l" fontAlgn="b"/>
                      <a:r>
                        <a:rPr lang="en-ZA" sz="1600" u="none" strike="noStrike" dirty="0">
                          <a:effectLst/>
                        </a:rPr>
                        <a:t>SOCIAL WORKERS</a:t>
                      </a:r>
                      <a:endParaRPr lang="en-ZA" sz="1600" b="0" i="0" u="none" strike="noStrike" dirty="0">
                        <a:solidFill>
                          <a:srgbClr val="000000"/>
                        </a:solidFill>
                        <a:effectLst/>
                        <a:latin typeface="Calibri" panose="020F0502020204030204" pitchFamily="34" charset="0"/>
                      </a:endParaRPr>
                    </a:p>
                  </a:txBody>
                  <a:tcPr marL="0" marR="0" marT="0" marB="0" anchor="b">
                    <a:solidFill>
                      <a:schemeClr val="bg2">
                        <a:lumMod val="75000"/>
                      </a:schemeClr>
                    </a:solidFill>
                  </a:tcPr>
                </a:tc>
                <a:tc>
                  <a:txBody>
                    <a:bodyPr/>
                    <a:lstStyle/>
                    <a:p>
                      <a:pPr algn="ctr" fontAlgn="b"/>
                      <a:r>
                        <a:rPr lang="en-ZA" sz="1600" u="none" strike="noStrike" dirty="0" smtClean="0">
                          <a:effectLst/>
                        </a:rPr>
                        <a:t>613</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smtClean="0">
                          <a:effectLst/>
                        </a:rPr>
                        <a:t>38</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a:effectLst/>
                        </a:rPr>
                        <a:t>651</a:t>
                      </a:r>
                      <a:endParaRPr lang="en-ZA" sz="16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ZA" sz="1600" u="none" strike="noStrike" dirty="0" smtClean="0">
                          <a:effectLst/>
                        </a:rPr>
                        <a:t>5.8%</a:t>
                      </a:r>
                      <a:endParaRPr lang="en-ZA" sz="16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9"/>
                  </a:ext>
                </a:extLst>
              </a:tr>
              <a:tr h="345962">
                <a:tc>
                  <a:txBody>
                    <a:bodyPr/>
                    <a:lstStyle/>
                    <a:p>
                      <a:pPr algn="l" fontAlgn="b"/>
                      <a:r>
                        <a:rPr lang="en-ZA" sz="1600" b="1" u="none" strike="noStrike" dirty="0">
                          <a:effectLst/>
                        </a:rPr>
                        <a:t>Grand Total</a:t>
                      </a:r>
                      <a:endParaRPr lang="en-ZA" sz="1600" b="1" i="0" u="none" strike="noStrike" dirty="0">
                        <a:solidFill>
                          <a:srgbClr val="000000"/>
                        </a:solidFill>
                        <a:effectLst/>
                        <a:latin typeface="Calibri" panose="020F0502020204030204" pitchFamily="34" charset="0"/>
                      </a:endParaRPr>
                    </a:p>
                  </a:txBody>
                  <a:tcPr marL="0" marR="0" marT="0" marB="0" anchor="b">
                    <a:solidFill>
                      <a:schemeClr val="bg2">
                        <a:lumMod val="75000"/>
                      </a:schemeClr>
                    </a:solidFill>
                  </a:tcPr>
                </a:tc>
                <a:tc>
                  <a:txBody>
                    <a:bodyPr/>
                    <a:lstStyle/>
                    <a:p>
                      <a:pPr algn="ctr" fontAlgn="b"/>
                      <a:r>
                        <a:rPr lang="en-ZA" sz="1600" b="1" i="0" u="none" strike="noStrike" dirty="0" smtClean="0">
                          <a:solidFill>
                            <a:schemeClr val="dk1"/>
                          </a:solidFill>
                          <a:effectLst/>
                          <a:latin typeface="+mn-lt"/>
                        </a:rPr>
                        <a:t>2 677</a:t>
                      </a:r>
                      <a:endParaRPr lang="en-ZA"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ZA" sz="1600" b="1" i="0" u="none" strike="noStrike" dirty="0" smtClean="0">
                          <a:solidFill>
                            <a:schemeClr val="dk1"/>
                          </a:solidFill>
                          <a:effectLst/>
                          <a:latin typeface="+mn-lt"/>
                        </a:rPr>
                        <a:t>611</a:t>
                      </a:r>
                      <a:endParaRPr lang="en-ZA"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ZA" sz="1600" b="1" i="0" u="none" strike="noStrike" dirty="0" smtClean="0">
                          <a:solidFill>
                            <a:schemeClr val="dk1"/>
                          </a:solidFill>
                          <a:effectLst/>
                          <a:latin typeface="+mn-lt"/>
                        </a:rPr>
                        <a:t>3 288</a:t>
                      </a:r>
                      <a:endParaRPr lang="en-ZA"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ZA" sz="1600" b="1" u="none" strike="noStrike" dirty="0" smtClean="0">
                          <a:effectLst/>
                        </a:rPr>
                        <a:t>18.%</a:t>
                      </a:r>
                      <a:endParaRPr lang="en-ZA" sz="16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10"/>
                  </a:ext>
                </a:extLst>
              </a:tr>
            </a:tbl>
          </a:graphicData>
        </a:graphic>
      </p:graphicFrame>
      <p:sp>
        <p:nvSpPr>
          <p:cNvPr id="4" name="Slide Number Placeholder 3"/>
          <p:cNvSpPr>
            <a:spLocks noGrp="1"/>
          </p:cNvSpPr>
          <p:nvPr>
            <p:ph type="sldNum" sz="quarter" idx="12"/>
          </p:nvPr>
        </p:nvSpPr>
        <p:spPr/>
        <p:txBody>
          <a:bodyPr/>
          <a:lstStyle/>
          <a:p>
            <a:fld id="{DCB3B80B-23E3-3948-A741-EEB7CB22DD0C}" type="slidenum">
              <a:rPr lang="en-US" smtClean="0"/>
              <a:pPr/>
              <a:t>18</a:t>
            </a:fld>
            <a:endParaRPr lang="en-US" dirty="0"/>
          </a:p>
        </p:txBody>
      </p:sp>
    </p:spTree>
    <p:extLst>
      <p:ext uri="{BB962C8B-B14F-4D97-AF65-F5344CB8AC3E}">
        <p14:creationId xmlns:p14="http://schemas.microsoft.com/office/powerpoint/2010/main" xmlns="" val="334430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561" y="181232"/>
            <a:ext cx="8773297" cy="646331"/>
          </a:xfrm>
          <a:prstGeom prst="rect">
            <a:avLst/>
          </a:prstGeom>
        </p:spPr>
        <p:txBody>
          <a:bodyPr wrap="square">
            <a:spAutoFit/>
          </a:bodyPr>
          <a:lstStyle/>
          <a:p>
            <a:r>
              <a:rPr lang="en-ZA" sz="1800" b="1" dirty="0"/>
              <a:t>SERVICE TERMINATION REPORT :  FROM APRIL 2019 – JANUARY 2020:  2019/20 FINANCIAL YEAR</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3729150507"/>
              </p:ext>
            </p:extLst>
          </p:nvPr>
        </p:nvGraphicFramePr>
        <p:xfrm>
          <a:off x="296561" y="932935"/>
          <a:ext cx="8458201" cy="4698999"/>
        </p:xfrm>
        <a:graphic>
          <a:graphicData uri="http://schemas.openxmlformats.org/drawingml/2006/table">
            <a:tbl>
              <a:tblPr/>
              <a:tblGrid>
                <a:gridCol w="3169015">
                  <a:extLst>
                    <a:ext uri="{9D8B030D-6E8A-4147-A177-3AD203B41FA5}">
                      <a16:colId xmlns:a16="http://schemas.microsoft.com/office/drawing/2014/main" xmlns="" val="20000"/>
                    </a:ext>
                  </a:extLst>
                </a:gridCol>
                <a:gridCol w="706320">
                  <a:extLst>
                    <a:ext uri="{9D8B030D-6E8A-4147-A177-3AD203B41FA5}">
                      <a16:colId xmlns:a16="http://schemas.microsoft.com/office/drawing/2014/main" xmlns="" val="20001"/>
                    </a:ext>
                  </a:extLst>
                </a:gridCol>
                <a:gridCol w="868332">
                  <a:extLst>
                    <a:ext uri="{9D8B030D-6E8A-4147-A177-3AD203B41FA5}">
                      <a16:colId xmlns:a16="http://schemas.microsoft.com/office/drawing/2014/main" xmlns="" val="20002"/>
                    </a:ext>
                  </a:extLst>
                </a:gridCol>
                <a:gridCol w="1075715">
                  <a:extLst>
                    <a:ext uri="{9D8B030D-6E8A-4147-A177-3AD203B41FA5}">
                      <a16:colId xmlns:a16="http://schemas.microsoft.com/office/drawing/2014/main" xmlns="" val="20003"/>
                    </a:ext>
                  </a:extLst>
                </a:gridCol>
                <a:gridCol w="1030153">
                  <a:extLst>
                    <a:ext uri="{9D8B030D-6E8A-4147-A177-3AD203B41FA5}">
                      <a16:colId xmlns:a16="http://schemas.microsoft.com/office/drawing/2014/main" xmlns="" val="20004"/>
                    </a:ext>
                  </a:extLst>
                </a:gridCol>
                <a:gridCol w="1016000">
                  <a:extLst>
                    <a:ext uri="{9D8B030D-6E8A-4147-A177-3AD203B41FA5}">
                      <a16:colId xmlns:a16="http://schemas.microsoft.com/office/drawing/2014/main" xmlns="" val="20005"/>
                    </a:ext>
                  </a:extLst>
                </a:gridCol>
                <a:gridCol w="592666">
                  <a:extLst>
                    <a:ext uri="{9D8B030D-6E8A-4147-A177-3AD203B41FA5}">
                      <a16:colId xmlns:a16="http://schemas.microsoft.com/office/drawing/2014/main" xmlns="" val="20006"/>
                    </a:ext>
                  </a:extLst>
                </a:gridCol>
              </a:tblGrid>
              <a:tr h="939799">
                <a:tc>
                  <a:txBody>
                    <a:bodyPr/>
                    <a:lstStyle/>
                    <a:p>
                      <a:pPr algn="l" fontAlgn="b"/>
                      <a:r>
                        <a:rPr lang="en-ZA" sz="1100" b="1" i="0" u="none" strike="noStrike" dirty="0">
                          <a:solidFill>
                            <a:srgbClr val="000000"/>
                          </a:solidFill>
                          <a:effectLst/>
                          <a:latin typeface="Tahoma"/>
                        </a:rPr>
                        <a:t>SERVICE TERMINATION </a:t>
                      </a:r>
                      <a:r>
                        <a:rPr lang="en-ZA" sz="1100" b="1" i="0" u="none" strike="noStrike" dirty="0" smtClean="0">
                          <a:solidFill>
                            <a:srgbClr val="000000"/>
                          </a:solidFill>
                          <a:effectLst/>
                          <a:latin typeface="Tahoma"/>
                        </a:rPr>
                        <a:t>APRIL</a:t>
                      </a:r>
                      <a:r>
                        <a:rPr lang="en-ZA" sz="1100" b="1" i="0" u="none" strike="noStrike" baseline="0" dirty="0" smtClean="0">
                          <a:solidFill>
                            <a:srgbClr val="000000"/>
                          </a:solidFill>
                          <a:effectLst/>
                          <a:latin typeface="Tahoma"/>
                        </a:rPr>
                        <a:t> 2019 – JAN 2020 ( 2019/20) </a:t>
                      </a:r>
                      <a:endParaRPr lang="en-ZA" sz="1100" b="1" i="0" u="none" strike="noStrike" dirty="0">
                        <a:solidFill>
                          <a:srgbClr val="000000"/>
                        </a:solidFill>
                        <a:effectLst/>
                        <a:latin typeface="Tahoma"/>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00" b="1" i="0" u="none" strike="noStrike" dirty="0">
                          <a:solidFill>
                            <a:srgbClr val="000000"/>
                          </a:solidFill>
                          <a:effectLst/>
                          <a:latin typeface="Tahoma"/>
                        </a:rPr>
                        <a:t>DEATH / DEMISE                                    </a:t>
                      </a: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00" b="1" i="0" u="none" strike="noStrike" dirty="0">
                          <a:solidFill>
                            <a:srgbClr val="000000"/>
                          </a:solidFill>
                          <a:effectLst/>
                          <a:latin typeface="Tahoma"/>
                        </a:rPr>
                        <a:t>DISMISSAL: ILL HEALTH                              </a:t>
                      </a: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00" b="1" i="0" u="none" strike="noStrike" dirty="0">
                          <a:solidFill>
                            <a:srgbClr val="000000"/>
                          </a:solidFill>
                          <a:effectLst/>
                          <a:latin typeface="Tahoma"/>
                        </a:rPr>
                        <a:t>DISMISSAL: MISCONDUCT                              </a:t>
                      </a: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00" b="1" i="0" u="none" strike="noStrike" dirty="0">
                          <a:solidFill>
                            <a:srgbClr val="000000"/>
                          </a:solidFill>
                          <a:effectLst/>
                          <a:latin typeface="Tahoma"/>
                        </a:rPr>
                        <a:t>RESIGNATION                                       </a:t>
                      </a: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100" b="1" i="0" u="none" strike="noStrike" dirty="0">
                          <a:solidFill>
                            <a:srgbClr val="000000"/>
                          </a:solidFill>
                          <a:effectLst/>
                          <a:latin typeface="Tahoma"/>
                        </a:rPr>
                        <a:t>RETIREMENT                                        </a:t>
                      </a: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marL="0" marR="0" indent="0" algn="ctr" defTabSz="457011" rtl="0" eaLnBrk="1" fontAlgn="ctr" latinLnBrk="0" hangingPunct="1">
                        <a:lnSpc>
                          <a:spcPct val="100000"/>
                        </a:lnSpc>
                        <a:spcBef>
                          <a:spcPts val="0"/>
                        </a:spcBef>
                        <a:spcAft>
                          <a:spcPts val="0"/>
                        </a:spcAft>
                        <a:buClrTx/>
                        <a:buSzTx/>
                        <a:buFontTx/>
                        <a:buNone/>
                        <a:tabLst/>
                        <a:defRPr/>
                      </a:pPr>
                      <a:r>
                        <a:rPr lang="en-ZA" sz="1100" b="1" i="0" u="none" strike="noStrike" dirty="0" smtClean="0">
                          <a:solidFill>
                            <a:srgbClr val="000000"/>
                          </a:solidFill>
                          <a:effectLst/>
                          <a:latin typeface="Tahoma"/>
                        </a:rPr>
                        <a:t>Grand Total</a:t>
                      </a:r>
                    </a:p>
                    <a:p>
                      <a:pPr algn="ctr" fontAlgn="ctr"/>
                      <a:endParaRPr lang="en-ZA" sz="1100" b="1" i="0" u="none" strike="noStrike" dirty="0">
                        <a:solidFill>
                          <a:srgbClr val="000000"/>
                        </a:solidFill>
                        <a:effectLst/>
                        <a:latin typeface="Tahoma"/>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xmlns="" val="10000"/>
                  </a:ext>
                </a:extLst>
              </a:tr>
              <a:tr h="469900">
                <a:tc>
                  <a:txBody>
                    <a:bodyPr/>
                    <a:lstStyle/>
                    <a:p>
                      <a:pPr algn="l" fontAlgn="b"/>
                      <a:r>
                        <a:rPr lang="en-ZA" sz="1400" b="0" i="0" u="none" strike="noStrike" dirty="0">
                          <a:solidFill>
                            <a:srgbClr val="000000"/>
                          </a:solidFill>
                          <a:effectLst/>
                          <a:latin typeface="Tahoma"/>
                        </a:rPr>
                        <a:t>EASTERN CAPE </a:t>
                      </a:r>
                      <a:r>
                        <a:rPr lang="en-ZA" sz="1400" b="0" i="0" u="none" strike="noStrike" dirty="0" smtClean="0">
                          <a:solidFill>
                            <a:srgbClr val="000000"/>
                          </a:solidFill>
                          <a:effectLst/>
                          <a:latin typeface="Tahoma"/>
                        </a:rPr>
                        <a:t>REGION                </a:t>
                      </a:r>
                      <a:endParaRPr lang="en-ZA" sz="1400" b="0" i="0" u="none" strike="noStrike" dirty="0">
                        <a:solidFill>
                          <a:srgbClr val="000000"/>
                        </a:solidFill>
                        <a:effectLst/>
                        <a:latin typeface="Tahoma"/>
                      </a:endParaRPr>
                    </a:p>
                  </a:txBody>
                  <a:tcPr marL="3897" marR="3897" marT="3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en-ZA" sz="1400" b="0" i="0" u="none" strike="noStrike" dirty="0" smtClean="0">
                          <a:solidFill>
                            <a:srgbClr val="000000"/>
                          </a:solidFill>
                          <a:effectLst/>
                          <a:latin typeface="Calibri"/>
                        </a:rPr>
                        <a:t>28</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3</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4</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44</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121</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200</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69900">
                <a:tc>
                  <a:txBody>
                    <a:bodyPr/>
                    <a:lstStyle/>
                    <a:p>
                      <a:pPr algn="l" fontAlgn="b"/>
                      <a:r>
                        <a:rPr lang="en-ZA" sz="1400" b="0" i="0" u="none" strike="noStrike" dirty="0">
                          <a:solidFill>
                            <a:srgbClr val="000000"/>
                          </a:solidFill>
                          <a:effectLst/>
                          <a:latin typeface="Tahoma"/>
                        </a:rPr>
                        <a:t>FREE STATE &amp; NORTHERN CAPE </a:t>
                      </a:r>
                      <a:r>
                        <a:rPr lang="en-ZA" sz="1400" b="0" i="0" u="none" strike="noStrike" dirty="0" smtClean="0">
                          <a:solidFill>
                            <a:srgbClr val="000000"/>
                          </a:solidFill>
                          <a:effectLst/>
                          <a:latin typeface="Tahoma"/>
                        </a:rPr>
                        <a:t>REGION</a:t>
                      </a:r>
                      <a:endParaRPr lang="en-ZA" sz="1400" b="0" i="0" u="none" strike="noStrike" dirty="0">
                        <a:solidFill>
                          <a:srgbClr val="000000"/>
                        </a:solidFill>
                        <a:effectLst/>
                        <a:latin typeface="Tahoma"/>
                      </a:endParaRPr>
                    </a:p>
                  </a:txBody>
                  <a:tcPr marL="3897" marR="3897" marT="3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en-ZA" sz="1400" b="0" i="0" u="none" strike="noStrike" dirty="0" smtClean="0">
                          <a:solidFill>
                            <a:srgbClr val="000000"/>
                          </a:solidFill>
                          <a:effectLst/>
                          <a:latin typeface="Calibri"/>
                        </a:rPr>
                        <a:t>15</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3</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3</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55</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84</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160</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69900">
                <a:tc>
                  <a:txBody>
                    <a:bodyPr/>
                    <a:lstStyle/>
                    <a:p>
                      <a:pPr algn="l" fontAlgn="b"/>
                      <a:r>
                        <a:rPr lang="en-ZA" sz="1400" b="0" i="0" u="none" strike="noStrike" dirty="0">
                          <a:solidFill>
                            <a:srgbClr val="000000"/>
                          </a:solidFill>
                          <a:effectLst/>
                          <a:latin typeface="Tahoma"/>
                        </a:rPr>
                        <a:t>GAUTENG </a:t>
                      </a:r>
                      <a:r>
                        <a:rPr lang="en-ZA" sz="1400" b="0" i="0" u="none" strike="noStrike" dirty="0" smtClean="0">
                          <a:solidFill>
                            <a:srgbClr val="000000"/>
                          </a:solidFill>
                          <a:effectLst/>
                          <a:latin typeface="Tahoma"/>
                        </a:rPr>
                        <a:t>REGION                     </a:t>
                      </a:r>
                      <a:endParaRPr lang="en-ZA" sz="1400" b="0" i="0" u="none" strike="noStrike" dirty="0">
                        <a:solidFill>
                          <a:srgbClr val="000000"/>
                        </a:solidFill>
                        <a:effectLst/>
                        <a:latin typeface="Tahoma"/>
                      </a:endParaRPr>
                    </a:p>
                  </a:txBody>
                  <a:tcPr marL="3897" marR="3897" marT="3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en-ZA" sz="1400" b="0" i="0" u="none" strike="noStrike" dirty="0" smtClean="0">
                          <a:solidFill>
                            <a:srgbClr val="000000"/>
                          </a:solidFill>
                          <a:effectLst/>
                          <a:latin typeface="Calibri"/>
                        </a:rPr>
                        <a:t>21</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1</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17</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61</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105</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205</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9900">
                <a:tc>
                  <a:txBody>
                    <a:bodyPr/>
                    <a:lstStyle/>
                    <a:p>
                      <a:pPr algn="l" fontAlgn="b"/>
                      <a:r>
                        <a:rPr lang="en-ZA" sz="1400" b="0" i="0" u="none" strike="noStrike" dirty="0">
                          <a:solidFill>
                            <a:srgbClr val="000000"/>
                          </a:solidFill>
                          <a:effectLst/>
                          <a:latin typeface="Tahoma"/>
                        </a:rPr>
                        <a:t>HEAD OFFICE REGION                                </a:t>
                      </a:r>
                    </a:p>
                  </a:txBody>
                  <a:tcPr marL="3897" marR="3897" marT="3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0</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1</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12</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21</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ZA" sz="1400" b="0" i="0" u="none" strike="noStrike" dirty="0" smtClean="0">
                          <a:solidFill>
                            <a:srgbClr val="000000"/>
                          </a:solidFill>
                          <a:effectLst/>
                          <a:latin typeface="Calibri"/>
                        </a:rPr>
                        <a:t>34</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69900">
                <a:tc>
                  <a:txBody>
                    <a:bodyPr/>
                    <a:lstStyle/>
                    <a:p>
                      <a:pPr algn="l" fontAlgn="b"/>
                      <a:r>
                        <a:rPr lang="en-ZA" sz="1400" b="0" i="0" u="none" strike="noStrike" dirty="0">
                          <a:solidFill>
                            <a:schemeClr val="tx1"/>
                          </a:solidFill>
                          <a:effectLst/>
                          <a:latin typeface="Tahoma"/>
                        </a:rPr>
                        <a:t>KWA ZULU NATAL </a:t>
                      </a:r>
                      <a:r>
                        <a:rPr lang="en-ZA" sz="1400" b="0" i="0" u="none" strike="noStrike" dirty="0" smtClean="0">
                          <a:solidFill>
                            <a:schemeClr val="tx1"/>
                          </a:solidFill>
                          <a:effectLst/>
                          <a:latin typeface="Tahoma"/>
                        </a:rPr>
                        <a:t>REGION              </a:t>
                      </a:r>
                      <a:endParaRPr lang="en-ZA" sz="1400" b="0" i="0" u="none" strike="noStrike" dirty="0">
                        <a:solidFill>
                          <a:schemeClr val="tx1"/>
                        </a:solidFill>
                        <a:effectLst/>
                        <a:latin typeface="Tahoma"/>
                      </a:endParaRPr>
                    </a:p>
                  </a:txBody>
                  <a:tcPr marL="3897" marR="3897" marT="3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en-ZA" sz="1400" b="0" i="0" u="none" strike="noStrike" dirty="0" smtClean="0">
                          <a:solidFill>
                            <a:schemeClr val="tx1"/>
                          </a:solidFill>
                          <a:effectLst/>
                          <a:latin typeface="Calibri"/>
                        </a:rPr>
                        <a:t>30</a:t>
                      </a:r>
                      <a:endParaRPr lang="en-ZA" sz="1400" b="0" i="0" u="none" strike="noStrike" dirty="0">
                        <a:solidFill>
                          <a:schemeClr val="tx1"/>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chemeClr val="tx1"/>
                          </a:solidFill>
                          <a:effectLst/>
                          <a:latin typeface="Calibri"/>
                        </a:rPr>
                        <a:t>6</a:t>
                      </a:r>
                      <a:endParaRPr lang="en-ZA" sz="1400" b="0" i="0" u="none" strike="noStrike" dirty="0">
                        <a:solidFill>
                          <a:schemeClr val="tx1"/>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chemeClr val="tx1"/>
                          </a:solidFill>
                          <a:effectLst/>
                          <a:latin typeface="Calibri"/>
                        </a:rPr>
                        <a:t>13</a:t>
                      </a:r>
                      <a:endParaRPr lang="en-ZA" sz="1400" b="0" i="0" u="none" strike="noStrike" dirty="0">
                        <a:solidFill>
                          <a:schemeClr val="tx1"/>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chemeClr val="tx1"/>
                          </a:solidFill>
                          <a:effectLst/>
                          <a:latin typeface="Calibri"/>
                        </a:rPr>
                        <a:t>46</a:t>
                      </a:r>
                      <a:endParaRPr lang="en-ZA" sz="1400" b="0" i="0" u="none" strike="noStrike" dirty="0">
                        <a:solidFill>
                          <a:schemeClr val="tx1"/>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chemeClr val="tx1"/>
                          </a:solidFill>
                          <a:effectLst/>
                          <a:latin typeface="Calibri"/>
                        </a:rPr>
                        <a:t>90</a:t>
                      </a:r>
                      <a:endParaRPr lang="en-ZA" sz="1400" b="0" i="0" u="none" strike="noStrike" dirty="0">
                        <a:solidFill>
                          <a:schemeClr val="tx1"/>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185</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69900">
                <a:tc>
                  <a:txBody>
                    <a:bodyPr/>
                    <a:lstStyle/>
                    <a:p>
                      <a:pPr algn="l" fontAlgn="b"/>
                      <a:r>
                        <a:rPr lang="en-ZA" sz="1400" b="0" i="0" u="none" strike="noStrike" dirty="0" smtClean="0">
                          <a:solidFill>
                            <a:srgbClr val="000000"/>
                          </a:solidFill>
                          <a:effectLst/>
                          <a:latin typeface="Tahoma"/>
                        </a:rPr>
                        <a:t>LIMPOPO , MPUMALANGA and  N/W (LMN) REGION</a:t>
                      </a:r>
                      <a:endParaRPr lang="en-ZA" sz="1400" b="0" i="0" u="none" strike="noStrike" dirty="0">
                        <a:solidFill>
                          <a:srgbClr val="000000"/>
                        </a:solidFill>
                        <a:effectLst/>
                        <a:latin typeface="Tahoma"/>
                      </a:endParaRPr>
                    </a:p>
                  </a:txBody>
                  <a:tcPr marL="3897" marR="3897" marT="3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en-ZA" sz="1400" b="0" i="0" u="none" strike="noStrike" dirty="0" smtClean="0">
                          <a:solidFill>
                            <a:srgbClr val="000000"/>
                          </a:solidFill>
                          <a:effectLst/>
                          <a:latin typeface="Calibri"/>
                        </a:rPr>
                        <a:t>25</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2</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11</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44</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80</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162</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69900">
                <a:tc>
                  <a:txBody>
                    <a:bodyPr/>
                    <a:lstStyle/>
                    <a:p>
                      <a:pPr algn="l" fontAlgn="b"/>
                      <a:r>
                        <a:rPr lang="en-ZA" sz="1400" b="0" i="0" u="none" strike="noStrike" dirty="0">
                          <a:solidFill>
                            <a:srgbClr val="000000"/>
                          </a:solidFill>
                          <a:effectLst/>
                          <a:latin typeface="Tahoma"/>
                        </a:rPr>
                        <a:t>WESTERN CAPE </a:t>
                      </a:r>
                      <a:r>
                        <a:rPr lang="en-ZA" sz="1400" b="0" i="0" u="none" strike="noStrike" dirty="0" smtClean="0">
                          <a:solidFill>
                            <a:srgbClr val="000000"/>
                          </a:solidFill>
                          <a:effectLst/>
                          <a:latin typeface="Tahoma"/>
                        </a:rPr>
                        <a:t>REGION</a:t>
                      </a:r>
                      <a:endParaRPr lang="en-ZA" sz="1400" b="0" i="0" u="none" strike="noStrike" dirty="0">
                        <a:solidFill>
                          <a:srgbClr val="000000"/>
                        </a:solidFill>
                        <a:effectLst/>
                        <a:latin typeface="Tahoma"/>
                      </a:endParaRPr>
                    </a:p>
                  </a:txBody>
                  <a:tcPr marL="3897" marR="3897" marT="3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en-ZA" sz="1400" b="0" i="0" u="none" strike="noStrike" dirty="0" smtClean="0">
                          <a:solidFill>
                            <a:srgbClr val="000000"/>
                          </a:solidFill>
                          <a:effectLst/>
                          <a:latin typeface="Calibri"/>
                        </a:rPr>
                        <a:t>18</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14</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17</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66</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130</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smtClean="0">
                          <a:solidFill>
                            <a:srgbClr val="000000"/>
                          </a:solidFill>
                          <a:effectLst/>
                          <a:latin typeface="Calibri"/>
                        </a:rPr>
                        <a:t>245</a:t>
                      </a:r>
                      <a:endParaRPr lang="en-ZA" sz="1400" b="0" i="0" u="none" strike="noStrike" dirty="0">
                        <a:solidFill>
                          <a:srgbClr val="000000"/>
                        </a:solidFill>
                        <a:effectLst/>
                        <a:latin typeface="Calibri"/>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69900">
                <a:tc>
                  <a:txBody>
                    <a:bodyPr/>
                    <a:lstStyle/>
                    <a:p>
                      <a:pPr algn="l" fontAlgn="b"/>
                      <a:r>
                        <a:rPr lang="en-ZA" sz="1200" b="1" i="0" u="none" strike="noStrike" dirty="0">
                          <a:solidFill>
                            <a:srgbClr val="000000"/>
                          </a:solidFill>
                          <a:effectLst/>
                          <a:latin typeface="Tahoma"/>
                        </a:rPr>
                        <a:t>Grand Total</a:t>
                      </a:r>
                    </a:p>
                  </a:txBody>
                  <a:tcPr marL="3897" marR="3897" marT="38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ZA" sz="1200" b="1" i="0" u="none" strike="noStrike" dirty="0" smtClean="0">
                          <a:solidFill>
                            <a:srgbClr val="000000"/>
                          </a:solidFill>
                          <a:effectLst/>
                          <a:latin typeface="Tahoma"/>
                        </a:rPr>
                        <a:t>137</a:t>
                      </a:r>
                      <a:endParaRPr lang="en-ZA" sz="1200" b="1" i="0" u="none" strike="noStrike" dirty="0">
                        <a:solidFill>
                          <a:srgbClr val="000000"/>
                        </a:solidFill>
                        <a:effectLst/>
                        <a:latin typeface="Tahoma"/>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ZA" sz="1200" b="1" i="0" u="none" strike="noStrike" dirty="0" smtClean="0">
                          <a:solidFill>
                            <a:srgbClr val="000000"/>
                          </a:solidFill>
                          <a:effectLst/>
                          <a:latin typeface="Tahoma"/>
                        </a:rPr>
                        <a:t>29</a:t>
                      </a:r>
                      <a:endParaRPr lang="en-ZA" sz="1200" b="1" i="0" u="none" strike="noStrike" dirty="0">
                        <a:solidFill>
                          <a:srgbClr val="000000"/>
                        </a:solidFill>
                        <a:effectLst/>
                        <a:latin typeface="Tahoma"/>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ZA" sz="1200" b="1" i="0" u="none" strike="noStrike" dirty="0" smtClean="0">
                          <a:solidFill>
                            <a:srgbClr val="000000"/>
                          </a:solidFill>
                          <a:effectLst/>
                          <a:latin typeface="Tahoma"/>
                        </a:rPr>
                        <a:t>66</a:t>
                      </a:r>
                      <a:endParaRPr lang="en-ZA" sz="1200" b="1" i="0" u="none" strike="noStrike" dirty="0">
                        <a:solidFill>
                          <a:srgbClr val="000000"/>
                        </a:solidFill>
                        <a:effectLst/>
                        <a:latin typeface="Tahoma"/>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ZA" sz="1200" b="1" i="0" u="none" strike="noStrike" dirty="0" smtClean="0">
                          <a:solidFill>
                            <a:srgbClr val="000000"/>
                          </a:solidFill>
                          <a:effectLst/>
                          <a:latin typeface="Tahoma"/>
                        </a:rPr>
                        <a:t>328</a:t>
                      </a:r>
                      <a:endParaRPr lang="en-ZA" sz="1200" b="1" i="0" u="none" strike="noStrike" dirty="0">
                        <a:solidFill>
                          <a:srgbClr val="000000"/>
                        </a:solidFill>
                        <a:effectLst/>
                        <a:latin typeface="Tahoma"/>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ZA" sz="1200" b="1" i="0" u="none" strike="noStrike" dirty="0" smtClean="0">
                          <a:solidFill>
                            <a:srgbClr val="000000"/>
                          </a:solidFill>
                          <a:effectLst/>
                          <a:latin typeface="Tahoma"/>
                        </a:rPr>
                        <a:t>631</a:t>
                      </a:r>
                      <a:endParaRPr lang="en-ZA" sz="1200" b="1" i="0" u="none" strike="noStrike" dirty="0">
                        <a:solidFill>
                          <a:srgbClr val="000000"/>
                        </a:solidFill>
                        <a:effectLst/>
                        <a:latin typeface="Tahoma"/>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ZA" sz="1200" b="1" i="0" u="none" strike="noStrike" dirty="0" smtClean="0">
                          <a:solidFill>
                            <a:srgbClr val="000000"/>
                          </a:solidFill>
                          <a:effectLst/>
                          <a:latin typeface="Tahoma"/>
                        </a:rPr>
                        <a:t>1191</a:t>
                      </a:r>
                      <a:endParaRPr lang="en-ZA" sz="1200" b="1" i="0" u="none" strike="noStrike" dirty="0">
                        <a:solidFill>
                          <a:srgbClr val="000000"/>
                        </a:solidFill>
                        <a:effectLst/>
                        <a:latin typeface="Tahoma"/>
                      </a:endParaRPr>
                    </a:p>
                  </a:txBody>
                  <a:tcPr marL="3897" marR="3897" marT="38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8"/>
                  </a:ext>
                </a:extLst>
              </a:tr>
            </a:tbl>
          </a:graphicData>
        </a:graphic>
      </p:graphicFrame>
      <p:sp>
        <p:nvSpPr>
          <p:cNvPr id="4" name="Slide Number Placeholder 3"/>
          <p:cNvSpPr>
            <a:spLocks noGrp="1"/>
          </p:cNvSpPr>
          <p:nvPr>
            <p:ph type="sldNum" sz="quarter" idx="12"/>
          </p:nvPr>
        </p:nvSpPr>
        <p:spPr/>
        <p:txBody>
          <a:bodyPr/>
          <a:lstStyle/>
          <a:p>
            <a:fld id="{DCB3B80B-23E3-3948-A741-EEB7CB22DD0C}" type="slidenum">
              <a:rPr lang="en-US" smtClean="0"/>
              <a:pPr/>
              <a:t>19</a:t>
            </a:fld>
            <a:endParaRPr lang="en-US" dirty="0"/>
          </a:p>
        </p:txBody>
      </p:sp>
    </p:spTree>
    <p:extLst>
      <p:ext uri="{BB962C8B-B14F-4D97-AF65-F5344CB8AC3E}">
        <p14:creationId xmlns:p14="http://schemas.microsoft.com/office/powerpoint/2010/main" xmlns="" val="2916476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71" y="408500"/>
            <a:ext cx="7545333" cy="452560"/>
          </a:xfrm>
          <a:solidFill>
            <a:srgbClr val="92D050"/>
          </a:solidFill>
        </p:spPr>
        <p:txBody>
          <a:bodyPr>
            <a:noAutofit/>
          </a:bodyPr>
          <a:lstStyle/>
          <a:p>
            <a:pPr algn="l"/>
            <a:r>
              <a:rPr lang="en-ZA" sz="3200" b="1" dirty="0" smtClean="0"/>
              <a:t>                  </a:t>
            </a:r>
            <a:r>
              <a:rPr lang="en-ZA" sz="2400" b="1" dirty="0" smtClean="0">
                <a:latin typeface="+mn-lt"/>
                <a:ea typeface="Tahoma" panose="020B0604030504040204" pitchFamily="34" charset="0"/>
                <a:cs typeface="Tahoma" panose="020B0604030504040204" pitchFamily="34" charset="0"/>
              </a:rPr>
              <a:t>TABLE OF CONTENTS</a:t>
            </a:r>
            <a:endParaRPr lang="en-ZA" sz="2400" b="1" dirty="0">
              <a:latin typeface="+mn-lt"/>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63526" y="960121"/>
            <a:ext cx="7812378" cy="4745500"/>
          </a:xfrm>
        </p:spPr>
        <p:txBody>
          <a:bodyPr>
            <a:normAutofit/>
          </a:bodyPr>
          <a:lstStyle/>
          <a:p>
            <a:pPr marL="0" indent="0">
              <a:buNone/>
            </a:pPr>
            <a:endParaRPr lang="en-ZA" b="1" dirty="0" smtClean="0"/>
          </a:p>
          <a:p>
            <a:pPr>
              <a:buFont typeface="Wingdings" panose="05000000000000000000" pitchFamily="2" charset="2"/>
              <a:buChar char="Ø"/>
            </a:pPr>
            <a:endParaRPr lang="en-ZA" b="1" dirty="0" smtClean="0"/>
          </a:p>
          <a:p>
            <a:pPr marL="0" indent="0">
              <a:buNone/>
            </a:pPr>
            <a:endParaRPr lang="en-ZA" b="1" dirty="0"/>
          </a:p>
          <a:p>
            <a:pPr marL="0" indent="0">
              <a:buNone/>
            </a:pPr>
            <a:endParaRPr lang="en-ZA" b="1" dirty="0"/>
          </a:p>
        </p:txBody>
      </p:sp>
      <p:sp>
        <p:nvSpPr>
          <p:cNvPr id="6148" name="Slide Number Placeholder 3"/>
          <p:cNvSpPr>
            <a:spLocks noGrp="1"/>
          </p:cNvSpPr>
          <p:nvPr>
            <p:ph type="sldNum" sz="quarter" idx="12"/>
          </p:nvPr>
        </p:nvSpPr>
        <p:spPr>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2</a:t>
            </a:fld>
            <a:endParaRPr lang="en-US" dirty="0" smtClean="0">
              <a:solidFill>
                <a:srgbClr val="000000"/>
              </a:solidFill>
              <a:latin typeface="Arial" pitchFamily="34" charset="0"/>
              <a:ea typeface="ヒラギノ角ゴ Pro W3"/>
              <a:cs typeface="ヒラギノ角ゴ Pro W3"/>
            </a:endParaRPr>
          </a:p>
        </p:txBody>
      </p:sp>
      <p:pic>
        <p:nvPicPr>
          <p:cNvPr id="6" name="Picture 5"/>
          <p:cNvPicPr>
            <a:picLocks noChangeAspect="1"/>
          </p:cNvPicPr>
          <p:nvPr/>
        </p:nvPicPr>
        <p:blipFill>
          <a:blip r:embed="rId3"/>
          <a:stretch>
            <a:fillRect/>
          </a:stretch>
        </p:blipFill>
        <p:spPr>
          <a:xfrm>
            <a:off x="0" y="0"/>
            <a:ext cx="927100" cy="1155700"/>
          </a:xfrm>
          <a:prstGeom prst="rect">
            <a:avLst/>
          </a:prstGeom>
        </p:spPr>
      </p:pic>
      <p:pic>
        <p:nvPicPr>
          <p:cNvPr id="7" name="Picture 6"/>
          <p:cNvPicPr>
            <a:picLocks noChangeAspect="1"/>
          </p:cNvPicPr>
          <p:nvPr/>
        </p:nvPicPr>
        <p:blipFill>
          <a:blip r:embed="rId4"/>
          <a:stretch>
            <a:fillRect/>
          </a:stretch>
        </p:blipFill>
        <p:spPr>
          <a:xfrm>
            <a:off x="927100" y="842010"/>
            <a:ext cx="7378700" cy="38100"/>
          </a:xfrm>
          <a:prstGeom prst="rect">
            <a:avLst/>
          </a:prstGeom>
        </p:spPr>
      </p:pic>
      <p:pic>
        <p:nvPicPr>
          <p:cNvPr id="8" name="Picture 7"/>
          <p:cNvPicPr>
            <a:picLocks noChangeAspect="1"/>
          </p:cNvPicPr>
          <p:nvPr/>
        </p:nvPicPr>
        <p:blipFill>
          <a:blip r:embed="rId4"/>
          <a:stretch>
            <a:fillRect/>
          </a:stretch>
        </p:blipFill>
        <p:spPr>
          <a:xfrm>
            <a:off x="830571" y="5986879"/>
            <a:ext cx="7378700" cy="38100"/>
          </a:xfrm>
          <a:prstGeom prst="rect">
            <a:avLst/>
          </a:prstGeom>
        </p:spPr>
      </p:pic>
      <p:sp>
        <p:nvSpPr>
          <p:cNvPr id="5" name="TextBox 4"/>
          <p:cNvSpPr txBox="1"/>
          <p:nvPr/>
        </p:nvSpPr>
        <p:spPr>
          <a:xfrm>
            <a:off x="628179" y="1075887"/>
            <a:ext cx="8166538" cy="5463034"/>
          </a:xfrm>
          <a:prstGeom prst="rect">
            <a:avLst/>
          </a:prstGeom>
          <a:noFill/>
        </p:spPr>
        <p:txBody>
          <a:bodyPr wrap="square" rtlCol="0">
            <a:spAutoFit/>
          </a:bodyPr>
          <a:lstStyle/>
          <a:p>
            <a:pPr marL="514350" indent="-514350">
              <a:lnSpc>
                <a:spcPct val="150000"/>
              </a:lnSpc>
              <a:buAutoNum type="arabicPeriod"/>
            </a:pPr>
            <a:r>
              <a:rPr lang="en-ZA" sz="3000" b="1" dirty="0" smtClean="0">
                <a:ea typeface="Tahoma" panose="020B0604030504040204" pitchFamily="34" charset="0"/>
                <a:cs typeface="Tahoma" panose="020B0604030504040204" pitchFamily="34" charset="0"/>
              </a:rPr>
              <a:t>Purpose of the Presentation</a:t>
            </a:r>
          </a:p>
          <a:p>
            <a:pPr marL="514350" indent="-514350">
              <a:lnSpc>
                <a:spcPct val="150000"/>
              </a:lnSpc>
              <a:buAutoNum type="arabicPeriod"/>
            </a:pPr>
            <a:r>
              <a:rPr lang="en-ZA" sz="3000" b="1" dirty="0" smtClean="0">
                <a:ea typeface="Tahoma" panose="020B0604030504040204" pitchFamily="34" charset="0"/>
                <a:cs typeface="Tahoma" panose="020B0604030504040204" pitchFamily="34" charset="0"/>
              </a:rPr>
              <a:t>Background </a:t>
            </a:r>
          </a:p>
          <a:p>
            <a:pPr marL="514350" indent="-514350">
              <a:lnSpc>
                <a:spcPct val="150000"/>
              </a:lnSpc>
              <a:buAutoNum type="arabicPeriod"/>
            </a:pPr>
            <a:r>
              <a:rPr lang="en-ZA" sz="3000" b="1" dirty="0" smtClean="0">
                <a:ea typeface="Tahoma" panose="020B0604030504040204" pitchFamily="34" charset="0"/>
                <a:cs typeface="Tahoma" panose="020B0604030504040204" pitchFamily="34" charset="0"/>
              </a:rPr>
              <a:t>Challenges w.r.t filling of Posts</a:t>
            </a:r>
          </a:p>
          <a:p>
            <a:pPr marL="514350" lvl="0" indent="-514350">
              <a:lnSpc>
                <a:spcPct val="150000"/>
              </a:lnSpc>
              <a:buFontTx/>
              <a:buAutoNum type="arabicPeriod"/>
            </a:pPr>
            <a:r>
              <a:rPr lang="en-ZA" sz="3000" b="1" dirty="0" smtClean="0">
                <a:solidFill>
                  <a:prstClr val="black"/>
                </a:solidFill>
                <a:ea typeface="Tahoma" panose="020B0604030504040204" pitchFamily="34" charset="0"/>
                <a:cs typeface="Tahoma" panose="020B0604030504040204" pitchFamily="34" charset="0"/>
              </a:rPr>
              <a:t>Interventions</a:t>
            </a:r>
          </a:p>
          <a:p>
            <a:pPr marL="514350" lvl="0" indent="-514350">
              <a:lnSpc>
                <a:spcPct val="150000"/>
              </a:lnSpc>
              <a:buFontTx/>
              <a:buAutoNum type="arabicPeriod"/>
            </a:pPr>
            <a:r>
              <a:rPr lang="en-ZA" sz="3000" b="1" dirty="0" smtClean="0">
                <a:solidFill>
                  <a:prstClr val="black"/>
                </a:solidFill>
                <a:ea typeface="Tahoma" panose="020B0604030504040204" pitchFamily="34" charset="0"/>
                <a:cs typeface="Tahoma" panose="020B0604030504040204" pitchFamily="34" charset="0"/>
              </a:rPr>
              <a:t>Recruitment Strategy</a:t>
            </a:r>
          </a:p>
          <a:p>
            <a:pPr marL="514350" lvl="0" indent="-514350">
              <a:lnSpc>
                <a:spcPct val="150000"/>
              </a:lnSpc>
              <a:buFontTx/>
              <a:buAutoNum type="arabicPeriod"/>
            </a:pPr>
            <a:r>
              <a:rPr lang="en-ZA" sz="3000" b="1" dirty="0" smtClean="0">
                <a:solidFill>
                  <a:prstClr val="black"/>
                </a:solidFill>
                <a:ea typeface="Tahoma" panose="020B0604030504040204" pitchFamily="34" charset="0"/>
                <a:cs typeface="Tahoma" panose="020B0604030504040204" pitchFamily="34" charset="0"/>
              </a:rPr>
              <a:t>Current Status</a:t>
            </a:r>
          </a:p>
          <a:p>
            <a:pPr lvl="0">
              <a:lnSpc>
                <a:spcPct val="150000"/>
              </a:lnSpc>
            </a:pPr>
            <a:endParaRPr lang="en-ZA" sz="30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ZA" dirty="0">
              <a:solidFill>
                <a:prstClr val="black"/>
              </a:solidFill>
            </a:endParaRPr>
          </a:p>
          <a:p>
            <a:endParaRPr lang="en-ZA" dirty="0" smtClean="0">
              <a:solidFill>
                <a:prstClr val="black"/>
              </a:solidFill>
            </a:endParaRPr>
          </a:p>
        </p:txBody>
      </p:sp>
    </p:spTree>
    <p:extLst>
      <p:ext uri="{BB962C8B-B14F-4D97-AF65-F5344CB8AC3E}">
        <p14:creationId xmlns:p14="http://schemas.microsoft.com/office/powerpoint/2010/main" xmlns="" val="2381498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 Template_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729467" y="2467839"/>
            <a:ext cx="4630820" cy="892552"/>
          </a:xfrm>
          <a:prstGeom prst="rect">
            <a:avLst/>
          </a:prstGeom>
          <a:noFill/>
        </p:spPr>
        <p:txBody>
          <a:bodyPr wrap="square" rtlCol="0">
            <a:spAutoFit/>
          </a:bodyPr>
          <a:lstStyle/>
          <a:p>
            <a:r>
              <a:rPr lang="en-US" sz="2800" b="1" dirty="0" smtClean="0">
                <a:solidFill>
                  <a:srgbClr val="005300"/>
                </a:solidFill>
                <a:latin typeface="Tahoma" panose="020B0604030504040204" pitchFamily="34" charset="0"/>
                <a:ea typeface="Tahoma" panose="020B0604030504040204" pitchFamily="34" charset="0"/>
                <a:cs typeface="Tahoma" panose="020B0604030504040204" pitchFamily="34" charset="0"/>
              </a:rPr>
              <a:t>         ANNEXURES</a:t>
            </a:r>
            <a:endParaRPr lang="en-US" sz="2800" b="1" dirty="0">
              <a:solidFill>
                <a:srgbClr val="005300"/>
              </a:solidFill>
              <a:latin typeface="Tahoma" panose="020B0604030504040204" pitchFamily="34" charset="0"/>
              <a:ea typeface="Tahoma" panose="020B0604030504040204" pitchFamily="34" charset="0"/>
              <a:cs typeface="Tahoma" panose="020B0604030504040204" pitchFamily="34" charset="0"/>
            </a:endParaRPr>
          </a:p>
          <a:p>
            <a:endParaRPr lang="en-US" sz="2400" b="1" dirty="0" smtClean="0">
              <a:solidFill>
                <a:srgbClr val="005300"/>
              </a:solidFill>
              <a:latin typeface="+mj-lt"/>
              <a:cs typeface="Arial Black"/>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20</a:t>
            </a:fld>
            <a:endParaRPr lang="en-US" dirty="0"/>
          </a:p>
        </p:txBody>
      </p:sp>
    </p:spTree>
    <p:extLst>
      <p:ext uri="{BB962C8B-B14F-4D97-AF65-F5344CB8AC3E}">
        <p14:creationId xmlns:p14="http://schemas.microsoft.com/office/powerpoint/2010/main" xmlns="" val="1230493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60432" y="2071079"/>
            <a:ext cx="223063" cy="261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03" tIns="45703" rIns="91403" bIns="45703"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023" eaLnBrk="0" hangingPunct="0"/>
            <a:r>
              <a:rPr lang="en-US" altLang="en-US" sz="1100" dirty="0">
                <a:solidFill>
                  <a:srgbClr val="000000"/>
                </a:solidFill>
                <a:ea typeface="Calibri" pitchFamily="34" charset="0"/>
                <a:cs typeface="Times New Roman" pitchFamily="18" charset="0"/>
              </a:rPr>
              <a:t> </a:t>
            </a:r>
            <a:endParaRPr lang="en-US" altLang="en-US" dirty="0"/>
          </a:p>
        </p:txBody>
      </p:sp>
      <p:sp>
        <p:nvSpPr>
          <p:cNvPr id="6" name="TextBox 5"/>
          <p:cNvSpPr txBox="1"/>
          <p:nvPr/>
        </p:nvSpPr>
        <p:spPr>
          <a:xfrm>
            <a:off x="457201" y="395796"/>
            <a:ext cx="8229603" cy="338520"/>
          </a:xfrm>
          <a:prstGeom prst="rect">
            <a:avLst/>
          </a:prstGeom>
          <a:noFill/>
        </p:spPr>
        <p:txBody>
          <a:bodyPr wrap="square" lIns="91403" tIns="45703" rIns="91403" bIns="45703" rtlCol="0">
            <a:spAutoFit/>
          </a:bodyPr>
          <a:lstStyle/>
          <a:p>
            <a:r>
              <a:rPr lang="en-ZA" sz="1600" b="1" dirty="0" smtClean="0">
                <a:solidFill>
                  <a:srgbClr val="005300"/>
                </a:solidFill>
                <a:effectLst>
                  <a:outerShdw blurRad="38100" dist="38100" dir="2700000" algn="tl">
                    <a:srgbClr val="000000">
                      <a:alpha val="43137"/>
                    </a:srgbClr>
                  </a:outerShdw>
                </a:effectLst>
                <a:latin typeface="Calibri (Body)"/>
              </a:rPr>
              <a:t>LEVEL 15</a:t>
            </a:r>
            <a:endParaRPr lang="en-ZA" sz="1600" b="1" dirty="0">
              <a:solidFill>
                <a:srgbClr val="005300"/>
              </a:solidFill>
              <a:effectLst>
                <a:outerShdw blurRad="38100" dist="38100" dir="2700000" algn="tl">
                  <a:srgbClr val="000000">
                    <a:alpha val="43137"/>
                  </a:srgbClr>
                </a:outerShdw>
              </a:effectLst>
              <a:latin typeface="Calibri (Body)"/>
            </a:endParaRPr>
          </a:p>
        </p:txBody>
      </p:sp>
      <p:graphicFrame>
        <p:nvGraphicFramePr>
          <p:cNvPr id="2" name="Table 1"/>
          <p:cNvGraphicFramePr>
            <a:graphicFrameLocks noGrp="1"/>
          </p:cNvGraphicFramePr>
          <p:nvPr>
            <p:extLst>
              <p:ext uri="{D42A27DB-BD31-4B8C-83A1-F6EECF244321}">
                <p14:modId xmlns:p14="http://schemas.microsoft.com/office/powerpoint/2010/main" xmlns="" val="1907617742"/>
              </p:ext>
            </p:extLst>
          </p:nvPr>
        </p:nvGraphicFramePr>
        <p:xfrm>
          <a:off x="561975" y="793709"/>
          <a:ext cx="8225762" cy="4801846"/>
        </p:xfrm>
        <a:graphic>
          <a:graphicData uri="http://schemas.openxmlformats.org/drawingml/2006/table">
            <a:tbl>
              <a:tblPr firstRow="1" bandRow="1">
                <a:tableStyleId>{5C22544A-7EE6-4342-B048-85BDC9FD1C3A}</a:tableStyleId>
              </a:tblPr>
              <a:tblGrid>
                <a:gridCol w="360376">
                  <a:extLst>
                    <a:ext uri="{9D8B030D-6E8A-4147-A177-3AD203B41FA5}">
                      <a16:colId xmlns:a16="http://schemas.microsoft.com/office/drawing/2014/main" xmlns="" val="20000"/>
                    </a:ext>
                  </a:extLst>
                </a:gridCol>
                <a:gridCol w="1001865">
                  <a:extLst>
                    <a:ext uri="{9D8B030D-6E8A-4147-A177-3AD203B41FA5}">
                      <a16:colId xmlns:a16="http://schemas.microsoft.com/office/drawing/2014/main" xmlns="" val="20001"/>
                    </a:ext>
                  </a:extLst>
                </a:gridCol>
                <a:gridCol w="922351">
                  <a:extLst>
                    <a:ext uri="{9D8B030D-6E8A-4147-A177-3AD203B41FA5}">
                      <a16:colId xmlns:a16="http://schemas.microsoft.com/office/drawing/2014/main" xmlns="" val="20002"/>
                    </a:ext>
                  </a:extLst>
                </a:gridCol>
                <a:gridCol w="906449">
                  <a:extLst>
                    <a:ext uri="{9D8B030D-6E8A-4147-A177-3AD203B41FA5}">
                      <a16:colId xmlns:a16="http://schemas.microsoft.com/office/drawing/2014/main" xmlns="" val="20003"/>
                    </a:ext>
                  </a:extLst>
                </a:gridCol>
                <a:gridCol w="699714">
                  <a:extLst>
                    <a:ext uri="{9D8B030D-6E8A-4147-A177-3AD203B41FA5}">
                      <a16:colId xmlns:a16="http://schemas.microsoft.com/office/drawing/2014/main" xmlns="" val="20004"/>
                    </a:ext>
                  </a:extLst>
                </a:gridCol>
                <a:gridCol w="993913">
                  <a:extLst>
                    <a:ext uri="{9D8B030D-6E8A-4147-A177-3AD203B41FA5}">
                      <a16:colId xmlns:a16="http://schemas.microsoft.com/office/drawing/2014/main" xmlns="" val="20005"/>
                    </a:ext>
                  </a:extLst>
                </a:gridCol>
                <a:gridCol w="1068171">
                  <a:extLst>
                    <a:ext uri="{9D8B030D-6E8A-4147-A177-3AD203B41FA5}">
                      <a16:colId xmlns:a16="http://schemas.microsoft.com/office/drawing/2014/main" xmlns="" val="20006"/>
                    </a:ext>
                  </a:extLst>
                </a:gridCol>
                <a:gridCol w="780100">
                  <a:extLst>
                    <a:ext uri="{9D8B030D-6E8A-4147-A177-3AD203B41FA5}">
                      <a16:colId xmlns:a16="http://schemas.microsoft.com/office/drawing/2014/main" xmlns="" val="20007"/>
                    </a:ext>
                  </a:extLst>
                </a:gridCol>
                <a:gridCol w="1492823">
                  <a:extLst>
                    <a:ext uri="{9D8B030D-6E8A-4147-A177-3AD203B41FA5}">
                      <a16:colId xmlns:a16="http://schemas.microsoft.com/office/drawing/2014/main" xmlns="" val="20008"/>
                    </a:ext>
                  </a:extLst>
                </a:gridCol>
              </a:tblGrid>
              <a:tr h="1017626">
                <a:tc>
                  <a:txBody>
                    <a:bodyPr/>
                    <a:lstStyle/>
                    <a:p>
                      <a:pPr>
                        <a:lnSpc>
                          <a:spcPct val="115000"/>
                        </a:lnSpc>
                        <a:spcAft>
                          <a:spcPts val="0"/>
                        </a:spcAft>
                      </a:pPr>
                      <a:r>
                        <a:rPr lang="en-ZA" sz="900" dirty="0" smtClean="0">
                          <a:effectLst/>
                          <a:latin typeface="+mn-lt"/>
                          <a:ea typeface="Calibri"/>
                          <a:cs typeface="Times New Roman"/>
                        </a:rPr>
                        <a:t>NO</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effectLst/>
                          <a:latin typeface="+mn-lt"/>
                        </a:rPr>
                        <a:t>POSTS</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effectLst/>
                          <a:latin typeface="+mn-lt"/>
                        </a:rPr>
                        <a:t>REGION/MANAGEMENT AREA</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effectLst/>
                          <a:latin typeface="+mn-lt"/>
                        </a:rPr>
                        <a:t>DATE ADVERTISED</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effectLst/>
                          <a:latin typeface="+mn-lt"/>
                        </a:rPr>
                        <a:t>CLOSING DATE </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effectLst/>
                          <a:latin typeface="+mn-lt"/>
                        </a:rPr>
                        <a:t>TARGETED DATE FOR </a:t>
                      </a:r>
                      <a:r>
                        <a:rPr lang="en-ZA" sz="900" dirty="0" smtClean="0">
                          <a:effectLst/>
                          <a:latin typeface="+mn-lt"/>
                        </a:rPr>
                        <a:t>SHORTLISTING</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effectLst/>
                          <a:latin typeface="+mn-lt"/>
                        </a:rPr>
                        <a:t>TARGETED  DATE FOR THE INTERVIEWS</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effectLst/>
                          <a:latin typeface="+mn-lt"/>
                        </a:rPr>
                        <a:t>TARGETED DATE OF ASSUPTION OF DUTY </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smtClean="0">
                          <a:effectLst/>
                          <a:latin typeface="+mn-lt"/>
                        </a:rPr>
                        <a:t>STATUS</a:t>
                      </a:r>
                      <a:endParaRPr lang="en-ZA" sz="900" dirty="0">
                        <a:effectLst/>
                        <a:latin typeface="+mn-lt"/>
                        <a:ea typeface="Calibri"/>
                        <a:cs typeface="Times New Roman"/>
                      </a:endParaRPr>
                    </a:p>
                  </a:txBody>
                  <a:tcPr marL="43703" marR="43703" marT="0" marB="0" anchor="ctr"/>
                </a:tc>
                <a:extLst>
                  <a:ext uri="{0D108BD9-81ED-4DB2-BD59-A6C34878D82A}">
                    <a16:rowId xmlns:a16="http://schemas.microsoft.com/office/drawing/2014/main" xmlns="" val="10000"/>
                  </a:ext>
                </a:extLst>
              </a:tr>
              <a:tr h="646115">
                <a:tc>
                  <a:txBody>
                    <a:bodyPr/>
                    <a:lstStyle/>
                    <a:p>
                      <a:pPr>
                        <a:lnSpc>
                          <a:spcPct val="100000"/>
                        </a:lnSpc>
                        <a:spcAft>
                          <a:spcPts val="0"/>
                        </a:spcAft>
                      </a:pPr>
                      <a:r>
                        <a:rPr lang="en-ZA" sz="900" dirty="0" smtClean="0">
                          <a:solidFill>
                            <a:schemeClr val="tx1"/>
                          </a:solidFill>
                          <a:effectLst/>
                          <a:latin typeface="+mn-lt"/>
                          <a:ea typeface="Calibri"/>
                          <a:cs typeface="Times New Roman"/>
                        </a:rPr>
                        <a:t>1</a:t>
                      </a:r>
                      <a:endParaRPr lang="en-ZA" sz="900" dirty="0">
                        <a:solidFill>
                          <a:schemeClr val="tx1"/>
                        </a:solidFill>
                        <a:effectLst/>
                        <a:latin typeface="+mn-lt"/>
                        <a:ea typeface="Calibri"/>
                        <a:cs typeface="Times New Roman"/>
                      </a:endParaRPr>
                    </a:p>
                  </a:txBody>
                  <a:tcPr marL="43703" marR="43703" marT="0"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Regional Commissioner</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Limpopo, Mpumalanga and North West</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27 Oct 2019</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18 Nov 2019</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Shortlisting was conducted on 2020/02/07</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Date to be determined after approval from the Minister.</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March 2020</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Shortlisted candidates have been approved by the Minister on 13/02/2020.</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Interviews are due shortly</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xmlns="" val="10001"/>
                  </a:ext>
                </a:extLst>
              </a:tr>
              <a:tr h="579948">
                <a:tc>
                  <a:txBody>
                    <a:bodyPr/>
                    <a:lstStyle/>
                    <a:p>
                      <a:pPr>
                        <a:lnSpc>
                          <a:spcPct val="100000"/>
                        </a:lnSpc>
                        <a:spcAft>
                          <a:spcPts val="0"/>
                        </a:spcAft>
                      </a:pPr>
                      <a:r>
                        <a:rPr lang="en-ZA" sz="900" dirty="0" smtClean="0">
                          <a:solidFill>
                            <a:schemeClr val="tx1"/>
                          </a:solidFill>
                          <a:effectLst/>
                          <a:latin typeface="+mn-lt"/>
                          <a:ea typeface="Calibri"/>
                          <a:cs typeface="Times New Roman"/>
                        </a:rPr>
                        <a:t>2</a:t>
                      </a:r>
                      <a:endParaRPr lang="en-ZA" sz="900" dirty="0">
                        <a:solidFill>
                          <a:schemeClr val="tx1"/>
                        </a:solidFill>
                        <a:effectLst/>
                        <a:latin typeface="+mn-lt"/>
                        <a:ea typeface="Calibri"/>
                        <a:cs typeface="Times New Roman"/>
                      </a:endParaRPr>
                    </a:p>
                  </a:txBody>
                  <a:tcPr marL="43703" marR="43703"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CDC: Remand Detention</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HO</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27 Oct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18 Nov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Shortlisting was conducted on 2020/02/07</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Date to be determined after approval from the Minister.</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March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US" sz="1000" b="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Shortlisted candidates have been approved by the Minister on 13/02/2020. Interviews are due shortly</a:t>
                      </a:r>
                      <a:endParaRPr lang="en-US"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43815" marR="43815" marT="9525" marB="0"/>
                </a:tc>
                <a:extLst>
                  <a:ext uri="{0D108BD9-81ED-4DB2-BD59-A6C34878D82A}">
                    <a16:rowId xmlns:a16="http://schemas.microsoft.com/office/drawing/2014/main" xmlns="" val="10002"/>
                  </a:ext>
                </a:extLst>
              </a:tr>
              <a:tr h="766700">
                <a:tc>
                  <a:txBody>
                    <a:bodyPr/>
                    <a:lstStyle/>
                    <a:p>
                      <a:pPr>
                        <a:lnSpc>
                          <a:spcPct val="100000"/>
                        </a:lnSpc>
                        <a:spcAft>
                          <a:spcPts val="0"/>
                        </a:spcAft>
                      </a:pPr>
                      <a:r>
                        <a:rPr lang="en-ZA" sz="900" dirty="0" smtClean="0">
                          <a:solidFill>
                            <a:schemeClr val="tx1"/>
                          </a:solidFill>
                          <a:effectLst/>
                          <a:latin typeface="+mn-lt"/>
                          <a:ea typeface="Calibri"/>
                          <a:cs typeface="Times New Roman"/>
                        </a:rPr>
                        <a:t>3</a:t>
                      </a:r>
                      <a:endParaRPr lang="en-ZA" sz="900" dirty="0">
                        <a:solidFill>
                          <a:schemeClr val="tx1"/>
                        </a:solidFill>
                        <a:effectLst/>
                        <a:latin typeface="+mn-lt"/>
                        <a:ea typeface="Calibri"/>
                        <a:cs typeface="Times New Roman"/>
                      </a:endParaRPr>
                    </a:p>
                  </a:txBody>
                  <a:tcPr marL="43703" marR="43703"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CDC: Incarceration &amp; Corrections</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HO</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21 Jul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19 Aug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Shortlisting was conducted on 2020/02/07</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Date to be determined after approval from the Minister.</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March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US"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Shortlisted candidates have been approved by the Minister on 13/02/2020. Interviews are due shortly</a:t>
                      </a:r>
                      <a:endParaRPr lang="en-US"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43815" marR="43815" marT="9525" marB="0"/>
                </a:tc>
                <a:extLst>
                  <a:ext uri="{0D108BD9-81ED-4DB2-BD59-A6C34878D82A}">
                    <a16:rowId xmlns:a16="http://schemas.microsoft.com/office/drawing/2014/main" xmlns="" val="10003"/>
                  </a:ext>
                </a:extLst>
              </a:tr>
              <a:tr h="616555">
                <a:tc>
                  <a:txBody>
                    <a:bodyPr/>
                    <a:lstStyle/>
                    <a:p>
                      <a:pPr>
                        <a:lnSpc>
                          <a:spcPct val="100000"/>
                        </a:lnSpc>
                        <a:spcAft>
                          <a:spcPts val="0"/>
                        </a:spcAft>
                      </a:pPr>
                      <a:r>
                        <a:rPr lang="en-ZA" sz="900" dirty="0" smtClean="0">
                          <a:solidFill>
                            <a:schemeClr val="tx1"/>
                          </a:solidFill>
                          <a:effectLst/>
                          <a:latin typeface="+mn-lt"/>
                          <a:ea typeface="Calibri"/>
                          <a:cs typeface="Times New Roman"/>
                        </a:rPr>
                        <a:t>4</a:t>
                      </a:r>
                      <a:endParaRPr lang="en-ZA" sz="900" dirty="0">
                        <a:solidFill>
                          <a:schemeClr val="tx1"/>
                        </a:solidFill>
                        <a:effectLst/>
                        <a:latin typeface="+mn-lt"/>
                        <a:ea typeface="Calibri"/>
                        <a:cs typeface="Times New Roman"/>
                      </a:endParaRPr>
                    </a:p>
                  </a:txBody>
                  <a:tcPr marL="43703" marR="43703"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CDC: Community Corrections</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HO</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27 Oct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18 Nov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Shortlisting was conducted on 2020/02/07</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Date to be determined after approval from the Minister.</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March 2020</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US"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Shortlisted candidates have been approved by the Minister on 13/02/2020. Interviews are due shortly</a:t>
                      </a:r>
                      <a:endParaRPr lang="en-US"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43815" marR="43815" marT="9525" marB="0"/>
                </a:tc>
                <a:extLst>
                  <a:ext uri="{0D108BD9-81ED-4DB2-BD59-A6C34878D82A}">
                    <a16:rowId xmlns:a16="http://schemas.microsoft.com/office/drawing/2014/main" xmlns="" val="10004"/>
                  </a:ext>
                </a:extLst>
              </a:tr>
              <a:tr h="814696">
                <a:tc>
                  <a:txBody>
                    <a:bodyPr/>
                    <a:lstStyle/>
                    <a:p>
                      <a:pPr>
                        <a:lnSpc>
                          <a:spcPct val="100000"/>
                        </a:lnSpc>
                        <a:spcAft>
                          <a:spcPts val="0"/>
                        </a:spcAft>
                      </a:pPr>
                      <a:r>
                        <a:rPr lang="en-ZA" sz="900" dirty="0" smtClean="0">
                          <a:solidFill>
                            <a:schemeClr val="tx1"/>
                          </a:solidFill>
                          <a:effectLst/>
                          <a:latin typeface="+mn-lt"/>
                          <a:ea typeface="Calibri"/>
                          <a:cs typeface="Times New Roman"/>
                        </a:rPr>
                        <a:t>5</a:t>
                      </a:r>
                      <a:endParaRPr lang="en-ZA" sz="900" dirty="0">
                        <a:solidFill>
                          <a:schemeClr val="tx1"/>
                        </a:solidFill>
                        <a:effectLst/>
                        <a:latin typeface="+mn-lt"/>
                        <a:ea typeface="Calibri"/>
                        <a:cs typeface="Times New Roman"/>
                      </a:endParaRPr>
                    </a:p>
                  </a:txBody>
                  <a:tcPr marL="43703" marR="43703"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CDC: Central Services</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 </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 </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 </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HO</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N/A</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N/A</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N/A</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N/A</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N/A</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The post </a:t>
                      </a:r>
                      <a:r>
                        <a:rPr lang="en-ZA" sz="1000" b="0" dirty="0" smtClean="0">
                          <a:effectLst/>
                          <a:latin typeface="Arial Narrow" panose="020B0606020202030204" pitchFamily="34" charset="0"/>
                          <a:ea typeface="Times New Roman" panose="02020603050405020304" pitchFamily="18" charset="0"/>
                          <a:cs typeface="Arial" panose="020B0604020202020204" pitchFamily="34" charset="0"/>
                        </a:rPr>
                        <a:t>is</a:t>
                      </a:r>
                      <a:r>
                        <a:rPr lang="en-ZA" sz="1000" b="0" baseline="0" dirty="0" smtClean="0">
                          <a:effectLst/>
                          <a:latin typeface="Arial Narrow" panose="020B0606020202030204" pitchFamily="34" charset="0"/>
                          <a:ea typeface="Times New Roman" panose="02020603050405020304" pitchFamily="18" charset="0"/>
                          <a:cs typeface="Arial" panose="020B0604020202020204" pitchFamily="34" charset="0"/>
                        </a:rPr>
                        <a:t> defunct on </a:t>
                      </a:r>
                      <a:r>
                        <a:rPr lang="en-ZA" sz="1000" b="0" baseline="0" dirty="0" err="1" smtClean="0">
                          <a:effectLst/>
                          <a:latin typeface="Arial Narrow" panose="020B0606020202030204" pitchFamily="34" charset="0"/>
                          <a:ea typeface="Times New Roman" panose="02020603050405020304" pitchFamily="18" charset="0"/>
                          <a:cs typeface="Arial" panose="020B0604020202020204" pitchFamily="34" charset="0"/>
                        </a:rPr>
                        <a:t>persal</a:t>
                      </a:r>
                      <a:r>
                        <a:rPr lang="en-ZA" sz="1000" b="0" dirty="0" smtClean="0">
                          <a:effectLst/>
                          <a:latin typeface="Arial Narrow" panose="020B0606020202030204" pitchFamily="34" charset="0"/>
                          <a:ea typeface="Times New Roman" panose="02020603050405020304" pitchFamily="18" charset="0"/>
                          <a:cs typeface="Arial" panose="020B0604020202020204" pitchFamily="34" charset="0"/>
                        </a:rPr>
                        <a:t>. The Minister is currently deciding</a:t>
                      </a:r>
                      <a:r>
                        <a:rPr lang="en-ZA" sz="1000" b="0" baseline="0" dirty="0" smtClean="0">
                          <a:effectLst/>
                          <a:latin typeface="Arial Narrow" panose="020B0606020202030204" pitchFamily="34" charset="0"/>
                          <a:ea typeface="Times New Roman" panose="02020603050405020304" pitchFamily="18" charset="0"/>
                          <a:cs typeface="Arial" panose="020B0604020202020204" pitchFamily="34" charset="0"/>
                        </a:rPr>
                        <a:t> about it going forward</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fld id="{DCB3B80B-23E3-3948-A741-EEB7CB22DD0C}" type="slidenum">
              <a:rPr lang="en-US" smtClean="0"/>
              <a:pPr/>
              <a:t>21</a:t>
            </a:fld>
            <a:endParaRPr lang="en-US" dirty="0"/>
          </a:p>
        </p:txBody>
      </p:sp>
    </p:spTree>
    <p:extLst>
      <p:ext uri="{BB962C8B-B14F-4D97-AF65-F5344CB8AC3E}">
        <p14:creationId xmlns:p14="http://schemas.microsoft.com/office/powerpoint/2010/main" xmlns="" val="3304904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60432" y="2071079"/>
            <a:ext cx="223063" cy="261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03" tIns="45703" rIns="91403" bIns="45703"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023" eaLnBrk="0" hangingPunct="0"/>
            <a:r>
              <a:rPr lang="en-US" altLang="en-US" sz="1100" dirty="0">
                <a:solidFill>
                  <a:srgbClr val="000000"/>
                </a:solidFill>
                <a:ea typeface="Calibri" pitchFamily="34" charset="0"/>
                <a:cs typeface="Times New Roman" pitchFamily="18" charset="0"/>
              </a:rPr>
              <a:t> </a:t>
            </a:r>
            <a:endParaRPr lang="en-US" altLang="en-US" dirty="0"/>
          </a:p>
        </p:txBody>
      </p:sp>
      <p:sp>
        <p:nvSpPr>
          <p:cNvPr id="6" name="TextBox 5"/>
          <p:cNvSpPr txBox="1"/>
          <p:nvPr/>
        </p:nvSpPr>
        <p:spPr>
          <a:xfrm>
            <a:off x="675861" y="69127"/>
            <a:ext cx="8010943" cy="338520"/>
          </a:xfrm>
          <a:prstGeom prst="rect">
            <a:avLst/>
          </a:prstGeom>
          <a:noFill/>
        </p:spPr>
        <p:txBody>
          <a:bodyPr wrap="square" lIns="91403" tIns="45703" rIns="91403" bIns="45703" rtlCol="0">
            <a:spAutoFit/>
          </a:bodyPr>
          <a:lstStyle/>
          <a:p>
            <a:r>
              <a:rPr lang="en-ZA" sz="1600" b="1" dirty="0" smtClean="0">
                <a:solidFill>
                  <a:srgbClr val="005300"/>
                </a:solidFill>
                <a:effectLst>
                  <a:outerShdw blurRad="38100" dist="38100" dir="2700000" algn="tl">
                    <a:srgbClr val="000000">
                      <a:alpha val="43137"/>
                    </a:srgbClr>
                  </a:outerShdw>
                </a:effectLst>
                <a:latin typeface="Calibri (Body)"/>
              </a:rPr>
              <a:t>LEVEL 14</a:t>
            </a:r>
            <a:endParaRPr lang="en-ZA" sz="1600" b="1" dirty="0">
              <a:solidFill>
                <a:srgbClr val="005300"/>
              </a:solidFill>
              <a:effectLst>
                <a:outerShdw blurRad="38100" dist="38100" dir="2700000" algn="tl">
                  <a:srgbClr val="000000">
                    <a:alpha val="43137"/>
                  </a:srgbClr>
                </a:outerShdw>
              </a:effectLst>
              <a:latin typeface="Calibri (Body)"/>
            </a:endParaRPr>
          </a:p>
        </p:txBody>
      </p:sp>
      <p:graphicFrame>
        <p:nvGraphicFramePr>
          <p:cNvPr id="2" name="Table 1"/>
          <p:cNvGraphicFramePr>
            <a:graphicFrameLocks noGrp="1"/>
          </p:cNvGraphicFramePr>
          <p:nvPr>
            <p:extLst>
              <p:ext uri="{D42A27DB-BD31-4B8C-83A1-F6EECF244321}">
                <p14:modId xmlns:p14="http://schemas.microsoft.com/office/powerpoint/2010/main" xmlns="" val="2403950471"/>
              </p:ext>
            </p:extLst>
          </p:nvPr>
        </p:nvGraphicFramePr>
        <p:xfrm>
          <a:off x="33410" y="349600"/>
          <a:ext cx="9098289" cy="6313817"/>
        </p:xfrm>
        <a:graphic>
          <a:graphicData uri="http://schemas.openxmlformats.org/drawingml/2006/table">
            <a:tbl>
              <a:tblPr firstRow="1" bandRow="1">
                <a:tableStyleId>{5C22544A-7EE6-4342-B048-85BDC9FD1C3A}</a:tableStyleId>
              </a:tblPr>
              <a:tblGrid>
                <a:gridCol w="270344">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614746">
                  <a:extLst>
                    <a:ext uri="{9D8B030D-6E8A-4147-A177-3AD203B41FA5}">
                      <a16:colId xmlns:a16="http://schemas.microsoft.com/office/drawing/2014/main" xmlns="" val="20002"/>
                    </a:ext>
                  </a:extLst>
                </a:gridCol>
                <a:gridCol w="784683">
                  <a:extLst>
                    <a:ext uri="{9D8B030D-6E8A-4147-A177-3AD203B41FA5}">
                      <a16:colId xmlns:a16="http://schemas.microsoft.com/office/drawing/2014/main" xmlns="" val="20003"/>
                    </a:ext>
                  </a:extLst>
                </a:gridCol>
                <a:gridCol w="731520">
                  <a:extLst>
                    <a:ext uri="{9D8B030D-6E8A-4147-A177-3AD203B41FA5}">
                      <a16:colId xmlns:a16="http://schemas.microsoft.com/office/drawing/2014/main" xmlns="" val="20004"/>
                    </a:ext>
                  </a:extLst>
                </a:gridCol>
                <a:gridCol w="1137037">
                  <a:extLst>
                    <a:ext uri="{9D8B030D-6E8A-4147-A177-3AD203B41FA5}">
                      <a16:colId xmlns:a16="http://schemas.microsoft.com/office/drawing/2014/main" xmlns="" val="20005"/>
                    </a:ext>
                  </a:extLst>
                </a:gridCol>
                <a:gridCol w="1168841">
                  <a:extLst>
                    <a:ext uri="{9D8B030D-6E8A-4147-A177-3AD203B41FA5}">
                      <a16:colId xmlns:a16="http://schemas.microsoft.com/office/drawing/2014/main" xmlns="" val="20006"/>
                    </a:ext>
                  </a:extLst>
                </a:gridCol>
                <a:gridCol w="818985">
                  <a:extLst>
                    <a:ext uri="{9D8B030D-6E8A-4147-A177-3AD203B41FA5}">
                      <a16:colId xmlns:a16="http://schemas.microsoft.com/office/drawing/2014/main" xmlns="" val="20007"/>
                    </a:ext>
                  </a:extLst>
                </a:gridCol>
                <a:gridCol w="2657733">
                  <a:extLst>
                    <a:ext uri="{9D8B030D-6E8A-4147-A177-3AD203B41FA5}">
                      <a16:colId xmlns:a16="http://schemas.microsoft.com/office/drawing/2014/main" xmlns="" val="20008"/>
                    </a:ext>
                  </a:extLst>
                </a:gridCol>
              </a:tblGrid>
              <a:tr h="561774">
                <a:tc>
                  <a:txBody>
                    <a:bodyPr/>
                    <a:lstStyle/>
                    <a:p>
                      <a:pPr>
                        <a:lnSpc>
                          <a:spcPct val="115000"/>
                        </a:lnSpc>
                        <a:spcAft>
                          <a:spcPts val="0"/>
                        </a:spcAft>
                      </a:pPr>
                      <a:r>
                        <a:rPr lang="en-ZA" sz="900" dirty="0" smtClean="0">
                          <a:effectLst/>
                          <a:latin typeface="+mn-lt"/>
                          <a:ea typeface="Calibri"/>
                          <a:cs typeface="Times New Roman"/>
                        </a:rPr>
                        <a:t>NO</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effectLst/>
                          <a:latin typeface="+mn-lt"/>
                        </a:rPr>
                        <a:t>POSTS</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effectLst/>
                          <a:latin typeface="+mn-lt"/>
                        </a:rPr>
                        <a:t>REGION/MANAGEMENT AREA</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effectLst/>
                          <a:latin typeface="+mn-lt"/>
                        </a:rPr>
                        <a:t>DATE ADVERTISED</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effectLst/>
                          <a:latin typeface="+mn-lt"/>
                        </a:rPr>
                        <a:t>CLOSING DATE </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solidFill>
                            <a:schemeClr val="bg1"/>
                          </a:solidFill>
                          <a:effectLst/>
                          <a:latin typeface="+mn-lt"/>
                        </a:rPr>
                        <a:t>TARGETED DATE FOR </a:t>
                      </a:r>
                      <a:r>
                        <a:rPr lang="en-ZA" sz="900" dirty="0" smtClean="0">
                          <a:solidFill>
                            <a:schemeClr val="bg1"/>
                          </a:solidFill>
                          <a:effectLst/>
                          <a:latin typeface="+mn-lt"/>
                        </a:rPr>
                        <a:t>SHORTLISTING</a:t>
                      </a:r>
                      <a:endParaRPr lang="en-ZA" sz="900" dirty="0">
                        <a:solidFill>
                          <a:schemeClr val="bg1"/>
                        </a:solidFill>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solidFill>
                            <a:schemeClr val="bg1"/>
                          </a:solidFill>
                          <a:effectLst/>
                          <a:latin typeface="+mn-lt"/>
                        </a:rPr>
                        <a:t>TARGETED  DATE FOR THE INTERVIEWS</a:t>
                      </a:r>
                      <a:endParaRPr lang="en-ZA" sz="900" dirty="0">
                        <a:solidFill>
                          <a:schemeClr val="bg1"/>
                        </a:solidFill>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effectLst/>
                          <a:latin typeface="+mn-lt"/>
                        </a:rPr>
                        <a:t>TARGETED DATE OF ASSUPTION OF DUTY </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smtClean="0">
                          <a:effectLst/>
                          <a:latin typeface="+mn-lt"/>
                        </a:rPr>
                        <a:t>STATUS</a:t>
                      </a:r>
                      <a:endParaRPr lang="en-ZA" sz="900" dirty="0">
                        <a:effectLst/>
                        <a:latin typeface="+mn-lt"/>
                        <a:ea typeface="Calibri"/>
                        <a:cs typeface="Times New Roman"/>
                      </a:endParaRPr>
                    </a:p>
                  </a:txBody>
                  <a:tcPr marL="43703" marR="43703" marT="0" marB="0" anchor="ctr"/>
                </a:tc>
                <a:extLst>
                  <a:ext uri="{0D108BD9-81ED-4DB2-BD59-A6C34878D82A}">
                    <a16:rowId xmlns:a16="http://schemas.microsoft.com/office/drawing/2014/main" xmlns="" val="10000"/>
                  </a:ext>
                </a:extLst>
              </a:tr>
              <a:tr h="426079">
                <a:tc>
                  <a:txBody>
                    <a:bodyPr/>
                    <a:lstStyle/>
                    <a:p>
                      <a:pPr>
                        <a:lnSpc>
                          <a:spcPct val="115000"/>
                        </a:lnSpc>
                        <a:spcAft>
                          <a:spcPts val="0"/>
                        </a:spcAft>
                      </a:pPr>
                      <a:r>
                        <a:rPr lang="en-ZA" sz="900" dirty="0" smtClean="0">
                          <a:solidFill>
                            <a:schemeClr val="tx1"/>
                          </a:solidFill>
                          <a:effectLst/>
                          <a:latin typeface="+mn-lt"/>
                          <a:ea typeface="Calibri"/>
                          <a:cs typeface="Times New Roman"/>
                        </a:rPr>
                        <a:t>1</a:t>
                      </a:r>
                      <a:endParaRPr lang="en-ZA" sz="900" dirty="0">
                        <a:solidFill>
                          <a:schemeClr val="tx1"/>
                        </a:solidFill>
                        <a:effectLst/>
                        <a:latin typeface="+mn-lt"/>
                        <a:ea typeface="Calibri"/>
                        <a:cs typeface="Times New Roman"/>
                      </a:endParaRPr>
                    </a:p>
                  </a:txBody>
                  <a:tcPr marL="43703" marR="43703" marT="0"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DC: IT Infrastructure </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HO</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02 Dec 2018</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26 Jan 2020(re-advert)</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11-Jan-19</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(17 Feb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Finalised on 1 July 2019. </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(12 Mar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Finalised on 11 September 2019.</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April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Feb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May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Memorandum was submitted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to Ministry on 2020/01/08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for</a:t>
                      </a:r>
                      <a:r>
                        <a:rPr lang="en-ZA" sz="1000" b="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concurrence with the selection panel</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however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the</a:t>
                      </a:r>
                      <a:r>
                        <a:rPr lang="en-ZA" sz="1000" b="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Minister did not concur with the selection panel on the grounds</a:t>
                      </a:r>
                      <a:r>
                        <a:rPr lang="en-ZA" sz="1000" b="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of gender equity and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the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post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had to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be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re-advertised.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The post was re-advertised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on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26 January 2020 with the closing date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of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17 February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xmlns="" val="10001"/>
                  </a:ext>
                </a:extLst>
              </a:tr>
              <a:tr h="763331">
                <a:tc>
                  <a:txBody>
                    <a:bodyPr/>
                    <a:lstStyle/>
                    <a:p>
                      <a:pPr>
                        <a:lnSpc>
                          <a:spcPct val="115000"/>
                        </a:lnSpc>
                        <a:spcAft>
                          <a:spcPts val="0"/>
                        </a:spcAft>
                      </a:pPr>
                      <a:r>
                        <a:rPr lang="en-ZA" sz="900" dirty="0" smtClean="0">
                          <a:solidFill>
                            <a:schemeClr val="tx1"/>
                          </a:solidFill>
                          <a:effectLst/>
                          <a:latin typeface="+mn-lt"/>
                          <a:ea typeface="Calibri"/>
                          <a:cs typeface="Times New Roman"/>
                        </a:rPr>
                        <a:t>2</a:t>
                      </a:r>
                      <a:endParaRPr lang="en-ZA" sz="900" dirty="0">
                        <a:solidFill>
                          <a:schemeClr val="tx1"/>
                        </a:solidFill>
                        <a:effectLst/>
                        <a:latin typeface="+mn-lt"/>
                        <a:ea typeface="Calibri"/>
                        <a:cs typeface="Times New Roman"/>
                      </a:endParaRPr>
                    </a:p>
                  </a:txBody>
                  <a:tcPr marL="43703" marR="43703"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DC: Employee Relations </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HO</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02-Dec-18</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26 Jan 2020(re-advert)</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11-Jan-19</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(17 Feb 2020)</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Date to be determined after approval from the National Commissioner.</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12 Mar 2020</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Date to be determined after approval from the National Commissioner</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April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March 2020</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Memorandum submitted to Ministry on 2020/01/08 for an approval, however submission was disapproved by the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Minister</a:t>
                      </a:r>
                      <a:r>
                        <a:rPr lang="en-ZA" sz="1000" b="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with the instruction that</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the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post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be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re-advertised due</a:t>
                      </a:r>
                      <a:r>
                        <a:rPr lang="en-ZA" sz="1000" b="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to the long period  that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the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post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has</a:t>
                      </a:r>
                      <a:r>
                        <a:rPr lang="en-ZA" sz="1000" b="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been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advertised </a:t>
                      </a:r>
                      <a:r>
                        <a:rPr lang="en-ZA" sz="1000" b="0" dirty="0" err="1"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i.e</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in 2018/12/02. The post was re-advertised again on 26 January 2020 with the closing date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of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17 February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xmlns="" val="10002"/>
                  </a:ext>
                </a:extLst>
              </a:tr>
              <a:tr h="706181">
                <a:tc>
                  <a:txBody>
                    <a:bodyPr/>
                    <a:lstStyle/>
                    <a:p>
                      <a:pPr>
                        <a:lnSpc>
                          <a:spcPct val="115000"/>
                        </a:lnSpc>
                        <a:spcAft>
                          <a:spcPts val="0"/>
                        </a:spcAft>
                      </a:pPr>
                      <a:r>
                        <a:rPr lang="en-ZA" sz="900" dirty="0" smtClean="0">
                          <a:solidFill>
                            <a:schemeClr val="tx1"/>
                          </a:solidFill>
                          <a:effectLst/>
                          <a:latin typeface="+mn-lt"/>
                          <a:ea typeface="Calibri"/>
                          <a:cs typeface="Times New Roman"/>
                        </a:rPr>
                        <a:t>3</a:t>
                      </a:r>
                      <a:endParaRPr lang="en-ZA" sz="900" dirty="0">
                        <a:solidFill>
                          <a:schemeClr val="tx1"/>
                        </a:solidFill>
                        <a:effectLst/>
                        <a:latin typeface="+mn-lt"/>
                        <a:ea typeface="Calibri"/>
                        <a:cs typeface="Times New Roman"/>
                      </a:endParaRPr>
                    </a:p>
                  </a:txBody>
                  <a:tcPr marL="43703" marR="43703"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DC: Legal Services</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HO</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27 Oct 2019</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18 Nov 2019</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2020/02/18</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2020/02/27</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March 2020</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The initial shortlisting was set for 12/02/2020,</a:t>
                      </a:r>
                      <a:r>
                        <a:rPr lang="en-ZA" sz="1000" b="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however one of the external panellist was not available on the set date.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The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shortlisting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has</a:t>
                      </a:r>
                      <a:r>
                        <a:rPr lang="en-ZA" sz="1000" b="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been</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rescheduled</a:t>
                      </a:r>
                      <a:r>
                        <a:rPr lang="en-ZA" sz="1000" b="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for 2020/02/18</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xmlns="" val="10003"/>
                  </a:ext>
                </a:extLst>
              </a:tr>
              <a:tr h="542652">
                <a:tc>
                  <a:txBody>
                    <a:bodyPr/>
                    <a:lstStyle/>
                    <a:p>
                      <a:pPr>
                        <a:lnSpc>
                          <a:spcPct val="115000"/>
                        </a:lnSpc>
                        <a:spcAft>
                          <a:spcPts val="0"/>
                        </a:spcAft>
                      </a:pPr>
                      <a:r>
                        <a:rPr lang="en-ZA" sz="900" dirty="0" smtClean="0">
                          <a:solidFill>
                            <a:schemeClr val="tx1"/>
                          </a:solidFill>
                          <a:effectLst/>
                          <a:latin typeface="+mn-lt"/>
                          <a:ea typeface="Calibri"/>
                          <a:cs typeface="Times New Roman"/>
                        </a:rPr>
                        <a:t>4</a:t>
                      </a:r>
                      <a:endParaRPr lang="en-ZA" sz="900" dirty="0">
                        <a:solidFill>
                          <a:schemeClr val="tx1"/>
                        </a:solidFill>
                        <a:effectLst/>
                        <a:latin typeface="+mn-lt"/>
                        <a:ea typeface="Calibri"/>
                        <a:cs typeface="Times New Roman"/>
                      </a:endParaRPr>
                    </a:p>
                  </a:txBody>
                  <a:tcPr marL="43703" marR="43703"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DC: Area Commissioner</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Kwazulu Natal: Durban</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27 Oct 2019</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18 Nov 2019</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Propose date 25 Feb 2020</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10 march 2020</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April 2020</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Selection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Panel</a:t>
                      </a:r>
                      <a:r>
                        <a:rPr lang="en-ZA" sz="1000" b="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was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approved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on 2020/02/10. Awaiting date of shortlisting from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chairperson of the selection panel</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xmlns="" val="10004"/>
                  </a:ext>
                </a:extLst>
              </a:tr>
              <a:tr h="352520">
                <a:tc>
                  <a:txBody>
                    <a:bodyPr/>
                    <a:lstStyle/>
                    <a:p>
                      <a:pPr>
                        <a:lnSpc>
                          <a:spcPct val="115000"/>
                        </a:lnSpc>
                        <a:spcAft>
                          <a:spcPts val="0"/>
                        </a:spcAft>
                      </a:pPr>
                      <a:r>
                        <a:rPr lang="en-ZA" sz="900" dirty="0" smtClean="0">
                          <a:solidFill>
                            <a:schemeClr val="tx1"/>
                          </a:solidFill>
                          <a:effectLst/>
                          <a:latin typeface="+mn-lt"/>
                          <a:ea typeface="Calibri"/>
                          <a:cs typeface="Times New Roman"/>
                        </a:rPr>
                        <a:t>5</a:t>
                      </a:r>
                      <a:endParaRPr lang="en-ZA" sz="900" dirty="0">
                        <a:solidFill>
                          <a:schemeClr val="tx1"/>
                        </a:solidFill>
                        <a:effectLst/>
                        <a:latin typeface="+mn-lt"/>
                        <a:ea typeface="Calibri"/>
                        <a:cs typeface="Times New Roman"/>
                      </a:endParaRPr>
                    </a:p>
                  </a:txBody>
                  <a:tcPr marL="43703" marR="43703"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Deputy Regional Commissioner</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Kwazulu Natal</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27 Oct 2019</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18 Nov 2019</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Propose date 25 Feb 2020</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11 march 2020</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April 2020</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US" sz="1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Selection Panel was approved on 2020/02/10. Awaiting date of shortlisting from chairperson of the selection panel</a:t>
                      </a:r>
                    </a:p>
                    <a:p>
                      <a:pPr algn="just">
                        <a:lnSpc>
                          <a:spcPct val="115000"/>
                        </a:lnSpc>
                        <a:spcAft>
                          <a:spcPts val="0"/>
                        </a:spcAft>
                        <a:tabLst>
                          <a:tab pos="543560" algn="l"/>
                        </a:tabLst>
                      </a:pP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xmlns="" val="10005"/>
                  </a:ext>
                </a:extLst>
              </a:tr>
              <a:tr h="338903">
                <a:tc>
                  <a:txBody>
                    <a:bodyPr/>
                    <a:lstStyle/>
                    <a:p>
                      <a:pPr>
                        <a:lnSpc>
                          <a:spcPct val="115000"/>
                        </a:lnSpc>
                        <a:spcAft>
                          <a:spcPts val="0"/>
                        </a:spcAft>
                      </a:pPr>
                      <a:r>
                        <a:rPr lang="en-ZA" sz="900" dirty="0" smtClean="0">
                          <a:solidFill>
                            <a:schemeClr val="tx1"/>
                          </a:solidFill>
                          <a:effectLst/>
                          <a:latin typeface="+mn-lt"/>
                          <a:ea typeface="Calibri"/>
                          <a:cs typeface="Times New Roman"/>
                        </a:rPr>
                        <a:t>6</a:t>
                      </a:r>
                      <a:endParaRPr lang="en-ZA" sz="900" dirty="0">
                        <a:solidFill>
                          <a:schemeClr val="tx1"/>
                        </a:solidFill>
                        <a:effectLst/>
                        <a:latin typeface="+mn-lt"/>
                        <a:ea typeface="Calibri"/>
                        <a:cs typeface="Times New Roman"/>
                      </a:endParaRPr>
                    </a:p>
                  </a:txBody>
                  <a:tcPr marL="43703" marR="43703"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Deputy Regional Commissioner</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Free State and Northern Cape</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27 Oct 2019</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18 Nov 2019</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Propose date 26 Feb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12 march 2020</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April 2020</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US" sz="1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Selection Panel was approved on 2020/02/10. Awaiting date of shortlisting from chairperson of the selection panel</a:t>
                      </a:r>
                    </a:p>
                    <a:p>
                      <a:pPr algn="just">
                        <a:lnSpc>
                          <a:spcPct val="115000"/>
                        </a:lnSpc>
                        <a:spcAft>
                          <a:spcPts val="0"/>
                        </a:spcAft>
                        <a:tabLst>
                          <a:tab pos="543560" algn="l"/>
                        </a:tabLst>
                      </a:pP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xmlns="" val="10006"/>
                  </a:ext>
                </a:extLst>
              </a:tr>
              <a:tr h="711104">
                <a:tc>
                  <a:txBody>
                    <a:bodyPr/>
                    <a:lstStyle/>
                    <a:p>
                      <a:pPr>
                        <a:lnSpc>
                          <a:spcPct val="115000"/>
                        </a:lnSpc>
                        <a:spcAft>
                          <a:spcPts val="0"/>
                        </a:spcAft>
                      </a:pPr>
                      <a:r>
                        <a:rPr lang="en-ZA" sz="900" dirty="0" smtClean="0">
                          <a:solidFill>
                            <a:schemeClr val="tx1"/>
                          </a:solidFill>
                          <a:effectLst/>
                          <a:latin typeface="+mn-lt"/>
                          <a:ea typeface="Calibri"/>
                          <a:cs typeface="Times New Roman"/>
                        </a:rPr>
                        <a:t>7</a:t>
                      </a:r>
                      <a:endParaRPr lang="en-ZA" sz="900" dirty="0">
                        <a:solidFill>
                          <a:schemeClr val="tx1"/>
                        </a:solidFill>
                        <a:effectLst/>
                        <a:latin typeface="+mn-lt"/>
                        <a:ea typeface="Calibri"/>
                        <a:cs typeface="Times New Roman"/>
                      </a:endParaRPr>
                    </a:p>
                  </a:txBody>
                  <a:tcPr marL="43703" marR="43703" marT="0"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DC: Facilities Planning &amp; Property Management</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HO</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02-Dec-18</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11-Jan-19</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Done on 1 July 2019.</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25 Feb 2020 </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March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The memorandum for selection panel amendment was placed on route on the 2020/02/13</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xmlns="" val="10007"/>
                  </a:ext>
                </a:extLst>
              </a:tr>
            </a:tbl>
          </a:graphicData>
        </a:graphic>
      </p:graphicFrame>
      <p:sp>
        <p:nvSpPr>
          <p:cNvPr id="3" name="Slide Number Placeholder 2"/>
          <p:cNvSpPr>
            <a:spLocks noGrp="1"/>
          </p:cNvSpPr>
          <p:nvPr>
            <p:ph type="sldNum" sz="quarter" idx="12"/>
          </p:nvPr>
        </p:nvSpPr>
        <p:spPr/>
        <p:txBody>
          <a:bodyPr/>
          <a:lstStyle/>
          <a:p>
            <a:fld id="{DCB3B80B-23E3-3948-A741-EEB7CB22DD0C}" type="slidenum">
              <a:rPr lang="en-US" smtClean="0"/>
              <a:pPr/>
              <a:t>22</a:t>
            </a:fld>
            <a:endParaRPr lang="en-US" dirty="0"/>
          </a:p>
        </p:txBody>
      </p:sp>
    </p:spTree>
    <p:extLst>
      <p:ext uri="{BB962C8B-B14F-4D97-AF65-F5344CB8AC3E}">
        <p14:creationId xmlns:p14="http://schemas.microsoft.com/office/powerpoint/2010/main" xmlns="" val="2634982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466278997"/>
              </p:ext>
            </p:extLst>
          </p:nvPr>
        </p:nvGraphicFramePr>
        <p:xfrm>
          <a:off x="-1" y="1255308"/>
          <a:ext cx="9057892" cy="5559636"/>
        </p:xfrm>
        <a:graphic>
          <a:graphicData uri="http://schemas.openxmlformats.org/drawingml/2006/table">
            <a:tbl>
              <a:tblPr firstRow="1" bandRow="1">
                <a:tableStyleId>{5C22544A-7EE6-4342-B048-85BDC9FD1C3A}</a:tableStyleId>
              </a:tblPr>
              <a:tblGrid>
                <a:gridCol w="503216">
                  <a:extLst>
                    <a:ext uri="{9D8B030D-6E8A-4147-A177-3AD203B41FA5}">
                      <a16:colId xmlns:a16="http://schemas.microsoft.com/office/drawing/2014/main" xmlns="" val="20000"/>
                    </a:ext>
                  </a:extLst>
                </a:gridCol>
                <a:gridCol w="813897">
                  <a:extLst>
                    <a:ext uri="{9D8B030D-6E8A-4147-A177-3AD203B41FA5}">
                      <a16:colId xmlns:a16="http://schemas.microsoft.com/office/drawing/2014/main" xmlns="" val="20001"/>
                    </a:ext>
                  </a:extLst>
                </a:gridCol>
                <a:gridCol w="805146">
                  <a:extLst>
                    <a:ext uri="{9D8B030D-6E8A-4147-A177-3AD203B41FA5}">
                      <a16:colId xmlns:a16="http://schemas.microsoft.com/office/drawing/2014/main" xmlns="" val="20002"/>
                    </a:ext>
                  </a:extLst>
                </a:gridCol>
                <a:gridCol w="901415">
                  <a:extLst>
                    <a:ext uri="{9D8B030D-6E8A-4147-A177-3AD203B41FA5}">
                      <a16:colId xmlns:a16="http://schemas.microsoft.com/office/drawing/2014/main" xmlns="" val="20003"/>
                    </a:ext>
                  </a:extLst>
                </a:gridCol>
                <a:gridCol w="770139">
                  <a:extLst>
                    <a:ext uri="{9D8B030D-6E8A-4147-A177-3AD203B41FA5}">
                      <a16:colId xmlns:a16="http://schemas.microsoft.com/office/drawing/2014/main" xmlns="" val="20004"/>
                    </a:ext>
                  </a:extLst>
                </a:gridCol>
                <a:gridCol w="1032687">
                  <a:extLst>
                    <a:ext uri="{9D8B030D-6E8A-4147-A177-3AD203B41FA5}">
                      <a16:colId xmlns:a16="http://schemas.microsoft.com/office/drawing/2014/main" xmlns="" val="20005"/>
                    </a:ext>
                  </a:extLst>
                </a:gridCol>
                <a:gridCol w="1146458">
                  <a:extLst>
                    <a:ext uri="{9D8B030D-6E8A-4147-A177-3AD203B41FA5}">
                      <a16:colId xmlns:a16="http://schemas.microsoft.com/office/drawing/2014/main" xmlns="" val="20006"/>
                    </a:ext>
                  </a:extLst>
                </a:gridCol>
                <a:gridCol w="1006432">
                  <a:extLst>
                    <a:ext uri="{9D8B030D-6E8A-4147-A177-3AD203B41FA5}">
                      <a16:colId xmlns:a16="http://schemas.microsoft.com/office/drawing/2014/main" xmlns="" val="20007"/>
                    </a:ext>
                  </a:extLst>
                </a:gridCol>
                <a:gridCol w="2078502">
                  <a:extLst>
                    <a:ext uri="{9D8B030D-6E8A-4147-A177-3AD203B41FA5}">
                      <a16:colId xmlns:a16="http://schemas.microsoft.com/office/drawing/2014/main" xmlns="" val="20008"/>
                    </a:ext>
                  </a:extLst>
                </a:gridCol>
              </a:tblGrid>
              <a:tr h="713411">
                <a:tc>
                  <a:txBody>
                    <a:bodyPr/>
                    <a:lstStyle/>
                    <a:p>
                      <a:pPr>
                        <a:lnSpc>
                          <a:spcPct val="115000"/>
                        </a:lnSpc>
                        <a:spcAft>
                          <a:spcPts val="0"/>
                        </a:spcAft>
                      </a:pPr>
                      <a:r>
                        <a:rPr lang="en-ZA" sz="900" dirty="0" smtClean="0">
                          <a:effectLst/>
                          <a:latin typeface="+mn-lt"/>
                          <a:ea typeface="Calibri"/>
                          <a:cs typeface="Times New Roman"/>
                        </a:rPr>
                        <a:t>NO</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effectLst/>
                          <a:latin typeface="+mn-lt"/>
                        </a:rPr>
                        <a:t>POSTS</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effectLst/>
                          <a:latin typeface="+mn-lt"/>
                        </a:rPr>
                        <a:t>REGION/MANAGEMENT AREA</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effectLst/>
                          <a:latin typeface="+mn-lt"/>
                        </a:rPr>
                        <a:t>DATE ADVERTISED</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effectLst/>
                          <a:latin typeface="+mn-lt"/>
                        </a:rPr>
                        <a:t>CLOSING DATE </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solidFill>
                            <a:schemeClr val="bg1"/>
                          </a:solidFill>
                          <a:effectLst/>
                          <a:latin typeface="+mn-lt"/>
                        </a:rPr>
                        <a:t>TARGETED DATE FOR </a:t>
                      </a:r>
                      <a:r>
                        <a:rPr lang="en-ZA" sz="900" dirty="0" smtClean="0">
                          <a:solidFill>
                            <a:schemeClr val="bg1"/>
                          </a:solidFill>
                          <a:effectLst/>
                          <a:latin typeface="+mn-lt"/>
                        </a:rPr>
                        <a:t>SHORTLISTING</a:t>
                      </a:r>
                      <a:endParaRPr lang="en-ZA" sz="900" dirty="0">
                        <a:solidFill>
                          <a:schemeClr val="bg1"/>
                        </a:solidFill>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solidFill>
                            <a:schemeClr val="bg1"/>
                          </a:solidFill>
                          <a:effectLst/>
                          <a:latin typeface="+mn-lt"/>
                        </a:rPr>
                        <a:t>TARGETED  DATE FOR THE INTERVIEWS</a:t>
                      </a:r>
                      <a:endParaRPr lang="en-ZA" sz="900" dirty="0">
                        <a:solidFill>
                          <a:schemeClr val="bg1"/>
                        </a:solidFill>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a:effectLst/>
                          <a:latin typeface="+mn-lt"/>
                        </a:rPr>
                        <a:t>TARGETED DATE OF ASSUPTION OF DUTY </a:t>
                      </a:r>
                      <a:endParaRPr lang="en-ZA" sz="900" dirty="0">
                        <a:effectLst/>
                        <a:latin typeface="+mn-lt"/>
                        <a:ea typeface="Calibri"/>
                        <a:cs typeface="Times New Roman"/>
                      </a:endParaRPr>
                    </a:p>
                  </a:txBody>
                  <a:tcPr marL="43703" marR="43703" marT="0" marB="0" anchor="ctr"/>
                </a:tc>
                <a:tc>
                  <a:txBody>
                    <a:bodyPr/>
                    <a:lstStyle/>
                    <a:p>
                      <a:pPr>
                        <a:lnSpc>
                          <a:spcPct val="115000"/>
                        </a:lnSpc>
                        <a:spcAft>
                          <a:spcPts val="0"/>
                        </a:spcAft>
                      </a:pPr>
                      <a:r>
                        <a:rPr lang="en-ZA" sz="900" dirty="0" smtClean="0">
                          <a:effectLst/>
                          <a:latin typeface="+mn-lt"/>
                        </a:rPr>
                        <a:t>STATUS</a:t>
                      </a:r>
                      <a:endParaRPr lang="en-ZA" sz="900" dirty="0">
                        <a:effectLst/>
                        <a:latin typeface="+mn-lt"/>
                        <a:ea typeface="Calibri"/>
                        <a:cs typeface="Times New Roman"/>
                      </a:endParaRPr>
                    </a:p>
                  </a:txBody>
                  <a:tcPr marL="43703" marR="43703" marT="0" marB="0" anchor="ctr"/>
                </a:tc>
                <a:extLst>
                  <a:ext uri="{0D108BD9-81ED-4DB2-BD59-A6C34878D82A}">
                    <a16:rowId xmlns:a16="http://schemas.microsoft.com/office/drawing/2014/main" xmlns="" val="10000"/>
                  </a:ext>
                </a:extLst>
              </a:tr>
              <a:tr h="713411">
                <a:tc>
                  <a:txBody>
                    <a:bodyPr/>
                    <a:lstStyle/>
                    <a:p>
                      <a:pPr>
                        <a:lnSpc>
                          <a:spcPct val="115000"/>
                        </a:lnSpc>
                        <a:spcAft>
                          <a:spcPts val="0"/>
                        </a:spcAft>
                      </a:pPr>
                      <a:r>
                        <a:rPr lang="en-ZA" sz="900" dirty="0" smtClean="0">
                          <a:solidFill>
                            <a:schemeClr val="tx1"/>
                          </a:solidFill>
                          <a:effectLst/>
                          <a:latin typeface="+mn-lt"/>
                          <a:ea typeface="Calibri"/>
                          <a:cs typeface="Times New Roman"/>
                        </a:rPr>
                        <a:t>8</a:t>
                      </a:r>
                      <a:endParaRPr lang="en-ZA" sz="900" dirty="0">
                        <a:solidFill>
                          <a:schemeClr val="tx1"/>
                        </a:solidFill>
                        <a:effectLst/>
                        <a:latin typeface="+mn-lt"/>
                        <a:ea typeface="Calibri"/>
                        <a:cs typeface="Times New Roman"/>
                      </a:endParaRPr>
                    </a:p>
                  </a:txBody>
                  <a:tcPr marL="43703" marR="43703" marT="0"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DC: Personal Well-Being</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HO</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21 Jul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19 Aug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3 March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18 March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April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US"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Selection Panel was approved on 2020/02/10. Awaiting date of shortlisting from chairperson of the selection panel</a:t>
                      </a:r>
                      <a:endParaRPr lang="en-US"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43815" marR="43815" marT="9525" marB="0"/>
                </a:tc>
                <a:extLst>
                  <a:ext uri="{0D108BD9-81ED-4DB2-BD59-A6C34878D82A}">
                    <a16:rowId xmlns:a16="http://schemas.microsoft.com/office/drawing/2014/main" xmlns="" val="10001"/>
                  </a:ext>
                </a:extLst>
              </a:tr>
              <a:tr h="1237816">
                <a:tc>
                  <a:txBody>
                    <a:bodyPr/>
                    <a:lstStyle/>
                    <a:p>
                      <a:pPr>
                        <a:lnSpc>
                          <a:spcPct val="115000"/>
                        </a:lnSpc>
                        <a:spcAft>
                          <a:spcPts val="0"/>
                        </a:spcAft>
                      </a:pPr>
                      <a:r>
                        <a:rPr lang="en-ZA" sz="900" dirty="0" smtClean="0">
                          <a:solidFill>
                            <a:schemeClr val="tx1"/>
                          </a:solidFill>
                          <a:effectLst/>
                          <a:latin typeface="+mn-lt"/>
                          <a:ea typeface="Calibri"/>
                          <a:cs typeface="Times New Roman"/>
                        </a:rPr>
                        <a:t>9</a:t>
                      </a:r>
                      <a:endParaRPr lang="en-ZA" sz="900" dirty="0">
                        <a:solidFill>
                          <a:schemeClr val="tx1"/>
                        </a:solidFill>
                        <a:effectLst/>
                        <a:latin typeface="+mn-lt"/>
                        <a:ea typeface="Calibri"/>
                        <a:cs typeface="Times New Roman"/>
                      </a:endParaRPr>
                    </a:p>
                  </a:txBody>
                  <a:tcPr marL="43703" marR="43703" marT="0" marB="0"/>
                </a:tc>
                <a:tc>
                  <a:txBody>
                    <a:bodyPr/>
                    <a:lstStyle/>
                    <a:p>
                      <a:pPr>
                        <a:lnSpc>
                          <a:spcPct val="115000"/>
                        </a:lnSpc>
                        <a:spcAft>
                          <a:spcPts val="0"/>
                        </a:spcAft>
                      </a:pPr>
                      <a:r>
                        <a:rPr lang="en-ZA" sz="900" b="0" dirty="0" smtClean="0">
                          <a:solidFill>
                            <a:schemeClr val="tx1"/>
                          </a:solidFill>
                          <a:effectLst/>
                          <a:latin typeface="+mn-lt"/>
                          <a:ea typeface="Calibri"/>
                          <a:cs typeface="Times New Roman"/>
                        </a:rPr>
                        <a:t>DC: Remand Support Services</a:t>
                      </a:r>
                      <a:endParaRPr lang="en-ZA" sz="900" b="0" dirty="0">
                        <a:solidFill>
                          <a:schemeClr val="tx1"/>
                        </a:solidFill>
                        <a:effectLst/>
                        <a:latin typeface="+mn-lt"/>
                        <a:ea typeface="Calibri"/>
                        <a:cs typeface="Times New Roman"/>
                      </a:endParaRPr>
                    </a:p>
                  </a:txBody>
                  <a:tcPr marL="43703" marR="43703" marT="0" marB="0"/>
                </a:tc>
                <a:tc>
                  <a:txBody>
                    <a:bodyPr/>
                    <a:lstStyle/>
                    <a:p>
                      <a:pPr>
                        <a:lnSpc>
                          <a:spcPct val="115000"/>
                        </a:lnSpc>
                        <a:spcAft>
                          <a:spcPts val="0"/>
                        </a:spcAft>
                      </a:pPr>
                      <a:r>
                        <a:rPr lang="en-ZA" sz="900" b="0" dirty="0" smtClean="0">
                          <a:solidFill>
                            <a:schemeClr val="tx1"/>
                          </a:solidFill>
                          <a:effectLst/>
                          <a:latin typeface="+mn-lt"/>
                          <a:ea typeface="Calibri"/>
                          <a:cs typeface="Times New Roman"/>
                        </a:rPr>
                        <a:t>HO</a:t>
                      </a:r>
                      <a:endParaRPr lang="en-ZA" sz="900" b="0" dirty="0">
                        <a:solidFill>
                          <a:schemeClr val="tx1"/>
                        </a:solidFill>
                        <a:effectLst/>
                        <a:latin typeface="+mn-lt"/>
                        <a:ea typeface="Calibri"/>
                        <a:cs typeface="Times New Roman"/>
                      </a:endParaRPr>
                    </a:p>
                  </a:txBody>
                  <a:tcPr marL="43703" marR="43703" marT="0" marB="0"/>
                </a:tc>
                <a:tc>
                  <a:txBody>
                    <a:bodyPr/>
                    <a:lstStyle/>
                    <a:p>
                      <a:pPr>
                        <a:lnSpc>
                          <a:spcPct val="115000"/>
                        </a:lnSpc>
                        <a:spcAft>
                          <a:spcPts val="0"/>
                        </a:spcAft>
                      </a:pPr>
                      <a:r>
                        <a:rPr lang="en-ZA" sz="900" b="0" dirty="0" smtClean="0">
                          <a:solidFill>
                            <a:schemeClr val="tx1"/>
                          </a:solidFill>
                          <a:effectLst/>
                          <a:latin typeface="+mn-lt"/>
                          <a:ea typeface="Calibri"/>
                          <a:cs typeface="Times New Roman"/>
                        </a:rPr>
                        <a:t>N\A</a:t>
                      </a:r>
                      <a:endParaRPr lang="en-ZA" sz="900" b="0" dirty="0">
                        <a:solidFill>
                          <a:schemeClr val="tx1"/>
                        </a:solidFill>
                        <a:effectLst/>
                        <a:latin typeface="+mn-lt"/>
                        <a:ea typeface="Calibri"/>
                        <a:cs typeface="Times New Roman"/>
                      </a:endParaRPr>
                    </a:p>
                  </a:txBody>
                  <a:tcPr marL="43703" marR="43703" marT="0" marB="0"/>
                </a:tc>
                <a:tc>
                  <a:txBody>
                    <a:bodyPr/>
                    <a:lstStyle/>
                    <a:p>
                      <a:pPr>
                        <a:lnSpc>
                          <a:spcPct val="115000"/>
                        </a:lnSpc>
                        <a:spcAft>
                          <a:spcPts val="0"/>
                        </a:spcAft>
                      </a:pPr>
                      <a:r>
                        <a:rPr lang="en-ZA" sz="900" b="0" dirty="0" smtClean="0">
                          <a:solidFill>
                            <a:schemeClr val="tx1"/>
                          </a:solidFill>
                          <a:effectLst/>
                          <a:latin typeface="+mn-lt"/>
                          <a:ea typeface="Calibri"/>
                          <a:cs typeface="Times New Roman"/>
                        </a:rPr>
                        <a:t>N\A</a:t>
                      </a:r>
                      <a:endParaRPr lang="en-ZA" sz="900" b="0" dirty="0">
                        <a:solidFill>
                          <a:schemeClr val="tx1"/>
                        </a:solidFill>
                        <a:effectLst/>
                        <a:latin typeface="+mn-lt"/>
                        <a:ea typeface="Calibri"/>
                        <a:cs typeface="Times New Roman"/>
                      </a:endParaRPr>
                    </a:p>
                  </a:txBody>
                  <a:tcPr marL="43703" marR="43703" marT="0" marB="0"/>
                </a:tc>
                <a:tc>
                  <a:txBody>
                    <a:bodyPr/>
                    <a:lstStyle/>
                    <a:p>
                      <a:pPr>
                        <a:lnSpc>
                          <a:spcPct val="115000"/>
                        </a:lnSpc>
                        <a:spcAft>
                          <a:spcPts val="0"/>
                        </a:spcAft>
                      </a:pPr>
                      <a:r>
                        <a:rPr lang="en-ZA" sz="900" b="0" dirty="0" smtClean="0">
                          <a:solidFill>
                            <a:schemeClr val="tx1"/>
                          </a:solidFill>
                          <a:effectLst/>
                          <a:latin typeface="+mn-lt"/>
                          <a:ea typeface="Calibri"/>
                          <a:cs typeface="Times New Roman"/>
                        </a:rPr>
                        <a:t>N\A</a:t>
                      </a:r>
                      <a:endParaRPr lang="en-ZA" sz="900" b="0" dirty="0">
                        <a:solidFill>
                          <a:schemeClr val="tx1"/>
                        </a:solidFill>
                        <a:effectLst/>
                        <a:latin typeface="+mn-lt"/>
                        <a:ea typeface="Calibri"/>
                        <a:cs typeface="Times New Roman"/>
                      </a:endParaRPr>
                    </a:p>
                  </a:txBody>
                  <a:tcPr marL="43703" marR="43703" marT="0" marB="0"/>
                </a:tc>
                <a:tc>
                  <a:txBody>
                    <a:bodyPr/>
                    <a:lstStyle/>
                    <a:p>
                      <a:pPr>
                        <a:lnSpc>
                          <a:spcPct val="115000"/>
                        </a:lnSpc>
                        <a:spcAft>
                          <a:spcPts val="0"/>
                        </a:spcAft>
                      </a:pPr>
                      <a:r>
                        <a:rPr lang="en-ZA" sz="900" b="0" dirty="0" smtClean="0">
                          <a:solidFill>
                            <a:schemeClr val="tx1"/>
                          </a:solidFill>
                          <a:effectLst/>
                          <a:latin typeface="+mn-lt"/>
                          <a:ea typeface="Calibri"/>
                          <a:cs typeface="Times New Roman"/>
                        </a:rPr>
                        <a:t>N\A</a:t>
                      </a:r>
                      <a:endParaRPr lang="en-ZA" sz="900" b="0" dirty="0">
                        <a:solidFill>
                          <a:schemeClr val="tx1"/>
                        </a:solidFill>
                        <a:effectLst/>
                        <a:latin typeface="+mn-lt"/>
                        <a:ea typeface="Calibri"/>
                        <a:cs typeface="Times New Roman"/>
                      </a:endParaRPr>
                    </a:p>
                  </a:txBody>
                  <a:tcPr marL="43703" marR="43703" marT="0" marB="0"/>
                </a:tc>
                <a:tc>
                  <a:txBody>
                    <a:bodyPr/>
                    <a:lstStyle/>
                    <a:p>
                      <a:pPr>
                        <a:lnSpc>
                          <a:spcPct val="115000"/>
                        </a:lnSpc>
                        <a:spcAft>
                          <a:spcPts val="0"/>
                        </a:spcAft>
                      </a:pPr>
                      <a:endParaRPr lang="en-ZA" sz="900" b="0" dirty="0">
                        <a:solidFill>
                          <a:schemeClr val="tx1"/>
                        </a:solidFill>
                        <a:effectLst/>
                        <a:latin typeface="+mn-lt"/>
                        <a:ea typeface="Calibri"/>
                        <a:cs typeface="Times New Roman"/>
                      </a:endParaRPr>
                    </a:p>
                  </a:txBody>
                  <a:tcPr marL="43703" marR="43703" marT="0" marB="0"/>
                </a:tc>
                <a:tc>
                  <a:txBody>
                    <a:bodyPr/>
                    <a:lstStyle/>
                    <a:p>
                      <a:pPr marL="0" marR="0" lvl="0" indent="0" algn="l" defTabSz="914331" rtl="0" eaLnBrk="1" fontAlgn="auto" latinLnBrk="0" hangingPunct="1">
                        <a:lnSpc>
                          <a:spcPct val="115000"/>
                        </a:lnSpc>
                        <a:spcBef>
                          <a:spcPts val="0"/>
                        </a:spcBef>
                        <a:spcAft>
                          <a:spcPts val="0"/>
                        </a:spcAft>
                        <a:buClrTx/>
                        <a:buSzTx/>
                        <a:buFontTx/>
                        <a:buNone/>
                        <a:tabLst/>
                        <a:defRPr/>
                      </a:pPr>
                      <a:r>
                        <a:rPr lang="en-ZA" sz="900" b="0" dirty="0" smtClean="0">
                          <a:solidFill>
                            <a:schemeClr val="tx1"/>
                          </a:solidFill>
                          <a:latin typeface="+mn-lt"/>
                          <a:ea typeface="Tahoma" panose="020B0604030504040204" pitchFamily="34" charset="0"/>
                          <a:cs typeface="Calibri" pitchFamily="34" charset="0"/>
                        </a:rPr>
                        <a:t>The post is vacant</a:t>
                      </a:r>
                      <a:r>
                        <a:rPr lang="en-ZA" sz="900" b="0" baseline="0" dirty="0" smtClean="0">
                          <a:solidFill>
                            <a:schemeClr val="tx1"/>
                          </a:solidFill>
                          <a:latin typeface="+mn-lt"/>
                          <a:ea typeface="Tahoma" panose="020B0604030504040204" pitchFamily="34" charset="0"/>
                          <a:cs typeface="Calibri" pitchFamily="34" charset="0"/>
                        </a:rPr>
                        <a:t> and awaiting recommendation from the Microstructure </a:t>
                      </a:r>
                      <a:endParaRPr kumimoji="0" lang="en-ZA" sz="900" b="0" i="0" u="none" strike="noStrike" kern="1200" cap="none" spc="0" normalizeH="0" baseline="0" noProof="0" dirty="0" smtClean="0">
                        <a:ln>
                          <a:noFill/>
                        </a:ln>
                        <a:solidFill>
                          <a:schemeClr val="tx1"/>
                        </a:solidFill>
                        <a:effectLst/>
                        <a:uLnTx/>
                        <a:uFillTx/>
                        <a:latin typeface="+mn-lt"/>
                        <a:ea typeface="Tahoma" panose="020B0604030504040204" pitchFamily="34" charset="0"/>
                        <a:cs typeface="Calibri" pitchFamily="34" charset="0"/>
                      </a:endParaRPr>
                    </a:p>
                  </a:txBody>
                  <a:tcPr marL="43703" marR="43703" marT="0" marB="0"/>
                </a:tc>
                <a:extLst>
                  <a:ext uri="{0D108BD9-81ED-4DB2-BD59-A6C34878D82A}">
                    <a16:rowId xmlns:a16="http://schemas.microsoft.com/office/drawing/2014/main" xmlns="" val="10002"/>
                  </a:ext>
                </a:extLst>
              </a:tr>
              <a:tr h="1447499">
                <a:tc>
                  <a:txBody>
                    <a:bodyPr/>
                    <a:lstStyle/>
                    <a:p>
                      <a:pPr>
                        <a:lnSpc>
                          <a:spcPct val="115000"/>
                        </a:lnSpc>
                        <a:spcAft>
                          <a:spcPts val="0"/>
                        </a:spcAft>
                      </a:pPr>
                      <a:r>
                        <a:rPr lang="en-ZA" sz="900" dirty="0" smtClean="0">
                          <a:solidFill>
                            <a:schemeClr val="tx1"/>
                          </a:solidFill>
                          <a:effectLst/>
                          <a:latin typeface="+mn-lt"/>
                          <a:ea typeface="Calibri"/>
                          <a:cs typeface="Times New Roman"/>
                        </a:rPr>
                        <a:t>10</a:t>
                      </a:r>
                      <a:endParaRPr lang="en-ZA" sz="900" dirty="0">
                        <a:solidFill>
                          <a:schemeClr val="tx1"/>
                        </a:solidFill>
                        <a:effectLst/>
                        <a:latin typeface="+mn-lt"/>
                        <a:ea typeface="Calibri"/>
                        <a:cs typeface="Times New Roman"/>
                      </a:endParaRPr>
                    </a:p>
                  </a:txBody>
                  <a:tcPr marL="43703" marR="43703"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DC: Chief of Staff: Minister</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HO</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N\A</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N\A</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N\A</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N\A</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nSpc>
                          <a:spcPct val="115000"/>
                        </a:lnSpc>
                      </a:pPr>
                      <a:endParaRPr lang="en-ZA" sz="1000" b="0" dirty="0">
                        <a:solidFill>
                          <a:schemeClr val="tx1"/>
                        </a:solidFill>
                        <a:effectLst/>
                        <a:latin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The </a:t>
                      </a:r>
                      <a:r>
                        <a:rPr lang="en-ZA" sz="1000" b="0" dirty="0" err="1"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CoS</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is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carried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on the post establishment of Department of Justice</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xmlns="" val="10003"/>
                  </a:ext>
                </a:extLst>
              </a:tr>
              <a:tr h="1447499">
                <a:tc>
                  <a:txBody>
                    <a:bodyPr/>
                    <a:lstStyle/>
                    <a:p>
                      <a:pPr>
                        <a:lnSpc>
                          <a:spcPct val="115000"/>
                        </a:lnSpc>
                        <a:spcAft>
                          <a:spcPts val="0"/>
                        </a:spcAft>
                      </a:pPr>
                      <a:r>
                        <a:rPr lang="en-ZA" sz="900" dirty="0" smtClean="0">
                          <a:solidFill>
                            <a:schemeClr val="tx1"/>
                          </a:solidFill>
                          <a:effectLst/>
                          <a:latin typeface="+mn-lt"/>
                          <a:ea typeface="Calibri"/>
                          <a:cs typeface="Times New Roman"/>
                        </a:rPr>
                        <a:t>11</a:t>
                      </a:r>
                      <a:endParaRPr lang="en-ZA" sz="900" dirty="0">
                        <a:solidFill>
                          <a:schemeClr val="tx1"/>
                        </a:solidFill>
                        <a:effectLst/>
                        <a:latin typeface="+mn-lt"/>
                        <a:ea typeface="Calibri"/>
                        <a:cs typeface="Times New Roman"/>
                      </a:endParaRPr>
                    </a:p>
                  </a:txBody>
                  <a:tcPr marL="43703" marR="43703"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DC: Employee Health &amp; Wellness</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HO</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21 Jul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09 Aug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26 Feb 2020</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Proposed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date for interviews 10 March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 April 2020</a:t>
                      </a:r>
                      <a:endParaRPr lang="en-ZA"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The selection</a:t>
                      </a:r>
                      <a:r>
                        <a:rPr lang="en-ZA" sz="1000" b="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panel has been approved on 2020/02/10.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The date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for shortlisting set for 2020/02/26</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xmlns="" val="10004"/>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6227" y="750018"/>
            <a:ext cx="8047037"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CB3B80B-23E3-3948-A741-EEB7CB22DD0C}" type="slidenum">
              <a:rPr lang="en-US" smtClean="0"/>
              <a:pPr/>
              <a:t>23</a:t>
            </a:fld>
            <a:endParaRPr lang="en-US" dirty="0"/>
          </a:p>
        </p:txBody>
      </p:sp>
    </p:spTree>
    <p:extLst>
      <p:ext uri="{BB962C8B-B14F-4D97-AF65-F5344CB8AC3E}">
        <p14:creationId xmlns:p14="http://schemas.microsoft.com/office/powerpoint/2010/main" xmlns="" val="1172270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60432" y="2071079"/>
            <a:ext cx="223063" cy="261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03" tIns="45703" rIns="91403" bIns="45703"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023" eaLnBrk="0" hangingPunct="0"/>
            <a:r>
              <a:rPr lang="en-US" altLang="en-US" sz="1100" dirty="0">
                <a:solidFill>
                  <a:srgbClr val="000000"/>
                </a:solidFill>
                <a:ea typeface="Calibri" pitchFamily="34" charset="0"/>
                <a:cs typeface="Times New Roman" pitchFamily="18" charset="0"/>
              </a:rPr>
              <a:t> </a:t>
            </a:r>
            <a:endParaRPr lang="en-US" altLang="en-US" dirty="0"/>
          </a:p>
        </p:txBody>
      </p:sp>
      <p:sp>
        <p:nvSpPr>
          <p:cNvPr id="6" name="TextBox 5"/>
          <p:cNvSpPr txBox="1"/>
          <p:nvPr/>
        </p:nvSpPr>
        <p:spPr>
          <a:xfrm>
            <a:off x="542338" y="157257"/>
            <a:ext cx="8229603" cy="338520"/>
          </a:xfrm>
          <a:prstGeom prst="rect">
            <a:avLst/>
          </a:prstGeom>
          <a:noFill/>
        </p:spPr>
        <p:txBody>
          <a:bodyPr wrap="square" lIns="91403" tIns="45703" rIns="91403" bIns="45703" rtlCol="0">
            <a:spAutoFit/>
          </a:bodyPr>
          <a:lstStyle/>
          <a:p>
            <a:r>
              <a:rPr lang="en-ZA" sz="1600" b="1" dirty="0" smtClean="0">
                <a:solidFill>
                  <a:srgbClr val="005300"/>
                </a:solidFill>
                <a:effectLst>
                  <a:outerShdw blurRad="38100" dist="38100" dir="2700000" algn="tl">
                    <a:srgbClr val="000000">
                      <a:alpha val="43137"/>
                    </a:srgbClr>
                  </a:outerShdw>
                </a:effectLst>
                <a:latin typeface="Calibri (Body)"/>
              </a:rPr>
              <a:t>LEVEL 13</a:t>
            </a:r>
            <a:endParaRPr lang="en-ZA" sz="1600" b="1" dirty="0">
              <a:solidFill>
                <a:srgbClr val="005300"/>
              </a:solidFill>
              <a:effectLst>
                <a:outerShdw blurRad="38100" dist="38100" dir="2700000" algn="tl">
                  <a:srgbClr val="000000">
                    <a:alpha val="43137"/>
                  </a:srgbClr>
                </a:outerShdw>
              </a:effectLst>
              <a:latin typeface="Calibri (Body)"/>
            </a:endParaRPr>
          </a:p>
        </p:txBody>
      </p:sp>
      <p:graphicFrame>
        <p:nvGraphicFramePr>
          <p:cNvPr id="2" name="Table 1"/>
          <p:cNvGraphicFramePr>
            <a:graphicFrameLocks noGrp="1"/>
          </p:cNvGraphicFramePr>
          <p:nvPr>
            <p:extLst>
              <p:ext uri="{D42A27DB-BD31-4B8C-83A1-F6EECF244321}">
                <p14:modId xmlns:p14="http://schemas.microsoft.com/office/powerpoint/2010/main" xmlns="" val="2702937937"/>
              </p:ext>
            </p:extLst>
          </p:nvPr>
        </p:nvGraphicFramePr>
        <p:xfrm>
          <a:off x="0" y="450322"/>
          <a:ext cx="9156301" cy="6498786"/>
        </p:xfrm>
        <a:graphic>
          <a:graphicData uri="http://schemas.openxmlformats.org/drawingml/2006/table">
            <a:tbl>
              <a:tblPr firstRow="1" bandRow="1">
                <a:tableStyleId>{5C22544A-7EE6-4342-B048-85BDC9FD1C3A}</a:tableStyleId>
              </a:tblPr>
              <a:tblGrid>
                <a:gridCol w="294197">
                  <a:extLst>
                    <a:ext uri="{9D8B030D-6E8A-4147-A177-3AD203B41FA5}">
                      <a16:colId xmlns:a16="http://schemas.microsoft.com/office/drawing/2014/main" xmlns="" val="20000"/>
                    </a:ext>
                  </a:extLst>
                </a:gridCol>
                <a:gridCol w="1001865">
                  <a:extLst>
                    <a:ext uri="{9D8B030D-6E8A-4147-A177-3AD203B41FA5}">
                      <a16:colId xmlns:a16="http://schemas.microsoft.com/office/drawing/2014/main" xmlns="" val="20001"/>
                    </a:ext>
                  </a:extLst>
                </a:gridCol>
                <a:gridCol w="866692">
                  <a:extLst>
                    <a:ext uri="{9D8B030D-6E8A-4147-A177-3AD203B41FA5}">
                      <a16:colId xmlns:a16="http://schemas.microsoft.com/office/drawing/2014/main" xmlns="" val="20002"/>
                    </a:ext>
                  </a:extLst>
                </a:gridCol>
                <a:gridCol w="747423">
                  <a:extLst>
                    <a:ext uri="{9D8B030D-6E8A-4147-A177-3AD203B41FA5}">
                      <a16:colId xmlns:a16="http://schemas.microsoft.com/office/drawing/2014/main" xmlns="" val="20003"/>
                    </a:ext>
                  </a:extLst>
                </a:gridCol>
                <a:gridCol w="795130">
                  <a:extLst>
                    <a:ext uri="{9D8B030D-6E8A-4147-A177-3AD203B41FA5}">
                      <a16:colId xmlns:a16="http://schemas.microsoft.com/office/drawing/2014/main" xmlns="" val="20004"/>
                    </a:ext>
                  </a:extLst>
                </a:gridCol>
                <a:gridCol w="1017767">
                  <a:extLst>
                    <a:ext uri="{9D8B030D-6E8A-4147-A177-3AD203B41FA5}">
                      <a16:colId xmlns:a16="http://schemas.microsoft.com/office/drawing/2014/main" xmlns="" val="20005"/>
                    </a:ext>
                  </a:extLst>
                </a:gridCol>
                <a:gridCol w="1057523">
                  <a:extLst>
                    <a:ext uri="{9D8B030D-6E8A-4147-A177-3AD203B41FA5}">
                      <a16:colId xmlns:a16="http://schemas.microsoft.com/office/drawing/2014/main" xmlns="" val="20006"/>
                    </a:ext>
                  </a:extLst>
                </a:gridCol>
                <a:gridCol w="1075353">
                  <a:extLst>
                    <a:ext uri="{9D8B030D-6E8A-4147-A177-3AD203B41FA5}">
                      <a16:colId xmlns:a16="http://schemas.microsoft.com/office/drawing/2014/main" xmlns="" val="20007"/>
                    </a:ext>
                  </a:extLst>
                </a:gridCol>
                <a:gridCol w="2300351">
                  <a:extLst>
                    <a:ext uri="{9D8B030D-6E8A-4147-A177-3AD203B41FA5}">
                      <a16:colId xmlns:a16="http://schemas.microsoft.com/office/drawing/2014/main" xmlns="" val="20008"/>
                    </a:ext>
                  </a:extLst>
                </a:gridCol>
              </a:tblGrid>
              <a:tr h="704296">
                <a:tc>
                  <a:txBody>
                    <a:bodyPr/>
                    <a:lstStyle/>
                    <a:p>
                      <a:pPr algn="l">
                        <a:lnSpc>
                          <a:spcPct val="115000"/>
                        </a:lnSpc>
                        <a:spcAft>
                          <a:spcPts val="0"/>
                        </a:spcAft>
                      </a:pPr>
                      <a:r>
                        <a:rPr lang="en-ZA" sz="900" dirty="0" smtClean="0">
                          <a:effectLst/>
                          <a:latin typeface="Calibri"/>
                          <a:ea typeface="Calibri"/>
                          <a:cs typeface="Times New Roman"/>
                        </a:rPr>
                        <a:t>NO</a:t>
                      </a:r>
                      <a:endParaRPr lang="en-ZA" sz="900" dirty="0">
                        <a:effectLst/>
                        <a:latin typeface="Calibri"/>
                        <a:ea typeface="Calibri"/>
                        <a:cs typeface="Times New Roman"/>
                      </a:endParaRPr>
                    </a:p>
                  </a:txBody>
                  <a:tcPr marL="27704" marR="27704" marT="0" marB="0" anchor="ctr"/>
                </a:tc>
                <a:tc>
                  <a:txBody>
                    <a:bodyPr/>
                    <a:lstStyle/>
                    <a:p>
                      <a:pPr algn="l">
                        <a:lnSpc>
                          <a:spcPct val="115000"/>
                        </a:lnSpc>
                        <a:spcAft>
                          <a:spcPts val="0"/>
                        </a:spcAft>
                      </a:pPr>
                      <a:r>
                        <a:rPr lang="en-ZA" sz="900" dirty="0">
                          <a:effectLst/>
                        </a:rPr>
                        <a:t>POSTS</a:t>
                      </a:r>
                      <a:endParaRPr lang="en-ZA" sz="900" dirty="0">
                        <a:effectLst/>
                        <a:latin typeface="Calibri"/>
                        <a:ea typeface="Calibri"/>
                        <a:cs typeface="Times New Roman"/>
                      </a:endParaRPr>
                    </a:p>
                  </a:txBody>
                  <a:tcPr marL="27704" marR="27704" marT="0" marB="0" anchor="ctr"/>
                </a:tc>
                <a:tc>
                  <a:txBody>
                    <a:bodyPr/>
                    <a:lstStyle/>
                    <a:p>
                      <a:pPr algn="l">
                        <a:lnSpc>
                          <a:spcPct val="115000"/>
                        </a:lnSpc>
                        <a:spcAft>
                          <a:spcPts val="0"/>
                        </a:spcAft>
                      </a:pPr>
                      <a:r>
                        <a:rPr lang="en-ZA" sz="900">
                          <a:effectLst/>
                        </a:rPr>
                        <a:t>REGION/MANAGEMENT AREA</a:t>
                      </a:r>
                      <a:endParaRPr lang="en-ZA" sz="900">
                        <a:effectLst/>
                        <a:latin typeface="Calibri"/>
                        <a:ea typeface="Calibri"/>
                        <a:cs typeface="Times New Roman"/>
                      </a:endParaRPr>
                    </a:p>
                  </a:txBody>
                  <a:tcPr marL="27704" marR="27704" marT="0" marB="0" anchor="ctr"/>
                </a:tc>
                <a:tc>
                  <a:txBody>
                    <a:bodyPr/>
                    <a:lstStyle/>
                    <a:p>
                      <a:pPr algn="l">
                        <a:lnSpc>
                          <a:spcPct val="115000"/>
                        </a:lnSpc>
                        <a:spcAft>
                          <a:spcPts val="0"/>
                        </a:spcAft>
                      </a:pPr>
                      <a:r>
                        <a:rPr lang="en-ZA" sz="900" dirty="0">
                          <a:effectLst/>
                        </a:rPr>
                        <a:t>DATE ADVERTISED</a:t>
                      </a:r>
                      <a:endParaRPr lang="en-ZA" sz="900" dirty="0">
                        <a:effectLst/>
                        <a:latin typeface="Calibri"/>
                        <a:ea typeface="Calibri"/>
                        <a:cs typeface="Times New Roman"/>
                      </a:endParaRPr>
                    </a:p>
                  </a:txBody>
                  <a:tcPr marL="27704" marR="27704" marT="0" marB="0" anchor="ctr"/>
                </a:tc>
                <a:tc>
                  <a:txBody>
                    <a:bodyPr/>
                    <a:lstStyle/>
                    <a:p>
                      <a:pPr algn="l">
                        <a:lnSpc>
                          <a:spcPct val="115000"/>
                        </a:lnSpc>
                        <a:spcAft>
                          <a:spcPts val="0"/>
                        </a:spcAft>
                      </a:pPr>
                      <a:r>
                        <a:rPr lang="en-ZA" sz="900" dirty="0">
                          <a:effectLst/>
                        </a:rPr>
                        <a:t>CLOSING DATE </a:t>
                      </a:r>
                      <a:endParaRPr lang="en-ZA" sz="900" dirty="0">
                        <a:effectLst/>
                        <a:latin typeface="Calibri"/>
                        <a:ea typeface="Calibri"/>
                        <a:cs typeface="Times New Roman"/>
                      </a:endParaRPr>
                    </a:p>
                  </a:txBody>
                  <a:tcPr marL="27704" marR="27704" marT="0" marB="0" anchor="ctr"/>
                </a:tc>
                <a:tc>
                  <a:txBody>
                    <a:bodyPr/>
                    <a:lstStyle/>
                    <a:p>
                      <a:pPr marL="0" marR="0" lvl="0" indent="0" algn="l" defTabSz="457011" rtl="0" eaLnBrk="1" fontAlgn="auto" latinLnBrk="0" hangingPunct="1">
                        <a:lnSpc>
                          <a:spcPct val="115000"/>
                        </a:lnSpc>
                        <a:spcBef>
                          <a:spcPts val="0"/>
                        </a:spcBef>
                        <a:spcAft>
                          <a:spcPts val="0"/>
                        </a:spcAft>
                        <a:buClrTx/>
                        <a:buSzTx/>
                        <a:buFontTx/>
                        <a:buNone/>
                        <a:tabLst/>
                        <a:defRPr/>
                      </a:pPr>
                      <a:r>
                        <a:rPr lang="en-ZA" sz="900" dirty="0">
                          <a:effectLst/>
                        </a:rPr>
                        <a:t>TARGETED DATE FOR </a:t>
                      </a:r>
                      <a:r>
                        <a:rPr kumimoji="0" lang="en-ZA" sz="900" b="1" i="0" u="none" strike="noStrike" kern="1200" cap="none" spc="0" normalizeH="0" baseline="0" noProof="0" dirty="0" smtClean="0">
                          <a:ln>
                            <a:noFill/>
                          </a:ln>
                          <a:solidFill>
                            <a:prstClr val="white"/>
                          </a:solidFill>
                          <a:effectLst/>
                          <a:uLnTx/>
                          <a:uFillTx/>
                          <a:latin typeface="+mn-lt"/>
                          <a:ea typeface="+mn-ea"/>
                          <a:cs typeface="+mn-cs"/>
                        </a:rPr>
                        <a:t>SHORTLISTING</a:t>
                      </a:r>
                      <a:endParaRPr kumimoji="0" lang="en-ZA" sz="900" b="1" i="0" u="none" strike="noStrike" kern="1200" cap="none" spc="0" normalizeH="0" baseline="0" noProof="0" dirty="0">
                        <a:ln>
                          <a:noFill/>
                        </a:ln>
                        <a:solidFill>
                          <a:prstClr val="white"/>
                        </a:solidFill>
                        <a:effectLst/>
                        <a:uLnTx/>
                        <a:uFillTx/>
                        <a:latin typeface="+mn-lt"/>
                        <a:ea typeface="Calibri"/>
                        <a:cs typeface="Times New Roman"/>
                      </a:endParaRPr>
                    </a:p>
                  </a:txBody>
                  <a:tcPr marL="27704" marR="27704" marT="0" marB="0" anchor="ctr"/>
                </a:tc>
                <a:tc>
                  <a:txBody>
                    <a:bodyPr/>
                    <a:lstStyle/>
                    <a:p>
                      <a:pPr algn="l">
                        <a:lnSpc>
                          <a:spcPct val="115000"/>
                        </a:lnSpc>
                        <a:spcAft>
                          <a:spcPts val="0"/>
                        </a:spcAft>
                      </a:pPr>
                      <a:r>
                        <a:rPr lang="en-ZA" sz="900">
                          <a:effectLst/>
                        </a:rPr>
                        <a:t>TARGETED  DATE FOR THE INTERVIEWS</a:t>
                      </a:r>
                      <a:endParaRPr lang="en-ZA" sz="900">
                        <a:effectLst/>
                        <a:latin typeface="Calibri"/>
                        <a:ea typeface="Calibri"/>
                        <a:cs typeface="Times New Roman"/>
                      </a:endParaRPr>
                    </a:p>
                  </a:txBody>
                  <a:tcPr marL="27704" marR="27704" marT="0" marB="0" anchor="ctr"/>
                </a:tc>
                <a:tc>
                  <a:txBody>
                    <a:bodyPr/>
                    <a:lstStyle/>
                    <a:p>
                      <a:pPr algn="l">
                        <a:lnSpc>
                          <a:spcPct val="115000"/>
                        </a:lnSpc>
                        <a:spcAft>
                          <a:spcPts val="0"/>
                        </a:spcAft>
                      </a:pPr>
                      <a:r>
                        <a:rPr lang="en-ZA" sz="900">
                          <a:effectLst/>
                        </a:rPr>
                        <a:t>TARGETED DATE OF ASSUPTION OF DUTY </a:t>
                      </a:r>
                      <a:endParaRPr lang="en-ZA" sz="90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900" dirty="0" smtClean="0">
                          <a:effectLst/>
                          <a:latin typeface="+mn-lt"/>
                        </a:rPr>
                        <a:t>STATUS</a:t>
                      </a:r>
                      <a:endParaRPr lang="en-ZA" sz="900" dirty="0">
                        <a:effectLst/>
                        <a:latin typeface="+mn-lt"/>
                        <a:ea typeface="Calibri"/>
                        <a:cs typeface="Times New Roman"/>
                      </a:endParaRPr>
                    </a:p>
                  </a:txBody>
                  <a:tcPr marL="27704" marR="27704" marT="0" marB="0" anchor="ctr"/>
                </a:tc>
                <a:extLst>
                  <a:ext uri="{0D108BD9-81ED-4DB2-BD59-A6C34878D82A}">
                    <a16:rowId xmlns:a16="http://schemas.microsoft.com/office/drawing/2014/main" xmlns="" val="10000"/>
                  </a:ext>
                </a:extLst>
              </a:tr>
              <a:tr h="701987">
                <a:tc>
                  <a:txBody>
                    <a:bodyPr/>
                    <a:lstStyle/>
                    <a:p>
                      <a:pPr algn="l">
                        <a:lnSpc>
                          <a:spcPct val="115000"/>
                        </a:lnSpc>
                        <a:spcAft>
                          <a:spcPts val="0"/>
                        </a:spcAft>
                      </a:pPr>
                      <a:r>
                        <a:rPr lang="en-ZA" sz="900" dirty="0" smtClean="0">
                          <a:solidFill>
                            <a:schemeClr val="tx1"/>
                          </a:solidFill>
                          <a:effectLst/>
                          <a:latin typeface="+mn-lt"/>
                          <a:ea typeface="Calibri"/>
                          <a:cs typeface="Times New Roman"/>
                        </a:rPr>
                        <a:t>1</a:t>
                      </a:r>
                      <a:endParaRPr lang="en-ZA" sz="900" dirty="0">
                        <a:solidFill>
                          <a:schemeClr val="tx1"/>
                        </a:solidFill>
                        <a:effectLst/>
                        <a:latin typeface="+mn-lt"/>
                        <a:ea typeface="Calibri"/>
                        <a:cs typeface="Times New Roman"/>
                      </a:endParaRPr>
                    </a:p>
                  </a:txBody>
                  <a:tcPr marL="43703" marR="43703" marT="0"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Director: Contract Management</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HO</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27 Oct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18 Nov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Date to be determined after approval from the National Commissioner.</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Date to be determined after approval from the National Commissioner</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1 March 2020</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US"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Selection Panel was approved on 2020/02/10. Awaiting date of shortlisting from chairperson of the selection panel</a:t>
                      </a:r>
                    </a:p>
                    <a:p>
                      <a:pPr algn="just">
                        <a:lnSpc>
                          <a:spcPct val="115000"/>
                        </a:lnSpc>
                        <a:spcAft>
                          <a:spcPts val="0"/>
                        </a:spcAft>
                        <a:tabLst>
                          <a:tab pos="543560" algn="l"/>
                        </a:tabLst>
                      </a:pP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xmlns="" val="10001"/>
                  </a:ext>
                </a:extLst>
              </a:tr>
              <a:tr h="701987">
                <a:tc>
                  <a:txBody>
                    <a:bodyPr/>
                    <a:lstStyle/>
                    <a:p>
                      <a:pPr algn="l">
                        <a:lnSpc>
                          <a:spcPct val="115000"/>
                        </a:lnSpc>
                        <a:spcAft>
                          <a:spcPts val="0"/>
                        </a:spcAft>
                      </a:pPr>
                      <a:r>
                        <a:rPr lang="en-ZA" sz="900" dirty="0" smtClean="0">
                          <a:solidFill>
                            <a:schemeClr val="tx1"/>
                          </a:solidFill>
                          <a:effectLst/>
                          <a:latin typeface="+mn-lt"/>
                          <a:ea typeface="Calibri"/>
                          <a:cs typeface="Times New Roman"/>
                        </a:rPr>
                        <a:t>2</a:t>
                      </a:r>
                      <a:endParaRPr lang="en-ZA" sz="900" dirty="0">
                        <a:solidFill>
                          <a:schemeClr val="tx1"/>
                        </a:solidFill>
                        <a:effectLst/>
                        <a:latin typeface="+mn-lt"/>
                        <a:ea typeface="Calibri"/>
                        <a:cs typeface="Times New Roman"/>
                      </a:endParaRPr>
                    </a:p>
                  </a:txBody>
                  <a:tcPr marL="43703" marR="43703"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Director: Area Commissioner</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Gauteng: </a:t>
                      </a:r>
                      <a:r>
                        <a:rPr lang="en-ZA" sz="1000" b="0" dirty="0" err="1">
                          <a:effectLst/>
                          <a:latin typeface="Arial Narrow" panose="020B0606020202030204" pitchFamily="34" charset="0"/>
                          <a:ea typeface="Times New Roman" panose="02020603050405020304" pitchFamily="18" charset="0"/>
                          <a:cs typeface="Arial" panose="020B0604020202020204" pitchFamily="34" charset="0"/>
                        </a:rPr>
                        <a:t>Leeuwkop</a:t>
                      </a:r>
                      <a:r>
                        <a:rPr lang="en-ZA" sz="1000" b="0" dirty="0">
                          <a:effectLst/>
                          <a:latin typeface="Arial Narrow" panose="020B0606020202030204" pitchFamily="34" charset="0"/>
                          <a:ea typeface="Times New Roman" panose="02020603050405020304" pitchFamily="18" charset="0"/>
                          <a:cs typeface="Arial" panose="020B0604020202020204" pitchFamily="34" charset="0"/>
                        </a:rPr>
                        <a:t> </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27 Oct 2019</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18 Nov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Date to be determined after approval from the National Commissioner.</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Date to be determined after approval from the National Commissioner</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1 March 2020</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US"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Selection Panel was approved on 2020/02/10. Awaiting date of shortlisting from chairperson of the selection panel</a:t>
                      </a:r>
                    </a:p>
                    <a:p>
                      <a:pPr algn="just">
                        <a:lnSpc>
                          <a:spcPct val="115000"/>
                        </a:lnSpc>
                        <a:spcAft>
                          <a:spcPts val="0"/>
                        </a:spcAft>
                        <a:tabLst>
                          <a:tab pos="543560" algn="l"/>
                        </a:tabLst>
                      </a:pP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xmlns="" val="10002"/>
                  </a:ext>
                </a:extLst>
              </a:tr>
              <a:tr h="350994">
                <a:tc>
                  <a:txBody>
                    <a:bodyPr/>
                    <a:lstStyle/>
                    <a:p>
                      <a:pPr algn="l">
                        <a:lnSpc>
                          <a:spcPct val="115000"/>
                        </a:lnSpc>
                        <a:spcAft>
                          <a:spcPts val="0"/>
                        </a:spcAft>
                      </a:pPr>
                      <a:r>
                        <a:rPr lang="en-ZA" sz="900" dirty="0" smtClean="0">
                          <a:solidFill>
                            <a:schemeClr val="tx1"/>
                          </a:solidFill>
                          <a:effectLst/>
                          <a:latin typeface="+mn-lt"/>
                          <a:ea typeface="Calibri"/>
                          <a:cs typeface="Times New Roman"/>
                        </a:rPr>
                        <a:t>3</a:t>
                      </a:r>
                      <a:endParaRPr lang="en-ZA" sz="900" dirty="0">
                        <a:solidFill>
                          <a:schemeClr val="tx1"/>
                        </a:solidFill>
                        <a:effectLst/>
                        <a:latin typeface="+mn-lt"/>
                        <a:ea typeface="Calibri"/>
                        <a:cs typeface="Times New Roman"/>
                      </a:endParaRPr>
                    </a:p>
                  </a:txBody>
                  <a:tcPr marL="27704" marR="27704"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Director: Security Management</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HO</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10-Sep-17</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25-Sep-17</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 N/A</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N/A</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nSpc>
                          <a:spcPct val="115000"/>
                        </a:lnSpc>
                      </a:pPr>
                      <a:endParaRPr lang="en-ZA" sz="1000" b="0">
                        <a:effectLst/>
                        <a:latin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Post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was recommended to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be filled horizontally</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3"/>
                  </a:ext>
                </a:extLst>
              </a:tr>
              <a:tr h="701987">
                <a:tc>
                  <a:txBody>
                    <a:bodyPr/>
                    <a:lstStyle/>
                    <a:p>
                      <a:pPr algn="l">
                        <a:lnSpc>
                          <a:spcPct val="115000"/>
                        </a:lnSpc>
                        <a:spcAft>
                          <a:spcPts val="0"/>
                        </a:spcAft>
                      </a:pPr>
                      <a:r>
                        <a:rPr lang="en-ZA" sz="900" dirty="0" smtClean="0">
                          <a:solidFill>
                            <a:schemeClr val="tx1"/>
                          </a:solidFill>
                          <a:effectLst/>
                          <a:latin typeface="+mn-lt"/>
                          <a:ea typeface="Calibri"/>
                          <a:cs typeface="Times New Roman"/>
                        </a:rPr>
                        <a:t>4</a:t>
                      </a:r>
                      <a:endParaRPr lang="en-ZA" sz="900" dirty="0">
                        <a:solidFill>
                          <a:schemeClr val="tx1"/>
                        </a:solidFill>
                        <a:effectLst/>
                        <a:latin typeface="+mn-lt"/>
                        <a:ea typeface="Calibri"/>
                        <a:cs typeface="Times New Roman"/>
                      </a:endParaRPr>
                    </a:p>
                  </a:txBody>
                  <a:tcPr marL="27704" marR="27704"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Director: Information Technology Infrastructure &amp; Telephony</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HO</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27 Oct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18 Nov 2019</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Date to be determined after approval from the National Commissioner.</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Date to be determined after approval from the National Commissioner</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1 March 2020</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US" sz="1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Selection Panel was approved on 2020/02/10. Awaiting date of shortlisting from chairperson of the selection panel</a:t>
                      </a:r>
                    </a:p>
                    <a:p>
                      <a:pPr algn="just">
                        <a:lnSpc>
                          <a:spcPct val="115000"/>
                        </a:lnSpc>
                        <a:spcAft>
                          <a:spcPts val="0"/>
                        </a:spcAft>
                        <a:tabLst>
                          <a:tab pos="543560" algn="l"/>
                        </a:tabLst>
                      </a:pP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xmlns="" val="10004"/>
                  </a:ext>
                </a:extLst>
              </a:tr>
              <a:tr h="701987">
                <a:tc>
                  <a:txBody>
                    <a:bodyPr/>
                    <a:lstStyle/>
                    <a:p>
                      <a:pPr algn="l">
                        <a:lnSpc>
                          <a:spcPct val="115000"/>
                        </a:lnSpc>
                        <a:spcAft>
                          <a:spcPts val="0"/>
                        </a:spcAft>
                      </a:pPr>
                      <a:r>
                        <a:rPr lang="en-ZA" sz="900" dirty="0" smtClean="0">
                          <a:solidFill>
                            <a:schemeClr val="tx1"/>
                          </a:solidFill>
                          <a:effectLst/>
                          <a:latin typeface="+mn-lt"/>
                          <a:ea typeface="Calibri"/>
                          <a:cs typeface="Times New Roman"/>
                        </a:rPr>
                        <a:t>5</a:t>
                      </a:r>
                      <a:endParaRPr lang="en-ZA" sz="900" dirty="0">
                        <a:solidFill>
                          <a:schemeClr val="tx1"/>
                        </a:solidFill>
                        <a:effectLst/>
                        <a:latin typeface="+mn-lt"/>
                        <a:ea typeface="Calibri"/>
                        <a:cs typeface="Times New Roman"/>
                      </a:endParaRPr>
                    </a:p>
                  </a:txBody>
                  <a:tcPr marL="27704" marR="27704"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Director: Area Commissioner</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Limpopo, Mpumalanga and North West: Klerksdorp</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02-Dec-18</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11-Jan-19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Finalised on 01 July 2019.</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Finalised on 1 October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 01 Feb 2020</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Post filled on the 1</a:t>
                      </a:r>
                      <a:r>
                        <a:rPr lang="en-ZA" sz="1000" b="0" baseline="30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st</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of February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5"/>
                  </a:ext>
                </a:extLst>
              </a:tr>
              <a:tr h="701987">
                <a:tc>
                  <a:txBody>
                    <a:bodyPr/>
                    <a:lstStyle/>
                    <a:p>
                      <a:pPr algn="l">
                        <a:lnSpc>
                          <a:spcPct val="115000"/>
                        </a:lnSpc>
                        <a:spcAft>
                          <a:spcPts val="0"/>
                        </a:spcAft>
                      </a:pPr>
                      <a:r>
                        <a:rPr lang="en-ZA" sz="900" dirty="0" smtClean="0">
                          <a:solidFill>
                            <a:schemeClr val="tx1"/>
                          </a:solidFill>
                          <a:effectLst/>
                          <a:latin typeface="+mn-lt"/>
                          <a:ea typeface="Calibri"/>
                          <a:cs typeface="Times New Roman"/>
                        </a:rPr>
                        <a:t>6</a:t>
                      </a:r>
                      <a:endParaRPr lang="en-ZA" sz="900" dirty="0">
                        <a:solidFill>
                          <a:schemeClr val="tx1"/>
                        </a:solidFill>
                        <a:effectLst/>
                        <a:latin typeface="+mn-lt"/>
                        <a:ea typeface="Calibri"/>
                        <a:cs typeface="Times New Roman"/>
                      </a:endParaRPr>
                    </a:p>
                  </a:txBody>
                  <a:tcPr marL="27704" marR="27704"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Director: Risk Profile Management</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HO</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27 Oct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18 Nov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Date to be determined after approval from the National Commissioner.</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Date to be determined after approval from the National Commissioner</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1 March 2020</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tabLst>
                          <a:tab pos="543560" algn="l"/>
                        </a:tabLst>
                      </a:pPr>
                      <a:r>
                        <a:rPr lang="en-US"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Selection Panel was approved on 2020/02/10. Awaiting date of shortlisting from chairperson of the selection panel</a:t>
                      </a:r>
                      <a:endParaRPr lang="en-US"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43815" marR="43815" marT="9525" marB="0"/>
                </a:tc>
                <a:extLst>
                  <a:ext uri="{0D108BD9-81ED-4DB2-BD59-A6C34878D82A}">
                    <a16:rowId xmlns:a16="http://schemas.microsoft.com/office/drawing/2014/main" xmlns="" val="10006"/>
                  </a:ext>
                </a:extLst>
              </a:tr>
              <a:tr h="605415">
                <a:tc>
                  <a:txBody>
                    <a:bodyPr/>
                    <a:lstStyle/>
                    <a:p>
                      <a:pPr algn="l">
                        <a:lnSpc>
                          <a:spcPct val="115000"/>
                        </a:lnSpc>
                        <a:spcAft>
                          <a:spcPts val="0"/>
                        </a:spcAft>
                      </a:pPr>
                      <a:r>
                        <a:rPr lang="en-ZA" sz="900" dirty="0" smtClean="0">
                          <a:solidFill>
                            <a:schemeClr val="tx1"/>
                          </a:solidFill>
                          <a:latin typeface="+mn-lt"/>
                          <a:ea typeface="Tahoma" panose="020B0604030504040204" pitchFamily="34" charset="0"/>
                          <a:cs typeface="Calibri" pitchFamily="34" charset="0"/>
                        </a:rPr>
                        <a:t>7</a:t>
                      </a:r>
                      <a:endParaRPr lang="en-ZA" sz="900" dirty="0">
                        <a:solidFill>
                          <a:schemeClr val="tx1"/>
                        </a:solidFill>
                        <a:latin typeface="+mn-lt"/>
                        <a:ea typeface="Tahoma" panose="020B0604030504040204" pitchFamily="34" charset="0"/>
                        <a:cs typeface="Calibri" pitchFamily="34" charset="0"/>
                      </a:endParaRPr>
                    </a:p>
                  </a:txBody>
                  <a:tcPr marL="27704" marR="27704"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Director: Media Liaison/Parliamentary  Officer: Deputy Minister</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HO</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N\A</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N\A</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N\A</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N\A</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N\A</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N\A</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7"/>
                  </a:ext>
                </a:extLst>
              </a:tr>
              <a:tr h="470015">
                <a:tc>
                  <a:txBody>
                    <a:bodyPr/>
                    <a:lstStyle/>
                    <a:p>
                      <a:pPr>
                        <a:lnSpc>
                          <a:spcPct val="115000"/>
                        </a:lnSpc>
                        <a:spcAft>
                          <a:spcPts val="0"/>
                        </a:spcAft>
                      </a:pPr>
                      <a:r>
                        <a:rPr lang="en-ZA" sz="900" dirty="0" smtClean="0">
                          <a:solidFill>
                            <a:schemeClr val="tx1"/>
                          </a:solidFill>
                          <a:effectLst/>
                          <a:latin typeface="+mn-lt"/>
                          <a:ea typeface="Calibri"/>
                          <a:cs typeface="Times New Roman"/>
                        </a:rPr>
                        <a:t>8</a:t>
                      </a:r>
                      <a:endParaRPr lang="en-ZA" sz="900" dirty="0">
                        <a:solidFill>
                          <a:schemeClr val="tx1"/>
                        </a:solidFill>
                        <a:effectLst/>
                        <a:latin typeface="+mn-lt"/>
                        <a:ea typeface="Calibri"/>
                        <a:cs typeface="Times New Roman"/>
                      </a:endParaRPr>
                    </a:p>
                  </a:txBody>
                  <a:tcPr marL="27704" marR="27704"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Director: Area Commissioner</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Kwazulu Natal: Ncome</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02-Dec-18</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11-Jan-19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Finalised on 1 July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Finalised on 10 October 2019.</a:t>
                      </a:r>
                      <a:endParaRPr lang="en-ZA" sz="10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 01 Feb 2020</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Post filled on the 1</a:t>
                      </a:r>
                      <a:r>
                        <a:rPr lang="en-ZA" sz="1000" b="0" baseline="30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st</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of February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8"/>
                  </a:ext>
                </a:extLst>
              </a:tr>
            </a:tbl>
          </a:graphicData>
        </a:graphic>
      </p:graphicFrame>
      <p:sp>
        <p:nvSpPr>
          <p:cNvPr id="3" name="Slide Number Placeholder 2"/>
          <p:cNvSpPr>
            <a:spLocks noGrp="1"/>
          </p:cNvSpPr>
          <p:nvPr>
            <p:ph type="sldNum" sz="quarter" idx="12"/>
          </p:nvPr>
        </p:nvSpPr>
        <p:spPr/>
        <p:txBody>
          <a:bodyPr/>
          <a:lstStyle/>
          <a:p>
            <a:fld id="{DCB3B80B-23E3-3948-A741-EEB7CB22DD0C}" type="slidenum">
              <a:rPr lang="en-US" smtClean="0"/>
              <a:pPr/>
              <a:t>24</a:t>
            </a:fld>
            <a:endParaRPr lang="en-US" dirty="0"/>
          </a:p>
        </p:txBody>
      </p:sp>
    </p:spTree>
    <p:extLst>
      <p:ext uri="{BB962C8B-B14F-4D97-AF65-F5344CB8AC3E}">
        <p14:creationId xmlns:p14="http://schemas.microsoft.com/office/powerpoint/2010/main" xmlns="" val="4214013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60432" y="2071079"/>
            <a:ext cx="223063" cy="261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03" tIns="45703" rIns="91403" bIns="45703"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023" eaLnBrk="0" hangingPunct="0"/>
            <a:r>
              <a:rPr lang="en-US" altLang="en-US" sz="1100" dirty="0">
                <a:solidFill>
                  <a:srgbClr val="000000"/>
                </a:solidFill>
                <a:ea typeface="Calibri" pitchFamily="34" charset="0"/>
                <a:cs typeface="Times New Roman" pitchFamily="18" charset="0"/>
              </a:rPr>
              <a:t> </a:t>
            </a: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xmlns="" val="596023121"/>
              </p:ext>
            </p:extLst>
          </p:nvPr>
        </p:nvGraphicFramePr>
        <p:xfrm>
          <a:off x="0" y="525568"/>
          <a:ext cx="9123499" cy="6948141"/>
        </p:xfrm>
        <a:graphic>
          <a:graphicData uri="http://schemas.openxmlformats.org/drawingml/2006/table">
            <a:tbl>
              <a:tblPr firstRow="1" bandRow="1">
                <a:tableStyleId>{5C22544A-7EE6-4342-B048-85BDC9FD1C3A}</a:tableStyleId>
              </a:tblPr>
              <a:tblGrid>
                <a:gridCol w="580590">
                  <a:extLst>
                    <a:ext uri="{9D8B030D-6E8A-4147-A177-3AD203B41FA5}">
                      <a16:colId xmlns:a16="http://schemas.microsoft.com/office/drawing/2014/main" xmlns="" val="20000"/>
                    </a:ext>
                  </a:extLst>
                </a:gridCol>
                <a:gridCol w="1274072">
                  <a:extLst>
                    <a:ext uri="{9D8B030D-6E8A-4147-A177-3AD203B41FA5}">
                      <a16:colId xmlns:a16="http://schemas.microsoft.com/office/drawing/2014/main" xmlns="" val="20001"/>
                    </a:ext>
                  </a:extLst>
                </a:gridCol>
                <a:gridCol w="1209563">
                  <a:extLst>
                    <a:ext uri="{9D8B030D-6E8A-4147-A177-3AD203B41FA5}">
                      <a16:colId xmlns:a16="http://schemas.microsoft.com/office/drawing/2014/main" xmlns="" val="20002"/>
                    </a:ext>
                  </a:extLst>
                </a:gridCol>
                <a:gridCol w="814438">
                  <a:extLst>
                    <a:ext uri="{9D8B030D-6E8A-4147-A177-3AD203B41FA5}">
                      <a16:colId xmlns:a16="http://schemas.microsoft.com/office/drawing/2014/main" xmlns="" val="20003"/>
                    </a:ext>
                  </a:extLst>
                </a:gridCol>
                <a:gridCol w="741865">
                  <a:extLst>
                    <a:ext uri="{9D8B030D-6E8A-4147-A177-3AD203B41FA5}">
                      <a16:colId xmlns:a16="http://schemas.microsoft.com/office/drawing/2014/main" xmlns="" val="20004"/>
                    </a:ext>
                  </a:extLst>
                </a:gridCol>
                <a:gridCol w="717673">
                  <a:extLst>
                    <a:ext uri="{9D8B030D-6E8A-4147-A177-3AD203B41FA5}">
                      <a16:colId xmlns:a16="http://schemas.microsoft.com/office/drawing/2014/main" xmlns="" val="20005"/>
                    </a:ext>
                  </a:extLst>
                </a:gridCol>
                <a:gridCol w="1196009">
                  <a:extLst>
                    <a:ext uri="{9D8B030D-6E8A-4147-A177-3AD203B41FA5}">
                      <a16:colId xmlns:a16="http://schemas.microsoft.com/office/drawing/2014/main" xmlns="" val="20006"/>
                    </a:ext>
                  </a:extLst>
                </a:gridCol>
                <a:gridCol w="753108">
                  <a:extLst>
                    <a:ext uri="{9D8B030D-6E8A-4147-A177-3AD203B41FA5}">
                      <a16:colId xmlns:a16="http://schemas.microsoft.com/office/drawing/2014/main" xmlns="" val="20007"/>
                    </a:ext>
                  </a:extLst>
                </a:gridCol>
                <a:gridCol w="1836181">
                  <a:extLst>
                    <a:ext uri="{9D8B030D-6E8A-4147-A177-3AD203B41FA5}">
                      <a16:colId xmlns:a16="http://schemas.microsoft.com/office/drawing/2014/main" xmlns="" val="20008"/>
                    </a:ext>
                  </a:extLst>
                </a:gridCol>
              </a:tblGrid>
              <a:tr h="664917">
                <a:tc>
                  <a:txBody>
                    <a:bodyPr/>
                    <a:lstStyle/>
                    <a:p>
                      <a:pPr algn="l">
                        <a:lnSpc>
                          <a:spcPct val="115000"/>
                        </a:lnSpc>
                        <a:spcAft>
                          <a:spcPts val="0"/>
                        </a:spcAft>
                      </a:pPr>
                      <a:r>
                        <a:rPr lang="en-ZA" sz="900" dirty="0" smtClean="0">
                          <a:effectLst/>
                          <a:latin typeface="Calibri"/>
                          <a:ea typeface="Calibri"/>
                          <a:cs typeface="Times New Roman"/>
                        </a:rPr>
                        <a:t>NO</a:t>
                      </a:r>
                      <a:endParaRPr lang="en-ZA" sz="900" dirty="0">
                        <a:effectLst/>
                        <a:latin typeface="Calibri"/>
                        <a:ea typeface="Calibri"/>
                        <a:cs typeface="Times New Roman"/>
                      </a:endParaRPr>
                    </a:p>
                  </a:txBody>
                  <a:tcPr marL="27704" marR="27704" marT="0" marB="0" anchor="ctr"/>
                </a:tc>
                <a:tc>
                  <a:txBody>
                    <a:bodyPr/>
                    <a:lstStyle/>
                    <a:p>
                      <a:pPr algn="l">
                        <a:lnSpc>
                          <a:spcPct val="115000"/>
                        </a:lnSpc>
                        <a:spcAft>
                          <a:spcPts val="0"/>
                        </a:spcAft>
                      </a:pPr>
                      <a:r>
                        <a:rPr lang="en-ZA" sz="900" dirty="0">
                          <a:effectLst/>
                        </a:rPr>
                        <a:t>POSTS</a:t>
                      </a:r>
                      <a:endParaRPr lang="en-ZA" sz="900" dirty="0">
                        <a:effectLst/>
                        <a:latin typeface="Calibri"/>
                        <a:ea typeface="Calibri"/>
                        <a:cs typeface="Times New Roman"/>
                      </a:endParaRPr>
                    </a:p>
                  </a:txBody>
                  <a:tcPr marL="27704" marR="27704" marT="0" marB="0" anchor="ctr"/>
                </a:tc>
                <a:tc>
                  <a:txBody>
                    <a:bodyPr/>
                    <a:lstStyle/>
                    <a:p>
                      <a:pPr algn="l">
                        <a:lnSpc>
                          <a:spcPct val="115000"/>
                        </a:lnSpc>
                        <a:spcAft>
                          <a:spcPts val="0"/>
                        </a:spcAft>
                      </a:pPr>
                      <a:r>
                        <a:rPr lang="en-ZA" sz="900" dirty="0">
                          <a:effectLst/>
                        </a:rPr>
                        <a:t>REGION/MANAGEMENT AREA</a:t>
                      </a:r>
                      <a:endParaRPr lang="en-ZA" sz="900" dirty="0">
                        <a:effectLst/>
                        <a:latin typeface="Calibri"/>
                        <a:ea typeface="Calibri"/>
                        <a:cs typeface="Times New Roman"/>
                      </a:endParaRPr>
                    </a:p>
                  </a:txBody>
                  <a:tcPr marL="27704" marR="27704" marT="0" marB="0" anchor="ctr"/>
                </a:tc>
                <a:tc>
                  <a:txBody>
                    <a:bodyPr/>
                    <a:lstStyle/>
                    <a:p>
                      <a:pPr algn="l">
                        <a:lnSpc>
                          <a:spcPct val="115000"/>
                        </a:lnSpc>
                        <a:spcAft>
                          <a:spcPts val="0"/>
                        </a:spcAft>
                      </a:pPr>
                      <a:r>
                        <a:rPr lang="en-ZA" sz="900" dirty="0">
                          <a:effectLst/>
                        </a:rPr>
                        <a:t>DATE ADVERTISED</a:t>
                      </a:r>
                      <a:endParaRPr lang="en-ZA" sz="900" dirty="0">
                        <a:effectLst/>
                        <a:latin typeface="Calibri"/>
                        <a:ea typeface="Calibri"/>
                        <a:cs typeface="Times New Roman"/>
                      </a:endParaRPr>
                    </a:p>
                  </a:txBody>
                  <a:tcPr marL="27704" marR="27704" marT="0" marB="0" anchor="ctr"/>
                </a:tc>
                <a:tc>
                  <a:txBody>
                    <a:bodyPr/>
                    <a:lstStyle/>
                    <a:p>
                      <a:pPr algn="l">
                        <a:lnSpc>
                          <a:spcPct val="115000"/>
                        </a:lnSpc>
                        <a:spcAft>
                          <a:spcPts val="0"/>
                        </a:spcAft>
                      </a:pPr>
                      <a:r>
                        <a:rPr lang="en-ZA" sz="900" dirty="0">
                          <a:effectLst/>
                        </a:rPr>
                        <a:t>CLOSING DATE </a:t>
                      </a:r>
                      <a:endParaRPr lang="en-ZA" sz="900" dirty="0">
                        <a:effectLst/>
                        <a:latin typeface="Calibri"/>
                        <a:ea typeface="Calibri"/>
                        <a:cs typeface="Times New Roman"/>
                      </a:endParaRPr>
                    </a:p>
                  </a:txBody>
                  <a:tcPr marL="27704" marR="27704" marT="0" marB="0" anchor="ctr"/>
                </a:tc>
                <a:tc>
                  <a:txBody>
                    <a:bodyPr/>
                    <a:lstStyle/>
                    <a:p>
                      <a:pPr marL="0" marR="0" lvl="0" indent="0" algn="l" defTabSz="457011" rtl="0" eaLnBrk="1" fontAlgn="auto" latinLnBrk="0" hangingPunct="1">
                        <a:lnSpc>
                          <a:spcPct val="115000"/>
                        </a:lnSpc>
                        <a:spcBef>
                          <a:spcPts val="0"/>
                        </a:spcBef>
                        <a:spcAft>
                          <a:spcPts val="0"/>
                        </a:spcAft>
                        <a:buClrTx/>
                        <a:buSzTx/>
                        <a:buFontTx/>
                        <a:buNone/>
                        <a:tabLst/>
                        <a:defRPr/>
                      </a:pPr>
                      <a:r>
                        <a:rPr lang="en-ZA" sz="900" dirty="0">
                          <a:effectLst/>
                        </a:rPr>
                        <a:t>TARGETED DATE FOR </a:t>
                      </a:r>
                      <a:r>
                        <a:rPr kumimoji="0" lang="en-ZA" sz="900" b="1" i="0" u="none" strike="noStrike" kern="1200" cap="none" spc="0" normalizeH="0" baseline="0" noProof="0" dirty="0" smtClean="0">
                          <a:ln>
                            <a:noFill/>
                          </a:ln>
                          <a:solidFill>
                            <a:prstClr val="white"/>
                          </a:solidFill>
                          <a:effectLst/>
                          <a:uLnTx/>
                          <a:uFillTx/>
                          <a:latin typeface="+mn-lt"/>
                          <a:ea typeface="+mn-ea"/>
                          <a:cs typeface="+mn-cs"/>
                        </a:rPr>
                        <a:t>SHORTLISTING</a:t>
                      </a:r>
                      <a:endParaRPr kumimoji="0" lang="en-ZA" sz="900" b="1" i="0" u="none" strike="noStrike" kern="1200" cap="none" spc="0" normalizeH="0" baseline="0" noProof="0" dirty="0">
                        <a:ln>
                          <a:noFill/>
                        </a:ln>
                        <a:solidFill>
                          <a:prstClr val="white"/>
                        </a:solidFill>
                        <a:effectLst/>
                        <a:uLnTx/>
                        <a:uFillTx/>
                        <a:latin typeface="+mn-lt"/>
                        <a:ea typeface="Calibri"/>
                        <a:cs typeface="Times New Roman"/>
                      </a:endParaRPr>
                    </a:p>
                  </a:txBody>
                  <a:tcPr marL="27704" marR="27704" marT="0" marB="0" anchor="ctr"/>
                </a:tc>
                <a:tc>
                  <a:txBody>
                    <a:bodyPr/>
                    <a:lstStyle/>
                    <a:p>
                      <a:pPr algn="l">
                        <a:lnSpc>
                          <a:spcPct val="115000"/>
                        </a:lnSpc>
                        <a:spcAft>
                          <a:spcPts val="0"/>
                        </a:spcAft>
                      </a:pPr>
                      <a:r>
                        <a:rPr lang="en-ZA" sz="900" dirty="0">
                          <a:effectLst/>
                        </a:rPr>
                        <a:t>TARGETED  DATE FOR THE INTERVIEWS</a:t>
                      </a:r>
                      <a:endParaRPr lang="en-ZA" sz="900" dirty="0">
                        <a:effectLst/>
                        <a:latin typeface="Calibri"/>
                        <a:ea typeface="Calibri"/>
                        <a:cs typeface="Times New Roman"/>
                      </a:endParaRPr>
                    </a:p>
                  </a:txBody>
                  <a:tcPr marL="27704" marR="27704" marT="0" marB="0" anchor="ctr"/>
                </a:tc>
                <a:tc>
                  <a:txBody>
                    <a:bodyPr/>
                    <a:lstStyle/>
                    <a:p>
                      <a:pPr algn="l">
                        <a:lnSpc>
                          <a:spcPct val="115000"/>
                        </a:lnSpc>
                        <a:spcAft>
                          <a:spcPts val="0"/>
                        </a:spcAft>
                      </a:pPr>
                      <a:r>
                        <a:rPr lang="en-ZA" sz="900" dirty="0">
                          <a:effectLst/>
                        </a:rPr>
                        <a:t>TARGETED DATE OF ASSUPTION OF DUTY </a:t>
                      </a:r>
                      <a:endParaRPr lang="en-ZA" sz="900" dirty="0">
                        <a:effectLst/>
                        <a:latin typeface="Calibri"/>
                        <a:ea typeface="Calibri"/>
                        <a:cs typeface="Times New Roman"/>
                      </a:endParaRPr>
                    </a:p>
                  </a:txBody>
                  <a:tcPr marL="27704" marR="27704" marT="0" marB="0" anchor="ctr"/>
                </a:tc>
                <a:tc>
                  <a:txBody>
                    <a:bodyPr/>
                    <a:lstStyle/>
                    <a:p>
                      <a:pPr algn="l">
                        <a:lnSpc>
                          <a:spcPct val="115000"/>
                        </a:lnSpc>
                        <a:spcAft>
                          <a:spcPts val="0"/>
                        </a:spcAft>
                      </a:pPr>
                      <a:r>
                        <a:rPr lang="en-ZA" sz="900" dirty="0" smtClean="0">
                          <a:effectLst/>
                        </a:rPr>
                        <a:t>STATUS</a:t>
                      </a:r>
                      <a:endParaRPr lang="en-ZA" sz="900" dirty="0">
                        <a:effectLst/>
                        <a:latin typeface="Calibri"/>
                        <a:ea typeface="Calibri"/>
                        <a:cs typeface="Times New Roman"/>
                      </a:endParaRPr>
                    </a:p>
                  </a:txBody>
                  <a:tcPr marL="27704" marR="27704" marT="0" marB="0" anchor="ctr"/>
                </a:tc>
                <a:extLst>
                  <a:ext uri="{0D108BD9-81ED-4DB2-BD59-A6C34878D82A}">
                    <a16:rowId xmlns:a16="http://schemas.microsoft.com/office/drawing/2014/main" xmlns="" val="10000"/>
                  </a:ext>
                </a:extLst>
              </a:tr>
              <a:tr h="1302931">
                <a:tc>
                  <a:txBody>
                    <a:bodyPr/>
                    <a:lstStyle/>
                    <a:p>
                      <a:pPr>
                        <a:lnSpc>
                          <a:spcPct val="115000"/>
                        </a:lnSpc>
                        <a:spcAft>
                          <a:spcPts val="0"/>
                        </a:spcAft>
                      </a:pPr>
                      <a:r>
                        <a:rPr lang="en-ZA" sz="900" b="0" dirty="0" smtClean="0">
                          <a:solidFill>
                            <a:schemeClr val="tx1"/>
                          </a:solidFill>
                          <a:effectLst/>
                          <a:latin typeface="Calibri"/>
                          <a:ea typeface="Calibri"/>
                          <a:cs typeface="Times New Roman"/>
                        </a:rPr>
                        <a:t>9</a:t>
                      </a:r>
                      <a:endParaRPr lang="en-ZA" sz="900" b="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Director: Specialized Internal Audit</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HO</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02-Dec-18</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11-Jan-19</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Date to be determined by the Chairperson of the selection committee</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Date to be determined after approval of the shortlisting memorandum  from the National Commissioner</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March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Panel memorandum approved on 06 September 2019. Date of shortlisting to be determined by the Chairperson of the selection committee.</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1"/>
                  </a:ext>
                </a:extLst>
              </a:tr>
              <a:tr h="508725">
                <a:tc>
                  <a:txBody>
                    <a:bodyPr/>
                    <a:lstStyle/>
                    <a:p>
                      <a:pPr>
                        <a:lnSpc>
                          <a:spcPct val="115000"/>
                        </a:lnSpc>
                        <a:spcAft>
                          <a:spcPts val="0"/>
                        </a:spcAft>
                      </a:pPr>
                      <a:r>
                        <a:rPr lang="en-ZA" sz="900" b="0" dirty="0" smtClean="0">
                          <a:solidFill>
                            <a:schemeClr val="tx1"/>
                          </a:solidFill>
                          <a:effectLst/>
                          <a:latin typeface="Calibri"/>
                          <a:ea typeface="Calibri"/>
                          <a:cs typeface="Times New Roman"/>
                        </a:rPr>
                        <a:t>10</a:t>
                      </a:r>
                      <a:endParaRPr lang="en-ZA" sz="900" b="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tabLst>
                          <a:tab pos="543560" algn="l"/>
                        </a:tabLst>
                      </a:pPr>
                      <a:r>
                        <a:rPr lang="en-ZA" sz="900" b="0">
                          <a:effectLst/>
                          <a:latin typeface="Arial Narrow" panose="020B0606020202030204" pitchFamily="34" charset="0"/>
                          <a:ea typeface="Times New Roman" panose="02020603050405020304" pitchFamily="18" charset="0"/>
                          <a:cs typeface="Arial" panose="020B0604020202020204" pitchFamily="34" charset="0"/>
                        </a:rPr>
                        <a:t>Director: Human Resources Administration &amp; Utilization</a:t>
                      </a:r>
                      <a:endParaRPr lang="en-ZA" sz="9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a:effectLst/>
                          <a:latin typeface="Arial Narrow" panose="020B0606020202030204" pitchFamily="34" charset="0"/>
                          <a:ea typeface="Times New Roman" panose="02020603050405020304" pitchFamily="18" charset="0"/>
                          <a:cs typeface="Arial" panose="020B0604020202020204" pitchFamily="34" charset="0"/>
                        </a:rPr>
                        <a:t>HO </a:t>
                      </a:r>
                      <a:endParaRPr lang="en-ZA" sz="9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a:effectLst/>
                          <a:latin typeface="Arial Narrow" panose="020B0606020202030204" pitchFamily="34" charset="0"/>
                          <a:ea typeface="Times New Roman" panose="02020603050405020304" pitchFamily="18" charset="0"/>
                          <a:cs typeface="Arial" panose="020B0604020202020204" pitchFamily="34" charset="0"/>
                        </a:rPr>
                        <a:t>02-Dec-18</a:t>
                      </a:r>
                      <a:endParaRPr lang="en-ZA" sz="9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a:effectLst/>
                          <a:latin typeface="Arial Narrow" panose="020B0606020202030204" pitchFamily="34" charset="0"/>
                          <a:ea typeface="Times New Roman" panose="02020603050405020304" pitchFamily="18" charset="0"/>
                          <a:cs typeface="Arial" panose="020B0604020202020204" pitchFamily="34" charset="0"/>
                        </a:rPr>
                        <a:t>11-Jan-19</a:t>
                      </a:r>
                      <a:endParaRPr lang="en-ZA" sz="9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a:effectLst/>
                          <a:latin typeface="Arial Narrow" panose="020B0606020202030204" pitchFamily="34" charset="0"/>
                          <a:ea typeface="Times New Roman" panose="02020603050405020304" pitchFamily="18" charset="0"/>
                          <a:cs typeface="Arial" panose="020B0604020202020204" pitchFamily="34" charset="0"/>
                        </a:rPr>
                        <a:t>Finalised on 20 September 2019</a:t>
                      </a:r>
                      <a:endParaRPr lang="en-ZA" sz="9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Finalised on 9 October 2019</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01 Feb 2020</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Post filled on the 1</a:t>
                      </a:r>
                      <a:r>
                        <a:rPr lang="en-ZA" sz="900" b="0" baseline="30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st</a:t>
                      </a: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of February 2020</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2"/>
                  </a:ext>
                </a:extLst>
              </a:tr>
              <a:tr h="499943">
                <a:tc>
                  <a:txBody>
                    <a:bodyPr/>
                    <a:lstStyle/>
                    <a:p>
                      <a:pPr>
                        <a:lnSpc>
                          <a:spcPct val="115000"/>
                        </a:lnSpc>
                        <a:spcAft>
                          <a:spcPts val="0"/>
                        </a:spcAft>
                      </a:pPr>
                      <a:r>
                        <a:rPr lang="en-ZA" sz="900" b="0" dirty="0" smtClean="0">
                          <a:solidFill>
                            <a:schemeClr val="tx1"/>
                          </a:solidFill>
                          <a:effectLst/>
                          <a:latin typeface="Calibri"/>
                          <a:ea typeface="Calibri"/>
                          <a:cs typeface="Times New Roman"/>
                        </a:rPr>
                        <a:t>11</a:t>
                      </a:r>
                      <a:endParaRPr lang="en-ZA" sz="900" b="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tabLst>
                          <a:tab pos="543560" algn="l"/>
                        </a:tabLs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Director: Remand Support Services</a:t>
                      </a:r>
                      <a:endParaRPr lang="en-ZA" sz="9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HO </a:t>
                      </a:r>
                      <a:endParaRPr lang="en-ZA" sz="9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02-Dec-18</a:t>
                      </a:r>
                      <a:endParaRPr lang="en-ZA" sz="9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11-Jan-19</a:t>
                      </a:r>
                      <a:endParaRPr lang="en-ZA" sz="9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a:effectLst/>
                          <a:latin typeface="Arial Narrow" panose="020B0606020202030204" pitchFamily="34" charset="0"/>
                          <a:ea typeface="Times New Roman" panose="02020603050405020304" pitchFamily="18" charset="0"/>
                          <a:cs typeface="Arial" panose="020B0604020202020204" pitchFamily="34" charset="0"/>
                        </a:rPr>
                        <a:t>Finalised on 2 July 2019</a:t>
                      </a:r>
                      <a:endParaRPr lang="en-ZA" sz="900" b="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Finalised on 18 September 2019</a:t>
                      </a:r>
                      <a:endParaRPr lang="en-ZA"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01 Feb 2020</a:t>
                      </a:r>
                      <a:endParaRPr lang="en-ZA"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Recommended candidate referred to Competency </a:t>
                      </a:r>
                      <a:r>
                        <a:rPr lang="en-ZA" sz="9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based assessments 13 February 2020</a:t>
                      </a:r>
                      <a:endParaRPr lang="en-ZA"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3"/>
                  </a:ext>
                </a:extLst>
              </a:tr>
              <a:tr h="371227">
                <a:tc>
                  <a:txBody>
                    <a:bodyPr/>
                    <a:lstStyle/>
                    <a:p>
                      <a:pPr>
                        <a:lnSpc>
                          <a:spcPct val="115000"/>
                        </a:lnSpc>
                        <a:spcAft>
                          <a:spcPts val="0"/>
                        </a:spcAft>
                      </a:pPr>
                      <a:r>
                        <a:rPr lang="en-ZA" sz="900" b="0" dirty="0" smtClean="0">
                          <a:solidFill>
                            <a:schemeClr val="tx1"/>
                          </a:solidFill>
                          <a:effectLst/>
                          <a:latin typeface="Calibri"/>
                          <a:ea typeface="Calibri"/>
                          <a:cs typeface="Times New Roman"/>
                        </a:rPr>
                        <a:t>12</a:t>
                      </a:r>
                      <a:endParaRPr lang="en-ZA" sz="900" b="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tabLst>
                          <a:tab pos="543560" algn="l"/>
                        </a:tabLst>
                      </a:pPr>
                      <a:r>
                        <a:rPr lang="en-ZA" sz="900" b="0">
                          <a:effectLst/>
                          <a:latin typeface="Arial Narrow" panose="020B0606020202030204" pitchFamily="34" charset="0"/>
                          <a:ea typeface="Times New Roman" panose="02020603050405020304" pitchFamily="18" charset="0"/>
                          <a:cs typeface="Arial" panose="020B0604020202020204" pitchFamily="34" charset="0"/>
                        </a:rPr>
                        <a:t>Director: Marketing &amp; Promotions</a:t>
                      </a:r>
                      <a:endParaRPr lang="en-ZA" sz="900" b="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HO</a:t>
                      </a:r>
                      <a:endParaRPr lang="en-ZA" sz="9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02-Dec-18</a:t>
                      </a:r>
                      <a:endParaRPr lang="en-ZA" sz="9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11-Jan-19</a:t>
                      </a:r>
                      <a:endParaRPr lang="en-ZA" sz="9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Finalised on 18 July 2019</a:t>
                      </a:r>
                      <a:endParaRPr lang="en-ZA" sz="9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Finalised on 17 September 2019</a:t>
                      </a:r>
                      <a:endParaRPr lang="en-ZA"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Feb 2020</a:t>
                      </a:r>
                      <a:endParaRPr lang="en-ZA" sz="900" b="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Recommended candidate assumed duty on the 1</a:t>
                      </a:r>
                      <a:r>
                        <a:rPr lang="en-ZA" sz="900" b="0" baseline="30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st</a:t>
                      </a: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of February 2020</a:t>
                      </a:r>
                      <a:endParaRPr lang="en-ZA"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4"/>
                  </a:ext>
                </a:extLst>
              </a:tr>
              <a:tr h="508725">
                <a:tc>
                  <a:txBody>
                    <a:bodyPr/>
                    <a:lstStyle/>
                    <a:p>
                      <a:pPr>
                        <a:lnSpc>
                          <a:spcPct val="115000"/>
                        </a:lnSpc>
                        <a:spcAft>
                          <a:spcPts val="0"/>
                        </a:spcAft>
                      </a:pPr>
                      <a:r>
                        <a:rPr lang="en-ZA" sz="900" b="0" dirty="0" smtClean="0">
                          <a:solidFill>
                            <a:schemeClr val="tx1"/>
                          </a:solidFill>
                          <a:effectLst/>
                          <a:latin typeface="Calibri"/>
                          <a:ea typeface="Calibri"/>
                          <a:cs typeface="Times New Roman"/>
                        </a:rPr>
                        <a:t>13</a:t>
                      </a:r>
                      <a:endParaRPr lang="en-ZA" sz="900" b="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tabLst>
                          <a:tab pos="543560" algn="l"/>
                        </a:tabLst>
                      </a:pPr>
                      <a:r>
                        <a:rPr lang="en-ZA" sz="900" b="0">
                          <a:effectLst/>
                          <a:latin typeface="Arial Narrow" panose="020B0606020202030204" pitchFamily="34" charset="0"/>
                          <a:ea typeface="Times New Roman" panose="02020603050405020304" pitchFamily="18" charset="0"/>
                          <a:cs typeface="Arial" panose="020B0604020202020204" pitchFamily="34" charset="0"/>
                        </a:rPr>
                        <a:t>Director: Head Correctional Centre</a:t>
                      </a:r>
                      <a:endParaRPr lang="en-ZA" sz="900" b="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a:effectLst/>
                          <a:latin typeface="Arial Narrow" panose="020B0606020202030204" pitchFamily="34" charset="0"/>
                          <a:ea typeface="Times New Roman" panose="02020603050405020304" pitchFamily="18" charset="0"/>
                          <a:cs typeface="Arial" panose="020B0604020202020204" pitchFamily="34" charset="0"/>
                        </a:rPr>
                        <a:t>Western Cape: Pollsmoor Maximum</a:t>
                      </a:r>
                      <a:endParaRPr lang="en-ZA" sz="900" b="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a:effectLst/>
                          <a:latin typeface="Arial Narrow" panose="020B0606020202030204" pitchFamily="34" charset="0"/>
                          <a:ea typeface="Times New Roman" panose="02020603050405020304" pitchFamily="18" charset="0"/>
                          <a:cs typeface="Arial" panose="020B0604020202020204" pitchFamily="34" charset="0"/>
                        </a:rPr>
                        <a:t>02-Dec-18</a:t>
                      </a:r>
                      <a:endParaRPr lang="en-ZA" sz="900" b="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11-Jan-19</a:t>
                      </a:r>
                      <a:endParaRPr lang="en-ZA" sz="9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Finalised on 01 July 2019 </a:t>
                      </a:r>
                      <a:endParaRPr lang="en-ZA" sz="9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Finalised on 12 September 2019</a:t>
                      </a:r>
                      <a:endParaRPr lang="en-ZA"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Feb 2020</a:t>
                      </a:r>
                      <a:endParaRPr lang="en-ZA"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Appointment memorandum on route </a:t>
                      </a:r>
                      <a:r>
                        <a:rPr lang="en-ZA" sz="9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on </a:t>
                      </a: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22 Jan 2020 for approval by delegated </a:t>
                      </a:r>
                      <a:r>
                        <a:rPr lang="en-ZA" sz="9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authority</a:t>
                      </a:r>
                      <a:r>
                        <a:rPr lang="en-ZA" sz="900" b="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and was submitted to National Commissioner on 2020/02/04</a:t>
                      </a:r>
                      <a:r>
                        <a:rPr lang="en-ZA" sz="9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5"/>
                  </a:ext>
                </a:extLst>
              </a:tr>
              <a:tr h="498677">
                <a:tc>
                  <a:txBody>
                    <a:bodyPr/>
                    <a:lstStyle/>
                    <a:p>
                      <a:pPr>
                        <a:lnSpc>
                          <a:spcPct val="115000"/>
                        </a:lnSpc>
                        <a:spcAft>
                          <a:spcPts val="0"/>
                        </a:spcAft>
                      </a:pPr>
                      <a:r>
                        <a:rPr lang="en-ZA" sz="900" b="0" dirty="0" smtClean="0">
                          <a:solidFill>
                            <a:schemeClr val="tx1"/>
                          </a:solidFill>
                          <a:effectLst/>
                          <a:latin typeface="Calibri"/>
                          <a:ea typeface="Calibri"/>
                          <a:cs typeface="Times New Roman"/>
                        </a:rPr>
                        <a:t>14</a:t>
                      </a:r>
                      <a:endParaRPr lang="en-ZA" sz="900" b="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tabLst>
                          <a:tab pos="543560" algn="l"/>
                        </a:tabLst>
                      </a:pPr>
                      <a:r>
                        <a:rPr lang="en-ZA" sz="900" b="0">
                          <a:effectLst/>
                          <a:latin typeface="Arial Narrow" panose="020B0606020202030204" pitchFamily="34" charset="0"/>
                          <a:ea typeface="Times New Roman" panose="02020603050405020304" pitchFamily="18" charset="0"/>
                          <a:cs typeface="Arial" panose="020B0604020202020204" pitchFamily="34" charset="0"/>
                        </a:rPr>
                        <a:t>Director: Area Commissioner </a:t>
                      </a:r>
                      <a:endParaRPr lang="en-ZA" sz="900" b="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Limpopo, Mpumalanga and North West:  Polokwane</a:t>
                      </a:r>
                      <a:endParaRPr lang="en-ZA" sz="9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a:effectLst/>
                          <a:latin typeface="Arial Narrow" panose="020B0606020202030204" pitchFamily="34" charset="0"/>
                          <a:ea typeface="Times New Roman" panose="02020603050405020304" pitchFamily="18" charset="0"/>
                          <a:cs typeface="Arial" panose="020B0604020202020204" pitchFamily="34" charset="0"/>
                        </a:rPr>
                        <a:t>02-Dec-18</a:t>
                      </a:r>
                      <a:endParaRPr lang="en-ZA" sz="900" b="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a:effectLst/>
                          <a:latin typeface="Arial Narrow" panose="020B0606020202030204" pitchFamily="34" charset="0"/>
                          <a:ea typeface="Times New Roman" panose="02020603050405020304" pitchFamily="18" charset="0"/>
                          <a:cs typeface="Arial" panose="020B0604020202020204" pitchFamily="34" charset="0"/>
                        </a:rPr>
                        <a:t>11-Jan-19</a:t>
                      </a:r>
                      <a:endParaRPr lang="en-ZA" sz="900" b="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Finalised on 1 July 2019</a:t>
                      </a:r>
                      <a:endParaRPr lang="en-ZA" sz="9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Finalised on 1 October 2019</a:t>
                      </a:r>
                      <a:endParaRPr lang="en-ZA"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Feb 2020</a:t>
                      </a:r>
                      <a:endParaRPr lang="en-ZA"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Post filled on the 1</a:t>
                      </a:r>
                      <a:r>
                        <a:rPr lang="en-ZA" sz="900" b="0" baseline="30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st</a:t>
                      </a: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of February 2020</a:t>
                      </a:r>
                      <a:endParaRPr lang="en-ZA"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6"/>
                  </a:ext>
                </a:extLst>
              </a:tr>
              <a:tr h="1426956">
                <a:tc>
                  <a:txBody>
                    <a:bodyPr/>
                    <a:lstStyle/>
                    <a:p>
                      <a:pPr>
                        <a:lnSpc>
                          <a:spcPct val="115000"/>
                        </a:lnSpc>
                        <a:spcAft>
                          <a:spcPts val="0"/>
                        </a:spcAft>
                      </a:pPr>
                      <a:r>
                        <a:rPr lang="en-ZA" sz="1000" b="0" dirty="0" smtClean="0">
                          <a:solidFill>
                            <a:schemeClr val="tx1"/>
                          </a:solidFill>
                          <a:effectLst/>
                          <a:latin typeface="Calibri"/>
                          <a:ea typeface="Calibri"/>
                          <a:cs typeface="Times New Roman"/>
                        </a:rPr>
                        <a:t>15</a:t>
                      </a:r>
                      <a:endParaRPr lang="en-ZA" sz="1000" b="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Director: Psychological Services</a:t>
                      </a:r>
                      <a:endParaRPr lang="en-ZA" sz="1000" b="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HO</a:t>
                      </a:r>
                      <a:endParaRPr lang="en-ZA" sz="1000" b="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02-Dec-18</a:t>
                      </a:r>
                      <a:endParaRPr lang="en-ZA" sz="1000" b="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11-Jan-19</a:t>
                      </a:r>
                      <a:endParaRPr lang="en-ZA" sz="1000" b="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a:effectLst/>
                          <a:latin typeface="Arial Narrow" panose="020B0606020202030204" pitchFamily="34" charset="0"/>
                          <a:ea typeface="Times New Roman" panose="02020603050405020304" pitchFamily="18" charset="0"/>
                          <a:cs typeface="Arial" panose="020B0604020202020204" pitchFamily="34" charset="0"/>
                        </a:rPr>
                        <a:t>01 July 2019</a:t>
                      </a:r>
                      <a:endParaRPr lang="en-ZA" sz="1000" b="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25 Feb 2020</a:t>
                      </a:r>
                      <a:endParaRPr lang="en-ZA" sz="1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March 2020</a:t>
                      </a:r>
                      <a:endParaRPr lang="en-ZA" sz="1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The</a:t>
                      </a:r>
                      <a:r>
                        <a:rPr lang="en-ZA" sz="1000" b="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initial selection panel was approved. However, some of the panellists are no longer available due to ill-health and work commitments.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The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memo to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replace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chairperson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and one</a:t>
                      </a:r>
                      <a:r>
                        <a:rPr lang="en-ZA" sz="1000" b="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panel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member to </a:t>
                      </a: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proceed with the interviews was placed on route on 04 February 2020 </a:t>
                      </a:r>
                      <a:r>
                        <a:rPr lang="en-ZA" sz="10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to the delegated authority for approval,</a:t>
                      </a:r>
                      <a:r>
                        <a:rPr lang="en-ZA" sz="1000" b="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office of CDC HR received the memo on 17 Feb 2020</a:t>
                      </a:r>
                      <a:endParaRPr lang="en-ZA" sz="1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7"/>
                  </a:ext>
                </a:extLst>
              </a:tr>
              <a:tr h="523875">
                <a:tc>
                  <a:txBody>
                    <a:bodyPr/>
                    <a:lstStyle/>
                    <a:p>
                      <a:pPr>
                        <a:lnSpc>
                          <a:spcPct val="115000"/>
                        </a:lnSpc>
                        <a:spcAft>
                          <a:spcPts val="0"/>
                        </a:spcAft>
                      </a:pPr>
                      <a:r>
                        <a:rPr lang="en-ZA" sz="1000" b="0" dirty="0" smtClean="0">
                          <a:solidFill>
                            <a:schemeClr val="tx1"/>
                          </a:solidFill>
                          <a:effectLst/>
                          <a:latin typeface="Calibri"/>
                          <a:ea typeface="Calibri"/>
                          <a:cs typeface="Times New Roman"/>
                        </a:rPr>
                        <a:t>16</a:t>
                      </a:r>
                      <a:endParaRPr lang="en-ZA" sz="1000" b="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tabLst>
                          <a:tab pos="543560" algn="l"/>
                        </a:tabLs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Director: Remand Support Services</a:t>
                      </a:r>
                      <a:endParaRPr lang="en-ZA" sz="9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HO </a:t>
                      </a:r>
                      <a:endParaRPr lang="en-ZA" sz="9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02-Dec-18</a:t>
                      </a:r>
                      <a:endParaRPr lang="en-ZA" sz="9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11-Jan-19</a:t>
                      </a:r>
                      <a:endParaRPr lang="en-ZA" sz="9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a:effectLst/>
                          <a:latin typeface="Arial Narrow" panose="020B0606020202030204" pitchFamily="34" charset="0"/>
                          <a:ea typeface="Times New Roman" panose="02020603050405020304" pitchFamily="18" charset="0"/>
                          <a:cs typeface="Arial" panose="020B0604020202020204" pitchFamily="34" charset="0"/>
                        </a:rPr>
                        <a:t>Finalised on 2 July 2019</a:t>
                      </a:r>
                      <a:endParaRPr lang="en-ZA" sz="900" b="0">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Finalised on 18 September 2019</a:t>
                      </a:r>
                      <a:endParaRPr lang="en-ZA"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01 Feb 2020</a:t>
                      </a:r>
                      <a:endParaRPr lang="en-ZA"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tabLst>
                          <a:tab pos="543560" algn="l"/>
                        </a:tabLs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Recommended candidate referred to Competency </a:t>
                      </a:r>
                      <a:r>
                        <a:rPr lang="en-ZA" sz="9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based assessments 13 February 2020</a:t>
                      </a:r>
                      <a:endParaRPr lang="en-ZA" sz="9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8"/>
                  </a:ext>
                </a:extLst>
              </a:tr>
            </a:tbl>
          </a:graphicData>
        </a:graphic>
      </p:graphicFrame>
      <p:sp>
        <p:nvSpPr>
          <p:cNvPr id="4" name="TextBox 3"/>
          <p:cNvSpPr txBox="1"/>
          <p:nvPr/>
        </p:nvSpPr>
        <p:spPr>
          <a:xfrm>
            <a:off x="457200" y="162925"/>
            <a:ext cx="8229603" cy="338520"/>
          </a:xfrm>
          <a:prstGeom prst="rect">
            <a:avLst/>
          </a:prstGeom>
          <a:noFill/>
        </p:spPr>
        <p:txBody>
          <a:bodyPr wrap="square" lIns="91403" tIns="45703" rIns="91403" bIns="45703" rtlCol="0">
            <a:spAutoFit/>
          </a:bodyPr>
          <a:lstStyle/>
          <a:p>
            <a:r>
              <a:rPr lang="en-ZA" sz="1600" b="1" dirty="0" smtClean="0">
                <a:solidFill>
                  <a:srgbClr val="005300"/>
                </a:solidFill>
                <a:effectLst>
                  <a:outerShdw blurRad="38100" dist="38100" dir="2700000" algn="tl">
                    <a:srgbClr val="000000">
                      <a:alpha val="43137"/>
                    </a:srgbClr>
                  </a:outerShdw>
                </a:effectLst>
                <a:latin typeface="Calibri (Body)"/>
              </a:rPr>
              <a:t>LEVEL 13</a:t>
            </a:r>
            <a:endParaRPr lang="en-ZA" sz="1600" b="1" dirty="0">
              <a:solidFill>
                <a:srgbClr val="005300"/>
              </a:solidFill>
              <a:effectLst>
                <a:outerShdw blurRad="38100" dist="38100" dir="2700000" algn="tl">
                  <a:srgbClr val="000000">
                    <a:alpha val="43137"/>
                  </a:srgbClr>
                </a:outerShdw>
              </a:effectLst>
              <a:latin typeface="Calibri (Body)"/>
            </a:endParaRPr>
          </a:p>
        </p:txBody>
      </p:sp>
      <p:sp>
        <p:nvSpPr>
          <p:cNvPr id="3" name="Slide Number Placeholder 2"/>
          <p:cNvSpPr>
            <a:spLocks noGrp="1"/>
          </p:cNvSpPr>
          <p:nvPr>
            <p:ph type="sldNum" sz="quarter" idx="12"/>
          </p:nvPr>
        </p:nvSpPr>
        <p:spPr/>
        <p:txBody>
          <a:bodyPr/>
          <a:lstStyle/>
          <a:p>
            <a:fld id="{DCB3B80B-23E3-3948-A741-EEB7CB22DD0C}" type="slidenum">
              <a:rPr lang="en-US" smtClean="0"/>
              <a:pPr/>
              <a:t>25</a:t>
            </a:fld>
            <a:endParaRPr lang="en-US" dirty="0"/>
          </a:p>
        </p:txBody>
      </p:sp>
    </p:spTree>
    <p:extLst>
      <p:ext uri="{BB962C8B-B14F-4D97-AF65-F5344CB8AC3E}">
        <p14:creationId xmlns:p14="http://schemas.microsoft.com/office/powerpoint/2010/main" xmlns="" val="285941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60432" y="2071079"/>
            <a:ext cx="223063" cy="261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03" tIns="45703" rIns="91403" bIns="45703"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023" eaLnBrk="0" hangingPunct="0"/>
            <a:r>
              <a:rPr lang="en-US" altLang="en-US" sz="1100" dirty="0">
                <a:solidFill>
                  <a:srgbClr val="000000"/>
                </a:solidFill>
                <a:ea typeface="Calibri" pitchFamily="34" charset="0"/>
                <a:cs typeface="Times New Roman" pitchFamily="18" charset="0"/>
              </a:rPr>
              <a:t> </a:t>
            </a: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xmlns="" val="3879010916"/>
              </p:ext>
            </p:extLst>
          </p:nvPr>
        </p:nvGraphicFramePr>
        <p:xfrm>
          <a:off x="71253" y="556651"/>
          <a:ext cx="9001497" cy="6245993"/>
        </p:xfrm>
        <a:graphic>
          <a:graphicData uri="http://schemas.openxmlformats.org/drawingml/2006/table">
            <a:tbl>
              <a:tblPr firstRow="1" bandRow="1">
                <a:tableStyleId>{5C22544A-7EE6-4342-B048-85BDC9FD1C3A}</a:tableStyleId>
              </a:tblPr>
              <a:tblGrid>
                <a:gridCol w="358118">
                  <a:extLst>
                    <a:ext uri="{9D8B030D-6E8A-4147-A177-3AD203B41FA5}">
                      <a16:colId xmlns:a16="http://schemas.microsoft.com/office/drawing/2014/main" xmlns="" val="20000"/>
                    </a:ext>
                  </a:extLst>
                </a:gridCol>
                <a:gridCol w="1065475">
                  <a:extLst>
                    <a:ext uri="{9D8B030D-6E8A-4147-A177-3AD203B41FA5}">
                      <a16:colId xmlns:a16="http://schemas.microsoft.com/office/drawing/2014/main" xmlns="" val="20001"/>
                    </a:ext>
                  </a:extLst>
                </a:gridCol>
                <a:gridCol w="1057524">
                  <a:extLst>
                    <a:ext uri="{9D8B030D-6E8A-4147-A177-3AD203B41FA5}">
                      <a16:colId xmlns:a16="http://schemas.microsoft.com/office/drawing/2014/main" xmlns="" val="20002"/>
                    </a:ext>
                  </a:extLst>
                </a:gridCol>
                <a:gridCol w="771276">
                  <a:extLst>
                    <a:ext uri="{9D8B030D-6E8A-4147-A177-3AD203B41FA5}">
                      <a16:colId xmlns:a16="http://schemas.microsoft.com/office/drawing/2014/main" xmlns="" val="20003"/>
                    </a:ext>
                  </a:extLst>
                </a:gridCol>
                <a:gridCol w="691764">
                  <a:extLst>
                    <a:ext uri="{9D8B030D-6E8A-4147-A177-3AD203B41FA5}">
                      <a16:colId xmlns:a16="http://schemas.microsoft.com/office/drawing/2014/main" xmlns="" val="20004"/>
                    </a:ext>
                  </a:extLst>
                </a:gridCol>
                <a:gridCol w="866692">
                  <a:extLst>
                    <a:ext uri="{9D8B030D-6E8A-4147-A177-3AD203B41FA5}">
                      <a16:colId xmlns:a16="http://schemas.microsoft.com/office/drawing/2014/main" xmlns="" val="20005"/>
                    </a:ext>
                  </a:extLst>
                </a:gridCol>
                <a:gridCol w="1400887">
                  <a:extLst>
                    <a:ext uri="{9D8B030D-6E8A-4147-A177-3AD203B41FA5}">
                      <a16:colId xmlns:a16="http://schemas.microsoft.com/office/drawing/2014/main" xmlns="" val="20006"/>
                    </a:ext>
                  </a:extLst>
                </a:gridCol>
                <a:gridCol w="931989">
                  <a:extLst>
                    <a:ext uri="{9D8B030D-6E8A-4147-A177-3AD203B41FA5}">
                      <a16:colId xmlns:a16="http://schemas.microsoft.com/office/drawing/2014/main" xmlns="" val="20007"/>
                    </a:ext>
                  </a:extLst>
                </a:gridCol>
                <a:gridCol w="1857772">
                  <a:extLst>
                    <a:ext uri="{9D8B030D-6E8A-4147-A177-3AD203B41FA5}">
                      <a16:colId xmlns:a16="http://schemas.microsoft.com/office/drawing/2014/main" xmlns="" val="20008"/>
                    </a:ext>
                  </a:extLst>
                </a:gridCol>
              </a:tblGrid>
              <a:tr h="568811">
                <a:tc>
                  <a:txBody>
                    <a:bodyPr/>
                    <a:lstStyle/>
                    <a:p>
                      <a:pPr>
                        <a:lnSpc>
                          <a:spcPct val="115000"/>
                        </a:lnSpc>
                        <a:spcAft>
                          <a:spcPts val="0"/>
                        </a:spcAft>
                      </a:pPr>
                      <a:r>
                        <a:rPr lang="en-ZA" sz="800" dirty="0" smtClean="0">
                          <a:effectLst/>
                          <a:latin typeface="Calibri"/>
                          <a:ea typeface="Calibri"/>
                          <a:cs typeface="Times New Roman"/>
                        </a:rPr>
                        <a:t>NO</a:t>
                      </a:r>
                      <a:endParaRPr lang="en-ZA" sz="8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800" dirty="0">
                          <a:effectLst/>
                        </a:rPr>
                        <a:t>POSTS</a:t>
                      </a:r>
                      <a:endParaRPr lang="en-ZA" sz="8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800">
                          <a:effectLst/>
                        </a:rPr>
                        <a:t>REGION/MANAGEMENT AREA</a:t>
                      </a:r>
                      <a:endParaRPr lang="en-ZA" sz="80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800">
                          <a:effectLst/>
                        </a:rPr>
                        <a:t>DATE ADVERTISED</a:t>
                      </a:r>
                      <a:endParaRPr lang="en-ZA" sz="80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800" dirty="0">
                          <a:effectLst/>
                        </a:rPr>
                        <a:t>CLOSING DATE </a:t>
                      </a:r>
                      <a:endParaRPr lang="en-ZA" sz="8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800" dirty="0">
                          <a:effectLst/>
                        </a:rPr>
                        <a:t>TARGETED DATE FOR </a:t>
                      </a:r>
                      <a:r>
                        <a:rPr lang="en-ZA" sz="800" dirty="0" smtClean="0">
                          <a:effectLst/>
                        </a:rPr>
                        <a:t>SHORTLISTING</a:t>
                      </a:r>
                      <a:endParaRPr lang="en-ZA" sz="8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800">
                          <a:effectLst/>
                        </a:rPr>
                        <a:t>TARGETED  DATE FOR THE INTERVIEWS</a:t>
                      </a:r>
                      <a:endParaRPr lang="en-ZA" sz="80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800">
                          <a:effectLst/>
                        </a:rPr>
                        <a:t>TARGETED DATE OF ASSUPTION OF DUTY </a:t>
                      </a:r>
                      <a:endParaRPr lang="en-ZA" sz="80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800" dirty="0" smtClean="0">
                          <a:effectLst/>
                          <a:latin typeface="+mn-lt"/>
                        </a:rPr>
                        <a:t>STATUS</a:t>
                      </a:r>
                      <a:endParaRPr lang="en-ZA" sz="800" dirty="0">
                        <a:effectLst/>
                        <a:latin typeface="+mn-lt"/>
                        <a:ea typeface="Calibri"/>
                        <a:cs typeface="Times New Roman"/>
                      </a:endParaRPr>
                    </a:p>
                  </a:txBody>
                  <a:tcPr marL="27704" marR="27704" marT="0" marB="0" anchor="ctr"/>
                </a:tc>
                <a:extLst>
                  <a:ext uri="{0D108BD9-81ED-4DB2-BD59-A6C34878D82A}">
                    <a16:rowId xmlns:a16="http://schemas.microsoft.com/office/drawing/2014/main" xmlns="" val="10000"/>
                  </a:ext>
                </a:extLst>
              </a:tr>
              <a:tr h="699829">
                <a:tc>
                  <a:txBody>
                    <a:bodyPr/>
                    <a:lstStyle/>
                    <a:p>
                      <a:pPr>
                        <a:lnSpc>
                          <a:spcPct val="115000"/>
                        </a:lnSpc>
                        <a:spcAft>
                          <a:spcPts val="0"/>
                        </a:spcAft>
                      </a:pPr>
                      <a:r>
                        <a:rPr lang="en-ZA" sz="900" dirty="0" smtClean="0">
                          <a:solidFill>
                            <a:schemeClr val="tx1"/>
                          </a:solidFill>
                          <a:effectLst/>
                          <a:latin typeface="Calibri"/>
                          <a:ea typeface="Calibri"/>
                          <a:cs typeface="Times New Roman"/>
                        </a:rPr>
                        <a:t>17</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Director: Pre-Release Resettlement</a:t>
                      </a:r>
                      <a:endParaRPr lang="en-ZA"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HO </a:t>
                      </a:r>
                      <a:endParaRPr lang="en-ZA"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21 July 2019</a:t>
                      </a:r>
                      <a:endParaRPr lang="en-ZA"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900" b="0" dirty="0">
                          <a:effectLst/>
                          <a:latin typeface="Arial Narrow" panose="020B0606020202030204" pitchFamily="34" charset="0"/>
                          <a:ea typeface="Times New Roman" panose="02020603050405020304" pitchFamily="18" charset="0"/>
                          <a:cs typeface="Arial" panose="020B0604020202020204" pitchFamily="34" charset="0"/>
                        </a:rPr>
                        <a:t>19 Aug 2019</a:t>
                      </a:r>
                      <a:endParaRPr lang="en-ZA"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24 Feb 2020</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Mar 2020</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April  2020</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9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Selection committee memorandum was approved on 22 November 2019. Shortlisting is scheduled for 24 Feb 2020</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1"/>
                  </a:ext>
                </a:extLst>
              </a:tr>
              <a:tr h="948653">
                <a:tc>
                  <a:txBody>
                    <a:bodyPr/>
                    <a:lstStyle/>
                    <a:p>
                      <a:pPr>
                        <a:lnSpc>
                          <a:spcPct val="115000"/>
                        </a:lnSpc>
                        <a:spcAft>
                          <a:spcPts val="0"/>
                        </a:spcAft>
                      </a:pPr>
                      <a:r>
                        <a:rPr lang="en-ZA" sz="900" dirty="0" smtClean="0">
                          <a:solidFill>
                            <a:schemeClr val="tx1"/>
                          </a:solidFill>
                          <a:effectLst/>
                          <a:latin typeface="Calibri"/>
                          <a:ea typeface="Calibri"/>
                          <a:cs typeface="Times New Roman"/>
                        </a:rPr>
                        <a:t>18</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1000" dirty="0">
                          <a:effectLst/>
                          <a:latin typeface="Arial Narrow" panose="020B0606020202030204" pitchFamily="34" charset="0"/>
                          <a:ea typeface="Times New Roman" panose="02020603050405020304" pitchFamily="18" charset="0"/>
                          <a:cs typeface="Arial" panose="020B0604020202020204" pitchFamily="34" charset="0"/>
                        </a:rPr>
                        <a:t>Director: Area Commissioner</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effectLst/>
                          <a:latin typeface="Arial Narrow" panose="020B0606020202030204" pitchFamily="34" charset="0"/>
                          <a:ea typeface="Times New Roman" panose="02020603050405020304" pitchFamily="18" charset="0"/>
                          <a:cs typeface="Arial" panose="020B0604020202020204" pitchFamily="34" charset="0"/>
                        </a:rPr>
                        <a:t>Eastern Cape: Kirkwood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21 July 2019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effectLst/>
                          <a:latin typeface="Arial Narrow" panose="020B0606020202030204" pitchFamily="34" charset="0"/>
                          <a:ea typeface="Times New Roman" panose="02020603050405020304" pitchFamily="18" charset="0"/>
                          <a:cs typeface="Arial" panose="020B0604020202020204" pitchFamily="34" charset="0"/>
                        </a:rPr>
                        <a:t>19 Aug 2019</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16 -17/01/2020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Proposed date  18 Feb 2020</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March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Shortlisting memorandum on route </a:t>
                      </a:r>
                      <a:r>
                        <a:rPr lang="en-ZA" sz="100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on 27 Jan 2020 for </a:t>
                      </a: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approval from delegated </a:t>
                      </a:r>
                      <a:r>
                        <a:rPr lang="en-ZA" sz="100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authority.</a:t>
                      </a:r>
                      <a:r>
                        <a:rPr lang="en-ZA" sz="100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2"/>
                  </a:ext>
                </a:extLst>
              </a:tr>
              <a:tr h="765191">
                <a:tc>
                  <a:txBody>
                    <a:bodyPr/>
                    <a:lstStyle/>
                    <a:p>
                      <a:pPr>
                        <a:lnSpc>
                          <a:spcPct val="115000"/>
                        </a:lnSpc>
                        <a:spcAft>
                          <a:spcPts val="0"/>
                        </a:spcAft>
                      </a:pPr>
                      <a:r>
                        <a:rPr lang="en-ZA" sz="900" dirty="0" smtClean="0">
                          <a:solidFill>
                            <a:schemeClr val="tx1"/>
                          </a:solidFill>
                          <a:effectLst/>
                          <a:latin typeface="Calibri"/>
                          <a:ea typeface="Calibri"/>
                          <a:cs typeface="Times New Roman"/>
                        </a:rPr>
                        <a:t>19</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Director: Area Commissioner</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Eastern Cape: Middledrift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21 July 2019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19 Aug 2019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16 -17/01/2020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Proposed date  19 Feb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March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Shortlisting memorandum on </a:t>
                      </a:r>
                      <a:r>
                        <a:rPr lang="en-ZA" sz="100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route on  27 Jan 2020 for </a:t>
                      </a: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approval from delegated </a:t>
                      </a:r>
                      <a:r>
                        <a:rPr lang="en-ZA" sz="100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authority.</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3"/>
                  </a:ext>
                </a:extLst>
              </a:tr>
              <a:tr h="765191">
                <a:tc>
                  <a:txBody>
                    <a:bodyPr/>
                    <a:lstStyle/>
                    <a:p>
                      <a:pPr>
                        <a:lnSpc>
                          <a:spcPct val="115000"/>
                        </a:lnSpc>
                        <a:spcAft>
                          <a:spcPts val="0"/>
                        </a:spcAft>
                      </a:pPr>
                      <a:r>
                        <a:rPr lang="en-ZA" sz="900" dirty="0" smtClean="0">
                          <a:solidFill>
                            <a:schemeClr val="tx1"/>
                          </a:solidFill>
                          <a:effectLst/>
                          <a:latin typeface="Calibri"/>
                          <a:ea typeface="Calibri"/>
                          <a:cs typeface="Times New Roman"/>
                        </a:rPr>
                        <a:t>20</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Director: Area Commissioner</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Eastern Cape: Mthatha</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21 July 2019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19 Aug 2019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16 -17/01/2020</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pPr>
                      <a:r>
                        <a:rPr lang="en-ZA" sz="10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Proposed date  20 Feb 2020</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March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Shortlisting memorandum on route </a:t>
                      </a:r>
                      <a:r>
                        <a:rPr lang="en-ZA" sz="100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on 27 Jan 2020 for </a:t>
                      </a: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approval from delegated </a:t>
                      </a:r>
                      <a:r>
                        <a:rPr lang="en-ZA" sz="100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authority.</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4"/>
                  </a:ext>
                </a:extLst>
              </a:tr>
              <a:tr h="765191">
                <a:tc>
                  <a:txBody>
                    <a:bodyPr/>
                    <a:lstStyle/>
                    <a:p>
                      <a:pPr>
                        <a:lnSpc>
                          <a:spcPct val="115000"/>
                        </a:lnSpc>
                        <a:spcAft>
                          <a:spcPts val="0"/>
                        </a:spcAft>
                      </a:pPr>
                      <a:r>
                        <a:rPr lang="en-ZA" sz="900" dirty="0" smtClean="0">
                          <a:solidFill>
                            <a:schemeClr val="tx1"/>
                          </a:solidFill>
                          <a:effectLst/>
                          <a:latin typeface="Calibri"/>
                          <a:ea typeface="Calibri"/>
                          <a:cs typeface="Times New Roman"/>
                        </a:rPr>
                        <a:t>21</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Director: Area Commissioner</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Eastern Cape: Sada</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21 July 2019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19 Aug 2019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16 -17/01/2020</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Proposed date  21 Feb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March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Shortlisting memorandum on route </a:t>
                      </a:r>
                      <a:r>
                        <a:rPr lang="en-ZA" sz="100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on 27 Jan 2020 for </a:t>
                      </a: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approval from delegated </a:t>
                      </a:r>
                      <a:r>
                        <a:rPr lang="en-ZA" sz="100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authority.</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5"/>
                  </a:ext>
                </a:extLst>
              </a:tr>
              <a:tr h="956696">
                <a:tc>
                  <a:txBody>
                    <a:bodyPr/>
                    <a:lstStyle/>
                    <a:p>
                      <a:pPr>
                        <a:lnSpc>
                          <a:spcPct val="115000"/>
                        </a:lnSpc>
                        <a:spcAft>
                          <a:spcPts val="0"/>
                        </a:spcAft>
                      </a:pPr>
                      <a:r>
                        <a:rPr lang="en-ZA" sz="900" dirty="0" smtClean="0">
                          <a:solidFill>
                            <a:schemeClr val="tx1"/>
                          </a:solidFill>
                          <a:effectLst/>
                          <a:latin typeface="Calibri"/>
                          <a:ea typeface="Calibri"/>
                          <a:cs typeface="Times New Roman"/>
                        </a:rPr>
                        <a:t>22</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Director: Area Commissioner</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Western Cape: West Coast (Malmesbury)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21 July 2019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19 Aug 2019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16 January 2020</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Proposed date  18 Feb 2020</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March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Shortlisting was held on 15 January 2020. Shortlisting memorandum on route </a:t>
                      </a:r>
                      <a:r>
                        <a:rPr lang="en-ZA" sz="100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on 30 Jan 2020 for </a:t>
                      </a: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approval from delegated </a:t>
                      </a:r>
                      <a:r>
                        <a:rPr lang="en-ZA" sz="100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authority.</a:t>
                      </a:r>
                      <a:endParaRPr lang="en-US" sz="1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6"/>
                  </a:ext>
                </a:extLst>
              </a:tr>
              <a:tr h="776431">
                <a:tc>
                  <a:txBody>
                    <a:bodyPr/>
                    <a:lstStyle/>
                    <a:p>
                      <a:pPr>
                        <a:lnSpc>
                          <a:spcPct val="115000"/>
                        </a:lnSpc>
                        <a:spcAft>
                          <a:spcPts val="0"/>
                        </a:spcAft>
                      </a:pPr>
                      <a:r>
                        <a:rPr lang="en-ZA" sz="900" dirty="0" smtClean="0">
                          <a:solidFill>
                            <a:schemeClr val="tx1"/>
                          </a:solidFill>
                          <a:effectLst/>
                          <a:latin typeface="Calibri"/>
                          <a:ea typeface="Calibri"/>
                          <a:cs typeface="Times New Roman"/>
                        </a:rPr>
                        <a:t>23</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Director: Area Commissioner</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Kwazulu Natal: Waterval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21 July 2019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19 Aug 2019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Finalised on 1 July 2019</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Finalised on 10 October 2019</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Mar  2020</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Appointment memo was placed on route for approval on 29 October 2019.The memo is currently at Minister’s office</a:t>
                      </a:r>
                      <a:r>
                        <a:rPr lang="en-ZA" sz="100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7"/>
                  </a:ext>
                </a:extLst>
              </a:tr>
            </a:tbl>
          </a:graphicData>
        </a:graphic>
      </p:graphicFrame>
      <p:sp>
        <p:nvSpPr>
          <p:cNvPr id="4" name="TextBox 3"/>
          <p:cNvSpPr txBox="1"/>
          <p:nvPr/>
        </p:nvSpPr>
        <p:spPr>
          <a:xfrm>
            <a:off x="457201" y="177059"/>
            <a:ext cx="8229603" cy="338520"/>
          </a:xfrm>
          <a:prstGeom prst="rect">
            <a:avLst/>
          </a:prstGeom>
          <a:noFill/>
        </p:spPr>
        <p:txBody>
          <a:bodyPr wrap="square" lIns="91403" tIns="45703" rIns="91403" bIns="45703" rtlCol="0">
            <a:spAutoFit/>
          </a:bodyPr>
          <a:lstStyle/>
          <a:p>
            <a:r>
              <a:rPr lang="en-ZA" sz="1600" b="1" dirty="0" smtClean="0">
                <a:solidFill>
                  <a:srgbClr val="005300"/>
                </a:solidFill>
                <a:effectLst>
                  <a:outerShdw blurRad="38100" dist="38100" dir="2700000" algn="tl">
                    <a:srgbClr val="000000">
                      <a:alpha val="43137"/>
                    </a:srgbClr>
                  </a:outerShdw>
                </a:effectLst>
                <a:latin typeface="Calibri (Body)"/>
              </a:rPr>
              <a:t>LEVEL 13</a:t>
            </a:r>
            <a:endParaRPr lang="en-ZA" sz="1600" b="1" dirty="0">
              <a:solidFill>
                <a:srgbClr val="005300"/>
              </a:solidFill>
              <a:effectLst>
                <a:outerShdw blurRad="38100" dist="38100" dir="2700000" algn="tl">
                  <a:srgbClr val="000000">
                    <a:alpha val="43137"/>
                  </a:srgbClr>
                </a:outerShdw>
              </a:effectLst>
              <a:latin typeface="Calibri (Body)"/>
            </a:endParaRPr>
          </a:p>
        </p:txBody>
      </p:sp>
      <p:sp>
        <p:nvSpPr>
          <p:cNvPr id="3" name="Slide Number Placeholder 2"/>
          <p:cNvSpPr>
            <a:spLocks noGrp="1"/>
          </p:cNvSpPr>
          <p:nvPr>
            <p:ph type="sldNum" sz="quarter" idx="12"/>
          </p:nvPr>
        </p:nvSpPr>
        <p:spPr/>
        <p:txBody>
          <a:bodyPr/>
          <a:lstStyle/>
          <a:p>
            <a:fld id="{DCB3B80B-23E3-3948-A741-EEB7CB22DD0C}" type="slidenum">
              <a:rPr lang="en-US" smtClean="0"/>
              <a:pPr/>
              <a:t>26</a:t>
            </a:fld>
            <a:endParaRPr lang="en-US" dirty="0"/>
          </a:p>
        </p:txBody>
      </p:sp>
    </p:spTree>
    <p:extLst>
      <p:ext uri="{BB962C8B-B14F-4D97-AF65-F5344CB8AC3E}">
        <p14:creationId xmlns:p14="http://schemas.microsoft.com/office/powerpoint/2010/main" xmlns="" val="3407078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947557784"/>
              </p:ext>
            </p:extLst>
          </p:nvPr>
        </p:nvGraphicFramePr>
        <p:xfrm>
          <a:off x="4101" y="1234440"/>
          <a:ext cx="9094796" cy="5623560"/>
        </p:xfrm>
        <a:graphic>
          <a:graphicData uri="http://schemas.openxmlformats.org/drawingml/2006/table">
            <a:tbl>
              <a:tblPr firstRow="1" bandRow="1">
                <a:tableStyleId>{5C22544A-7EE6-4342-B048-85BDC9FD1C3A}</a:tableStyleId>
              </a:tblPr>
              <a:tblGrid>
                <a:gridCol w="635669">
                  <a:extLst>
                    <a:ext uri="{9D8B030D-6E8A-4147-A177-3AD203B41FA5}">
                      <a16:colId xmlns:a16="http://schemas.microsoft.com/office/drawing/2014/main" xmlns="" val="20000"/>
                    </a:ext>
                  </a:extLst>
                </a:gridCol>
                <a:gridCol w="917501">
                  <a:extLst>
                    <a:ext uri="{9D8B030D-6E8A-4147-A177-3AD203B41FA5}">
                      <a16:colId xmlns:a16="http://schemas.microsoft.com/office/drawing/2014/main" xmlns="" val="20001"/>
                    </a:ext>
                  </a:extLst>
                </a:gridCol>
                <a:gridCol w="607994">
                  <a:extLst>
                    <a:ext uri="{9D8B030D-6E8A-4147-A177-3AD203B41FA5}">
                      <a16:colId xmlns:a16="http://schemas.microsoft.com/office/drawing/2014/main" xmlns="" val="20002"/>
                    </a:ext>
                  </a:extLst>
                </a:gridCol>
                <a:gridCol w="807883">
                  <a:extLst>
                    <a:ext uri="{9D8B030D-6E8A-4147-A177-3AD203B41FA5}">
                      <a16:colId xmlns:a16="http://schemas.microsoft.com/office/drawing/2014/main" xmlns="" val="20003"/>
                    </a:ext>
                  </a:extLst>
                </a:gridCol>
                <a:gridCol w="657966">
                  <a:extLst>
                    <a:ext uri="{9D8B030D-6E8A-4147-A177-3AD203B41FA5}">
                      <a16:colId xmlns:a16="http://schemas.microsoft.com/office/drawing/2014/main" xmlns="" val="20004"/>
                    </a:ext>
                  </a:extLst>
                </a:gridCol>
                <a:gridCol w="957799">
                  <a:extLst>
                    <a:ext uri="{9D8B030D-6E8A-4147-A177-3AD203B41FA5}">
                      <a16:colId xmlns:a16="http://schemas.microsoft.com/office/drawing/2014/main" xmlns="" val="20005"/>
                    </a:ext>
                  </a:extLst>
                </a:gridCol>
                <a:gridCol w="966127">
                  <a:extLst>
                    <a:ext uri="{9D8B030D-6E8A-4147-A177-3AD203B41FA5}">
                      <a16:colId xmlns:a16="http://schemas.microsoft.com/office/drawing/2014/main" xmlns="" val="20006"/>
                    </a:ext>
                  </a:extLst>
                </a:gridCol>
                <a:gridCol w="866184">
                  <a:extLst>
                    <a:ext uri="{9D8B030D-6E8A-4147-A177-3AD203B41FA5}">
                      <a16:colId xmlns:a16="http://schemas.microsoft.com/office/drawing/2014/main" xmlns="" val="20007"/>
                    </a:ext>
                  </a:extLst>
                </a:gridCol>
                <a:gridCol w="2677673">
                  <a:extLst>
                    <a:ext uri="{9D8B030D-6E8A-4147-A177-3AD203B41FA5}">
                      <a16:colId xmlns:a16="http://schemas.microsoft.com/office/drawing/2014/main" xmlns="" val="20008"/>
                    </a:ext>
                  </a:extLst>
                </a:gridCol>
              </a:tblGrid>
              <a:tr h="684057">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0"/>
                  </a:ext>
                </a:extLst>
              </a:tr>
              <a:tr h="684057">
                <a:tc>
                  <a:txBody>
                    <a:bodyPr/>
                    <a:lstStyle/>
                    <a:p>
                      <a:pPr>
                        <a:lnSpc>
                          <a:spcPct val="115000"/>
                        </a:lnSpc>
                        <a:spcAft>
                          <a:spcPts val="0"/>
                        </a:spcAft>
                      </a:pPr>
                      <a:r>
                        <a:rPr lang="en-ZA" sz="900" dirty="0" smtClean="0">
                          <a:solidFill>
                            <a:schemeClr val="tx1"/>
                          </a:solidFill>
                          <a:effectLst/>
                          <a:latin typeface="Calibri"/>
                          <a:ea typeface="Calibri"/>
                          <a:cs typeface="Times New Roman"/>
                        </a:rPr>
                        <a:t>24</a:t>
                      </a:r>
                      <a:endParaRPr lang="en-ZA" sz="900" dirty="0">
                        <a:solidFill>
                          <a:schemeClr val="tx1"/>
                        </a:solidFill>
                        <a:effectLst/>
                        <a:latin typeface="Calibri"/>
                        <a:ea typeface="Calibri"/>
                        <a:cs typeface="Times New Roman"/>
                      </a:endParaRPr>
                    </a:p>
                  </a:txBody>
                  <a:tcPr marL="27704" marR="27704" marT="0" marB="0"/>
                </a:tc>
                <a:tc>
                  <a:txBody>
                    <a:bodyPr/>
                    <a:lstStyle/>
                    <a:p>
                      <a:pPr>
                        <a:lnSpc>
                          <a:spcPct val="115000"/>
                        </a:lnSpc>
                        <a:spcAft>
                          <a:spcPts val="100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Director: Area Commissioner</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nSpc>
                          <a:spcPct val="115000"/>
                        </a:lnSpc>
                        <a:spcAft>
                          <a:spcPts val="100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Gauteng: Modderbee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nSpc>
                          <a:spcPct val="115000"/>
                        </a:lnSpc>
                        <a:spcAft>
                          <a:spcPts val="100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27 Oct 2019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nSpc>
                          <a:spcPct val="115000"/>
                        </a:lnSpc>
                        <a:spcAft>
                          <a:spcPts val="100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18 Nov 2019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nSpc>
                          <a:spcPct val="115000"/>
                        </a:lnSpc>
                        <a:spcAft>
                          <a:spcPts val="1000"/>
                        </a:spcAft>
                      </a:pPr>
                      <a:r>
                        <a:rPr lang="en-ZA"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Proposed 27 Feb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nSpc>
                          <a:spcPct val="115000"/>
                        </a:lnSpc>
                        <a:spcAft>
                          <a:spcPts val="1000"/>
                        </a:spcAft>
                      </a:pPr>
                      <a:r>
                        <a:rPr lang="en-ZA"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Proposed 04 March 2020 </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nSpc>
                          <a:spcPct val="115000"/>
                        </a:lnSpc>
                        <a:spcAft>
                          <a:spcPts val="1000"/>
                        </a:spcAft>
                      </a:pPr>
                      <a:r>
                        <a:rPr lang="en-ZA"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  April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nSpc>
                          <a:spcPct val="115000"/>
                        </a:lnSpc>
                        <a:spcAft>
                          <a:spcPts val="1000"/>
                        </a:spcAf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Selection memorandum approved on 2020/02/10. Shortlisting is scheduled for 27 Feb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1"/>
                  </a:ext>
                </a:extLst>
              </a:tr>
              <a:tr h="987432">
                <a:tc>
                  <a:txBody>
                    <a:bodyPr/>
                    <a:lstStyle/>
                    <a:p>
                      <a:pPr>
                        <a:lnSpc>
                          <a:spcPct val="115000"/>
                        </a:lnSpc>
                        <a:spcAft>
                          <a:spcPts val="0"/>
                        </a:spcAft>
                      </a:pPr>
                      <a:r>
                        <a:rPr lang="en-ZA" sz="900" dirty="0" smtClean="0">
                          <a:solidFill>
                            <a:schemeClr val="tx1"/>
                          </a:solidFill>
                          <a:effectLst/>
                          <a:latin typeface="Calibri"/>
                          <a:ea typeface="Calibri"/>
                          <a:cs typeface="Times New Roman"/>
                        </a:rPr>
                        <a:t>25</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Director: Area Commissioner</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Gauteng: Baviaanspoort</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27 Oct 2019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18 Nov 2019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nSpc>
                          <a:spcPct val="115000"/>
                        </a:lnSpc>
                        <a:spcAft>
                          <a:spcPts val="1000"/>
                        </a:spcAft>
                      </a:pPr>
                      <a:r>
                        <a:rPr lang="en-ZA" sz="1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Proposed 27 Feb 2020</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nSpc>
                          <a:spcPct val="115000"/>
                        </a:lnSpc>
                        <a:spcAft>
                          <a:spcPts val="1000"/>
                        </a:spcAft>
                      </a:pPr>
                      <a:r>
                        <a:rPr lang="en-ZA" sz="1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Proposed 04 March 2020 </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nSpc>
                          <a:spcPct val="115000"/>
                        </a:lnSpc>
                        <a:spcAft>
                          <a:spcPts val="1000"/>
                        </a:spcAft>
                      </a:pPr>
                      <a:r>
                        <a:rPr lang="en-ZA" sz="1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  April 2020</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nSpc>
                          <a:spcPct val="115000"/>
                        </a:lnSpc>
                        <a:spcAft>
                          <a:spcPts val="1000"/>
                        </a:spcAf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Selection memorandum approved on 2020/02/10. Shortlisting is scheduled for 27 Feb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2"/>
                  </a:ext>
                </a:extLst>
              </a:tr>
              <a:tr h="1634007">
                <a:tc>
                  <a:txBody>
                    <a:bodyPr/>
                    <a:lstStyle/>
                    <a:p>
                      <a:pPr>
                        <a:lnSpc>
                          <a:spcPct val="115000"/>
                        </a:lnSpc>
                        <a:spcAft>
                          <a:spcPts val="0"/>
                        </a:spcAft>
                      </a:pPr>
                      <a:r>
                        <a:rPr lang="en-ZA" sz="900" dirty="0" smtClean="0">
                          <a:solidFill>
                            <a:schemeClr val="tx1"/>
                          </a:solidFill>
                          <a:effectLst/>
                          <a:latin typeface="Calibri"/>
                          <a:ea typeface="Calibri"/>
                          <a:cs typeface="Times New Roman"/>
                        </a:rPr>
                        <a:t>26</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Director: Area Commissioner</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Limpopo, Mpumalanga and North West: : Rooigrond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27 Oct 2019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18 Nov 2019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nSpc>
                          <a:spcPct val="115000"/>
                        </a:lnSpc>
                        <a:spcAft>
                          <a:spcPts val="1000"/>
                        </a:spcAft>
                      </a:pPr>
                      <a:r>
                        <a:rPr lang="en-ZA" sz="1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Proposed 24 Feb 2020</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nSpc>
                          <a:spcPct val="115000"/>
                        </a:lnSpc>
                        <a:spcAft>
                          <a:spcPts val="1000"/>
                        </a:spcAft>
                      </a:pPr>
                      <a:r>
                        <a:rPr lang="en-ZA" sz="1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Proposed 11 March 2020 </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nSpc>
                          <a:spcPct val="115000"/>
                        </a:lnSpc>
                        <a:spcAft>
                          <a:spcPts val="1000"/>
                        </a:spcAft>
                      </a:pPr>
                      <a:r>
                        <a:rPr lang="en-ZA" sz="1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  April 2020</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Selection memorandum approved on 2020/02/10. Shortlisting is scheduled for 24 Feb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3"/>
                  </a:ext>
                </a:extLst>
              </a:tr>
              <a:tr h="1634007">
                <a:tc>
                  <a:txBody>
                    <a:bodyPr/>
                    <a:lstStyle/>
                    <a:p>
                      <a:pPr>
                        <a:lnSpc>
                          <a:spcPct val="115000"/>
                        </a:lnSpc>
                        <a:spcAft>
                          <a:spcPts val="0"/>
                        </a:spcAft>
                      </a:pPr>
                      <a:r>
                        <a:rPr lang="en-ZA" sz="900" dirty="0" smtClean="0">
                          <a:solidFill>
                            <a:schemeClr val="tx1"/>
                          </a:solidFill>
                          <a:effectLst/>
                          <a:latin typeface="Calibri"/>
                          <a:ea typeface="Calibri"/>
                          <a:cs typeface="Times New Roman"/>
                        </a:rPr>
                        <a:t>27</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Director: Area Commissioner</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Limpopo, Mpumalanga and North West: : Barberton</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effectLst/>
                          <a:latin typeface="Arial Narrow" panose="020B0606020202030204" pitchFamily="34" charset="0"/>
                          <a:ea typeface="Times New Roman" panose="02020603050405020304" pitchFamily="18" charset="0"/>
                          <a:cs typeface="Arial" panose="020B0604020202020204" pitchFamily="34" charset="0"/>
                        </a:rPr>
                        <a:t>27 Oct 2019</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effectLst/>
                          <a:latin typeface="Arial Narrow" panose="020B0606020202030204" pitchFamily="34" charset="0"/>
                          <a:ea typeface="Times New Roman" panose="02020603050405020304" pitchFamily="18" charset="0"/>
                          <a:cs typeface="Arial" panose="020B0604020202020204" pitchFamily="34" charset="0"/>
                        </a:rPr>
                        <a:t>18 Nov 2019</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nSpc>
                          <a:spcPct val="115000"/>
                        </a:lnSpc>
                        <a:spcAft>
                          <a:spcPts val="1000"/>
                        </a:spcAft>
                      </a:pPr>
                      <a:r>
                        <a:rPr lang="en-ZA" sz="1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Proposed 24 Feb 2020</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nSpc>
                          <a:spcPct val="115000"/>
                        </a:lnSpc>
                        <a:spcAft>
                          <a:spcPts val="1000"/>
                        </a:spcAft>
                      </a:pPr>
                      <a:r>
                        <a:rPr lang="en-ZA" sz="1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Proposed 11 March 2020 </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nSpc>
                          <a:spcPct val="115000"/>
                        </a:lnSpc>
                        <a:spcAft>
                          <a:spcPts val="1000"/>
                        </a:spcAft>
                      </a:pPr>
                      <a:r>
                        <a:rPr lang="en-ZA" sz="10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  April 2020</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Selection memorandum approved on 2020/02/10. Shortlisting is scheduled for 24 Feb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4"/>
                  </a:ext>
                </a:extLst>
              </a:tr>
            </a:tbl>
          </a:graphicData>
        </a:graphic>
      </p:graphicFrame>
      <p:sp>
        <p:nvSpPr>
          <p:cNvPr id="6" name="Title 5"/>
          <p:cNvSpPr txBox="1">
            <a:spLocks noGrp="1"/>
          </p:cNvSpPr>
          <p:nvPr>
            <p:ph type="title"/>
          </p:nvPr>
        </p:nvSpPr>
        <p:spPr>
          <a:xfrm>
            <a:off x="457201" y="676883"/>
            <a:ext cx="8229603" cy="338520"/>
          </a:xfrm>
          <a:prstGeom prst="rect">
            <a:avLst/>
          </a:prstGeom>
          <a:noFill/>
        </p:spPr>
        <p:txBody>
          <a:bodyPr wrap="square" lIns="91403" tIns="45703" rIns="91403" bIns="45703" rtlCol="0">
            <a:spAutoFit/>
          </a:bodyPr>
          <a:lstStyle/>
          <a:p>
            <a:pPr algn="l"/>
            <a:r>
              <a:rPr lang="en-ZA" sz="1600" b="1" dirty="0" smtClean="0">
                <a:solidFill>
                  <a:srgbClr val="005300"/>
                </a:solidFill>
                <a:effectLst>
                  <a:outerShdw blurRad="38100" dist="38100" dir="2700000" algn="tl">
                    <a:srgbClr val="000000">
                      <a:alpha val="43137"/>
                    </a:srgbClr>
                  </a:outerShdw>
                </a:effectLst>
                <a:latin typeface="Calibri (Body)"/>
              </a:rPr>
              <a:t>LEVEL 13</a:t>
            </a:r>
            <a:endParaRPr lang="en-ZA" sz="1600" b="1" dirty="0">
              <a:solidFill>
                <a:srgbClr val="005300"/>
              </a:solidFill>
              <a:effectLst>
                <a:outerShdw blurRad="38100" dist="38100" dir="2700000" algn="tl">
                  <a:srgbClr val="000000">
                    <a:alpha val="43137"/>
                  </a:srgbClr>
                </a:outerShdw>
              </a:effectLst>
              <a:latin typeface="Calibri (Body)"/>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27</a:t>
            </a:fld>
            <a:endParaRPr lang="en-US" dirty="0"/>
          </a:p>
        </p:txBody>
      </p:sp>
    </p:spTree>
    <p:extLst>
      <p:ext uri="{BB962C8B-B14F-4D97-AF65-F5344CB8AC3E}">
        <p14:creationId xmlns:p14="http://schemas.microsoft.com/office/powerpoint/2010/main" xmlns="" val="1342491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60432" y="2071079"/>
            <a:ext cx="223063" cy="261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03" tIns="45703" rIns="91403" bIns="45703"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023" eaLnBrk="0" hangingPunct="0"/>
            <a:r>
              <a:rPr lang="en-US" altLang="en-US" sz="1100" dirty="0">
                <a:solidFill>
                  <a:srgbClr val="000000"/>
                </a:solidFill>
                <a:ea typeface="Calibri" pitchFamily="34" charset="0"/>
                <a:cs typeface="Times New Roman" pitchFamily="18" charset="0"/>
              </a:rPr>
              <a:t> </a:t>
            </a:r>
            <a:endParaRPr lang="en-US" altLang="en-US"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980635600"/>
              </p:ext>
            </p:extLst>
          </p:nvPr>
        </p:nvGraphicFramePr>
        <p:xfrm>
          <a:off x="238540" y="756185"/>
          <a:ext cx="8563556" cy="4464576"/>
        </p:xfrm>
        <a:graphic>
          <a:graphicData uri="http://schemas.openxmlformats.org/drawingml/2006/table">
            <a:tbl>
              <a:tblPr firstRow="1" bandRow="1">
                <a:tableStyleId>{5C22544A-7EE6-4342-B048-85BDC9FD1C3A}</a:tableStyleId>
              </a:tblPr>
              <a:tblGrid>
                <a:gridCol w="429370">
                  <a:extLst>
                    <a:ext uri="{9D8B030D-6E8A-4147-A177-3AD203B41FA5}">
                      <a16:colId xmlns:a16="http://schemas.microsoft.com/office/drawing/2014/main" xmlns="" val="20000"/>
                    </a:ext>
                  </a:extLst>
                </a:gridCol>
                <a:gridCol w="1017767">
                  <a:extLst>
                    <a:ext uri="{9D8B030D-6E8A-4147-A177-3AD203B41FA5}">
                      <a16:colId xmlns:a16="http://schemas.microsoft.com/office/drawing/2014/main" xmlns="" val="20001"/>
                    </a:ext>
                  </a:extLst>
                </a:gridCol>
                <a:gridCol w="850789">
                  <a:extLst>
                    <a:ext uri="{9D8B030D-6E8A-4147-A177-3AD203B41FA5}">
                      <a16:colId xmlns:a16="http://schemas.microsoft.com/office/drawing/2014/main" xmlns="" val="20002"/>
                    </a:ext>
                  </a:extLst>
                </a:gridCol>
                <a:gridCol w="755374">
                  <a:extLst>
                    <a:ext uri="{9D8B030D-6E8A-4147-A177-3AD203B41FA5}">
                      <a16:colId xmlns:a16="http://schemas.microsoft.com/office/drawing/2014/main" xmlns="" val="20003"/>
                    </a:ext>
                  </a:extLst>
                </a:gridCol>
                <a:gridCol w="723569">
                  <a:extLst>
                    <a:ext uri="{9D8B030D-6E8A-4147-A177-3AD203B41FA5}">
                      <a16:colId xmlns:a16="http://schemas.microsoft.com/office/drawing/2014/main" xmlns="" val="20004"/>
                    </a:ext>
                  </a:extLst>
                </a:gridCol>
                <a:gridCol w="922351">
                  <a:extLst>
                    <a:ext uri="{9D8B030D-6E8A-4147-A177-3AD203B41FA5}">
                      <a16:colId xmlns:a16="http://schemas.microsoft.com/office/drawing/2014/main" xmlns="" val="20005"/>
                    </a:ext>
                  </a:extLst>
                </a:gridCol>
                <a:gridCol w="1189992">
                  <a:extLst>
                    <a:ext uri="{9D8B030D-6E8A-4147-A177-3AD203B41FA5}">
                      <a16:colId xmlns:a16="http://schemas.microsoft.com/office/drawing/2014/main" xmlns="" val="20006"/>
                    </a:ext>
                  </a:extLst>
                </a:gridCol>
                <a:gridCol w="719761">
                  <a:extLst>
                    <a:ext uri="{9D8B030D-6E8A-4147-A177-3AD203B41FA5}">
                      <a16:colId xmlns:a16="http://schemas.microsoft.com/office/drawing/2014/main" xmlns="" val="20007"/>
                    </a:ext>
                  </a:extLst>
                </a:gridCol>
                <a:gridCol w="1954583">
                  <a:extLst>
                    <a:ext uri="{9D8B030D-6E8A-4147-A177-3AD203B41FA5}">
                      <a16:colId xmlns:a16="http://schemas.microsoft.com/office/drawing/2014/main" xmlns="" val="20008"/>
                    </a:ext>
                  </a:extLst>
                </a:gridCol>
              </a:tblGrid>
              <a:tr h="643245">
                <a:tc>
                  <a:txBody>
                    <a:bodyPr/>
                    <a:lstStyle/>
                    <a:p>
                      <a:pPr>
                        <a:lnSpc>
                          <a:spcPct val="115000"/>
                        </a:lnSpc>
                        <a:spcAft>
                          <a:spcPts val="0"/>
                        </a:spcAft>
                      </a:pPr>
                      <a:r>
                        <a:rPr lang="en-ZA" sz="900" dirty="0" smtClean="0">
                          <a:effectLst/>
                          <a:latin typeface="Calibri"/>
                          <a:ea typeface="Calibri"/>
                          <a:cs typeface="Times New Roman"/>
                        </a:rPr>
                        <a:t>NO</a:t>
                      </a:r>
                      <a:endParaRPr lang="en-ZA" sz="9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900" dirty="0">
                          <a:effectLst/>
                        </a:rPr>
                        <a:t>POSTS</a:t>
                      </a:r>
                      <a:endParaRPr lang="en-ZA" sz="9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900" dirty="0">
                          <a:effectLst/>
                        </a:rPr>
                        <a:t>REGION/MANAGEMENT AREA</a:t>
                      </a:r>
                      <a:endParaRPr lang="en-ZA" sz="9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900" dirty="0">
                          <a:effectLst/>
                        </a:rPr>
                        <a:t>DATE ADVERTISED</a:t>
                      </a:r>
                      <a:endParaRPr lang="en-ZA" sz="9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900" dirty="0">
                          <a:effectLst/>
                        </a:rPr>
                        <a:t>CLOSING DATE </a:t>
                      </a:r>
                      <a:endParaRPr lang="en-ZA" sz="9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900" dirty="0">
                          <a:effectLst/>
                        </a:rPr>
                        <a:t>TARGETED DATE FOR </a:t>
                      </a:r>
                      <a:r>
                        <a:rPr lang="en-ZA" sz="900" dirty="0" smtClean="0">
                          <a:effectLst/>
                        </a:rPr>
                        <a:t>SHORTLISTING</a:t>
                      </a:r>
                      <a:endParaRPr lang="en-ZA" sz="9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900" dirty="0">
                          <a:effectLst/>
                        </a:rPr>
                        <a:t>TARGETED  DATE FOR THE INTERVIEWS</a:t>
                      </a:r>
                      <a:endParaRPr lang="en-ZA" sz="9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900" dirty="0">
                          <a:effectLst/>
                        </a:rPr>
                        <a:t>TARGETED DATE OF ASSUPTION OF DUTY </a:t>
                      </a:r>
                      <a:endParaRPr lang="en-ZA" sz="9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900" dirty="0" smtClean="0">
                          <a:effectLst/>
                          <a:latin typeface="+mn-lt"/>
                        </a:rPr>
                        <a:t>STATUS</a:t>
                      </a:r>
                      <a:endParaRPr lang="en-ZA" sz="900" dirty="0">
                        <a:effectLst/>
                        <a:latin typeface="+mn-lt"/>
                        <a:ea typeface="Calibri"/>
                        <a:cs typeface="Times New Roman"/>
                      </a:endParaRPr>
                    </a:p>
                  </a:txBody>
                  <a:tcPr marL="27704" marR="27704" marT="0" marB="0" anchor="ctr"/>
                </a:tc>
                <a:extLst>
                  <a:ext uri="{0D108BD9-81ED-4DB2-BD59-A6C34878D82A}">
                    <a16:rowId xmlns:a16="http://schemas.microsoft.com/office/drawing/2014/main" xmlns="" val="10000"/>
                  </a:ext>
                </a:extLst>
              </a:tr>
              <a:tr h="480038">
                <a:tc>
                  <a:txBody>
                    <a:bodyPr/>
                    <a:lstStyle/>
                    <a:p>
                      <a:pPr algn="l">
                        <a:lnSpc>
                          <a:spcPct val="115000"/>
                        </a:lnSpc>
                        <a:spcAft>
                          <a:spcPts val="0"/>
                        </a:spcAft>
                      </a:pPr>
                      <a:r>
                        <a:rPr lang="en-ZA" sz="900" dirty="0" smtClean="0">
                          <a:solidFill>
                            <a:schemeClr val="tx1"/>
                          </a:solidFill>
                          <a:effectLst/>
                          <a:latin typeface="Calibri"/>
                          <a:ea typeface="Calibri"/>
                          <a:cs typeface="Times New Roman"/>
                        </a:rPr>
                        <a:t>28</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Director: Area Commissioner</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Free State &amp; Northern  Cape: </a:t>
                      </a:r>
                      <a:r>
                        <a:rPr lang="en-ZA" sz="1000" b="1" dirty="0" err="1">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Grootvlei</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21 July 2019</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19 Aug 2019</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09 December 2019</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24 Feb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March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Shortlisting memo was  routed for approval on 17 Dec </a:t>
                      </a:r>
                      <a:r>
                        <a:rPr lang="en-ZA" sz="10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2019. The</a:t>
                      </a:r>
                      <a:r>
                        <a:rPr lang="en-ZA" sz="1000" b="1"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memorandum was submitted to NC on the 4 February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1"/>
                  </a:ext>
                </a:extLst>
              </a:tr>
              <a:tr h="480038">
                <a:tc>
                  <a:txBody>
                    <a:bodyPr/>
                    <a:lstStyle/>
                    <a:p>
                      <a:pPr algn="l">
                        <a:lnSpc>
                          <a:spcPct val="115000"/>
                        </a:lnSpc>
                        <a:spcAft>
                          <a:spcPts val="0"/>
                        </a:spcAft>
                      </a:pPr>
                      <a:r>
                        <a:rPr lang="en-ZA" sz="900" dirty="0" smtClean="0">
                          <a:solidFill>
                            <a:schemeClr val="tx1"/>
                          </a:solidFill>
                          <a:effectLst/>
                          <a:latin typeface="Calibri"/>
                          <a:ea typeface="Calibri"/>
                          <a:cs typeface="Times New Roman"/>
                        </a:rPr>
                        <a:t>29</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10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Director: Internal Communication &amp; Media Production</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HO </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21 July 2019</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19 Aug 2019</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Proposed 28 Feb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06 March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April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Selection committee memorandum was approved on 22 November 2019. Shortlisting is scheduled for 28 Feb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2"/>
                  </a:ext>
                </a:extLst>
              </a:tr>
              <a:tr h="480038">
                <a:tc>
                  <a:txBody>
                    <a:bodyPr/>
                    <a:lstStyle/>
                    <a:p>
                      <a:pPr algn="l">
                        <a:lnSpc>
                          <a:spcPct val="115000"/>
                        </a:lnSpc>
                        <a:spcAft>
                          <a:spcPts val="0"/>
                        </a:spcAft>
                      </a:pPr>
                      <a:r>
                        <a:rPr lang="en-ZA" sz="900" dirty="0" smtClean="0">
                          <a:solidFill>
                            <a:schemeClr val="tx1"/>
                          </a:solidFill>
                          <a:effectLst/>
                          <a:latin typeface="Calibri"/>
                          <a:ea typeface="Calibri"/>
                          <a:cs typeface="Times New Roman"/>
                        </a:rPr>
                        <a:t>30</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10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Director: Information Management</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HO</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21 July 2019</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19 Aug 2019</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Proposed 26 Feb 2020</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06 March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April   2020</a:t>
                      </a:r>
                      <a:endParaRPr lang="en-ZA"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Selection committee memorandum was approved on 22 November 2019. Shortlisting is scheduled for 26 Feb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3"/>
                  </a:ext>
                </a:extLst>
              </a:tr>
              <a:tr h="979071">
                <a:tc>
                  <a:txBody>
                    <a:bodyPr/>
                    <a:lstStyle/>
                    <a:p>
                      <a:pPr algn="l">
                        <a:lnSpc>
                          <a:spcPct val="115000"/>
                        </a:lnSpc>
                        <a:spcAft>
                          <a:spcPts val="0"/>
                        </a:spcAft>
                      </a:pPr>
                      <a:r>
                        <a:rPr lang="en-ZA" sz="900" dirty="0" smtClean="0">
                          <a:solidFill>
                            <a:schemeClr val="tx1"/>
                          </a:solidFill>
                          <a:effectLst/>
                          <a:latin typeface="Calibri"/>
                          <a:ea typeface="Calibri"/>
                          <a:cs typeface="Times New Roman"/>
                        </a:rPr>
                        <a:t>31</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Director: Head Correctional Centre</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Gauteng: </a:t>
                      </a:r>
                      <a:r>
                        <a:rPr lang="en-ZA" sz="1000" dirty="0" err="1">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Kgoši</a:t>
                      </a: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r>
                        <a:rPr lang="en-ZA" sz="1000" dirty="0" err="1">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Mampuru</a:t>
                      </a: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II</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21 July 2019</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19 Aug 2019</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4 December 2019</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28 Jan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March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Interviews was conducted on 28 Jan 2020. Competency Based Assessments (CBA) results </a:t>
                      </a:r>
                      <a:r>
                        <a:rPr lang="en-ZA" sz="10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are</a:t>
                      </a:r>
                      <a:r>
                        <a:rPr lang="en-ZA" sz="1000" b="1"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awaited</a:t>
                      </a:r>
                      <a:r>
                        <a:rPr lang="en-ZA" sz="10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4"/>
                  </a:ext>
                </a:extLst>
              </a:tr>
              <a:tr h="480038">
                <a:tc>
                  <a:txBody>
                    <a:bodyPr/>
                    <a:lstStyle/>
                    <a:p>
                      <a:pPr algn="l">
                        <a:lnSpc>
                          <a:spcPct val="115000"/>
                        </a:lnSpc>
                        <a:spcAft>
                          <a:spcPts val="0"/>
                        </a:spcAft>
                      </a:pPr>
                      <a:r>
                        <a:rPr lang="en-ZA" sz="900" dirty="0" smtClean="0">
                          <a:solidFill>
                            <a:schemeClr val="tx1"/>
                          </a:solidFill>
                          <a:effectLst/>
                          <a:latin typeface="Calibri"/>
                          <a:ea typeface="Calibri"/>
                          <a:cs typeface="Times New Roman"/>
                        </a:rPr>
                        <a:t>32</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Director: </a:t>
                      </a:r>
                      <a:r>
                        <a:rPr lang="en-ZA" sz="100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Area</a:t>
                      </a:r>
                      <a:r>
                        <a:rPr lang="en-ZA" sz="100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Coordinator: Finance </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Gauteng: </a:t>
                      </a:r>
                      <a:r>
                        <a:rPr lang="en-ZA" sz="100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JHB</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21 July 2019</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19 Aug 2019</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4 December 2019</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28 Jan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March  2020</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1"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Interviews was conducted on 28 Jan 2020. Competency Based Assessments (CBA) results </a:t>
                      </a:r>
                      <a:r>
                        <a:rPr lang="en-ZA" sz="10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are</a:t>
                      </a:r>
                      <a:r>
                        <a:rPr lang="en-ZA" sz="1000" b="1"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awaited</a:t>
                      </a:r>
                      <a:r>
                        <a:rPr lang="en-ZA" sz="10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5"/>
                  </a:ext>
                </a:extLst>
              </a:tr>
            </a:tbl>
          </a:graphicData>
        </a:graphic>
      </p:graphicFrame>
      <p:sp>
        <p:nvSpPr>
          <p:cNvPr id="4" name="TextBox 3"/>
          <p:cNvSpPr txBox="1"/>
          <p:nvPr/>
        </p:nvSpPr>
        <p:spPr>
          <a:xfrm>
            <a:off x="457201" y="395796"/>
            <a:ext cx="8229603" cy="338520"/>
          </a:xfrm>
          <a:prstGeom prst="rect">
            <a:avLst/>
          </a:prstGeom>
          <a:noFill/>
        </p:spPr>
        <p:txBody>
          <a:bodyPr wrap="square" lIns="91403" tIns="45703" rIns="91403" bIns="45703" rtlCol="0">
            <a:spAutoFit/>
          </a:bodyPr>
          <a:lstStyle/>
          <a:p>
            <a:r>
              <a:rPr lang="en-ZA" sz="1600" b="1" dirty="0" smtClean="0">
                <a:solidFill>
                  <a:srgbClr val="005300"/>
                </a:solidFill>
                <a:effectLst>
                  <a:outerShdw blurRad="38100" dist="38100" dir="2700000" algn="tl">
                    <a:srgbClr val="000000">
                      <a:alpha val="43137"/>
                    </a:srgbClr>
                  </a:outerShdw>
                </a:effectLst>
                <a:latin typeface="Calibri (Body)"/>
              </a:rPr>
              <a:t>LEVEL 13</a:t>
            </a:r>
            <a:endParaRPr lang="en-ZA" sz="1600" b="1" dirty="0">
              <a:solidFill>
                <a:srgbClr val="005300"/>
              </a:solidFill>
              <a:effectLst>
                <a:outerShdw blurRad="38100" dist="38100" dir="2700000" algn="tl">
                  <a:srgbClr val="000000">
                    <a:alpha val="43137"/>
                  </a:srgbClr>
                </a:outerShdw>
              </a:effectLst>
              <a:latin typeface="Calibri (Body)"/>
            </a:endParaRPr>
          </a:p>
        </p:txBody>
      </p:sp>
      <p:sp>
        <p:nvSpPr>
          <p:cNvPr id="3" name="Slide Number Placeholder 2"/>
          <p:cNvSpPr>
            <a:spLocks noGrp="1"/>
          </p:cNvSpPr>
          <p:nvPr>
            <p:ph type="sldNum" sz="quarter" idx="12"/>
          </p:nvPr>
        </p:nvSpPr>
        <p:spPr/>
        <p:txBody>
          <a:bodyPr/>
          <a:lstStyle/>
          <a:p>
            <a:fld id="{DCB3B80B-23E3-3948-A741-EEB7CB22DD0C}" type="slidenum">
              <a:rPr lang="en-US" smtClean="0"/>
              <a:pPr/>
              <a:t>28</a:t>
            </a:fld>
            <a:endParaRPr lang="en-US" dirty="0"/>
          </a:p>
        </p:txBody>
      </p:sp>
    </p:spTree>
    <p:extLst>
      <p:ext uri="{BB962C8B-B14F-4D97-AF65-F5344CB8AC3E}">
        <p14:creationId xmlns:p14="http://schemas.microsoft.com/office/powerpoint/2010/main" xmlns="" val="1436375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206347838"/>
              </p:ext>
            </p:extLst>
          </p:nvPr>
        </p:nvGraphicFramePr>
        <p:xfrm>
          <a:off x="22694" y="437917"/>
          <a:ext cx="9224215" cy="5512164"/>
        </p:xfrm>
        <a:graphic>
          <a:graphicData uri="http://schemas.openxmlformats.org/drawingml/2006/table">
            <a:tbl>
              <a:tblPr firstRow="1" bandRow="1">
                <a:tableStyleId>{5C22544A-7EE6-4342-B048-85BDC9FD1C3A}</a:tableStyleId>
              </a:tblPr>
              <a:tblGrid>
                <a:gridCol w="300549">
                  <a:extLst>
                    <a:ext uri="{9D8B030D-6E8A-4147-A177-3AD203B41FA5}">
                      <a16:colId xmlns:a16="http://schemas.microsoft.com/office/drawing/2014/main" xmlns="" val="20000"/>
                    </a:ext>
                  </a:extLst>
                </a:gridCol>
                <a:gridCol w="375257">
                  <a:extLst>
                    <a:ext uri="{9D8B030D-6E8A-4147-A177-3AD203B41FA5}">
                      <a16:colId xmlns:a16="http://schemas.microsoft.com/office/drawing/2014/main" xmlns="" val="20001"/>
                    </a:ext>
                  </a:extLst>
                </a:gridCol>
                <a:gridCol w="876345">
                  <a:extLst>
                    <a:ext uri="{9D8B030D-6E8A-4147-A177-3AD203B41FA5}">
                      <a16:colId xmlns:a16="http://schemas.microsoft.com/office/drawing/2014/main" xmlns="" val="20002"/>
                    </a:ext>
                  </a:extLst>
                </a:gridCol>
                <a:gridCol w="634033">
                  <a:extLst>
                    <a:ext uri="{9D8B030D-6E8A-4147-A177-3AD203B41FA5}">
                      <a16:colId xmlns:a16="http://schemas.microsoft.com/office/drawing/2014/main" xmlns="" val="20003"/>
                    </a:ext>
                  </a:extLst>
                </a:gridCol>
                <a:gridCol w="872825">
                  <a:extLst>
                    <a:ext uri="{9D8B030D-6E8A-4147-A177-3AD203B41FA5}">
                      <a16:colId xmlns:a16="http://schemas.microsoft.com/office/drawing/2014/main" xmlns="" val="20004"/>
                    </a:ext>
                  </a:extLst>
                </a:gridCol>
                <a:gridCol w="724610">
                  <a:extLst>
                    <a:ext uri="{9D8B030D-6E8A-4147-A177-3AD203B41FA5}">
                      <a16:colId xmlns:a16="http://schemas.microsoft.com/office/drawing/2014/main" xmlns="" val="20005"/>
                    </a:ext>
                  </a:extLst>
                </a:gridCol>
                <a:gridCol w="979870">
                  <a:extLst>
                    <a:ext uri="{9D8B030D-6E8A-4147-A177-3AD203B41FA5}">
                      <a16:colId xmlns:a16="http://schemas.microsoft.com/office/drawing/2014/main" xmlns="" val="20006"/>
                    </a:ext>
                  </a:extLst>
                </a:gridCol>
                <a:gridCol w="930466">
                  <a:extLst>
                    <a:ext uri="{9D8B030D-6E8A-4147-A177-3AD203B41FA5}">
                      <a16:colId xmlns:a16="http://schemas.microsoft.com/office/drawing/2014/main" xmlns="" val="20007"/>
                    </a:ext>
                  </a:extLst>
                </a:gridCol>
                <a:gridCol w="1378115">
                  <a:extLst>
                    <a:ext uri="{9D8B030D-6E8A-4147-A177-3AD203B41FA5}">
                      <a16:colId xmlns:a16="http://schemas.microsoft.com/office/drawing/2014/main" xmlns="" val="20008"/>
                    </a:ext>
                  </a:extLst>
                </a:gridCol>
                <a:gridCol w="2152145">
                  <a:extLst>
                    <a:ext uri="{9D8B030D-6E8A-4147-A177-3AD203B41FA5}">
                      <a16:colId xmlns:a16="http://schemas.microsoft.com/office/drawing/2014/main" xmlns="" val="20009"/>
                    </a:ext>
                  </a:extLst>
                </a:gridCol>
              </a:tblGrid>
              <a:tr h="673316">
                <a:tc>
                  <a:txBody>
                    <a:bodyPr/>
                    <a:lstStyle/>
                    <a:p>
                      <a:endParaRPr lang="en-ZA" dirty="0"/>
                    </a:p>
                  </a:txBody>
                  <a:tcPr/>
                </a:tc>
                <a:tc>
                  <a:txBody>
                    <a:bodyPr/>
                    <a:lstStyle/>
                    <a:p>
                      <a:pPr>
                        <a:lnSpc>
                          <a:spcPct val="115000"/>
                        </a:lnSpc>
                        <a:spcAft>
                          <a:spcPts val="0"/>
                        </a:spcAft>
                      </a:pPr>
                      <a:r>
                        <a:rPr lang="en-ZA" sz="900" dirty="0" smtClean="0">
                          <a:effectLst/>
                          <a:latin typeface="Calibri"/>
                          <a:ea typeface="Calibri"/>
                          <a:cs typeface="Times New Roman"/>
                        </a:rPr>
                        <a:t>NO</a:t>
                      </a:r>
                      <a:endParaRPr lang="en-ZA" sz="9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900" dirty="0">
                          <a:effectLst/>
                        </a:rPr>
                        <a:t>POSTS</a:t>
                      </a:r>
                      <a:endParaRPr lang="en-ZA" sz="9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900" dirty="0">
                          <a:effectLst/>
                        </a:rPr>
                        <a:t>REGION/MANAGEMENT AREA</a:t>
                      </a:r>
                      <a:endParaRPr lang="en-ZA" sz="9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900" dirty="0">
                          <a:effectLst/>
                        </a:rPr>
                        <a:t>DATE ADVERTISED</a:t>
                      </a:r>
                      <a:endParaRPr lang="en-ZA" sz="9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900" dirty="0">
                          <a:effectLst/>
                        </a:rPr>
                        <a:t>CLOSING DATE </a:t>
                      </a:r>
                      <a:endParaRPr lang="en-ZA" sz="9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900" dirty="0">
                          <a:effectLst/>
                        </a:rPr>
                        <a:t>TARGETED DATE FOR </a:t>
                      </a:r>
                      <a:r>
                        <a:rPr lang="en-ZA" sz="900" dirty="0" smtClean="0">
                          <a:effectLst/>
                        </a:rPr>
                        <a:t>SHORTLISTING</a:t>
                      </a:r>
                      <a:endParaRPr lang="en-ZA" sz="9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900" dirty="0">
                          <a:effectLst/>
                        </a:rPr>
                        <a:t>TARGETED  DATE FOR THE INTERVIEWS</a:t>
                      </a:r>
                      <a:endParaRPr lang="en-ZA" sz="9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900" dirty="0">
                          <a:effectLst/>
                        </a:rPr>
                        <a:t>TARGETED DATE OF ASSUPTION OF DUTY </a:t>
                      </a:r>
                      <a:endParaRPr lang="en-ZA" sz="900" dirty="0">
                        <a:effectLst/>
                        <a:latin typeface="Calibri"/>
                        <a:ea typeface="Calibri"/>
                        <a:cs typeface="Times New Roman"/>
                      </a:endParaRPr>
                    </a:p>
                  </a:txBody>
                  <a:tcPr marL="27704" marR="27704" marT="0" marB="0" anchor="ctr"/>
                </a:tc>
                <a:tc>
                  <a:txBody>
                    <a:bodyPr/>
                    <a:lstStyle/>
                    <a:p>
                      <a:pPr>
                        <a:lnSpc>
                          <a:spcPct val="115000"/>
                        </a:lnSpc>
                        <a:spcAft>
                          <a:spcPts val="0"/>
                        </a:spcAft>
                      </a:pPr>
                      <a:r>
                        <a:rPr lang="en-ZA" sz="900" dirty="0" smtClean="0">
                          <a:effectLst/>
                          <a:latin typeface="+mn-lt"/>
                        </a:rPr>
                        <a:t>STATUS</a:t>
                      </a:r>
                      <a:endParaRPr lang="en-ZA" sz="900" dirty="0">
                        <a:effectLst/>
                        <a:latin typeface="+mn-lt"/>
                        <a:ea typeface="Calibri"/>
                        <a:cs typeface="Times New Roman"/>
                      </a:endParaRPr>
                    </a:p>
                  </a:txBody>
                  <a:tcPr marL="27704" marR="27704" marT="0" marB="0" anchor="ctr"/>
                </a:tc>
                <a:extLst>
                  <a:ext uri="{0D108BD9-81ED-4DB2-BD59-A6C34878D82A}">
                    <a16:rowId xmlns:a16="http://schemas.microsoft.com/office/drawing/2014/main" xmlns="" val="10000"/>
                  </a:ext>
                </a:extLst>
              </a:tr>
              <a:tr h="758294">
                <a:tc>
                  <a:txBody>
                    <a:bodyPr/>
                    <a:lstStyle/>
                    <a:p>
                      <a:endParaRPr lang="en-ZA"/>
                    </a:p>
                  </a:txBody>
                  <a:tcPr marL="27704" marR="27704" marT="0" marB="0"/>
                </a:tc>
                <a:tc>
                  <a:txBody>
                    <a:bodyPr/>
                    <a:lstStyle/>
                    <a:p>
                      <a:pPr algn="l">
                        <a:lnSpc>
                          <a:spcPct val="115000"/>
                        </a:lnSpc>
                        <a:spcAft>
                          <a:spcPts val="0"/>
                        </a:spcAft>
                      </a:pPr>
                      <a:r>
                        <a:rPr lang="en-ZA" sz="900" dirty="0" smtClean="0">
                          <a:solidFill>
                            <a:schemeClr val="tx1"/>
                          </a:solidFill>
                          <a:effectLst/>
                          <a:latin typeface="Calibri"/>
                          <a:ea typeface="Calibri"/>
                          <a:cs typeface="Times New Roman"/>
                        </a:rPr>
                        <a:t>33</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Director: Area Commissioner</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Free State &amp; Northern  Cape: </a:t>
                      </a:r>
                      <a:r>
                        <a:rPr lang="en-ZA" sz="1000" b="0" dirty="0" err="1">
                          <a:effectLst/>
                          <a:latin typeface="Arial Narrow" panose="020B0606020202030204" pitchFamily="34" charset="0"/>
                          <a:ea typeface="Times New Roman" panose="02020603050405020304" pitchFamily="18" charset="0"/>
                          <a:cs typeface="Arial" panose="020B0604020202020204" pitchFamily="34" charset="0"/>
                        </a:rPr>
                        <a:t>Upington</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27 Oct 2019</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0" dirty="0">
                          <a:effectLst/>
                          <a:latin typeface="Arial Narrow" panose="020B0606020202030204" pitchFamily="34" charset="0"/>
                          <a:ea typeface="Times New Roman" panose="02020603050405020304" pitchFamily="18" charset="0"/>
                          <a:cs typeface="Arial" panose="020B0604020202020204" pitchFamily="34" charset="0"/>
                        </a:rPr>
                        <a:t>18 Nov 2019</a:t>
                      </a:r>
                      <a:endParaRPr lang="en-ZA"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Proposed 21 Feb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19 Mar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April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0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Selection memorandum approved on 2020/02/10.  shortlisting is scheduled for 21 Feb 2020</a:t>
                      </a:r>
                      <a:endParaRPr lang="en-ZA"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1"/>
                  </a:ext>
                </a:extLst>
              </a:tr>
              <a:tr h="907919">
                <a:tc>
                  <a:txBody>
                    <a:bodyPr/>
                    <a:lstStyle/>
                    <a:p>
                      <a:endParaRPr lang="en-ZA"/>
                    </a:p>
                  </a:txBody>
                  <a:tcPr marL="27704" marR="27704" marT="0" marB="0"/>
                </a:tc>
                <a:tc>
                  <a:txBody>
                    <a:bodyPr/>
                    <a:lstStyle/>
                    <a:p>
                      <a:pPr algn="l">
                        <a:lnSpc>
                          <a:spcPct val="115000"/>
                        </a:lnSpc>
                        <a:spcAft>
                          <a:spcPts val="0"/>
                        </a:spcAft>
                      </a:pPr>
                      <a:r>
                        <a:rPr lang="en-ZA" sz="900" dirty="0" smtClean="0">
                          <a:solidFill>
                            <a:schemeClr val="tx1"/>
                          </a:solidFill>
                          <a:effectLst/>
                          <a:latin typeface="Calibri"/>
                          <a:ea typeface="Calibri"/>
                          <a:cs typeface="Times New Roman"/>
                        </a:rPr>
                        <a:t>34</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1200" b="0" dirty="0">
                          <a:effectLst/>
                          <a:latin typeface="Arial Narrow" panose="020B0606020202030204" pitchFamily="34" charset="0"/>
                          <a:ea typeface="Times New Roman" panose="02020603050405020304" pitchFamily="18" charset="0"/>
                          <a:cs typeface="Arial" panose="020B0604020202020204" pitchFamily="34" charset="0"/>
                        </a:rPr>
                        <a:t>Director: Risk Management</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effectLst/>
                          <a:latin typeface="Arial Narrow" panose="020B0606020202030204" pitchFamily="34" charset="0"/>
                          <a:ea typeface="Times New Roman" panose="02020603050405020304" pitchFamily="18" charset="0"/>
                          <a:cs typeface="Arial" panose="020B0604020202020204" pitchFamily="34" charset="0"/>
                        </a:rPr>
                        <a:t>HO (Office of COC)</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effectLst/>
                          <a:latin typeface="Arial Narrow" panose="020B0606020202030204" pitchFamily="34" charset="0"/>
                          <a:ea typeface="Times New Roman" panose="02020603050405020304" pitchFamily="18" charset="0"/>
                          <a:cs typeface="Arial" panose="020B0604020202020204" pitchFamily="34" charset="0"/>
                        </a:rPr>
                        <a:t>Not advertised</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effectLst/>
                          <a:latin typeface="Arial Narrow" panose="020B0606020202030204" pitchFamily="34" charset="0"/>
                          <a:ea typeface="Times New Roman" panose="02020603050405020304" pitchFamily="18" charset="0"/>
                          <a:cs typeface="Arial" panose="020B0604020202020204" pitchFamily="34" charset="0"/>
                        </a:rPr>
                        <a:t>N/A</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N/A</a:t>
                      </a:r>
                      <a:endParaRPr lang="en-ZA"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N/A</a:t>
                      </a:r>
                      <a:endParaRPr lang="en-ZA"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N/A</a:t>
                      </a:r>
                      <a:endParaRPr lang="en-ZA"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Post to be filled through horizontal transfer </a:t>
                      </a: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2"/>
                  </a:ext>
                </a:extLst>
              </a:tr>
              <a:tr h="683480">
                <a:tc>
                  <a:txBody>
                    <a:bodyPr/>
                    <a:lstStyle/>
                    <a:p>
                      <a:endParaRPr lang="en-ZA"/>
                    </a:p>
                  </a:txBody>
                  <a:tcPr marL="27704" marR="27704" marT="0" marB="0"/>
                </a:tc>
                <a:tc>
                  <a:txBody>
                    <a:bodyPr/>
                    <a:lstStyle/>
                    <a:p>
                      <a:pPr algn="l">
                        <a:lnSpc>
                          <a:spcPct val="115000"/>
                        </a:lnSpc>
                        <a:spcAft>
                          <a:spcPts val="0"/>
                        </a:spcAft>
                      </a:pPr>
                      <a:r>
                        <a:rPr lang="en-ZA" sz="900" dirty="0" smtClean="0">
                          <a:solidFill>
                            <a:schemeClr val="tx1"/>
                          </a:solidFill>
                          <a:effectLst/>
                          <a:latin typeface="Calibri"/>
                          <a:ea typeface="Calibri"/>
                          <a:cs typeface="Times New Roman"/>
                        </a:rPr>
                        <a:t>35</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1200" b="0">
                          <a:effectLst/>
                          <a:latin typeface="Arial Narrow" panose="020B0606020202030204" pitchFamily="34" charset="0"/>
                          <a:ea typeface="Times New Roman" panose="02020603050405020304" pitchFamily="18" charset="0"/>
                          <a:cs typeface="Arial" panose="020B0604020202020204" pitchFamily="34" charset="0"/>
                        </a:rPr>
                        <a:t>Director: Legal Services</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effectLst/>
                          <a:latin typeface="Arial Narrow" panose="020B0606020202030204" pitchFamily="34" charset="0"/>
                          <a:ea typeface="Times New Roman" panose="02020603050405020304" pitchFamily="18" charset="0"/>
                          <a:cs typeface="Arial" panose="020B0604020202020204" pitchFamily="34" charset="0"/>
                        </a:rPr>
                        <a:t>HO (JICS)</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effectLst/>
                          <a:latin typeface="Arial Narrow" panose="020B0606020202030204" pitchFamily="34" charset="0"/>
                          <a:ea typeface="Times New Roman" panose="02020603050405020304" pitchFamily="18" charset="0"/>
                          <a:cs typeface="Arial" panose="020B0604020202020204" pitchFamily="34" charset="0"/>
                        </a:rPr>
                        <a:t>Not advertised</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effectLst/>
                          <a:latin typeface="Arial Narrow" panose="020B0606020202030204" pitchFamily="34" charset="0"/>
                          <a:ea typeface="Times New Roman" panose="02020603050405020304" pitchFamily="18" charset="0"/>
                          <a:cs typeface="Arial" panose="020B0604020202020204" pitchFamily="34" charset="0"/>
                        </a:rPr>
                        <a:t>N/A</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N/A</a:t>
                      </a:r>
                      <a:endParaRPr lang="en-ZA"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N/A</a:t>
                      </a:r>
                      <a:endParaRPr lang="en-ZA"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N/A</a:t>
                      </a:r>
                      <a:endParaRPr lang="en-ZA"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Post to be advertised</a:t>
                      </a: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3"/>
                  </a:ext>
                </a:extLst>
              </a:tr>
              <a:tr h="1356797">
                <a:tc>
                  <a:txBody>
                    <a:bodyPr/>
                    <a:lstStyle/>
                    <a:p>
                      <a:endParaRPr lang="en-ZA" dirty="0"/>
                    </a:p>
                  </a:txBody>
                  <a:tcPr marL="27704" marR="27704" marT="0" marB="0"/>
                </a:tc>
                <a:tc>
                  <a:txBody>
                    <a:bodyPr/>
                    <a:lstStyle/>
                    <a:p>
                      <a:pPr algn="l">
                        <a:lnSpc>
                          <a:spcPct val="115000"/>
                        </a:lnSpc>
                        <a:spcAft>
                          <a:spcPts val="0"/>
                        </a:spcAft>
                      </a:pPr>
                      <a:r>
                        <a:rPr lang="en-ZA" sz="900" dirty="0" smtClean="0">
                          <a:solidFill>
                            <a:schemeClr val="tx1"/>
                          </a:solidFill>
                          <a:effectLst/>
                          <a:latin typeface="Calibri"/>
                          <a:ea typeface="Calibri"/>
                          <a:cs typeface="Times New Roman"/>
                        </a:rPr>
                        <a:t>36</a:t>
                      </a:r>
                      <a:endParaRPr lang="en-ZA" sz="900" dirty="0">
                        <a:solidFill>
                          <a:schemeClr val="tx1"/>
                        </a:solidFill>
                        <a:effectLst/>
                        <a:latin typeface="Calibri"/>
                        <a:ea typeface="Calibri"/>
                        <a:cs typeface="Times New Roman"/>
                      </a:endParaRPr>
                    </a:p>
                  </a:txBody>
                  <a:tcPr marL="27704" marR="27704" marT="0" marB="0"/>
                </a:tc>
                <a:tc>
                  <a:txBody>
                    <a:bodyPr/>
                    <a:lstStyle/>
                    <a:p>
                      <a:pPr algn="just">
                        <a:lnSpc>
                          <a:spcPct val="115000"/>
                        </a:lnSpc>
                        <a:spcAft>
                          <a:spcPts val="0"/>
                        </a:spcAft>
                      </a:pPr>
                      <a:r>
                        <a:rPr lang="en-ZA" sz="1200" b="0">
                          <a:effectLst/>
                          <a:latin typeface="Arial Narrow" panose="020B0606020202030204" pitchFamily="34" charset="0"/>
                          <a:ea typeface="Times New Roman" panose="02020603050405020304" pitchFamily="18" charset="0"/>
                          <a:cs typeface="Arial" panose="020B0604020202020204" pitchFamily="34" charset="0"/>
                        </a:rPr>
                        <a:t>Director: Regional Head: Dev &amp; Care (INCOR)</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effectLst/>
                          <a:latin typeface="Arial Narrow" panose="020B0606020202030204" pitchFamily="34" charset="0"/>
                          <a:ea typeface="Times New Roman" panose="02020603050405020304" pitchFamily="18" charset="0"/>
                          <a:cs typeface="Arial" panose="020B0604020202020204" pitchFamily="34" charset="0"/>
                        </a:rPr>
                        <a:t>Gauteng Regional Office</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effectLst/>
                          <a:latin typeface="Arial Narrow" panose="020B0606020202030204" pitchFamily="34" charset="0"/>
                          <a:ea typeface="Times New Roman" panose="02020603050405020304" pitchFamily="18" charset="0"/>
                          <a:cs typeface="Arial" panose="020B0604020202020204" pitchFamily="34" charset="0"/>
                        </a:rPr>
                        <a:t>27 October 2019</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effectLst/>
                          <a:latin typeface="Arial Narrow" panose="020B0606020202030204" pitchFamily="34" charset="0"/>
                          <a:ea typeface="Times New Roman" panose="02020603050405020304" pitchFamily="18" charset="0"/>
                          <a:cs typeface="Arial" panose="020B0604020202020204" pitchFamily="34" charset="0"/>
                        </a:rPr>
                        <a:t>18 November 2019</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Proposed 20 Feb 2020</a:t>
                      </a:r>
                      <a:endParaRPr lang="en-ZA"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18 Mar 2020</a:t>
                      </a:r>
                      <a:endParaRPr lang="en-ZA"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01 April   2020</a:t>
                      </a:r>
                      <a:endParaRPr lang="en-ZA"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Selection memorandum approved on 2020/02/12. Shortlisting is scheduled for 20 Feb 2020</a:t>
                      </a: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4"/>
                  </a:ext>
                </a:extLst>
              </a:tr>
              <a:tr h="1132358">
                <a:tc>
                  <a:txBody>
                    <a:bodyPr/>
                    <a:lstStyle/>
                    <a:p>
                      <a:endParaRPr lang="en-ZA" dirty="0"/>
                    </a:p>
                  </a:txBody>
                  <a:tcPr marL="27704" marR="27704" marT="0" marB="0"/>
                </a:tc>
                <a:tc>
                  <a:txBody>
                    <a:bodyPr/>
                    <a:lstStyle/>
                    <a:p>
                      <a:pPr algn="l">
                        <a:lnSpc>
                          <a:spcPct val="115000"/>
                        </a:lnSpc>
                        <a:spcAft>
                          <a:spcPts val="0"/>
                        </a:spcAft>
                      </a:pPr>
                      <a:r>
                        <a:rPr lang="en-ZA" sz="900" baseline="0" dirty="0" smtClean="0">
                          <a:solidFill>
                            <a:schemeClr val="tx1"/>
                          </a:solidFill>
                          <a:effectLst/>
                          <a:latin typeface="Calibri"/>
                          <a:ea typeface="Calibri"/>
                          <a:cs typeface="Times New Roman"/>
                        </a:rPr>
                        <a:t>37</a:t>
                      </a:r>
                    </a:p>
                  </a:txBody>
                  <a:tcPr marL="27704" marR="27704" marT="0" marB="0"/>
                </a:tc>
                <a:tc>
                  <a:txBody>
                    <a:bodyPr/>
                    <a:lstStyle/>
                    <a:p>
                      <a:pPr algn="just">
                        <a:lnSpc>
                          <a:spcPct val="115000"/>
                        </a:lnSpc>
                        <a:spcAft>
                          <a:spcPts val="0"/>
                        </a:spcAft>
                      </a:pPr>
                      <a:r>
                        <a:rPr lang="en-ZA" sz="1200" b="0">
                          <a:effectLst/>
                          <a:latin typeface="Arial Narrow" panose="020B0606020202030204" pitchFamily="34" charset="0"/>
                          <a:ea typeface="Times New Roman" panose="02020603050405020304" pitchFamily="18" charset="0"/>
                          <a:cs typeface="Arial" panose="020B0604020202020204" pitchFamily="34" charset="0"/>
                        </a:rPr>
                        <a:t>Area Coordinator: Dev &amp; Care: </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effectLst/>
                          <a:latin typeface="Arial Narrow" panose="020B0606020202030204" pitchFamily="34" charset="0"/>
                          <a:ea typeface="Times New Roman" panose="02020603050405020304" pitchFamily="18" charset="0"/>
                          <a:cs typeface="Arial" panose="020B0604020202020204" pitchFamily="34" charset="0"/>
                        </a:rPr>
                        <a:t>Gauteng: JHB</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effectLst/>
                          <a:latin typeface="Arial Narrow" panose="020B0606020202030204" pitchFamily="34" charset="0"/>
                          <a:ea typeface="Times New Roman" panose="02020603050405020304" pitchFamily="18" charset="0"/>
                          <a:cs typeface="Arial" panose="020B0604020202020204" pitchFamily="34" charset="0"/>
                        </a:rPr>
                        <a:t>Not Advertised</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effectLst/>
                          <a:latin typeface="Arial Narrow" panose="020B0606020202030204" pitchFamily="34" charset="0"/>
                          <a:ea typeface="Times New Roman" panose="02020603050405020304" pitchFamily="18" charset="0"/>
                          <a:cs typeface="Arial" panose="020B0604020202020204" pitchFamily="34" charset="0"/>
                        </a:rPr>
                        <a:t>N/A</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effectLst/>
                          <a:latin typeface="Arial Narrow" panose="020B0606020202030204" pitchFamily="34" charset="0"/>
                          <a:ea typeface="Times New Roman" panose="02020603050405020304" pitchFamily="18" charset="0"/>
                          <a:cs typeface="Arial" panose="020B0604020202020204" pitchFamily="34" charset="0"/>
                        </a:rPr>
                        <a:t>N/A</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a:effectLst/>
                          <a:latin typeface="Arial Narrow" panose="020B0606020202030204" pitchFamily="34" charset="0"/>
                          <a:ea typeface="Times New Roman" panose="02020603050405020304" pitchFamily="18" charset="0"/>
                          <a:cs typeface="Arial" panose="020B0604020202020204" pitchFamily="34" charset="0"/>
                        </a:rPr>
                        <a:t>N/A</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dirty="0">
                          <a:effectLst/>
                          <a:latin typeface="Arial Narrow" panose="020B0606020202030204" pitchFamily="34" charset="0"/>
                          <a:ea typeface="Times New Roman" panose="02020603050405020304" pitchFamily="18" charset="0"/>
                          <a:cs typeface="Arial" panose="020B0604020202020204" pitchFamily="34" charset="0"/>
                        </a:rPr>
                        <a:t>N/A</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tc>
                  <a:txBody>
                    <a:bodyPr/>
                    <a:lstStyle/>
                    <a:p>
                      <a:pPr algn="just">
                        <a:lnSpc>
                          <a:spcPct val="115000"/>
                        </a:lnSpc>
                        <a:spcAft>
                          <a:spcPts val="0"/>
                        </a:spcAft>
                      </a:pPr>
                      <a:r>
                        <a:rPr lang="en-ZA" sz="1200" b="0" dirty="0">
                          <a:effectLst/>
                          <a:latin typeface="Arial Narrow" panose="020B0606020202030204" pitchFamily="34" charset="0"/>
                          <a:ea typeface="Times New Roman" panose="02020603050405020304" pitchFamily="18" charset="0"/>
                          <a:cs typeface="Arial" panose="020B0604020202020204" pitchFamily="34" charset="0"/>
                        </a:rPr>
                        <a:t>Post to be advertised</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7940" marR="27940" marT="9525" marB="0"/>
                </a:tc>
                <a:extLst>
                  <a:ext uri="{0D108BD9-81ED-4DB2-BD59-A6C34878D82A}">
                    <a16:rowId xmlns:a16="http://schemas.microsoft.com/office/drawing/2014/main" xmlns="" val="10005"/>
                  </a:ext>
                </a:extLst>
              </a:tr>
            </a:tbl>
          </a:graphicData>
        </a:graphic>
      </p:graphicFrame>
      <p:sp>
        <p:nvSpPr>
          <p:cNvPr id="6" name="TextBox 5"/>
          <p:cNvSpPr txBox="1"/>
          <p:nvPr/>
        </p:nvSpPr>
        <p:spPr>
          <a:xfrm>
            <a:off x="457201" y="177304"/>
            <a:ext cx="8229603" cy="338520"/>
          </a:xfrm>
          <a:prstGeom prst="rect">
            <a:avLst/>
          </a:prstGeom>
          <a:noFill/>
        </p:spPr>
        <p:txBody>
          <a:bodyPr wrap="square" lIns="91403" tIns="45703" rIns="91403" bIns="45703" rtlCol="0">
            <a:spAutoFit/>
          </a:bodyPr>
          <a:lstStyle/>
          <a:p>
            <a:r>
              <a:rPr lang="en-ZA" sz="1600" b="1" dirty="0" smtClean="0">
                <a:solidFill>
                  <a:srgbClr val="005300"/>
                </a:solidFill>
                <a:effectLst>
                  <a:outerShdw blurRad="38100" dist="38100" dir="2700000" algn="tl">
                    <a:srgbClr val="000000">
                      <a:alpha val="43137"/>
                    </a:srgbClr>
                  </a:outerShdw>
                </a:effectLst>
                <a:latin typeface="Calibri (Body)"/>
              </a:rPr>
              <a:t>LEVEL 13</a:t>
            </a:r>
            <a:endParaRPr lang="en-ZA" sz="1600" b="1" dirty="0">
              <a:solidFill>
                <a:srgbClr val="005300"/>
              </a:solidFill>
              <a:effectLst>
                <a:outerShdw blurRad="38100" dist="38100" dir="2700000" algn="tl">
                  <a:srgbClr val="000000">
                    <a:alpha val="43137"/>
                  </a:srgbClr>
                </a:outerShdw>
              </a:effectLst>
              <a:latin typeface="Calibri (Body)"/>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29</a:t>
            </a:fld>
            <a:endParaRPr lang="en-US" dirty="0"/>
          </a:p>
        </p:txBody>
      </p:sp>
    </p:spTree>
    <p:extLst>
      <p:ext uri="{BB962C8B-B14F-4D97-AF65-F5344CB8AC3E}">
        <p14:creationId xmlns:p14="http://schemas.microsoft.com/office/powerpoint/2010/main" xmlns="" val="944894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21" y="1546699"/>
            <a:ext cx="8828435" cy="4753517"/>
          </a:xfrm>
        </p:spPr>
        <p:txBody>
          <a:bodyPr>
            <a:normAutofit/>
          </a:bodyPr>
          <a:lstStyle/>
          <a:p>
            <a:pPr algn="just">
              <a:lnSpc>
                <a:spcPct val="150000"/>
              </a:lnSpc>
              <a:buFont typeface="Arial" panose="020B0604020202020204" pitchFamily="34" charset="0"/>
              <a:buChar char="•"/>
            </a:pPr>
            <a:r>
              <a:rPr lang="en-ZA" sz="2400" dirty="0" smtClean="0"/>
              <a:t>To provide the Portfolio Committee with </a:t>
            </a:r>
            <a:r>
              <a:rPr lang="en-ZA" sz="2400" dirty="0"/>
              <a:t>a status report on the </a:t>
            </a:r>
            <a:r>
              <a:rPr lang="en-ZA" sz="2400" dirty="0" smtClean="0"/>
              <a:t>filling of SMS posts, critical OSD posts and non SMS in the Department;</a:t>
            </a:r>
          </a:p>
          <a:p>
            <a:pPr algn="just">
              <a:lnSpc>
                <a:spcPct val="150000"/>
              </a:lnSpc>
              <a:buFont typeface="Arial" panose="020B0604020202020204" pitchFamily="34" charset="0"/>
              <a:buChar char="•"/>
            </a:pPr>
            <a:r>
              <a:rPr lang="en-ZA" sz="2400" dirty="0" smtClean="0"/>
              <a:t>Terminations through natural attritions, resignations and transfers and the associated; and</a:t>
            </a:r>
          </a:p>
          <a:p>
            <a:pPr algn="just">
              <a:lnSpc>
                <a:spcPct val="150000"/>
              </a:lnSpc>
              <a:buFont typeface="Arial" panose="020B0604020202020204" pitchFamily="34" charset="0"/>
              <a:buChar char="•"/>
            </a:pPr>
            <a:r>
              <a:rPr lang="en-ZA" sz="2400" dirty="0" smtClean="0"/>
              <a:t>Challenges experienced and the interventions put in place in order to arrest situation in general.  </a:t>
            </a:r>
            <a:endParaRPr lang="en-ZA" sz="2400" dirty="0"/>
          </a:p>
          <a:p>
            <a:pPr marL="0" indent="0" algn="just">
              <a:lnSpc>
                <a:spcPct val="150000"/>
              </a:lnSpc>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0" indent="0" algn="just">
              <a:lnSpc>
                <a:spcPct val="150000"/>
              </a:lnSpc>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800" dirty="0" smtClean="0">
              <a:latin typeface="Tahoma" panose="020B0604030504040204" pitchFamily="34" charset="0"/>
              <a:ea typeface="Tahoma" panose="020B0604030504040204" pitchFamily="34" charset="0"/>
              <a:cs typeface="Tahoma" panose="020B0604030504040204" pitchFamily="34" charset="0"/>
            </a:endParaRPr>
          </a:p>
          <a:p>
            <a:pPr algn="just">
              <a:buFont typeface="Arial" panose="020B0604020202020204" pitchFamily="34" charset="0"/>
              <a:buChar char="•"/>
            </a:pPr>
            <a:endParaRPr lang="en-US" sz="2800" dirty="0" smtClean="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0" y="0"/>
            <a:ext cx="927100" cy="1155700"/>
          </a:xfrm>
          <a:prstGeom prst="rect">
            <a:avLst/>
          </a:prstGeom>
        </p:spPr>
      </p:pic>
      <p:sp>
        <p:nvSpPr>
          <p:cNvPr id="5" name="Title 4"/>
          <p:cNvSpPr>
            <a:spLocks noGrp="1"/>
          </p:cNvSpPr>
          <p:nvPr>
            <p:ph type="title"/>
          </p:nvPr>
        </p:nvSpPr>
        <p:spPr>
          <a:xfrm>
            <a:off x="617220" y="485415"/>
            <a:ext cx="8411166" cy="646296"/>
          </a:xfrm>
          <a:prstGeom prst="rect">
            <a:avLst/>
          </a:prstGeom>
          <a:solidFill>
            <a:srgbClr val="92D050"/>
          </a:solidFill>
        </p:spPr>
        <p:txBody>
          <a:bodyPr wrap="square">
            <a:spAutoFit/>
          </a:bodyPr>
          <a:lstStyle/>
          <a:p>
            <a:r>
              <a:rPr lang="en-US" sz="3600" b="1" kern="0" dirty="0" smtClean="0">
                <a:latin typeface="Tahoma" panose="020B0604030504040204" pitchFamily="34" charset="0"/>
                <a:ea typeface="Tahoma" panose="020B0604030504040204" pitchFamily="34" charset="0"/>
                <a:cs typeface="Tahoma" panose="020B0604030504040204" pitchFamily="34" charset="0"/>
              </a:rPr>
              <a:t>PURPOSE OF THE PRESENTATION</a:t>
            </a:r>
            <a:endParaRPr lang="en-ZA" sz="36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3</a:t>
            </a:fld>
            <a:endParaRPr lang="en-US" dirty="0"/>
          </a:p>
        </p:txBody>
      </p:sp>
    </p:spTree>
    <p:extLst>
      <p:ext uri="{BB962C8B-B14F-4D97-AF65-F5344CB8AC3E}">
        <p14:creationId xmlns:p14="http://schemas.microsoft.com/office/powerpoint/2010/main" xmlns="" val="2898938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3394"/>
            <a:ext cx="8571186" cy="5171088"/>
          </a:xfrm>
        </p:spPr>
        <p:txBody>
          <a:bodyPr>
            <a:normAutofit/>
          </a:bodyPr>
          <a:lstStyle/>
          <a:p>
            <a:pPr marL="0" lvl="0" indent="0">
              <a:lnSpc>
                <a:spcPct val="170000"/>
              </a:lnSpc>
              <a:buNone/>
            </a:pPr>
            <a:endParaRPr lang="en-US" sz="2600"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600"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600"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6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0" y="0"/>
            <a:ext cx="927100" cy="1155700"/>
          </a:xfrm>
          <a:prstGeom prst="rect">
            <a:avLst/>
          </a:prstGeom>
        </p:spPr>
      </p:pic>
      <p:sp>
        <p:nvSpPr>
          <p:cNvPr id="5" name="Title 4"/>
          <p:cNvSpPr>
            <a:spLocks noGrp="1"/>
          </p:cNvSpPr>
          <p:nvPr>
            <p:ph type="title"/>
          </p:nvPr>
        </p:nvSpPr>
        <p:spPr>
          <a:xfrm>
            <a:off x="617220" y="23734"/>
            <a:ext cx="8411166" cy="1569660"/>
          </a:xfrm>
          <a:prstGeom prst="rect">
            <a:avLst/>
          </a:prstGeom>
          <a:solidFill>
            <a:srgbClr val="92D050"/>
          </a:solidFill>
        </p:spPr>
        <p:txBody>
          <a:bodyPr wrap="square">
            <a:spAutoFit/>
          </a:bodyPr>
          <a:lstStyle/>
          <a:p>
            <a:r>
              <a:rPr lang="en-ZA" sz="3200" b="1" dirty="0">
                <a:solidFill>
                  <a:prstClr val="black"/>
                </a:solidFill>
                <a:latin typeface="Tahoma" panose="020B0604030504040204" pitchFamily="34" charset="0"/>
                <a:ea typeface="Tahoma" panose="020B0604030504040204" pitchFamily="34" charset="0"/>
                <a:cs typeface="Tahoma" panose="020B0604030504040204" pitchFamily="34" charset="0"/>
              </a:rPr>
              <a:t>LEARNERSHIP STATISTICS: GROUP 1 OF </a:t>
            </a:r>
            <a:r>
              <a:rPr lang="en-ZA"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2019/20</a:t>
            </a:r>
            <a:br>
              <a:rPr lang="en-ZA"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br>
            <a:r>
              <a:rPr lang="en-ZA"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learners with disabilities</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196926710"/>
              </p:ext>
            </p:extLst>
          </p:nvPr>
        </p:nvGraphicFramePr>
        <p:xfrm>
          <a:off x="116727" y="1125075"/>
          <a:ext cx="8911659" cy="5639407"/>
        </p:xfrm>
        <a:graphic>
          <a:graphicData uri="http://schemas.openxmlformats.org/drawingml/2006/table">
            <a:tbl>
              <a:tblPr/>
              <a:tblGrid>
                <a:gridCol w="1350886">
                  <a:extLst>
                    <a:ext uri="{9D8B030D-6E8A-4147-A177-3AD203B41FA5}">
                      <a16:colId xmlns:a16="http://schemas.microsoft.com/office/drawing/2014/main" xmlns="" val="20000"/>
                    </a:ext>
                  </a:extLst>
                </a:gridCol>
                <a:gridCol w="858703">
                  <a:extLst>
                    <a:ext uri="{9D8B030D-6E8A-4147-A177-3AD203B41FA5}">
                      <a16:colId xmlns:a16="http://schemas.microsoft.com/office/drawing/2014/main" xmlns="" val="20001"/>
                    </a:ext>
                  </a:extLst>
                </a:gridCol>
                <a:gridCol w="670207">
                  <a:extLst>
                    <a:ext uri="{9D8B030D-6E8A-4147-A177-3AD203B41FA5}">
                      <a16:colId xmlns:a16="http://schemas.microsoft.com/office/drawing/2014/main" xmlns="" val="20002"/>
                    </a:ext>
                  </a:extLst>
                </a:gridCol>
                <a:gridCol w="670207">
                  <a:extLst>
                    <a:ext uri="{9D8B030D-6E8A-4147-A177-3AD203B41FA5}">
                      <a16:colId xmlns:a16="http://schemas.microsoft.com/office/drawing/2014/main" xmlns="" val="20003"/>
                    </a:ext>
                  </a:extLst>
                </a:gridCol>
                <a:gridCol w="670207">
                  <a:extLst>
                    <a:ext uri="{9D8B030D-6E8A-4147-A177-3AD203B41FA5}">
                      <a16:colId xmlns:a16="http://schemas.microsoft.com/office/drawing/2014/main" xmlns="" val="20004"/>
                    </a:ext>
                  </a:extLst>
                </a:gridCol>
                <a:gridCol w="670207">
                  <a:extLst>
                    <a:ext uri="{9D8B030D-6E8A-4147-A177-3AD203B41FA5}">
                      <a16:colId xmlns:a16="http://schemas.microsoft.com/office/drawing/2014/main" xmlns="" val="20005"/>
                    </a:ext>
                  </a:extLst>
                </a:gridCol>
                <a:gridCol w="670207">
                  <a:extLst>
                    <a:ext uri="{9D8B030D-6E8A-4147-A177-3AD203B41FA5}">
                      <a16:colId xmlns:a16="http://schemas.microsoft.com/office/drawing/2014/main" xmlns="" val="20006"/>
                    </a:ext>
                  </a:extLst>
                </a:gridCol>
                <a:gridCol w="670207">
                  <a:extLst>
                    <a:ext uri="{9D8B030D-6E8A-4147-A177-3AD203B41FA5}">
                      <a16:colId xmlns:a16="http://schemas.microsoft.com/office/drawing/2014/main" xmlns="" val="20007"/>
                    </a:ext>
                  </a:extLst>
                </a:gridCol>
                <a:gridCol w="670207">
                  <a:extLst>
                    <a:ext uri="{9D8B030D-6E8A-4147-A177-3AD203B41FA5}">
                      <a16:colId xmlns:a16="http://schemas.microsoft.com/office/drawing/2014/main" xmlns="" val="20008"/>
                    </a:ext>
                  </a:extLst>
                </a:gridCol>
                <a:gridCol w="670207">
                  <a:extLst>
                    <a:ext uri="{9D8B030D-6E8A-4147-A177-3AD203B41FA5}">
                      <a16:colId xmlns:a16="http://schemas.microsoft.com/office/drawing/2014/main" xmlns="" val="20009"/>
                    </a:ext>
                  </a:extLst>
                </a:gridCol>
                <a:gridCol w="670207">
                  <a:extLst>
                    <a:ext uri="{9D8B030D-6E8A-4147-A177-3AD203B41FA5}">
                      <a16:colId xmlns:a16="http://schemas.microsoft.com/office/drawing/2014/main" xmlns="" val="20010"/>
                    </a:ext>
                  </a:extLst>
                </a:gridCol>
                <a:gridCol w="670207">
                  <a:extLst>
                    <a:ext uri="{9D8B030D-6E8A-4147-A177-3AD203B41FA5}">
                      <a16:colId xmlns:a16="http://schemas.microsoft.com/office/drawing/2014/main" xmlns="" val="20011"/>
                    </a:ext>
                  </a:extLst>
                </a:gridCol>
              </a:tblGrid>
              <a:tr h="247548">
                <a:tc gridSpan="12">
                  <a:txBody>
                    <a:bodyPr/>
                    <a:lstStyle/>
                    <a:p>
                      <a:pPr algn="ctr" fontAlgn="b"/>
                      <a:r>
                        <a:rPr lang="en-ZA" sz="1400" b="1" i="0" u="none" strike="noStrike" dirty="0">
                          <a:solidFill>
                            <a:srgbClr val="000000"/>
                          </a:solidFill>
                          <a:effectLst/>
                          <a:latin typeface="Arial"/>
                        </a:rPr>
                        <a:t>ZONDERWATER TRAINING COLLEGE - PERSONS WITH DISABILITIES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87398">
                <a:tc>
                  <a:txBody>
                    <a:bodyPr/>
                    <a:lstStyle/>
                    <a:p>
                      <a:pPr algn="l" fontAlgn="b"/>
                      <a:r>
                        <a:rPr lang="en-ZA" sz="1400" b="1" i="0" u="none" strike="noStrike" dirty="0">
                          <a:solidFill>
                            <a:srgbClr val="000000"/>
                          </a:solidFill>
                          <a:effectLst/>
                          <a:latin typeface="Arial"/>
                        </a:rPr>
                        <a:t>Region</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l" fontAlgn="b"/>
                      <a:r>
                        <a:rPr lang="en-ZA" sz="1400" b="1" i="0" u="none" strike="noStrike">
                          <a:solidFill>
                            <a:srgbClr val="000000"/>
                          </a:solidFill>
                          <a:effectLst/>
                          <a:latin typeface="Arial"/>
                        </a:rPr>
                        <a:t>Total</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l" fontAlgn="b"/>
                      <a:r>
                        <a:rPr lang="en-ZA" sz="1400" b="1" i="0" u="none" strike="noStrike">
                          <a:solidFill>
                            <a:srgbClr val="000000"/>
                          </a:solidFill>
                          <a:effectLst/>
                          <a:latin typeface="Arial"/>
                        </a:rPr>
                        <a:t>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l" fontAlgn="b"/>
                      <a:r>
                        <a:rPr lang="en-ZA" sz="1400" b="1" i="0" u="none" strike="noStrike">
                          <a:solidFill>
                            <a:srgbClr val="000000"/>
                          </a:solidFill>
                          <a:effectLst/>
                          <a:latin typeface="Arial"/>
                        </a:rPr>
                        <a:t>Females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gridSpan="4">
                  <a:txBody>
                    <a:bodyPr/>
                    <a:lstStyle/>
                    <a:p>
                      <a:pPr algn="ctr" fontAlgn="b"/>
                      <a:r>
                        <a:rPr lang="en-ZA" sz="1400" b="1" i="0" u="none" strike="noStrike">
                          <a:solidFill>
                            <a:srgbClr val="000000"/>
                          </a:solidFill>
                          <a:effectLst/>
                          <a:latin typeface="Arial"/>
                        </a:rPr>
                        <a:t>Number of 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91B0"/>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fontAlgn="b"/>
                      <a:r>
                        <a:rPr lang="en-ZA" sz="1400" b="1" i="0" u="none" strike="noStrike">
                          <a:solidFill>
                            <a:srgbClr val="000000"/>
                          </a:solidFill>
                          <a:effectLst/>
                          <a:latin typeface="Arial"/>
                        </a:rPr>
                        <a:t>Number of females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87398">
                <a:tc>
                  <a:txBody>
                    <a:bodyPr/>
                    <a:lstStyle/>
                    <a:p>
                      <a:pPr algn="l" fontAlgn="b"/>
                      <a:r>
                        <a:rPr lang="en-ZA" sz="1400" b="1" i="0" u="none" strike="noStrike" dirty="0">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1" i="0" u="none" strike="noStrike">
                          <a:solidFill>
                            <a:srgbClr val="000000"/>
                          </a:solidFill>
                          <a:effectLst/>
                          <a:latin typeface="Arial"/>
                        </a:rPr>
                        <a:t>African</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Coloured</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Indian</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White</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African</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Coloured</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Indian</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White</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47548">
                <a:tc>
                  <a:txBody>
                    <a:bodyPr/>
                    <a:lstStyle/>
                    <a:p>
                      <a:pPr algn="l" fontAlgn="b"/>
                      <a:r>
                        <a:rPr lang="en-ZA" sz="1400" b="0" i="0" u="none" strike="noStrike">
                          <a:solidFill>
                            <a:srgbClr val="000000"/>
                          </a:solidFill>
                          <a:effectLst/>
                          <a:latin typeface="Arial"/>
                        </a:rPr>
                        <a:t>GP</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a:rPr>
                        <a:t>3</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400" b="0" i="0" u="none" strike="noStrike">
                          <a:solidFill>
                            <a:srgbClr val="000000"/>
                          </a:solidFill>
                          <a:effectLst/>
                          <a:latin typeface="Arial"/>
                        </a:rPr>
                        <a:t>2</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400" b="0" i="0" u="none" strike="noStrike">
                          <a:solidFill>
                            <a:srgbClr val="000000"/>
                          </a:solidFill>
                          <a:effectLst/>
                          <a:latin typeface="Arial"/>
                        </a:rPr>
                        <a:t>1</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400" b="0" i="0" u="none" strike="noStrike">
                          <a:solidFill>
                            <a:srgbClr val="000000"/>
                          </a:solidFill>
                          <a:effectLst/>
                          <a:latin typeface="Arial"/>
                        </a:rPr>
                        <a:t>2</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a:rPr>
                        <a:t>1</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247548">
                <a:tc>
                  <a:txBody>
                    <a:bodyPr/>
                    <a:lstStyle/>
                    <a:p>
                      <a:pPr algn="l" fontAlgn="b"/>
                      <a:r>
                        <a:rPr lang="en-ZA" sz="1400" b="0" i="0" u="none" strike="noStrike">
                          <a:solidFill>
                            <a:srgbClr val="000000"/>
                          </a:solidFill>
                          <a:effectLst/>
                          <a:latin typeface="Arial"/>
                        </a:rPr>
                        <a:t>KZN</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a:rPr>
                        <a:t>3</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400" b="0" i="0" u="none" strike="noStrike">
                          <a:solidFill>
                            <a:srgbClr val="000000"/>
                          </a:solidFill>
                          <a:effectLst/>
                          <a:latin typeface="Arial"/>
                        </a:rPr>
                        <a:t>3</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0"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400" b="0" i="0" u="none" strike="noStrike">
                          <a:solidFill>
                            <a:srgbClr val="000000"/>
                          </a:solidFill>
                          <a:effectLst/>
                          <a:latin typeface="Arial"/>
                        </a:rPr>
                        <a:t>3</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247548">
                <a:tc>
                  <a:txBody>
                    <a:bodyPr/>
                    <a:lstStyle/>
                    <a:p>
                      <a:pPr algn="l" fontAlgn="b"/>
                      <a:r>
                        <a:rPr lang="en-ZA" sz="1400" b="1" i="0" u="none" strike="noStrike">
                          <a:solidFill>
                            <a:srgbClr val="000000"/>
                          </a:solidFill>
                          <a:effectLst/>
                          <a:latin typeface="Arial"/>
                        </a:rPr>
                        <a:t>Total</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Arial"/>
                        </a:rPr>
                        <a:t>6</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400" b="1" i="0" u="none" strike="noStrike">
                          <a:solidFill>
                            <a:srgbClr val="000000"/>
                          </a:solidFill>
                          <a:effectLst/>
                          <a:latin typeface="Arial"/>
                        </a:rPr>
                        <a:t>5</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400" b="1" i="0" u="none" strike="noStrike">
                          <a:solidFill>
                            <a:srgbClr val="000000"/>
                          </a:solidFill>
                          <a:effectLst/>
                          <a:latin typeface="Arial"/>
                        </a:rPr>
                        <a:t>1</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400" b="1" i="0" u="none" strike="noStrike">
                          <a:solidFill>
                            <a:srgbClr val="000000"/>
                          </a:solidFill>
                          <a:effectLst/>
                          <a:latin typeface="Arial"/>
                        </a:rPr>
                        <a:t>5</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a:rPr>
                        <a:t>1</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247548">
                <a:tc gridSpan="12">
                  <a:txBody>
                    <a:bodyPr/>
                    <a:lstStyle/>
                    <a:p>
                      <a:pPr algn="ctr" fontAlgn="b"/>
                      <a:r>
                        <a:rPr lang="en-ZA" sz="1400" b="1" i="0" u="none" strike="noStrike" dirty="0">
                          <a:solidFill>
                            <a:srgbClr val="000000"/>
                          </a:solidFill>
                          <a:effectLst/>
                          <a:latin typeface="Arial"/>
                        </a:rPr>
                        <a:t>KROONSTAD TRAINING COLLEGE - PERSONS WITH DISABILITIES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6"/>
                  </a:ext>
                </a:extLst>
              </a:tr>
              <a:tr h="487398">
                <a:tc>
                  <a:txBody>
                    <a:bodyPr/>
                    <a:lstStyle/>
                    <a:p>
                      <a:pPr algn="l" fontAlgn="b"/>
                      <a:r>
                        <a:rPr lang="en-ZA" sz="1400" b="1" i="0" u="none" strike="noStrike">
                          <a:solidFill>
                            <a:srgbClr val="000000"/>
                          </a:solidFill>
                          <a:effectLst/>
                          <a:latin typeface="Arial"/>
                        </a:rPr>
                        <a:t>Region</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ZA" sz="1400" b="1" i="0" u="none" strike="noStrike" dirty="0">
                          <a:solidFill>
                            <a:srgbClr val="000000"/>
                          </a:solidFill>
                          <a:effectLst/>
                          <a:latin typeface="Arial"/>
                        </a:rPr>
                        <a:t>Total</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ZA" sz="1400" b="1" i="0" u="none" strike="noStrike">
                          <a:solidFill>
                            <a:srgbClr val="000000"/>
                          </a:solidFill>
                          <a:effectLst/>
                          <a:latin typeface="Arial"/>
                        </a:rPr>
                        <a:t>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ZA" sz="1400" b="1" i="0" u="none" strike="noStrike">
                          <a:solidFill>
                            <a:srgbClr val="000000"/>
                          </a:solidFill>
                          <a:effectLst/>
                          <a:latin typeface="Arial"/>
                        </a:rPr>
                        <a:t>Females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gridSpan="4">
                  <a:txBody>
                    <a:bodyPr/>
                    <a:lstStyle/>
                    <a:p>
                      <a:pPr algn="ctr" fontAlgn="b"/>
                      <a:r>
                        <a:rPr lang="en-ZA" sz="1400" b="1" i="0" u="none" strike="noStrike">
                          <a:solidFill>
                            <a:srgbClr val="000000"/>
                          </a:solidFill>
                          <a:effectLst/>
                          <a:latin typeface="Arial"/>
                        </a:rPr>
                        <a:t>Number of 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91B0"/>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fontAlgn="b"/>
                      <a:r>
                        <a:rPr lang="en-ZA" sz="1400" b="1" i="0" u="none" strike="noStrike">
                          <a:solidFill>
                            <a:srgbClr val="000000"/>
                          </a:solidFill>
                          <a:effectLst/>
                          <a:latin typeface="Arial"/>
                        </a:rPr>
                        <a:t>Number of females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B8B7"/>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7"/>
                  </a:ext>
                </a:extLst>
              </a:tr>
              <a:tr h="487398">
                <a:tc>
                  <a:txBody>
                    <a:bodyPr/>
                    <a:lstStyle/>
                    <a:p>
                      <a:pPr algn="l"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1"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1"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1" i="0" u="none" strike="noStrike">
                          <a:solidFill>
                            <a:srgbClr val="000000"/>
                          </a:solidFill>
                          <a:effectLst/>
                          <a:latin typeface="Arial"/>
                        </a:rPr>
                        <a:t>African</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Coloured</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Indian</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White</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African</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Coloured</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Indian</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White</a:t>
                      </a:r>
                    </a:p>
                  </a:txBody>
                  <a:tcPr marL="6847" marR="6847" marT="68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47548">
                <a:tc>
                  <a:txBody>
                    <a:bodyPr/>
                    <a:lstStyle/>
                    <a:p>
                      <a:pPr algn="l" fontAlgn="b"/>
                      <a:r>
                        <a:rPr lang="en-ZA" sz="1400" b="0" i="0" u="none" strike="noStrike">
                          <a:solidFill>
                            <a:srgbClr val="000000"/>
                          </a:solidFill>
                          <a:effectLst/>
                          <a:latin typeface="Arial"/>
                        </a:rPr>
                        <a:t>EC</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a:rPr>
                        <a:t>5</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0" i="0" u="none" strike="noStrike">
                          <a:solidFill>
                            <a:srgbClr val="000000"/>
                          </a:solidFill>
                          <a:effectLst/>
                          <a:latin typeface="Arial"/>
                        </a:rPr>
                        <a:t>5</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4</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0" i="0" u="none" strike="noStrike">
                          <a:solidFill>
                            <a:srgbClr val="000000"/>
                          </a:solidFill>
                          <a:effectLst/>
                          <a:latin typeface="Arial"/>
                        </a:rPr>
                        <a:t>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9"/>
                  </a:ext>
                </a:extLst>
              </a:tr>
              <a:tr h="247548">
                <a:tc>
                  <a:txBody>
                    <a:bodyPr/>
                    <a:lstStyle/>
                    <a:p>
                      <a:pPr algn="l" fontAlgn="b"/>
                      <a:r>
                        <a:rPr lang="en-ZA" sz="1400" b="0" i="0" u="none" strike="noStrike" dirty="0">
                          <a:solidFill>
                            <a:srgbClr val="000000"/>
                          </a:solidFill>
                          <a:effectLst/>
                          <a:latin typeface="Arial"/>
                        </a:rPr>
                        <a:t>FS &amp; NC</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a:rPr>
                        <a:t>2</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0" i="0" u="none" strike="noStrike">
                          <a:solidFill>
                            <a:srgbClr val="000000"/>
                          </a:solidFill>
                          <a:effectLst/>
                          <a:latin typeface="Arial"/>
                        </a:rPr>
                        <a:t>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0" i="0" u="none" strike="noStrike">
                          <a:solidFill>
                            <a:srgbClr val="000000"/>
                          </a:solidFill>
                          <a:effectLst/>
                          <a:latin typeface="Arial"/>
                        </a:rPr>
                        <a:t>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0" i="0" u="none" strike="noStrike">
                          <a:solidFill>
                            <a:srgbClr val="000000"/>
                          </a:solidFill>
                          <a:effectLst/>
                          <a:latin typeface="Arial"/>
                        </a:rPr>
                        <a:t>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0"/>
                  </a:ext>
                </a:extLst>
              </a:tr>
              <a:tr h="247548">
                <a:tc>
                  <a:txBody>
                    <a:bodyPr/>
                    <a:lstStyle/>
                    <a:p>
                      <a:pPr algn="l" fontAlgn="b"/>
                      <a:r>
                        <a:rPr lang="en-ZA" sz="1400" b="0" i="0" u="none" strike="noStrike">
                          <a:solidFill>
                            <a:srgbClr val="000000"/>
                          </a:solidFill>
                          <a:effectLst/>
                          <a:latin typeface="Arial"/>
                        </a:rPr>
                        <a:t>LMN</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5</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0" i="0" u="none" strike="noStrike" dirty="0">
                          <a:solidFill>
                            <a:srgbClr val="000000"/>
                          </a:solidFill>
                          <a:effectLst/>
                          <a:latin typeface="Arial"/>
                        </a:rPr>
                        <a:t>4</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0" i="0" u="none" strike="noStrike">
                          <a:solidFill>
                            <a:srgbClr val="000000"/>
                          </a:solidFill>
                          <a:effectLst/>
                          <a:latin typeface="Arial"/>
                        </a:rPr>
                        <a:t>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0" i="0" u="none" strike="noStrike">
                          <a:solidFill>
                            <a:srgbClr val="000000"/>
                          </a:solidFill>
                          <a:effectLst/>
                          <a:latin typeface="Arial"/>
                        </a:rPr>
                        <a:t>4</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1"/>
                  </a:ext>
                </a:extLst>
              </a:tr>
              <a:tr h="247548">
                <a:tc>
                  <a:txBody>
                    <a:bodyPr/>
                    <a:lstStyle/>
                    <a:p>
                      <a:pPr algn="l" fontAlgn="b"/>
                      <a:r>
                        <a:rPr lang="en-ZA" sz="1400" b="1" i="0" u="none" strike="noStrike">
                          <a:solidFill>
                            <a:srgbClr val="000000"/>
                          </a:solidFill>
                          <a:effectLst/>
                          <a:latin typeface="Arial"/>
                        </a:rPr>
                        <a:t>Total</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Arial"/>
                        </a:rPr>
                        <a:t>12</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dirty="0">
                          <a:solidFill>
                            <a:srgbClr val="000000"/>
                          </a:solidFill>
                          <a:effectLst/>
                          <a:latin typeface="Arial"/>
                        </a:rPr>
                        <a:t>5</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Arial"/>
                        </a:rPr>
                        <a:t>7</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Arial"/>
                        </a:rPr>
                        <a:t>5</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1"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1"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1"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1" i="0" u="none" strike="noStrike">
                          <a:solidFill>
                            <a:srgbClr val="000000"/>
                          </a:solidFill>
                          <a:effectLst/>
                          <a:latin typeface="Arial"/>
                        </a:rPr>
                        <a:t>6</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1" i="0" u="none" strike="noStrike">
                          <a:solidFill>
                            <a:srgbClr val="000000"/>
                          </a:solidFill>
                          <a:effectLst/>
                          <a:latin typeface="Arial"/>
                        </a:rPr>
                        <a:t>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1"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1"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2"/>
                  </a:ext>
                </a:extLst>
              </a:tr>
              <a:tr h="247548">
                <a:tc gridSpan="12">
                  <a:txBody>
                    <a:bodyPr/>
                    <a:lstStyle/>
                    <a:p>
                      <a:pPr algn="ctr" fontAlgn="b"/>
                      <a:r>
                        <a:rPr lang="en-ZA" sz="1400" b="1" i="0" u="none" strike="noStrike" dirty="0">
                          <a:solidFill>
                            <a:srgbClr val="000000"/>
                          </a:solidFill>
                          <a:effectLst/>
                          <a:latin typeface="Arial"/>
                        </a:rPr>
                        <a:t>KROONSTAD &amp; ZONDERWATER TRAINING COLLEGE - PERSONS WITH DISABILITIES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3"/>
                  </a:ext>
                </a:extLst>
              </a:tr>
              <a:tr h="487398">
                <a:tc>
                  <a:txBody>
                    <a:bodyPr/>
                    <a:lstStyle/>
                    <a:p>
                      <a:pPr algn="l" fontAlgn="b"/>
                      <a:r>
                        <a:rPr lang="en-ZA" sz="1400" b="1" i="0" u="none" strike="noStrike">
                          <a:solidFill>
                            <a:srgbClr val="000000"/>
                          </a:solidFill>
                          <a:effectLst/>
                          <a:latin typeface="Arial"/>
                        </a:rPr>
                        <a:t>Region</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ZA" sz="1400" b="1" i="0" u="none" strike="noStrike">
                          <a:solidFill>
                            <a:srgbClr val="000000"/>
                          </a:solidFill>
                          <a:effectLst/>
                          <a:latin typeface="Arial"/>
                        </a:rPr>
                        <a:t>Total</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ZA" sz="1400" b="1" i="0" u="none" strike="noStrike">
                          <a:solidFill>
                            <a:srgbClr val="000000"/>
                          </a:solidFill>
                          <a:effectLst/>
                          <a:latin typeface="Arial"/>
                        </a:rPr>
                        <a:t>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ZA" sz="1400" b="1" i="0" u="none" strike="noStrike" dirty="0">
                          <a:solidFill>
                            <a:srgbClr val="000000"/>
                          </a:solidFill>
                          <a:effectLst/>
                          <a:latin typeface="Arial"/>
                        </a:rPr>
                        <a:t>Females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gridSpan="4">
                  <a:txBody>
                    <a:bodyPr/>
                    <a:lstStyle/>
                    <a:p>
                      <a:pPr algn="ctr" fontAlgn="b"/>
                      <a:r>
                        <a:rPr lang="en-ZA" sz="1400" b="1" i="0" u="none" strike="noStrike" dirty="0">
                          <a:solidFill>
                            <a:srgbClr val="000000"/>
                          </a:solidFill>
                          <a:effectLst/>
                          <a:latin typeface="Arial"/>
                        </a:rPr>
                        <a:t>Number of 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91B0"/>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fontAlgn="b"/>
                      <a:r>
                        <a:rPr lang="en-ZA" sz="1400" b="1" i="0" u="none" strike="noStrike">
                          <a:solidFill>
                            <a:srgbClr val="000000"/>
                          </a:solidFill>
                          <a:effectLst/>
                          <a:latin typeface="Arial"/>
                        </a:rPr>
                        <a:t>Number of females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B8B7"/>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4"/>
                  </a:ext>
                </a:extLst>
              </a:tr>
              <a:tr h="487398">
                <a:tc>
                  <a:txBody>
                    <a:bodyPr/>
                    <a:lstStyle/>
                    <a:p>
                      <a:pPr algn="l"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1"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1"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1" i="0" u="none" strike="noStrike" dirty="0">
                          <a:solidFill>
                            <a:srgbClr val="000000"/>
                          </a:solidFill>
                          <a:effectLst/>
                          <a:latin typeface="Arial"/>
                        </a:rPr>
                        <a:t>African</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Coloured</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Indian</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White</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African</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Coloured</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Indian</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White</a:t>
                      </a:r>
                    </a:p>
                  </a:txBody>
                  <a:tcPr marL="6847" marR="6847" marT="68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39539">
                <a:tc>
                  <a:txBody>
                    <a:bodyPr/>
                    <a:lstStyle/>
                    <a:p>
                      <a:pPr algn="l" fontAlgn="b"/>
                      <a:r>
                        <a:rPr lang="en-ZA" sz="1400" b="1" i="0" u="none" strike="noStrike" dirty="0" smtClean="0">
                          <a:solidFill>
                            <a:srgbClr val="000000"/>
                          </a:solidFill>
                          <a:effectLst/>
                          <a:latin typeface="Arial"/>
                        </a:rPr>
                        <a:t>G/total (1,7%) </a:t>
                      </a:r>
                      <a:endParaRPr lang="en-ZA" sz="1400" b="1" i="0" u="none" strike="noStrike" dirty="0">
                        <a:solidFill>
                          <a:srgbClr val="000000"/>
                        </a:solidFill>
                        <a:effectLst/>
                        <a:latin typeface="Arial"/>
                      </a:endParaRP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Arial"/>
                        </a:rPr>
                        <a:t>18</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Arial"/>
                        </a:rPr>
                        <a:t>10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Arial"/>
                        </a:rPr>
                        <a:t>8</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dirty="0">
                          <a:solidFill>
                            <a:srgbClr val="000000"/>
                          </a:solidFill>
                          <a:effectLst/>
                          <a:latin typeface="Arial"/>
                        </a:rPr>
                        <a:t>10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a:rPr>
                        <a:t>7</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1" i="0" u="none" strike="noStrike" dirty="0">
                          <a:solidFill>
                            <a:srgbClr val="000000"/>
                          </a:solidFill>
                          <a:effectLst/>
                          <a:latin typeface="Arial"/>
                        </a:rPr>
                        <a:t>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1" i="0" u="none" strike="noStrike" dirty="0">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1" i="0" u="none" strike="noStrike" dirty="0">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6"/>
                  </a:ext>
                </a:extLst>
              </a:tr>
            </a:tbl>
          </a:graphicData>
        </a:graphic>
      </p:graphicFrame>
      <p:sp>
        <p:nvSpPr>
          <p:cNvPr id="2" name="Slide Number Placeholder 1"/>
          <p:cNvSpPr>
            <a:spLocks noGrp="1"/>
          </p:cNvSpPr>
          <p:nvPr>
            <p:ph type="sldNum" sz="quarter" idx="12"/>
          </p:nvPr>
        </p:nvSpPr>
        <p:spPr/>
        <p:txBody>
          <a:bodyPr/>
          <a:lstStyle/>
          <a:p>
            <a:fld id="{DCB3B80B-23E3-3948-A741-EEB7CB22DD0C}" type="slidenum">
              <a:rPr lang="en-US" smtClean="0"/>
              <a:pPr/>
              <a:t>30</a:t>
            </a:fld>
            <a:endParaRPr lang="en-US" dirty="0"/>
          </a:p>
        </p:txBody>
      </p:sp>
    </p:spTree>
    <p:extLst>
      <p:ext uri="{BB962C8B-B14F-4D97-AF65-F5344CB8AC3E}">
        <p14:creationId xmlns:p14="http://schemas.microsoft.com/office/powerpoint/2010/main" xmlns="" val="4078012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3394"/>
            <a:ext cx="8571186" cy="5171088"/>
          </a:xfrm>
        </p:spPr>
        <p:txBody>
          <a:bodyPr>
            <a:normAutofit/>
          </a:bodyPr>
          <a:lstStyle/>
          <a:p>
            <a:pPr marL="0" lvl="0" indent="0">
              <a:lnSpc>
                <a:spcPct val="170000"/>
              </a:lnSpc>
              <a:buNone/>
            </a:pPr>
            <a:endParaRPr lang="en-US" sz="2600"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600"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600"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26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0" y="0"/>
            <a:ext cx="927100" cy="1155700"/>
          </a:xfrm>
          <a:prstGeom prst="rect">
            <a:avLst/>
          </a:prstGeom>
        </p:spPr>
      </p:pic>
      <p:sp>
        <p:nvSpPr>
          <p:cNvPr id="5" name="Title 4"/>
          <p:cNvSpPr>
            <a:spLocks noGrp="1"/>
          </p:cNvSpPr>
          <p:nvPr>
            <p:ph type="title"/>
          </p:nvPr>
        </p:nvSpPr>
        <p:spPr>
          <a:xfrm>
            <a:off x="617220" y="23734"/>
            <a:ext cx="8411166" cy="1569660"/>
          </a:xfrm>
          <a:prstGeom prst="rect">
            <a:avLst/>
          </a:prstGeom>
          <a:solidFill>
            <a:srgbClr val="92D050"/>
          </a:solidFill>
        </p:spPr>
        <p:txBody>
          <a:bodyPr wrap="square">
            <a:spAutoFit/>
          </a:bodyPr>
          <a:lstStyle/>
          <a:p>
            <a:r>
              <a:rPr lang="en-ZA" sz="3200" b="1" dirty="0">
                <a:solidFill>
                  <a:prstClr val="black"/>
                </a:solidFill>
                <a:latin typeface="Tahoma" panose="020B0604030504040204" pitchFamily="34" charset="0"/>
                <a:ea typeface="Tahoma" panose="020B0604030504040204" pitchFamily="34" charset="0"/>
                <a:cs typeface="Tahoma" panose="020B0604030504040204" pitchFamily="34" charset="0"/>
              </a:rPr>
              <a:t>LEARNERSHIP STATISTICS: GROUP 1 OF </a:t>
            </a:r>
            <a:r>
              <a:rPr lang="en-ZA"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2019/20</a:t>
            </a:r>
            <a:br>
              <a:rPr lang="en-ZA"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br>
            <a:r>
              <a:rPr lang="en-ZA" sz="3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learners with disabilities</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924025935"/>
              </p:ext>
            </p:extLst>
          </p:nvPr>
        </p:nvGraphicFramePr>
        <p:xfrm>
          <a:off x="116727" y="1125075"/>
          <a:ext cx="8911659" cy="5639407"/>
        </p:xfrm>
        <a:graphic>
          <a:graphicData uri="http://schemas.openxmlformats.org/drawingml/2006/table">
            <a:tbl>
              <a:tblPr/>
              <a:tblGrid>
                <a:gridCol w="1350886">
                  <a:extLst>
                    <a:ext uri="{9D8B030D-6E8A-4147-A177-3AD203B41FA5}">
                      <a16:colId xmlns:a16="http://schemas.microsoft.com/office/drawing/2014/main" xmlns="" val="20000"/>
                    </a:ext>
                  </a:extLst>
                </a:gridCol>
                <a:gridCol w="858703">
                  <a:extLst>
                    <a:ext uri="{9D8B030D-6E8A-4147-A177-3AD203B41FA5}">
                      <a16:colId xmlns:a16="http://schemas.microsoft.com/office/drawing/2014/main" xmlns="" val="20001"/>
                    </a:ext>
                  </a:extLst>
                </a:gridCol>
                <a:gridCol w="670207">
                  <a:extLst>
                    <a:ext uri="{9D8B030D-6E8A-4147-A177-3AD203B41FA5}">
                      <a16:colId xmlns:a16="http://schemas.microsoft.com/office/drawing/2014/main" xmlns="" val="20002"/>
                    </a:ext>
                  </a:extLst>
                </a:gridCol>
                <a:gridCol w="670207">
                  <a:extLst>
                    <a:ext uri="{9D8B030D-6E8A-4147-A177-3AD203B41FA5}">
                      <a16:colId xmlns:a16="http://schemas.microsoft.com/office/drawing/2014/main" xmlns="" val="20003"/>
                    </a:ext>
                  </a:extLst>
                </a:gridCol>
                <a:gridCol w="670207">
                  <a:extLst>
                    <a:ext uri="{9D8B030D-6E8A-4147-A177-3AD203B41FA5}">
                      <a16:colId xmlns:a16="http://schemas.microsoft.com/office/drawing/2014/main" xmlns="" val="20004"/>
                    </a:ext>
                  </a:extLst>
                </a:gridCol>
                <a:gridCol w="670207">
                  <a:extLst>
                    <a:ext uri="{9D8B030D-6E8A-4147-A177-3AD203B41FA5}">
                      <a16:colId xmlns:a16="http://schemas.microsoft.com/office/drawing/2014/main" xmlns="" val="20005"/>
                    </a:ext>
                  </a:extLst>
                </a:gridCol>
                <a:gridCol w="670207">
                  <a:extLst>
                    <a:ext uri="{9D8B030D-6E8A-4147-A177-3AD203B41FA5}">
                      <a16:colId xmlns:a16="http://schemas.microsoft.com/office/drawing/2014/main" xmlns="" val="20006"/>
                    </a:ext>
                  </a:extLst>
                </a:gridCol>
                <a:gridCol w="670207">
                  <a:extLst>
                    <a:ext uri="{9D8B030D-6E8A-4147-A177-3AD203B41FA5}">
                      <a16:colId xmlns:a16="http://schemas.microsoft.com/office/drawing/2014/main" xmlns="" val="20007"/>
                    </a:ext>
                  </a:extLst>
                </a:gridCol>
                <a:gridCol w="670207">
                  <a:extLst>
                    <a:ext uri="{9D8B030D-6E8A-4147-A177-3AD203B41FA5}">
                      <a16:colId xmlns:a16="http://schemas.microsoft.com/office/drawing/2014/main" xmlns="" val="20008"/>
                    </a:ext>
                  </a:extLst>
                </a:gridCol>
                <a:gridCol w="670207">
                  <a:extLst>
                    <a:ext uri="{9D8B030D-6E8A-4147-A177-3AD203B41FA5}">
                      <a16:colId xmlns:a16="http://schemas.microsoft.com/office/drawing/2014/main" xmlns="" val="20009"/>
                    </a:ext>
                  </a:extLst>
                </a:gridCol>
                <a:gridCol w="670207">
                  <a:extLst>
                    <a:ext uri="{9D8B030D-6E8A-4147-A177-3AD203B41FA5}">
                      <a16:colId xmlns:a16="http://schemas.microsoft.com/office/drawing/2014/main" xmlns="" val="20010"/>
                    </a:ext>
                  </a:extLst>
                </a:gridCol>
                <a:gridCol w="670207">
                  <a:extLst>
                    <a:ext uri="{9D8B030D-6E8A-4147-A177-3AD203B41FA5}">
                      <a16:colId xmlns:a16="http://schemas.microsoft.com/office/drawing/2014/main" xmlns="" val="20011"/>
                    </a:ext>
                  </a:extLst>
                </a:gridCol>
              </a:tblGrid>
              <a:tr h="247548">
                <a:tc gridSpan="12">
                  <a:txBody>
                    <a:bodyPr/>
                    <a:lstStyle/>
                    <a:p>
                      <a:pPr algn="ctr" fontAlgn="b"/>
                      <a:r>
                        <a:rPr lang="en-ZA" sz="1400" b="1" i="0" u="none" strike="noStrike" dirty="0">
                          <a:solidFill>
                            <a:srgbClr val="000000"/>
                          </a:solidFill>
                          <a:effectLst/>
                          <a:latin typeface="Arial"/>
                        </a:rPr>
                        <a:t>ZONDERWATER TRAINING COLLEGE - PERSONS WITH DISABILITIES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87398">
                <a:tc>
                  <a:txBody>
                    <a:bodyPr/>
                    <a:lstStyle/>
                    <a:p>
                      <a:pPr algn="l" fontAlgn="b"/>
                      <a:r>
                        <a:rPr lang="en-ZA" sz="1400" b="1" i="0" u="none" strike="noStrike" dirty="0">
                          <a:solidFill>
                            <a:srgbClr val="000000"/>
                          </a:solidFill>
                          <a:effectLst/>
                          <a:latin typeface="Arial"/>
                        </a:rPr>
                        <a:t>Region</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l" fontAlgn="b"/>
                      <a:r>
                        <a:rPr lang="en-ZA" sz="1400" b="1" i="0" u="none" strike="noStrike">
                          <a:solidFill>
                            <a:srgbClr val="000000"/>
                          </a:solidFill>
                          <a:effectLst/>
                          <a:latin typeface="Arial"/>
                        </a:rPr>
                        <a:t>Total</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l" fontAlgn="b"/>
                      <a:r>
                        <a:rPr lang="en-ZA" sz="1400" b="1" i="0" u="none" strike="noStrike">
                          <a:solidFill>
                            <a:srgbClr val="000000"/>
                          </a:solidFill>
                          <a:effectLst/>
                          <a:latin typeface="Arial"/>
                        </a:rPr>
                        <a:t>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l" fontAlgn="b"/>
                      <a:r>
                        <a:rPr lang="en-ZA" sz="1400" b="1" i="0" u="none" strike="noStrike">
                          <a:solidFill>
                            <a:srgbClr val="000000"/>
                          </a:solidFill>
                          <a:effectLst/>
                          <a:latin typeface="Arial"/>
                        </a:rPr>
                        <a:t>Females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gridSpan="4">
                  <a:txBody>
                    <a:bodyPr/>
                    <a:lstStyle/>
                    <a:p>
                      <a:pPr algn="ctr" fontAlgn="b"/>
                      <a:r>
                        <a:rPr lang="en-ZA" sz="1400" b="1" i="0" u="none" strike="noStrike">
                          <a:solidFill>
                            <a:srgbClr val="000000"/>
                          </a:solidFill>
                          <a:effectLst/>
                          <a:latin typeface="Arial"/>
                        </a:rPr>
                        <a:t>Number of 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891B0"/>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fontAlgn="b"/>
                      <a:r>
                        <a:rPr lang="en-ZA" sz="1400" b="1" i="0" u="none" strike="noStrike">
                          <a:solidFill>
                            <a:srgbClr val="000000"/>
                          </a:solidFill>
                          <a:effectLst/>
                          <a:latin typeface="Arial"/>
                        </a:rPr>
                        <a:t>Number of females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87398">
                <a:tc>
                  <a:txBody>
                    <a:bodyPr/>
                    <a:lstStyle/>
                    <a:p>
                      <a:pPr algn="l" fontAlgn="b"/>
                      <a:r>
                        <a:rPr lang="en-ZA" sz="1400" b="1" i="0" u="none" strike="noStrike" dirty="0">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1" i="0" u="none" strike="noStrike">
                          <a:solidFill>
                            <a:srgbClr val="000000"/>
                          </a:solidFill>
                          <a:effectLst/>
                          <a:latin typeface="Arial"/>
                        </a:rPr>
                        <a:t>African</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Coloured</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Indian</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White</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African</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Coloured</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Indian</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White</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47548">
                <a:tc>
                  <a:txBody>
                    <a:bodyPr/>
                    <a:lstStyle/>
                    <a:p>
                      <a:pPr algn="l" fontAlgn="b"/>
                      <a:r>
                        <a:rPr lang="en-ZA" sz="1400" b="0" i="0" u="none" strike="noStrike">
                          <a:solidFill>
                            <a:srgbClr val="000000"/>
                          </a:solidFill>
                          <a:effectLst/>
                          <a:latin typeface="Arial"/>
                        </a:rPr>
                        <a:t>GP</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a:rPr>
                        <a:t>3</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400" b="0" i="0" u="none" strike="noStrike">
                          <a:solidFill>
                            <a:srgbClr val="000000"/>
                          </a:solidFill>
                          <a:effectLst/>
                          <a:latin typeface="Arial"/>
                        </a:rPr>
                        <a:t>2</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400" b="0" i="0" u="none" strike="noStrike">
                          <a:solidFill>
                            <a:srgbClr val="000000"/>
                          </a:solidFill>
                          <a:effectLst/>
                          <a:latin typeface="Arial"/>
                        </a:rPr>
                        <a:t>1</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400" b="0" i="0" u="none" strike="noStrike">
                          <a:solidFill>
                            <a:srgbClr val="000000"/>
                          </a:solidFill>
                          <a:effectLst/>
                          <a:latin typeface="Arial"/>
                        </a:rPr>
                        <a:t>2</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a:rPr>
                        <a:t>1</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247548">
                <a:tc>
                  <a:txBody>
                    <a:bodyPr/>
                    <a:lstStyle/>
                    <a:p>
                      <a:pPr algn="l" fontAlgn="b"/>
                      <a:r>
                        <a:rPr lang="en-ZA" sz="1400" b="0" i="0" u="none" strike="noStrike">
                          <a:solidFill>
                            <a:srgbClr val="000000"/>
                          </a:solidFill>
                          <a:effectLst/>
                          <a:latin typeface="Arial"/>
                        </a:rPr>
                        <a:t>KZN</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a:rPr>
                        <a:t>3</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400" b="0" i="0" u="none" strike="noStrike">
                          <a:solidFill>
                            <a:srgbClr val="000000"/>
                          </a:solidFill>
                          <a:effectLst/>
                          <a:latin typeface="Arial"/>
                        </a:rPr>
                        <a:t>3</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0"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400" b="0" i="0" u="none" strike="noStrike">
                          <a:solidFill>
                            <a:srgbClr val="000000"/>
                          </a:solidFill>
                          <a:effectLst/>
                          <a:latin typeface="Arial"/>
                        </a:rPr>
                        <a:t>3</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0"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247548">
                <a:tc>
                  <a:txBody>
                    <a:bodyPr/>
                    <a:lstStyle/>
                    <a:p>
                      <a:pPr algn="l" fontAlgn="b"/>
                      <a:r>
                        <a:rPr lang="en-ZA" sz="1400" b="1" i="0" u="none" strike="noStrike">
                          <a:solidFill>
                            <a:srgbClr val="000000"/>
                          </a:solidFill>
                          <a:effectLst/>
                          <a:latin typeface="Arial"/>
                        </a:rPr>
                        <a:t>Total</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Arial"/>
                        </a:rPr>
                        <a:t>6</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400" b="1" i="0" u="none" strike="noStrike">
                          <a:solidFill>
                            <a:srgbClr val="000000"/>
                          </a:solidFill>
                          <a:effectLst/>
                          <a:latin typeface="Arial"/>
                        </a:rPr>
                        <a:t>5</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ZA" sz="1400" b="1" i="0" u="none" strike="noStrike">
                          <a:solidFill>
                            <a:srgbClr val="000000"/>
                          </a:solidFill>
                          <a:effectLst/>
                          <a:latin typeface="Arial"/>
                        </a:rPr>
                        <a:t>1</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1400" b="1" i="0" u="none" strike="noStrike">
                          <a:solidFill>
                            <a:srgbClr val="000000"/>
                          </a:solidFill>
                          <a:effectLst/>
                          <a:latin typeface="Arial"/>
                        </a:rPr>
                        <a:t>5</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a:rPr>
                        <a:t>1</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247548">
                <a:tc gridSpan="12">
                  <a:txBody>
                    <a:bodyPr/>
                    <a:lstStyle/>
                    <a:p>
                      <a:pPr algn="ctr" fontAlgn="b"/>
                      <a:r>
                        <a:rPr lang="en-ZA" sz="1400" b="1" i="0" u="none" strike="noStrike" dirty="0">
                          <a:solidFill>
                            <a:srgbClr val="000000"/>
                          </a:solidFill>
                          <a:effectLst/>
                          <a:latin typeface="Arial"/>
                        </a:rPr>
                        <a:t>KROONSTAD TRAINING COLLEGE - PERSONS WITH DISABILITIES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6"/>
                  </a:ext>
                </a:extLst>
              </a:tr>
              <a:tr h="487398">
                <a:tc>
                  <a:txBody>
                    <a:bodyPr/>
                    <a:lstStyle/>
                    <a:p>
                      <a:pPr algn="l" fontAlgn="b"/>
                      <a:r>
                        <a:rPr lang="en-ZA" sz="1400" b="1" i="0" u="none" strike="noStrike">
                          <a:solidFill>
                            <a:srgbClr val="000000"/>
                          </a:solidFill>
                          <a:effectLst/>
                          <a:latin typeface="Arial"/>
                        </a:rPr>
                        <a:t>Region</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ZA" sz="1400" b="1" i="0" u="none" strike="noStrike" dirty="0">
                          <a:solidFill>
                            <a:srgbClr val="000000"/>
                          </a:solidFill>
                          <a:effectLst/>
                          <a:latin typeface="Arial"/>
                        </a:rPr>
                        <a:t>Total</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ZA" sz="1400" b="1" i="0" u="none" strike="noStrike">
                          <a:solidFill>
                            <a:srgbClr val="000000"/>
                          </a:solidFill>
                          <a:effectLst/>
                          <a:latin typeface="Arial"/>
                        </a:rPr>
                        <a:t>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ZA" sz="1400" b="1" i="0" u="none" strike="noStrike">
                          <a:solidFill>
                            <a:srgbClr val="000000"/>
                          </a:solidFill>
                          <a:effectLst/>
                          <a:latin typeface="Arial"/>
                        </a:rPr>
                        <a:t>Females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gridSpan="4">
                  <a:txBody>
                    <a:bodyPr/>
                    <a:lstStyle/>
                    <a:p>
                      <a:pPr algn="ctr" fontAlgn="b"/>
                      <a:r>
                        <a:rPr lang="en-ZA" sz="1400" b="1" i="0" u="none" strike="noStrike">
                          <a:solidFill>
                            <a:srgbClr val="000000"/>
                          </a:solidFill>
                          <a:effectLst/>
                          <a:latin typeface="Arial"/>
                        </a:rPr>
                        <a:t>Number of 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91B0"/>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fontAlgn="b"/>
                      <a:r>
                        <a:rPr lang="en-ZA" sz="1400" b="1" i="0" u="none" strike="noStrike">
                          <a:solidFill>
                            <a:srgbClr val="000000"/>
                          </a:solidFill>
                          <a:effectLst/>
                          <a:latin typeface="Arial"/>
                        </a:rPr>
                        <a:t>Number of females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B8B7"/>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7"/>
                  </a:ext>
                </a:extLst>
              </a:tr>
              <a:tr h="487398">
                <a:tc>
                  <a:txBody>
                    <a:bodyPr/>
                    <a:lstStyle/>
                    <a:p>
                      <a:pPr algn="l"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1"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1"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1" i="0" u="none" strike="noStrike">
                          <a:solidFill>
                            <a:srgbClr val="000000"/>
                          </a:solidFill>
                          <a:effectLst/>
                          <a:latin typeface="Arial"/>
                        </a:rPr>
                        <a:t>African</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Coloured</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Indian</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White</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African</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Coloured</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Indian</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White</a:t>
                      </a:r>
                    </a:p>
                  </a:txBody>
                  <a:tcPr marL="6847" marR="6847" marT="68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47548">
                <a:tc>
                  <a:txBody>
                    <a:bodyPr/>
                    <a:lstStyle/>
                    <a:p>
                      <a:pPr algn="l" fontAlgn="b"/>
                      <a:r>
                        <a:rPr lang="en-ZA" sz="1400" b="0" i="0" u="none" strike="noStrike">
                          <a:solidFill>
                            <a:srgbClr val="000000"/>
                          </a:solidFill>
                          <a:effectLst/>
                          <a:latin typeface="Arial"/>
                        </a:rPr>
                        <a:t>EC</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a:rPr>
                        <a:t>5</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0" i="0" u="none" strike="noStrike">
                          <a:solidFill>
                            <a:srgbClr val="000000"/>
                          </a:solidFill>
                          <a:effectLst/>
                          <a:latin typeface="Arial"/>
                        </a:rPr>
                        <a:t>5</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4</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0" i="0" u="none" strike="noStrike">
                          <a:solidFill>
                            <a:srgbClr val="000000"/>
                          </a:solidFill>
                          <a:effectLst/>
                          <a:latin typeface="Arial"/>
                        </a:rPr>
                        <a:t>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9"/>
                  </a:ext>
                </a:extLst>
              </a:tr>
              <a:tr h="247548">
                <a:tc>
                  <a:txBody>
                    <a:bodyPr/>
                    <a:lstStyle/>
                    <a:p>
                      <a:pPr algn="l" fontAlgn="b"/>
                      <a:r>
                        <a:rPr lang="en-ZA" sz="1400" b="0" i="0" u="none" strike="noStrike" dirty="0">
                          <a:solidFill>
                            <a:srgbClr val="000000"/>
                          </a:solidFill>
                          <a:effectLst/>
                          <a:latin typeface="Arial"/>
                        </a:rPr>
                        <a:t>FS &amp; NC</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dirty="0">
                          <a:solidFill>
                            <a:srgbClr val="000000"/>
                          </a:solidFill>
                          <a:effectLst/>
                          <a:latin typeface="Arial"/>
                        </a:rPr>
                        <a:t>2</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0" i="0" u="none" strike="noStrike">
                          <a:solidFill>
                            <a:srgbClr val="000000"/>
                          </a:solidFill>
                          <a:effectLst/>
                          <a:latin typeface="Arial"/>
                        </a:rPr>
                        <a:t>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0" i="0" u="none" strike="noStrike">
                          <a:solidFill>
                            <a:srgbClr val="000000"/>
                          </a:solidFill>
                          <a:effectLst/>
                          <a:latin typeface="Arial"/>
                        </a:rPr>
                        <a:t>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0" i="0" u="none" strike="noStrike">
                          <a:solidFill>
                            <a:srgbClr val="000000"/>
                          </a:solidFill>
                          <a:effectLst/>
                          <a:latin typeface="Arial"/>
                        </a:rPr>
                        <a:t>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0"/>
                  </a:ext>
                </a:extLst>
              </a:tr>
              <a:tr h="247548">
                <a:tc>
                  <a:txBody>
                    <a:bodyPr/>
                    <a:lstStyle/>
                    <a:p>
                      <a:pPr algn="l" fontAlgn="b"/>
                      <a:r>
                        <a:rPr lang="en-ZA" sz="1400" b="0" i="0" u="none" strike="noStrike">
                          <a:solidFill>
                            <a:srgbClr val="000000"/>
                          </a:solidFill>
                          <a:effectLst/>
                          <a:latin typeface="Arial"/>
                        </a:rPr>
                        <a:t>LMN</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5</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0" i="0" u="none" strike="noStrike" dirty="0">
                          <a:solidFill>
                            <a:srgbClr val="000000"/>
                          </a:solidFill>
                          <a:effectLst/>
                          <a:latin typeface="Arial"/>
                        </a:rPr>
                        <a:t>4</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0" i="0" u="none" strike="noStrike">
                          <a:solidFill>
                            <a:srgbClr val="000000"/>
                          </a:solidFill>
                          <a:effectLst/>
                          <a:latin typeface="Arial"/>
                        </a:rPr>
                        <a:t>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0" i="0" u="none" strike="noStrike">
                          <a:solidFill>
                            <a:srgbClr val="000000"/>
                          </a:solidFill>
                          <a:effectLst/>
                          <a:latin typeface="Arial"/>
                        </a:rPr>
                        <a:t>4</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0" i="0" u="none" strike="noStrike">
                          <a:solidFill>
                            <a:srgbClr val="000000"/>
                          </a:solidFill>
                          <a:effectLst/>
                          <a:latin typeface="Arial"/>
                        </a:rPr>
                        <a:t>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0"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1"/>
                  </a:ext>
                </a:extLst>
              </a:tr>
              <a:tr h="247548">
                <a:tc>
                  <a:txBody>
                    <a:bodyPr/>
                    <a:lstStyle/>
                    <a:p>
                      <a:pPr algn="l" fontAlgn="b"/>
                      <a:r>
                        <a:rPr lang="en-ZA" sz="1400" b="1" i="0" u="none" strike="noStrike">
                          <a:solidFill>
                            <a:srgbClr val="000000"/>
                          </a:solidFill>
                          <a:effectLst/>
                          <a:latin typeface="Arial"/>
                        </a:rPr>
                        <a:t>Total</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Arial"/>
                        </a:rPr>
                        <a:t>12</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dirty="0">
                          <a:solidFill>
                            <a:srgbClr val="000000"/>
                          </a:solidFill>
                          <a:effectLst/>
                          <a:latin typeface="Arial"/>
                        </a:rPr>
                        <a:t>5</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Arial"/>
                        </a:rPr>
                        <a:t>7</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Arial"/>
                        </a:rPr>
                        <a:t>5</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1"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1"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1"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400" b="1" i="0" u="none" strike="noStrike">
                          <a:solidFill>
                            <a:srgbClr val="000000"/>
                          </a:solidFill>
                          <a:effectLst/>
                          <a:latin typeface="Arial"/>
                        </a:rPr>
                        <a:t>6</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1" i="0" u="none" strike="noStrike">
                          <a:solidFill>
                            <a:srgbClr val="000000"/>
                          </a:solidFill>
                          <a:effectLst/>
                          <a:latin typeface="Arial"/>
                        </a:rPr>
                        <a:t>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1"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1" i="0" u="none" strike="noStrike">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2"/>
                  </a:ext>
                </a:extLst>
              </a:tr>
              <a:tr h="247548">
                <a:tc gridSpan="12">
                  <a:txBody>
                    <a:bodyPr/>
                    <a:lstStyle/>
                    <a:p>
                      <a:pPr algn="ctr" fontAlgn="b"/>
                      <a:r>
                        <a:rPr lang="en-ZA" sz="1400" b="1" i="0" u="none" strike="noStrike" dirty="0">
                          <a:solidFill>
                            <a:srgbClr val="000000"/>
                          </a:solidFill>
                          <a:effectLst/>
                          <a:latin typeface="Arial"/>
                        </a:rPr>
                        <a:t>KROONSTAD &amp; ZONDERWATER TRAINING COLLEGE - PERSONS WITH DISABILITIES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3"/>
                  </a:ext>
                </a:extLst>
              </a:tr>
              <a:tr h="487398">
                <a:tc>
                  <a:txBody>
                    <a:bodyPr/>
                    <a:lstStyle/>
                    <a:p>
                      <a:pPr algn="l" fontAlgn="b"/>
                      <a:r>
                        <a:rPr lang="en-ZA" sz="1400" b="1" i="0" u="none" strike="noStrike">
                          <a:solidFill>
                            <a:srgbClr val="000000"/>
                          </a:solidFill>
                          <a:effectLst/>
                          <a:latin typeface="Arial"/>
                        </a:rPr>
                        <a:t>Region</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ZA" sz="1400" b="1" i="0" u="none" strike="noStrike">
                          <a:solidFill>
                            <a:srgbClr val="000000"/>
                          </a:solidFill>
                          <a:effectLst/>
                          <a:latin typeface="Arial"/>
                        </a:rPr>
                        <a:t>Total</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ZA" sz="1400" b="1" i="0" u="none" strike="noStrike">
                          <a:solidFill>
                            <a:srgbClr val="000000"/>
                          </a:solidFill>
                          <a:effectLst/>
                          <a:latin typeface="Arial"/>
                        </a:rPr>
                        <a:t>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ZA" sz="1400" b="1" i="0" u="none" strike="noStrike" dirty="0">
                          <a:solidFill>
                            <a:srgbClr val="000000"/>
                          </a:solidFill>
                          <a:effectLst/>
                          <a:latin typeface="Arial"/>
                        </a:rPr>
                        <a:t>Females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gridSpan="4">
                  <a:txBody>
                    <a:bodyPr/>
                    <a:lstStyle/>
                    <a:p>
                      <a:pPr algn="ctr" fontAlgn="b"/>
                      <a:r>
                        <a:rPr lang="en-ZA" sz="1400" b="1" i="0" u="none" strike="noStrike" dirty="0">
                          <a:solidFill>
                            <a:srgbClr val="000000"/>
                          </a:solidFill>
                          <a:effectLst/>
                          <a:latin typeface="Arial"/>
                        </a:rPr>
                        <a:t>Number of 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91B0"/>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fontAlgn="b"/>
                      <a:r>
                        <a:rPr lang="en-ZA" sz="1400" b="1" i="0" u="none" strike="noStrike">
                          <a:solidFill>
                            <a:srgbClr val="000000"/>
                          </a:solidFill>
                          <a:effectLst/>
                          <a:latin typeface="Arial"/>
                        </a:rPr>
                        <a:t>Number of females</a:t>
                      </a:r>
                    </a:p>
                  </a:txBody>
                  <a:tcPr marL="6847" marR="6847" marT="68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B8B7"/>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4"/>
                  </a:ext>
                </a:extLst>
              </a:tr>
              <a:tr h="487398">
                <a:tc>
                  <a:txBody>
                    <a:bodyPr/>
                    <a:lstStyle/>
                    <a:p>
                      <a:pPr algn="l" fontAlgn="b"/>
                      <a:r>
                        <a:rPr lang="en-ZA" sz="1400" b="1" i="0" u="none" strike="noStrike">
                          <a:solidFill>
                            <a:srgbClr val="000000"/>
                          </a:solidFill>
                          <a:effectLst/>
                          <a:latin typeface="Arial"/>
                        </a:rPr>
                        <a:t> </a:t>
                      </a: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1"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1" i="0" u="none" strike="noStrike">
                          <a:solidFill>
                            <a:srgbClr val="000000"/>
                          </a:solidFill>
                          <a:effectLst/>
                          <a:latin typeface="Arial"/>
                        </a:rPr>
                        <a:t> </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ZA" sz="1400" b="1" i="0" u="none" strike="noStrike" dirty="0">
                          <a:solidFill>
                            <a:srgbClr val="000000"/>
                          </a:solidFill>
                          <a:effectLst/>
                          <a:latin typeface="Arial"/>
                        </a:rPr>
                        <a:t>African</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Coloured</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Indian</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White</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African</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Coloured</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Indian</a:t>
                      </a:r>
                    </a:p>
                  </a:txBody>
                  <a:tcPr marL="6847" marR="6847" marT="6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a:rPr>
                        <a:t>White</a:t>
                      </a:r>
                    </a:p>
                  </a:txBody>
                  <a:tcPr marL="6847" marR="6847" marT="68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39539">
                <a:tc>
                  <a:txBody>
                    <a:bodyPr/>
                    <a:lstStyle/>
                    <a:p>
                      <a:pPr algn="l" fontAlgn="b"/>
                      <a:r>
                        <a:rPr lang="en-ZA" sz="1400" b="1" i="0" u="none" strike="noStrike" dirty="0" smtClean="0">
                          <a:solidFill>
                            <a:srgbClr val="000000"/>
                          </a:solidFill>
                          <a:effectLst/>
                          <a:latin typeface="Arial"/>
                        </a:rPr>
                        <a:t>G/total (1,7%) </a:t>
                      </a:r>
                      <a:endParaRPr lang="en-ZA" sz="1400" b="1" i="0" u="none" strike="noStrike" dirty="0">
                        <a:solidFill>
                          <a:srgbClr val="000000"/>
                        </a:solidFill>
                        <a:effectLst/>
                        <a:latin typeface="Arial"/>
                      </a:endParaRPr>
                    </a:p>
                  </a:txBody>
                  <a:tcPr marL="6847" marR="6847" marT="68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Arial"/>
                        </a:rPr>
                        <a:t>18</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Arial"/>
                        </a:rPr>
                        <a:t>10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a:solidFill>
                            <a:srgbClr val="000000"/>
                          </a:solidFill>
                          <a:effectLst/>
                          <a:latin typeface="Arial"/>
                        </a:rPr>
                        <a:t>8</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ZA" sz="1400" b="1" i="0" u="none" strike="noStrike" dirty="0">
                          <a:solidFill>
                            <a:srgbClr val="000000"/>
                          </a:solidFill>
                          <a:effectLst/>
                          <a:latin typeface="Arial"/>
                        </a:rPr>
                        <a:t>10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dirty="0">
                          <a:solidFill>
                            <a:srgbClr val="000000"/>
                          </a:solidFill>
                          <a:effectLst/>
                          <a:latin typeface="Arial"/>
                        </a:rPr>
                        <a:t>7</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1" i="0" u="none" strike="noStrike" dirty="0">
                          <a:solidFill>
                            <a:srgbClr val="000000"/>
                          </a:solidFill>
                          <a:effectLst/>
                          <a:latin typeface="Arial"/>
                        </a:rPr>
                        <a:t>1</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1" i="0" u="none" strike="noStrike" dirty="0">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1400" b="1" i="0" u="none" strike="noStrike" dirty="0">
                          <a:solidFill>
                            <a:srgbClr val="000000"/>
                          </a:solidFill>
                          <a:effectLst/>
                          <a:latin typeface="Arial"/>
                        </a:rPr>
                        <a:t>0</a:t>
                      </a:r>
                    </a:p>
                  </a:txBody>
                  <a:tcPr marL="6847" marR="6847" marT="6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6"/>
                  </a:ext>
                </a:extLst>
              </a:tr>
            </a:tbl>
          </a:graphicData>
        </a:graphic>
      </p:graphicFrame>
      <p:sp>
        <p:nvSpPr>
          <p:cNvPr id="2" name="Slide Number Placeholder 1"/>
          <p:cNvSpPr>
            <a:spLocks noGrp="1"/>
          </p:cNvSpPr>
          <p:nvPr>
            <p:ph type="sldNum" sz="quarter" idx="12"/>
          </p:nvPr>
        </p:nvSpPr>
        <p:spPr/>
        <p:txBody>
          <a:bodyPr/>
          <a:lstStyle/>
          <a:p>
            <a:fld id="{DCB3B80B-23E3-3948-A741-EEB7CB22DD0C}" type="slidenum">
              <a:rPr lang="en-US" smtClean="0"/>
              <a:pPr/>
              <a:t>31</a:t>
            </a:fld>
            <a:endParaRPr lang="en-US" dirty="0"/>
          </a:p>
        </p:txBody>
      </p:sp>
    </p:spTree>
    <p:extLst>
      <p:ext uri="{BB962C8B-B14F-4D97-AF65-F5344CB8AC3E}">
        <p14:creationId xmlns:p14="http://schemas.microsoft.com/office/powerpoint/2010/main" xmlns="" val="4001533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 y="1"/>
            <a:ext cx="9144000" cy="6858000"/>
          </a:xfrm>
          <a:prstGeom prst="rect">
            <a:avLst/>
          </a:prstGeom>
        </p:spPr>
      </p:pic>
      <p:sp>
        <p:nvSpPr>
          <p:cNvPr id="5" name="TextBox 4"/>
          <p:cNvSpPr txBox="1"/>
          <p:nvPr/>
        </p:nvSpPr>
        <p:spPr>
          <a:xfrm>
            <a:off x="927106" y="271603"/>
            <a:ext cx="4522887" cy="692463"/>
          </a:xfrm>
          <a:prstGeom prst="rect">
            <a:avLst/>
          </a:prstGeom>
          <a:noFill/>
        </p:spPr>
        <p:txBody>
          <a:bodyPr wrap="square" lIns="91403" tIns="45703" rIns="91403" bIns="45703" rtlCol="0">
            <a:spAutoFit/>
          </a:bodyPr>
          <a:lstStyle/>
          <a:p>
            <a:r>
              <a:rPr lang="en-US" sz="3900" dirty="0">
                <a:solidFill>
                  <a:prstClr val="white"/>
                </a:solidFill>
                <a:cs typeface="Arial Black"/>
              </a:rPr>
              <a:t>Thank You</a:t>
            </a:r>
          </a:p>
        </p:txBody>
      </p:sp>
      <p:sp>
        <p:nvSpPr>
          <p:cNvPr id="13" name="TextBox 12"/>
          <p:cNvSpPr txBox="1"/>
          <p:nvPr/>
        </p:nvSpPr>
        <p:spPr>
          <a:xfrm>
            <a:off x="1079506" y="424003"/>
            <a:ext cx="4522887" cy="692463"/>
          </a:xfrm>
          <a:prstGeom prst="rect">
            <a:avLst/>
          </a:prstGeom>
          <a:noFill/>
        </p:spPr>
        <p:txBody>
          <a:bodyPr wrap="square" lIns="91403" tIns="45703" rIns="91403" bIns="45703" rtlCol="0">
            <a:spAutoFit/>
          </a:bodyPr>
          <a:lstStyle/>
          <a:p>
            <a:r>
              <a:rPr lang="en-US" sz="3900" dirty="0">
                <a:solidFill>
                  <a:srgbClr val="005300"/>
                </a:solidFill>
                <a:cs typeface="Arial Black"/>
              </a:rPr>
              <a:t>Thank You</a:t>
            </a:r>
          </a:p>
        </p:txBody>
      </p:sp>
      <p:sp>
        <p:nvSpPr>
          <p:cNvPr id="2" name="Slide Number Placeholder 1"/>
          <p:cNvSpPr>
            <a:spLocks noGrp="1"/>
          </p:cNvSpPr>
          <p:nvPr>
            <p:ph type="sldNum" sz="quarter" idx="12"/>
          </p:nvPr>
        </p:nvSpPr>
        <p:spPr/>
        <p:txBody>
          <a:bodyPr/>
          <a:lstStyle/>
          <a:p>
            <a:fld id="{DCB3B80B-23E3-3948-A741-EEB7CB22DD0C}" type="slidenum">
              <a:rPr lang="en-US" smtClean="0"/>
              <a:pPr/>
              <a:t>32</a:t>
            </a:fld>
            <a:endParaRPr lang="en-US" dirty="0"/>
          </a:p>
        </p:txBody>
      </p:sp>
    </p:spTree>
    <p:extLst>
      <p:ext uri="{BB962C8B-B14F-4D97-AF65-F5344CB8AC3E}">
        <p14:creationId xmlns:p14="http://schemas.microsoft.com/office/powerpoint/2010/main" xmlns="" val="3913596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562"/>
            <a:ext cx="8229600" cy="779062"/>
          </a:xfrm>
          <a:solidFill>
            <a:srgbClr val="92D050"/>
          </a:solidFill>
        </p:spPr>
        <p:txBody>
          <a:bodyPr>
            <a:normAutofit/>
          </a:bodyPr>
          <a:lstStyle/>
          <a:p>
            <a:r>
              <a:rPr lang="en-ZA" sz="3200" b="1" dirty="0" smtClean="0">
                <a:latin typeface="Tahoma" panose="020B0604030504040204" pitchFamily="34" charset="0"/>
                <a:ea typeface="Tahoma" panose="020B0604030504040204" pitchFamily="34" charset="0"/>
                <a:cs typeface="Tahoma" panose="020B0604030504040204" pitchFamily="34" charset="0"/>
              </a:rPr>
              <a:t>BACKGROUND</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8900" y="1167741"/>
            <a:ext cx="8631766" cy="5553743"/>
          </a:xfrm>
        </p:spPr>
        <p:txBody>
          <a:bodyPr>
            <a:noAutofit/>
          </a:bodyPr>
          <a:lstStyle/>
          <a:p>
            <a:pPr marL="360363" lvl="1" indent="-87313" algn="just">
              <a:lnSpc>
                <a:spcPct val="150000"/>
              </a:lnSpc>
              <a:buNone/>
            </a:pPr>
            <a:r>
              <a:rPr lang="en-US" sz="1200" dirty="0" smtClean="0"/>
              <a:t>  In </a:t>
            </a:r>
            <a:r>
              <a:rPr lang="en-US" sz="1200" dirty="0"/>
              <a:t>its quest to ensure the smooth delivery of correctional services the </a:t>
            </a:r>
            <a:r>
              <a:rPr lang="en-US" sz="1200" b="1" dirty="0"/>
              <a:t>Department is faced with a situation which is analogous to a “leaking bucket”</a:t>
            </a:r>
            <a:r>
              <a:rPr lang="en-US" sz="1200" dirty="0"/>
              <a:t> in that while it is filling the staff in a month a number equal to or even more than that number is also leaving the department through resignation, natural attrition, transfers and dismissals in the same month. This </a:t>
            </a:r>
            <a:r>
              <a:rPr lang="en-US" sz="1200" dirty="0" smtClean="0"/>
              <a:t>have had </a:t>
            </a:r>
            <a:r>
              <a:rPr lang="en-US" sz="1200" b="1" dirty="0"/>
              <a:t>serious negative </a:t>
            </a:r>
            <a:r>
              <a:rPr lang="en-US" sz="1200" b="1" dirty="0" smtClean="0"/>
              <a:t>effects </a:t>
            </a:r>
            <a:r>
              <a:rPr lang="en-US" sz="1200" b="1" dirty="0"/>
              <a:t>on the compensation of employees budget (COE) </a:t>
            </a:r>
            <a:r>
              <a:rPr lang="en-US" sz="1200" dirty="0"/>
              <a:t>which seems to be on an increasing trajectory throughout the financial </a:t>
            </a:r>
            <a:r>
              <a:rPr lang="en-US" sz="1200" dirty="0" smtClean="0"/>
              <a:t>years. </a:t>
            </a:r>
            <a:r>
              <a:rPr lang="en-US" sz="1200" dirty="0"/>
              <a:t>As a result of this </a:t>
            </a:r>
            <a:r>
              <a:rPr lang="en-US" sz="1200" dirty="0" smtClean="0"/>
              <a:t>negative trajectory, </a:t>
            </a:r>
            <a:r>
              <a:rPr lang="en-US" sz="1200" dirty="0"/>
              <a:t>the department is </a:t>
            </a:r>
            <a:r>
              <a:rPr lang="en-US" sz="1200" b="1" dirty="0"/>
              <a:t>continuously underspeding on COE to where at the end of the financial year a huge amount of unspent budget is returned back to the National Treasury</a:t>
            </a:r>
            <a:r>
              <a:rPr lang="en-US" sz="1200" dirty="0"/>
              <a:t>. If this trend is not arrested, chances are that the National Treasury will continue to reduce the COE of the department to where delivery of correctional services will eventually suffers. It is incumbent on all senior management of the department to </a:t>
            </a:r>
            <a:r>
              <a:rPr lang="en-US" sz="1200" b="1" dirty="0"/>
              <a:t>commit to the vigorous filling of </a:t>
            </a:r>
            <a:r>
              <a:rPr lang="en-US" sz="1200" b="1" dirty="0" smtClean="0"/>
              <a:t>SMS and non SMS </a:t>
            </a:r>
            <a:r>
              <a:rPr lang="en-US" sz="1200" b="1" dirty="0"/>
              <a:t>posts </a:t>
            </a:r>
            <a:r>
              <a:rPr lang="en-US" sz="1200" dirty="0"/>
              <a:t>to ensure that this unfortunate unintended consequence is eventually prevented from </a:t>
            </a:r>
            <a:r>
              <a:rPr lang="en-US" sz="1200" dirty="0" smtClean="0"/>
              <a:t>occurring. Historical </a:t>
            </a:r>
            <a:r>
              <a:rPr lang="en-US" sz="1200" dirty="0"/>
              <a:t>trends show the picture which has been consistent across the years from 2014/15 to date. The most posts which have been vacant </a:t>
            </a:r>
            <a:r>
              <a:rPr lang="en-US" sz="1200" dirty="0" smtClean="0"/>
              <a:t>amongst the SMS had </a:t>
            </a:r>
            <a:r>
              <a:rPr lang="en-US" sz="1200" dirty="0"/>
              <a:t>been Directors (level 13) with an average of 22 vacancies over the 5 years period while Deputy Commissioners have an average of 8 vacant posts throughout the said period. Below is the comparative analysis of the </a:t>
            </a:r>
            <a:r>
              <a:rPr lang="en-US" sz="1200" dirty="0" smtClean="0"/>
              <a:t>period in question.</a:t>
            </a:r>
            <a:endParaRPr lang="en-US" sz="1200" dirty="0"/>
          </a:p>
          <a:p>
            <a:pPr marL="360363" lvl="1" indent="-87313" algn="just">
              <a:lnSpc>
                <a:spcPct val="150000"/>
              </a:lnSpc>
              <a:buNone/>
            </a:pPr>
            <a:endParaRPr lang="en-US" sz="1200" dirty="0"/>
          </a:p>
          <a:p>
            <a:pPr marL="360363" lvl="1" indent="-87313" algn="just">
              <a:lnSpc>
                <a:spcPct val="150000"/>
              </a:lnSpc>
              <a:buNone/>
            </a:pPr>
            <a:endParaRPr lang="en-ZA" sz="1200" dirty="0"/>
          </a:p>
        </p:txBody>
      </p:sp>
      <p:sp>
        <p:nvSpPr>
          <p:cNvPr id="5" name="Slide Number Placeholder 4"/>
          <p:cNvSpPr>
            <a:spLocks noGrp="1"/>
          </p:cNvSpPr>
          <p:nvPr>
            <p:ph type="sldNum" sz="quarter" idx="12"/>
          </p:nvPr>
        </p:nvSpPr>
        <p:spPr/>
        <p:txBody>
          <a:bodyPr/>
          <a:lstStyle/>
          <a:p>
            <a:fld id="{EDFFCE0F-EC52-42A1-A60E-C179F3C2D2E8}" type="slidenum">
              <a:rPr lang="en-ZA" smtClean="0">
                <a:solidFill>
                  <a:prstClr val="black">
                    <a:tint val="75000"/>
                  </a:prstClr>
                </a:solidFill>
              </a:rPr>
              <a:pPr/>
              <a:t>4</a:t>
            </a:fld>
            <a:endParaRPr lang="en-ZA" dirty="0">
              <a:solidFill>
                <a:prstClr val="black">
                  <a:tint val="75000"/>
                </a:prstClr>
              </a:solidFill>
            </a:endParaRPr>
          </a:p>
        </p:txBody>
      </p:sp>
      <p:pic>
        <p:nvPicPr>
          <p:cNvPr id="4" name="Picture 3"/>
          <p:cNvPicPr>
            <a:picLocks noChangeAspect="1"/>
          </p:cNvPicPr>
          <p:nvPr/>
        </p:nvPicPr>
        <p:blipFill>
          <a:blip r:embed="rId2"/>
          <a:stretch>
            <a:fillRect/>
          </a:stretch>
        </p:blipFill>
        <p:spPr>
          <a:xfrm>
            <a:off x="-36512" y="0"/>
            <a:ext cx="927100" cy="1155700"/>
          </a:xfrm>
          <a:prstGeom prst="rect">
            <a:avLst/>
          </a:prstGeom>
        </p:spPr>
      </p:pic>
      <p:pic>
        <p:nvPicPr>
          <p:cNvPr id="6" name="Picture 5"/>
          <p:cNvPicPr/>
          <p:nvPr/>
        </p:nvPicPr>
        <p:blipFill>
          <a:blip r:embed="rId3">
            <a:extLst>
              <a:ext uri="{28A0092B-C50C-407E-A947-70E740481C1C}">
                <a14:useLocalDpi xmlns:a14="http://schemas.microsoft.com/office/drawing/2010/main" xmlns="" val="0"/>
              </a:ext>
            </a:extLst>
          </a:blip>
          <a:srcRect/>
          <a:stretch>
            <a:fillRect/>
          </a:stretch>
        </p:blipFill>
        <p:spPr bwMode="auto">
          <a:xfrm>
            <a:off x="1214967" y="4474631"/>
            <a:ext cx="6489700" cy="2383367"/>
          </a:xfrm>
          <a:prstGeom prst="rect">
            <a:avLst/>
          </a:prstGeom>
          <a:noFill/>
        </p:spPr>
      </p:pic>
    </p:spTree>
    <p:extLst>
      <p:ext uri="{BB962C8B-B14F-4D97-AF65-F5344CB8AC3E}">
        <p14:creationId xmlns:p14="http://schemas.microsoft.com/office/powerpoint/2010/main" xmlns="" val="3379981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562"/>
            <a:ext cx="8229600" cy="779062"/>
          </a:xfrm>
          <a:solidFill>
            <a:srgbClr val="92D050"/>
          </a:solidFill>
        </p:spPr>
        <p:txBody>
          <a:bodyPr>
            <a:normAutofit/>
          </a:bodyPr>
          <a:lstStyle/>
          <a:p>
            <a:r>
              <a:rPr lang="en-ZA" sz="3200" b="1" dirty="0" smtClean="0">
                <a:latin typeface="Tahoma" panose="020B0604030504040204" pitchFamily="34" charset="0"/>
                <a:ea typeface="Tahoma" panose="020B0604030504040204" pitchFamily="34" charset="0"/>
                <a:cs typeface="Tahoma" panose="020B0604030504040204" pitchFamily="34" charset="0"/>
              </a:rPr>
              <a:t>CHALLENGES WRT TO FILLING POSTS</a:t>
            </a:r>
            <a:endParaRPr lang="en-ZA"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76199" y="1155700"/>
            <a:ext cx="8926287" cy="5553743"/>
          </a:xfrm>
        </p:spPr>
        <p:txBody>
          <a:bodyPr>
            <a:noAutofit/>
          </a:bodyPr>
          <a:lstStyle/>
          <a:p>
            <a:pPr marL="0" indent="0">
              <a:buNone/>
            </a:pPr>
            <a:r>
              <a:rPr lang="en-ZA" sz="1400" dirty="0"/>
              <a:t> </a:t>
            </a:r>
            <a:r>
              <a:rPr lang="en-ZA" sz="1400" dirty="0" smtClean="0"/>
              <a:t>The </a:t>
            </a:r>
            <a:r>
              <a:rPr lang="en-ZA" sz="1400" dirty="0"/>
              <a:t>greatest contribution to the snail pace of filling </a:t>
            </a:r>
            <a:r>
              <a:rPr lang="en-ZA" sz="1400" dirty="0" smtClean="0"/>
              <a:t>SMS </a:t>
            </a:r>
            <a:r>
              <a:rPr lang="en-ZA" sz="1400" dirty="0"/>
              <a:t>posts has been found to be aggravated by the following factors: </a:t>
            </a:r>
          </a:p>
          <a:p>
            <a:pPr marL="0" indent="0">
              <a:buNone/>
            </a:pPr>
            <a:r>
              <a:rPr lang="en-ZA" sz="1400" dirty="0"/>
              <a:t>1</a:t>
            </a:r>
            <a:r>
              <a:rPr lang="en-ZA" sz="1400" b="1" dirty="0"/>
              <a:t>. Centralisation of recruitment and selection of SMS Posts in Head office</a:t>
            </a:r>
            <a:r>
              <a:rPr lang="en-ZA" sz="1400" dirty="0"/>
              <a:t> </a:t>
            </a:r>
          </a:p>
          <a:p>
            <a:pPr marL="0" indent="0">
              <a:buNone/>
            </a:pPr>
            <a:r>
              <a:rPr lang="en-ZA" sz="1400" dirty="0"/>
              <a:t>Section 96 (3) of the Correctional Service Act 2011 provides that “appointment or promotion of a Correctional official to or above the post level of director takes place in consultation with the Minister”. As a result of the centralized recruitment and selection of SMS members, the recruitment and selection process of SMS is nationally based</a:t>
            </a:r>
            <a:r>
              <a:rPr lang="en-ZA" sz="1400" dirty="0" smtClean="0"/>
              <a:t>.</a:t>
            </a:r>
          </a:p>
          <a:p>
            <a:endParaRPr lang="en-ZA" sz="1400" dirty="0"/>
          </a:p>
          <a:p>
            <a:pPr marL="0" indent="0">
              <a:buNone/>
            </a:pPr>
            <a:r>
              <a:rPr lang="en-ZA" sz="1400" b="1" dirty="0" smtClean="0"/>
              <a:t>2. </a:t>
            </a:r>
            <a:r>
              <a:rPr lang="en-ZA" sz="1400" b="1" dirty="0"/>
              <a:t>Senior managers and Executive Authority who are panellists are often committed to high level strategic commitments </a:t>
            </a:r>
            <a:r>
              <a:rPr lang="en-ZA" sz="1400" dirty="0"/>
              <a:t>of the organization leading to their unavailability during the said processes. </a:t>
            </a:r>
            <a:endParaRPr lang="en-ZA" sz="1400" dirty="0" smtClean="0"/>
          </a:p>
          <a:p>
            <a:endParaRPr lang="en-ZA" sz="1400" dirty="0"/>
          </a:p>
          <a:p>
            <a:pPr marL="0" indent="0">
              <a:buNone/>
            </a:pPr>
            <a:r>
              <a:rPr lang="en-ZA" sz="1400" dirty="0"/>
              <a:t>3. </a:t>
            </a:r>
            <a:r>
              <a:rPr lang="en-ZA" sz="1400" b="1" dirty="0"/>
              <a:t>Disappearance of some appointment memorandums </a:t>
            </a:r>
            <a:r>
              <a:rPr lang="en-ZA" sz="1400" dirty="0"/>
              <a:t>leading to re-advertisement of those posts. </a:t>
            </a:r>
            <a:endParaRPr lang="en-ZA" sz="1400" dirty="0" smtClean="0"/>
          </a:p>
          <a:p>
            <a:endParaRPr lang="en-ZA" sz="1400" dirty="0"/>
          </a:p>
          <a:p>
            <a:pPr marL="0" indent="0">
              <a:buNone/>
            </a:pPr>
            <a:r>
              <a:rPr lang="en-ZA" sz="1400" dirty="0"/>
              <a:t>4</a:t>
            </a:r>
            <a:r>
              <a:rPr lang="en-ZA" sz="1400" dirty="0" smtClean="0"/>
              <a:t>. </a:t>
            </a:r>
            <a:r>
              <a:rPr lang="en-ZA" sz="1400" b="1" dirty="0"/>
              <a:t>Disputes lodged against the pending appointment </a:t>
            </a:r>
            <a:r>
              <a:rPr lang="en-ZA" sz="1400" dirty="0" err="1"/>
              <a:t>eg</a:t>
            </a:r>
            <a:r>
              <a:rPr lang="en-ZA" sz="1400" dirty="0"/>
              <a:t> : JICS Director Support Services and DC ER</a:t>
            </a:r>
            <a:r>
              <a:rPr lang="en-ZA" sz="1400" dirty="0" smtClean="0"/>
              <a:t>.</a:t>
            </a:r>
          </a:p>
          <a:p>
            <a:endParaRPr lang="en-ZA" sz="1400" dirty="0"/>
          </a:p>
          <a:p>
            <a:pPr marL="0" indent="0">
              <a:buNone/>
            </a:pPr>
            <a:r>
              <a:rPr lang="en-ZA" sz="1400" dirty="0" smtClean="0"/>
              <a:t>5. </a:t>
            </a:r>
            <a:r>
              <a:rPr lang="en-ZA" sz="1400" b="1" dirty="0"/>
              <a:t>Lack of linkage between the vacancy rate and performance agreements </a:t>
            </a:r>
            <a:r>
              <a:rPr lang="en-ZA" sz="1400" dirty="0"/>
              <a:t>in the areas of operation. </a:t>
            </a:r>
            <a:endParaRPr lang="en-ZA" sz="1400" dirty="0" smtClean="0"/>
          </a:p>
          <a:p>
            <a:endParaRPr lang="en-ZA" sz="1400" dirty="0"/>
          </a:p>
          <a:p>
            <a:pPr marL="0" indent="0">
              <a:buNone/>
            </a:pPr>
            <a:r>
              <a:rPr lang="en-ZA" sz="1400" dirty="0"/>
              <a:t>6</a:t>
            </a:r>
            <a:r>
              <a:rPr lang="en-ZA" sz="1400" dirty="0" smtClean="0"/>
              <a:t>. </a:t>
            </a:r>
            <a:r>
              <a:rPr lang="en-ZA" sz="1400" dirty="0"/>
              <a:t>The tendency that </a:t>
            </a:r>
            <a:r>
              <a:rPr lang="en-ZA" sz="1400" b="1" dirty="0"/>
              <a:t>one </a:t>
            </a:r>
            <a:r>
              <a:rPr lang="en-ZA" sz="1400" b="1" dirty="0" smtClean="0"/>
              <a:t>panellist </a:t>
            </a:r>
            <a:r>
              <a:rPr lang="en-ZA" sz="1400" b="1" dirty="0"/>
              <a:t>is participating in many selection processes</a:t>
            </a:r>
            <a:r>
              <a:rPr lang="en-ZA" sz="1400" dirty="0"/>
              <a:t>. </a:t>
            </a:r>
            <a:endParaRPr lang="en-ZA" sz="1400" dirty="0" smtClean="0"/>
          </a:p>
          <a:p>
            <a:endParaRPr lang="en-ZA" sz="1400" dirty="0"/>
          </a:p>
          <a:p>
            <a:pPr marL="0" indent="0">
              <a:buNone/>
            </a:pPr>
            <a:r>
              <a:rPr lang="en-ZA" sz="1400" dirty="0"/>
              <a:t>7</a:t>
            </a:r>
            <a:r>
              <a:rPr lang="en-ZA" sz="1400" dirty="0" smtClean="0"/>
              <a:t>. </a:t>
            </a:r>
            <a:r>
              <a:rPr lang="en-ZA" sz="1400" b="1" dirty="0"/>
              <a:t>Obtaining assistance of </a:t>
            </a:r>
            <a:r>
              <a:rPr lang="en-ZA" sz="1400" b="1" dirty="0" smtClean="0"/>
              <a:t>Panellists </a:t>
            </a:r>
            <a:r>
              <a:rPr lang="en-ZA" sz="1400" b="1" dirty="0"/>
              <a:t>from other departments </a:t>
            </a:r>
            <a:r>
              <a:rPr lang="en-ZA" sz="1400" dirty="0"/>
              <a:t>especially in specialized professional posts such as Legal Services and Employee Relations</a:t>
            </a:r>
          </a:p>
          <a:p>
            <a:pPr marL="457200" lvl="1" indent="0" algn="just">
              <a:lnSpc>
                <a:spcPct val="150000"/>
              </a:lnSpc>
              <a:buNone/>
            </a:pPr>
            <a:endParaRPr lang="en-ZA" sz="24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EDFFCE0F-EC52-42A1-A60E-C179F3C2D2E8}" type="slidenum">
              <a:rPr lang="en-ZA" smtClean="0">
                <a:solidFill>
                  <a:prstClr val="black">
                    <a:tint val="75000"/>
                  </a:prstClr>
                </a:solidFill>
              </a:rPr>
              <a:pPr/>
              <a:t>5</a:t>
            </a:fld>
            <a:endParaRPr lang="en-ZA" dirty="0">
              <a:solidFill>
                <a:prstClr val="black">
                  <a:tint val="75000"/>
                </a:prstClr>
              </a:solidFill>
            </a:endParaRPr>
          </a:p>
        </p:txBody>
      </p:sp>
      <p:pic>
        <p:nvPicPr>
          <p:cNvPr id="4" name="Picture 3"/>
          <p:cNvPicPr>
            <a:picLocks noChangeAspect="1"/>
          </p:cNvPicPr>
          <p:nvPr/>
        </p:nvPicPr>
        <p:blipFill>
          <a:blip r:embed="rId2"/>
          <a:stretch>
            <a:fillRect/>
          </a:stretch>
        </p:blipFill>
        <p:spPr>
          <a:xfrm>
            <a:off x="-36512" y="0"/>
            <a:ext cx="927100" cy="1155700"/>
          </a:xfrm>
          <a:prstGeom prst="rect">
            <a:avLst/>
          </a:prstGeom>
        </p:spPr>
      </p:pic>
    </p:spTree>
    <p:extLst>
      <p:ext uri="{BB962C8B-B14F-4D97-AF65-F5344CB8AC3E}">
        <p14:creationId xmlns:p14="http://schemas.microsoft.com/office/powerpoint/2010/main" xmlns="" val="112079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562"/>
            <a:ext cx="8229600" cy="779062"/>
          </a:xfrm>
          <a:solidFill>
            <a:srgbClr val="92D050"/>
          </a:solidFill>
        </p:spPr>
        <p:txBody>
          <a:bodyPr>
            <a:normAutofit fontScale="90000"/>
          </a:bodyPr>
          <a:lstStyle/>
          <a:p>
            <a:r>
              <a:rPr lang="en-ZA" sz="3200" b="1" dirty="0" smtClean="0">
                <a:latin typeface="Tahoma" panose="020B0604030504040204" pitchFamily="34" charset="0"/>
                <a:ea typeface="Tahoma" panose="020B0604030504040204" pitchFamily="34" charset="0"/>
                <a:cs typeface="Tahoma" panose="020B0604030504040204" pitchFamily="34" charset="0"/>
              </a:rPr>
              <a:t>INTERVENTIONS TO ADDRESS CHALLENGES </a:t>
            </a:r>
            <a:endParaRPr lang="en-ZA"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 y="1456267"/>
            <a:ext cx="8458200" cy="4986824"/>
          </a:xfrm>
        </p:spPr>
        <p:txBody>
          <a:bodyPr>
            <a:noAutofit/>
          </a:bodyPr>
          <a:lstStyle/>
          <a:p>
            <a:pPr marL="457200" lvl="1" indent="0" algn="just">
              <a:lnSpc>
                <a:spcPct val="150000"/>
              </a:lnSpc>
              <a:buNone/>
            </a:pP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In order to ensure that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these problems are addressed,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the following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interventions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have been introduced and will be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sustained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throughout the period: </a:t>
            </a:r>
            <a:endPar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indent="-228600" algn="just">
              <a:lnSpc>
                <a:spcPct val="150000"/>
              </a:lnSpc>
              <a:buFont typeface="+mj-lt"/>
              <a:buAutoNum type="alphaUcPeriod"/>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Structured recruitment and selection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process-linked letters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and monthly progress reporting of the phases of recruitment and selection process by all chairpersons; </a:t>
            </a:r>
          </a:p>
          <a:p>
            <a:pPr marL="685800" lvl="1" indent="-228600" algn="just">
              <a:lnSpc>
                <a:spcPct val="150000"/>
              </a:lnSpc>
              <a:buFont typeface="+mj-lt"/>
              <a:buAutoNum type="alphaUcPeriod"/>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All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submissions are registered and accounted for by those moving them between offices. Duplicate copies submissions are generated as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backups</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indent="-228600" algn="just">
              <a:lnSpc>
                <a:spcPct val="150000"/>
              </a:lnSpc>
              <a:buFont typeface="+mj-lt"/>
              <a:buAutoNum type="alphaUcPeriod"/>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c. Immediately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a dispute is registered, the process should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is halted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to allow preliminary investigations to be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conducted;  </a:t>
            </a:r>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indent="-228600" algn="just">
              <a:lnSpc>
                <a:spcPct val="150000"/>
              </a:lnSpc>
              <a:buFont typeface="+mj-lt"/>
              <a:buAutoNum type="alphaUcPeriod"/>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All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the Performance Agreements of senior line managers such as Regional Commissioners and CDC’s have been linked with their vacancies in order to make for easier assessment and accountability during the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performance appraisals;</a:t>
            </a:r>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indent="-228600" algn="just">
              <a:lnSpc>
                <a:spcPct val="150000"/>
              </a:lnSpc>
              <a:buFont typeface="+mj-lt"/>
              <a:buAutoNum type="alphaUcPeriod"/>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Selection panelists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are now participating in fewer selection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processes;</a:t>
            </a:r>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indent="-228600" algn="just">
              <a:lnSpc>
                <a:spcPct val="150000"/>
              </a:lnSpc>
              <a:buFont typeface="+mj-lt"/>
              <a:buAutoNum type="alphaUcPeriod"/>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Providing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different dates for external selection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panelists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that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suit them; </a:t>
            </a:r>
          </a:p>
          <a:p>
            <a:pPr marL="685800" lvl="1" indent="-228600" algn="just">
              <a:lnSpc>
                <a:spcPct val="150000"/>
              </a:lnSpc>
              <a:buFont typeface="+mj-lt"/>
              <a:buAutoNum type="alphaUcPeriod"/>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Monthly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HR Committee meetings and fortnightly video conferencing are in place to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monitor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filling of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posts;</a:t>
            </a:r>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indent="-228600" algn="just">
              <a:lnSpc>
                <a:spcPct val="150000"/>
              </a:lnSpc>
              <a:buFont typeface="+mj-lt"/>
              <a:buAutoNum type="alphaUcPeriod"/>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Establishment of National HR Committee where regions and head office senior officials discuss the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progress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on filling of posts among other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things; and</a:t>
            </a:r>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685800" lvl="1" indent="-228600" algn="just">
              <a:lnSpc>
                <a:spcPct val="150000"/>
              </a:lnSpc>
              <a:buFont typeface="+mj-lt"/>
              <a:buAutoNum type="alphaUcPeriod"/>
            </a:pP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Monthly </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statistics are submitted by regions to Head Office on the filling of all vacant posts.</a:t>
            </a:r>
          </a:p>
          <a:p>
            <a:pPr marL="457200" lvl="1" indent="0" algn="just">
              <a:lnSpc>
                <a:spcPct val="150000"/>
              </a:lnSpc>
              <a:buNone/>
            </a:pPr>
            <a:endParaRPr lang="en-ZA" sz="12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lvl="1" indent="0" algn="just">
              <a:lnSpc>
                <a:spcPct val="150000"/>
              </a:lnSpc>
              <a:buNone/>
            </a:pPr>
            <a:endParaRPr lang="en-ZA" sz="2650"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EDFFCE0F-EC52-42A1-A60E-C179F3C2D2E8}" type="slidenum">
              <a:rPr lang="en-ZA" smtClean="0">
                <a:solidFill>
                  <a:prstClr val="black">
                    <a:tint val="75000"/>
                  </a:prstClr>
                </a:solidFill>
              </a:rPr>
              <a:pPr/>
              <a:t>6</a:t>
            </a:fld>
            <a:endParaRPr lang="en-ZA" dirty="0">
              <a:solidFill>
                <a:prstClr val="black">
                  <a:tint val="75000"/>
                </a:prstClr>
              </a:solidFill>
            </a:endParaRPr>
          </a:p>
        </p:txBody>
      </p:sp>
      <p:pic>
        <p:nvPicPr>
          <p:cNvPr id="4" name="Picture 3"/>
          <p:cNvPicPr>
            <a:picLocks noChangeAspect="1"/>
          </p:cNvPicPr>
          <p:nvPr/>
        </p:nvPicPr>
        <p:blipFill>
          <a:blip r:embed="rId2"/>
          <a:stretch>
            <a:fillRect/>
          </a:stretch>
        </p:blipFill>
        <p:spPr>
          <a:xfrm>
            <a:off x="-36512" y="0"/>
            <a:ext cx="927100" cy="1155700"/>
          </a:xfrm>
          <a:prstGeom prst="rect">
            <a:avLst/>
          </a:prstGeom>
        </p:spPr>
      </p:pic>
    </p:spTree>
    <p:extLst>
      <p:ext uri="{BB962C8B-B14F-4D97-AF65-F5344CB8AC3E}">
        <p14:creationId xmlns:p14="http://schemas.microsoft.com/office/powerpoint/2010/main" xmlns="" val="2462652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562"/>
            <a:ext cx="8229600" cy="779062"/>
          </a:xfrm>
          <a:solidFill>
            <a:srgbClr val="92D050"/>
          </a:solidFill>
        </p:spPr>
        <p:txBody>
          <a:bodyPr>
            <a:normAutofit fontScale="90000"/>
          </a:bodyPr>
          <a:lstStyle/>
          <a:p>
            <a:r>
              <a:rPr lang="en-US" sz="2800" b="1" dirty="0">
                <a:latin typeface="Tahoma" panose="020B0604030504040204" pitchFamily="34" charset="0"/>
                <a:ea typeface="Tahoma" panose="020B0604030504040204" pitchFamily="34" charset="0"/>
                <a:cs typeface="Tahoma" panose="020B0604030504040204" pitchFamily="34" charset="0"/>
              </a:rPr>
              <a:t>DCS THREE (3) PRONGED RECRUITMENT STRATEGY</a:t>
            </a:r>
            <a:endParaRPr lang="en-ZA"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08520" y="1488332"/>
            <a:ext cx="9252520" cy="5253035"/>
          </a:xfrm>
        </p:spPr>
        <p:txBody>
          <a:bodyPr>
            <a:noAutofit/>
          </a:bodyPr>
          <a:lstStyle/>
          <a:p>
            <a:pPr marL="457200" lvl="1" indent="0" algn="just">
              <a:lnSpc>
                <a:spcPct val="150000"/>
              </a:lnSpc>
              <a:buNone/>
            </a:pPr>
            <a:endParaRPr lang="en-ZA" sz="265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lvl="1" indent="0" algn="just">
              <a:lnSpc>
                <a:spcPct val="150000"/>
              </a:lnSpc>
              <a:buNone/>
            </a:pPr>
            <a:endParaRPr lang="en-ZA" sz="2650"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EDFFCE0F-EC52-42A1-A60E-C179F3C2D2E8}" type="slidenum">
              <a:rPr lang="en-ZA" smtClean="0">
                <a:solidFill>
                  <a:prstClr val="black">
                    <a:tint val="75000"/>
                  </a:prstClr>
                </a:solidFill>
              </a:rPr>
              <a:pPr/>
              <a:t>7</a:t>
            </a:fld>
            <a:endParaRPr lang="en-ZA" dirty="0">
              <a:solidFill>
                <a:prstClr val="black">
                  <a:tint val="75000"/>
                </a:prstClr>
              </a:solidFill>
            </a:endParaRPr>
          </a:p>
        </p:txBody>
      </p:sp>
      <p:pic>
        <p:nvPicPr>
          <p:cNvPr id="4" name="Picture 3"/>
          <p:cNvPicPr>
            <a:picLocks noChangeAspect="1"/>
          </p:cNvPicPr>
          <p:nvPr/>
        </p:nvPicPr>
        <p:blipFill>
          <a:blip r:embed="rId2"/>
          <a:stretch>
            <a:fillRect/>
          </a:stretch>
        </p:blipFill>
        <p:spPr>
          <a:xfrm>
            <a:off x="-36512" y="0"/>
            <a:ext cx="927100" cy="1155700"/>
          </a:xfrm>
          <a:prstGeom prst="rect">
            <a:avLst/>
          </a:prstGeom>
        </p:spPr>
      </p:pic>
      <p:graphicFrame>
        <p:nvGraphicFramePr>
          <p:cNvPr id="6" name="Content Placeholder 3"/>
          <p:cNvGraphicFramePr>
            <a:graphicFrameLocks/>
          </p:cNvGraphicFramePr>
          <p:nvPr>
            <p:extLst>
              <p:ext uri="{D42A27DB-BD31-4B8C-83A1-F6EECF244321}">
                <p14:modId xmlns:p14="http://schemas.microsoft.com/office/powerpoint/2010/main" xmlns="" val="3758781514"/>
              </p:ext>
            </p:extLst>
          </p:nvPr>
        </p:nvGraphicFramePr>
        <p:xfrm>
          <a:off x="691910" y="1290175"/>
          <a:ext cx="790598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54063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562"/>
            <a:ext cx="8229600" cy="779062"/>
          </a:xfrm>
          <a:solidFill>
            <a:srgbClr val="92D050"/>
          </a:solidFill>
        </p:spPr>
        <p:txBody>
          <a:bodyPr>
            <a:normAutofit fontScale="90000"/>
          </a:bodyPr>
          <a:lstStyle/>
          <a:p>
            <a:r>
              <a:rPr lang="en-ZA" sz="3200" b="1" dirty="0">
                <a:solidFill>
                  <a:prstClr val="black"/>
                </a:solidFill>
                <a:effectLst>
                  <a:outerShdw blurRad="38100" dist="38100" dir="2700000" algn="tl">
                    <a:srgbClr val="000000">
                      <a:alpha val="43137"/>
                    </a:srgbClr>
                  </a:outerShdw>
                </a:effectLst>
              </a:rPr>
              <a:t>2019/20 SMS RECRUITMENT AND SELECTION </a:t>
            </a:r>
            <a:r>
              <a:rPr lang="en-ZA" sz="3200" b="1" dirty="0" smtClean="0">
                <a:solidFill>
                  <a:prstClr val="black"/>
                </a:solidFill>
                <a:effectLst>
                  <a:outerShdw blurRad="38100" dist="38100" dir="2700000" algn="tl">
                    <a:srgbClr val="000000">
                      <a:alpha val="43137"/>
                    </a:srgbClr>
                  </a:outerShdw>
                </a:effectLst>
              </a:rPr>
              <a:t>PHASES</a:t>
            </a:r>
            <a:endParaRPr lang="en-ZA"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08520" y="1488332"/>
            <a:ext cx="9252520" cy="5253035"/>
          </a:xfrm>
        </p:spPr>
        <p:txBody>
          <a:bodyPr>
            <a:noAutofit/>
          </a:bodyPr>
          <a:lstStyle/>
          <a:p>
            <a:pPr marL="457200" lvl="1" indent="0" algn="just">
              <a:lnSpc>
                <a:spcPct val="150000"/>
              </a:lnSpc>
              <a:buNone/>
            </a:pPr>
            <a:endParaRPr lang="en-ZA" sz="265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lvl="1" indent="0" algn="just">
              <a:lnSpc>
                <a:spcPct val="150000"/>
              </a:lnSpc>
              <a:buNone/>
            </a:pPr>
            <a:endParaRPr lang="en-ZA" sz="2650"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EDFFCE0F-EC52-42A1-A60E-C179F3C2D2E8}" type="slidenum">
              <a:rPr lang="en-ZA" smtClean="0">
                <a:solidFill>
                  <a:prstClr val="black">
                    <a:tint val="75000"/>
                  </a:prstClr>
                </a:solidFill>
              </a:rPr>
              <a:pPr/>
              <a:t>8</a:t>
            </a:fld>
            <a:endParaRPr lang="en-ZA" dirty="0">
              <a:solidFill>
                <a:prstClr val="black">
                  <a:tint val="75000"/>
                </a:prstClr>
              </a:solidFill>
            </a:endParaRPr>
          </a:p>
        </p:txBody>
      </p:sp>
      <p:pic>
        <p:nvPicPr>
          <p:cNvPr id="4" name="Picture 3"/>
          <p:cNvPicPr>
            <a:picLocks noChangeAspect="1"/>
          </p:cNvPicPr>
          <p:nvPr/>
        </p:nvPicPr>
        <p:blipFill>
          <a:blip r:embed="rId2"/>
          <a:stretch>
            <a:fillRect/>
          </a:stretch>
        </p:blipFill>
        <p:spPr>
          <a:xfrm>
            <a:off x="-36512" y="0"/>
            <a:ext cx="927100" cy="1155700"/>
          </a:xfrm>
          <a:prstGeom prst="rect">
            <a:avLst/>
          </a:prstGeom>
        </p:spPr>
      </p:pic>
      <p:sp>
        <p:nvSpPr>
          <p:cNvPr id="6" name="Content Placeholder 7"/>
          <p:cNvSpPr txBox="1">
            <a:spLocks/>
          </p:cNvSpPr>
          <p:nvPr/>
        </p:nvSpPr>
        <p:spPr>
          <a:xfrm>
            <a:off x="63500" y="859367"/>
            <a:ext cx="9016999" cy="52027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ZA" sz="2800" b="1" dirty="0" smtClean="0">
                <a:solidFill>
                  <a:prstClr val="black"/>
                </a:solidFill>
                <a:effectLst>
                  <a:outerShdw blurRad="38100" dist="38100" dir="2700000" algn="tl">
                    <a:srgbClr val="000000">
                      <a:alpha val="43137"/>
                    </a:srgbClr>
                  </a:outerShdw>
                </a:effectLst>
                <a:ea typeface="+mj-ea"/>
                <a:cs typeface="+mj-cs"/>
              </a:rPr>
              <a:t>   </a:t>
            </a:r>
            <a:endParaRPr lang="en-ZA" sz="1100" dirty="0"/>
          </a:p>
        </p:txBody>
      </p:sp>
      <p:graphicFrame>
        <p:nvGraphicFramePr>
          <p:cNvPr id="8" name="Table 7"/>
          <p:cNvGraphicFramePr>
            <a:graphicFrameLocks noGrp="1"/>
          </p:cNvGraphicFramePr>
          <p:nvPr>
            <p:extLst>
              <p:ext uri="{D42A27DB-BD31-4B8C-83A1-F6EECF244321}">
                <p14:modId xmlns:p14="http://schemas.microsoft.com/office/powerpoint/2010/main" xmlns="" val="1384835130"/>
              </p:ext>
            </p:extLst>
          </p:nvPr>
        </p:nvGraphicFramePr>
        <p:xfrm>
          <a:off x="63500" y="1316566"/>
          <a:ext cx="9042400" cy="3470505"/>
        </p:xfrm>
        <a:graphic>
          <a:graphicData uri="http://schemas.openxmlformats.org/drawingml/2006/table">
            <a:tbl>
              <a:tblPr firstRow="1" firstCol="1" bandRow="1">
                <a:tableStyleId>{5C22544A-7EE6-4342-B048-85BDC9FD1C3A}</a:tableStyleId>
              </a:tblPr>
              <a:tblGrid>
                <a:gridCol w="3111500">
                  <a:extLst>
                    <a:ext uri="{9D8B030D-6E8A-4147-A177-3AD203B41FA5}">
                      <a16:colId xmlns:a16="http://schemas.microsoft.com/office/drawing/2014/main" xmlns="" val="20000"/>
                    </a:ext>
                  </a:extLst>
                </a:gridCol>
                <a:gridCol w="1274233">
                  <a:extLst>
                    <a:ext uri="{9D8B030D-6E8A-4147-A177-3AD203B41FA5}">
                      <a16:colId xmlns:a16="http://schemas.microsoft.com/office/drawing/2014/main" xmlns="" val="20001"/>
                    </a:ext>
                  </a:extLst>
                </a:gridCol>
                <a:gridCol w="1227667">
                  <a:extLst>
                    <a:ext uri="{9D8B030D-6E8A-4147-A177-3AD203B41FA5}">
                      <a16:colId xmlns:a16="http://schemas.microsoft.com/office/drawing/2014/main" xmlns="" val="20002"/>
                    </a:ext>
                  </a:extLst>
                </a:gridCol>
                <a:gridCol w="1283834">
                  <a:extLst>
                    <a:ext uri="{9D8B030D-6E8A-4147-A177-3AD203B41FA5}">
                      <a16:colId xmlns:a16="http://schemas.microsoft.com/office/drawing/2014/main" xmlns="" val="20003"/>
                    </a:ext>
                  </a:extLst>
                </a:gridCol>
                <a:gridCol w="1071666">
                  <a:extLst>
                    <a:ext uri="{9D8B030D-6E8A-4147-A177-3AD203B41FA5}">
                      <a16:colId xmlns:a16="http://schemas.microsoft.com/office/drawing/2014/main" xmlns="" val="20004"/>
                    </a:ext>
                  </a:extLst>
                </a:gridCol>
                <a:gridCol w="1073500">
                  <a:extLst>
                    <a:ext uri="{9D8B030D-6E8A-4147-A177-3AD203B41FA5}">
                      <a16:colId xmlns:a16="http://schemas.microsoft.com/office/drawing/2014/main" xmlns="" val="20005"/>
                    </a:ext>
                  </a:extLst>
                </a:gridCol>
              </a:tblGrid>
              <a:tr h="511762">
                <a:tc>
                  <a:txBody>
                    <a:bodyPr/>
                    <a:lstStyle/>
                    <a:p>
                      <a:pPr>
                        <a:lnSpc>
                          <a:spcPct val="115000"/>
                        </a:lnSpc>
                        <a:spcAft>
                          <a:spcPts val="0"/>
                        </a:spcAft>
                      </a:pPr>
                      <a:r>
                        <a:rPr lang="en-ZA" sz="1600" baseline="0" dirty="0" smtClean="0">
                          <a:solidFill>
                            <a:schemeClr val="tx1"/>
                          </a:solidFill>
                          <a:effectLst/>
                          <a:latin typeface="Calibri"/>
                          <a:ea typeface="Calibri"/>
                          <a:cs typeface="Times New Roman"/>
                        </a:rPr>
                        <a:t>SALARY LEVELS </a:t>
                      </a:r>
                      <a:endParaRPr lang="en-ZA" sz="16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smtClean="0">
                          <a:solidFill>
                            <a:schemeClr val="tx1"/>
                          </a:solidFill>
                          <a:effectLst/>
                          <a:latin typeface="Calibri"/>
                          <a:ea typeface="Calibri"/>
                          <a:cs typeface="Times New Roman"/>
                        </a:rPr>
                        <a:t>SL 16 </a:t>
                      </a:r>
                      <a:endParaRPr lang="en-ZA" sz="16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n-ZA" sz="1600" dirty="0" smtClean="0">
                          <a:solidFill>
                            <a:schemeClr val="tx1"/>
                          </a:solidFill>
                          <a:effectLst/>
                          <a:latin typeface="Calibri"/>
                          <a:ea typeface="Calibri"/>
                          <a:cs typeface="Times New Roman"/>
                        </a:rPr>
                        <a:t>CDC’s</a:t>
                      </a:r>
                      <a:endParaRPr lang="en-ZA" sz="16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n-ZA" sz="1600" dirty="0" smtClean="0">
                          <a:solidFill>
                            <a:schemeClr val="tx1"/>
                          </a:solidFill>
                          <a:effectLst/>
                        </a:rPr>
                        <a:t> DC</a:t>
                      </a:r>
                      <a:r>
                        <a:rPr lang="en-ZA" sz="1600" baseline="0" dirty="0" smtClean="0">
                          <a:solidFill>
                            <a:schemeClr val="tx1"/>
                          </a:solidFill>
                          <a:effectLst/>
                        </a:rPr>
                        <a:t>’s</a:t>
                      </a:r>
                      <a:endParaRPr lang="en-ZA" sz="160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tcPr>
                </a:tc>
                <a:tc>
                  <a:txBody>
                    <a:bodyPr/>
                    <a:lstStyle/>
                    <a:p>
                      <a:pPr>
                        <a:lnSpc>
                          <a:spcPct val="115000"/>
                        </a:lnSpc>
                        <a:spcAft>
                          <a:spcPts val="0"/>
                        </a:spcAft>
                      </a:pPr>
                      <a:r>
                        <a:rPr lang="en-ZA" sz="1600" dirty="0" smtClean="0">
                          <a:solidFill>
                            <a:schemeClr val="tx1"/>
                          </a:solidFill>
                          <a:effectLst/>
                          <a:latin typeface="Calibri"/>
                          <a:ea typeface="Calibri"/>
                          <a:cs typeface="Times New Roman"/>
                        </a:rPr>
                        <a:t>DIR’s</a:t>
                      </a:r>
                      <a:endParaRPr lang="en-ZA" sz="16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15000"/>
                        </a:lnSpc>
                        <a:spcAft>
                          <a:spcPts val="0"/>
                        </a:spcAft>
                      </a:pPr>
                      <a:r>
                        <a:rPr lang="en-ZA" sz="1600" dirty="0" smtClean="0">
                          <a:solidFill>
                            <a:schemeClr val="tx1"/>
                          </a:solidFill>
                          <a:effectLst/>
                          <a:latin typeface="Calibri"/>
                          <a:ea typeface="Calibri"/>
                          <a:cs typeface="Times New Roman"/>
                        </a:rPr>
                        <a:t>TOTAL </a:t>
                      </a:r>
                      <a:endParaRPr lang="en-ZA" sz="16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r h="2290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dirty="0" smtClean="0">
                          <a:solidFill>
                            <a:schemeClr val="tx1"/>
                          </a:solidFill>
                          <a:effectLst/>
                          <a:latin typeface="+mj-lt"/>
                        </a:rPr>
                        <a:t>TOTAL VACANT POSTS </a:t>
                      </a:r>
                      <a:endParaRPr lang="en-ZA" sz="1400" dirty="0" smtClean="0">
                        <a:solidFill>
                          <a:schemeClr val="tx1"/>
                        </a:solidFill>
                        <a:effectLst/>
                        <a:latin typeface="+mj-lt"/>
                        <a:ea typeface="Calibri"/>
                        <a:cs typeface="Times New Roman"/>
                      </a:endParaRPr>
                    </a:p>
                  </a:txBody>
                  <a:tcPr marL="68580" marR="68580" marT="0" marB="0">
                    <a:solidFill>
                      <a:schemeClr val="tx2">
                        <a:lumMod val="40000"/>
                        <a:lumOff val="60000"/>
                      </a:schemeClr>
                    </a:solidFill>
                  </a:tcPr>
                </a:tc>
                <a:tc>
                  <a:txBody>
                    <a:bodyPr/>
                    <a:lstStyle/>
                    <a:p>
                      <a:pPr algn="ctr">
                        <a:lnSpc>
                          <a:spcPct val="115000"/>
                        </a:lnSpc>
                        <a:spcAft>
                          <a:spcPts val="0"/>
                        </a:spcAft>
                      </a:pPr>
                      <a:r>
                        <a:rPr lang="en-US" sz="1400" b="1" dirty="0" smtClean="0">
                          <a:solidFill>
                            <a:schemeClr val="tx1"/>
                          </a:solidFill>
                          <a:effectLst/>
                          <a:latin typeface="Calibri"/>
                          <a:ea typeface="Calibri"/>
                          <a:cs typeface="Times New Roman"/>
                        </a:rPr>
                        <a:t>1</a:t>
                      </a:r>
                      <a:endParaRPr lang="en-ZA" sz="1400" b="1" dirty="0">
                        <a:solidFill>
                          <a:schemeClr val="tx1"/>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algn="ctr">
                        <a:lnSpc>
                          <a:spcPct val="115000"/>
                        </a:lnSpc>
                        <a:spcAft>
                          <a:spcPts val="0"/>
                        </a:spcAft>
                      </a:pPr>
                      <a:r>
                        <a:rPr lang="en-ZA" sz="1400" b="1" dirty="0" smtClean="0">
                          <a:solidFill>
                            <a:schemeClr val="tx1"/>
                          </a:solidFill>
                          <a:effectLst/>
                          <a:latin typeface="Calibri"/>
                          <a:ea typeface="Calibri"/>
                          <a:cs typeface="Times New Roman"/>
                        </a:rPr>
                        <a:t>5</a:t>
                      </a:r>
                      <a:endParaRPr lang="en-ZA" sz="1400" b="1" dirty="0">
                        <a:solidFill>
                          <a:schemeClr val="tx1"/>
                        </a:solidFill>
                        <a:effectLst/>
                        <a:latin typeface="Calibri"/>
                        <a:ea typeface="Calibri"/>
                        <a:cs typeface="Times New Roman"/>
                      </a:endParaRPr>
                    </a:p>
                  </a:txBody>
                  <a:tcPr marL="68580" marR="68580" marT="0" marB="0">
                    <a:solidFill>
                      <a:schemeClr val="tx2">
                        <a:lumMod val="40000"/>
                        <a:lumOff val="60000"/>
                      </a:schemeClr>
                    </a:solidFill>
                  </a:tcPr>
                </a:tc>
                <a:tc>
                  <a:txBody>
                    <a:bodyPr/>
                    <a:lstStyle/>
                    <a:p>
                      <a:pPr algn="ctr">
                        <a:lnSpc>
                          <a:spcPct val="115000"/>
                        </a:lnSpc>
                        <a:spcAft>
                          <a:spcPts val="0"/>
                        </a:spcAft>
                      </a:pPr>
                      <a:r>
                        <a:rPr lang="en-ZA" sz="1400" b="1" dirty="0" smtClean="0">
                          <a:solidFill>
                            <a:schemeClr val="tx1"/>
                          </a:solidFill>
                          <a:effectLst/>
                          <a:latin typeface="Calibri"/>
                          <a:ea typeface="Calibri"/>
                          <a:cs typeface="Times New Roman"/>
                        </a:rPr>
                        <a:t>11</a:t>
                      </a:r>
                      <a:endParaRPr lang="en-ZA" sz="1400" b="1"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tx2">
                        <a:lumMod val="40000"/>
                        <a:lumOff val="60000"/>
                      </a:schemeClr>
                    </a:solidFill>
                  </a:tcPr>
                </a:tc>
                <a:tc>
                  <a:txBody>
                    <a:bodyPr/>
                    <a:lstStyle/>
                    <a:p>
                      <a:pPr algn="ctr">
                        <a:lnSpc>
                          <a:spcPct val="115000"/>
                        </a:lnSpc>
                        <a:spcAft>
                          <a:spcPts val="0"/>
                        </a:spcAft>
                      </a:pPr>
                      <a:r>
                        <a:rPr lang="en-ZA" sz="1400" b="1" dirty="0" smtClean="0">
                          <a:solidFill>
                            <a:schemeClr val="tx1"/>
                          </a:solidFill>
                          <a:effectLst/>
                          <a:latin typeface="Calibri"/>
                          <a:ea typeface="Calibri"/>
                          <a:cs typeface="Times New Roman"/>
                        </a:rPr>
                        <a:t>38</a:t>
                      </a:r>
                      <a:endParaRPr lang="en-ZA" sz="14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40000"/>
                        <a:lumOff val="60000"/>
                      </a:schemeClr>
                    </a:solidFill>
                  </a:tcPr>
                </a:tc>
                <a:tc>
                  <a:txBody>
                    <a:bodyPr/>
                    <a:lstStyle/>
                    <a:p>
                      <a:pPr algn="ctr" fontAlgn="b"/>
                      <a:r>
                        <a:rPr lang="en-US" sz="1400" b="1" i="0" u="none" strike="noStrike" dirty="0" smtClean="0">
                          <a:solidFill>
                            <a:srgbClr val="000000"/>
                          </a:solidFill>
                          <a:effectLst/>
                          <a:latin typeface="Calibri"/>
                        </a:rPr>
                        <a:t>55</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tx2">
                        <a:lumMod val="40000"/>
                        <a:lumOff val="60000"/>
                      </a:schemeClr>
                    </a:solidFill>
                  </a:tcPr>
                </a:tc>
                <a:extLst>
                  <a:ext uri="{0D108BD9-81ED-4DB2-BD59-A6C34878D82A}">
                    <a16:rowId xmlns:a16="http://schemas.microsoft.com/office/drawing/2014/main" xmlns="" val="10001"/>
                  </a:ext>
                </a:extLst>
              </a:tr>
              <a:tr h="24553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dirty="0" smtClean="0">
                          <a:solidFill>
                            <a:schemeClr val="tx1"/>
                          </a:solidFill>
                          <a:effectLst/>
                          <a:latin typeface="+mj-lt"/>
                          <a:ea typeface="Calibri"/>
                          <a:cs typeface="Times New Roman"/>
                        </a:rPr>
                        <a:t>TOTAL ADVERTISED </a:t>
                      </a:r>
                    </a:p>
                  </a:txBody>
                  <a:tcPr marL="68580" marR="68580" marT="0" marB="0">
                    <a:solidFill>
                      <a:schemeClr val="accent3">
                        <a:lumMod val="75000"/>
                      </a:schemeClr>
                    </a:solidFill>
                  </a:tcPr>
                </a:tc>
                <a:tc>
                  <a:txBody>
                    <a:bodyPr/>
                    <a:lstStyle/>
                    <a:p>
                      <a:pPr algn="ctr">
                        <a:lnSpc>
                          <a:spcPct val="115000"/>
                        </a:lnSpc>
                        <a:spcAft>
                          <a:spcPts val="0"/>
                        </a:spcAft>
                      </a:pPr>
                      <a:r>
                        <a:rPr lang="en-ZA" sz="1400" b="1" dirty="0" smtClean="0">
                          <a:solidFill>
                            <a:schemeClr val="tx1"/>
                          </a:solidFill>
                          <a:effectLst/>
                          <a:latin typeface="Calibri"/>
                          <a:ea typeface="Calibri"/>
                          <a:cs typeface="Times New Roman"/>
                        </a:rPr>
                        <a:t>0</a:t>
                      </a:r>
                      <a:endParaRPr lang="en-ZA" sz="1400" b="1" dirty="0">
                        <a:solidFill>
                          <a:schemeClr val="tx1"/>
                        </a:solidFill>
                        <a:effectLst/>
                        <a:latin typeface="Calibri"/>
                        <a:ea typeface="Calibri"/>
                        <a:cs typeface="Times New Roman"/>
                      </a:endParaRPr>
                    </a:p>
                  </a:txBody>
                  <a:tcPr marL="68580" marR="68580" marT="0" marB="0">
                    <a:solidFill>
                      <a:schemeClr val="accent3">
                        <a:lumMod val="75000"/>
                      </a:schemeClr>
                    </a:solidFill>
                  </a:tcPr>
                </a:tc>
                <a:tc>
                  <a:txBody>
                    <a:bodyPr/>
                    <a:lstStyle/>
                    <a:p>
                      <a:pPr algn="ctr">
                        <a:lnSpc>
                          <a:spcPct val="115000"/>
                        </a:lnSpc>
                        <a:spcAft>
                          <a:spcPts val="0"/>
                        </a:spcAft>
                      </a:pPr>
                      <a:r>
                        <a:rPr lang="en-ZA" sz="1400" b="1" dirty="0" smtClean="0">
                          <a:solidFill>
                            <a:schemeClr val="tx1"/>
                          </a:solidFill>
                          <a:effectLst/>
                          <a:latin typeface="Calibri"/>
                          <a:ea typeface="Calibri"/>
                          <a:cs typeface="Times New Roman"/>
                        </a:rPr>
                        <a:t>4</a:t>
                      </a:r>
                      <a:endParaRPr lang="en-ZA" sz="1400" b="1" dirty="0">
                        <a:solidFill>
                          <a:schemeClr val="tx1"/>
                        </a:solidFill>
                        <a:effectLst/>
                        <a:latin typeface="Calibri"/>
                        <a:ea typeface="Calibri"/>
                        <a:cs typeface="Times New Roman"/>
                      </a:endParaRPr>
                    </a:p>
                  </a:txBody>
                  <a:tcPr marL="68580" marR="68580" marT="0" marB="0">
                    <a:solidFill>
                      <a:schemeClr val="accent3">
                        <a:lumMod val="75000"/>
                      </a:schemeClr>
                    </a:solidFill>
                  </a:tcPr>
                </a:tc>
                <a:tc>
                  <a:txBody>
                    <a:bodyPr/>
                    <a:lstStyle/>
                    <a:p>
                      <a:pPr algn="ctr">
                        <a:lnSpc>
                          <a:spcPct val="115000"/>
                        </a:lnSpc>
                        <a:spcAft>
                          <a:spcPts val="0"/>
                        </a:spcAft>
                      </a:pPr>
                      <a:r>
                        <a:rPr lang="en-ZA" sz="1400" b="1" dirty="0" smtClean="0">
                          <a:solidFill>
                            <a:schemeClr val="tx1"/>
                          </a:solidFill>
                          <a:effectLst/>
                          <a:latin typeface="Calibri"/>
                          <a:ea typeface="Calibri"/>
                          <a:cs typeface="Times New Roman"/>
                        </a:rPr>
                        <a:t>9</a:t>
                      </a:r>
                      <a:endParaRPr lang="en-ZA" sz="1400" b="1"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3">
                        <a:lumMod val="75000"/>
                      </a:schemeClr>
                    </a:solidFill>
                  </a:tcPr>
                </a:tc>
                <a:tc>
                  <a:txBody>
                    <a:bodyPr/>
                    <a:lstStyle/>
                    <a:p>
                      <a:pPr algn="ctr">
                        <a:lnSpc>
                          <a:spcPct val="115000"/>
                        </a:lnSpc>
                        <a:spcAft>
                          <a:spcPts val="0"/>
                        </a:spcAft>
                      </a:pPr>
                      <a:r>
                        <a:rPr lang="en-ZA" sz="1400" b="1" dirty="0" smtClean="0">
                          <a:solidFill>
                            <a:schemeClr val="tx1"/>
                          </a:solidFill>
                          <a:effectLst/>
                          <a:latin typeface="Calibri"/>
                          <a:ea typeface="Calibri"/>
                          <a:cs typeface="Times New Roman"/>
                        </a:rPr>
                        <a:t>33</a:t>
                      </a:r>
                      <a:endParaRPr lang="en-ZA" sz="14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75000"/>
                      </a:schemeClr>
                    </a:solidFill>
                  </a:tcPr>
                </a:tc>
                <a:tc>
                  <a:txBody>
                    <a:bodyPr/>
                    <a:lstStyle/>
                    <a:p>
                      <a:pPr algn="ctr" fontAlgn="b"/>
                      <a:r>
                        <a:rPr lang="en-US" sz="1400" b="1" i="0" u="none" strike="noStrike" dirty="0" smtClean="0">
                          <a:solidFill>
                            <a:srgbClr val="000000"/>
                          </a:solidFill>
                          <a:effectLst/>
                          <a:latin typeface="Calibri"/>
                        </a:rPr>
                        <a:t>46</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3">
                        <a:lumMod val="75000"/>
                      </a:schemeClr>
                    </a:solidFill>
                  </a:tcPr>
                </a:tc>
                <a:extLst>
                  <a:ext uri="{0D108BD9-81ED-4DB2-BD59-A6C34878D82A}">
                    <a16:rowId xmlns:a16="http://schemas.microsoft.com/office/drawing/2014/main" xmlns="" val="10002"/>
                  </a:ext>
                </a:extLst>
              </a:tr>
              <a:tr h="26246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400" baseline="0" dirty="0" smtClean="0">
                          <a:solidFill>
                            <a:schemeClr val="tx1"/>
                          </a:solidFill>
                          <a:effectLst/>
                          <a:latin typeface="+mj-lt"/>
                        </a:rPr>
                        <a:t>DUE FOR SHORTLIST</a:t>
                      </a:r>
                      <a:endParaRPr lang="en-ZA" sz="1400" dirty="0" smtClean="0">
                        <a:solidFill>
                          <a:schemeClr val="tx1"/>
                        </a:solidFill>
                        <a:effectLst/>
                        <a:latin typeface="+mj-lt"/>
                        <a:ea typeface="Calibri"/>
                        <a:cs typeface="Times New Roman"/>
                      </a:endParaRPr>
                    </a:p>
                  </a:txBody>
                  <a:tcPr marL="68580" marR="68580" marT="0" marB="0">
                    <a:solidFill>
                      <a:schemeClr val="accent2">
                        <a:lumMod val="60000"/>
                        <a:lumOff val="40000"/>
                      </a:schemeClr>
                    </a:solidFill>
                  </a:tcPr>
                </a:tc>
                <a:tc>
                  <a:txBody>
                    <a:bodyPr/>
                    <a:lstStyle/>
                    <a:p>
                      <a:pPr algn="ctr">
                        <a:lnSpc>
                          <a:spcPct val="115000"/>
                        </a:lnSpc>
                        <a:spcAft>
                          <a:spcPts val="0"/>
                        </a:spcAft>
                      </a:pPr>
                      <a:r>
                        <a:rPr lang="en-ZA" sz="1400" b="1" dirty="0" smtClean="0">
                          <a:solidFill>
                            <a:schemeClr val="tx1"/>
                          </a:solidFill>
                          <a:effectLst/>
                          <a:latin typeface="Calibri"/>
                          <a:ea typeface="Calibri"/>
                          <a:cs typeface="Times New Roman"/>
                        </a:rPr>
                        <a:t>0</a:t>
                      </a:r>
                      <a:endParaRPr lang="en-ZA" sz="1400" b="1" dirty="0">
                        <a:solidFill>
                          <a:schemeClr val="tx1"/>
                        </a:solidFill>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gn="ctr">
                        <a:lnSpc>
                          <a:spcPct val="115000"/>
                        </a:lnSpc>
                        <a:spcAft>
                          <a:spcPts val="0"/>
                        </a:spcAft>
                      </a:pPr>
                      <a:r>
                        <a:rPr lang="en-ZA" sz="1400" b="1" dirty="0" smtClean="0">
                          <a:solidFill>
                            <a:schemeClr val="tx1"/>
                          </a:solidFill>
                          <a:effectLst/>
                          <a:latin typeface="Calibri"/>
                          <a:ea typeface="Calibri"/>
                          <a:cs typeface="Times New Roman"/>
                        </a:rPr>
                        <a:t>4</a:t>
                      </a:r>
                      <a:endParaRPr lang="en-ZA" sz="1400" b="1" dirty="0">
                        <a:solidFill>
                          <a:schemeClr val="tx1"/>
                        </a:solidFill>
                        <a:effectLst/>
                        <a:latin typeface="Calibri"/>
                        <a:ea typeface="Calibri"/>
                        <a:cs typeface="Times New Roman"/>
                      </a:endParaRPr>
                    </a:p>
                  </a:txBody>
                  <a:tcPr marL="68580" marR="68580" marT="0" marB="0">
                    <a:solidFill>
                      <a:schemeClr val="accent2">
                        <a:lumMod val="60000"/>
                        <a:lumOff val="40000"/>
                      </a:schemeClr>
                    </a:solidFill>
                  </a:tcPr>
                </a:tc>
                <a:tc>
                  <a:txBody>
                    <a:bodyPr/>
                    <a:lstStyle/>
                    <a:p>
                      <a:pPr algn="ctr">
                        <a:lnSpc>
                          <a:spcPct val="115000"/>
                        </a:lnSpc>
                        <a:spcAft>
                          <a:spcPts val="0"/>
                        </a:spcAft>
                      </a:pPr>
                      <a:r>
                        <a:rPr lang="en-ZA" sz="1400" b="1" dirty="0" smtClean="0">
                          <a:solidFill>
                            <a:schemeClr val="tx1"/>
                          </a:solidFill>
                          <a:effectLst/>
                          <a:latin typeface="Calibri"/>
                          <a:ea typeface="Calibri"/>
                          <a:cs typeface="Times New Roman"/>
                        </a:rPr>
                        <a:t>7</a:t>
                      </a:r>
                      <a:endParaRPr lang="en-ZA" sz="1400" b="1"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a:lnSpc>
                          <a:spcPct val="115000"/>
                        </a:lnSpc>
                        <a:spcAft>
                          <a:spcPts val="0"/>
                        </a:spcAft>
                      </a:pPr>
                      <a:r>
                        <a:rPr lang="en-ZA" sz="1400" b="1" dirty="0" smtClean="0">
                          <a:solidFill>
                            <a:schemeClr val="tx1"/>
                          </a:solidFill>
                          <a:effectLst/>
                          <a:latin typeface="+mn-lt"/>
                          <a:ea typeface="Calibri"/>
                          <a:cs typeface="Times New Roman"/>
                        </a:rPr>
                        <a:t>17</a:t>
                      </a:r>
                      <a:endParaRPr lang="en-ZA" sz="1400" b="1"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fontAlgn="b"/>
                      <a:r>
                        <a:rPr lang="en-US" sz="1400" b="1" i="0" u="none" strike="noStrike" dirty="0" smtClean="0">
                          <a:solidFill>
                            <a:srgbClr val="000000"/>
                          </a:solidFill>
                          <a:effectLst/>
                          <a:latin typeface="Calibri"/>
                        </a:rPr>
                        <a:t>26</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2">
                        <a:lumMod val="60000"/>
                        <a:lumOff val="40000"/>
                      </a:schemeClr>
                    </a:solidFill>
                  </a:tcPr>
                </a:tc>
                <a:extLst>
                  <a:ext uri="{0D108BD9-81ED-4DB2-BD59-A6C34878D82A}">
                    <a16:rowId xmlns:a16="http://schemas.microsoft.com/office/drawing/2014/main" xmlns="" val="10003"/>
                  </a:ext>
                </a:extLst>
              </a:tr>
              <a:tr h="2624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aseline="0" dirty="0" smtClean="0">
                          <a:solidFill>
                            <a:schemeClr val="tx1"/>
                          </a:solidFill>
                          <a:effectLst/>
                          <a:latin typeface="+mj-lt"/>
                          <a:ea typeface="Calibri"/>
                          <a:cs typeface="Times New Roman"/>
                        </a:rPr>
                        <a:t>DUE FOR INTERVIEWS</a:t>
                      </a:r>
                      <a:endParaRPr lang="en-ZA" sz="1400" dirty="0" smtClean="0">
                        <a:solidFill>
                          <a:schemeClr val="tx1"/>
                        </a:solidFill>
                        <a:effectLst/>
                        <a:latin typeface="+mj-lt"/>
                        <a:ea typeface="Calibri"/>
                        <a:cs typeface="Times New Roman"/>
                      </a:endParaRPr>
                    </a:p>
                  </a:txBody>
                  <a:tcPr marL="68580" marR="68580" marT="0" marB="0">
                    <a:solidFill>
                      <a:schemeClr val="accent3">
                        <a:lumMod val="60000"/>
                        <a:lumOff val="40000"/>
                      </a:schemeClr>
                    </a:solidFill>
                  </a:tcPr>
                </a:tc>
                <a:tc>
                  <a:txBody>
                    <a:bodyPr/>
                    <a:lstStyle/>
                    <a:p>
                      <a:pPr algn="ctr">
                        <a:lnSpc>
                          <a:spcPct val="115000"/>
                        </a:lnSpc>
                        <a:spcAft>
                          <a:spcPts val="0"/>
                        </a:spcAft>
                      </a:pPr>
                      <a:r>
                        <a:rPr lang="en-ZA" sz="1400" b="1" dirty="0" smtClean="0">
                          <a:solidFill>
                            <a:schemeClr val="tx1"/>
                          </a:solidFill>
                          <a:effectLst/>
                          <a:latin typeface="Calibri"/>
                          <a:ea typeface="Calibri"/>
                          <a:cs typeface="Times New Roman"/>
                        </a:rPr>
                        <a:t>0</a:t>
                      </a:r>
                      <a:endParaRPr lang="en-ZA" sz="1400" b="1" dirty="0">
                        <a:solidFill>
                          <a:schemeClr val="tx1"/>
                        </a:solidFill>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gn="ctr"/>
                      <a:r>
                        <a:rPr lang="en-ZA" sz="1400" b="1" dirty="0" smtClean="0"/>
                        <a:t>0</a:t>
                      </a:r>
                      <a:endParaRPr lang="en-ZA" sz="1400" b="1" dirty="0"/>
                    </a:p>
                  </a:txBody>
                  <a:tcPr marL="68580" marR="68580" marT="0" marB="0">
                    <a:solidFill>
                      <a:schemeClr val="accent3">
                        <a:lumMod val="60000"/>
                        <a:lumOff val="40000"/>
                      </a:schemeClr>
                    </a:solidFill>
                  </a:tcPr>
                </a:tc>
                <a:tc>
                  <a:txBody>
                    <a:bodyPr/>
                    <a:lstStyle/>
                    <a:p>
                      <a:pPr algn="ctr">
                        <a:lnSpc>
                          <a:spcPct val="115000"/>
                        </a:lnSpc>
                        <a:spcAft>
                          <a:spcPts val="0"/>
                        </a:spcAft>
                      </a:pPr>
                      <a:r>
                        <a:rPr lang="en-ZA" sz="1400" b="1" dirty="0" smtClean="0">
                          <a:solidFill>
                            <a:schemeClr val="tx1"/>
                          </a:solidFill>
                          <a:effectLst/>
                          <a:latin typeface="Calibri"/>
                          <a:ea typeface="Calibri"/>
                          <a:cs typeface="Times New Roman"/>
                        </a:rPr>
                        <a:t>2</a:t>
                      </a:r>
                      <a:endParaRPr lang="en-ZA" sz="1400" b="1"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accent3">
                        <a:lumMod val="60000"/>
                        <a:lumOff val="40000"/>
                      </a:schemeClr>
                    </a:solidFill>
                  </a:tcPr>
                </a:tc>
                <a:tc>
                  <a:txBody>
                    <a:bodyPr/>
                    <a:lstStyle/>
                    <a:p>
                      <a:pPr algn="ctr">
                        <a:lnSpc>
                          <a:spcPct val="115000"/>
                        </a:lnSpc>
                        <a:spcAft>
                          <a:spcPts val="0"/>
                        </a:spcAft>
                      </a:pPr>
                      <a:r>
                        <a:rPr lang="en-ZA" sz="1400" b="1" dirty="0" smtClean="0">
                          <a:solidFill>
                            <a:schemeClr val="tx1"/>
                          </a:solidFill>
                          <a:effectLst/>
                          <a:latin typeface="Calibri"/>
                          <a:ea typeface="Calibri"/>
                          <a:cs typeface="Times New Roman"/>
                        </a:rPr>
                        <a:t>7</a:t>
                      </a:r>
                      <a:endParaRPr lang="en-ZA" sz="14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60000"/>
                        <a:lumOff val="40000"/>
                      </a:schemeClr>
                    </a:solidFill>
                  </a:tcPr>
                </a:tc>
                <a:tc>
                  <a:txBody>
                    <a:bodyPr/>
                    <a:lstStyle/>
                    <a:p>
                      <a:pPr algn="ctr" fontAlgn="b"/>
                      <a:r>
                        <a:rPr lang="en-US" sz="1400" b="1" i="0" u="none" strike="noStrike" dirty="0" smtClean="0">
                          <a:solidFill>
                            <a:srgbClr val="000000"/>
                          </a:solidFill>
                          <a:effectLst/>
                          <a:latin typeface="Calibri"/>
                        </a:rPr>
                        <a:t>9</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3">
                        <a:lumMod val="60000"/>
                        <a:lumOff val="40000"/>
                      </a:schemeClr>
                    </a:solidFill>
                  </a:tcPr>
                </a:tc>
                <a:extLst>
                  <a:ext uri="{0D108BD9-81ED-4DB2-BD59-A6C34878D82A}">
                    <a16:rowId xmlns:a16="http://schemas.microsoft.com/office/drawing/2014/main" xmlns="" val="10004"/>
                  </a:ext>
                </a:extLst>
              </a:tr>
              <a:tr h="245533">
                <a:tc>
                  <a:txBody>
                    <a:bodyPr/>
                    <a:lstStyle/>
                    <a:p>
                      <a:pPr marL="0" marR="0" indent="0" algn="l" defTabSz="457011"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DUE</a:t>
                      </a:r>
                      <a:r>
                        <a:rPr lang="en-ZA" sz="1400" baseline="0" dirty="0" smtClean="0">
                          <a:solidFill>
                            <a:schemeClr val="tx1"/>
                          </a:solidFill>
                        </a:rPr>
                        <a:t> FOR APPOINTMENT</a:t>
                      </a:r>
                    </a:p>
                  </a:txBody>
                  <a:tcPr marL="68580" marR="68580" marT="0" marB="0">
                    <a:solidFill>
                      <a:schemeClr val="accent6">
                        <a:lumMod val="40000"/>
                        <a:lumOff val="60000"/>
                      </a:schemeClr>
                    </a:solidFill>
                  </a:tcPr>
                </a:tc>
                <a:tc>
                  <a:txBody>
                    <a:bodyPr/>
                    <a:lstStyle/>
                    <a:p>
                      <a:pPr algn="ctr"/>
                      <a:r>
                        <a:rPr lang="en-ZA" sz="1400" b="1" dirty="0" smtClean="0">
                          <a:solidFill>
                            <a:schemeClr val="tx1"/>
                          </a:solidFill>
                        </a:rPr>
                        <a:t>0</a:t>
                      </a:r>
                      <a:endParaRPr lang="en-ZA" sz="1400" b="1" dirty="0">
                        <a:solidFill>
                          <a:schemeClr val="tx1"/>
                        </a:solidFill>
                      </a:endParaRPr>
                    </a:p>
                  </a:txBody>
                  <a:tcPr marL="68580" marR="68580" marT="0" marB="0">
                    <a:solidFill>
                      <a:schemeClr val="accent6">
                        <a:lumMod val="40000"/>
                        <a:lumOff val="60000"/>
                      </a:schemeClr>
                    </a:solidFill>
                  </a:tcPr>
                </a:tc>
                <a:tc>
                  <a:txBody>
                    <a:bodyPr/>
                    <a:lstStyle/>
                    <a:p>
                      <a:pPr algn="ctr"/>
                      <a:r>
                        <a:rPr lang="en-ZA" sz="1400" b="1" dirty="0" smtClean="0"/>
                        <a:t>0</a:t>
                      </a:r>
                      <a:endParaRPr lang="en-ZA" sz="1400" b="1" dirty="0"/>
                    </a:p>
                  </a:txBody>
                  <a:tcPr marL="68580" marR="68580" marT="0" marB="0">
                    <a:solidFill>
                      <a:schemeClr val="accent6">
                        <a:lumMod val="40000"/>
                        <a:lumOff val="60000"/>
                      </a:schemeClr>
                    </a:solidFill>
                  </a:tcPr>
                </a:tc>
                <a:tc>
                  <a:txBody>
                    <a:bodyPr/>
                    <a:lstStyle/>
                    <a:p>
                      <a:pPr algn="ctr"/>
                      <a:r>
                        <a:rPr lang="en-ZA" sz="1400" b="1" dirty="0" smtClean="0">
                          <a:solidFill>
                            <a:schemeClr val="tx1"/>
                          </a:solidFill>
                        </a:rPr>
                        <a:t>0</a:t>
                      </a:r>
                      <a:endParaRPr lang="en-ZA" sz="1400" b="1" dirty="0">
                        <a:solidFill>
                          <a:schemeClr val="tx1"/>
                        </a:solidFill>
                      </a:endParaRPr>
                    </a:p>
                  </a:txBody>
                  <a:tcPr marL="68580" marR="68580" marT="0" marB="0">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lang="en-ZA" sz="1400" b="1" dirty="0" smtClean="0">
                          <a:solidFill>
                            <a:schemeClr val="tx1"/>
                          </a:solidFill>
                        </a:rPr>
                        <a:t>9</a:t>
                      </a:r>
                      <a:endParaRPr lang="en-ZA" sz="1400" b="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n-US" sz="1400" b="1" i="0" u="none" strike="noStrike" dirty="0" smtClean="0">
                          <a:solidFill>
                            <a:srgbClr val="000000"/>
                          </a:solidFill>
                          <a:effectLst/>
                          <a:latin typeface="Calibri"/>
                        </a:rPr>
                        <a:t>9</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xmlns="" val="10005"/>
                  </a:ext>
                </a:extLst>
              </a:tr>
              <a:tr h="283633">
                <a:tc>
                  <a:txBody>
                    <a:bodyPr/>
                    <a:lstStyle/>
                    <a:p>
                      <a:pPr marL="0" marR="0" indent="0" algn="l" defTabSz="457011" rtl="0" eaLnBrk="1" fontAlgn="auto" latinLnBrk="0" hangingPunct="1">
                        <a:lnSpc>
                          <a:spcPct val="100000"/>
                        </a:lnSpc>
                        <a:spcBef>
                          <a:spcPts val="0"/>
                        </a:spcBef>
                        <a:spcAft>
                          <a:spcPts val="0"/>
                        </a:spcAft>
                        <a:buClrTx/>
                        <a:buSzTx/>
                        <a:buFontTx/>
                        <a:buNone/>
                        <a:tabLst/>
                        <a:defRPr/>
                      </a:pPr>
                      <a:r>
                        <a:rPr lang="en-ZA" sz="1400" baseline="0" dirty="0" smtClean="0">
                          <a:solidFill>
                            <a:schemeClr val="tx1"/>
                          </a:solidFill>
                        </a:rPr>
                        <a:t>HORIZONTAL TRANSFERS</a:t>
                      </a:r>
                    </a:p>
                  </a:txBody>
                  <a:tcPr marL="68580" marR="68580" marT="0" marB="0">
                    <a:solidFill>
                      <a:schemeClr val="accent5">
                        <a:lumMod val="20000"/>
                        <a:lumOff val="80000"/>
                      </a:schemeClr>
                    </a:solidFill>
                  </a:tcPr>
                </a:tc>
                <a:tc>
                  <a:txBody>
                    <a:bodyPr/>
                    <a:lstStyle/>
                    <a:p>
                      <a:pPr algn="ctr"/>
                      <a:r>
                        <a:rPr lang="en-ZA" sz="1400" b="1" dirty="0" smtClean="0">
                          <a:solidFill>
                            <a:schemeClr val="tx1"/>
                          </a:solidFill>
                        </a:rPr>
                        <a:t>0</a:t>
                      </a:r>
                      <a:endParaRPr lang="en-ZA" sz="1400" b="1" dirty="0">
                        <a:solidFill>
                          <a:schemeClr val="tx1"/>
                        </a:solidFill>
                      </a:endParaRPr>
                    </a:p>
                  </a:txBody>
                  <a:tcPr marL="68580" marR="68580" marT="0" marB="0">
                    <a:solidFill>
                      <a:schemeClr val="accent5">
                        <a:lumMod val="20000"/>
                        <a:lumOff val="80000"/>
                      </a:schemeClr>
                    </a:solidFill>
                  </a:tcPr>
                </a:tc>
                <a:tc>
                  <a:txBody>
                    <a:bodyPr/>
                    <a:lstStyle/>
                    <a:p>
                      <a:pPr algn="ctr"/>
                      <a:r>
                        <a:rPr lang="en-ZA" sz="1400" b="1" dirty="0" smtClean="0"/>
                        <a:t>0</a:t>
                      </a:r>
                      <a:endParaRPr lang="en-ZA" sz="1400" b="1" dirty="0"/>
                    </a:p>
                  </a:txBody>
                  <a:tcPr marL="68580" marR="68580" marT="0" marB="0">
                    <a:solidFill>
                      <a:schemeClr val="accent5">
                        <a:lumMod val="20000"/>
                        <a:lumOff val="80000"/>
                      </a:schemeClr>
                    </a:solidFill>
                  </a:tcPr>
                </a:tc>
                <a:tc>
                  <a:txBody>
                    <a:bodyPr/>
                    <a:lstStyle/>
                    <a:p>
                      <a:pPr algn="ctr"/>
                      <a:r>
                        <a:rPr lang="en-ZA" sz="1400" b="1" dirty="0" smtClean="0">
                          <a:solidFill>
                            <a:schemeClr val="tx1"/>
                          </a:solidFill>
                        </a:rPr>
                        <a:t>0</a:t>
                      </a:r>
                      <a:endParaRPr lang="en-ZA" sz="1400" b="1" dirty="0">
                        <a:solidFill>
                          <a:schemeClr val="tx1"/>
                        </a:solidFill>
                      </a:endParaRPr>
                    </a:p>
                  </a:txBody>
                  <a:tcPr marL="68580" marR="68580" marT="0" marB="0">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lang="en-ZA" sz="1400" b="1" dirty="0" smtClean="0">
                          <a:solidFill>
                            <a:schemeClr val="tx1"/>
                          </a:solidFill>
                        </a:rPr>
                        <a:t>2</a:t>
                      </a:r>
                      <a:endParaRPr lang="en-ZA" sz="1400" b="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n-US" sz="1400" b="1" i="0" u="none" strike="noStrike" dirty="0">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xmlns="" val="10006"/>
                  </a:ext>
                </a:extLst>
              </a:tr>
              <a:tr h="264822">
                <a:tc>
                  <a:txBody>
                    <a:bodyPr/>
                    <a:lstStyle/>
                    <a:p>
                      <a:pPr marL="0" marR="0" lvl="0" indent="0" algn="l" defTabSz="457011"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mn-lt"/>
                          <a:ea typeface="+mn-ea"/>
                          <a:cs typeface="+mn-cs"/>
                        </a:rPr>
                        <a:t>TO BE ADVERTISED</a:t>
                      </a:r>
                    </a:p>
                  </a:txBody>
                  <a:tcPr marL="68580" marR="68580" marT="0" marB="0">
                    <a:solidFill>
                      <a:schemeClr val="accent5">
                        <a:lumMod val="20000"/>
                        <a:lumOff val="80000"/>
                      </a:schemeClr>
                    </a:solidFill>
                  </a:tcPr>
                </a:tc>
                <a:tc>
                  <a:txBody>
                    <a:bodyPr/>
                    <a:lstStyle/>
                    <a:p>
                      <a:pPr algn="ctr"/>
                      <a:r>
                        <a:rPr lang="en-ZA" sz="1400" b="1" dirty="0" smtClean="0">
                          <a:solidFill>
                            <a:schemeClr val="tx1"/>
                          </a:solidFill>
                        </a:rPr>
                        <a:t>0</a:t>
                      </a:r>
                      <a:endParaRPr lang="en-ZA" sz="1400" b="1" dirty="0">
                        <a:solidFill>
                          <a:schemeClr val="tx1"/>
                        </a:solidFill>
                      </a:endParaRPr>
                    </a:p>
                  </a:txBody>
                  <a:tcPr marL="68580" marR="68580" marT="0" marB="0">
                    <a:solidFill>
                      <a:schemeClr val="accent5">
                        <a:lumMod val="20000"/>
                        <a:lumOff val="80000"/>
                      </a:schemeClr>
                    </a:solidFill>
                  </a:tcPr>
                </a:tc>
                <a:tc>
                  <a:txBody>
                    <a:bodyPr/>
                    <a:lstStyle/>
                    <a:p>
                      <a:pPr algn="ctr"/>
                      <a:r>
                        <a:rPr lang="en-ZA" sz="1400" b="1" dirty="0" smtClean="0"/>
                        <a:t>1</a:t>
                      </a:r>
                      <a:endParaRPr lang="en-ZA" sz="1400" b="1" dirty="0"/>
                    </a:p>
                  </a:txBody>
                  <a:tcPr marL="68580" marR="68580" marT="0" marB="0">
                    <a:solidFill>
                      <a:schemeClr val="accent5">
                        <a:lumMod val="20000"/>
                        <a:lumOff val="80000"/>
                      </a:schemeClr>
                    </a:solidFill>
                  </a:tcPr>
                </a:tc>
                <a:tc>
                  <a:txBody>
                    <a:bodyPr/>
                    <a:lstStyle/>
                    <a:p>
                      <a:pPr algn="ctr"/>
                      <a:r>
                        <a:rPr lang="en-ZA" sz="1400" b="1" dirty="0" smtClean="0"/>
                        <a:t>1</a:t>
                      </a:r>
                      <a:endParaRPr lang="en-ZA" sz="1400" b="1" dirty="0"/>
                    </a:p>
                  </a:txBody>
                  <a:tcPr marL="68580" marR="68580" marT="0" marB="0">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lang="en-ZA" sz="1400" b="1" dirty="0" smtClean="0">
                          <a:solidFill>
                            <a:schemeClr val="tx1"/>
                          </a:solidFill>
                        </a:rPr>
                        <a:t>2</a:t>
                      </a:r>
                      <a:endParaRPr lang="en-ZA" sz="1400" b="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fontAlgn="b"/>
                      <a:r>
                        <a:rPr lang="en-US" sz="1400" b="1" i="0" u="none" strike="noStrike" dirty="0" smtClean="0">
                          <a:solidFill>
                            <a:srgbClr val="000000"/>
                          </a:solidFill>
                          <a:effectLst/>
                          <a:latin typeface="Calibri"/>
                        </a:rPr>
                        <a:t>4</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xmlns="" val="10007"/>
                  </a:ext>
                </a:extLst>
              </a:tr>
              <a:tr h="401185">
                <a:tc>
                  <a:txBody>
                    <a:bodyPr/>
                    <a:lstStyle/>
                    <a:p>
                      <a:pPr marL="0" marR="0" indent="0" algn="l" defTabSz="457011"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TO</a:t>
                      </a:r>
                      <a:r>
                        <a:rPr lang="en-ZA" sz="1400" baseline="0" dirty="0" smtClean="0">
                          <a:solidFill>
                            <a:schemeClr val="tx1"/>
                          </a:solidFill>
                        </a:rPr>
                        <a:t> BE RE-ADVERTISED</a:t>
                      </a:r>
                      <a:endParaRPr lang="en-ZA" sz="1400" dirty="0" smtClean="0">
                        <a:solidFill>
                          <a:schemeClr val="tx1"/>
                        </a:solidFill>
                      </a:endParaRPr>
                    </a:p>
                  </a:txBody>
                  <a:tcPr marL="68580" marR="68580" marT="0" marB="0">
                    <a:solidFill>
                      <a:schemeClr val="bg2">
                        <a:lumMod val="90000"/>
                      </a:schemeClr>
                    </a:solidFill>
                  </a:tcPr>
                </a:tc>
                <a:tc>
                  <a:txBody>
                    <a:bodyPr/>
                    <a:lstStyle/>
                    <a:p>
                      <a:pPr algn="ctr"/>
                      <a:r>
                        <a:rPr lang="en-ZA" sz="1400" b="1" dirty="0" smtClean="0">
                          <a:solidFill>
                            <a:schemeClr val="tx1"/>
                          </a:solidFill>
                        </a:rPr>
                        <a:t>0</a:t>
                      </a:r>
                      <a:endParaRPr lang="en-ZA" sz="1400" b="1" dirty="0">
                        <a:solidFill>
                          <a:schemeClr val="tx1"/>
                        </a:solidFill>
                      </a:endParaRPr>
                    </a:p>
                  </a:txBody>
                  <a:tcPr marL="68580" marR="68580" marT="0" marB="0">
                    <a:solidFill>
                      <a:schemeClr val="bg2">
                        <a:lumMod val="90000"/>
                      </a:schemeClr>
                    </a:solidFill>
                  </a:tcPr>
                </a:tc>
                <a:tc>
                  <a:txBody>
                    <a:bodyPr/>
                    <a:lstStyle/>
                    <a:p>
                      <a:pPr algn="ctr"/>
                      <a:r>
                        <a:rPr lang="en-ZA" sz="1400" b="1" dirty="0" smtClean="0"/>
                        <a:t>0</a:t>
                      </a:r>
                      <a:endParaRPr lang="en-ZA" sz="1400" b="1" dirty="0"/>
                    </a:p>
                  </a:txBody>
                  <a:tcPr marL="68580" marR="68580" marT="0" marB="0">
                    <a:solidFill>
                      <a:schemeClr val="bg2">
                        <a:lumMod val="90000"/>
                      </a:schemeClr>
                    </a:solidFill>
                  </a:tcPr>
                </a:tc>
                <a:tc>
                  <a:txBody>
                    <a:bodyPr/>
                    <a:lstStyle/>
                    <a:p>
                      <a:pPr algn="ctr"/>
                      <a:r>
                        <a:rPr lang="en-ZA" sz="1400" b="1" dirty="0" smtClean="0"/>
                        <a:t>0</a:t>
                      </a:r>
                      <a:endParaRPr lang="en-ZA" sz="1400" b="1" dirty="0"/>
                    </a:p>
                  </a:txBody>
                  <a:tcPr marL="68580" marR="68580" marT="0" marB="0">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a:r>
                        <a:rPr lang="en-ZA" sz="1400" b="1" dirty="0" smtClean="0">
                          <a:solidFill>
                            <a:schemeClr val="tx1"/>
                          </a:solidFill>
                        </a:rPr>
                        <a:t>0</a:t>
                      </a:r>
                      <a:endParaRPr lang="en-ZA" sz="1400" b="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400" b="1" i="0" u="none" strike="noStrike" dirty="0" smtClean="0">
                          <a:solidFill>
                            <a:srgbClr val="000000"/>
                          </a:solidFill>
                          <a:effectLst/>
                          <a:latin typeface="Calibri"/>
                        </a:rPr>
                        <a:t>0</a:t>
                      </a:r>
                      <a:endParaRPr lang="en-US" sz="1400" b="1"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xmlns="" val="10008"/>
                  </a:ext>
                </a:extLst>
              </a:tr>
              <a:tr h="276995">
                <a:tc>
                  <a:txBody>
                    <a:bodyPr/>
                    <a:lstStyle/>
                    <a:p>
                      <a:pPr marL="0" marR="0" indent="0" algn="l" defTabSz="457011"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CARRIED ON DOJ ESTABLISHMENT</a:t>
                      </a:r>
                      <a:r>
                        <a:rPr lang="en-ZA" sz="1400" baseline="0" dirty="0" smtClean="0">
                          <a:solidFill>
                            <a:schemeClr val="tx1"/>
                          </a:solidFill>
                        </a:rPr>
                        <a:t> </a:t>
                      </a:r>
                      <a:endParaRPr lang="en-ZA" sz="1400" dirty="0" smtClean="0">
                        <a:solidFill>
                          <a:schemeClr val="tx1"/>
                        </a:solidFill>
                      </a:endParaRPr>
                    </a:p>
                  </a:txBody>
                  <a:tcPr marL="68580" marR="68580" marT="0" marB="0">
                    <a:solidFill>
                      <a:schemeClr val="bg2">
                        <a:lumMod val="50000"/>
                      </a:schemeClr>
                    </a:solidFill>
                  </a:tcPr>
                </a:tc>
                <a:tc>
                  <a:txBody>
                    <a:bodyPr/>
                    <a:lstStyle/>
                    <a:p>
                      <a:pPr algn="l"/>
                      <a:r>
                        <a:rPr lang="en-US" sz="1400" b="1" dirty="0" smtClean="0">
                          <a:solidFill>
                            <a:schemeClr val="tx1"/>
                          </a:solidFill>
                        </a:rPr>
                        <a:t>             1</a:t>
                      </a:r>
                      <a:endParaRPr lang="en-ZA" sz="1400" b="1" dirty="0">
                        <a:solidFill>
                          <a:schemeClr val="tx1"/>
                        </a:solidFill>
                      </a:endParaRPr>
                    </a:p>
                  </a:txBody>
                  <a:tcPr marL="68580" marR="68580" marT="0" marB="0">
                    <a:solidFill>
                      <a:schemeClr val="bg2">
                        <a:lumMod val="50000"/>
                      </a:schemeClr>
                    </a:solidFill>
                  </a:tcPr>
                </a:tc>
                <a:tc>
                  <a:txBody>
                    <a:bodyPr/>
                    <a:lstStyle/>
                    <a:p>
                      <a:pPr algn="l"/>
                      <a:r>
                        <a:rPr lang="en-ZA" sz="1400" b="1" dirty="0" smtClean="0"/>
                        <a:t>            0</a:t>
                      </a:r>
                      <a:endParaRPr lang="en-ZA" sz="1400" b="1" dirty="0"/>
                    </a:p>
                  </a:txBody>
                  <a:tcPr marL="68580" marR="68580" marT="0" marB="0">
                    <a:solidFill>
                      <a:schemeClr val="bg2">
                        <a:lumMod val="50000"/>
                      </a:schemeClr>
                    </a:solidFill>
                  </a:tcPr>
                </a:tc>
                <a:tc>
                  <a:txBody>
                    <a:bodyPr/>
                    <a:lstStyle/>
                    <a:p>
                      <a:pPr algn="l"/>
                      <a:r>
                        <a:rPr lang="en-ZA" sz="1400" b="1" dirty="0" smtClean="0">
                          <a:solidFill>
                            <a:schemeClr val="tx1"/>
                          </a:solidFill>
                        </a:rPr>
                        <a:t>             1</a:t>
                      </a:r>
                      <a:endParaRPr lang="en-ZA" sz="1400" b="1" dirty="0">
                        <a:solidFill>
                          <a:schemeClr val="tx1"/>
                        </a:solidFill>
                      </a:endParaRPr>
                    </a:p>
                  </a:txBody>
                  <a:tcPr marL="68580" marR="68580" marT="0" marB="0">
                    <a:lnR w="12700" cap="flat" cmpd="sng" algn="ctr">
                      <a:solidFill>
                        <a:schemeClr val="tx1"/>
                      </a:solidFill>
                      <a:prstDash val="solid"/>
                      <a:round/>
                      <a:headEnd type="none" w="med" len="med"/>
                      <a:tailEnd type="none" w="med" len="med"/>
                    </a:lnR>
                    <a:solidFill>
                      <a:schemeClr val="bg2">
                        <a:lumMod val="50000"/>
                      </a:schemeClr>
                    </a:solidFill>
                  </a:tcPr>
                </a:tc>
                <a:tc>
                  <a:txBody>
                    <a:bodyPr/>
                    <a:lstStyle/>
                    <a:p>
                      <a:pPr algn="l"/>
                      <a:r>
                        <a:rPr lang="en-ZA" sz="1400" b="1" dirty="0" smtClean="0">
                          <a:solidFill>
                            <a:schemeClr val="tx1"/>
                          </a:solidFill>
                        </a:rPr>
                        <a:t>             1</a:t>
                      </a:r>
                      <a:endParaRPr lang="en-ZA" sz="1400" b="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50000"/>
                      </a:schemeClr>
                    </a:solidFill>
                  </a:tcPr>
                </a:tc>
                <a:tc>
                  <a:txBody>
                    <a:bodyPr/>
                    <a:lstStyle/>
                    <a:p>
                      <a:pPr algn="ctr" fontAlgn="b"/>
                      <a:r>
                        <a:rPr lang="en-US" sz="1400" b="1" i="0" u="none" strike="noStrike" dirty="0">
                          <a:solidFill>
                            <a:srgbClr val="000000"/>
                          </a:solidFill>
                          <a:effectLst/>
                          <a:latin typeface="Calibri"/>
                        </a:rPr>
                        <a:t>3</a:t>
                      </a:r>
                    </a:p>
                  </a:txBody>
                  <a:tcPr marL="9525" marR="9525" marT="9525" marB="0" anchor="b">
                    <a:lnL w="12700" cap="flat" cmpd="sng" algn="ctr">
                      <a:solidFill>
                        <a:schemeClr val="tx1"/>
                      </a:solidFill>
                      <a:prstDash val="solid"/>
                      <a:round/>
                      <a:headEnd type="none" w="med" len="med"/>
                      <a:tailEnd type="none" w="med" len="med"/>
                    </a:lnL>
                    <a:solidFill>
                      <a:schemeClr val="bg2">
                        <a:lumMod val="50000"/>
                      </a:schemeClr>
                    </a:solidFill>
                  </a:tcPr>
                </a:tc>
                <a:extLst>
                  <a:ext uri="{0D108BD9-81ED-4DB2-BD59-A6C34878D82A}">
                    <a16:rowId xmlns:a16="http://schemas.microsoft.com/office/drawing/2014/main" xmlns="" val="10009"/>
                  </a:ext>
                </a:extLst>
              </a:tr>
              <a:tr h="470744">
                <a:tc gridSpan="6">
                  <a:txBody>
                    <a:bodyPr/>
                    <a:lstStyle/>
                    <a:p>
                      <a:pPr marL="0" marR="0" indent="0" algn="ctr" defTabSz="457011" rtl="0" eaLnBrk="1" fontAlgn="auto" latinLnBrk="0" hangingPunct="1">
                        <a:lnSpc>
                          <a:spcPct val="100000"/>
                        </a:lnSpc>
                        <a:spcBef>
                          <a:spcPts val="0"/>
                        </a:spcBef>
                        <a:spcAft>
                          <a:spcPts val="0"/>
                        </a:spcAft>
                        <a:buClrTx/>
                        <a:buSzTx/>
                        <a:buFontTx/>
                        <a:buNone/>
                        <a:tabLst/>
                        <a:defRPr/>
                      </a:pPr>
                      <a:endParaRPr lang="en-US" sz="1000" dirty="0" smtClean="0">
                        <a:solidFill>
                          <a:schemeClr val="bg1"/>
                        </a:solidFill>
                      </a:endParaRPr>
                    </a:p>
                    <a:p>
                      <a:pPr marL="0" marR="0" indent="0" algn="ctr" defTabSz="457011" rtl="0" eaLnBrk="1" fontAlgn="auto" latinLnBrk="0" hangingPunct="1">
                        <a:lnSpc>
                          <a:spcPct val="100000"/>
                        </a:lnSpc>
                        <a:spcBef>
                          <a:spcPts val="0"/>
                        </a:spcBef>
                        <a:spcAft>
                          <a:spcPts val="0"/>
                        </a:spcAft>
                        <a:buClrTx/>
                        <a:buSzTx/>
                        <a:buFontTx/>
                        <a:buNone/>
                        <a:tabLst/>
                        <a:defRPr/>
                      </a:pPr>
                      <a:endParaRPr lang="en-ZA" sz="1000" dirty="0" smtClean="0">
                        <a:solidFill>
                          <a:schemeClr val="bg1"/>
                        </a:solidFill>
                      </a:endParaRPr>
                    </a:p>
                  </a:txBody>
                  <a:tcPr marL="68580" marR="68580" marT="0" marB="0">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sz="1800" b="1" dirty="0">
                        <a:solidFill>
                          <a:schemeClr val="bg2"/>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hMerge="1">
                  <a:txBody>
                    <a:bodyPr/>
                    <a:lstStyle/>
                    <a:p>
                      <a:endParaRPr lang="en-ZA" sz="1800" b="1" dirty="0">
                        <a:solidFill>
                          <a:schemeClr val="bg2"/>
                        </a:solidFill>
                      </a:endParaRPr>
                    </a:p>
                  </a:txBody>
                  <a:tcPr marL="68580" marR="68580"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547261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xmlns="" val="822603949"/>
              </p:ext>
            </p:extLst>
          </p:nvPr>
        </p:nvGraphicFramePr>
        <p:xfrm>
          <a:off x="-8466" y="4"/>
          <a:ext cx="9606565" cy="4333576"/>
        </p:xfrm>
        <a:graphic>
          <a:graphicData uri="http://schemas.openxmlformats.org/drawingml/2006/table">
            <a:tbl>
              <a:tblPr firstRow="1" firstCol="1" bandRow="1"/>
              <a:tblGrid>
                <a:gridCol w="3619501">
                  <a:extLst>
                    <a:ext uri="{9D8B030D-6E8A-4147-A177-3AD203B41FA5}">
                      <a16:colId xmlns:a16="http://schemas.microsoft.com/office/drawing/2014/main" xmlns="" val="20000"/>
                    </a:ext>
                  </a:extLst>
                </a:gridCol>
                <a:gridCol w="1712079">
                  <a:extLst>
                    <a:ext uri="{9D8B030D-6E8A-4147-A177-3AD203B41FA5}">
                      <a16:colId xmlns:a16="http://schemas.microsoft.com/office/drawing/2014/main" xmlns="" val="20001"/>
                    </a:ext>
                  </a:extLst>
                </a:gridCol>
                <a:gridCol w="1077686">
                  <a:extLst>
                    <a:ext uri="{9D8B030D-6E8A-4147-A177-3AD203B41FA5}">
                      <a16:colId xmlns:a16="http://schemas.microsoft.com/office/drawing/2014/main" xmlns="" val="20002"/>
                    </a:ext>
                  </a:extLst>
                </a:gridCol>
                <a:gridCol w="805543">
                  <a:extLst>
                    <a:ext uri="{9D8B030D-6E8A-4147-A177-3AD203B41FA5}">
                      <a16:colId xmlns:a16="http://schemas.microsoft.com/office/drawing/2014/main" xmlns="" val="20003"/>
                    </a:ext>
                  </a:extLst>
                </a:gridCol>
                <a:gridCol w="598714">
                  <a:extLst>
                    <a:ext uri="{9D8B030D-6E8A-4147-A177-3AD203B41FA5}">
                      <a16:colId xmlns:a16="http://schemas.microsoft.com/office/drawing/2014/main" xmlns="" val="20004"/>
                    </a:ext>
                  </a:extLst>
                </a:gridCol>
                <a:gridCol w="139768">
                  <a:extLst>
                    <a:ext uri="{9D8B030D-6E8A-4147-A177-3AD203B41FA5}">
                      <a16:colId xmlns:a16="http://schemas.microsoft.com/office/drawing/2014/main" xmlns="" val="20005"/>
                    </a:ext>
                  </a:extLst>
                </a:gridCol>
                <a:gridCol w="1182242">
                  <a:extLst>
                    <a:ext uri="{9D8B030D-6E8A-4147-A177-3AD203B41FA5}">
                      <a16:colId xmlns:a16="http://schemas.microsoft.com/office/drawing/2014/main" xmlns="" val="20006"/>
                    </a:ext>
                  </a:extLst>
                </a:gridCol>
                <a:gridCol w="471032">
                  <a:extLst>
                    <a:ext uri="{9D8B030D-6E8A-4147-A177-3AD203B41FA5}">
                      <a16:colId xmlns:a16="http://schemas.microsoft.com/office/drawing/2014/main" xmlns="" val="20007"/>
                    </a:ext>
                  </a:extLst>
                </a:gridCol>
              </a:tblGrid>
              <a:tr h="263892">
                <a:tc gridSpan="7">
                  <a:txBody>
                    <a:bodyPr/>
                    <a:lstStyle/>
                    <a:p>
                      <a:pPr algn="ctr">
                        <a:lnSpc>
                          <a:spcPct val="115000"/>
                        </a:lnSpc>
                        <a:spcAft>
                          <a:spcPts val="0"/>
                        </a:spcAft>
                      </a:pPr>
                      <a:r>
                        <a:rPr lang="en-ZA" sz="1400" b="1" dirty="0">
                          <a:solidFill>
                            <a:srgbClr val="000000"/>
                          </a:solidFill>
                          <a:effectLst/>
                          <a:latin typeface="Calibri"/>
                          <a:ea typeface="Times New Roman"/>
                          <a:cs typeface="Calibri"/>
                        </a:rPr>
                        <a:t>SMS VACANCY RATE PER SALARY LEVEL AS AT </a:t>
                      </a:r>
                      <a:r>
                        <a:rPr lang="en-ZA" sz="1400" b="1" dirty="0" smtClean="0">
                          <a:solidFill>
                            <a:srgbClr val="000000"/>
                          </a:solidFill>
                          <a:effectLst/>
                          <a:latin typeface="Calibri"/>
                          <a:ea typeface="Times New Roman"/>
                          <a:cs typeface="Calibri"/>
                        </a:rPr>
                        <a:t>03 FEBRUARY </a:t>
                      </a:r>
                      <a:r>
                        <a:rPr lang="en-ZA" sz="1400" b="1" dirty="0">
                          <a:solidFill>
                            <a:srgbClr val="000000"/>
                          </a:solidFill>
                          <a:effectLst/>
                          <a:latin typeface="Calibri"/>
                          <a:ea typeface="Times New Roman"/>
                          <a:cs typeface="Calibri"/>
                        </a:rPr>
                        <a:t>2020</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15000"/>
                        </a:lnSpc>
                        <a:spcAft>
                          <a:spcPts val="1000"/>
                        </a:spcAft>
                      </a:pPr>
                      <a:r>
                        <a:rPr lang="en-ZA"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xmlns="" val="10000"/>
                  </a:ext>
                </a:extLst>
              </a:tr>
              <a:tr h="517972">
                <a:tc gridSpan="2">
                  <a:txBody>
                    <a:bodyPr/>
                    <a:lstStyle/>
                    <a:p>
                      <a:pPr>
                        <a:lnSpc>
                          <a:spcPct val="115000"/>
                        </a:lnSpc>
                        <a:spcAft>
                          <a:spcPts val="0"/>
                        </a:spcAft>
                      </a:pPr>
                      <a:r>
                        <a:rPr lang="en-ZA" sz="1100" b="1" dirty="0">
                          <a:solidFill>
                            <a:srgbClr val="000000"/>
                          </a:solidFill>
                          <a:effectLst/>
                          <a:latin typeface="Calibri"/>
                          <a:ea typeface="Times New Roman"/>
                          <a:cs typeface="Calibri"/>
                        </a:rPr>
                        <a:t>POST SALARY LEVEL</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a:txBody>
                    <a:bodyPr/>
                    <a:lstStyle/>
                    <a:p>
                      <a:pPr>
                        <a:lnSpc>
                          <a:spcPct val="115000"/>
                        </a:lnSpc>
                        <a:spcAft>
                          <a:spcPts val="0"/>
                        </a:spcAft>
                      </a:pPr>
                      <a:r>
                        <a:rPr lang="en-ZA" sz="1100" b="1" dirty="0">
                          <a:solidFill>
                            <a:srgbClr val="000000"/>
                          </a:solidFill>
                          <a:effectLst/>
                          <a:latin typeface="Calibri"/>
                          <a:ea typeface="Times New Roman"/>
                          <a:cs typeface="Calibri"/>
                        </a:rPr>
                        <a:t>FILLED                     </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nSpc>
                          <a:spcPct val="115000"/>
                        </a:lnSpc>
                        <a:spcAft>
                          <a:spcPts val="0"/>
                        </a:spcAft>
                      </a:pPr>
                      <a:r>
                        <a:rPr lang="en-ZA" sz="1100" b="1" dirty="0">
                          <a:solidFill>
                            <a:srgbClr val="000000"/>
                          </a:solidFill>
                          <a:effectLst/>
                          <a:latin typeface="Calibri"/>
                          <a:ea typeface="Times New Roman"/>
                          <a:cs typeface="Calibri"/>
                        </a:rPr>
                        <a:t>VACANT                            </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nSpc>
                          <a:spcPct val="115000"/>
                        </a:lnSpc>
                        <a:spcAft>
                          <a:spcPts val="0"/>
                        </a:spcAft>
                      </a:pPr>
                      <a:r>
                        <a:rPr lang="en-ZA" sz="1100" b="1" dirty="0">
                          <a:solidFill>
                            <a:srgbClr val="000000"/>
                          </a:solidFill>
                          <a:effectLst/>
                          <a:latin typeface="Calibri"/>
                          <a:ea typeface="Times New Roman"/>
                          <a:cs typeface="Calibri"/>
                        </a:rPr>
                        <a:t>TOTAL</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gridSpan="2">
                  <a:txBody>
                    <a:bodyPr/>
                    <a:lstStyle/>
                    <a:p>
                      <a:pPr>
                        <a:lnSpc>
                          <a:spcPct val="115000"/>
                        </a:lnSpc>
                        <a:spcAft>
                          <a:spcPts val="0"/>
                        </a:spcAft>
                      </a:pPr>
                      <a:r>
                        <a:rPr lang="en-ZA" sz="1100" b="1" dirty="0">
                          <a:solidFill>
                            <a:srgbClr val="000000"/>
                          </a:solidFill>
                          <a:effectLst/>
                          <a:latin typeface="Calibri"/>
                          <a:ea typeface="Times New Roman"/>
                          <a:cs typeface="Calibri"/>
                        </a:rPr>
                        <a:t>VACANCY RATE</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pPr>
                        <a:lnSpc>
                          <a:spcPct val="115000"/>
                        </a:lnSpc>
                        <a:spcAft>
                          <a:spcPts val="0"/>
                        </a:spcAft>
                      </a:pP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nSpc>
                          <a:spcPct val="115000"/>
                        </a:lnSpc>
                        <a:spcAft>
                          <a:spcPts val="1000"/>
                        </a:spcAft>
                      </a:pPr>
                      <a:r>
                        <a:rPr lang="en-ZA"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1"/>
                  </a:ext>
                </a:extLst>
              </a:tr>
              <a:tr h="207369">
                <a:tc gridSpan="2">
                  <a:txBody>
                    <a:bodyPr/>
                    <a:lstStyle/>
                    <a:p>
                      <a:pPr>
                        <a:lnSpc>
                          <a:spcPct val="115000"/>
                        </a:lnSpc>
                        <a:spcAft>
                          <a:spcPts val="0"/>
                        </a:spcAft>
                      </a:pPr>
                      <a:r>
                        <a:rPr lang="en-ZA" sz="1100">
                          <a:solidFill>
                            <a:srgbClr val="000000"/>
                          </a:solidFill>
                          <a:effectLst/>
                          <a:latin typeface="Calibri"/>
                          <a:ea typeface="Times New Roman"/>
                          <a:cs typeface="Calibri"/>
                        </a:rPr>
                        <a:t>13</a:t>
                      </a:r>
                      <a:endParaRPr lang="en-ZA" sz="110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r">
                        <a:lnSpc>
                          <a:spcPct val="115000"/>
                        </a:lnSpc>
                        <a:spcAft>
                          <a:spcPts val="0"/>
                        </a:spcAft>
                      </a:pPr>
                      <a:r>
                        <a:rPr lang="en-ZA" sz="1100" dirty="0" smtClean="0">
                          <a:solidFill>
                            <a:srgbClr val="000000"/>
                          </a:solidFill>
                          <a:effectLst/>
                          <a:latin typeface="Calibri"/>
                          <a:ea typeface="Times New Roman"/>
                          <a:cs typeface="Calibri"/>
                        </a:rPr>
                        <a:t>129</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dirty="0" smtClean="0">
                          <a:solidFill>
                            <a:srgbClr val="000000"/>
                          </a:solidFill>
                          <a:effectLst/>
                          <a:latin typeface="Calibri"/>
                          <a:ea typeface="Times New Roman"/>
                          <a:cs typeface="Calibri"/>
                        </a:rPr>
                        <a:t>33</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dirty="0">
                          <a:solidFill>
                            <a:srgbClr val="000000"/>
                          </a:solidFill>
                          <a:effectLst/>
                          <a:latin typeface="Calibri"/>
                          <a:ea typeface="Times New Roman"/>
                          <a:cs typeface="Calibri"/>
                        </a:rPr>
                        <a:t>161</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Aft>
                          <a:spcPts val="0"/>
                        </a:spcAft>
                      </a:pPr>
                      <a:r>
                        <a:rPr lang="en-ZA" sz="1100" dirty="0" smtClean="0">
                          <a:solidFill>
                            <a:srgbClr val="000000"/>
                          </a:solidFill>
                          <a:effectLst/>
                          <a:latin typeface="Calibri"/>
                          <a:ea typeface="Times New Roman"/>
                          <a:cs typeface="Calibri"/>
                        </a:rPr>
                        <a:t>20%</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2"/>
                  </a:ext>
                </a:extLst>
              </a:tr>
              <a:tr h="207369">
                <a:tc gridSpan="2">
                  <a:txBody>
                    <a:bodyPr/>
                    <a:lstStyle/>
                    <a:p>
                      <a:pPr>
                        <a:lnSpc>
                          <a:spcPct val="115000"/>
                        </a:lnSpc>
                        <a:spcAft>
                          <a:spcPts val="0"/>
                        </a:spcAft>
                      </a:pPr>
                      <a:r>
                        <a:rPr lang="en-ZA" sz="1100" dirty="0">
                          <a:solidFill>
                            <a:srgbClr val="000000"/>
                          </a:solidFill>
                          <a:effectLst/>
                          <a:latin typeface="Calibri"/>
                          <a:ea typeface="Times New Roman"/>
                          <a:cs typeface="Calibri"/>
                        </a:rPr>
                        <a:t>14</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r">
                        <a:lnSpc>
                          <a:spcPct val="115000"/>
                        </a:lnSpc>
                        <a:spcAft>
                          <a:spcPts val="0"/>
                        </a:spcAft>
                      </a:pPr>
                      <a:r>
                        <a:rPr lang="en-ZA" sz="1100" dirty="0">
                          <a:solidFill>
                            <a:srgbClr val="000000"/>
                          </a:solidFill>
                          <a:effectLst/>
                          <a:latin typeface="Calibri"/>
                          <a:ea typeface="Times New Roman"/>
                          <a:cs typeface="Calibri"/>
                        </a:rPr>
                        <a:t>26</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dirty="0">
                          <a:solidFill>
                            <a:srgbClr val="000000"/>
                          </a:solidFill>
                          <a:effectLst/>
                          <a:latin typeface="Calibri"/>
                          <a:ea typeface="Times New Roman"/>
                          <a:cs typeface="Calibri"/>
                        </a:rPr>
                        <a:t>11</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a:solidFill>
                            <a:srgbClr val="000000"/>
                          </a:solidFill>
                          <a:effectLst/>
                          <a:latin typeface="Calibri"/>
                          <a:ea typeface="Times New Roman"/>
                          <a:cs typeface="Calibri"/>
                        </a:rPr>
                        <a:t>37</a:t>
                      </a:r>
                      <a:endParaRPr lang="en-ZA" sz="110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Aft>
                          <a:spcPts val="0"/>
                        </a:spcAft>
                      </a:pPr>
                      <a:r>
                        <a:rPr lang="en-ZA" sz="1100" dirty="0" smtClean="0">
                          <a:solidFill>
                            <a:srgbClr val="000000"/>
                          </a:solidFill>
                          <a:effectLst/>
                          <a:latin typeface="Calibri"/>
                          <a:ea typeface="Times New Roman"/>
                          <a:cs typeface="Calibri"/>
                        </a:rPr>
                        <a:t>30%</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3"/>
                  </a:ext>
                </a:extLst>
              </a:tr>
              <a:tr h="207369">
                <a:tc gridSpan="2">
                  <a:txBody>
                    <a:bodyPr/>
                    <a:lstStyle/>
                    <a:p>
                      <a:pPr>
                        <a:lnSpc>
                          <a:spcPct val="115000"/>
                        </a:lnSpc>
                        <a:spcAft>
                          <a:spcPts val="0"/>
                        </a:spcAft>
                      </a:pPr>
                      <a:r>
                        <a:rPr lang="en-ZA" sz="1100">
                          <a:solidFill>
                            <a:srgbClr val="000000"/>
                          </a:solidFill>
                          <a:effectLst/>
                          <a:latin typeface="Calibri"/>
                          <a:ea typeface="Times New Roman"/>
                          <a:cs typeface="Calibri"/>
                        </a:rPr>
                        <a:t>15</a:t>
                      </a:r>
                      <a:endParaRPr lang="en-ZA" sz="110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r">
                        <a:lnSpc>
                          <a:spcPct val="115000"/>
                        </a:lnSpc>
                        <a:spcAft>
                          <a:spcPts val="0"/>
                        </a:spcAft>
                      </a:pPr>
                      <a:r>
                        <a:rPr lang="en-ZA" sz="1100">
                          <a:solidFill>
                            <a:srgbClr val="000000"/>
                          </a:solidFill>
                          <a:effectLst/>
                          <a:latin typeface="Calibri"/>
                          <a:ea typeface="Times New Roman"/>
                          <a:cs typeface="Calibri"/>
                        </a:rPr>
                        <a:t>10</a:t>
                      </a:r>
                      <a:endParaRPr lang="en-ZA" sz="110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a:solidFill>
                            <a:srgbClr val="000000"/>
                          </a:solidFill>
                          <a:effectLst/>
                          <a:latin typeface="Calibri"/>
                          <a:ea typeface="Times New Roman"/>
                          <a:cs typeface="Calibri"/>
                        </a:rPr>
                        <a:t>5</a:t>
                      </a:r>
                      <a:endParaRPr lang="en-ZA" sz="110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dirty="0">
                          <a:solidFill>
                            <a:srgbClr val="000000"/>
                          </a:solidFill>
                          <a:effectLst/>
                          <a:latin typeface="Calibri"/>
                          <a:ea typeface="Times New Roman"/>
                          <a:cs typeface="Calibri"/>
                        </a:rPr>
                        <a:t>15</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Aft>
                          <a:spcPts val="0"/>
                        </a:spcAft>
                      </a:pPr>
                      <a:r>
                        <a:rPr lang="en-ZA" sz="1100" dirty="0" smtClean="0">
                          <a:solidFill>
                            <a:srgbClr val="000000"/>
                          </a:solidFill>
                          <a:effectLst/>
                          <a:latin typeface="Calibri"/>
                          <a:ea typeface="Times New Roman"/>
                          <a:cs typeface="Calibri"/>
                        </a:rPr>
                        <a:t>33%</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4"/>
                  </a:ext>
                </a:extLst>
              </a:tr>
              <a:tr h="207369">
                <a:tc gridSpan="2">
                  <a:txBody>
                    <a:bodyPr/>
                    <a:lstStyle/>
                    <a:p>
                      <a:pPr>
                        <a:lnSpc>
                          <a:spcPct val="115000"/>
                        </a:lnSpc>
                        <a:spcAft>
                          <a:spcPts val="0"/>
                        </a:spcAft>
                      </a:pPr>
                      <a:r>
                        <a:rPr lang="en-ZA" sz="1100">
                          <a:solidFill>
                            <a:srgbClr val="000000"/>
                          </a:solidFill>
                          <a:effectLst/>
                          <a:latin typeface="Calibri"/>
                          <a:ea typeface="Times New Roman"/>
                          <a:cs typeface="Calibri"/>
                        </a:rPr>
                        <a:t>16</a:t>
                      </a:r>
                      <a:endParaRPr lang="en-ZA" sz="110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r">
                        <a:lnSpc>
                          <a:spcPct val="115000"/>
                        </a:lnSpc>
                        <a:spcAft>
                          <a:spcPts val="0"/>
                        </a:spcAft>
                      </a:pPr>
                      <a:r>
                        <a:rPr lang="en-ZA" sz="1100">
                          <a:solidFill>
                            <a:srgbClr val="000000"/>
                          </a:solidFill>
                          <a:effectLst/>
                          <a:latin typeface="Calibri"/>
                          <a:ea typeface="Times New Roman"/>
                          <a:cs typeface="Calibri"/>
                        </a:rPr>
                        <a:t>2</a:t>
                      </a:r>
                      <a:endParaRPr lang="en-ZA" sz="110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a:solidFill>
                            <a:srgbClr val="000000"/>
                          </a:solidFill>
                          <a:effectLst/>
                          <a:latin typeface="Calibri"/>
                          <a:ea typeface="Times New Roman"/>
                          <a:cs typeface="Calibri"/>
                        </a:rPr>
                        <a:t>1</a:t>
                      </a:r>
                      <a:endParaRPr lang="en-ZA" sz="110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a:solidFill>
                            <a:srgbClr val="000000"/>
                          </a:solidFill>
                          <a:effectLst/>
                          <a:latin typeface="Calibri"/>
                          <a:ea typeface="Times New Roman"/>
                          <a:cs typeface="Calibri"/>
                        </a:rPr>
                        <a:t>3</a:t>
                      </a:r>
                      <a:endParaRPr lang="en-ZA" sz="110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Aft>
                          <a:spcPts val="0"/>
                        </a:spcAft>
                      </a:pPr>
                      <a:r>
                        <a:rPr lang="en-ZA" sz="1100" dirty="0" smtClean="0">
                          <a:solidFill>
                            <a:srgbClr val="000000"/>
                          </a:solidFill>
                          <a:effectLst/>
                          <a:latin typeface="Calibri"/>
                          <a:ea typeface="Times New Roman"/>
                          <a:cs typeface="Calibri"/>
                        </a:rPr>
                        <a:t>33%</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5"/>
                  </a:ext>
                </a:extLst>
              </a:tr>
              <a:tr h="207369">
                <a:tc gridSpan="2">
                  <a:txBody>
                    <a:bodyPr/>
                    <a:lstStyle/>
                    <a:p>
                      <a:pPr>
                        <a:lnSpc>
                          <a:spcPct val="115000"/>
                        </a:lnSpc>
                        <a:spcAft>
                          <a:spcPts val="0"/>
                        </a:spcAft>
                      </a:pPr>
                      <a:r>
                        <a:rPr lang="en-ZA" sz="1100" b="0" dirty="0">
                          <a:solidFill>
                            <a:srgbClr val="000000"/>
                          </a:solidFill>
                          <a:effectLst/>
                          <a:latin typeface="Calibri"/>
                          <a:ea typeface="Times New Roman"/>
                          <a:cs typeface="Calibri"/>
                        </a:rPr>
                        <a:t>GRAND TOTAL</a:t>
                      </a:r>
                      <a:endParaRPr lang="en-ZA" sz="1100" b="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a:txBody>
                    <a:bodyPr/>
                    <a:lstStyle/>
                    <a:p>
                      <a:pPr algn="r">
                        <a:lnSpc>
                          <a:spcPct val="115000"/>
                        </a:lnSpc>
                        <a:spcAft>
                          <a:spcPts val="0"/>
                        </a:spcAft>
                      </a:pPr>
                      <a:r>
                        <a:rPr lang="en-ZA" sz="1100" b="0" dirty="0" smtClean="0">
                          <a:solidFill>
                            <a:srgbClr val="000000"/>
                          </a:solidFill>
                          <a:effectLst/>
                          <a:latin typeface="Calibri"/>
                          <a:ea typeface="Times New Roman"/>
                          <a:cs typeface="Calibri"/>
                        </a:rPr>
                        <a:t>167</a:t>
                      </a:r>
                      <a:endParaRPr lang="en-ZA" sz="1100" b="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r">
                        <a:lnSpc>
                          <a:spcPct val="115000"/>
                        </a:lnSpc>
                        <a:spcAft>
                          <a:spcPts val="0"/>
                        </a:spcAft>
                      </a:pPr>
                      <a:r>
                        <a:rPr lang="en-ZA" sz="1100" b="0" dirty="0" smtClean="0">
                          <a:effectLst/>
                          <a:latin typeface="Calibri"/>
                          <a:ea typeface="Calibri"/>
                          <a:cs typeface="Times New Roman"/>
                        </a:rPr>
                        <a:t>49</a:t>
                      </a:r>
                      <a:endParaRPr lang="en-ZA" sz="1100" b="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r">
                        <a:lnSpc>
                          <a:spcPct val="115000"/>
                        </a:lnSpc>
                        <a:spcAft>
                          <a:spcPts val="0"/>
                        </a:spcAft>
                      </a:pPr>
                      <a:r>
                        <a:rPr lang="en-ZA" sz="1100" b="0" dirty="0">
                          <a:solidFill>
                            <a:srgbClr val="000000"/>
                          </a:solidFill>
                          <a:effectLst/>
                          <a:latin typeface="Calibri"/>
                          <a:ea typeface="Times New Roman"/>
                          <a:cs typeface="Calibri"/>
                        </a:rPr>
                        <a:t>216</a:t>
                      </a:r>
                      <a:endParaRPr lang="en-ZA" sz="1100" b="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gridSpan="2">
                  <a:txBody>
                    <a:bodyPr/>
                    <a:lstStyle/>
                    <a:p>
                      <a:pPr algn="r">
                        <a:lnSpc>
                          <a:spcPct val="115000"/>
                        </a:lnSpc>
                        <a:spcAft>
                          <a:spcPts val="0"/>
                        </a:spcAft>
                      </a:pPr>
                      <a:r>
                        <a:rPr lang="en-ZA" sz="1100" b="0" dirty="0" smtClean="0">
                          <a:solidFill>
                            <a:srgbClr val="000000"/>
                          </a:solidFill>
                          <a:effectLst/>
                          <a:latin typeface="Calibri"/>
                          <a:ea typeface="Times New Roman"/>
                          <a:cs typeface="Calibri"/>
                        </a:rPr>
                        <a:t>22.7%</a:t>
                      </a:r>
                      <a:endParaRPr lang="en-ZA" sz="1100" b="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pPr algn="r">
                        <a:lnSpc>
                          <a:spcPct val="115000"/>
                        </a:lnSpc>
                        <a:spcAft>
                          <a:spcPts val="0"/>
                        </a:spcAft>
                      </a:pPr>
                      <a:endParaRPr lang="en-ZA" sz="1100" b="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nSpc>
                          <a:spcPct val="115000"/>
                        </a:lnSpc>
                        <a:spcAft>
                          <a:spcPts val="1000"/>
                        </a:spcAft>
                      </a:pPr>
                      <a:r>
                        <a:rPr lang="en-ZA"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6"/>
                  </a:ext>
                </a:extLst>
              </a:tr>
              <a:tr h="263892">
                <a:tc gridSpan="7">
                  <a:txBody>
                    <a:bodyPr/>
                    <a:lstStyle/>
                    <a:p>
                      <a:pPr algn="ctr">
                        <a:lnSpc>
                          <a:spcPct val="115000"/>
                        </a:lnSpc>
                        <a:spcAft>
                          <a:spcPts val="0"/>
                        </a:spcAft>
                      </a:pPr>
                      <a:r>
                        <a:rPr lang="en-ZA" sz="1400" b="1" dirty="0">
                          <a:solidFill>
                            <a:srgbClr val="000000"/>
                          </a:solidFill>
                          <a:effectLst/>
                          <a:latin typeface="Calibri"/>
                          <a:ea typeface="Times New Roman"/>
                          <a:cs typeface="Calibri"/>
                        </a:rPr>
                        <a:t>SMS VACANCY RATE PER </a:t>
                      </a:r>
                      <a:r>
                        <a:rPr lang="en-ZA" sz="1400" b="1" dirty="0" smtClean="0">
                          <a:solidFill>
                            <a:srgbClr val="000000"/>
                          </a:solidFill>
                          <a:effectLst/>
                          <a:latin typeface="Calibri"/>
                          <a:ea typeface="Times New Roman"/>
                          <a:cs typeface="Calibri"/>
                        </a:rPr>
                        <a:t>REGION</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15000"/>
                        </a:lnSpc>
                        <a:spcAft>
                          <a:spcPts val="1000"/>
                        </a:spcAft>
                      </a:pPr>
                      <a:r>
                        <a:rPr lang="en-ZA" sz="11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7"/>
                  </a:ext>
                </a:extLst>
              </a:tr>
              <a:tr h="344909">
                <a:tc>
                  <a:txBody>
                    <a:bodyPr/>
                    <a:lstStyle/>
                    <a:p>
                      <a:pPr>
                        <a:lnSpc>
                          <a:spcPct val="115000"/>
                        </a:lnSpc>
                        <a:spcAft>
                          <a:spcPts val="0"/>
                        </a:spcAft>
                      </a:pPr>
                      <a:r>
                        <a:rPr lang="en-ZA" sz="1100" b="1" dirty="0">
                          <a:solidFill>
                            <a:srgbClr val="000000"/>
                          </a:solidFill>
                          <a:effectLst/>
                          <a:latin typeface="Calibri"/>
                          <a:ea typeface="Times New Roman"/>
                          <a:cs typeface="Calibri"/>
                        </a:rPr>
                        <a:t>REGION</a:t>
                      </a:r>
                      <a:endParaRPr lang="en-ZA" sz="1100" dirty="0">
                        <a:effectLst/>
                        <a:latin typeface="Calibri"/>
                        <a:ea typeface="Calibri"/>
                        <a:cs typeface="Times New Roman"/>
                      </a:endParaRPr>
                    </a:p>
                  </a:txBody>
                  <a:tcPr marL="42533" marR="42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nSpc>
                          <a:spcPct val="115000"/>
                        </a:lnSpc>
                        <a:spcAft>
                          <a:spcPts val="0"/>
                        </a:spcAft>
                      </a:pPr>
                      <a:r>
                        <a:rPr lang="en-ZA" sz="1100" b="1" dirty="0">
                          <a:solidFill>
                            <a:srgbClr val="000000"/>
                          </a:solidFill>
                          <a:effectLst/>
                          <a:latin typeface="Calibri"/>
                          <a:ea typeface="Times New Roman"/>
                          <a:cs typeface="Calibri"/>
                        </a:rPr>
                        <a:t>FILLED                     </a:t>
                      </a:r>
                      <a:endParaRPr lang="en-ZA" sz="1100" dirty="0">
                        <a:effectLst/>
                        <a:latin typeface="Calibri"/>
                        <a:ea typeface="Calibri"/>
                        <a:cs typeface="Times New Roman"/>
                      </a:endParaRPr>
                    </a:p>
                  </a:txBody>
                  <a:tcPr marL="42533" marR="42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nSpc>
                          <a:spcPct val="115000"/>
                        </a:lnSpc>
                        <a:spcAft>
                          <a:spcPts val="0"/>
                        </a:spcAft>
                      </a:pPr>
                      <a:r>
                        <a:rPr lang="en-ZA" sz="1100" b="1" dirty="0">
                          <a:solidFill>
                            <a:srgbClr val="000000"/>
                          </a:solidFill>
                          <a:effectLst/>
                          <a:latin typeface="Calibri"/>
                          <a:ea typeface="Times New Roman"/>
                          <a:cs typeface="Calibri"/>
                        </a:rPr>
                        <a:t>VACANT                            </a:t>
                      </a:r>
                      <a:endParaRPr lang="en-ZA" sz="1100" dirty="0">
                        <a:effectLst/>
                        <a:latin typeface="Calibri"/>
                        <a:ea typeface="Calibri"/>
                        <a:cs typeface="Times New Roman"/>
                      </a:endParaRPr>
                    </a:p>
                  </a:txBody>
                  <a:tcPr marL="42533" marR="42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gridSpan="3">
                  <a:txBody>
                    <a:bodyPr/>
                    <a:lstStyle/>
                    <a:p>
                      <a:pPr>
                        <a:lnSpc>
                          <a:spcPct val="115000"/>
                        </a:lnSpc>
                        <a:spcAft>
                          <a:spcPts val="0"/>
                        </a:spcAft>
                      </a:pPr>
                      <a:r>
                        <a:rPr lang="en-ZA" sz="1100" b="1" dirty="0">
                          <a:solidFill>
                            <a:srgbClr val="000000"/>
                          </a:solidFill>
                          <a:effectLst/>
                          <a:latin typeface="Calibri"/>
                          <a:ea typeface="Times New Roman"/>
                          <a:cs typeface="Calibri"/>
                        </a:rPr>
                        <a:t>TOTAL</a:t>
                      </a:r>
                      <a:endParaRPr lang="en-ZA" sz="1100" dirty="0">
                        <a:effectLst/>
                        <a:latin typeface="Calibri"/>
                        <a:ea typeface="Calibri"/>
                        <a:cs typeface="Times New Roman"/>
                      </a:endParaRPr>
                    </a:p>
                  </a:txBody>
                  <a:tcPr marL="42533" marR="42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ZA" sz="1100" b="1" dirty="0">
                          <a:solidFill>
                            <a:srgbClr val="000000"/>
                          </a:solidFill>
                          <a:effectLst/>
                          <a:latin typeface="Calibri"/>
                          <a:ea typeface="Times New Roman"/>
                          <a:cs typeface="Calibri"/>
                        </a:rPr>
                        <a:t>VACANCY RATE</a:t>
                      </a:r>
                      <a:endParaRPr lang="en-ZA" sz="1100" dirty="0">
                        <a:effectLst/>
                        <a:latin typeface="Calibri"/>
                        <a:ea typeface="Calibri"/>
                        <a:cs typeface="Times New Roman"/>
                      </a:endParaRPr>
                    </a:p>
                  </a:txBody>
                  <a:tcPr marL="42533" marR="42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nSpc>
                          <a:spcPct val="115000"/>
                        </a:lnSpc>
                        <a:spcAft>
                          <a:spcPts val="1000"/>
                        </a:spcAft>
                      </a:pPr>
                      <a:r>
                        <a:rPr lang="en-ZA" sz="11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8"/>
                  </a:ext>
                </a:extLst>
              </a:tr>
              <a:tr h="207369">
                <a:tc>
                  <a:txBody>
                    <a:bodyPr/>
                    <a:lstStyle/>
                    <a:p>
                      <a:pPr>
                        <a:lnSpc>
                          <a:spcPct val="115000"/>
                        </a:lnSpc>
                        <a:spcAft>
                          <a:spcPts val="0"/>
                        </a:spcAft>
                      </a:pPr>
                      <a:r>
                        <a:rPr lang="en-ZA" sz="1100" dirty="0">
                          <a:solidFill>
                            <a:srgbClr val="000000"/>
                          </a:solidFill>
                          <a:effectLst/>
                          <a:latin typeface="Calibri"/>
                          <a:ea typeface="Times New Roman"/>
                          <a:cs typeface="Calibri"/>
                        </a:rPr>
                        <a:t>EC REGION           </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dirty="0">
                          <a:solidFill>
                            <a:srgbClr val="000000"/>
                          </a:solidFill>
                          <a:effectLst/>
                          <a:latin typeface="Calibri"/>
                          <a:ea typeface="Times New Roman"/>
                          <a:cs typeface="Calibri"/>
                        </a:rPr>
                        <a:t>8</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dirty="0">
                          <a:solidFill>
                            <a:srgbClr val="000000"/>
                          </a:solidFill>
                          <a:effectLst/>
                          <a:latin typeface="Calibri"/>
                          <a:ea typeface="Times New Roman"/>
                          <a:cs typeface="Calibri"/>
                        </a:rPr>
                        <a:t>5</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r">
                        <a:lnSpc>
                          <a:spcPct val="115000"/>
                        </a:lnSpc>
                        <a:spcAft>
                          <a:spcPts val="0"/>
                        </a:spcAft>
                      </a:pPr>
                      <a:r>
                        <a:rPr lang="en-ZA" sz="1100" dirty="0">
                          <a:solidFill>
                            <a:srgbClr val="000000"/>
                          </a:solidFill>
                          <a:effectLst/>
                          <a:latin typeface="Calibri"/>
                          <a:ea typeface="Times New Roman"/>
                          <a:cs typeface="Calibri"/>
                        </a:rPr>
                        <a:t>13</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r">
                        <a:lnSpc>
                          <a:spcPct val="115000"/>
                        </a:lnSpc>
                        <a:spcAft>
                          <a:spcPts val="0"/>
                        </a:spcAft>
                      </a:pPr>
                      <a:r>
                        <a:rPr lang="en-ZA" sz="1100">
                          <a:solidFill>
                            <a:srgbClr val="000000"/>
                          </a:solidFill>
                          <a:effectLst/>
                          <a:latin typeface="Calibri"/>
                          <a:ea typeface="Times New Roman"/>
                          <a:cs typeface="Calibri"/>
                        </a:rPr>
                        <a:t>38.5%</a:t>
                      </a:r>
                      <a:endParaRPr lang="en-ZA" sz="110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9"/>
                  </a:ext>
                </a:extLst>
              </a:tr>
              <a:tr h="207369">
                <a:tc>
                  <a:txBody>
                    <a:bodyPr/>
                    <a:lstStyle/>
                    <a:p>
                      <a:pPr>
                        <a:lnSpc>
                          <a:spcPct val="115000"/>
                        </a:lnSpc>
                        <a:spcAft>
                          <a:spcPts val="0"/>
                        </a:spcAft>
                      </a:pPr>
                      <a:r>
                        <a:rPr lang="en-ZA" sz="1100" dirty="0">
                          <a:solidFill>
                            <a:srgbClr val="000000"/>
                          </a:solidFill>
                          <a:effectLst/>
                          <a:latin typeface="Calibri"/>
                          <a:ea typeface="Times New Roman"/>
                          <a:cs typeface="Calibri"/>
                        </a:rPr>
                        <a:t>FS&amp; NC REGION</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dirty="0">
                          <a:solidFill>
                            <a:srgbClr val="000000"/>
                          </a:solidFill>
                          <a:effectLst/>
                          <a:latin typeface="Calibri"/>
                          <a:ea typeface="Times New Roman"/>
                          <a:cs typeface="Calibri"/>
                        </a:rPr>
                        <a:t>10</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dirty="0">
                          <a:solidFill>
                            <a:srgbClr val="000000"/>
                          </a:solidFill>
                          <a:effectLst/>
                          <a:latin typeface="Calibri"/>
                          <a:ea typeface="Times New Roman"/>
                          <a:cs typeface="Calibri"/>
                        </a:rPr>
                        <a:t>3</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r">
                        <a:lnSpc>
                          <a:spcPct val="115000"/>
                        </a:lnSpc>
                        <a:spcAft>
                          <a:spcPts val="0"/>
                        </a:spcAft>
                      </a:pPr>
                      <a:r>
                        <a:rPr lang="en-ZA" sz="1100" dirty="0">
                          <a:solidFill>
                            <a:srgbClr val="000000"/>
                          </a:solidFill>
                          <a:effectLst/>
                          <a:latin typeface="Calibri"/>
                          <a:ea typeface="Times New Roman"/>
                          <a:cs typeface="Calibri"/>
                        </a:rPr>
                        <a:t>13</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r">
                        <a:lnSpc>
                          <a:spcPct val="115000"/>
                        </a:lnSpc>
                        <a:spcAft>
                          <a:spcPts val="0"/>
                        </a:spcAft>
                      </a:pPr>
                      <a:r>
                        <a:rPr lang="en-ZA" sz="1100" dirty="0">
                          <a:solidFill>
                            <a:srgbClr val="000000"/>
                          </a:solidFill>
                          <a:effectLst/>
                          <a:latin typeface="Calibri"/>
                          <a:ea typeface="Times New Roman"/>
                          <a:cs typeface="Calibri"/>
                        </a:rPr>
                        <a:t>23.1%</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0"/>
                  </a:ext>
                </a:extLst>
              </a:tr>
              <a:tr h="207369">
                <a:tc>
                  <a:txBody>
                    <a:bodyPr/>
                    <a:lstStyle/>
                    <a:p>
                      <a:pPr>
                        <a:lnSpc>
                          <a:spcPct val="115000"/>
                        </a:lnSpc>
                        <a:spcAft>
                          <a:spcPts val="0"/>
                        </a:spcAft>
                      </a:pPr>
                      <a:r>
                        <a:rPr lang="en-ZA" sz="1100" dirty="0">
                          <a:solidFill>
                            <a:srgbClr val="000000"/>
                          </a:solidFill>
                          <a:effectLst/>
                          <a:latin typeface="Calibri"/>
                          <a:ea typeface="Times New Roman"/>
                          <a:cs typeface="Calibri"/>
                        </a:rPr>
                        <a:t>GP REGION                </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dirty="0" smtClean="0">
                          <a:effectLst/>
                          <a:latin typeface="Calibri"/>
                          <a:ea typeface="Calibri"/>
                          <a:cs typeface="Times New Roman"/>
                        </a:rPr>
                        <a:t>21</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dirty="0" smtClean="0">
                          <a:effectLst/>
                          <a:latin typeface="Calibri"/>
                          <a:ea typeface="Calibri"/>
                          <a:cs typeface="Times New Roman"/>
                        </a:rPr>
                        <a:t>6</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r">
                        <a:lnSpc>
                          <a:spcPct val="115000"/>
                        </a:lnSpc>
                        <a:spcAft>
                          <a:spcPts val="0"/>
                        </a:spcAft>
                      </a:pPr>
                      <a:r>
                        <a:rPr lang="en-ZA" sz="1100">
                          <a:solidFill>
                            <a:srgbClr val="000000"/>
                          </a:solidFill>
                          <a:effectLst/>
                          <a:latin typeface="Calibri"/>
                          <a:ea typeface="Times New Roman"/>
                          <a:cs typeface="Calibri"/>
                        </a:rPr>
                        <a:t>27</a:t>
                      </a:r>
                      <a:endParaRPr lang="en-ZA" sz="110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r">
                        <a:lnSpc>
                          <a:spcPct val="115000"/>
                        </a:lnSpc>
                        <a:spcAft>
                          <a:spcPts val="0"/>
                        </a:spcAft>
                      </a:pPr>
                      <a:r>
                        <a:rPr lang="en-ZA" sz="1100" dirty="0" smtClean="0">
                          <a:solidFill>
                            <a:srgbClr val="000000"/>
                          </a:solidFill>
                          <a:effectLst/>
                          <a:latin typeface="Calibri"/>
                          <a:ea typeface="Times New Roman"/>
                          <a:cs typeface="Calibri"/>
                        </a:rPr>
                        <a:t>22.2%</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1"/>
                  </a:ext>
                </a:extLst>
              </a:tr>
              <a:tr h="316538">
                <a:tc>
                  <a:txBody>
                    <a:bodyPr/>
                    <a:lstStyle/>
                    <a:p>
                      <a:pPr>
                        <a:lnSpc>
                          <a:spcPct val="115000"/>
                        </a:lnSpc>
                        <a:spcAft>
                          <a:spcPts val="0"/>
                        </a:spcAft>
                      </a:pPr>
                      <a:r>
                        <a:rPr lang="en-ZA" sz="1100" dirty="0">
                          <a:solidFill>
                            <a:srgbClr val="000000"/>
                          </a:solidFill>
                          <a:effectLst/>
                          <a:latin typeface="Calibri"/>
                          <a:ea typeface="Times New Roman"/>
                          <a:cs typeface="Calibri"/>
                        </a:rPr>
                        <a:t>HO REGION</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dirty="0" smtClean="0">
                          <a:solidFill>
                            <a:srgbClr val="000000"/>
                          </a:solidFill>
                          <a:effectLst/>
                          <a:latin typeface="Calibri"/>
                          <a:ea typeface="Times New Roman"/>
                          <a:cs typeface="Calibri"/>
                        </a:rPr>
                        <a:t>81</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dirty="0" smtClean="0">
                          <a:solidFill>
                            <a:srgbClr val="000000"/>
                          </a:solidFill>
                          <a:effectLst/>
                          <a:latin typeface="Calibri"/>
                          <a:ea typeface="Times New Roman"/>
                          <a:cs typeface="Calibri"/>
                        </a:rPr>
                        <a:t>27</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r">
                        <a:lnSpc>
                          <a:spcPct val="115000"/>
                        </a:lnSpc>
                        <a:spcAft>
                          <a:spcPts val="0"/>
                        </a:spcAft>
                      </a:pPr>
                      <a:r>
                        <a:rPr lang="en-ZA" sz="1100">
                          <a:solidFill>
                            <a:srgbClr val="000000"/>
                          </a:solidFill>
                          <a:effectLst/>
                          <a:latin typeface="Calibri"/>
                          <a:ea typeface="Times New Roman"/>
                          <a:cs typeface="Calibri"/>
                        </a:rPr>
                        <a:t>108</a:t>
                      </a:r>
                      <a:endParaRPr lang="en-ZA" sz="110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r">
                        <a:lnSpc>
                          <a:spcPct val="115000"/>
                        </a:lnSpc>
                        <a:spcAft>
                          <a:spcPts val="0"/>
                        </a:spcAft>
                      </a:pPr>
                      <a:r>
                        <a:rPr lang="en-ZA" sz="1100" dirty="0">
                          <a:solidFill>
                            <a:srgbClr val="000000"/>
                          </a:solidFill>
                          <a:effectLst/>
                          <a:latin typeface="Calibri"/>
                          <a:ea typeface="Times New Roman"/>
                          <a:cs typeface="Calibri"/>
                        </a:rPr>
                        <a:t>25</a:t>
                      </a:r>
                      <a:r>
                        <a:rPr lang="en-ZA" sz="1100" dirty="0" smtClean="0">
                          <a:solidFill>
                            <a:srgbClr val="000000"/>
                          </a:solidFill>
                          <a:effectLst/>
                          <a:latin typeface="Calibri"/>
                          <a:ea typeface="Times New Roman"/>
                          <a:cs typeface="Calibri"/>
                        </a:rPr>
                        <a:t>.%</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2"/>
                  </a:ext>
                </a:extLst>
              </a:tr>
              <a:tr h="207369">
                <a:tc>
                  <a:txBody>
                    <a:bodyPr/>
                    <a:lstStyle/>
                    <a:p>
                      <a:pPr>
                        <a:lnSpc>
                          <a:spcPct val="115000"/>
                        </a:lnSpc>
                        <a:spcAft>
                          <a:spcPts val="0"/>
                        </a:spcAft>
                      </a:pPr>
                      <a:r>
                        <a:rPr lang="en-ZA" sz="1100" dirty="0">
                          <a:solidFill>
                            <a:srgbClr val="000000"/>
                          </a:solidFill>
                          <a:effectLst/>
                          <a:latin typeface="Calibri"/>
                          <a:ea typeface="Times New Roman"/>
                          <a:cs typeface="Calibri"/>
                        </a:rPr>
                        <a:t>KZN REGION         </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dirty="0" smtClean="0">
                          <a:solidFill>
                            <a:srgbClr val="000000"/>
                          </a:solidFill>
                          <a:effectLst/>
                          <a:latin typeface="Calibri"/>
                          <a:ea typeface="Times New Roman"/>
                          <a:cs typeface="Calibri"/>
                        </a:rPr>
                        <a:t>15</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dirty="0" smtClean="0">
                          <a:effectLst/>
                          <a:latin typeface="Calibri"/>
                          <a:ea typeface="Calibri"/>
                          <a:cs typeface="Times New Roman"/>
                        </a:rPr>
                        <a:t>3</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r">
                        <a:lnSpc>
                          <a:spcPct val="115000"/>
                        </a:lnSpc>
                        <a:spcAft>
                          <a:spcPts val="0"/>
                        </a:spcAft>
                      </a:pPr>
                      <a:r>
                        <a:rPr lang="en-ZA" sz="1100">
                          <a:solidFill>
                            <a:srgbClr val="000000"/>
                          </a:solidFill>
                          <a:effectLst/>
                          <a:latin typeface="Calibri"/>
                          <a:ea typeface="Times New Roman"/>
                          <a:cs typeface="Calibri"/>
                        </a:rPr>
                        <a:t>18</a:t>
                      </a:r>
                      <a:endParaRPr lang="en-ZA" sz="110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r">
                        <a:lnSpc>
                          <a:spcPct val="115000"/>
                        </a:lnSpc>
                        <a:spcAft>
                          <a:spcPts val="0"/>
                        </a:spcAft>
                      </a:pPr>
                      <a:r>
                        <a:rPr lang="en-ZA" sz="1100" dirty="0" smtClean="0">
                          <a:solidFill>
                            <a:srgbClr val="000000"/>
                          </a:solidFill>
                          <a:effectLst/>
                          <a:latin typeface="Calibri"/>
                          <a:ea typeface="Times New Roman"/>
                          <a:cs typeface="Calibri"/>
                        </a:rPr>
                        <a:t>16.7%</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3"/>
                  </a:ext>
                </a:extLst>
              </a:tr>
              <a:tr h="207369">
                <a:tc>
                  <a:txBody>
                    <a:bodyPr/>
                    <a:lstStyle/>
                    <a:p>
                      <a:pPr>
                        <a:lnSpc>
                          <a:spcPct val="115000"/>
                        </a:lnSpc>
                        <a:spcAft>
                          <a:spcPts val="0"/>
                        </a:spcAft>
                      </a:pPr>
                      <a:r>
                        <a:rPr lang="en-ZA" sz="1100" dirty="0">
                          <a:solidFill>
                            <a:srgbClr val="000000"/>
                          </a:solidFill>
                          <a:effectLst/>
                          <a:latin typeface="Calibri"/>
                          <a:ea typeface="Times New Roman"/>
                          <a:cs typeface="Calibri"/>
                        </a:rPr>
                        <a:t>LMN REGION   </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dirty="0" smtClean="0">
                          <a:solidFill>
                            <a:srgbClr val="000000"/>
                          </a:solidFill>
                          <a:effectLst/>
                          <a:latin typeface="Calibri"/>
                          <a:ea typeface="Times New Roman"/>
                          <a:cs typeface="Calibri"/>
                        </a:rPr>
                        <a:t>12</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dirty="0" smtClean="0">
                          <a:effectLst/>
                          <a:latin typeface="Calibri"/>
                          <a:ea typeface="Calibri"/>
                          <a:cs typeface="Times New Roman"/>
                        </a:rPr>
                        <a:t>3</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r">
                        <a:lnSpc>
                          <a:spcPct val="115000"/>
                        </a:lnSpc>
                        <a:spcAft>
                          <a:spcPts val="0"/>
                        </a:spcAft>
                      </a:pPr>
                      <a:r>
                        <a:rPr lang="en-ZA" sz="1100">
                          <a:solidFill>
                            <a:srgbClr val="000000"/>
                          </a:solidFill>
                          <a:effectLst/>
                          <a:latin typeface="Calibri"/>
                          <a:ea typeface="Times New Roman"/>
                          <a:cs typeface="Calibri"/>
                        </a:rPr>
                        <a:t>15</a:t>
                      </a:r>
                      <a:endParaRPr lang="en-ZA" sz="110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r">
                        <a:lnSpc>
                          <a:spcPct val="115000"/>
                        </a:lnSpc>
                        <a:spcAft>
                          <a:spcPts val="0"/>
                        </a:spcAft>
                      </a:pPr>
                      <a:r>
                        <a:rPr lang="en-ZA" sz="1100" dirty="0" smtClean="0">
                          <a:solidFill>
                            <a:srgbClr val="000000"/>
                          </a:solidFill>
                          <a:effectLst/>
                          <a:latin typeface="Calibri"/>
                          <a:ea typeface="Times New Roman"/>
                          <a:cs typeface="Calibri"/>
                        </a:rPr>
                        <a:t>20.%</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4"/>
                  </a:ext>
                </a:extLst>
              </a:tr>
              <a:tr h="207369">
                <a:tc>
                  <a:txBody>
                    <a:bodyPr/>
                    <a:lstStyle/>
                    <a:p>
                      <a:pPr>
                        <a:lnSpc>
                          <a:spcPct val="115000"/>
                        </a:lnSpc>
                        <a:spcAft>
                          <a:spcPts val="0"/>
                        </a:spcAft>
                      </a:pPr>
                      <a:r>
                        <a:rPr lang="en-ZA" sz="1100">
                          <a:solidFill>
                            <a:srgbClr val="000000"/>
                          </a:solidFill>
                          <a:effectLst/>
                          <a:latin typeface="Calibri"/>
                          <a:ea typeface="Times New Roman"/>
                          <a:cs typeface="Calibri"/>
                        </a:rPr>
                        <a:t>WC REGION           </a:t>
                      </a:r>
                      <a:endParaRPr lang="en-ZA" sz="110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dirty="0">
                          <a:solidFill>
                            <a:srgbClr val="000000"/>
                          </a:solidFill>
                          <a:effectLst/>
                          <a:latin typeface="Calibri"/>
                          <a:ea typeface="Times New Roman"/>
                          <a:cs typeface="Calibri"/>
                        </a:rPr>
                        <a:t>20</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100">
                          <a:solidFill>
                            <a:srgbClr val="000000"/>
                          </a:solidFill>
                          <a:effectLst/>
                          <a:latin typeface="Calibri"/>
                          <a:ea typeface="Times New Roman"/>
                          <a:cs typeface="Calibri"/>
                        </a:rPr>
                        <a:t>2</a:t>
                      </a:r>
                      <a:endParaRPr lang="en-ZA" sz="110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r">
                        <a:lnSpc>
                          <a:spcPct val="115000"/>
                        </a:lnSpc>
                        <a:spcAft>
                          <a:spcPts val="0"/>
                        </a:spcAft>
                      </a:pPr>
                      <a:r>
                        <a:rPr lang="en-ZA" sz="1100" dirty="0">
                          <a:solidFill>
                            <a:srgbClr val="000000"/>
                          </a:solidFill>
                          <a:effectLst/>
                          <a:latin typeface="Calibri"/>
                          <a:ea typeface="Times New Roman"/>
                          <a:cs typeface="Calibri"/>
                        </a:rPr>
                        <a:t>22</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r">
                        <a:lnSpc>
                          <a:spcPct val="115000"/>
                        </a:lnSpc>
                        <a:spcAft>
                          <a:spcPts val="0"/>
                        </a:spcAft>
                      </a:pPr>
                      <a:r>
                        <a:rPr lang="en-ZA" sz="1100" dirty="0">
                          <a:solidFill>
                            <a:srgbClr val="000000"/>
                          </a:solidFill>
                          <a:effectLst/>
                          <a:latin typeface="Calibri"/>
                          <a:ea typeface="Times New Roman"/>
                          <a:cs typeface="Calibri"/>
                        </a:rPr>
                        <a:t>9.1%</a:t>
                      </a:r>
                      <a:endParaRPr lang="en-ZA" sz="1100" dirty="0">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10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5"/>
                  </a:ext>
                </a:extLst>
              </a:tr>
              <a:tr h="345314">
                <a:tc>
                  <a:txBody>
                    <a:bodyPr/>
                    <a:lstStyle/>
                    <a:p>
                      <a:pPr>
                        <a:lnSpc>
                          <a:spcPct val="115000"/>
                        </a:lnSpc>
                        <a:spcAft>
                          <a:spcPts val="0"/>
                        </a:spcAft>
                      </a:pPr>
                      <a:r>
                        <a:rPr lang="en-ZA" sz="1100" b="1" dirty="0">
                          <a:solidFill>
                            <a:schemeClr val="tx1"/>
                          </a:solidFill>
                          <a:effectLst/>
                          <a:latin typeface="Calibri"/>
                          <a:ea typeface="Times New Roman"/>
                          <a:cs typeface="Calibri"/>
                        </a:rPr>
                        <a:t>Grand Total</a:t>
                      </a:r>
                      <a:endParaRPr lang="en-ZA" sz="1100" dirty="0">
                        <a:solidFill>
                          <a:schemeClr val="tx1"/>
                        </a:solidFill>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a:lnSpc>
                          <a:spcPct val="115000"/>
                        </a:lnSpc>
                        <a:spcAft>
                          <a:spcPts val="0"/>
                        </a:spcAft>
                      </a:pPr>
                      <a:r>
                        <a:rPr lang="en-ZA" sz="1100" b="1" dirty="0" smtClean="0">
                          <a:solidFill>
                            <a:schemeClr val="tx1"/>
                          </a:solidFill>
                          <a:effectLst/>
                          <a:latin typeface="Calibri"/>
                          <a:ea typeface="Times New Roman"/>
                          <a:cs typeface="Calibri"/>
                        </a:rPr>
                        <a:t>167</a:t>
                      </a:r>
                      <a:endParaRPr lang="en-ZA" sz="1100" dirty="0">
                        <a:solidFill>
                          <a:schemeClr val="tx1"/>
                        </a:solidFill>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a:lnSpc>
                          <a:spcPct val="115000"/>
                        </a:lnSpc>
                        <a:spcAft>
                          <a:spcPts val="0"/>
                        </a:spcAft>
                      </a:pPr>
                      <a:r>
                        <a:rPr lang="en-ZA" sz="1100" b="1" dirty="0" smtClean="0">
                          <a:solidFill>
                            <a:schemeClr val="tx1"/>
                          </a:solidFill>
                          <a:effectLst/>
                          <a:latin typeface="Calibri"/>
                          <a:ea typeface="Calibri"/>
                          <a:cs typeface="Calibri"/>
                        </a:rPr>
                        <a:t>49</a:t>
                      </a:r>
                      <a:endParaRPr lang="en-ZA" sz="1100" dirty="0">
                        <a:solidFill>
                          <a:schemeClr val="tx1"/>
                        </a:solidFill>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gridSpan="3">
                  <a:txBody>
                    <a:bodyPr/>
                    <a:lstStyle/>
                    <a:p>
                      <a:pPr algn="r">
                        <a:lnSpc>
                          <a:spcPct val="115000"/>
                        </a:lnSpc>
                        <a:spcAft>
                          <a:spcPts val="0"/>
                        </a:spcAft>
                      </a:pPr>
                      <a:r>
                        <a:rPr lang="en-ZA" sz="1100" b="1" dirty="0">
                          <a:solidFill>
                            <a:schemeClr val="tx1"/>
                          </a:solidFill>
                          <a:effectLst/>
                          <a:latin typeface="Calibri"/>
                          <a:ea typeface="Times New Roman"/>
                          <a:cs typeface="Calibri"/>
                        </a:rPr>
                        <a:t>216</a:t>
                      </a:r>
                      <a:endParaRPr lang="en-ZA" sz="1100" dirty="0">
                        <a:solidFill>
                          <a:schemeClr val="tx1"/>
                        </a:solidFill>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en-ZA"/>
                    </a:p>
                  </a:txBody>
                  <a:tcPr/>
                </a:tc>
                <a:tc hMerge="1">
                  <a:txBody>
                    <a:bodyPr/>
                    <a:lstStyle/>
                    <a:p>
                      <a:endParaRPr lang="en-ZA"/>
                    </a:p>
                  </a:txBody>
                  <a:tcPr/>
                </a:tc>
                <a:tc>
                  <a:txBody>
                    <a:bodyPr/>
                    <a:lstStyle/>
                    <a:p>
                      <a:pPr algn="r">
                        <a:lnSpc>
                          <a:spcPct val="115000"/>
                        </a:lnSpc>
                        <a:spcAft>
                          <a:spcPts val="0"/>
                        </a:spcAft>
                      </a:pPr>
                      <a:r>
                        <a:rPr lang="en-ZA" sz="1100" b="1" dirty="0" smtClean="0">
                          <a:solidFill>
                            <a:schemeClr val="tx1"/>
                          </a:solidFill>
                          <a:effectLst/>
                          <a:latin typeface="Calibri"/>
                          <a:ea typeface="Times New Roman"/>
                          <a:cs typeface="Calibri"/>
                        </a:rPr>
                        <a:t>22,7%</a:t>
                      </a:r>
                      <a:endParaRPr lang="en-ZA" sz="1100" dirty="0">
                        <a:solidFill>
                          <a:schemeClr val="tx1"/>
                        </a:solidFill>
                        <a:effectLst/>
                        <a:latin typeface="Calibri"/>
                        <a:ea typeface="Calibri"/>
                        <a:cs typeface="Times New Roman"/>
                      </a:endParaRPr>
                    </a:p>
                  </a:txBody>
                  <a:tcPr marL="42533" marR="425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nSpc>
                          <a:spcPct val="115000"/>
                        </a:lnSpc>
                        <a:spcAft>
                          <a:spcPts val="1000"/>
                        </a:spcAft>
                      </a:pPr>
                      <a:r>
                        <a:rPr lang="en-ZA" sz="11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1579834917"/>
              </p:ext>
            </p:extLst>
          </p:nvPr>
        </p:nvGraphicFramePr>
        <p:xfrm>
          <a:off x="0" y="4498848"/>
          <a:ext cx="9114366" cy="1818912"/>
        </p:xfrm>
        <a:graphic>
          <a:graphicData uri="http://schemas.openxmlformats.org/drawingml/2006/table">
            <a:tbl>
              <a:tblPr firstRow="1" firstCol="1" bandRow="1">
                <a:tableStyleId>{5C22544A-7EE6-4342-B048-85BDC9FD1C3A}</a:tableStyleId>
              </a:tblPr>
              <a:tblGrid>
                <a:gridCol w="5232881">
                  <a:extLst>
                    <a:ext uri="{9D8B030D-6E8A-4147-A177-3AD203B41FA5}">
                      <a16:colId xmlns:a16="http://schemas.microsoft.com/office/drawing/2014/main" xmlns="" val="20000"/>
                    </a:ext>
                  </a:extLst>
                </a:gridCol>
                <a:gridCol w="916624">
                  <a:extLst>
                    <a:ext uri="{9D8B030D-6E8A-4147-A177-3AD203B41FA5}">
                      <a16:colId xmlns:a16="http://schemas.microsoft.com/office/drawing/2014/main" xmlns="" val="20001"/>
                    </a:ext>
                  </a:extLst>
                </a:gridCol>
                <a:gridCol w="719334">
                  <a:extLst>
                    <a:ext uri="{9D8B030D-6E8A-4147-A177-3AD203B41FA5}">
                      <a16:colId xmlns:a16="http://schemas.microsoft.com/office/drawing/2014/main" xmlns="" val="20002"/>
                    </a:ext>
                  </a:extLst>
                </a:gridCol>
                <a:gridCol w="1067254">
                  <a:extLst>
                    <a:ext uri="{9D8B030D-6E8A-4147-A177-3AD203B41FA5}">
                      <a16:colId xmlns:a16="http://schemas.microsoft.com/office/drawing/2014/main" xmlns="" val="20003"/>
                    </a:ext>
                  </a:extLst>
                </a:gridCol>
                <a:gridCol w="1178273">
                  <a:extLst>
                    <a:ext uri="{9D8B030D-6E8A-4147-A177-3AD203B41FA5}">
                      <a16:colId xmlns:a16="http://schemas.microsoft.com/office/drawing/2014/main" xmlns="" val="20004"/>
                    </a:ext>
                  </a:extLst>
                </a:gridCol>
              </a:tblGrid>
              <a:tr h="429768">
                <a:tc gridSpan="5">
                  <a:txBody>
                    <a:bodyPr/>
                    <a:lstStyle/>
                    <a:p>
                      <a:pPr marL="0" marR="0" indent="0" algn="ctr" defTabSz="457011"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RECRUITMENT</a:t>
                      </a:r>
                      <a:r>
                        <a:rPr lang="en-US" sz="1600" baseline="0" dirty="0" smtClean="0">
                          <a:solidFill>
                            <a:srgbClr val="FF0000"/>
                          </a:solidFill>
                        </a:rPr>
                        <a:t> PLAN 2019/20</a:t>
                      </a:r>
                      <a:endParaRPr lang="en-ZA" sz="1600" dirty="0" smtClean="0">
                        <a:solidFill>
                          <a:srgbClr val="FF0000"/>
                        </a:solidFill>
                      </a:endParaRPr>
                    </a:p>
                  </a:txBody>
                  <a:tcPr marL="68580" marR="68580" marT="0" marB="0">
                    <a:solidFill>
                      <a:srgbClr val="FFC000"/>
                    </a:solidFill>
                  </a:tcPr>
                </a:tc>
                <a:tc hMerge="1">
                  <a:txBody>
                    <a:bodyPr/>
                    <a:lstStyle/>
                    <a:p>
                      <a:endParaRPr lang="en-ZA" sz="1600" b="1" dirty="0">
                        <a:solidFill>
                          <a:schemeClr val="bg2"/>
                        </a:solidFill>
                      </a:endParaRPr>
                    </a:p>
                  </a:txBody>
                  <a:tcPr marL="68580" marR="68580" marT="0" marB="0">
                    <a:solidFill>
                      <a:schemeClr val="tx1"/>
                    </a:solidFill>
                  </a:tcPr>
                </a:tc>
                <a:tc hMerge="1">
                  <a:txBody>
                    <a:bodyPr/>
                    <a:lstStyle/>
                    <a:p>
                      <a:endParaRPr lang="en-ZA" sz="1600" b="1" dirty="0">
                        <a:solidFill>
                          <a:schemeClr val="bg2"/>
                        </a:solidFill>
                      </a:endParaRPr>
                    </a:p>
                  </a:txBody>
                  <a:tcPr marL="68580" marR="68580" marT="0" marB="0">
                    <a:lnR w="12700" cap="flat" cmpd="sng" algn="ctr">
                      <a:solidFill>
                        <a:schemeClr val="tx1"/>
                      </a:solidFill>
                      <a:prstDash val="solid"/>
                      <a:round/>
                      <a:headEnd type="none" w="med" len="med"/>
                      <a:tailEnd type="none" w="med" len="med"/>
                    </a:lnR>
                    <a:solidFill>
                      <a:schemeClr val="tx1"/>
                    </a:solidFill>
                  </a:tcPr>
                </a:tc>
                <a:tc hMerge="1">
                  <a:txBody>
                    <a:bodyPr/>
                    <a:lstStyle/>
                    <a:p>
                      <a:endParaRPr lang="en-ZA" sz="1600" b="1" dirty="0">
                        <a:solidFill>
                          <a:schemeClr val="bg2"/>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hMerge="1">
                  <a:txBody>
                    <a:bodyPr/>
                    <a:lstStyle/>
                    <a:p>
                      <a:endParaRPr lang="en-ZA" sz="1600" b="1" dirty="0">
                        <a:solidFill>
                          <a:schemeClr val="bg2"/>
                        </a:solidFill>
                      </a:endParaRPr>
                    </a:p>
                  </a:txBody>
                  <a:tcPr marL="68580" marR="68580" marT="0" marB="0">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xmlns="" val="10000"/>
                  </a:ext>
                </a:extLst>
              </a:tr>
              <a:tr h="327097">
                <a:tc>
                  <a:txBody>
                    <a:bodyPr/>
                    <a:lstStyle/>
                    <a:p>
                      <a:pPr marL="0" marR="0" indent="0" algn="l" defTabSz="457011" rtl="0" eaLnBrk="1" fontAlgn="auto" latinLnBrk="0" hangingPunct="1">
                        <a:lnSpc>
                          <a:spcPct val="100000"/>
                        </a:lnSpc>
                        <a:spcBef>
                          <a:spcPts val="0"/>
                        </a:spcBef>
                        <a:spcAft>
                          <a:spcPts val="0"/>
                        </a:spcAft>
                        <a:buClrTx/>
                        <a:buSzTx/>
                        <a:buFontTx/>
                        <a:buNone/>
                        <a:tabLst/>
                        <a:defRPr/>
                      </a:pPr>
                      <a:endParaRPr lang="en-ZA" sz="1100" dirty="0" smtClean="0">
                        <a:solidFill>
                          <a:schemeClr val="bg1"/>
                        </a:solidFill>
                      </a:endParaRPr>
                    </a:p>
                  </a:txBody>
                  <a:tcPr marL="68580" marR="68580" marT="0" marB="0">
                    <a:solidFill>
                      <a:schemeClr val="tx1"/>
                    </a:solidFill>
                  </a:tcPr>
                </a:tc>
                <a:tc>
                  <a:txBody>
                    <a:bodyPr/>
                    <a:lstStyle/>
                    <a:p>
                      <a:pPr algn="ctr"/>
                      <a:r>
                        <a:rPr lang="en-ZA" sz="1100" b="1" dirty="0" smtClean="0">
                          <a:solidFill>
                            <a:schemeClr val="bg2"/>
                          </a:solidFill>
                        </a:rPr>
                        <a:t>CDC</a:t>
                      </a:r>
                      <a:endParaRPr lang="en-ZA" sz="1100" b="1" dirty="0">
                        <a:solidFill>
                          <a:schemeClr val="bg2"/>
                        </a:solidFill>
                      </a:endParaRPr>
                    </a:p>
                  </a:txBody>
                  <a:tcPr marL="68580" marR="68580" marT="0" marB="0">
                    <a:solidFill>
                      <a:schemeClr val="tx1"/>
                    </a:solidFill>
                  </a:tcPr>
                </a:tc>
                <a:tc>
                  <a:txBody>
                    <a:bodyPr/>
                    <a:lstStyle/>
                    <a:p>
                      <a:pPr algn="ctr"/>
                      <a:r>
                        <a:rPr lang="en-ZA" sz="1100" b="1" dirty="0" smtClean="0">
                          <a:solidFill>
                            <a:schemeClr val="bg2"/>
                          </a:solidFill>
                        </a:rPr>
                        <a:t>DC</a:t>
                      </a:r>
                      <a:endParaRPr lang="en-ZA" sz="1100" b="1" dirty="0">
                        <a:solidFill>
                          <a:schemeClr val="bg2"/>
                        </a:solidFill>
                      </a:endParaRPr>
                    </a:p>
                  </a:txBody>
                  <a:tcPr marL="68580" marR="68580" marT="0" marB="0">
                    <a:lnR w="12700" cap="flat" cmpd="sng" algn="ctr">
                      <a:solidFill>
                        <a:schemeClr val="tx1"/>
                      </a:solidFill>
                      <a:prstDash val="solid"/>
                      <a:round/>
                      <a:headEnd type="none" w="med" len="med"/>
                      <a:tailEnd type="none" w="med" len="med"/>
                    </a:lnR>
                    <a:solidFill>
                      <a:schemeClr val="tx1"/>
                    </a:solidFill>
                  </a:tcPr>
                </a:tc>
                <a:tc>
                  <a:txBody>
                    <a:bodyPr/>
                    <a:lstStyle/>
                    <a:p>
                      <a:pPr algn="ctr"/>
                      <a:r>
                        <a:rPr lang="en-ZA" sz="1100" b="1" dirty="0" smtClean="0">
                          <a:solidFill>
                            <a:schemeClr val="bg2"/>
                          </a:solidFill>
                        </a:rPr>
                        <a:t>DIR</a:t>
                      </a:r>
                      <a:endParaRPr lang="en-ZA" sz="1100" b="1" dirty="0">
                        <a:solidFill>
                          <a:schemeClr val="bg2"/>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rtl="0" fontAlgn="ctr"/>
                      <a:r>
                        <a:rPr lang="en-US" sz="1100" b="1" i="0" u="none" strike="noStrike" dirty="0" smtClean="0">
                          <a:solidFill>
                            <a:srgbClr val="EEECE1"/>
                          </a:solidFill>
                          <a:effectLst/>
                          <a:latin typeface="Calibri"/>
                        </a:rPr>
                        <a:t>TOTAL</a:t>
                      </a:r>
                      <a:endParaRPr lang="en-US" sz="1100" b="1" i="0" u="none" strike="noStrike" dirty="0">
                        <a:solidFill>
                          <a:srgbClr val="EEECE1"/>
                        </a:solidFill>
                        <a:effectLst/>
                        <a:latin typeface="Calibri"/>
                      </a:endParaRPr>
                    </a:p>
                  </a:txBody>
                  <a:tcPr marL="9525" marR="9525" marT="9525" marB="0">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xmlns="" val="10001"/>
                  </a:ext>
                </a:extLst>
              </a:tr>
              <a:tr h="357477">
                <a:tc>
                  <a:txBody>
                    <a:bodyPr/>
                    <a:lstStyle/>
                    <a:p>
                      <a:r>
                        <a:rPr lang="en-US" sz="1100" baseline="0" dirty="0" smtClean="0">
                          <a:solidFill>
                            <a:schemeClr val="bg1"/>
                          </a:solidFill>
                        </a:rPr>
                        <a:t>TO ASSUME DUTY ON THE 1ST FEBRUARY 2020</a:t>
                      </a:r>
                    </a:p>
                  </a:txBody>
                  <a:tcPr marL="68580" marR="68580" marT="0" marB="0">
                    <a:solidFill>
                      <a:schemeClr val="accent4"/>
                    </a:solidFill>
                  </a:tcPr>
                </a:tc>
                <a:tc>
                  <a:txBody>
                    <a:bodyPr/>
                    <a:lstStyle/>
                    <a:p>
                      <a:pPr algn="ctr"/>
                      <a:r>
                        <a:rPr lang="en-ZA" sz="1100" b="1" dirty="0" smtClean="0">
                          <a:solidFill>
                            <a:schemeClr val="tx1"/>
                          </a:solidFill>
                        </a:rPr>
                        <a:t>0</a:t>
                      </a:r>
                      <a:endParaRPr lang="en-ZA" sz="1100" b="1" dirty="0">
                        <a:solidFill>
                          <a:schemeClr val="tx1"/>
                        </a:solidFill>
                      </a:endParaRPr>
                    </a:p>
                  </a:txBody>
                  <a:tcPr marL="68580" marR="68580" marT="0" marB="0">
                    <a:solidFill>
                      <a:schemeClr val="accent4"/>
                    </a:solidFill>
                  </a:tcPr>
                </a:tc>
                <a:tc>
                  <a:txBody>
                    <a:bodyPr/>
                    <a:lstStyle/>
                    <a:p>
                      <a:pPr algn="ctr"/>
                      <a:r>
                        <a:rPr lang="en-ZA" sz="1100" b="1" dirty="0" smtClean="0">
                          <a:solidFill>
                            <a:schemeClr val="tx1"/>
                          </a:solidFill>
                        </a:rPr>
                        <a:t>0</a:t>
                      </a:r>
                      <a:endParaRPr lang="en-ZA" sz="1100" b="1" dirty="0">
                        <a:solidFill>
                          <a:schemeClr val="tx1"/>
                        </a:solidFill>
                      </a:endParaRPr>
                    </a:p>
                  </a:txBody>
                  <a:tcPr marL="68580" marR="68580" marT="0" marB="0">
                    <a:lnR w="12700" cap="flat" cmpd="sng" algn="ctr">
                      <a:solidFill>
                        <a:schemeClr val="tx1"/>
                      </a:solidFill>
                      <a:prstDash val="solid"/>
                      <a:round/>
                      <a:headEnd type="none" w="med" len="med"/>
                      <a:tailEnd type="none" w="med" len="med"/>
                    </a:lnR>
                    <a:solidFill>
                      <a:schemeClr val="accent4"/>
                    </a:solidFill>
                  </a:tcPr>
                </a:tc>
                <a:tc>
                  <a:txBody>
                    <a:bodyPr/>
                    <a:lstStyle/>
                    <a:p>
                      <a:pPr algn="ctr"/>
                      <a:r>
                        <a:rPr lang="en-ZA" sz="1100" b="1" dirty="0" smtClean="0">
                          <a:solidFill>
                            <a:schemeClr val="tx1"/>
                          </a:solidFill>
                        </a:rPr>
                        <a:t>6 </a:t>
                      </a:r>
                      <a:endParaRPr lang="en-ZA" sz="1100" b="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solidFill>
                  </a:tcPr>
                </a:tc>
                <a:tc>
                  <a:txBody>
                    <a:bodyPr/>
                    <a:lstStyle/>
                    <a:p>
                      <a:pPr algn="ctr" rtl="0" fontAlgn="ctr"/>
                      <a:r>
                        <a:rPr lang="en-US" sz="1100" b="1" i="0" u="none" strike="noStrike" dirty="0" smtClean="0">
                          <a:solidFill>
                            <a:srgbClr val="000000"/>
                          </a:solidFill>
                          <a:effectLst/>
                          <a:latin typeface="Calibri"/>
                        </a:rPr>
                        <a:t>6</a:t>
                      </a:r>
                      <a:endParaRPr lang="en-US" sz="1100" b="1"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solidFill>
                      <a:schemeClr val="accent4"/>
                    </a:solidFill>
                  </a:tcPr>
                </a:tc>
                <a:extLst>
                  <a:ext uri="{0D108BD9-81ED-4DB2-BD59-A6C34878D82A}">
                    <a16:rowId xmlns:a16="http://schemas.microsoft.com/office/drawing/2014/main" xmlns="" val="10002"/>
                  </a:ext>
                </a:extLst>
              </a:tr>
              <a:tr h="279279">
                <a:tc>
                  <a:txBody>
                    <a:bodyPr/>
                    <a:lstStyle/>
                    <a:p>
                      <a:r>
                        <a:rPr lang="en-US" sz="1100" dirty="0" smtClean="0">
                          <a:solidFill>
                            <a:schemeClr val="bg1"/>
                          </a:solidFill>
                        </a:rPr>
                        <a:t>TO ASSUME DUTY ON THE 1ST MARCH</a:t>
                      </a:r>
                      <a:r>
                        <a:rPr lang="en-US" sz="1100" baseline="0" dirty="0" smtClean="0">
                          <a:solidFill>
                            <a:schemeClr val="bg1"/>
                          </a:solidFill>
                        </a:rPr>
                        <a:t> 2020</a:t>
                      </a:r>
                      <a:endParaRPr lang="en-US" sz="1100" dirty="0">
                        <a:solidFill>
                          <a:schemeClr val="bg1"/>
                        </a:solidFill>
                      </a:endParaRPr>
                    </a:p>
                  </a:txBody>
                  <a:tcPr marL="68580" marR="68580" marT="0" marB="0">
                    <a:solidFill>
                      <a:schemeClr val="accent4"/>
                    </a:solidFill>
                  </a:tcPr>
                </a:tc>
                <a:tc>
                  <a:txBody>
                    <a:bodyPr/>
                    <a:lstStyle/>
                    <a:p>
                      <a:pPr algn="ctr"/>
                      <a:r>
                        <a:rPr lang="en-ZA" sz="1100" b="1" dirty="0" smtClean="0"/>
                        <a:t>4</a:t>
                      </a:r>
                      <a:endParaRPr lang="en-ZA" sz="1100" b="1" dirty="0"/>
                    </a:p>
                  </a:txBody>
                  <a:tcPr marL="68580" marR="68580" marT="0" marB="0">
                    <a:solidFill>
                      <a:schemeClr val="accent4"/>
                    </a:solidFill>
                  </a:tcPr>
                </a:tc>
                <a:tc>
                  <a:txBody>
                    <a:bodyPr/>
                    <a:lstStyle/>
                    <a:p>
                      <a:pPr algn="ctr"/>
                      <a:r>
                        <a:rPr lang="en-ZA" sz="1100" b="1" dirty="0" smtClean="0">
                          <a:solidFill>
                            <a:schemeClr val="tx1"/>
                          </a:solidFill>
                        </a:rPr>
                        <a:t>9</a:t>
                      </a:r>
                      <a:endParaRPr lang="en-ZA" sz="1100" b="1" dirty="0">
                        <a:solidFill>
                          <a:schemeClr val="tx1"/>
                        </a:solidFill>
                      </a:endParaRPr>
                    </a:p>
                  </a:txBody>
                  <a:tcPr marL="68580" marR="68580" marT="0" marB="0">
                    <a:lnR w="12700" cap="flat" cmpd="sng" algn="ctr">
                      <a:solidFill>
                        <a:schemeClr val="tx1"/>
                      </a:solidFill>
                      <a:prstDash val="solid"/>
                      <a:round/>
                      <a:headEnd type="none" w="med" len="med"/>
                      <a:tailEnd type="none" w="med" len="med"/>
                    </a:lnR>
                    <a:solidFill>
                      <a:schemeClr val="accent4"/>
                    </a:solidFill>
                  </a:tcPr>
                </a:tc>
                <a:tc>
                  <a:txBody>
                    <a:bodyPr/>
                    <a:lstStyle/>
                    <a:p>
                      <a:pPr algn="ctr"/>
                      <a:r>
                        <a:rPr lang="en-ZA" sz="1100" b="1" dirty="0" smtClean="0">
                          <a:solidFill>
                            <a:schemeClr val="tx1"/>
                          </a:solidFill>
                        </a:rPr>
                        <a:t>27</a:t>
                      </a:r>
                      <a:endParaRPr lang="en-ZA" sz="1100" b="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solidFill>
                  </a:tcPr>
                </a:tc>
                <a:tc>
                  <a:txBody>
                    <a:bodyPr/>
                    <a:lstStyle/>
                    <a:p>
                      <a:pPr algn="ctr" rtl="0" fontAlgn="ctr"/>
                      <a:r>
                        <a:rPr lang="en-US" sz="1100" b="1" i="0" u="none" strike="noStrike" dirty="0" smtClean="0">
                          <a:solidFill>
                            <a:schemeClr val="tx1"/>
                          </a:solidFill>
                          <a:effectLst/>
                          <a:latin typeface="Calibri"/>
                        </a:rPr>
                        <a:t>40</a:t>
                      </a:r>
                      <a:endParaRPr lang="en-US" sz="1100" b="1" i="0" u="none" strike="noStrike" dirty="0">
                        <a:solidFill>
                          <a:schemeClr val="tx1"/>
                        </a:solidFill>
                        <a:effectLst/>
                        <a:latin typeface="Calibri"/>
                      </a:endParaRPr>
                    </a:p>
                  </a:txBody>
                  <a:tcPr marL="9525" marR="9525" marT="9525" marB="0">
                    <a:lnL w="12700" cap="flat" cmpd="sng" algn="ctr">
                      <a:solidFill>
                        <a:schemeClr val="tx1"/>
                      </a:solidFill>
                      <a:prstDash val="solid"/>
                      <a:round/>
                      <a:headEnd type="none" w="med" len="med"/>
                      <a:tailEnd type="none" w="med" len="med"/>
                    </a:lnL>
                    <a:solidFill>
                      <a:schemeClr val="accent4"/>
                    </a:solidFill>
                  </a:tcPr>
                </a:tc>
                <a:extLst>
                  <a:ext uri="{0D108BD9-81ED-4DB2-BD59-A6C34878D82A}">
                    <a16:rowId xmlns:a16="http://schemas.microsoft.com/office/drawing/2014/main" xmlns="" val="10003"/>
                  </a:ext>
                </a:extLst>
              </a:tr>
              <a:tr h="425291">
                <a:tc>
                  <a:txBody>
                    <a:bodyPr/>
                    <a:lstStyle/>
                    <a:p>
                      <a:pPr marL="0" marR="0" indent="0" algn="l" defTabSz="457011" rtl="0" eaLnBrk="1" fontAlgn="auto" latinLnBrk="0" hangingPunct="1">
                        <a:lnSpc>
                          <a:spcPct val="100000"/>
                        </a:lnSpc>
                        <a:spcBef>
                          <a:spcPts val="0"/>
                        </a:spcBef>
                        <a:spcAft>
                          <a:spcPts val="0"/>
                        </a:spcAft>
                        <a:buClrTx/>
                        <a:buSzTx/>
                        <a:buFontTx/>
                        <a:buNone/>
                        <a:tabLst/>
                        <a:defRPr/>
                      </a:pPr>
                      <a:r>
                        <a:rPr lang="en-ZA" sz="1100" baseline="0" dirty="0" smtClean="0">
                          <a:solidFill>
                            <a:schemeClr val="bg1"/>
                          </a:solidFill>
                        </a:rPr>
                        <a:t>ADVERTISED POSTS TO BE FILLED (FEB-MAR 2020)</a:t>
                      </a:r>
                      <a:endParaRPr lang="en-ZA" sz="1100" dirty="0" smtClean="0">
                        <a:solidFill>
                          <a:schemeClr val="bg1"/>
                        </a:solidFill>
                      </a:endParaRPr>
                    </a:p>
                  </a:txBody>
                  <a:tcPr marL="68580" marR="68580" marT="0" marB="0">
                    <a:solidFill>
                      <a:schemeClr val="accent4"/>
                    </a:solidFill>
                  </a:tcPr>
                </a:tc>
                <a:tc>
                  <a:txBody>
                    <a:bodyPr/>
                    <a:lstStyle/>
                    <a:p>
                      <a:pPr algn="ctr"/>
                      <a:r>
                        <a:rPr lang="en-ZA" sz="1100" b="1" dirty="0" smtClean="0">
                          <a:solidFill>
                            <a:schemeClr val="bg2"/>
                          </a:solidFill>
                        </a:rPr>
                        <a:t>4</a:t>
                      </a:r>
                      <a:endParaRPr lang="en-ZA" sz="1100" b="1" dirty="0">
                        <a:solidFill>
                          <a:schemeClr val="bg2"/>
                        </a:solidFill>
                      </a:endParaRPr>
                    </a:p>
                  </a:txBody>
                  <a:tcPr marL="68580" marR="68580" marT="0" marB="0">
                    <a:solidFill>
                      <a:schemeClr val="accent4"/>
                    </a:solidFill>
                  </a:tcPr>
                </a:tc>
                <a:tc>
                  <a:txBody>
                    <a:bodyPr/>
                    <a:lstStyle/>
                    <a:p>
                      <a:pPr algn="ctr"/>
                      <a:r>
                        <a:rPr lang="en-ZA" sz="1100" b="1" dirty="0" smtClean="0">
                          <a:solidFill>
                            <a:schemeClr val="bg2"/>
                          </a:solidFill>
                        </a:rPr>
                        <a:t>9</a:t>
                      </a:r>
                      <a:endParaRPr lang="en-ZA" sz="1100" b="1" dirty="0">
                        <a:solidFill>
                          <a:schemeClr val="bg2"/>
                        </a:solidFill>
                      </a:endParaRPr>
                    </a:p>
                  </a:txBody>
                  <a:tcPr marL="68580" marR="68580" marT="0" marB="0">
                    <a:lnR w="12700" cap="flat" cmpd="sng" algn="ctr">
                      <a:solidFill>
                        <a:schemeClr val="tx1"/>
                      </a:solidFill>
                      <a:prstDash val="solid"/>
                      <a:round/>
                      <a:headEnd type="none" w="med" len="med"/>
                      <a:tailEnd type="none" w="med" len="med"/>
                    </a:lnR>
                    <a:solidFill>
                      <a:schemeClr val="accent4"/>
                    </a:solidFill>
                  </a:tcPr>
                </a:tc>
                <a:tc>
                  <a:txBody>
                    <a:bodyPr/>
                    <a:lstStyle/>
                    <a:p>
                      <a:pPr algn="ctr"/>
                      <a:r>
                        <a:rPr lang="en-ZA" sz="1100" b="1" dirty="0" smtClean="0">
                          <a:solidFill>
                            <a:schemeClr val="bg2"/>
                          </a:solidFill>
                        </a:rPr>
                        <a:t>33</a:t>
                      </a:r>
                      <a:endParaRPr lang="en-ZA" sz="1100" b="1" dirty="0">
                        <a:solidFill>
                          <a:schemeClr val="bg2"/>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solidFill>
                  </a:tcPr>
                </a:tc>
                <a:tc>
                  <a:txBody>
                    <a:bodyPr/>
                    <a:lstStyle/>
                    <a:p>
                      <a:pPr algn="ctr" rtl="0" fontAlgn="ctr"/>
                      <a:r>
                        <a:rPr lang="en-US" sz="1100" b="1" i="0" u="none" strike="noStrike" dirty="0" smtClean="0">
                          <a:solidFill>
                            <a:srgbClr val="EEECE1"/>
                          </a:solidFill>
                          <a:effectLst/>
                          <a:latin typeface="Calibri"/>
                        </a:rPr>
                        <a:t>46</a:t>
                      </a:r>
                      <a:endParaRPr lang="en-US" sz="1100" b="1" i="0" u="none" strike="noStrike" dirty="0">
                        <a:solidFill>
                          <a:srgbClr val="EEECE1"/>
                        </a:solidFill>
                        <a:effectLst/>
                        <a:latin typeface="Calibri"/>
                      </a:endParaRPr>
                    </a:p>
                  </a:txBody>
                  <a:tcPr marL="9525" marR="9525" marT="9525" marB="0">
                    <a:lnL w="12700" cap="flat" cmpd="sng" algn="ctr">
                      <a:solidFill>
                        <a:schemeClr val="tx1"/>
                      </a:solidFill>
                      <a:prstDash val="solid"/>
                      <a:round/>
                      <a:headEnd type="none" w="med" len="med"/>
                      <a:tailEnd type="none" w="med" len="med"/>
                    </a:lnL>
                    <a:solidFill>
                      <a:schemeClr val="accent4"/>
                    </a:solidFill>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fld id="{DCB3B80B-23E3-3948-A741-EEB7CB22DD0C}" type="slidenum">
              <a:rPr lang="en-US" smtClean="0"/>
              <a:pPr/>
              <a:t>9</a:t>
            </a:fld>
            <a:endParaRPr lang="en-US" dirty="0"/>
          </a:p>
        </p:txBody>
      </p:sp>
    </p:spTree>
    <p:extLst>
      <p:ext uri="{BB962C8B-B14F-4D97-AF65-F5344CB8AC3E}">
        <p14:creationId xmlns:p14="http://schemas.microsoft.com/office/powerpoint/2010/main" xmlns="" val="3582434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72199</TotalTime>
  <Words>4575</Words>
  <Application>Microsoft Office PowerPoint</Application>
  <PresentationFormat>On-screen Show (4:3)</PresentationFormat>
  <Paragraphs>1761</Paragraphs>
  <Slides>32</Slides>
  <Notes>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                  TABLE OF CONTENTS</vt:lpstr>
      <vt:lpstr>PURPOSE OF THE PRESENTATION</vt:lpstr>
      <vt:lpstr>BACKGROUND</vt:lpstr>
      <vt:lpstr>CHALLENGES WRT TO FILLING POSTS</vt:lpstr>
      <vt:lpstr>INTERVENTIONS TO ADDRESS CHALLENGES </vt:lpstr>
      <vt:lpstr>DCS THREE (3) PRONGED RECRUITMENT STRATEGY</vt:lpstr>
      <vt:lpstr>2019/20 SMS RECRUITMENT AND SELECTION PHASES</vt:lpstr>
      <vt:lpstr>Slide 9</vt:lpstr>
      <vt:lpstr>Slide 10</vt:lpstr>
      <vt:lpstr>Slide 11</vt:lpstr>
      <vt:lpstr>Slide 12</vt:lpstr>
      <vt:lpstr>Slide 13</vt:lpstr>
      <vt:lpstr>Slide 14</vt:lpstr>
      <vt:lpstr>Slide 15</vt:lpstr>
      <vt:lpstr>Slide 16</vt:lpstr>
      <vt:lpstr>NATIONAL NON SMS POST  ESTABLISHMENT PROGRESS REPORT 2019/20 </vt:lpstr>
      <vt:lpstr>Slide 18</vt:lpstr>
      <vt:lpstr>Slide 19</vt:lpstr>
      <vt:lpstr>Slide 20</vt:lpstr>
      <vt:lpstr>Slide 21</vt:lpstr>
      <vt:lpstr>Slide 22</vt:lpstr>
      <vt:lpstr>Slide 23</vt:lpstr>
      <vt:lpstr>Slide 24</vt:lpstr>
      <vt:lpstr>Slide 25</vt:lpstr>
      <vt:lpstr>Slide 26</vt:lpstr>
      <vt:lpstr>LEVEL 13</vt:lpstr>
      <vt:lpstr>Slide 28</vt:lpstr>
      <vt:lpstr>Slide 29</vt:lpstr>
      <vt:lpstr>LEARNERSHIP STATISTICS: GROUP 1 OF 2019/20 learners with disabilities</vt:lpstr>
      <vt:lpstr>LEARNERSHIP STATISTICS: GROUP 1 OF 2019/20 learners with disabilities</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PUMZA</cp:lastModifiedBy>
  <cp:revision>1081</cp:revision>
  <cp:lastPrinted>2020-02-18T16:08:00Z</cp:lastPrinted>
  <dcterms:created xsi:type="dcterms:W3CDTF">2016-05-03T08:35:15Z</dcterms:created>
  <dcterms:modified xsi:type="dcterms:W3CDTF">2020-02-24T08:22:00Z</dcterms:modified>
</cp:coreProperties>
</file>