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13"/>
  </p:notesMasterIdLst>
  <p:handoutMasterIdLst>
    <p:handoutMasterId r:id="rId14"/>
  </p:handoutMasterIdLst>
  <p:sldIdLst>
    <p:sldId id="343" r:id="rId3"/>
    <p:sldId id="297" r:id="rId4"/>
    <p:sldId id="342" r:id="rId5"/>
    <p:sldId id="365" r:id="rId6"/>
    <p:sldId id="356" r:id="rId7"/>
    <p:sldId id="366" r:id="rId8"/>
    <p:sldId id="368" r:id="rId9"/>
    <p:sldId id="357" r:id="rId10"/>
    <p:sldId id="361" r:id="rId11"/>
    <p:sldId id="260" r:id="rId12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5300"/>
    <a:srgbClr val="003300"/>
    <a:srgbClr val="003D00"/>
    <a:srgbClr val="004C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153" autoAdjust="0"/>
    <p:restoredTop sz="94660"/>
  </p:normalViewPr>
  <p:slideViewPr>
    <p:cSldViewPr snapToGrid="0" snapToObjects="1"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71AD7C-0173-4710-A164-1DB3FB495F5C}" type="datetimeFigureOut">
              <a:rPr lang="en-ZA" smtClean="0"/>
              <a:pPr/>
              <a:t>2020/02/24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65728D-F271-4D22-B7CF-18CECB3ABA08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39456814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BAFD77-82C8-614A-8E7A-50E0B00609D4}" type="datetimeFigureOut">
              <a:rPr lang="en-US" smtClean="0"/>
              <a:pPr/>
              <a:t>2/24/2020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282E17-0948-4F4F-BA20-EEDBE77944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47064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263BB-2B15-459F-BFDE-9BEBC99BA7B7}" type="datetime1">
              <a:rPr lang="en-US" smtClean="0"/>
              <a:pPr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3B80B-23E3-3948-A741-EEB7CB22DD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18071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2CDDB-57AB-4F58-AAFE-B2C885C59780}" type="datetime1">
              <a:rPr lang="en-US" smtClean="0"/>
              <a:pPr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3B80B-23E3-3948-A741-EEB7CB22DD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63740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DBC9A-6305-48B7-8593-166ECA880498}" type="datetime1">
              <a:rPr lang="en-US" smtClean="0"/>
              <a:pPr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3B80B-23E3-3948-A741-EEB7CB22DD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374996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B0707-91D3-46AF-A19F-402C6F94BCB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3B80B-23E3-3948-A741-EEB7CB22DD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46070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78B4C-4243-4C7B-ACE7-C7DC985A204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3B80B-23E3-3948-A741-EEB7CB22DD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4780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26E21-2A53-4CFA-849C-17D16A67086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3B80B-23E3-3948-A741-EEB7CB22DD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26737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E30DE-068A-4478-B106-621ED3EDD9F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3B80B-23E3-3948-A741-EEB7CB22DD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37891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7759F-5A63-426D-8739-6B9D7B5CDBB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3B80B-23E3-3948-A741-EEB7CB22DD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69090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4A6F9-FEC3-4EFA-A8B6-DFE2558A081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3B80B-23E3-3948-A741-EEB7CB22DD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40869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74DB5-F220-4246-A47D-59CBAF2A567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3B80B-23E3-3948-A741-EEB7CB22DD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32992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32281-7F8D-490A-8363-485551317D9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3B80B-23E3-3948-A741-EEB7CB22DD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7322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76896-B988-4DD3-ABFF-AD8F0438F8CD}" type="datetime1">
              <a:rPr lang="en-US" smtClean="0"/>
              <a:pPr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3B80B-23E3-3948-A741-EEB7CB22DD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476789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9DC10-8E37-4FEA-9A5C-D9CDC271A03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3B80B-23E3-3948-A741-EEB7CB22DD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7653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47AE0-E0F2-4477-BB0F-1A9D0D58064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3B80B-23E3-3948-A741-EEB7CB22DD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00569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A725C-3218-488A-8129-A3FA31C1FB5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3B80B-23E3-3948-A741-EEB7CB22DD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5529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7226D-EDCC-4C3D-82E2-CB86B37ADB89}" type="datetime1">
              <a:rPr lang="en-US" smtClean="0"/>
              <a:pPr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3B80B-23E3-3948-A741-EEB7CB22DD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960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C71D4-9474-4BF7-8437-B0790BF06C0F}" type="datetime1">
              <a:rPr lang="en-US" smtClean="0"/>
              <a:pPr/>
              <a:t>2/24/2020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3B80B-23E3-3948-A741-EEB7CB22DD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87900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CA03C-9317-48F7-A84C-1FB773636C63}" type="datetime1">
              <a:rPr lang="en-US" smtClean="0"/>
              <a:pPr/>
              <a:t>2/24/2020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3B80B-23E3-3948-A741-EEB7CB22DD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15148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7F8B2-1CDC-444B-8AC7-6848CAAE7A91}" type="datetime1">
              <a:rPr lang="en-US" smtClean="0"/>
              <a:pPr/>
              <a:t>2/24/2020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3B80B-23E3-3948-A741-EEB7CB22DD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16164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F985C-385F-4B78-8952-1B7277421B65}" type="datetime1">
              <a:rPr lang="en-US" smtClean="0"/>
              <a:pPr/>
              <a:t>2/24/2020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3B80B-23E3-3948-A741-EEB7CB22DD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78578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0F4B8-809E-4D01-ADCE-9957AF109A5F}" type="datetime1">
              <a:rPr lang="en-US" smtClean="0"/>
              <a:pPr/>
              <a:t>2/24/2020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3B80B-23E3-3948-A741-EEB7CB22DD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60661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DEDCB-8288-4F0D-9A0B-7834BF3DE154}" type="datetime1">
              <a:rPr lang="en-US" smtClean="0"/>
              <a:pPr/>
              <a:t>2/24/2020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3B80B-23E3-3948-A741-EEB7CB22DD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79056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0700D5-4FAF-4261-B26F-B15C63348590}" type="datetime1">
              <a:rPr lang="en-US" smtClean="0"/>
              <a:pPr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B3B80B-23E3-3948-A741-EEB7CB22DD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64925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91237F-B720-4E2B-A090-629DF1C08EF4}" type="datetime1">
              <a:rPr lang="en-US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/>
              <a:t>2/24/2020</a:t>
            </a:fld>
            <a:endParaRPr lang="en-US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B3B80B-23E3-3948-A741-EEB7CB22DD0C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0491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lide1 Template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36525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2718" y="1754222"/>
            <a:ext cx="5869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 Black"/>
                <a:cs typeface="Arial Black"/>
              </a:rPr>
              <a:t>DCS LITIGATION AND COSTS</a:t>
            </a:r>
            <a:endParaRPr lang="en-US" sz="2800" dirty="0">
              <a:latin typeface="Arial Black"/>
              <a:cs typeface="Arial Black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85637" y="3845023"/>
            <a:ext cx="32239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PORTRFOLIO COMMITTEE:</a:t>
            </a:r>
          </a:p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21 FEBRUARY 2020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3B80B-23E3-3948-A741-EEB7CB22DD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9021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lide1 Template_1.2_bac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34528" y="271596"/>
            <a:ext cx="4522887" cy="7078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cs typeface="Arial Black"/>
              </a:rPr>
              <a:t>Thank You</a:t>
            </a:r>
            <a:endParaRPr lang="en-US" sz="4000" dirty="0">
              <a:solidFill>
                <a:schemeClr val="bg1"/>
              </a:solidFill>
              <a:cs typeface="Arial Black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79500" y="423996"/>
            <a:ext cx="63381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000" b="1" dirty="0">
                <a:solidFill>
                  <a:srgbClr val="005300"/>
                </a:solidFill>
                <a:cs typeface="Arial Black"/>
              </a:rPr>
              <a:t>THANK YOU</a:t>
            </a:r>
          </a:p>
          <a:p>
            <a:pPr algn="ctr"/>
            <a:endParaRPr lang="en-ZA" sz="2000" b="1" dirty="0">
              <a:solidFill>
                <a:srgbClr val="005300"/>
              </a:solidFill>
              <a:cs typeface="Arial Black"/>
            </a:endParaRPr>
          </a:p>
          <a:p>
            <a:pPr algn="ctr"/>
            <a:r>
              <a:rPr lang="en-ZA" sz="2000" b="1" dirty="0">
                <a:solidFill>
                  <a:srgbClr val="005300"/>
                </a:solidFill>
                <a:cs typeface="Arial Black"/>
              </a:rPr>
              <a:t>STRIVING FOR A SOUTH AFRICA IN WHICH PEOPLE ARE AND FEEL SAFE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3B80B-23E3-3948-A741-EEB7CB22DD0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16442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5472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rgbClr val="000000"/>
                </a:solidFill>
              </a:rPr>
              <a:t>PRESENTATION 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3660" y="1064252"/>
            <a:ext cx="8229600" cy="4525963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Civil </a:t>
            </a:r>
            <a:r>
              <a:rPr lang="en-US" dirty="0"/>
              <a:t>Claims against </a:t>
            </a:r>
            <a:r>
              <a:rPr lang="en-US" dirty="0" smtClean="0"/>
              <a:t>Department;</a:t>
            </a:r>
          </a:p>
          <a:p>
            <a:r>
              <a:rPr lang="en-US" dirty="0" smtClean="0"/>
              <a:t>Civil Claims by the Department;</a:t>
            </a:r>
          </a:p>
          <a:p>
            <a:r>
              <a:rPr lang="en-US" dirty="0" smtClean="0"/>
              <a:t>Motion Applications; and </a:t>
            </a:r>
          </a:p>
          <a:p>
            <a:r>
              <a:rPr lang="en-ZA" dirty="0" smtClean="0"/>
              <a:t>Legal Costs</a:t>
            </a:r>
            <a:endParaRPr lang="en-ZA" dirty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4A07554-DC16-423D-B992-3EFC53960A10}" type="slidenum">
              <a:rPr lang="en-US" smtClean="0">
                <a:solidFill>
                  <a:srgbClr val="000000"/>
                </a:solidFill>
                <a:latin typeface="Arial" pitchFamily="34" charset="0"/>
                <a:ea typeface="ヒラギノ角ゴ Pro W3"/>
                <a:cs typeface="ヒラギノ角ゴ Pro W3"/>
              </a:rPr>
              <a:pPr/>
              <a:t>2</a:t>
            </a:fld>
            <a:endParaRPr lang="en-US" dirty="0" smtClean="0">
              <a:solidFill>
                <a:srgbClr val="000000"/>
              </a:solidFill>
              <a:latin typeface="Arial" pitchFamily="34" charset="0"/>
              <a:ea typeface="ヒラギノ角ゴ Pro W3"/>
              <a:cs typeface="ヒラギノ角ゴ Pro W3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7100" cy="11557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100" y="842010"/>
            <a:ext cx="7378700" cy="381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571" y="5986879"/>
            <a:ext cx="7378700" cy="38100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0" y="1529173"/>
            <a:ext cx="8647112" cy="3877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2853174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5472"/>
          </a:xfrm>
        </p:spPr>
        <p:txBody>
          <a:bodyPr>
            <a:normAutofit/>
          </a:bodyPr>
          <a:lstStyle/>
          <a:p>
            <a:pPr fontAlgn="ctr"/>
            <a:r>
              <a:rPr lang="en-US" sz="2400" b="1" dirty="0">
                <a:solidFill>
                  <a:srgbClr val="000000"/>
                </a:solidFill>
              </a:rPr>
              <a:t>Civil Claims against Department of Correctional Services</a:t>
            </a: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779659896"/>
              </p:ext>
            </p:extLst>
          </p:nvPr>
        </p:nvGraphicFramePr>
        <p:xfrm>
          <a:off x="175098" y="1325753"/>
          <a:ext cx="8813258" cy="3059316"/>
        </p:xfrm>
        <a:graphic>
          <a:graphicData uri="http://schemas.openxmlformats.org/drawingml/2006/table">
            <a:tbl>
              <a:tblPr/>
              <a:tblGrid>
                <a:gridCol w="72957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3086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5144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4006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3854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44312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3175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275722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472667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482513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472667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413583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531749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471744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515566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  <a:gridCol w="440537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  <a:gridCol w="571138">
                  <a:extLst>
                    <a:ext uri="{9D8B030D-6E8A-4147-A177-3AD203B41FA5}">
                      <a16:colId xmlns:a16="http://schemas.microsoft.com/office/drawing/2014/main" xmlns="" val="20016"/>
                    </a:ext>
                  </a:extLst>
                </a:gridCol>
              </a:tblGrid>
              <a:tr h="1605302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No. of </a:t>
                      </a:r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Claims opening </a:t>
                      </a:r>
                      <a:r>
                        <a:rPr lang="en-US" sz="1100" b="1" i="0" u="none" strike="noStrike" dirty="0" err="1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Bal</a:t>
                      </a:r>
                      <a:endParaRPr lang="en-US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Value of opening 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bal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endParaRPr lang="en-US" sz="11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' 000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No. of </a:t>
                      </a:r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Claims </a:t>
                      </a:r>
                      <a:r>
                        <a:rPr lang="en-US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Additional </a:t>
                      </a:r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to Opening </a:t>
                      </a:r>
                      <a:r>
                        <a:rPr lang="en-US" sz="1100" b="1" i="0" u="none" strike="noStrike" dirty="0" err="1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Bal</a:t>
                      </a:r>
                      <a:endParaRPr lang="en-US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Value of </a:t>
                      </a:r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Additional 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Claims       </a:t>
                      </a:r>
                      <a:endParaRPr lang="en-US" sz="11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' 000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No. of </a:t>
                      </a:r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Claims Received From April 2019 to Dec 2019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Value of Received claims     R' 000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No. of </a:t>
                      </a:r>
                      <a:r>
                        <a:rPr lang="en-ZA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Claims Paid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Value of Paid claims     R' 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No. of </a:t>
                      </a:r>
                      <a:r>
                        <a:rPr lang="en-ZA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Claims Reduced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Value of Reduced claims     R '000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No. of </a:t>
                      </a:r>
                      <a:r>
                        <a:rPr lang="en-ZA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Claims Increased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Value of Increased claims      R' 000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No. of </a:t>
                      </a:r>
                      <a:r>
                        <a:rPr lang="en-ZA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Claims Cancelled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Value of Cancelled claims      R' 000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No. of </a:t>
                      </a:r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Claims Closing </a:t>
                      </a:r>
                      <a:r>
                        <a:rPr lang="en-US" sz="1100" b="1" i="0" u="none" strike="noStrike" dirty="0" err="1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Bal</a:t>
                      </a:r>
                      <a:endParaRPr lang="en-US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Value of Closing 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bal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R' 000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6734"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Contingent Liability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929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  272 145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       4 238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136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  24 149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       155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    2 545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            -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75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  14 045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986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R282 672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6734"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Provision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         659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              -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    1 034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         40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           7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            -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            -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    1 646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56734"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Payables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         195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              -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         80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       225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            -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         34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            -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         84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56734"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939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ZA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</a:t>
                      </a:r>
                    </a:p>
                    <a:p>
                      <a:pPr algn="ctr" fontAlgn="ctr"/>
                      <a:r>
                        <a:rPr lang="en-ZA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</a:t>
                      </a:r>
                      <a:r>
                        <a:rPr lang="en-Z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272 999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       4 238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143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  25 263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  </a:t>
                      </a:r>
                      <a:r>
                        <a:rPr lang="en-ZA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420 </a:t>
                      </a:r>
                      <a:endParaRPr lang="en-ZA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  </a:t>
                      </a:r>
                      <a:r>
                        <a:rPr lang="en-ZA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</a:t>
                      </a:r>
                      <a:r>
                        <a:rPr lang="en-Z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552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 </a:t>
                      </a:r>
                      <a:r>
                        <a:rPr lang="en-ZA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 </a:t>
                      </a:r>
                      <a:endParaRPr lang="en-ZA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75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  14 045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999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R284 402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614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4A07554-DC16-423D-B992-3EFC53960A10}" type="slidenum">
              <a:rPr lang="en-US" smtClean="0">
                <a:solidFill>
                  <a:srgbClr val="000000"/>
                </a:solidFill>
                <a:latin typeface="Arial" pitchFamily="34" charset="0"/>
                <a:ea typeface="ヒラギノ角ゴ Pro W3"/>
                <a:cs typeface="ヒラギノ角ゴ Pro W3"/>
              </a:rPr>
              <a:pPr/>
              <a:t>3</a:t>
            </a:fld>
            <a:endParaRPr lang="en-US" dirty="0" smtClean="0">
              <a:solidFill>
                <a:srgbClr val="000000"/>
              </a:solidFill>
              <a:latin typeface="Arial" pitchFamily="34" charset="0"/>
              <a:ea typeface="ヒラギノ角ゴ Pro W3"/>
              <a:cs typeface="ヒラギノ角ゴ Pro W3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7100" cy="11557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100" y="842010"/>
            <a:ext cx="7378700" cy="381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571" y="5986879"/>
            <a:ext cx="7378700" cy="3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3604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2607"/>
            <a:ext cx="8229600" cy="644283"/>
          </a:xfrm>
        </p:spPr>
        <p:txBody>
          <a:bodyPr>
            <a:normAutofit/>
          </a:bodyPr>
          <a:lstStyle/>
          <a:p>
            <a:r>
              <a:rPr lang="en-US" sz="3100" b="1" dirty="0" smtClean="0">
                <a:solidFill>
                  <a:srgbClr val="000000"/>
                </a:solidFill>
              </a:rPr>
              <a:t>CIVIL </a:t>
            </a:r>
            <a:r>
              <a:rPr lang="en-US" sz="3100" b="1" dirty="0">
                <a:solidFill>
                  <a:srgbClr val="000000"/>
                </a:solidFill>
              </a:rPr>
              <a:t>CLAIMS AGAINST </a:t>
            </a:r>
            <a:r>
              <a:rPr lang="en-US" sz="3100" b="1" dirty="0" smtClean="0">
                <a:solidFill>
                  <a:srgbClr val="000000"/>
                </a:solidFill>
              </a:rPr>
              <a:t>DCS</a:t>
            </a:r>
            <a:endParaRPr lang="en-ZA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26558961"/>
              </p:ext>
            </p:extLst>
          </p:nvPr>
        </p:nvGraphicFramePr>
        <p:xfrm>
          <a:off x="252375" y="1433200"/>
          <a:ext cx="8229600" cy="33023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52967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Category</a:t>
                      </a:r>
                      <a:endParaRPr lang="en-ZA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Number of Claims</a:t>
                      </a:r>
                      <a:endParaRPr lang="en-ZA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Value of Claim</a:t>
                      </a:r>
                      <a:endParaRPr lang="en-ZA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2967">
                <a:tc>
                  <a:txBody>
                    <a:bodyPr/>
                    <a:lstStyle/>
                    <a:p>
                      <a:r>
                        <a:rPr lang="en-US" dirty="0" smtClean="0"/>
                        <a:t>Assault</a:t>
                      </a:r>
                      <a:endParaRPr lang="en-ZA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342</a:t>
                      </a:r>
                      <a:endParaRPr lang="en-ZA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 66 979 000</a:t>
                      </a:r>
                      <a:endParaRPr lang="en-ZA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2967">
                <a:tc>
                  <a:txBody>
                    <a:bodyPr/>
                    <a:lstStyle/>
                    <a:p>
                      <a:r>
                        <a:rPr lang="en-US" dirty="0" smtClean="0"/>
                        <a:t>Rape</a:t>
                      </a:r>
                      <a:endParaRPr lang="en-ZA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81</a:t>
                      </a:r>
                      <a:endParaRPr lang="en-ZA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 63 522 000</a:t>
                      </a:r>
                      <a:endParaRPr lang="en-ZA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52967">
                <a:tc>
                  <a:txBody>
                    <a:bodyPr/>
                    <a:lstStyle/>
                    <a:p>
                      <a:r>
                        <a:rPr lang="en-US" dirty="0" smtClean="0"/>
                        <a:t>Breach of Contract</a:t>
                      </a:r>
                      <a:endParaRPr lang="en-ZA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</a:t>
                      </a:r>
                      <a:endParaRPr lang="en-ZA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 53 962 000       </a:t>
                      </a:r>
                      <a:endParaRPr lang="en-ZA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52967">
                <a:tc>
                  <a:txBody>
                    <a:bodyPr/>
                    <a:lstStyle/>
                    <a:p>
                      <a:r>
                        <a:rPr lang="en-US" dirty="0" smtClean="0"/>
                        <a:t>Damages</a:t>
                      </a:r>
                      <a:endParaRPr lang="en-ZA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66</a:t>
                      </a:r>
                      <a:endParaRPr lang="en-ZA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 26 941 000</a:t>
                      </a:r>
                      <a:endParaRPr lang="en-ZA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52967">
                <a:tc>
                  <a:txBody>
                    <a:bodyPr/>
                    <a:lstStyle/>
                    <a:p>
                      <a:r>
                        <a:rPr lang="en-US" dirty="0" smtClean="0"/>
                        <a:t>Unlawful Detention</a:t>
                      </a:r>
                      <a:endParaRPr lang="en-ZA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232</a:t>
                      </a:r>
                      <a:endParaRPr lang="en-ZA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 26 250 000</a:t>
                      </a:r>
                      <a:endParaRPr lang="en-ZA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3451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Total</a:t>
                      </a:r>
                      <a:endParaRPr lang="en-ZA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739</a:t>
                      </a:r>
                      <a:endParaRPr lang="en-ZA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R 237 654 000</a:t>
                      </a:r>
                      <a:endParaRPr lang="en-ZA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73263">
                <a:tc>
                  <a:txBody>
                    <a:bodyPr/>
                    <a:lstStyle/>
                    <a:p>
                      <a:r>
                        <a:rPr lang="en-US" b="1" i="1" dirty="0" smtClean="0"/>
                        <a:t>Other remaining categories</a:t>
                      </a:r>
                      <a:endParaRPr lang="en-ZA" b="1" i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 smtClean="0"/>
                        <a:t>247</a:t>
                      </a:r>
                      <a:endParaRPr lang="en-ZA" b="1" i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i="1" dirty="0" smtClean="0"/>
                        <a:t>R 45 018 000</a:t>
                      </a:r>
                    </a:p>
                    <a:p>
                      <a:endParaRPr lang="en-ZA" b="1" i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3B80B-23E3-3948-A741-EEB7CB22DD0C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00470" y="883940"/>
            <a:ext cx="8086330" cy="43088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ZA" sz="2200" b="1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Highest Number of Cases Received per Category</a:t>
            </a:r>
            <a:endParaRPr lang="en-GB" sz="2200" b="1" dirty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9624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733" y="170036"/>
            <a:ext cx="8229600" cy="424283"/>
          </a:xfrm>
          <a:solidFill>
            <a:schemeClr val="accent2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en-US" sz="2400" b="1" dirty="0" smtClean="0">
                <a:solidFill>
                  <a:srgbClr val="000000"/>
                </a:solidFill>
              </a:rPr>
              <a:t>1. 	Civil Claims Against DCS</a:t>
            </a:r>
            <a:endParaRPr lang="en-ZA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657630501"/>
              </p:ext>
            </p:extLst>
          </p:nvPr>
        </p:nvGraphicFramePr>
        <p:xfrm>
          <a:off x="376733" y="682712"/>
          <a:ext cx="8229600" cy="29337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132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56507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731912"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TOTAL CLAIMS</a:t>
                      </a:r>
                    </a:p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FINALISED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 FAVOUR OF THE DEPARTRMENT </a:t>
                      </a:r>
                    </a:p>
                    <a:p>
                      <a:pPr algn="just"/>
                      <a:endParaRPr lang="en-ZA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AGAINST THE DEPARTMENT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36422">
                <a:tc rowSpan="3">
                  <a:txBody>
                    <a:bodyPr/>
                    <a:lstStyle/>
                    <a:p>
                      <a:pPr algn="ctr"/>
                      <a:r>
                        <a:rPr lang="en-ZA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81</a:t>
                      </a:r>
                      <a:endParaRPr lang="en-ZA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75 claims with assessed value of:</a:t>
                      </a:r>
                    </a:p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b="1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 14 045 000.00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 claims with assessed value of: </a:t>
                      </a:r>
                      <a:r>
                        <a:rPr lang="en-ZA" sz="1600" b="1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 420 000.00</a:t>
                      </a:r>
                      <a:endParaRPr lang="en-ZA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52220">
                <a:tc vMerge="1">
                  <a:txBody>
                    <a:bodyPr/>
                    <a:lstStyle/>
                    <a:p>
                      <a:pPr algn="just"/>
                      <a:endParaRPr lang="en-ZA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73 letters of demand has prescribed, with assessed value of:</a:t>
                      </a:r>
                    </a:p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b="1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 13 374 000.00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ZA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13232">
                <a:tc vMerge="1">
                  <a:txBody>
                    <a:bodyPr/>
                    <a:lstStyle/>
                    <a:p>
                      <a:pPr algn="just"/>
                      <a:endParaRPr lang="en-ZA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b="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 summons with assessed value of:</a:t>
                      </a:r>
                      <a:endParaRPr lang="en-ZA" sz="1600" b="1" kern="1200" noProof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b="1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 671 800.00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ZA" sz="16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3B80B-23E3-3948-A741-EEB7CB22DD0C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57200" y="4128113"/>
            <a:ext cx="8086330" cy="43088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ZA" sz="2200" b="1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2.	</a:t>
            </a:r>
            <a:r>
              <a:rPr lang="en-ZA" sz="2000" b="1" dirty="0"/>
              <a:t>CIVIL CLAIMS BY DCS</a:t>
            </a:r>
            <a:endParaRPr lang="en-GB" sz="2200" b="1" dirty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25294" y="4559000"/>
            <a:ext cx="8229600" cy="41828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ZA" sz="2400" dirty="0"/>
              <a:t>Current Contingent Assets: 2019/20</a:t>
            </a:r>
          </a:p>
          <a:p>
            <a:endParaRPr lang="en-ZA" dirty="0" smtClean="0"/>
          </a:p>
          <a:p>
            <a:endParaRPr lang="en-ZA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42211665"/>
              </p:ext>
            </p:extLst>
          </p:nvPr>
        </p:nvGraphicFramePr>
        <p:xfrm>
          <a:off x="457200" y="4948295"/>
          <a:ext cx="7726166" cy="12279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991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1790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41834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227905">
                <a:tc>
                  <a:txBody>
                    <a:bodyPr/>
                    <a:lstStyle/>
                    <a:p>
                      <a:r>
                        <a:rPr lang="en-ZA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Opening &amp; Closing Balance:</a:t>
                      </a:r>
                      <a:endParaRPr lang="en-ZA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R741 000.00</a:t>
                      </a:r>
                      <a:endParaRPr lang="en-ZA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ZA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 cases: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ZA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Stolen motor vehicle; and 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ZA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breach of contract)</a:t>
                      </a:r>
                      <a:endParaRPr lang="en-ZA" sz="16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74490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0034"/>
          </a:xfrm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en-ZA" sz="2200" b="1" dirty="0">
                <a:solidFill>
                  <a:srgbClr val="000000"/>
                </a:solidFill>
              </a:rPr>
              <a:t>MOTIONS AT </a:t>
            </a:r>
            <a:r>
              <a:rPr lang="en-ZA" sz="2200" b="1" dirty="0" smtClean="0">
                <a:solidFill>
                  <a:srgbClr val="000000"/>
                </a:solidFill>
              </a:rPr>
              <a:t>OF 2019/20: 3RD </a:t>
            </a:r>
            <a:r>
              <a:rPr lang="en-ZA" sz="2200" b="1" dirty="0">
                <a:solidFill>
                  <a:srgbClr val="000000"/>
                </a:solidFill>
              </a:rPr>
              <a:t>QUARTER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3B80B-23E3-3948-A741-EEB7CB22DD0C}" type="slidenum">
              <a:rPr lang="en-US" smtClean="0"/>
              <a:pPr/>
              <a:t>6</a:t>
            </a:fld>
            <a:endParaRPr lang="en-US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333479671"/>
              </p:ext>
            </p:extLst>
          </p:nvPr>
        </p:nvGraphicFramePr>
        <p:xfrm>
          <a:off x="583659" y="1215955"/>
          <a:ext cx="8035046" cy="473477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5565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7665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4630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5447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8366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1284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9883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13797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192823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601818"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ISSUE IN DISPUTE</a:t>
                      </a:r>
                      <a:endParaRPr lang="en-ZA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ZA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EC</a:t>
                      </a:r>
                    </a:p>
                  </a:txBody>
                  <a:tcPr marL="0" marR="0" marT="0" marB="0" vert="vert27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ZA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FS &amp; NC</a:t>
                      </a:r>
                    </a:p>
                  </a:txBody>
                  <a:tcPr marL="0" marR="0" marT="0" marB="0" vert="vert27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ZA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GP</a:t>
                      </a:r>
                      <a:endParaRPr lang="en-ZA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vert="vert27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ZA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KZN</a:t>
                      </a:r>
                    </a:p>
                  </a:txBody>
                  <a:tcPr marL="0" marR="0" marT="0" marB="0" vert="vert27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ZA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LMN</a:t>
                      </a:r>
                    </a:p>
                  </a:txBody>
                  <a:tcPr marL="0" marR="0" marT="0" marB="0" vert="vert27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ZA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WC</a:t>
                      </a:r>
                    </a:p>
                  </a:txBody>
                  <a:tcPr marL="0" marR="0" marT="0" marB="0" vert="vert27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ZA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HO</a:t>
                      </a:r>
                    </a:p>
                  </a:txBody>
                  <a:tcPr marL="0" marR="0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ZA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Grand Total</a:t>
                      </a:r>
                    </a:p>
                  </a:txBody>
                  <a:tcPr marL="0" marR="0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6540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Z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ACCESS  TO </a:t>
                      </a:r>
                      <a:r>
                        <a:rPr lang="en-ZA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INFO</a:t>
                      </a:r>
                    </a:p>
                  </a:txBody>
                  <a:tcPr marL="0" marR="0" marT="0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ZA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ZA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ZA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ZA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ZA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ZA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ZA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ZA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0909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ZA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ATTEND FUNERAL</a:t>
                      </a:r>
                    </a:p>
                  </a:txBody>
                  <a:tcPr marL="0" marR="0" marT="0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ZA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ZA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ZA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ZA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ZA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ZA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ZA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ZA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0909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ZA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CONTEMPT OF COURT</a:t>
                      </a:r>
                    </a:p>
                  </a:txBody>
                  <a:tcPr marL="0" marR="0" marT="0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ZA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ZA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ZA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ZA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ZA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ZA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ZA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ZA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00909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ZA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INTERDICT</a:t>
                      </a:r>
                    </a:p>
                  </a:txBody>
                  <a:tcPr marL="0" marR="0" marT="0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ZA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ZA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ZA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ZA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ZA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ZA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ZA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ZA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00909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ZA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LABOUR</a:t>
                      </a:r>
                    </a:p>
                  </a:txBody>
                  <a:tcPr marL="0" marR="0" marT="0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ZA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ZA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ZA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ZA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ZA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ZA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ZA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ZA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00909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ZA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OTHERS</a:t>
                      </a:r>
                    </a:p>
                  </a:txBody>
                  <a:tcPr marL="0" marR="0" marT="0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ZA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ZA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ZA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ZA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ZA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ZA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ZA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ZA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00909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ZA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PAROLE</a:t>
                      </a:r>
                    </a:p>
                  </a:txBody>
                  <a:tcPr marL="0" marR="0" marT="0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ZA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ZA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ZA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26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ZA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ZA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ZA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ZA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ZA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39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00909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ZA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TRANSFER</a:t>
                      </a:r>
                    </a:p>
                  </a:txBody>
                  <a:tcPr marL="0" marR="0" marT="0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ZA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ZA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ZA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ZA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ZA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ZA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ZA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ZA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601818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ZA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VIOLATION OF HUMAN RIGHTS</a:t>
                      </a:r>
                    </a:p>
                  </a:txBody>
                  <a:tcPr marL="0" marR="0" marT="0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ZA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ZA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ZA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ZA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ZA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ZA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ZA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ZA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00909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Z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ACCESS </a:t>
                      </a:r>
                      <a:r>
                        <a:rPr lang="en-ZA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 AMENITITIES</a:t>
                      </a:r>
                    </a:p>
                  </a:txBody>
                  <a:tcPr marL="0" marR="0" marT="0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ZA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ZA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ZA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ZA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ZA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ZA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ZA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ZA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00909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Z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REVIEW OF ARBITRATION AWARD</a:t>
                      </a:r>
                      <a:endParaRPr lang="en-ZA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ZA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ZA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ZA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ZA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ZA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ZA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ZA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ZA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00909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ZA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Grand Total</a:t>
                      </a:r>
                    </a:p>
                  </a:txBody>
                  <a:tcPr marL="0" marR="0" marT="0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ZA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ZA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ZA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71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ZA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ZA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ZA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ZA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ZA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138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897397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7090"/>
            <a:ext cx="8229600" cy="377115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ZA" sz="2200" b="1" dirty="0">
                <a:solidFill>
                  <a:srgbClr val="000000"/>
                </a:solidFill>
              </a:rPr>
              <a:t>Finalised Motions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199960441"/>
              </p:ext>
            </p:extLst>
          </p:nvPr>
        </p:nvGraphicFramePr>
        <p:xfrm>
          <a:off x="544749" y="772720"/>
          <a:ext cx="8229600" cy="40538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65416">
                <a:tc>
                  <a:txBody>
                    <a:bodyPr/>
                    <a:lstStyle/>
                    <a:p>
                      <a:r>
                        <a:rPr lang="en-ZA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CATEGORY</a:t>
                      </a:r>
                      <a:endParaRPr lang="en-ZA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AGAINST DCS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IN FAVOUR OF DCS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4607">
                <a:tc>
                  <a:txBody>
                    <a:bodyPr/>
                    <a:lstStyle/>
                    <a:p>
                      <a:r>
                        <a:rPr lang="en-ZA" dirty="0" smtClean="0"/>
                        <a:t>Transfer</a:t>
                      </a:r>
                      <a:endParaRPr lang="en-Z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1</a:t>
                      </a:r>
                      <a:endParaRPr lang="en-Z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4607">
                <a:tc>
                  <a:txBody>
                    <a:bodyPr/>
                    <a:lstStyle/>
                    <a:p>
                      <a:r>
                        <a:rPr lang="en-ZA" dirty="0" smtClean="0"/>
                        <a:t>Interdict</a:t>
                      </a:r>
                      <a:endParaRPr lang="en-Z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1</a:t>
                      </a:r>
                      <a:endParaRPr lang="en-Z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3304">
                <a:tc>
                  <a:txBody>
                    <a:bodyPr/>
                    <a:lstStyle/>
                    <a:p>
                      <a:r>
                        <a:rPr lang="en-ZA" dirty="0" smtClean="0"/>
                        <a:t>Attend Funeral</a:t>
                      </a:r>
                      <a:endParaRPr lang="en-Z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1</a:t>
                      </a:r>
                      <a:endParaRPr lang="en-Z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51797">
                <a:tc>
                  <a:txBody>
                    <a:bodyPr/>
                    <a:lstStyle/>
                    <a:p>
                      <a:r>
                        <a:rPr lang="en-ZA" dirty="0" smtClean="0"/>
                        <a:t>Labour  Dispute </a:t>
                      </a:r>
                      <a:endParaRPr lang="en-Z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2</a:t>
                      </a:r>
                      <a:endParaRPr lang="en-Z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3</a:t>
                      </a:r>
                      <a:endParaRPr lang="en-Z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44607">
                <a:tc>
                  <a:txBody>
                    <a:bodyPr/>
                    <a:lstStyle/>
                    <a:p>
                      <a:r>
                        <a:rPr lang="en-ZA" dirty="0" smtClean="0"/>
                        <a:t>Parole</a:t>
                      </a:r>
                      <a:endParaRPr lang="en-Z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2</a:t>
                      </a:r>
                      <a:endParaRPr lang="en-Z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3</a:t>
                      </a:r>
                      <a:endParaRPr lang="en-Z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9035">
                <a:tc>
                  <a:txBody>
                    <a:bodyPr/>
                    <a:lstStyle/>
                    <a:p>
                      <a:r>
                        <a:rPr lang="en-ZA" dirty="0" smtClean="0"/>
                        <a:t>Review of Arbitration</a:t>
                      </a:r>
                      <a:endParaRPr lang="en-Z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1</a:t>
                      </a:r>
                      <a:endParaRPr lang="en-Z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0</a:t>
                      </a:r>
                      <a:endParaRPr lang="en-Z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4460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dirty="0" smtClean="0"/>
                        <a:t>Other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dirty="0" smtClean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55689">
                <a:tc>
                  <a:txBody>
                    <a:bodyPr/>
                    <a:lstStyle/>
                    <a:p>
                      <a:r>
                        <a:rPr lang="en-ZA" dirty="0" smtClean="0"/>
                        <a:t>Access to Amenities</a:t>
                      </a:r>
                      <a:endParaRPr lang="en-Z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1</a:t>
                      </a:r>
                      <a:endParaRPr lang="en-Z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82932">
                <a:tc>
                  <a:txBody>
                    <a:bodyPr/>
                    <a:lstStyle/>
                    <a:p>
                      <a:r>
                        <a:rPr lang="en-ZA" dirty="0" smtClean="0"/>
                        <a:t>Access to Information</a:t>
                      </a:r>
                      <a:endParaRPr lang="en-Z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0</a:t>
                      </a:r>
                      <a:endParaRPr lang="en-Z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1</a:t>
                      </a:r>
                      <a:endParaRPr lang="en-Z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44607">
                <a:tc>
                  <a:txBody>
                    <a:bodyPr/>
                    <a:lstStyle/>
                    <a:p>
                      <a:r>
                        <a:rPr lang="en-ZA" b="1" dirty="0" smtClean="0"/>
                        <a:t>Total</a:t>
                      </a:r>
                      <a:endParaRPr lang="en-ZA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b="1" dirty="0" smtClean="0"/>
                        <a:t>10</a:t>
                      </a:r>
                      <a:endParaRPr lang="en-ZA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ZA" b="1" dirty="0" smtClean="0"/>
                        <a:t>8</a:t>
                      </a:r>
                      <a:endParaRPr lang="en-ZA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3B80B-23E3-3948-A741-EEB7CB22DD0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37891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749" y="2918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Legal Costs Relating to 2019/20 &amp; Prior Years </a:t>
            </a:r>
            <a:endParaRPr lang="en-ZA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2695" y="1762524"/>
            <a:ext cx="6550756" cy="4035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3B80B-23E3-3948-A741-EEB7CB22DD0C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932694" y="1384453"/>
            <a:ext cx="62503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b="1" dirty="0" smtClean="0"/>
              <a:t>Legal cost arising from civil claims, motions and arbitrations </a:t>
            </a:r>
            <a:endParaRPr lang="en-ZA" b="1" dirty="0"/>
          </a:p>
        </p:txBody>
      </p:sp>
    </p:spTree>
    <p:extLst>
      <p:ext uri="{BB962C8B-B14F-4D97-AF65-F5344CB8AC3E}">
        <p14:creationId xmlns:p14="http://schemas.microsoft.com/office/powerpoint/2010/main" xmlns="" val="1377978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549470"/>
          </a:xfrm>
        </p:spPr>
        <p:txBody>
          <a:bodyPr>
            <a:normAutofit fontScale="90000"/>
          </a:bodyPr>
          <a:lstStyle/>
          <a:p>
            <a:pPr fontAlgn="ctr"/>
            <a:r>
              <a:rPr lang="en-ZA" sz="3200" b="1" dirty="0">
                <a:solidFill>
                  <a:srgbClr val="000000"/>
                </a:solidFill>
              </a:rPr>
              <a:t>Challenges &amp; Interventions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379" y="824109"/>
            <a:ext cx="8229600" cy="5167117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en-ZA" sz="2400" b="1" dirty="0" smtClean="0"/>
              <a:t>Challenges:</a:t>
            </a:r>
          </a:p>
          <a:p>
            <a:pPr algn="just"/>
            <a:r>
              <a:rPr lang="en-ZA" sz="2400" dirty="0" smtClean="0"/>
              <a:t>Unavailability of automated integrated system to manage payment of invoices from service providers;</a:t>
            </a:r>
          </a:p>
          <a:p>
            <a:pPr algn="just"/>
            <a:r>
              <a:rPr lang="en-ZA" sz="2400" dirty="0" smtClean="0"/>
              <a:t> No supporting documents, </a:t>
            </a:r>
            <a:r>
              <a:rPr lang="en-ZA" sz="2400" dirty="0" err="1" smtClean="0"/>
              <a:t>i.e</a:t>
            </a:r>
            <a:r>
              <a:rPr lang="en-ZA" sz="2400" dirty="0" smtClean="0"/>
              <a:t> instruction letters and court orders;</a:t>
            </a:r>
          </a:p>
          <a:p>
            <a:pPr algn="just"/>
            <a:r>
              <a:rPr lang="en-ZA" sz="2400" dirty="0" smtClean="0"/>
              <a:t>Invoice with incomplete information </a:t>
            </a:r>
            <a:r>
              <a:rPr lang="en-ZA" sz="2400" dirty="0" err="1" smtClean="0"/>
              <a:t>i.e</a:t>
            </a:r>
            <a:r>
              <a:rPr lang="en-ZA" sz="2400" dirty="0"/>
              <a:t> no parties, no date of </a:t>
            </a:r>
            <a:r>
              <a:rPr lang="en-ZA" sz="2400" dirty="0" smtClean="0"/>
              <a:t>service; </a:t>
            </a:r>
          </a:p>
          <a:p>
            <a:pPr algn="just"/>
            <a:r>
              <a:rPr lang="en-ZA" sz="2400" dirty="0" smtClean="0"/>
              <a:t>Delay by </a:t>
            </a:r>
            <a:r>
              <a:rPr lang="en-ZA" sz="2400" dirty="0" err="1" smtClean="0"/>
              <a:t>DoJ</a:t>
            </a:r>
            <a:r>
              <a:rPr lang="en-ZA" sz="2400" dirty="0" smtClean="0"/>
              <a:t> on queried invoices leading to late payments of invoices.</a:t>
            </a:r>
          </a:p>
          <a:p>
            <a:pPr marL="0" indent="0" algn="just">
              <a:buNone/>
            </a:pPr>
            <a:endParaRPr lang="en-ZA" sz="2400" dirty="0" smtClean="0"/>
          </a:p>
          <a:p>
            <a:pPr marL="0" indent="0" algn="just">
              <a:buNone/>
            </a:pPr>
            <a:r>
              <a:rPr lang="en-ZA" sz="2400" b="1" dirty="0" smtClean="0"/>
              <a:t>Interventions:</a:t>
            </a:r>
          </a:p>
          <a:p>
            <a:pPr algn="just"/>
            <a:r>
              <a:rPr lang="en-ZA" sz="2400" dirty="0"/>
              <a:t>DCS is engaging with State Attorneys office in the development of an  automated integrated system to manage payment of invoices from service providers </a:t>
            </a:r>
            <a:r>
              <a:rPr lang="en-ZA" sz="2400" dirty="0" smtClean="0"/>
              <a:t>and to limit corruption.</a:t>
            </a:r>
            <a:endParaRPr lang="en-ZA" sz="2400" dirty="0"/>
          </a:p>
          <a:p>
            <a:endParaRPr lang="en-ZA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3B80B-23E3-3948-A741-EEB7CB22DD0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61395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2424</TotalTime>
  <Words>717</Words>
  <Application>Microsoft Office PowerPoint</Application>
  <PresentationFormat>On-screen Show (4:3)</PresentationFormat>
  <Paragraphs>316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Office Theme</vt:lpstr>
      <vt:lpstr>1_Office Theme</vt:lpstr>
      <vt:lpstr>Slide 1</vt:lpstr>
      <vt:lpstr>PRESENTATION OUTLINE</vt:lpstr>
      <vt:lpstr>Civil Claims against Department of Correctional Services</vt:lpstr>
      <vt:lpstr>CIVIL CLAIMS AGAINST DCS</vt:lpstr>
      <vt:lpstr>1.  Civil Claims Against DCS</vt:lpstr>
      <vt:lpstr>MOTIONS AT OF 2019/20: 3RD QUARTER</vt:lpstr>
      <vt:lpstr>Finalised Motions</vt:lpstr>
      <vt:lpstr>Legal Costs Relating to 2019/20 &amp; Prior Years </vt:lpstr>
      <vt:lpstr>Challenges &amp; Interventions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PUMZA</cp:lastModifiedBy>
  <cp:revision>193</cp:revision>
  <cp:lastPrinted>2020-02-17T14:39:36Z</cp:lastPrinted>
  <dcterms:created xsi:type="dcterms:W3CDTF">2016-05-03T08:35:15Z</dcterms:created>
  <dcterms:modified xsi:type="dcterms:W3CDTF">2020-02-24T08:23:19Z</dcterms:modified>
</cp:coreProperties>
</file>