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notesSlides/notesSlide12.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Default Extension="wdp" ContentType="image/vnd.ms-photo"/>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922" r:id="rId2"/>
    <p:sldMasterId id="2147484363" r:id="rId3"/>
    <p:sldMasterId id="2147484375" r:id="rId4"/>
    <p:sldMasterId id="2147484387" r:id="rId5"/>
  </p:sldMasterIdLst>
  <p:notesMasterIdLst>
    <p:notesMasterId r:id="rId77"/>
  </p:notesMasterIdLst>
  <p:handoutMasterIdLst>
    <p:handoutMasterId r:id="rId78"/>
  </p:handoutMasterIdLst>
  <p:sldIdLst>
    <p:sldId id="1798" r:id="rId6"/>
    <p:sldId id="1800" r:id="rId7"/>
    <p:sldId id="1696" r:id="rId8"/>
    <p:sldId id="1585" r:id="rId9"/>
    <p:sldId id="1749" r:id="rId10"/>
    <p:sldId id="1702" r:id="rId11"/>
    <p:sldId id="1748" r:id="rId12"/>
    <p:sldId id="1766" r:id="rId13"/>
    <p:sldId id="1592" r:id="rId14"/>
    <p:sldId id="1706" r:id="rId15"/>
    <p:sldId id="1718" r:id="rId16"/>
    <p:sldId id="1719" r:id="rId17"/>
    <p:sldId id="1720" r:id="rId18"/>
    <p:sldId id="1721" r:id="rId19"/>
    <p:sldId id="1722" r:id="rId20"/>
    <p:sldId id="1723" r:id="rId21"/>
    <p:sldId id="1724" r:id="rId22"/>
    <p:sldId id="1725" r:id="rId23"/>
    <p:sldId id="1726" r:id="rId24"/>
    <p:sldId id="1727" r:id="rId25"/>
    <p:sldId id="1728" r:id="rId26"/>
    <p:sldId id="1729" r:id="rId27"/>
    <p:sldId id="1730" r:id="rId28"/>
    <p:sldId id="1731" r:id="rId29"/>
    <p:sldId id="1732" r:id="rId30"/>
    <p:sldId id="1733" r:id="rId31"/>
    <p:sldId id="1734" r:id="rId32"/>
    <p:sldId id="1735" r:id="rId33"/>
    <p:sldId id="1736" r:id="rId34"/>
    <p:sldId id="1737" r:id="rId35"/>
    <p:sldId id="1738" r:id="rId36"/>
    <p:sldId id="1739" r:id="rId37"/>
    <p:sldId id="1740" r:id="rId38"/>
    <p:sldId id="1741" r:id="rId39"/>
    <p:sldId id="1742" r:id="rId40"/>
    <p:sldId id="1743" r:id="rId41"/>
    <p:sldId id="1744" r:id="rId42"/>
    <p:sldId id="1745" r:id="rId43"/>
    <p:sldId id="1746" r:id="rId44"/>
    <p:sldId id="1767" r:id="rId45"/>
    <p:sldId id="1799" r:id="rId46"/>
    <p:sldId id="1801" r:id="rId47"/>
    <p:sldId id="1768" r:id="rId48"/>
    <p:sldId id="1769" r:id="rId49"/>
    <p:sldId id="1770" r:id="rId50"/>
    <p:sldId id="1771" r:id="rId51"/>
    <p:sldId id="1772" r:id="rId52"/>
    <p:sldId id="1773" r:id="rId53"/>
    <p:sldId id="1774" r:id="rId54"/>
    <p:sldId id="1775" r:id="rId55"/>
    <p:sldId id="1776" r:id="rId56"/>
    <p:sldId id="1777" r:id="rId57"/>
    <p:sldId id="1778" r:id="rId58"/>
    <p:sldId id="1779" r:id="rId59"/>
    <p:sldId id="1780" r:id="rId60"/>
    <p:sldId id="1781" r:id="rId61"/>
    <p:sldId id="1782" r:id="rId62"/>
    <p:sldId id="1783" r:id="rId63"/>
    <p:sldId id="1784" r:id="rId64"/>
    <p:sldId id="1785" r:id="rId65"/>
    <p:sldId id="1786" r:id="rId66"/>
    <p:sldId id="1787" r:id="rId67"/>
    <p:sldId id="1788" r:id="rId68"/>
    <p:sldId id="1789" r:id="rId69"/>
    <p:sldId id="1790" r:id="rId70"/>
    <p:sldId id="1791" r:id="rId71"/>
    <p:sldId id="1792" r:id="rId72"/>
    <p:sldId id="1793" r:id="rId73"/>
    <p:sldId id="1794" r:id="rId74"/>
    <p:sldId id="1795" r:id="rId75"/>
    <p:sldId id="1747" r:id="rId76"/>
  </p:sldIdLst>
  <p:sldSz cx="9144000" cy="6858000" type="screen4x3"/>
  <p:notesSz cx="6797675" cy="9926638"/>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8"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8"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8"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8"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8" charset="-128"/>
        <a:cs typeface="+mn-cs"/>
      </a:defRPr>
    </a:lvl5pPr>
    <a:lvl6pPr marL="2286000" algn="l" defTabSz="914400" rtl="0" eaLnBrk="1" latinLnBrk="0" hangingPunct="1">
      <a:defRPr kern="1200">
        <a:solidFill>
          <a:schemeClr val="tx1"/>
        </a:solidFill>
        <a:latin typeface="Arial" charset="0"/>
        <a:ea typeface="ＭＳ Ｐゴシック" pitchFamily="-108" charset="-128"/>
        <a:cs typeface="+mn-cs"/>
      </a:defRPr>
    </a:lvl6pPr>
    <a:lvl7pPr marL="2743200" algn="l" defTabSz="914400" rtl="0" eaLnBrk="1" latinLnBrk="0" hangingPunct="1">
      <a:defRPr kern="1200">
        <a:solidFill>
          <a:schemeClr val="tx1"/>
        </a:solidFill>
        <a:latin typeface="Arial" charset="0"/>
        <a:ea typeface="ＭＳ Ｐゴシック" pitchFamily="-108" charset="-128"/>
        <a:cs typeface="+mn-cs"/>
      </a:defRPr>
    </a:lvl7pPr>
    <a:lvl8pPr marL="3200400" algn="l" defTabSz="914400" rtl="0" eaLnBrk="1" latinLnBrk="0" hangingPunct="1">
      <a:defRPr kern="1200">
        <a:solidFill>
          <a:schemeClr val="tx1"/>
        </a:solidFill>
        <a:latin typeface="Arial" charset="0"/>
        <a:ea typeface="ＭＳ Ｐゴシック" pitchFamily="-108" charset="-128"/>
        <a:cs typeface="+mn-cs"/>
      </a:defRPr>
    </a:lvl8pPr>
    <a:lvl9pPr marL="3657600" algn="l" defTabSz="914400" rtl="0" eaLnBrk="1" latinLnBrk="0" hangingPunct="1">
      <a:defRPr kern="1200">
        <a:solidFill>
          <a:schemeClr val="tx1"/>
        </a:solidFill>
        <a:latin typeface="Arial" charset="0"/>
        <a:ea typeface="ＭＳ Ｐゴシック" pitchFamily="-108"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tungufhadzeni Mafenya" initials="NM" lastIdx="36" clrIdx="0">
    <p:extLst/>
  </p:cmAuthor>
  <p:cmAuthor id="2" name="Joseph Katenga" initials="JK" lastIdx="2" clrIdx="1">
    <p:extLst/>
  </p:cmAuthor>
  <p:cmAuthor id="3" name="Anbigay Naicker" initials="AN" lastIdx="3"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3300"/>
    <a:srgbClr val="006600"/>
    <a:srgbClr val="339933"/>
    <a:srgbClr val="009999"/>
    <a:srgbClr val="6699FF"/>
    <a:srgbClr val="0099FF"/>
    <a:srgbClr val="33CCFF"/>
    <a:srgbClr val="00CC99"/>
    <a:srgbClr val="00FFCC"/>
    <a:srgbClr val="EAEAE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21346" autoAdjust="0"/>
    <p:restoredTop sz="94434" autoAdjust="0"/>
  </p:normalViewPr>
  <p:slideViewPr>
    <p:cSldViewPr snapToGrid="0" snapToObjects="1">
      <p:cViewPr varScale="1">
        <p:scale>
          <a:sx n="116" d="100"/>
          <a:sy n="116" d="100"/>
        </p:scale>
        <p:origin x="-1494" y="-114"/>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66" d="100"/>
        <a:sy n="66" d="100"/>
      </p:scale>
      <p:origin x="0" y="0"/>
    </p:cViewPr>
  </p:sorterViewPr>
  <p:notesViewPr>
    <p:cSldViewPr snapToGrid="0" snapToObjects="1">
      <p:cViewPr varScale="1">
        <p:scale>
          <a:sx n="79" d="100"/>
          <a:sy n="79" d="100"/>
        </p:scale>
        <p:origin x="3954" y="102"/>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1.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commentAuthors" Target="commentAuthors.xml"/><Relationship Id="rId5" Type="http://schemas.openxmlformats.org/officeDocument/2006/relationships/slideMaster" Target="slideMasters/slideMaster4.xml"/><Relationship Id="rId61" Type="http://schemas.openxmlformats.org/officeDocument/2006/relationships/slide" Target="slides/slide56.xml"/><Relationship Id="rId82"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Master" Target="slideMasters/slideMaster3.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presProps" Target="presProps.xml"/><Relationship Id="rId3" Type="http://schemas.openxmlformats.org/officeDocument/2006/relationships/slideMaster" Target="slideMasters/slideMaster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charts/_rels/chart1.xml.rels><?xml version="1.0" encoding="UTF-8" standalone="yes"?>
<Relationships xmlns="http://schemas.openxmlformats.org/package/2006/relationships"><Relationship Id="rId2" Type="http://schemas.openxmlformats.org/officeDocument/2006/relationships/oleObject" Target="file:///C:\Users\anbigay%20naicker\Desktop\2019-20%20QUARTERLY%20REPORTS\Graphs%20for%20overall%20performance.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Office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oleObject" Target="Chart%20in%20Microsoft%20PowerPoint"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view3D>
      <c:rAngAx val="1"/>
    </c:view3D>
    <c:plotArea>
      <c:layout/>
      <c:bar3DChart>
        <c:barDir val="col"/>
        <c:grouping val="stacked"/>
        <c:ser>
          <c:idx val="0"/>
          <c:order val="0"/>
          <c:tx>
            <c:strRef>
              <c:f>Sheet1!$I$6</c:f>
              <c:strCache>
                <c:ptCount val="1"/>
                <c:pt idx="0">
                  <c:v>Not achieved</c:v>
                </c:pt>
              </c:strCache>
            </c:strRef>
          </c:tx>
          <c:dLbls>
            <c:spPr>
              <a:noFill/>
              <a:ln>
                <a:noFill/>
              </a:ln>
              <a:effectLst/>
            </c:spPr>
            <c:txPr>
              <a:bodyPr/>
              <a:lstStyle/>
              <a:p>
                <a:pPr>
                  <a:defRPr b="1"/>
                </a:pPr>
                <a:endParaRPr lang="en-US"/>
              </a:p>
            </c:txPr>
            <c:showVal val="1"/>
            <c:extLst xmlns:c16r2="http://schemas.microsoft.com/office/drawing/2015/06/chart">
              <c:ext xmlns:c15="http://schemas.microsoft.com/office/drawing/2012/chart" uri="{CE6537A1-D6FC-4f65-9D91-7224C49458BB}">
                <c15:showLeaderLines val="0"/>
              </c:ext>
            </c:extLst>
          </c:dLbls>
          <c:cat>
            <c:strRef>
              <c:f>Sheet1!$J$5:$L$5</c:f>
              <c:strCache>
                <c:ptCount val="3"/>
                <c:pt idx="0">
                  <c:v>2019/20 Q1</c:v>
                </c:pt>
                <c:pt idx="1">
                  <c:v>2019/20 Q2</c:v>
                </c:pt>
                <c:pt idx="2">
                  <c:v>2019/20 Q3</c:v>
                </c:pt>
              </c:strCache>
            </c:strRef>
          </c:cat>
          <c:val>
            <c:numRef>
              <c:f>Sheet1!$J$6:$L$6</c:f>
              <c:numCache>
                <c:formatCode>0%</c:formatCode>
                <c:ptCount val="3"/>
                <c:pt idx="0">
                  <c:v>0.11000000000000001</c:v>
                </c:pt>
                <c:pt idx="1">
                  <c:v>0.11000000000000001</c:v>
                </c:pt>
                <c:pt idx="2">
                  <c:v>0.11000000000000001</c:v>
                </c:pt>
              </c:numCache>
            </c:numRef>
          </c:val>
          <c:extLst xmlns:c16r2="http://schemas.microsoft.com/office/drawing/2015/06/chart">
            <c:ext xmlns:c16="http://schemas.microsoft.com/office/drawing/2014/chart" uri="{C3380CC4-5D6E-409C-BE32-E72D297353CC}">
              <c16:uniqueId val="{00000000-6754-4D62-B91D-CEC614C310F4}"/>
            </c:ext>
          </c:extLst>
        </c:ser>
        <c:ser>
          <c:idx val="1"/>
          <c:order val="1"/>
          <c:tx>
            <c:strRef>
              <c:f>Sheet1!$I$7</c:f>
              <c:strCache>
                <c:ptCount val="1"/>
                <c:pt idx="0">
                  <c:v>Achieved</c:v>
                </c:pt>
              </c:strCache>
            </c:strRef>
          </c:tx>
          <c:dLbls>
            <c:spPr>
              <a:noFill/>
              <a:ln>
                <a:noFill/>
              </a:ln>
              <a:effectLst/>
            </c:spPr>
            <c:txPr>
              <a:bodyPr/>
              <a:lstStyle/>
              <a:p>
                <a:pPr>
                  <a:defRPr b="1"/>
                </a:pPr>
                <a:endParaRPr lang="en-US"/>
              </a:p>
            </c:txPr>
            <c:showVal val="1"/>
            <c:extLst xmlns:c16r2="http://schemas.microsoft.com/office/drawing/2015/06/chart">
              <c:ext xmlns:c15="http://schemas.microsoft.com/office/drawing/2012/chart" uri="{CE6537A1-D6FC-4f65-9D91-7224C49458BB}">
                <c15:showLeaderLines val="0"/>
              </c:ext>
            </c:extLst>
          </c:dLbls>
          <c:cat>
            <c:strRef>
              <c:f>Sheet1!$J$5:$L$5</c:f>
              <c:strCache>
                <c:ptCount val="3"/>
                <c:pt idx="0">
                  <c:v>2019/20 Q1</c:v>
                </c:pt>
                <c:pt idx="1">
                  <c:v>2019/20 Q2</c:v>
                </c:pt>
                <c:pt idx="2">
                  <c:v>2019/20 Q3</c:v>
                </c:pt>
              </c:strCache>
            </c:strRef>
          </c:cat>
          <c:val>
            <c:numRef>
              <c:f>Sheet1!$J$7:$L$7</c:f>
              <c:numCache>
                <c:formatCode>0%</c:formatCode>
                <c:ptCount val="3"/>
                <c:pt idx="0">
                  <c:v>0.89000000000000012</c:v>
                </c:pt>
                <c:pt idx="1">
                  <c:v>0.89000000000000012</c:v>
                </c:pt>
                <c:pt idx="2">
                  <c:v>0.89000000000000012</c:v>
                </c:pt>
              </c:numCache>
            </c:numRef>
          </c:val>
          <c:extLst xmlns:c16r2="http://schemas.microsoft.com/office/drawing/2015/06/chart">
            <c:ext xmlns:c16="http://schemas.microsoft.com/office/drawing/2014/chart" uri="{C3380CC4-5D6E-409C-BE32-E72D297353CC}">
              <c16:uniqueId val="{00000001-6754-4D62-B91D-CEC614C310F4}"/>
            </c:ext>
          </c:extLst>
        </c:ser>
        <c:dLbls>
          <c:showVal val="1"/>
        </c:dLbls>
        <c:shape val="box"/>
        <c:axId val="78965760"/>
        <c:axId val="80110336"/>
        <c:axId val="0"/>
      </c:bar3DChart>
      <c:catAx>
        <c:axId val="78965760"/>
        <c:scaling>
          <c:orientation val="minMax"/>
        </c:scaling>
        <c:axPos val="b"/>
        <c:numFmt formatCode="General" sourceLinked="0"/>
        <c:tickLblPos val="nextTo"/>
        <c:crossAx val="80110336"/>
        <c:crosses val="autoZero"/>
        <c:auto val="1"/>
        <c:lblAlgn val="ctr"/>
        <c:lblOffset val="100"/>
      </c:catAx>
      <c:valAx>
        <c:axId val="80110336"/>
        <c:scaling>
          <c:orientation val="minMax"/>
        </c:scaling>
        <c:axPos val="l"/>
        <c:majorGridlines/>
        <c:numFmt formatCode="0%" sourceLinked="1"/>
        <c:tickLblPos val="nextTo"/>
        <c:crossAx val="78965760"/>
        <c:crosses val="autoZero"/>
        <c:crossBetween val="between"/>
      </c:valAx>
    </c:plotArea>
    <c:legend>
      <c:legendPos val="b"/>
      <c:layout/>
    </c:legend>
    <c:plotVisOnly val="1"/>
    <c:dispBlanksAs val="gap"/>
  </c:chart>
  <c:spPr>
    <a:ln>
      <a:solidFill>
        <a:sysClr val="windowText" lastClr="000000"/>
      </a:solidFill>
    </a:ln>
  </c:sp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2652640358730678E-2"/>
          <c:y val="4.9067068704813879E-2"/>
          <c:w val="0.88062238393670167"/>
          <c:h val="0.80174976095871908"/>
        </c:manualLayout>
      </c:layout>
      <c:barChart>
        <c:barDir val="col"/>
        <c:grouping val="clustered"/>
        <c:ser>
          <c:idx val="0"/>
          <c:order val="0"/>
          <c:tx>
            <c:strRef>
              <c:f>'Q1 Performance'!$C$2</c:f>
              <c:strCache>
                <c:ptCount val="1"/>
                <c:pt idx="0">
                  <c:v>Q1</c:v>
                </c:pt>
              </c:strCache>
            </c:strRef>
          </c:tx>
          <c:spPr>
            <a:solidFill>
              <a:srgbClr val="FFC000"/>
            </a:solidFill>
          </c:spPr>
          <c:dPt>
            <c:idx val="0"/>
            <c:extLst xmlns:c16r2="http://schemas.microsoft.com/office/drawing/2015/06/chart">
              <c:ext xmlns:c16="http://schemas.microsoft.com/office/drawing/2014/chart" uri="{C3380CC4-5D6E-409C-BE32-E72D297353CC}">
                <c16:uniqueId val="{00000000-C01E-4D6C-A927-A987BC76F519}"/>
              </c:ext>
            </c:extLst>
          </c:dPt>
          <c:dPt>
            <c:idx val="1"/>
            <c:extLst xmlns:c16r2="http://schemas.microsoft.com/office/drawing/2015/06/chart">
              <c:ext xmlns:c16="http://schemas.microsoft.com/office/drawing/2014/chart" uri="{C3380CC4-5D6E-409C-BE32-E72D297353CC}">
                <c16:uniqueId val="{00000001-C01E-4D6C-A927-A987BC76F519}"/>
              </c:ext>
            </c:extLst>
          </c:dPt>
          <c:dPt>
            <c:idx val="2"/>
            <c:extLst xmlns:c16r2="http://schemas.microsoft.com/office/drawing/2015/06/chart">
              <c:ext xmlns:c16="http://schemas.microsoft.com/office/drawing/2014/chart" uri="{C3380CC4-5D6E-409C-BE32-E72D297353CC}">
                <c16:uniqueId val="{00000002-C01E-4D6C-A927-A987BC76F519}"/>
              </c:ext>
            </c:extLst>
          </c:dPt>
          <c:dPt>
            <c:idx val="3"/>
            <c:extLst xmlns:c16r2="http://schemas.microsoft.com/office/drawing/2015/06/chart">
              <c:ext xmlns:c16="http://schemas.microsoft.com/office/drawing/2014/chart" uri="{C3380CC4-5D6E-409C-BE32-E72D297353CC}">
                <c16:uniqueId val="{00000003-C01E-4D6C-A927-A987BC76F519}"/>
              </c:ext>
            </c:extLst>
          </c:dPt>
          <c:dPt>
            <c:idx val="4"/>
            <c:extLst xmlns:c16r2="http://schemas.microsoft.com/office/drawing/2015/06/chart">
              <c:ext xmlns:c16="http://schemas.microsoft.com/office/drawing/2014/chart" uri="{C3380CC4-5D6E-409C-BE32-E72D297353CC}">
                <c16:uniqueId val="{00000004-C01E-4D6C-A927-A987BC76F519}"/>
              </c:ext>
            </c:extLst>
          </c:dPt>
          <c:dLbls>
            <c:spPr>
              <a:noFill/>
              <a:ln>
                <a:noFill/>
              </a:ln>
              <a:effectLst/>
            </c:spPr>
            <c:txPr>
              <a:bodyPr rot="-5400000" vert="horz"/>
              <a:lstStyle/>
              <a:p>
                <a:pPr>
                  <a:defRPr sz="1400" b="1"/>
                </a:pPr>
                <a:endParaRPr lang="en-US"/>
              </a:p>
            </c:txPr>
            <c:dLblPos val="inEnd"/>
            <c:showVal val="1"/>
            <c:extLst xmlns:c16r2="http://schemas.microsoft.com/office/drawing/2015/06/chart">
              <c:ext xmlns:c15="http://schemas.microsoft.com/office/drawing/2012/chart" uri="{CE6537A1-D6FC-4f65-9D91-7224C49458BB}">
                <c15:showLeaderLines val="0"/>
              </c:ext>
            </c:extLst>
          </c:dLbls>
          <c:cat>
            <c:strRef>
              <c:f>'Q1 Performance'!$B$3:$B$7</c:f>
              <c:strCache>
                <c:ptCount val="5"/>
                <c:pt idx="0">
                  <c:v>Administration</c:v>
                </c:pt>
                <c:pt idx="1">
                  <c:v>Incarceration</c:v>
                </c:pt>
                <c:pt idx="2">
                  <c:v>Rehabilitation</c:v>
                </c:pt>
                <c:pt idx="3">
                  <c:v>Care</c:v>
                </c:pt>
                <c:pt idx="4">
                  <c:v>Social Reintegration</c:v>
                </c:pt>
              </c:strCache>
            </c:strRef>
          </c:cat>
          <c:val>
            <c:numRef>
              <c:f>'Q1 Performance'!$C$3:$C$7</c:f>
              <c:numCache>
                <c:formatCode>0%</c:formatCode>
                <c:ptCount val="5"/>
                <c:pt idx="0">
                  <c:v>0.71000000000000008</c:v>
                </c:pt>
                <c:pt idx="1">
                  <c:v>0.8</c:v>
                </c:pt>
                <c:pt idx="2">
                  <c:v>1</c:v>
                </c:pt>
                <c:pt idx="3">
                  <c:v>1</c:v>
                </c:pt>
                <c:pt idx="4">
                  <c:v>1</c:v>
                </c:pt>
              </c:numCache>
            </c:numRef>
          </c:val>
          <c:extLst xmlns:c16r2="http://schemas.microsoft.com/office/drawing/2015/06/chart">
            <c:ext xmlns:c16="http://schemas.microsoft.com/office/drawing/2014/chart" uri="{C3380CC4-5D6E-409C-BE32-E72D297353CC}">
              <c16:uniqueId val="{00000005-C01E-4D6C-A927-A987BC76F519}"/>
            </c:ext>
          </c:extLst>
        </c:ser>
        <c:ser>
          <c:idx val="1"/>
          <c:order val="1"/>
          <c:tx>
            <c:strRef>
              <c:f>'Q1 Performance'!$D$2</c:f>
              <c:strCache>
                <c:ptCount val="1"/>
                <c:pt idx="0">
                  <c:v>Q2</c:v>
                </c:pt>
              </c:strCache>
            </c:strRef>
          </c:tx>
          <c:spPr>
            <a:solidFill>
              <a:srgbClr val="44546A"/>
            </a:solidFill>
          </c:spPr>
          <c:dLbls>
            <c:spPr>
              <a:noFill/>
              <a:ln>
                <a:noFill/>
              </a:ln>
              <a:effectLst/>
            </c:spPr>
            <c:txPr>
              <a:bodyPr rot="-5400000" vert="horz"/>
              <a:lstStyle/>
              <a:p>
                <a:pPr>
                  <a:defRPr sz="1400" b="1">
                    <a:solidFill>
                      <a:schemeClr val="bg1"/>
                    </a:solidFill>
                  </a:defRPr>
                </a:pPr>
                <a:endParaRPr lang="en-US"/>
              </a:p>
            </c:txPr>
            <c:dLblPos val="inEnd"/>
            <c:showVal val="1"/>
            <c:extLst xmlns:c16r2="http://schemas.microsoft.com/office/drawing/2015/06/chart">
              <c:ext xmlns:c15="http://schemas.microsoft.com/office/drawing/2012/chart" uri="{CE6537A1-D6FC-4f65-9D91-7224C49458BB}">
                <c15:showLeaderLines val="0"/>
              </c:ext>
            </c:extLst>
          </c:dLbls>
          <c:cat>
            <c:strRef>
              <c:f>'Q1 Performance'!$B$3:$B$7</c:f>
              <c:strCache>
                <c:ptCount val="5"/>
                <c:pt idx="0">
                  <c:v>Administration</c:v>
                </c:pt>
                <c:pt idx="1">
                  <c:v>Incarceration</c:v>
                </c:pt>
                <c:pt idx="2">
                  <c:v>Rehabilitation</c:v>
                </c:pt>
                <c:pt idx="3">
                  <c:v>Care</c:v>
                </c:pt>
                <c:pt idx="4">
                  <c:v>Social Reintegration</c:v>
                </c:pt>
              </c:strCache>
            </c:strRef>
          </c:cat>
          <c:val>
            <c:numRef>
              <c:f>'Q1 Performance'!$D$3:$D$7</c:f>
              <c:numCache>
                <c:formatCode>0%</c:formatCode>
                <c:ptCount val="5"/>
                <c:pt idx="0">
                  <c:v>0.56999999999999995</c:v>
                </c:pt>
                <c:pt idx="1">
                  <c:v>1</c:v>
                </c:pt>
                <c:pt idx="2">
                  <c:v>1</c:v>
                </c:pt>
                <c:pt idx="3">
                  <c:v>1</c:v>
                </c:pt>
                <c:pt idx="4">
                  <c:v>1</c:v>
                </c:pt>
              </c:numCache>
            </c:numRef>
          </c:val>
          <c:extLst xmlns:c16r2="http://schemas.microsoft.com/office/drawing/2015/06/chart">
            <c:ext xmlns:c16="http://schemas.microsoft.com/office/drawing/2014/chart" uri="{C3380CC4-5D6E-409C-BE32-E72D297353CC}">
              <c16:uniqueId val="{00000006-C01E-4D6C-A927-A987BC76F519}"/>
            </c:ext>
          </c:extLst>
        </c:ser>
        <c:ser>
          <c:idx val="2"/>
          <c:order val="2"/>
          <c:tx>
            <c:strRef>
              <c:f>'Q1 Performance'!$E$2</c:f>
              <c:strCache>
                <c:ptCount val="1"/>
                <c:pt idx="0">
                  <c:v>Q3</c:v>
                </c:pt>
              </c:strCache>
            </c:strRef>
          </c:tx>
          <c:spPr>
            <a:solidFill>
              <a:srgbClr val="AFABAB"/>
            </a:solidFill>
          </c:spPr>
          <c:dLbls>
            <c:spPr>
              <a:noFill/>
              <a:ln>
                <a:noFill/>
              </a:ln>
              <a:effectLst/>
            </c:spPr>
            <c:txPr>
              <a:bodyPr rot="-5400000" vert="horz"/>
              <a:lstStyle/>
              <a:p>
                <a:pPr>
                  <a:defRPr sz="1400" b="1"/>
                </a:pPr>
                <a:endParaRPr lang="en-US"/>
              </a:p>
            </c:txPr>
            <c:dLblPos val="inEnd"/>
            <c:showVal val="1"/>
            <c:extLst xmlns:c16r2="http://schemas.microsoft.com/office/drawing/2015/06/chart">
              <c:ext xmlns:c15="http://schemas.microsoft.com/office/drawing/2012/chart" uri="{CE6537A1-D6FC-4f65-9D91-7224C49458BB}">
                <c15:showLeaderLines val="0"/>
              </c:ext>
            </c:extLst>
          </c:dLbls>
          <c:cat>
            <c:strRef>
              <c:f>'Q1 Performance'!$B$3:$B$7</c:f>
              <c:strCache>
                <c:ptCount val="5"/>
                <c:pt idx="0">
                  <c:v>Administration</c:v>
                </c:pt>
                <c:pt idx="1">
                  <c:v>Incarceration</c:v>
                </c:pt>
                <c:pt idx="2">
                  <c:v>Rehabilitation</c:v>
                </c:pt>
                <c:pt idx="3">
                  <c:v>Care</c:v>
                </c:pt>
                <c:pt idx="4">
                  <c:v>Social Reintegration</c:v>
                </c:pt>
              </c:strCache>
            </c:strRef>
          </c:cat>
          <c:val>
            <c:numRef>
              <c:f>'Q1 Performance'!$E$3:$E$7</c:f>
              <c:numCache>
                <c:formatCode>0%</c:formatCode>
                <c:ptCount val="5"/>
                <c:pt idx="0">
                  <c:v>0.71000000000000008</c:v>
                </c:pt>
                <c:pt idx="1">
                  <c:v>1</c:v>
                </c:pt>
                <c:pt idx="2">
                  <c:v>0.89</c:v>
                </c:pt>
                <c:pt idx="3">
                  <c:v>1</c:v>
                </c:pt>
                <c:pt idx="4">
                  <c:v>1</c:v>
                </c:pt>
              </c:numCache>
            </c:numRef>
          </c:val>
          <c:extLst xmlns:c16r2="http://schemas.microsoft.com/office/drawing/2015/06/chart">
            <c:ext xmlns:c16="http://schemas.microsoft.com/office/drawing/2014/chart" uri="{C3380CC4-5D6E-409C-BE32-E72D297353CC}">
              <c16:uniqueId val="{00000007-C01E-4D6C-A927-A987BC76F519}"/>
            </c:ext>
          </c:extLst>
        </c:ser>
        <c:dLbls>
          <c:showVal val="1"/>
        </c:dLbls>
        <c:gapWidth val="75"/>
        <c:overlap val="-25"/>
        <c:axId val="115445760"/>
        <c:axId val="115447296"/>
      </c:barChart>
      <c:catAx>
        <c:axId val="115445760"/>
        <c:scaling>
          <c:orientation val="minMax"/>
        </c:scaling>
        <c:axPos val="b"/>
        <c:numFmt formatCode="General" sourceLinked="0"/>
        <c:majorTickMark val="none"/>
        <c:tickLblPos val="nextTo"/>
        <c:txPr>
          <a:bodyPr/>
          <a:lstStyle/>
          <a:p>
            <a:pPr>
              <a:defRPr sz="1400" b="1"/>
            </a:pPr>
            <a:endParaRPr lang="en-US"/>
          </a:p>
        </c:txPr>
        <c:crossAx val="115447296"/>
        <c:crosses val="autoZero"/>
        <c:auto val="1"/>
        <c:lblAlgn val="ctr"/>
        <c:lblOffset val="100"/>
      </c:catAx>
      <c:valAx>
        <c:axId val="115447296"/>
        <c:scaling>
          <c:orientation val="minMax"/>
          <c:max val="1"/>
        </c:scaling>
        <c:axPos val="l"/>
        <c:majorGridlines/>
        <c:numFmt formatCode="0%" sourceLinked="1"/>
        <c:majorTickMark val="none"/>
        <c:tickLblPos val="nextTo"/>
        <c:spPr>
          <a:ln w="9525">
            <a:noFill/>
          </a:ln>
        </c:spPr>
        <c:txPr>
          <a:bodyPr/>
          <a:lstStyle/>
          <a:p>
            <a:pPr>
              <a:defRPr b="1"/>
            </a:pPr>
            <a:endParaRPr lang="en-US"/>
          </a:p>
        </c:txPr>
        <c:crossAx val="115445760"/>
        <c:crosses val="autoZero"/>
        <c:crossBetween val="between"/>
      </c:valAx>
      <c:spPr>
        <a:ln w="9525"/>
        <a:scene3d>
          <a:camera prst="orthographicFront"/>
          <a:lightRig rig="threePt" dir="t"/>
        </a:scene3d>
        <a:sp3d>
          <a:bevelT w="0"/>
        </a:sp3d>
      </c:spPr>
    </c:plotArea>
    <c:legend>
      <c:legendPos val="b"/>
      <c:layout>
        <c:manualLayout>
          <c:xMode val="edge"/>
          <c:yMode val="edge"/>
          <c:x val="0.39881180806861544"/>
          <c:y val="0.91159320796774679"/>
          <c:w val="0.22404425192349994"/>
          <c:h val="8.8171656812141216E-2"/>
        </c:manualLayout>
      </c:layout>
      <c:txPr>
        <a:bodyPr/>
        <a:lstStyle/>
        <a:p>
          <a:pPr>
            <a:defRPr sz="1400" b="1" baseline="0"/>
          </a:pPr>
          <a:endParaRPr lang="en-US"/>
        </a:p>
      </c:txPr>
    </c:legend>
    <c:plotVisOnly val="1"/>
    <c:dispBlanksAs val="gap"/>
  </c:chart>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n-ZA"/>
  <c:chart>
    <c:autoTitleDeleted val="1"/>
    <c:plotArea>
      <c:layout/>
      <c:barChart>
        <c:barDir val="col"/>
        <c:grouping val="clustered"/>
        <c:ser>
          <c:idx val="0"/>
          <c:order val="0"/>
          <c:tx>
            <c:strRef>
              <c:f>'[Chart in Microsoft PowerPoint]Q1 Performance'!$K$2</c:f>
              <c:strCache>
                <c:ptCount val="1"/>
                <c:pt idx="0">
                  <c:v>Q1 Performance</c:v>
                </c:pt>
              </c:strCache>
            </c:strRef>
          </c:tx>
          <c:spPr>
            <a:gradFill>
              <a:gsLst>
                <a:gs pos="0">
                  <a:schemeClr val="tx2">
                    <a:lumMod val="20000"/>
                    <a:lumOff val="80000"/>
                  </a:schemeClr>
                </a:gs>
                <a:gs pos="50000">
                  <a:schemeClr val="tx2">
                    <a:lumMod val="40000"/>
                    <a:lumOff val="60000"/>
                  </a:schemeClr>
                </a:gs>
                <a:gs pos="100000">
                  <a:schemeClr val="accent1">
                    <a:lumMod val="75000"/>
                  </a:schemeClr>
                </a:gs>
              </a:gsLst>
              <a:lin ang="5400000" scaled="0"/>
            </a:gradFill>
          </c:spPr>
          <c:dLbls>
            <c:dLbl>
              <c:idx val="0"/>
              <c:layout>
                <c:manualLayout>
                  <c:x val="0"/>
                  <c:y val="6.3685107132391006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3D41-4F52-8129-27DD67CDA82A}"/>
                </c:ext>
              </c:extLst>
            </c:dLbl>
            <c:dLbl>
              <c:idx val="1"/>
              <c:layout>
                <c:manualLayout>
                  <c:x val="-1.5224931580715936E-3"/>
                  <c:y val="8.1516937129460509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3D41-4F52-8129-27DD67CDA82A}"/>
                </c:ext>
              </c:extLst>
            </c:dLbl>
            <c:dLbl>
              <c:idx val="2"/>
              <c:layout>
                <c:manualLayout>
                  <c:x val="0"/>
                  <c:y val="6.6303393422757539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3D41-4F52-8129-27DD67CDA82A}"/>
                </c:ext>
              </c:extLst>
            </c:dLbl>
            <c:dLbl>
              <c:idx val="3"/>
              <c:layout>
                <c:manualLayout>
                  <c:x val="3.0449863161431875E-3"/>
                  <c:y val="8.5948843325796789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3D41-4F52-8129-27DD67CDA82A}"/>
                </c:ext>
              </c:extLst>
            </c:dLbl>
            <c:dLbl>
              <c:idx val="4"/>
              <c:layout>
                <c:manualLayout>
                  <c:x val="0"/>
                  <c:y val="8.5948843325796831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3D41-4F52-8129-27DD67CDA82A}"/>
                </c:ext>
              </c:extLst>
            </c:dLbl>
            <c:dLbl>
              <c:idx val="5"/>
              <c:layout>
                <c:manualLayout>
                  <c:x val="-1.1164820848895185E-16"/>
                  <c:y val="8.3493162087916864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3D41-4F52-8129-27DD67CDA82A}"/>
                </c:ext>
              </c:extLst>
            </c:dLbl>
            <c:spPr>
              <a:noFill/>
              <a:ln>
                <a:noFill/>
              </a:ln>
              <a:effectLst/>
            </c:spPr>
            <c:txPr>
              <a:bodyPr rot="-5400000" vert="horz"/>
              <a:lstStyle/>
              <a:p>
                <a:pPr>
                  <a:defRPr/>
                </a:pPr>
                <a:endParaRPr lang="en-US"/>
              </a:p>
            </c:txPr>
            <c:showVal val="1"/>
            <c:extLst xmlns:c16r2="http://schemas.microsoft.com/office/drawing/2015/06/chart">
              <c:ext xmlns:c15="http://schemas.microsoft.com/office/drawing/2012/chart" uri="{CE6537A1-D6FC-4f65-9D91-7224C49458BB}">
                <c15:showLeaderLines val="0"/>
              </c:ext>
            </c:extLst>
          </c:dLbls>
          <c:cat>
            <c:strRef>
              <c:f>'[Chart in Microsoft PowerPoint]Q1 Performance'!$J$3:$J$8</c:f>
              <c:strCache>
                <c:ptCount val="6"/>
                <c:pt idx="0">
                  <c:v>Limpopo/ Mpumalanga/ North West</c:v>
                </c:pt>
                <c:pt idx="1">
                  <c:v>Free State/ Northern Cape</c:v>
                </c:pt>
                <c:pt idx="2">
                  <c:v>KwaZulu Natal</c:v>
                </c:pt>
                <c:pt idx="3">
                  <c:v>Western Cape</c:v>
                </c:pt>
                <c:pt idx="4">
                  <c:v>Gauteng</c:v>
                </c:pt>
                <c:pt idx="5">
                  <c:v>Eastern Cape</c:v>
                </c:pt>
              </c:strCache>
            </c:strRef>
          </c:cat>
          <c:val>
            <c:numRef>
              <c:f>'[Chart in Microsoft PowerPoint]Q1 Performance'!$K$3:$K$8</c:f>
              <c:numCache>
                <c:formatCode>0%</c:formatCode>
                <c:ptCount val="6"/>
                <c:pt idx="0">
                  <c:v>0.9</c:v>
                </c:pt>
                <c:pt idx="1">
                  <c:v>0.95000000000000007</c:v>
                </c:pt>
                <c:pt idx="2">
                  <c:v>0.8600000000000001</c:v>
                </c:pt>
                <c:pt idx="3">
                  <c:v>0.9</c:v>
                </c:pt>
                <c:pt idx="4">
                  <c:v>0.8600000000000001</c:v>
                </c:pt>
                <c:pt idx="5">
                  <c:v>0.81</c:v>
                </c:pt>
              </c:numCache>
            </c:numRef>
          </c:val>
          <c:extLst xmlns:c16r2="http://schemas.microsoft.com/office/drawing/2015/06/chart">
            <c:ext xmlns:c16="http://schemas.microsoft.com/office/drawing/2014/chart" uri="{C3380CC4-5D6E-409C-BE32-E72D297353CC}">
              <c16:uniqueId val="{00000006-3D41-4F52-8129-27DD67CDA82A}"/>
            </c:ext>
          </c:extLst>
        </c:ser>
        <c:ser>
          <c:idx val="1"/>
          <c:order val="1"/>
          <c:tx>
            <c:strRef>
              <c:f>'[Chart in Microsoft PowerPoint]Q1 Performance'!$L$2</c:f>
              <c:strCache>
                <c:ptCount val="1"/>
                <c:pt idx="0">
                  <c:v>Q2 Performance</c:v>
                </c:pt>
              </c:strCache>
            </c:strRef>
          </c:tx>
          <c:spPr>
            <a:gradFill>
              <a:gsLst>
                <a:gs pos="0">
                  <a:schemeClr val="accent2">
                    <a:lumMod val="20000"/>
                    <a:lumOff val="80000"/>
                  </a:schemeClr>
                </a:gs>
                <a:gs pos="50000">
                  <a:schemeClr val="accent2">
                    <a:lumMod val="60000"/>
                    <a:lumOff val="40000"/>
                  </a:schemeClr>
                </a:gs>
                <a:gs pos="100000">
                  <a:schemeClr val="accent2"/>
                </a:gs>
              </a:gsLst>
              <a:lin ang="5400000" scaled="0"/>
            </a:gradFill>
          </c:spPr>
          <c:dLbls>
            <c:dLbl>
              <c:idx val="0"/>
              <c:layout>
                <c:manualLayout>
                  <c:x val="-1.5224931580715936E-3"/>
                  <c:y val="8.1516937129460509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3D41-4F52-8129-27DD67CDA82A}"/>
                </c:ext>
              </c:extLst>
            </c:dLbl>
            <c:dLbl>
              <c:idx val="1"/>
              <c:layout>
                <c:manualLayout>
                  <c:x val="-1.5224931580715936E-3"/>
                  <c:y val="7.3874724273573569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3D41-4F52-8129-27DD67CDA82A}"/>
                </c:ext>
              </c:extLst>
            </c:dLbl>
            <c:dLbl>
              <c:idx val="2"/>
              <c:layout>
                <c:manualLayout>
                  <c:x val="5.5824104244475914E-17"/>
                  <c:y val="9.0860205801556598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3D41-4F52-8129-27DD67CDA82A}"/>
                </c:ext>
              </c:extLst>
            </c:dLbl>
            <c:dLbl>
              <c:idx val="3"/>
              <c:layout>
                <c:manualLayout>
                  <c:x val="1.5224931580715936E-3"/>
                  <c:y val="8.1037480850036966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3D41-4F52-8129-27DD67CDA82A}"/>
                </c:ext>
              </c:extLst>
            </c:dLbl>
            <c:dLbl>
              <c:idx val="4"/>
              <c:layout>
                <c:manualLayout>
                  <c:x val="-1.5224931580715936E-3"/>
                  <c:y val="8.8404524563676729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3D41-4F52-8129-27DD67CDA82A}"/>
                </c:ext>
              </c:extLst>
            </c:dLbl>
            <c:dLbl>
              <c:idx val="5"/>
              <c:layout>
                <c:manualLayout>
                  <c:x val="0"/>
                  <c:y val="9.0860205801556626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3D41-4F52-8129-27DD67CDA82A}"/>
                </c:ext>
              </c:extLst>
            </c:dLbl>
            <c:spPr>
              <a:noFill/>
              <a:ln>
                <a:noFill/>
              </a:ln>
              <a:effectLst/>
            </c:spPr>
            <c:txPr>
              <a:bodyPr rot="-5400000" vert="horz"/>
              <a:lstStyle/>
              <a:p>
                <a:pPr>
                  <a:defRPr/>
                </a:pPr>
                <a:endParaRPr lang="en-US"/>
              </a:p>
            </c:txPr>
            <c:showVal val="1"/>
            <c:extLst xmlns:c16r2="http://schemas.microsoft.com/office/drawing/2015/06/chart">
              <c:ext xmlns:c15="http://schemas.microsoft.com/office/drawing/2012/chart" uri="{CE6537A1-D6FC-4f65-9D91-7224C49458BB}">
                <c15:showLeaderLines val="0"/>
              </c:ext>
            </c:extLst>
          </c:dLbls>
          <c:cat>
            <c:strRef>
              <c:f>'[Chart in Microsoft PowerPoint]Q1 Performance'!$J$3:$J$8</c:f>
              <c:strCache>
                <c:ptCount val="6"/>
                <c:pt idx="0">
                  <c:v>Limpopo/ Mpumalanga/ North West</c:v>
                </c:pt>
                <c:pt idx="1">
                  <c:v>Free State/ Northern Cape</c:v>
                </c:pt>
                <c:pt idx="2">
                  <c:v>KwaZulu Natal</c:v>
                </c:pt>
                <c:pt idx="3">
                  <c:v>Western Cape</c:v>
                </c:pt>
                <c:pt idx="4">
                  <c:v>Gauteng</c:v>
                </c:pt>
                <c:pt idx="5">
                  <c:v>Eastern Cape</c:v>
                </c:pt>
              </c:strCache>
            </c:strRef>
          </c:cat>
          <c:val>
            <c:numRef>
              <c:f>'[Chart in Microsoft PowerPoint]Q1 Performance'!$L$3:$L$8</c:f>
              <c:numCache>
                <c:formatCode>0%</c:formatCode>
                <c:ptCount val="6"/>
                <c:pt idx="0">
                  <c:v>0.9</c:v>
                </c:pt>
                <c:pt idx="1">
                  <c:v>0.95000000000000007</c:v>
                </c:pt>
                <c:pt idx="2">
                  <c:v>0.9</c:v>
                </c:pt>
                <c:pt idx="3">
                  <c:v>0.76000000000000012</c:v>
                </c:pt>
                <c:pt idx="4">
                  <c:v>0.9</c:v>
                </c:pt>
                <c:pt idx="5">
                  <c:v>0.8600000000000001</c:v>
                </c:pt>
              </c:numCache>
            </c:numRef>
          </c:val>
          <c:extLst xmlns:c16r2="http://schemas.microsoft.com/office/drawing/2015/06/chart">
            <c:ext xmlns:c16="http://schemas.microsoft.com/office/drawing/2014/chart" uri="{C3380CC4-5D6E-409C-BE32-E72D297353CC}">
              <c16:uniqueId val="{0000000D-3D41-4F52-8129-27DD67CDA82A}"/>
            </c:ext>
          </c:extLst>
        </c:ser>
        <c:ser>
          <c:idx val="2"/>
          <c:order val="2"/>
          <c:tx>
            <c:strRef>
              <c:f>'[Chart in Microsoft PowerPoint]Q1 Performance'!$M$2</c:f>
              <c:strCache>
                <c:ptCount val="1"/>
                <c:pt idx="0">
                  <c:v>Q3 Performance</c:v>
                </c:pt>
              </c:strCache>
            </c:strRef>
          </c:tx>
          <c:spPr>
            <a:gradFill>
              <a:gsLst>
                <a:gs pos="0">
                  <a:schemeClr val="accent3">
                    <a:lumMod val="20000"/>
                    <a:lumOff val="80000"/>
                  </a:schemeClr>
                </a:gs>
                <a:gs pos="50000">
                  <a:schemeClr val="accent3">
                    <a:lumMod val="60000"/>
                    <a:lumOff val="40000"/>
                  </a:schemeClr>
                </a:gs>
                <a:gs pos="100000">
                  <a:schemeClr val="accent3">
                    <a:lumMod val="50000"/>
                  </a:schemeClr>
                </a:gs>
              </a:gsLst>
              <a:lin ang="5400000" scaled="0"/>
            </a:gradFill>
          </c:spPr>
          <c:dLbls>
            <c:dLbl>
              <c:idx val="0"/>
              <c:layout>
                <c:manualLayout>
                  <c:x val="1.5224931580715936E-3"/>
                  <c:y val="8.1516937129460509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3D41-4F52-8129-27DD67CDA82A}"/>
                </c:ext>
              </c:extLst>
            </c:dLbl>
            <c:dLbl>
              <c:idx val="1"/>
              <c:layout>
                <c:manualLayout>
                  <c:x val="0"/>
                  <c:y val="7.6422128558869207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3D41-4F52-8129-27DD67CDA82A}"/>
                </c:ext>
              </c:extLst>
            </c:dLbl>
            <c:dLbl>
              <c:idx val="2"/>
              <c:layout>
                <c:manualLayout>
                  <c:x val="-1.5224931580715936E-3"/>
                  <c:y val="8.1037480850036966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3D41-4F52-8129-27DD67CDA82A}"/>
                </c:ext>
              </c:extLst>
            </c:dLbl>
            <c:dLbl>
              <c:idx val="3"/>
              <c:layout>
                <c:manualLayout>
                  <c:x val="0"/>
                  <c:y val="8.1037480850036966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3D41-4F52-8129-27DD67CDA82A}"/>
                </c:ext>
              </c:extLst>
            </c:dLbl>
            <c:dLbl>
              <c:idx val="4"/>
              <c:layout>
                <c:manualLayout>
                  <c:x val="1.1164820848895185E-16"/>
                  <c:y val="9.3315887039436524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3D41-4F52-8129-27DD67CDA82A}"/>
                </c:ext>
              </c:extLst>
            </c:dLbl>
            <c:dLbl>
              <c:idx val="5"/>
              <c:layout>
                <c:manualLayout>
                  <c:x val="1.5224931580715936E-3"/>
                  <c:y val="9.331588703943651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3D41-4F52-8129-27DD67CDA82A}"/>
                </c:ext>
              </c:extLst>
            </c:dLbl>
            <c:spPr>
              <a:noFill/>
              <a:ln>
                <a:noFill/>
              </a:ln>
              <a:effectLst/>
            </c:spPr>
            <c:txPr>
              <a:bodyPr rot="-5400000" vert="horz"/>
              <a:lstStyle/>
              <a:p>
                <a:pPr>
                  <a:defRPr/>
                </a:pPr>
                <a:endParaRPr lang="en-US"/>
              </a:p>
            </c:txPr>
            <c:showVal val="1"/>
            <c:extLst xmlns:c16r2="http://schemas.microsoft.com/office/drawing/2015/06/chart">
              <c:ext xmlns:c15="http://schemas.microsoft.com/office/drawing/2012/chart" uri="{CE6537A1-D6FC-4f65-9D91-7224C49458BB}">
                <c15:showLeaderLines val="0"/>
              </c:ext>
            </c:extLst>
          </c:dLbls>
          <c:cat>
            <c:strRef>
              <c:f>'[Chart in Microsoft PowerPoint]Q1 Performance'!$J$3:$J$8</c:f>
              <c:strCache>
                <c:ptCount val="6"/>
                <c:pt idx="0">
                  <c:v>Limpopo/ Mpumalanga/ North West</c:v>
                </c:pt>
                <c:pt idx="1">
                  <c:v>Free State/ Northern Cape</c:v>
                </c:pt>
                <c:pt idx="2">
                  <c:v>KwaZulu Natal</c:v>
                </c:pt>
                <c:pt idx="3">
                  <c:v>Western Cape</c:v>
                </c:pt>
                <c:pt idx="4">
                  <c:v>Gauteng</c:v>
                </c:pt>
                <c:pt idx="5">
                  <c:v>Eastern Cape</c:v>
                </c:pt>
              </c:strCache>
            </c:strRef>
          </c:cat>
          <c:val>
            <c:numRef>
              <c:f>'[Chart in Microsoft PowerPoint]Q1 Performance'!$M$3:$M$8</c:f>
              <c:numCache>
                <c:formatCode>0%</c:formatCode>
                <c:ptCount val="6"/>
                <c:pt idx="0">
                  <c:v>0.8600000000000001</c:v>
                </c:pt>
                <c:pt idx="1">
                  <c:v>0.95000000000000007</c:v>
                </c:pt>
                <c:pt idx="2">
                  <c:v>0.9</c:v>
                </c:pt>
                <c:pt idx="3">
                  <c:v>0.9</c:v>
                </c:pt>
                <c:pt idx="4">
                  <c:v>0.8600000000000001</c:v>
                </c:pt>
                <c:pt idx="5">
                  <c:v>0.9</c:v>
                </c:pt>
              </c:numCache>
            </c:numRef>
          </c:val>
          <c:extLst xmlns:c16r2="http://schemas.microsoft.com/office/drawing/2015/06/chart">
            <c:ext xmlns:c16="http://schemas.microsoft.com/office/drawing/2014/chart" uri="{C3380CC4-5D6E-409C-BE32-E72D297353CC}">
              <c16:uniqueId val="{00000014-3D41-4F52-8129-27DD67CDA82A}"/>
            </c:ext>
          </c:extLst>
        </c:ser>
        <c:dLbls>
          <c:showVal val="1"/>
        </c:dLbls>
        <c:overlap val="-25"/>
        <c:axId val="82206080"/>
        <c:axId val="82224256"/>
      </c:barChart>
      <c:catAx>
        <c:axId val="82206080"/>
        <c:scaling>
          <c:orientation val="minMax"/>
        </c:scaling>
        <c:axPos val="b"/>
        <c:numFmt formatCode="General" sourceLinked="0"/>
        <c:majorTickMark val="none"/>
        <c:tickLblPos val="nextTo"/>
        <c:crossAx val="82224256"/>
        <c:crosses val="autoZero"/>
        <c:auto val="1"/>
        <c:lblAlgn val="ctr"/>
        <c:lblOffset val="100"/>
      </c:catAx>
      <c:valAx>
        <c:axId val="82224256"/>
        <c:scaling>
          <c:orientation val="minMax"/>
        </c:scaling>
        <c:axPos val="l"/>
        <c:numFmt formatCode="0%" sourceLinked="1"/>
        <c:tickLblPos val="nextTo"/>
        <c:crossAx val="82206080"/>
        <c:crosses val="autoZero"/>
        <c:crossBetween val="between"/>
      </c:valAx>
    </c:plotArea>
    <c:legend>
      <c:legendPos val="b"/>
      <c:layout/>
    </c:legend>
    <c:plotVisOnly val="1"/>
    <c:dispBlanksAs val="gap"/>
  </c:chart>
  <c:txPr>
    <a:bodyPr/>
    <a:lstStyle/>
    <a:p>
      <a:pPr>
        <a:defRPr b="1"/>
      </a:pPr>
      <a:endParaRPr lang="en-US"/>
    </a:p>
  </c:txPr>
  <c:externalData r:id="rId1"/>
</c:chartSpace>
</file>

<file path=ppt/drawings/_rels/vmlDrawing1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382AA08F-E44A-4B8C-9B72-F74FB94CF38D}" type="datetimeFigureOut">
              <a:rPr lang="en-ZA" smtClean="0"/>
              <a:pPr/>
              <a:t>2020/02/24</a:t>
            </a:fld>
            <a:endParaRPr lang="en-ZA" dirty="0"/>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62E335A7-D4D7-488B-A1E8-C8D075D457E0}" type="slidenum">
              <a:rPr lang="en-ZA" smtClean="0"/>
              <a:pPr/>
              <a:t>‹#›</a:t>
            </a:fld>
            <a:endParaRPr lang="en-ZA" dirty="0"/>
          </a:p>
        </p:txBody>
      </p:sp>
    </p:spTree>
    <p:extLst>
      <p:ext uri="{BB962C8B-B14F-4D97-AF65-F5344CB8AC3E}">
        <p14:creationId xmlns:p14="http://schemas.microsoft.com/office/powerpoint/2010/main" xmlns="" val="25119327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6F07506-ED01-E944-9C8B-BD578786F8BD}" type="datetimeFigureOut">
              <a:rPr lang="en-US" smtClean="0"/>
              <a:pPr/>
              <a:t>2/24/2020</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3C2001C5-D33E-594E-9876-F760EB365DB6}" type="slidenum">
              <a:rPr lang="en-US" smtClean="0"/>
              <a:pPr/>
              <a:t>‹#›</a:t>
            </a:fld>
            <a:endParaRPr lang="en-US" dirty="0"/>
          </a:p>
        </p:txBody>
      </p:sp>
    </p:spTree>
    <p:extLst>
      <p:ext uri="{BB962C8B-B14F-4D97-AF65-F5344CB8AC3E}">
        <p14:creationId xmlns:p14="http://schemas.microsoft.com/office/powerpoint/2010/main" xmlns="" val="397565879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C2001C5-D33E-594E-9876-F760EB365DB6}"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xmlns="" val="3617189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C2001C5-D33E-594E-9876-F760EB365DB6}"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xmlns="" val="1485625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C2001C5-D33E-594E-9876-F760EB365DB6}"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xmlns="" val="1485625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C2001C5-D33E-594E-9876-F760EB365DB6}"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xmlns="" val="1485625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2282E17-0948-4F4F-BA20-EEDBE7794426}" type="slidenum">
              <a:rPr lang="en-US" smtClean="0"/>
              <a:pPr/>
              <a:t>57</a:t>
            </a:fld>
            <a:endParaRPr lang="en-US" dirty="0"/>
          </a:p>
        </p:txBody>
      </p:sp>
    </p:spTree>
    <p:extLst>
      <p:ext uri="{BB962C8B-B14F-4D97-AF65-F5344CB8AC3E}">
        <p14:creationId xmlns:p14="http://schemas.microsoft.com/office/powerpoint/2010/main" xmlns="" val="9618466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2282E17-0948-4F4F-BA20-EEDBE7794426}" type="slidenum">
              <a:rPr lang="en-US" smtClean="0"/>
              <a:pPr/>
              <a:t>58</a:t>
            </a:fld>
            <a:endParaRPr lang="en-US" dirty="0"/>
          </a:p>
        </p:txBody>
      </p:sp>
    </p:spTree>
    <p:extLst>
      <p:ext uri="{BB962C8B-B14F-4D97-AF65-F5344CB8AC3E}">
        <p14:creationId xmlns:p14="http://schemas.microsoft.com/office/powerpoint/2010/main" xmlns="" val="2302677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 </a:t>
            </a:r>
            <a:endParaRPr lang="en-ZA" dirty="0"/>
          </a:p>
        </p:txBody>
      </p:sp>
      <p:sp>
        <p:nvSpPr>
          <p:cNvPr id="4" name="Slide Number Placeholder 3"/>
          <p:cNvSpPr>
            <a:spLocks noGrp="1"/>
          </p:cNvSpPr>
          <p:nvPr>
            <p:ph type="sldNum" sz="quarter" idx="10"/>
          </p:nvPr>
        </p:nvSpPr>
        <p:spPr/>
        <p:txBody>
          <a:bodyPr/>
          <a:lstStyle/>
          <a:p>
            <a:fld id="{92282E17-0948-4F4F-BA20-EEDBE7794426}" type="slidenum">
              <a:rPr lang="en-US" smtClean="0"/>
              <a:pPr/>
              <a:t>69</a:t>
            </a:fld>
            <a:endParaRPr lang="en-US" dirty="0"/>
          </a:p>
        </p:txBody>
      </p:sp>
    </p:spTree>
    <p:extLst>
      <p:ext uri="{BB962C8B-B14F-4D97-AF65-F5344CB8AC3E}">
        <p14:creationId xmlns:p14="http://schemas.microsoft.com/office/powerpoint/2010/main" xmlns="" val="26519334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 </a:t>
            </a:r>
            <a:endParaRPr lang="en-ZA" dirty="0"/>
          </a:p>
        </p:txBody>
      </p:sp>
      <p:sp>
        <p:nvSpPr>
          <p:cNvPr id="4" name="Slide Number Placeholder 3"/>
          <p:cNvSpPr>
            <a:spLocks noGrp="1"/>
          </p:cNvSpPr>
          <p:nvPr>
            <p:ph type="sldNum" sz="quarter" idx="10"/>
          </p:nvPr>
        </p:nvSpPr>
        <p:spPr/>
        <p:txBody>
          <a:bodyPr/>
          <a:lstStyle/>
          <a:p>
            <a:fld id="{92282E17-0948-4F4F-BA20-EEDBE7794426}" type="slidenum">
              <a:rPr lang="en-US" smtClean="0"/>
              <a:pPr/>
              <a:t>70</a:t>
            </a:fld>
            <a:endParaRPr lang="en-US" dirty="0"/>
          </a:p>
        </p:txBody>
      </p:sp>
    </p:spTree>
    <p:extLst>
      <p:ext uri="{BB962C8B-B14F-4D97-AF65-F5344CB8AC3E}">
        <p14:creationId xmlns:p14="http://schemas.microsoft.com/office/powerpoint/2010/main" xmlns="" val="4129811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C2001C5-D33E-594E-9876-F760EB365DB6}"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xmlns="" val="1485625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C2001C5-D33E-594E-9876-F760EB365DB6}"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xmlns="" val="1485625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C2001C5-D33E-594E-9876-F760EB365DB6}"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xmlns="" val="1485625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C2001C5-D33E-594E-9876-F760EB365DB6}"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xmlns="" val="1485625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C2001C5-D33E-594E-9876-F760EB365DB6}"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xmlns="" val="1485625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C2001C5-D33E-594E-9876-F760EB365DB6}"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xmlns="" val="1485625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8105FAE8-03D8-4D98-AAFC-7A059A2391EA}" type="slidenum">
              <a:rPr lang="en-US" smtClean="0">
                <a:solidFill>
                  <a:srgbClr val="000000"/>
                </a:solidFill>
              </a:rPr>
              <a:pPr>
                <a:defRPr/>
              </a:pPr>
              <a:t>31</a:t>
            </a:fld>
            <a:endParaRPr lang="en-US" dirty="0">
              <a:solidFill>
                <a:srgbClr val="000000"/>
              </a:solidFill>
            </a:endParaRPr>
          </a:p>
        </p:txBody>
      </p:sp>
    </p:spTree>
    <p:extLst>
      <p:ext uri="{BB962C8B-B14F-4D97-AF65-F5344CB8AC3E}">
        <p14:creationId xmlns:p14="http://schemas.microsoft.com/office/powerpoint/2010/main" xmlns="" val="3301999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C2001C5-D33E-594E-9876-F760EB365DB6}"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xmlns="" val="14856254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vmlDrawing" Target="../drawings/vmlDrawing2.v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3.xml"/><Relationship Id="rId1" Type="http://schemas.openxmlformats.org/officeDocument/2006/relationships/vmlDrawing" Target="../drawings/vmlDrawing3.v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4" name="Rectangle 1" hidden="1"/>
          <p:cNvGraphicFramePr>
            <a:graphicFrameLocks/>
          </p:cNvGraphicFramePr>
          <p:nvPr/>
        </p:nvGraphicFramePr>
        <p:xfrm>
          <a:off x="1" y="0"/>
          <a:ext cx="158750" cy="158750"/>
        </p:xfrm>
        <a:graphic>
          <a:graphicData uri="http://schemas.openxmlformats.org/presentationml/2006/ole">
            <p:oleObj spid="_x0000_s65318" r:id="rId3" imgW="0" imgH="0" progId="">
              <p:embed/>
            </p:oleObj>
          </a:graphicData>
        </a:graphic>
      </p:graphicFrame>
      <p:sp>
        <p:nvSpPr>
          <p:cNvPr id="6166" name="Rectangle 22"/>
          <p:cNvSpPr>
            <a:spLocks noGrp="1" noChangeArrowheads="1"/>
          </p:cNvSpPr>
          <p:nvPr>
            <p:ph type="ctrTitle" sz="quarter"/>
          </p:nvPr>
        </p:nvSpPr>
        <p:spPr>
          <a:xfrm>
            <a:off x="1141417" y="3124202"/>
            <a:ext cx="6861175" cy="401648"/>
          </a:xfrm>
          <a:ln algn="ctr"/>
        </p:spPr>
        <p:txBody>
          <a:bodyPr anchor="ctr"/>
          <a:lstStyle>
            <a:lvl1pPr algn="ctr">
              <a:defRPr sz="2900"/>
            </a:lvl1pPr>
          </a:lstStyle>
          <a:p>
            <a:r>
              <a:rPr lang="en-US" noProof="0" smtClean="0"/>
              <a:t>Click to edit Master title style</a:t>
            </a:r>
            <a:endParaRPr lang="en-GB" noProof="0"/>
          </a:p>
        </p:txBody>
      </p:sp>
      <p:sp>
        <p:nvSpPr>
          <p:cNvPr id="6167" name="Rectangle 23"/>
          <p:cNvSpPr>
            <a:spLocks noGrp="1" noChangeArrowheads="1"/>
          </p:cNvSpPr>
          <p:nvPr>
            <p:ph type="subTitle" sz="quarter" idx="1"/>
          </p:nvPr>
        </p:nvSpPr>
        <p:spPr>
          <a:xfrm>
            <a:off x="1371600" y="4351345"/>
            <a:ext cx="6400800" cy="221599"/>
          </a:xfrm>
        </p:spPr>
        <p:txBody>
          <a:bodyPr anchor="ctr"/>
          <a:lstStyle>
            <a:lvl1pPr marL="0" indent="0" algn="ctr">
              <a:buFont typeface="Wingdings" pitchFamily="2" charset="2"/>
              <a:buNone/>
              <a:defRPr i="1"/>
            </a:lvl1pPr>
          </a:lstStyle>
          <a:p>
            <a:r>
              <a:rPr lang="en-US" noProof="0" smtClean="0"/>
              <a:t>Click to edit Master subtitle style</a:t>
            </a:r>
            <a:endParaRPr lang="en-GB" noProof="0"/>
          </a:p>
        </p:txBody>
      </p:sp>
    </p:spTree>
    <p:extLst>
      <p:ext uri="{BB962C8B-B14F-4D97-AF65-F5344CB8AC3E}">
        <p14:creationId xmlns:p14="http://schemas.microsoft.com/office/powerpoint/2010/main" xmlns="" val="2957288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8" descr="C:\Users\jmumaw\Desktop\DCS\Pics\Logo.JPG"/>
          <p:cNvPicPr>
            <a:picLocks noChangeAspect="1" noChangeArrowheads="1"/>
          </p:cNvPicPr>
          <p:nvPr userDrawn="1"/>
        </p:nvPicPr>
        <p:blipFill>
          <a:blip r:embed="rId2" cstate="print"/>
          <a:srcRect/>
          <a:stretch>
            <a:fillRect/>
          </a:stretch>
        </p:blipFill>
        <p:spPr bwMode="auto">
          <a:xfrm>
            <a:off x="3900488" y="3"/>
            <a:ext cx="1362075"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Vertical Text Placeholder 2"/>
          <p:cNvSpPr>
            <a:spLocks noGrp="1"/>
          </p:cNvSpPr>
          <p:nvPr>
            <p:ph type="body" orient="vert" idx="1"/>
          </p:nvPr>
        </p:nvSpPr>
        <p:spPr>
          <a:xfrm>
            <a:off x="7563590" y="2092331"/>
            <a:ext cx="1329595" cy="3545587"/>
          </a:xfrm>
        </p:spPr>
        <p:txBody>
          <a:bodyPr vert="eaVert"/>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xmlns="" val="3466465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8" descr="C:\Users\jmumaw\Desktop\DCS\Pics\Logo.JPG"/>
          <p:cNvPicPr>
            <a:picLocks noChangeAspect="1" noChangeArrowheads="1"/>
          </p:cNvPicPr>
          <p:nvPr userDrawn="1"/>
        </p:nvPicPr>
        <p:blipFill>
          <a:blip r:embed="rId2" cstate="print"/>
          <a:srcRect/>
          <a:stretch>
            <a:fillRect/>
          </a:stretch>
        </p:blipFill>
        <p:spPr bwMode="auto">
          <a:xfrm>
            <a:off x="3900488" y="3"/>
            <a:ext cx="1362075" cy="447675"/>
          </a:xfrm>
          <a:prstGeom prst="rect">
            <a:avLst/>
          </a:prstGeom>
          <a:noFill/>
          <a:ln w="9525">
            <a:noFill/>
            <a:miter lim="800000"/>
            <a:headEnd/>
            <a:tailEnd/>
          </a:ln>
        </p:spPr>
      </p:pic>
      <p:sp>
        <p:nvSpPr>
          <p:cNvPr id="2" name="Vertical Title 1"/>
          <p:cNvSpPr>
            <a:spLocks noGrp="1"/>
          </p:cNvSpPr>
          <p:nvPr>
            <p:ph type="title" orient="vert"/>
          </p:nvPr>
        </p:nvSpPr>
        <p:spPr>
          <a:xfrm>
            <a:off x="8616184" y="596901"/>
            <a:ext cx="276999" cy="4140200"/>
          </a:xfrm>
        </p:spPr>
        <p:txBody>
          <a:bodyPr vert="eaVert"/>
          <a:lstStyle/>
          <a:p>
            <a:r>
              <a:rPr lang="en-US" noProof="0" smtClean="0"/>
              <a:t>Click to edit Master title style</a:t>
            </a:r>
            <a:endParaRPr lang="en-GB" noProof="0"/>
          </a:p>
        </p:txBody>
      </p:sp>
      <p:sp>
        <p:nvSpPr>
          <p:cNvPr id="3" name="Vertical Text Placeholder 2"/>
          <p:cNvSpPr>
            <a:spLocks noGrp="1"/>
          </p:cNvSpPr>
          <p:nvPr>
            <p:ph type="body" orient="vert" idx="1"/>
          </p:nvPr>
        </p:nvSpPr>
        <p:spPr>
          <a:xfrm>
            <a:off x="5250605" y="596901"/>
            <a:ext cx="1329595" cy="4140200"/>
          </a:xfrm>
        </p:spPr>
        <p:txBody>
          <a:bodyPr vert="eaVert"/>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xmlns="" val="1636427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4" name="Rectangle 1" hidden="1"/>
          <p:cNvGraphicFramePr>
            <a:graphicFrameLocks/>
          </p:cNvGraphicFramePr>
          <p:nvPr/>
        </p:nvGraphicFramePr>
        <p:xfrm>
          <a:off x="1" y="0"/>
          <a:ext cx="158750" cy="158750"/>
        </p:xfrm>
        <a:graphic>
          <a:graphicData uri="http://schemas.openxmlformats.org/presentationml/2006/ole">
            <p:oleObj spid="_x0000_s66830" r:id="rId3" imgW="0" imgH="0" progId="">
              <p:embed/>
            </p:oleObj>
          </a:graphicData>
        </a:graphic>
      </p:graphicFrame>
      <p:sp>
        <p:nvSpPr>
          <p:cNvPr id="6166" name="Rectangle 22"/>
          <p:cNvSpPr>
            <a:spLocks noGrp="1" noChangeArrowheads="1"/>
          </p:cNvSpPr>
          <p:nvPr>
            <p:ph type="ctrTitle" sz="quarter"/>
          </p:nvPr>
        </p:nvSpPr>
        <p:spPr>
          <a:xfrm>
            <a:off x="1141428" y="3124202"/>
            <a:ext cx="6861175" cy="401648"/>
          </a:xfrm>
          <a:ln algn="ctr"/>
        </p:spPr>
        <p:txBody>
          <a:bodyPr anchor="ctr"/>
          <a:lstStyle>
            <a:lvl1pPr algn="ctr">
              <a:defRPr sz="2900"/>
            </a:lvl1pPr>
          </a:lstStyle>
          <a:p>
            <a:r>
              <a:rPr lang="en-US" noProof="0" smtClean="0"/>
              <a:t>Click to edit Master title style</a:t>
            </a:r>
            <a:endParaRPr lang="en-GB" noProof="0"/>
          </a:p>
        </p:txBody>
      </p:sp>
      <p:sp>
        <p:nvSpPr>
          <p:cNvPr id="6167" name="Rectangle 23"/>
          <p:cNvSpPr>
            <a:spLocks noGrp="1" noChangeArrowheads="1"/>
          </p:cNvSpPr>
          <p:nvPr>
            <p:ph type="subTitle" sz="quarter" idx="1"/>
          </p:nvPr>
        </p:nvSpPr>
        <p:spPr>
          <a:xfrm>
            <a:off x="1371600" y="4351371"/>
            <a:ext cx="6400800" cy="221599"/>
          </a:xfrm>
        </p:spPr>
        <p:txBody>
          <a:bodyPr anchor="ctr"/>
          <a:lstStyle>
            <a:lvl1pPr marL="0" indent="0" algn="ctr">
              <a:buFont typeface="Wingdings" pitchFamily="2" charset="2"/>
              <a:buNone/>
              <a:defRPr i="1"/>
            </a:lvl1pPr>
          </a:lstStyle>
          <a:p>
            <a:r>
              <a:rPr lang="en-US" noProof="0" smtClean="0"/>
              <a:t>Click to edit Master subtitle style</a:t>
            </a:r>
            <a:endParaRPr lang="en-GB" noProof="0"/>
          </a:p>
        </p:txBody>
      </p:sp>
    </p:spTree>
    <p:extLst>
      <p:ext uri="{BB962C8B-B14F-4D97-AF65-F5344CB8AC3E}">
        <p14:creationId xmlns:p14="http://schemas.microsoft.com/office/powerpoint/2010/main" xmlns="" val="26151824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descr="C:\Users\jmumaw\Desktop\DCS\Pics\Logo.JPG"/>
          <p:cNvPicPr>
            <a:picLocks noChangeAspect="1" noChangeArrowheads="1"/>
          </p:cNvPicPr>
          <p:nvPr userDrawn="1"/>
        </p:nvPicPr>
        <p:blipFill>
          <a:blip r:embed="rId2" cstate="print"/>
          <a:srcRect/>
          <a:stretch>
            <a:fillRect/>
          </a:stretch>
        </p:blipFill>
        <p:spPr bwMode="auto">
          <a:xfrm>
            <a:off x="3900490" y="3"/>
            <a:ext cx="1362075"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idx="1"/>
          </p:nvPr>
        </p:nvSpPr>
        <p:spPr>
          <a:xfrm>
            <a:off x="246064" y="2092358"/>
            <a:ext cx="8647112" cy="132959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xmlns="" val="17668321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080296"/>
          </a:xfrm>
        </p:spPr>
        <p:txBody>
          <a:bodyPr/>
          <a:lstStyle>
            <a:lvl1pPr algn="ctr">
              <a:defRPr sz="3900" b="1" cap="all"/>
            </a:lvl1pPr>
          </a:lstStyle>
          <a:p>
            <a:r>
              <a:rPr lang="en-US" noProof="0" smtClean="0"/>
              <a:t>Click to edit Master title style</a:t>
            </a:r>
            <a:endParaRPr lang="en-GB" noProof="0"/>
          </a:p>
        </p:txBody>
      </p:sp>
      <p:sp>
        <p:nvSpPr>
          <p:cNvPr id="3" name="Text Placeholder 2"/>
          <p:cNvSpPr>
            <a:spLocks noGrp="1"/>
          </p:cNvSpPr>
          <p:nvPr>
            <p:ph type="body" idx="1"/>
          </p:nvPr>
        </p:nvSpPr>
        <p:spPr>
          <a:xfrm>
            <a:off x="722313" y="2906747"/>
            <a:ext cx="7772400" cy="276999"/>
          </a:xfrm>
        </p:spPr>
        <p:txBody>
          <a:bodyPr anchor="b"/>
          <a:lstStyle>
            <a:lvl1pPr marL="0" indent="0" algn="ctr">
              <a:buNone/>
              <a:defRPr sz="2000"/>
            </a:lvl1pPr>
            <a:lvl2pPr marL="457165" indent="0">
              <a:buNone/>
              <a:defRPr sz="1800"/>
            </a:lvl2pPr>
            <a:lvl3pPr marL="914331" indent="0">
              <a:buNone/>
              <a:defRPr sz="1600"/>
            </a:lvl3pPr>
            <a:lvl4pPr marL="1371495" indent="0">
              <a:buNone/>
              <a:defRPr sz="1400"/>
            </a:lvl4pPr>
            <a:lvl5pPr marL="1828660" indent="0">
              <a:buNone/>
              <a:defRPr sz="1400"/>
            </a:lvl5pPr>
            <a:lvl6pPr marL="2285826" indent="0">
              <a:buNone/>
              <a:defRPr sz="1400"/>
            </a:lvl6pPr>
            <a:lvl7pPr marL="2742990" indent="0">
              <a:buNone/>
              <a:defRPr sz="1400"/>
            </a:lvl7pPr>
            <a:lvl8pPr marL="3200156" indent="0">
              <a:buNone/>
              <a:defRPr sz="1400"/>
            </a:lvl8pPr>
            <a:lvl9pPr marL="3657321" indent="0">
              <a:buNone/>
              <a:defRPr sz="1400"/>
            </a:lvl9pPr>
          </a:lstStyle>
          <a:p>
            <a:pPr lvl="0"/>
            <a:r>
              <a:rPr lang="en-US" noProof="0" smtClean="0"/>
              <a:t>Click to edit Master text styles</a:t>
            </a:r>
          </a:p>
        </p:txBody>
      </p:sp>
    </p:spTree>
    <p:extLst>
      <p:ext uri="{BB962C8B-B14F-4D97-AF65-F5344CB8AC3E}">
        <p14:creationId xmlns:p14="http://schemas.microsoft.com/office/powerpoint/2010/main" xmlns="" val="28315436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8" descr="C:\Users\jmumaw\Desktop\DCS\Pics\Logo.JPG"/>
          <p:cNvPicPr>
            <a:picLocks noChangeAspect="1" noChangeArrowheads="1"/>
          </p:cNvPicPr>
          <p:nvPr userDrawn="1"/>
        </p:nvPicPr>
        <p:blipFill>
          <a:blip r:embed="rId2" cstate="print"/>
          <a:srcRect/>
          <a:stretch>
            <a:fillRect/>
          </a:stretch>
        </p:blipFill>
        <p:spPr bwMode="auto">
          <a:xfrm>
            <a:off x="3900490" y="3"/>
            <a:ext cx="1362075"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246064" y="2092358"/>
            <a:ext cx="4246562" cy="21882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half" idx="2"/>
          </p:nvPr>
        </p:nvSpPr>
        <p:spPr>
          <a:xfrm>
            <a:off x="4645025" y="2092358"/>
            <a:ext cx="4248150" cy="21882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xmlns="" val="2524791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8" descr="C:\Users\jmumaw\Desktop\DCS\Pics\Logo.JPG"/>
          <p:cNvPicPr>
            <a:picLocks noChangeAspect="1" noChangeArrowheads="1"/>
          </p:cNvPicPr>
          <p:nvPr userDrawn="1"/>
        </p:nvPicPr>
        <p:blipFill>
          <a:blip r:embed="rId2" cstate="print"/>
          <a:srcRect/>
          <a:stretch>
            <a:fillRect/>
          </a:stretch>
        </p:blipFill>
        <p:spPr bwMode="auto">
          <a:xfrm>
            <a:off x="3900490" y="3"/>
            <a:ext cx="1362075" cy="447675"/>
          </a:xfrm>
          <a:prstGeom prst="rect">
            <a:avLst/>
          </a:prstGeom>
          <a:noFill/>
          <a:ln w="9525">
            <a:noFill/>
            <a:miter lim="800000"/>
            <a:headEnd/>
            <a:tailEnd/>
          </a:ln>
        </p:spPr>
      </p:pic>
      <p:sp>
        <p:nvSpPr>
          <p:cNvPr id="2" name="Title 1"/>
          <p:cNvSpPr>
            <a:spLocks noGrp="1"/>
          </p:cNvSpPr>
          <p:nvPr>
            <p:ph type="title"/>
          </p:nvPr>
        </p:nvSpPr>
        <p:spPr>
          <a:xfrm>
            <a:off x="228600" y="609634"/>
            <a:ext cx="8686800" cy="276999"/>
          </a:xfrm>
        </p:spPr>
        <p:txBody>
          <a:bodyPr/>
          <a:lstStyle>
            <a:lvl1pPr>
              <a:defRPr/>
            </a:lvl1pPr>
          </a:lstStyle>
          <a:p>
            <a:r>
              <a:rPr lang="en-US" noProof="0" smtClean="0"/>
              <a:t>Click to edit Master title style</a:t>
            </a:r>
            <a:endParaRPr lang="en-GB" noProof="0"/>
          </a:p>
        </p:txBody>
      </p:sp>
      <p:sp>
        <p:nvSpPr>
          <p:cNvPr id="3" name="Text Placeholder 2"/>
          <p:cNvSpPr>
            <a:spLocks noGrp="1"/>
          </p:cNvSpPr>
          <p:nvPr>
            <p:ph type="body" idx="1"/>
          </p:nvPr>
        </p:nvSpPr>
        <p:spPr>
          <a:xfrm>
            <a:off x="228600" y="1535143"/>
            <a:ext cx="4268788" cy="664797"/>
          </a:xfrm>
        </p:spPr>
        <p:txBody>
          <a:bodyPr anchor="b"/>
          <a:lstStyle>
            <a:lvl1pPr marL="0" indent="0">
              <a:buNone/>
              <a:defRPr sz="2400" b="1"/>
            </a:lvl1pPr>
            <a:lvl2pPr marL="457165" indent="0">
              <a:buNone/>
              <a:defRPr sz="2000" b="1"/>
            </a:lvl2pPr>
            <a:lvl3pPr marL="914331" indent="0">
              <a:buNone/>
              <a:defRPr sz="1800" b="1"/>
            </a:lvl3pPr>
            <a:lvl4pPr marL="1371495" indent="0">
              <a:buNone/>
              <a:defRPr sz="1600" b="1"/>
            </a:lvl4pPr>
            <a:lvl5pPr marL="1828660" indent="0">
              <a:buNone/>
              <a:defRPr sz="1600" b="1"/>
            </a:lvl5pPr>
            <a:lvl6pPr marL="2285826" indent="0">
              <a:buNone/>
              <a:defRPr sz="1600" b="1"/>
            </a:lvl6pPr>
            <a:lvl7pPr marL="2742990" indent="0">
              <a:buNone/>
              <a:defRPr sz="1600" b="1"/>
            </a:lvl7pPr>
            <a:lvl8pPr marL="3200156" indent="0">
              <a:buNone/>
              <a:defRPr sz="1600" b="1"/>
            </a:lvl8pPr>
            <a:lvl9pPr marL="3657321" indent="0">
              <a:buNone/>
              <a:defRPr sz="1600" b="1"/>
            </a:lvl9pPr>
          </a:lstStyle>
          <a:p>
            <a:pPr lvl="0"/>
            <a:r>
              <a:rPr lang="en-US" noProof="0" smtClean="0"/>
              <a:t>Click to edit Master text styles</a:t>
            </a:r>
          </a:p>
        </p:txBody>
      </p:sp>
      <p:sp>
        <p:nvSpPr>
          <p:cNvPr id="4" name="Content Placeholder 3"/>
          <p:cNvSpPr>
            <a:spLocks noGrp="1"/>
          </p:cNvSpPr>
          <p:nvPr>
            <p:ph sz="half" idx="2"/>
          </p:nvPr>
        </p:nvSpPr>
        <p:spPr>
          <a:xfrm>
            <a:off x="228600" y="2174891"/>
            <a:ext cx="4268788" cy="18959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5" name="Text Placeholder 4"/>
          <p:cNvSpPr>
            <a:spLocks noGrp="1"/>
          </p:cNvSpPr>
          <p:nvPr>
            <p:ph type="body" sz="quarter" idx="3"/>
          </p:nvPr>
        </p:nvSpPr>
        <p:spPr>
          <a:xfrm>
            <a:off x="4645042" y="1535143"/>
            <a:ext cx="4270375" cy="664797"/>
          </a:xfrm>
        </p:spPr>
        <p:txBody>
          <a:bodyPr anchor="b"/>
          <a:lstStyle>
            <a:lvl1pPr marL="0" indent="0">
              <a:buNone/>
              <a:defRPr sz="2400" b="1"/>
            </a:lvl1pPr>
            <a:lvl2pPr marL="457165" indent="0">
              <a:buNone/>
              <a:defRPr sz="2000" b="1"/>
            </a:lvl2pPr>
            <a:lvl3pPr marL="914331" indent="0">
              <a:buNone/>
              <a:defRPr sz="1800" b="1"/>
            </a:lvl3pPr>
            <a:lvl4pPr marL="1371495" indent="0">
              <a:buNone/>
              <a:defRPr sz="1600" b="1"/>
            </a:lvl4pPr>
            <a:lvl5pPr marL="1828660" indent="0">
              <a:buNone/>
              <a:defRPr sz="1600" b="1"/>
            </a:lvl5pPr>
            <a:lvl6pPr marL="2285826" indent="0">
              <a:buNone/>
              <a:defRPr sz="1600" b="1"/>
            </a:lvl6pPr>
            <a:lvl7pPr marL="2742990" indent="0">
              <a:buNone/>
              <a:defRPr sz="1600" b="1"/>
            </a:lvl7pPr>
            <a:lvl8pPr marL="3200156" indent="0">
              <a:buNone/>
              <a:defRPr sz="1600" b="1"/>
            </a:lvl8pPr>
            <a:lvl9pPr marL="3657321"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645042" y="2174891"/>
            <a:ext cx="4270375" cy="18959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xmlns="" val="27721573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8" descr="C:\Users\jmumaw\Desktop\DCS\Pics\Logo.JPG"/>
          <p:cNvPicPr>
            <a:picLocks noChangeAspect="1" noChangeArrowheads="1"/>
          </p:cNvPicPr>
          <p:nvPr userDrawn="1"/>
        </p:nvPicPr>
        <p:blipFill>
          <a:blip r:embed="rId2" cstate="print"/>
          <a:srcRect/>
          <a:stretch>
            <a:fillRect/>
          </a:stretch>
        </p:blipFill>
        <p:spPr bwMode="auto">
          <a:xfrm>
            <a:off x="3900490" y="3"/>
            <a:ext cx="1362075"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noProof="0" dirty="0" smtClean="0"/>
              <a:t>Click to edit Master title style</a:t>
            </a:r>
            <a:endParaRPr lang="en-GB" noProof="0" dirty="0"/>
          </a:p>
        </p:txBody>
      </p:sp>
    </p:spTree>
    <p:extLst>
      <p:ext uri="{BB962C8B-B14F-4D97-AF65-F5344CB8AC3E}">
        <p14:creationId xmlns:p14="http://schemas.microsoft.com/office/powerpoint/2010/main" xmlns="" val="7479947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8" descr="C:\Users\jmumaw\Desktop\DCS\Pics\Logo.JPG"/>
          <p:cNvPicPr>
            <a:picLocks noChangeAspect="1" noChangeArrowheads="1"/>
          </p:cNvPicPr>
          <p:nvPr userDrawn="1"/>
        </p:nvPicPr>
        <p:blipFill>
          <a:blip r:embed="rId2" cstate="print"/>
          <a:srcRect/>
          <a:stretch>
            <a:fillRect/>
          </a:stretch>
        </p:blipFill>
        <p:spPr bwMode="auto">
          <a:xfrm>
            <a:off x="3900490" y="3"/>
            <a:ext cx="1362075" cy="447675"/>
          </a:xfrm>
          <a:prstGeom prst="rect">
            <a:avLst/>
          </a:prstGeom>
          <a:noFill/>
          <a:ln w="9525">
            <a:noFill/>
            <a:miter lim="800000"/>
            <a:headEnd/>
            <a:tailEnd/>
          </a:ln>
        </p:spPr>
      </p:pic>
    </p:spTree>
    <p:extLst>
      <p:ext uri="{BB962C8B-B14F-4D97-AF65-F5344CB8AC3E}">
        <p14:creationId xmlns:p14="http://schemas.microsoft.com/office/powerpoint/2010/main" xmlns="" val="10472567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8" descr="C:\Users\jmumaw\Desktop\DCS\Pics\Logo.JPG"/>
          <p:cNvPicPr>
            <a:picLocks noChangeAspect="1" noChangeArrowheads="1"/>
          </p:cNvPicPr>
          <p:nvPr userDrawn="1"/>
        </p:nvPicPr>
        <p:blipFill>
          <a:blip r:embed="rId2" cstate="print"/>
          <a:srcRect/>
          <a:stretch>
            <a:fillRect/>
          </a:stretch>
        </p:blipFill>
        <p:spPr bwMode="auto">
          <a:xfrm>
            <a:off x="3900490" y="3"/>
            <a:ext cx="1362075" cy="447675"/>
          </a:xfrm>
          <a:prstGeom prst="rect">
            <a:avLst/>
          </a:prstGeom>
          <a:noFill/>
          <a:ln w="9525">
            <a:noFill/>
            <a:miter lim="800000"/>
            <a:headEnd/>
            <a:tailEnd/>
          </a:ln>
        </p:spPr>
      </p:pic>
      <p:sp>
        <p:nvSpPr>
          <p:cNvPr id="2" name="Title 1"/>
          <p:cNvSpPr>
            <a:spLocks noGrp="1"/>
          </p:cNvSpPr>
          <p:nvPr>
            <p:ph type="title"/>
          </p:nvPr>
        </p:nvSpPr>
        <p:spPr>
          <a:xfrm>
            <a:off x="457207" y="623887"/>
            <a:ext cx="3008313" cy="553998"/>
          </a:xfrm>
        </p:spPr>
        <p:txBody>
          <a:bodyPr anchor="b"/>
          <a:lstStyle>
            <a:lvl1pPr algn="l">
              <a:defRPr sz="2000" b="1"/>
            </a:lvl1pPr>
          </a:lstStyle>
          <a:p>
            <a:r>
              <a:rPr lang="en-US" noProof="0" smtClean="0"/>
              <a:t>Click to edit Master title style</a:t>
            </a:r>
            <a:endParaRPr lang="en-GB" noProof="0"/>
          </a:p>
        </p:txBody>
      </p:sp>
      <p:sp>
        <p:nvSpPr>
          <p:cNvPr id="3" name="Content Placeholder 2"/>
          <p:cNvSpPr>
            <a:spLocks noGrp="1"/>
          </p:cNvSpPr>
          <p:nvPr>
            <p:ph idx="1"/>
          </p:nvPr>
        </p:nvSpPr>
        <p:spPr>
          <a:xfrm>
            <a:off x="3575053" y="623888"/>
            <a:ext cx="5111750" cy="25176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Text Placeholder 3"/>
          <p:cNvSpPr>
            <a:spLocks noGrp="1"/>
          </p:cNvSpPr>
          <p:nvPr>
            <p:ph type="body" sz="half" idx="2"/>
          </p:nvPr>
        </p:nvSpPr>
        <p:spPr>
          <a:xfrm>
            <a:off x="457207" y="1785944"/>
            <a:ext cx="3008313" cy="199439"/>
          </a:xfrm>
        </p:spPr>
        <p:txBody>
          <a:bodyPr/>
          <a:lstStyle>
            <a:lvl1pPr marL="0" indent="0">
              <a:buNone/>
              <a:defRPr sz="1400"/>
            </a:lvl1pPr>
            <a:lvl2pPr marL="457165" indent="0">
              <a:buNone/>
              <a:defRPr sz="1200"/>
            </a:lvl2pPr>
            <a:lvl3pPr marL="914331" indent="0">
              <a:buNone/>
              <a:defRPr sz="1000"/>
            </a:lvl3pPr>
            <a:lvl4pPr marL="1371495" indent="0">
              <a:buNone/>
              <a:defRPr sz="900"/>
            </a:lvl4pPr>
            <a:lvl5pPr marL="1828660" indent="0">
              <a:buNone/>
              <a:defRPr sz="900"/>
            </a:lvl5pPr>
            <a:lvl6pPr marL="2285826" indent="0">
              <a:buNone/>
              <a:defRPr sz="900"/>
            </a:lvl6pPr>
            <a:lvl7pPr marL="2742990" indent="0">
              <a:buNone/>
              <a:defRPr sz="900"/>
            </a:lvl7pPr>
            <a:lvl8pPr marL="3200156" indent="0">
              <a:buNone/>
              <a:defRPr sz="900"/>
            </a:lvl8pPr>
            <a:lvl9pPr marL="3657321"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xmlns="" val="3566102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descr="C:\Users\jmumaw\Desktop\DCS\Pics\Logo.JPG"/>
          <p:cNvPicPr>
            <a:picLocks noChangeAspect="1" noChangeArrowheads="1"/>
          </p:cNvPicPr>
          <p:nvPr userDrawn="1"/>
        </p:nvPicPr>
        <p:blipFill>
          <a:blip r:embed="rId2" cstate="print"/>
          <a:srcRect/>
          <a:stretch>
            <a:fillRect/>
          </a:stretch>
        </p:blipFill>
        <p:spPr bwMode="auto">
          <a:xfrm>
            <a:off x="3900488" y="3"/>
            <a:ext cx="1362075"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idx="1"/>
          </p:nvPr>
        </p:nvSpPr>
        <p:spPr>
          <a:xfrm>
            <a:off x="246064" y="2092333"/>
            <a:ext cx="8647112" cy="132959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xmlns="" val="4089401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8" descr="C:\Users\jmumaw\Desktop\DCS\Pics\Logo.JPG"/>
          <p:cNvPicPr>
            <a:picLocks noChangeAspect="1" noChangeArrowheads="1"/>
          </p:cNvPicPr>
          <p:nvPr userDrawn="1"/>
        </p:nvPicPr>
        <p:blipFill>
          <a:blip r:embed="rId2" cstate="print"/>
          <a:srcRect/>
          <a:stretch>
            <a:fillRect/>
          </a:stretch>
        </p:blipFill>
        <p:spPr bwMode="auto">
          <a:xfrm>
            <a:off x="3900490" y="3"/>
            <a:ext cx="1362075" cy="447675"/>
          </a:xfrm>
          <a:prstGeom prst="rect">
            <a:avLst/>
          </a:prstGeom>
          <a:noFill/>
          <a:ln w="9525">
            <a:noFill/>
            <a:miter lim="800000"/>
            <a:headEnd/>
            <a:tailEnd/>
          </a:ln>
        </p:spPr>
      </p:pic>
      <p:sp>
        <p:nvSpPr>
          <p:cNvPr id="2" name="Title 1"/>
          <p:cNvSpPr>
            <a:spLocks noGrp="1"/>
          </p:cNvSpPr>
          <p:nvPr>
            <p:ph type="title"/>
          </p:nvPr>
        </p:nvSpPr>
        <p:spPr>
          <a:xfrm>
            <a:off x="1792288" y="4800634"/>
            <a:ext cx="5486400" cy="276999"/>
          </a:xfrm>
        </p:spPr>
        <p:txBody>
          <a:bodyPr anchor="b"/>
          <a:lstStyle>
            <a:lvl1pPr algn="l">
              <a:defRPr sz="2000" b="1"/>
            </a:lvl1pPr>
          </a:lstStyle>
          <a:p>
            <a:r>
              <a:rPr lang="en-US" noProof="0" smtClean="0"/>
              <a:t>Click to edit Master title style</a:t>
            </a:r>
            <a:endParaRPr lang="en-GB" noProof="0"/>
          </a:p>
        </p:txBody>
      </p:sp>
      <p:sp>
        <p:nvSpPr>
          <p:cNvPr id="3" name="Picture Placeholder 2"/>
          <p:cNvSpPr>
            <a:spLocks noGrp="1"/>
          </p:cNvSpPr>
          <p:nvPr>
            <p:ph type="pic" idx="1"/>
          </p:nvPr>
        </p:nvSpPr>
        <p:spPr>
          <a:xfrm>
            <a:off x="1792288" y="612775"/>
            <a:ext cx="5486400" cy="443198"/>
          </a:xfrm>
        </p:spPr>
        <p:txBody>
          <a:bodyPr/>
          <a:lstStyle>
            <a:lvl1pPr marL="0" indent="0">
              <a:buNone/>
              <a:defRPr sz="3200"/>
            </a:lvl1pPr>
            <a:lvl2pPr marL="457165" indent="0">
              <a:buNone/>
              <a:defRPr sz="2800"/>
            </a:lvl2pPr>
            <a:lvl3pPr marL="914331" indent="0">
              <a:buNone/>
              <a:defRPr sz="2400"/>
            </a:lvl3pPr>
            <a:lvl4pPr marL="1371495" indent="0">
              <a:buNone/>
              <a:defRPr sz="2000"/>
            </a:lvl4pPr>
            <a:lvl5pPr marL="1828660" indent="0">
              <a:buNone/>
              <a:defRPr sz="2000"/>
            </a:lvl5pPr>
            <a:lvl6pPr marL="2285826" indent="0">
              <a:buNone/>
              <a:defRPr sz="2000"/>
            </a:lvl6pPr>
            <a:lvl7pPr marL="2742990" indent="0">
              <a:buNone/>
              <a:defRPr sz="2000"/>
            </a:lvl7pPr>
            <a:lvl8pPr marL="3200156" indent="0">
              <a:buNone/>
              <a:defRPr sz="2000"/>
            </a:lvl8pPr>
            <a:lvl9pPr marL="3657321" indent="0">
              <a:buNone/>
              <a:defRPr sz="2000"/>
            </a:lvl9pPr>
          </a:lstStyle>
          <a:p>
            <a:pPr lvl="0"/>
            <a:r>
              <a:rPr lang="en-US" noProof="0" dirty="0" smtClean="0"/>
              <a:t>Click icon to add picture</a:t>
            </a:r>
            <a:endParaRPr lang="en-GB" noProof="0" dirty="0"/>
          </a:p>
        </p:txBody>
      </p:sp>
      <p:sp>
        <p:nvSpPr>
          <p:cNvPr id="4" name="Text Placeholder 3"/>
          <p:cNvSpPr>
            <a:spLocks noGrp="1"/>
          </p:cNvSpPr>
          <p:nvPr>
            <p:ph type="body" sz="half" idx="2"/>
          </p:nvPr>
        </p:nvSpPr>
        <p:spPr>
          <a:xfrm>
            <a:off x="1792288" y="5367371"/>
            <a:ext cx="5486400" cy="199439"/>
          </a:xfrm>
        </p:spPr>
        <p:txBody>
          <a:bodyPr/>
          <a:lstStyle>
            <a:lvl1pPr marL="0" indent="0">
              <a:buNone/>
              <a:defRPr sz="1400"/>
            </a:lvl1pPr>
            <a:lvl2pPr marL="457165" indent="0">
              <a:buNone/>
              <a:defRPr sz="1200"/>
            </a:lvl2pPr>
            <a:lvl3pPr marL="914331" indent="0">
              <a:buNone/>
              <a:defRPr sz="1000"/>
            </a:lvl3pPr>
            <a:lvl4pPr marL="1371495" indent="0">
              <a:buNone/>
              <a:defRPr sz="900"/>
            </a:lvl4pPr>
            <a:lvl5pPr marL="1828660" indent="0">
              <a:buNone/>
              <a:defRPr sz="900"/>
            </a:lvl5pPr>
            <a:lvl6pPr marL="2285826" indent="0">
              <a:buNone/>
              <a:defRPr sz="900"/>
            </a:lvl6pPr>
            <a:lvl7pPr marL="2742990" indent="0">
              <a:buNone/>
              <a:defRPr sz="900"/>
            </a:lvl7pPr>
            <a:lvl8pPr marL="3200156" indent="0">
              <a:buNone/>
              <a:defRPr sz="900"/>
            </a:lvl8pPr>
            <a:lvl9pPr marL="3657321"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xmlns="" val="30057977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8" descr="C:\Users\jmumaw\Desktop\DCS\Pics\Logo.JPG"/>
          <p:cNvPicPr>
            <a:picLocks noChangeAspect="1" noChangeArrowheads="1"/>
          </p:cNvPicPr>
          <p:nvPr userDrawn="1"/>
        </p:nvPicPr>
        <p:blipFill>
          <a:blip r:embed="rId2" cstate="print"/>
          <a:srcRect/>
          <a:stretch>
            <a:fillRect/>
          </a:stretch>
        </p:blipFill>
        <p:spPr bwMode="auto">
          <a:xfrm>
            <a:off x="3900490" y="3"/>
            <a:ext cx="1362075"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Vertical Text Placeholder 2"/>
          <p:cNvSpPr>
            <a:spLocks noGrp="1"/>
          </p:cNvSpPr>
          <p:nvPr>
            <p:ph type="body" orient="vert" idx="1"/>
          </p:nvPr>
        </p:nvSpPr>
        <p:spPr>
          <a:xfrm>
            <a:off x="7563603" y="2092332"/>
            <a:ext cx="1329595" cy="3545587"/>
          </a:xfrm>
        </p:spPr>
        <p:txBody>
          <a:bodyPr vert="eaVert"/>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xmlns="" val="20887990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8" descr="C:\Users\jmumaw\Desktop\DCS\Pics\Logo.JPG"/>
          <p:cNvPicPr>
            <a:picLocks noChangeAspect="1" noChangeArrowheads="1"/>
          </p:cNvPicPr>
          <p:nvPr userDrawn="1"/>
        </p:nvPicPr>
        <p:blipFill>
          <a:blip r:embed="rId2" cstate="print"/>
          <a:srcRect/>
          <a:stretch>
            <a:fillRect/>
          </a:stretch>
        </p:blipFill>
        <p:spPr bwMode="auto">
          <a:xfrm>
            <a:off x="3900490" y="3"/>
            <a:ext cx="1362075" cy="447675"/>
          </a:xfrm>
          <a:prstGeom prst="rect">
            <a:avLst/>
          </a:prstGeom>
          <a:noFill/>
          <a:ln w="9525">
            <a:noFill/>
            <a:miter lim="800000"/>
            <a:headEnd/>
            <a:tailEnd/>
          </a:ln>
        </p:spPr>
      </p:pic>
      <p:sp>
        <p:nvSpPr>
          <p:cNvPr id="2" name="Vertical Title 1"/>
          <p:cNvSpPr>
            <a:spLocks noGrp="1"/>
          </p:cNvSpPr>
          <p:nvPr>
            <p:ph type="title" orient="vert"/>
          </p:nvPr>
        </p:nvSpPr>
        <p:spPr>
          <a:xfrm>
            <a:off x="8616197" y="596901"/>
            <a:ext cx="276999" cy="4140200"/>
          </a:xfrm>
        </p:spPr>
        <p:txBody>
          <a:bodyPr vert="eaVert"/>
          <a:lstStyle/>
          <a:p>
            <a:r>
              <a:rPr lang="en-US" noProof="0" smtClean="0"/>
              <a:t>Click to edit Master title style</a:t>
            </a:r>
            <a:endParaRPr lang="en-GB" noProof="0"/>
          </a:p>
        </p:txBody>
      </p:sp>
      <p:sp>
        <p:nvSpPr>
          <p:cNvPr id="3" name="Vertical Text Placeholder 2"/>
          <p:cNvSpPr>
            <a:spLocks noGrp="1"/>
          </p:cNvSpPr>
          <p:nvPr>
            <p:ph type="body" orient="vert" idx="1"/>
          </p:nvPr>
        </p:nvSpPr>
        <p:spPr>
          <a:xfrm>
            <a:off x="5250613" y="596901"/>
            <a:ext cx="1329595" cy="4140200"/>
          </a:xfrm>
        </p:spPr>
        <p:txBody>
          <a:bodyPr vert="eaVert"/>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xmlns="" val="24533460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4" name="Rectangle 1" hidden="1"/>
          <p:cNvGraphicFramePr>
            <a:graphicFrameLocks/>
          </p:cNvGraphicFramePr>
          <p:nvPr/>
        </p:nvGraphicFramePr>
        <p:xfrm>
          <a:off x="1" y="0"/>
          <a:ext cx="158750" cy="158750"/>
        </p:xfrm>
        <a:graphic>
          <a:graphicData uri="http://schemas.openxmlformats.org/presentationml/2006/ole">
            <p:oleObj spid="_x0000_s67854" r:id="rId3" imgW="0" imgH="0" progId="">
              <p:embed/>
            </p:oleObj>
          </a:graphicData>
        </a:graphic>
      </p:graphicFrame>
      <p:sp>
        <p:nvSpPr>
          <p:cNvPr id="6166" name="Rectangle 22"/>
          <p:cNvSpPr>
            <a:spLocks noGrp="1" noChangeArrowheads="1"/>
          </p:cNvSpPr>
          <p:nvPr>
            <p:ph type="ctrTitle" sz="quarter"/>
          </p:nvPr>
        </p:nvSpPr>
        <p:spPr>
          <a:xfrm>
            <a:off x="1141417" y="3124202"/>
            <a:ext cx="6861175" cy="401648"/>
          </a:xfrm>
          <a:ln algn="ctr"/>
        </p:spPr>
        <p:txBody>
          <a:bodyPr anchor="ctr"/>
          <a:lstStyle>
            <a:lvl1pPr algn="ctr">
              <a:defRPr sz="2900"/>
            </a:lvl1pPr>
          </a:lstStyle>
          <a:p>
            <a:r>
              <a:rPr lang="en-US" noProof="0" smtClean="0"/>
              <a:t>Click to edit Master title style</a:t>
            </a:r>
            <a:endParaRPr lang="en-GB" noProof="0"/>
          </a:p>
        </p:txBody>
      </p:sp>
      <p:sp>
        <p:nvSpPr>
          <p:cNvPr id="6167" name="Rectangle 23"/>
          <p:cNvSpPr>
            <a:spLocks noGrp="1" noChangeArrowheads="1"/>
          </p:cNvSpPr>
          <p:nvPr>
            <p:ph type="subTitle" sz="quarter" idx="1"/>
          </p:nvPr>
        </p:nvSpPr>
        <p:spPr>
          <a:xfrm>
            <a:off x="1371600" y="4351365"/>
            <a:ext cx="6400800" cy="221599"/>
          </a:xfrm>
        </p:spPr>
        <p:txBody>
          <a:bodyPr anchor="ctr"/>
          <a:lstStyle>
            <a:lvl1pPr marL="0" indent="0" algn="ctr">
              <a:buFont typeface="Wingdings" pitchFamily="2" charset="2"/>
              <a:buNone/>
              <a:defRPr i="1"/>
            </a:lvl1pPr>
          </a:lstStyle>
          <a:p>
            <a:r>
              <a:rPr lang="en-US" noProof="0" smtClean="0"/>
              <a:t>Click to edit Master subtitle style</a:t>
            </a:r>
            <a:endParaRPr lang="en-GB" noProof="0"/>
          </a:p>
        </p:txBody>
      </p:sp>
    </p:spTree>
    <p:extLst>
      <p:ext uri="{BB962C8B-B14F-4D97-AF65-F5344CB8AC3E}">
        <p14:creationId xmlns:p14="http://schemas.microsoft.com/office/powerpoint/2010/main" xmlns="" val="34378420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descr="C:\Users\jmumaw\Desktop\DCS\Pics\Logo.JPG"/>
          <p:cNvPicPr>
            <a:picLocks noChangeAspect="1" noChangeArrowheads="1"/>
          </p:cNvPicPr>
          <p:nvPr userDrawn="1"/>
        </p:nvPicPr>
        <p:blipFill>
          <a:blip r:embed="rId2" cstate="print"/>
          <a:srcRect/>
          <a:stretch>
            <a:fillRect/>
          </a:stretch>
        </p:blipFill>
        <p:spPr bwMode="auto">
          <a:xfrm>
            <a:off x="3900498" y="3"/>
            <a:ext cx="1362075"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idx="1"/>
          </p:nvPr>
        </p:nvSpPr>
        <p:spPr>
          <a:xfrm>
            <a:off x="246064" y="2092334"/>
            <a:ext cx="8647112" cy="132959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xmlns="" val="13782017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080296"/>
          </a:xfrm>
        </p:spPr>
        <p:txBody>
          <a:bodyPr/>
          <a:lstStyle>
            <a:lvl1pPr algn="ctr">
              <a:defRPr sz="3900" b="1" cap="all"/>
            </a:lvl1pPr>
          </a:lstStyle>
          <a:p>
            <a:r>
              <a:rPr lang="en-US" noProof="0" smtClean="0"/>
              <a:t>Click to edit Master title style</a:t>
            </a:r>
            <a:endParaRPr lang="en-GB" noProof="0"/>
          </a:p>
        </p:txBody>
      </p:sp>
      <p:sp>
        <p:nvSpPr>
          <p:cNvPr id="3" name="Text Placeholder 2"/>
          <p:cNvSpPr>
            <a:spLocks noGrp="1"/>
          </p:cNvSpPr>
          <p:nvPr>
            <p:ph type="body" idx="1"/>
          </p:nvPr>
        </p:nvSpPr>
        <p:spPr>
          <a:xfrm>
            <a:off x="722313" y="2906741"/>
            <a:ext cx="7772400" cy="276999"/>
          </a:xfrm>
        </p:spPr>
        <p:txBody>
          <a:bodyPr anchor="b"/>
          <a:lstStyle>
            <a:lvl1pPr marL="0" indent="0" algn="ctr">
              <a:buNone/>
              <a:defRPr sz="2000"/>
            </a:lvl1pPr>
            <a:lvl2pPr marL="457165" indent="0">
              <a:buNone/>
              <a:defRPr sz="1800"/>
            </a:lvl2pPr>
            <a:lvl3pPr marL="914331" indent="0">
              <a:buNone/>
              <a:defRPr sz="1600"/>
            </a:lvl3pPr>
            <a:lvl4pPr marL="1371495" indent="0">
              <a:buNone/>
              <a:defRPr sz="1400"/>
            </a:lvl4pPr>
            <a:lvl5pPr marL="1828660" indent="0">
              <a:buNone/>
              <a:defRPr sz="1400"/>
            </a:lvl5pPr>
            <a:lvl6pPr marL="2285826" indent="0">
              <a:buNone/>
              <a:defRPr sz="1400"/>
            </a:lvl6pPr>
            <a:lvl7pPr marL="2742990" indent="0">
              <a:buNone/>
              <a:defRPr sz="1400"/>
            </a:lvl7pPr>
            <a:lvl8pPr marL="3200156" indent="0">
              <a:buNone/>
              <a:defRPr sz="1400"/>
            </a:lvl8pPr>
            <a:lvl9pPr marL="3657321" indent="0">
              <a:buNone/>
              <a:defRPr sz="1400"/>
            </a:lvl9pPr>
          </a:lstStyle>
          <a:p>
            <a:pPr lvl="0"/>
            <a:r>
              <a:rPr lang="en-US" noProof="0" smtClean="0"/>
              <a:t>Click to edit Master text styles</a:t>
            </a:r>
          </a:p>
        </p:txBody>
      </p:sp>
    </p:spTree>
    <p:extLst>
      <p:ext uri="{BB962C8B-B14F-4D97-AF65-F5344CB8AC3E}">
        <p14:creationId xmlns:p14="http://schemas.microsoft.com/office/powerpoint/2010/main" xmlns="" val="9314792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8" descr="C:\Users\jmumaw\Desktop\DCS\Pics\Logo.JPG"/>
          <p:cNvPicPr>
            <a:picLocks noChangeAspect="1" noChangeArrowheads="1"/>
          </p:cNvPicPr>
          <p:nvPr userDrawn="1"/>
        </p:nvPicPr>
        <p:blipFill>
          <a:blip r:embed="rId2" cstate="print"/>
          <a:srcRect/>
          <a:stretch>
            <a:fillRect/>
          </a:stretch>
        </p:blipFill>
        <p:spPr bwMode="auto">
          <a:xfrm>
            <a:off x="3900498" y="3"/>
            <a:ext cx="1362075"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246064" y="2092334"/>
            <a:ext cx="4246562" cy="21882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half" idx="2"/>
          </p:nvPr>
        </p:nvSpPr>
        <p:spPr>
          <a:xfrm>
            <a:off x="4645025" y="2092334"/>
            <a:ext cx="4248150" cy="21882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xmlns="" val="42181896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8" descr="C:\Users\jmumaw\Desktop\DCS\Pics\Logo.JPG"/>
          <p:cNvPicPr>
            <a:picLocks noChangeAspect="1" noChangeArrowheads="1"/>
          </p:cNvPicPr>
          <p:nvPr userDrawn="1"/>
        </p:nvPicPr>
        <p:blipFill>
          <a:blip r:embed="rId2" cstate="print"/>
          <a:srcRect/>
          <a:stretch>
            <a:fillRect/>
          </a:stretch>
        </p:blipFill>
        <p:spPr bwMode="auto">
          <a:xfrm>
            <a:off x="3900498" y="3"/>
            <a:ext cx="1362075" cy="447675"/>
          </a:xfrm>
          <a:prstGeom prst="rect">
            <a:avLst/>
          </a:prstGeom>
          <a:noFill/>
          <a:ln w="9525">
            <a:noFill/>
            <a:miter lim="800000"/>
            <a:headEnd/>
            <a:tailEnd/>
          </a:ln>
        </p:spPr>
      </p:pic>
      <p:sp>
        <p:nvSpPr>
          <p:cNvPr id="2" name="Title 1"/>
          <p:cNvSpPr>
            <a:spLocks noGrp="1"/>
          </p:cNvSpPr>
          <p:nvPr>
            <p:ph type="title"/>
          </p:nvPr>
        </p:nvSpPr>
        <p:spPr>
          <a:xfrm>
            <a:off x="228600" y="609628"/>
            <a:ext cx="8686800" cy="276999"/>
          </a:xfrm>
        </p:spPr>
        <p:txBody>
          <a:bodyPr/>
          <a:lstStyle>
            <a:lvl1pPr>
              <a:defRPr/>
            </a:lvl1pPr>
          </a:lstStyle>
          <a:p>
            <a:r>
              <a:rPr lang="en-US" noProof="0" smtClean="0"/>
              <a:t>Click to edit Master title style</a:t>
            </a:r>
            <a:endParaRPr lang="en-GB" noProof="0"/>
          </a:p>
        </p:txBody>
      </p:sp>
      <p:sp>
        <p:nvSpPr>
          <p:cNvPr id="3" name="Text Placeholder 2"/>
          <p:cNvSpPr>
            <a:spLocks noGrp="1"/>
          </p:cNvSpPr>
          <p:nvPr>
            <p:ph type="body" idx="1"/>
          </p:nvPr>
        </p:nvSpPr>
        <p:spPr>
          <a:xfrm>
            <a:off x="228600" y="1535137"/>
            <a:ext cx="4268788" cy="664797"/>
          </a:xfrm>
        </p:spPr>
        <p:txBody>
          <a:bodyPr anchor="b"/>
          <a:lstStyle>
            <a:lvl1pPr marL="0" indent="0">
              <a:buNone/>
              <a:defRPr sz="2400" b="1"/>
            </a:lvl1pPr>
            <a:lvl2pPr marL="457165" indent="0">
              <a:buNone/>
              <a:defRPr sz="2000" b="1"/>
            </a:lvl2pPr>
            <a:lvl3pPr marL="914331" indent="0">
              <a:buNone/>
              <a:defRPr sz="1800" b="1"/>
            </a:lvl3pPr>
            <a:lvl4pPr marL="1371495" indent="0">
              <a:buNone/>
              <a:defRPr sz="1600" b="1"/>
            </a:lvl4pPr>
            <a:lvl5pPr marL="1828660" indent="0">
              <a:buNone/>
              <a:defRPr sz="1600" b="1"/>
            </a:lvl5pPr>
            <a:lvl6pPr marL="2285826" indent="0">
              <a:buNone/>
              <a:defRPr sz="1600" b="1"/>
            </a:lvl6pPr>
            <a:lvl7pPr marL="2742990" indent="0">
              <a:buNone/>
              <a:defRPr sz="1600" b="1"/>
            </a:lvl7pPr>
            <a:lvl8pPr marL="3200156" indent="0">
              <a:buNone/>
              <a:defRPr sz="1600" b="1"/>
            </a:lvl8pPr>
            <a:lvl9pPr marL="3657321" indent="0">
              <a:buNone/>
              <a:defRPr sz="1600" b="1"/>
            </a:lvl9pPr>
          </a:lstStyle>
          <a:p>
            <a:pPr lvl="0"/>
            <a:r>
              <a:rPr lang="en-US" noProof="0" smtClean="0"/>
              <a:t>Click to edit Master text styles</a:t>
            </a:r>
          </a:p>
        </p:txBody>
      </p:sp>
      <p:sp>
        <p:nvSpPr>
          <p:cNvPr id="4" name="Content Placeholder 3"/>
          <p:cNvSpPr>
            <a:spLocks noGrp="1"/>
          </p:cNvSpPr>
          <p:nvPr>
            <p:ph sz="half" idx="2"/>
          </p:nvPr>
        </p:nvSpPr>
        <p:spPr>
          <a:xfrm>
            <a:off x="228600" y="2174888"/>
            <a:ext cx="4268788" cy="18959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5" name="Text Placeholder 4"/>
          <p:cNvSpPr>
            <a:spLocks noGrp="1"/>
          </p:cNvSpPr>
          <p:nvPr>
            <p:ph type="body" sz="quarter" idx="3"/>
          </p:nvPr>
        </p:nvSpPr>
        <p:spPr>
          <a:xfrm>
            <a:off x="4645031" y="1535137"/>
            <a:ext cx="4270375" cy="664797"/>
          </a:xfrm>
        </p:spPr>
        <p:txBody>
          <a:bodyPr anchor="b"/>
          <a:lstStyle>
            <a:lvl1pPr marL="0" indent="0">
              <a:buNone/>
              <a:defRPr sz="2400" b="1"/>
            </a:lvl1pPr>
            <a:lvl2pPr marL="457165" indent="0">
              <a:buNone/>
              <a:defRPr sz="2000" b="1"/>
            </a:lvl2pPr>
            <a:lvl3pPr marL="914331" indent="0">
              <a:buNone/>
              <a:defRPr sz="1800" b="1"/>
            </a:lvl3pPr>
            <a:lvl4pPr marL="1371495" indent="0">
              <a:buNone/>
              <a:defRPr sz="1600" b="1"/>
            </a:lvl4pPr>
            <a:lvl5pPr marL="1828660" indent="0">
              <a:buNone/>
              <a:defRPr sz="1600" b="1"/>
            </a:lvl5pPr>
            <a:lvl6pPr marL="2285826" indent="0">
              <a:buNone/>
              <a:defRPr sz="1600" b="1"/>
            </a:lvl6pPr>
            <a:lvl7pPr marL="2742990" indent="0">
              <a:buNone/>
              <a:defRPr sz="1600" b="1"/>
            </a:lvl7pPr>
            <a:lvl8pPr marL="3200156" indent="0">
              <a:buNone/>
              <a:defRPr sz="1600" b="1"/>
            </a:lvl8pPr>
            <a:lvl9pPr marL="3657321"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645031" y="2174888"/>
            <a:ext cx="4270375" cy="18959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xmlns="" val="4081045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8" descr="C:\Users\jmumaw\Desktop\DCS\Pics\Logo.JPG"/>
          <p:cNvPicPr>
            <a:picLocks noChangeAspect="1" noChangeArrowheads="1"/>
          </p:cNvPicPr>
          <p:nvPr userDrawn="1"/>
        </p:nvPicPr>
        <p:blipFill>
          <a:blip r:embed="rId2" cstate="print"/>
          <a:srcRect/>
          <a:stretch>
            <a:fillRect/>
          </a:stretch>
        </p:blipFill>
        <p:spPr bwMode="auto">
          <a:xfrm>
            <a:off x="3900498" y="3"/>
            <a:ext cx="1362075"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noProof="0" dirty="0" smtClean="0"/>
              <a:t>Click to edit Master title style</a:t>
            </a:r>
            <a:endParaRPr lang="en-GB" noProof="0" dirty="0"/>
          </a:p>
        </p:txBody>
      </p:sp>
    </p:spTree>
    <p:extLst>
      <p:ext uri="{BB962C8B-B14F-4D97-AF65-F5344CB8AC3E}">
        <p14:creationId xmlns:p14="http://schemas.microsoft.com/office/powerpoint/2010/main" xmlns="" val="39339549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8" descr="C:\Users\jmumaw\Desktop\DCS\Pics\Logo.JPG"/>
          <p:cNvPicPr>
            <a:picLocks noChangeAspect="1" noChangeArrowheads="1"/>
          </p:cNvPicPr>
          <p:nvPr userDrawn="1"/>
        </p:nvPicPr>
        <p:blipFill>
          <a:blip r:embed="rId2" cstate="print"/>
          <a:srcRect/>
          <a:stretch>
            <a:fillRect/>
          </a:stretch>
        </p:blipFill>
        <p:spPr bwMode="auto">
          <a:xfrm>
            <a:off x="3900498" y="3"/>
            <a:ext cx="1362075" cy="447675"/>
          </a:xfrm>
          <a:prstGeom prst="rect">
            <a:avLst/>
          </a:prstGeom>
          <a:noFill/>
          <a:ln w="9525">
            <a:noFill/>
            <a:miter lim="800000"/>
            <a:headEnd/>
            <a:tailEnd/>
          </a:ln>
        </p:spPr>
      </p:pic>
    </p:spTree>
    <p:extLst>
      <p:ext uri="{BB962C8B-B14F-4D97-AF65-F5344CB8AC3E}">
        <p14:creationId xmlns:p14="http://schemas.microsoft.com/office/powerpoint/2010/main" xmlns="" val="2173370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080296"/>
          </a:xfrm>
        </p:spPr>
        <p:txBody>
          <a:bodyPr/>
          <a:lstStyle>
            <a:lvl1pPr algn="ctr">
              <a:defRPr sz="3900" b="1" cap="all"/>
            </a:lvl1pPr>
          </a:lstStyle>
          <a:p>
            <a:r>
              <a:rPr lang="en-US" noProof="0" smtClean="0"/>
              <a:t>Click to edit Master title style</a:t>
            </a:r>
            <a:endParaRPr lang="en-GB" noProof="0"/>
          </a:p>
        </p:txBody>
      </p:sp>
      <p:sp>
        <p:nvSpPr>
          <p:cNvPr id="3" name="Text Placeholder 2"/>
          <p:cNvSpPr>
            <a:spLocks noGrp="1"/>
          </p:cNvSpPr>
          <p:nvPr>
            <p:ph type="body" idx="1"/>
          </p:nvPr>
        </p:nvSpPr>
        <p:spPr>
          <a:xfrm>
            <a:off x="722313" y="2906721"/>
            <a:ext cx="7772400" cy="276999"/>
          </a:xfrm>
        </p:spPr>
        <p:txBody>
          <a:bodyPr anchor="b"/>
          <a:lstStyle>
            <a:lvl1pPr marL="0" indent="0" algn="ctr">
              <a:buNone/>
              <a:defRPr sz="2000"/>
            </a:lvl1pPr>
            <a:lvl2pPr marL="457165" indent="0">
              <a:buNone/>
              <a:defRPr sz="1800"/>
            </a:lvl2pPr>
            <a:lvl3pPr marL="914331" indent="0">
              <a:buNone/>
              <a:defRPr sz="1600"/>
            </a:lvl3pPr>
            <a:lvl4pPr marL="1371495" indent="0">
              <a:buNone/>
              <a:defRPr sz="1400"/>
            </a:lvl4pPr>
            <a:lvl5pPr marL="1828660" indent="0">
              <a:buNone/>
              <a:defRPr sz="1400"/>
            </a:lvl5pPr>
            <a:lvl6pPr marL="2285826" indent="0">
              <a:buNone/>
              <a:defRPr sz="1400"/>
            </a:lvl6pPr>
            <a:lvl7pPr marL="2742990" indent="0">
              <a:buNone/>
              <a:defRPr sz="1400"/>
            </a:lvl7pPr>
            <a:lvl8pPr marL="3200156" indent="0">
              <a:buNone/>
              <a:defRPr sz="1400"/>
            </a:lvl8pPr>
            <a:lvl9pPr marL="3657321" indent="0">
              <a:buNone/>
              <a:defRPr sz="1400"/>
            </a:lvl9pPr>
          </a:lstStyle>
          <a:p>
            <a:pPr lvl="0"/>
            <a:r>
              <a:rPr lang="en-US" noProof="0" smtClean="0"/>
              <a:t>Click to edit Master text styles</a:t>
            </a:r>
          </a:p>
        </p:txBody>
      </p:sp>
    </p:spTree>
    <p:extLst>
      <p:ext uri="{BB962C8B-B14F-4D97-AF65-F5344CB8AC3E}">
        <p14:creationId xmlns:p14="http://schemas.microsoft.com/office/powerpoint/2010/main" xmlns="" val="12669717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8" descr="C:\Users\jmumaw\Desktop\DCS\Pics\Logo.JPG"/>
          <p:cNvPicPr>
            <a:picLocks noChangeAspect="1" noChangeArrowheads="1"/>
          </p:cNvPicPr>
          <p:nvPr userDrawn="1"/>
        </p:nvPicPr>
        <p:blipFill>
          <a:blip r:embed="rId2" cstate="print"/>
          <a:srcRect/>
          <a:stretch>
            <a:fillRect/>
          </a:stretch>
        </p:blipFill>
        <p:spPr bwMode="auto">
          <a:xfrm>
            <a:off x="3900498" y="3"/>
            <a:ext cx="1362075" cy="447675"/>
          </a:xfrm>
          <a:prstGeom prst="rect">
            <a:avLst/>
          </a:prstGeom>
          <a:noFill/>
          <a:ln w="9525">
            <a:noFill/>
            <a:miter lim="800000"/>
            <a:headEnd/>
            <a:tailEnd/>
          </a:ln>
        </p:spPr>
      </p:pic>
      <p:sp>
        <p:nvSpPr>
          <p:cNvPr id="2" name="Title 1"/>
          <p:cNvSpPr>
            <a:spLocks noGrp="1"/>
          </p:cNvSpPr>
          <p:nvPr>
            <p:ph type="title"/>
          </p:nvPr>
        </p:nvSpPr>
        <p:spPr>
          <a:xfrm>
            <a:off x="457208" y="623887"/>
            <a:ext cx="3008313" cy="553998"/>
          </a:xfrm>
        </p:spPr>
        <p:txBody>
          <a:bodyPr anchor="b"/>
          <a:lstStyle>
            <a:lvl1pPr algn="l">
              <a:defRPr sz="2000" b="1"/>
            </a:lvl1pPr>
          </a:lstStyle>
          <a:p>
            <a:r>
              <a:rPr lang="en-US" noProof="0" smtClean="0"/>
              <a:t>Click to edit Master title style</a:t>
            </a:r>
            <a:endParaRPr lang="en-GB" noProof="0"/>
          </a:p>
        </p:txBody>
      </p:sp>
      <p:sp>
        <p:nvSpPr>
          <p:cNvPr id="3" name="Content Placeholder 2"/>
          <p:cNvSpPr>
            <a:spLocks noGrp="1"/>
          </p:cNvSpPr>
          <p:nvPr>
            <p:ph idx="1"/>
          </p:nvPr>
        </p:nvSpPr>
        <p:spPr>
          <a:xfrm>
            <a:off x="3575053" y="623888"/>
            <a:ext cx="5111750" cy="25176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Text Placeholder 3"/>
          <p:cNvSpPr>
            <a:spLocks noGrp="1"/>
          </p:cNvSpPr>
          <p:nvPr>
            <p:ph type="body" sz="half" idx="2"/>
          </p:nvPr>
        </p:nvSpPr>
        <p:spPr>
          <a:xfrm>
            <a:off x="457208" y="1785944"/>
            <a:ext cx="3008313" cy="199439"/>
          </a:xfrm>
        </p:spPr>
        <p:txBody>
          <a:bodyPr/>
          <a:lstStyle>
            <a:lvl1pPr marL="0" indent="0">
              <a:buNone/>
              <a:defRPr sz="1400"/>
            </a:lvl1pPr>
            <a:lvl2pPr marL="457165" indent="0">
              <a:buNone/>
              <a:defRPr sz="1200"/>
            </a:lvl2pPr>
            <a:lvl3pPr marL="914331" indent="0">
              <a:buNone/>
              <a:defRPr sz="1000"/>
            </a:lvl3pPr>
            <a:lvl4pPr marL="1371495" indent="0">
              <a:buNone/>
              <a:defRPr sz="900"/>
            </a:lvl4pPr>
            <a:lvl5pPr marL="1828660" indent="0">
              <a:buNone/>
              <a:defRPr sz="900"/>
            </a:lvl5pPr>
            <a:lvl6pPr marL="2285826" indent="0">
              <a:buNone/>
              <a:defRPr sz="900"/>
            </a:lvl6pPr>
            <a:lvl7pPr marL="2742990" indent="0">
              <a:buNone/>
              <a:defRPr sz="900"/>
            </a:lvl7pPr>
            <a:lvl8pPr marL="3200156" indent="0">
              <a:buNone/>
              <a:defRPr sz="900"/>
            </a:lvl8pPr>
            <a:lvl9pPr marL="3657321"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xmlns="" val="13098669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8" descr="C:\Users\jmumaw\Desktop\DCS\Pics\Logo.JPG"/>
          <p:cNvPicPr>
            <a:picLocks noChangeAspect="1" noChangeArrowheads="1"/>
          </p:cNvPicPr>
          <p:nvPr userDrawn="1"/>
        </p:nvPicPr>
        <p:blipFill>
          <a:blip r:embed="rId2" cstate="print"/>
          <a:srcRect/>
          <a:stretch>
            <a:fillRect/>
          </a:stretch>
        </p:blipFill>
        <p:spPr bwMode="auto">
          <a:xfrm>
            <a:off x="3900498" y="3"/>
            <a:ext cx="1362075" cy="447675"/>
          </a:xfrm>
          <a:prstGeom prst="rect">
            <a:avLst/>
          </a:prstGeom>
          <a:noFill/>
          <a:ln w="9525">
            <a:noFill/>
            <a:miter lim="800000"/>
            <a:headEnd/>
            <a:tailEnd/>
          </a:ln>
        </p:spPr>
      </p:pic>
      <p:sp>
        <p:nvSpPr>
          <p:cNvPr id="2" name="Title 1"/>
          <p:cNvSpPr>
            <a:spLocks noGrp="1"/>
          </p:cNvSpPr>
          <p:nvPr>
            <p:ph type="title"/>
          </p:nvPr>
        </p:nvSpPr>
        <p:spPr>
          <a:xfrm>
            <a:off x="1792288" y="4800628"/>
            <a:ext cx="5486400" cy="276999"/>
          </a:xfrm>
        </p:spPr>
        <p:txBody>
          <a:bodyPr anchor="b"/>
          <a:lstStyle>
            <a:lvl1pPr algn="l">
              <a:defRPr sz="2000" b="1"/>
            </a:lvl1pPr>
          </a:lstStyle>
          <a:p>
            <a:r>
              <a:rPr lang="en-US" noProof="0" smtClean="0"/>
              <a:t>Click to edit Master title style</a:t>
            </a:r>
            <a:endParaRPr lang="en-GB" noProof="0"/>
          </a:p>
        </p:txBody>
      </p:sp>
      <p:sp>
        <p:nvSpPr>
          <p:cNvPr id="3" name="Picture Placeholder 2"/>
          <p:cNvSpPr>
            <a:spLocks noGrp="1"/>
          </p:cNvSpPr>
          <p:nvPr>
            <p:ph type="pic" idx="1"/>
          </p:nvPr>
        </p:nvSpPr>
        <p:spPr>
          <a:xfrm>
            <a:off x="1792288" y="612775"/>
            <a:ext cx="5486400" cy="443198"/>
          </a:xfrm>
        </p:spPr>
        <p:txBody>
          <a:bodyPr/>
          <a:lstStyle>
            <a:lvl1pPr marL="0" indent="0">
              <a:buNone/>
              <a:defRPr sz="3200"/>
            </a:lvl1pPr>
            <a:lvl2pPr marL="457165" indent="0">
              <a:buNone/>
              <a:defRPr sz="2800"/>
            </a:lvl2pPr>
            <a:lvl3pPr marL="914331" indent="0">
              <a:buNone/>
              <a:defRPr sz="2400"/>
            </a:lvl3pPr>
            <a:lvl4pPr marL="1371495" indent="0">
              <a:buNone/>
              <a:defRPr sz="2000"/>
            </a:lvl4pPr>
            <a:lvl5pPr marL="1828660" indent="0">
              <a:buNone/>
              <a:defRPr sz="2000"/>
            </a:lvl5pPr>
            <a:lvl6pPr marL="2285826" indent="0">
              <a:buNone/>
              <a:defRPr sz="2000"/>
            </a:lvl6pPr>
            <a:lvl7pPr marL="2742990" indent="0">
              <a:buNone/>
              <a:defRPr sz="2000"/>
            </a:lvl7pPr>
            <a:lvl8pPr marL="3200156" indent="0">
              <a:buNone/>
              <a:defRPr sz="2000"/>
            </a:lvl8pPr>
            <a:lvl9pPr marL="3657321" indent="0">
              <a:buNone/>
              <a:defRPr sz="2000"/>
            </a:lvl9pPr>
          </a:lstStyle>
          <a:p>
            <a:pPr lvl="0"/>
            <a:r>
              <a:rPr lang="en-US" noProof="0" dirty="0" smtClean="0"/>
              <a:t>Click icon to add picture</a:t>
            </a:r>
            <a:endParaRPr lang="en-GB" noProof="0" dirty="0"/>
          </a:p>
        </p:txBody>
      </p:sp>
      <p:sp>
        <p:nvSpPr>
          <p:cNvPr id="4" name="Text Placeholder 3"/>
          <p:cNvSpPr>
            <a:spLocks noGrp="1"/>
          </p:cNvSpPr>
          <p:nvPr>
            <p:ph type="body" sz="half" idx="2"/>
          </p:nvPr>
        </p:nvSpPr>
        <p:spPr>
          <a:xfrm>
            <a:off x="1792288" y="5367365"/>
            <a:ext cx="5486400" cy="199439"/>
          </a:xfrm>
        </p:spPr>
        <p:txBody>
          <a:bodyPr/>
          <a:lstStyle>
            <a:lvl1pPr marL="0" indent="0">
              <a:buNone/>
              <a:defRPr sz="1400"/>
            </a:lvl1pPr>
            <a:lvl2pPr marL="457165" indent="0">
              <a:buNone/>
              <a:defRPr sz="1200"/>
            </a:lvl2pPr>
            <a:lvl3pPr marL="914331" indent="0">
              <a:buNone/>
              <a:defRPr sz="1000"/>
            </a:lvl3pPr>
            <a:lvl4pPr marL="1371495" indent="0">
              <a:buNone/>
              <a:defRPr sz="900"/>
            </a:lvl4pPr>
            <a:lvl5pPr marL="1828660" indent="0">
              <a:buNone/>
              <a:defRPr sz="900"/>
            </a:lvl5pPr>
            <a:lvl6pPr marL="2285826" indent="0">
              <a:buNone/>
              <a:defRPr sz="900"/>
            </a:lvl6pPr>
            <a:lvl7pPr marL="2742990" indent="0">
              <a:buNone/>
              <a:defRPr sz="900"/>
            </a:lvl7pPr>
            <a:lvl8pPr marL="3200156" indent="0">
              <a:buNone/>
              <a:defRPr sz="900"/>
            </a:lvl8pPr>
            <a:lvl9pPr marL="3657321"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xmlns="" val="27408330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8" descr="C:\Users\jmumaw\Desktop\DCS\Pics\Logo.JPG"/>
          <p:cNvPicPr>
            <a:picLocks noChangeAspect="1" noChangeArrowheads="1"/>
          </p:cNvPicPr>
          <p:nvPr userDrawn="1"/>
        </p:nvPicPr>
        <p:blipFill>
          <a:blip r:embed="rId2" cstate="print"/>
          <a:srcRect/>
          <a:stretch>
            <a:fillRect/>
          </a:stretch>
        </p:blipFill>
        <p:spPr bwMode="auto">
          <a:xfrm>
            <a:off x="3900498" y="3"/>
            <a:ext cx="1362075"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Vertical Text Placeholder 2"/>
          <p:cNvSpPr>
            <a:spLocks noGrp="1"/>
          </p:cNvSpPr>
          <p:nvPr>
            <p:ph type="body" orient="vert" idx="1"/>
          </p:nvPr>
        </p:nvSpPr>
        <p:spPr>
          <a:xfrm>
            <a:off x="7563600" y="2092331"/>
            <a:ext cx="1329595" cy="3545587"/>
          </a:xfrm>
        </p:spPr>
        <p:txBody>
          <a:bodyPr vert="eaVert"/>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xmlns="" val="39362199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8" descr="C:\Users\jmumaw\Desktop\DCS\Pics\Logo.JPG"/>
          <p:cNvPicPr>
            <a:picLocks noChangeAspect="1" noChangeArrowheads="1"/>
          </p:cNvPicPr>
          <p:nvPr userDrawn="1"/>
        </p:nvPicPr>
        <p:blipFill>
          <a:blip r:embed="rId2" cstate="print"/>
          <a:srcRect/>
          <a:stretch>
            <a:fillRect/>
          </a:stretch>
        </p:blipFill>
        <p:spPr bwMode="auto">
          <a:xfrm>
            <a:off x="3900498" y="3"/>
            <a:ext cx="1362075" cy="447675"/>
          </a:xfrm>
          <a:prstGeom prst="rect">
            <a:avLst/>
          </a:prstGeom>
          <a:noFill/>
          <a:ln w="9525">
            <a:noFill/>
            <a:miter lim="800000"/>
            <a:headEnd/>
            <a:tailEnd/>
          </a:ln>
        </p:spPr>
      </p:pic>
      <p:sp>
        <p:nvSpPr>
          <p:cNvPr id="2" name="Vertical Title 1"/>
          <p:cNvSpPr>
            <a:spLocks noGrp="1"/>
          </p:cNvSpPr>
          <p:nvPr>
            <p:ph type="title" orient="vert"/>
          </p:nvPr>
        </p:nvSpPr>
        <p:spPr>
          <a:xfrm>
            <a:off x="8616187" y="596901"/>
            <a:ext cx="276999" cy="4140200"/>
          </a:xfrm>
        </p:spPr>
        <p:txBody>
          <a:bodyPr vert="eaVert"/>
          <a:lstStyle/>
          <a:p>
            <a:r>
              <a:rPr lang="en-US" noProof="0" smtClean="0"/>
              <a:t>Click to edit Master title style</a:t>
            </a:r>
            <a:endParaRPr lang="en-GB" noProof="0"/>
          </a:p>
        </p:txBody>
      </p:sp>
      <p:sp>
        <p:nvSpPr>
          <p:cNvPr id="3" name="Vertical Text Placeholder 2"/>
          <p:cNvSpPr>
            <a:spLocks noGrp="1"/>
          </p:cNvSpPr>
          <p:nvPr>
            <p:ph type="body" orient="vert" idx="1"/>
          </p:nvPr>
        </p:nvSpPr>
        <p:spPr>
          <a:xfrm>
            <a:off x="5250615" y="596901"/>
            <a:ext cx="1329595" cy="4140200"/>
          </a:xfrm>
        </p:spPr>
        <p:txBody>
          <a:bodyPr vert="eaVert"/>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xmlns="" val="41196594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2" y="3886200"/>
            <a:ext cx="6400801" cy="1752600"/>
          </a:xfrm>
        </p:spPr>
        <p:txBody>
          <a:bodyPr/>
          <a:lstStyle>
            <a:lvl1pPr marL="0" indent="0" algn="ctr">
              <a:buNone/>
              <a:defRPr>
                <a:solidFill>
                  <a:schemeClr val="tx1">
                    <a:tint val="75000"/>
                  </a:schemeClr>
                </a:solidFill>
              </a:defRPr>
            </a:lvl1pPr>
            <a:lvl2pPr marL="457196" indent="0" algn="ctr">
              <a:buNone/>
              <a:defRPr>
                <a:solidFill>
                  <a:schemeClr val="tx1">
                    <a:tint val="75000"/>
                  </a:schemeClr>
                </a:solidFill>
              </a:defRPr>
            </a:lvl2pPr>
            <a:lvl3pPr marL="914391" indent="0" algn="ctr">
              <a:buNone/>
              <a:defRPr>
                <a:solidFill>
                  <a:schemeClr val="tx1">
                    <a:tint val="75000"/>
                  </a:schemeClr>
                </a:solidFill>
              </a:defRPr>
            </a:lvl3pPr>
            <a:lvl4pPr marL="1371587" indent="0" algn="ctr">
              <a:buNone/>
              <a:defRPr>
                <a:solidFill>
                  <a:schemeClr val="tx1">
                    <a:tint val="75000"/>
                  </a:schemeClr>
                </a:solidFill>
              </a:defRPr>
            </a:lvl4pPr>
            <a:lvl5pPr marL="1828783" indent="0" algn="ctr">
              <a:buNone/>
              <a:defRPr>
                <a:solidFill>
                  <a:schemeClr val="tx1">
                    <a:tint val="75000"/>
                  </a:schemeClr>
                </a:solidFill>
              </a:defRPr>
            </a:lvl5pPr>
            <a:lvl6pPr marL="2285978" indent="0" algn="ctr">
              <a:buNone/>
              <a:defRPr>
                <a:solidFill>
                  <a:schemeClr val="tx1">
                    <a:tint val="75000"/>
                  </a:schemeClr>
                </a:solidFill>
              </a:defRPr>
            </a:lvl6pPr>
            <a:lvl7pPr marL="2743174" indent="0" algn="ctr">
              <a:buNone/>
              <a:defRPr>
                <a:solidFill>
                  <a:schemeClr val="tx1">
                    <a:tint val="75000"/>
                  </a:schemeClr>
                </a:solidFill>
              </a:defRPr>
            </a:lvl7pPr>
            <a:lvl8pPr marL="3200370" indent="0" algn="ctr">
              <a:buNone/>
              <a:defRPr>
                <a:solidFill>
                  <a:schemeClr val="tx1">
                    <a:tint val="75000"/>
                  </a:schemeClr>
                </a:solidFill>
              </a:defRPr>
            </a:lvl8pPr>
            <a:lvl9pPr marL="365756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9F525E-4CCF-4AB5-BDA5-828621F56786}" type="datetime1">
              <a:rPr lang="en-US" smtClean="0">
                <a:solidFill>
                  <a:prstClr val="black">
                    <a:tint val="75000"/>
                  </a:prstClr>
                </a:solidFill>
              </a:rPr>
              <a:pPr/>
              <a:t>2/24/2020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DPW FINAL DRAFT APP 2017/18</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88B901-4B89-400A-9326-FD413AFBC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787856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963C84-E161-40CB-850B-9F9FF041B812}" type="datetime1">
              <a:rPr lang="en-US" smtClean="0">
                <a:solidFill>
                  <a:prstClr val="black">
                    <a:tint val="75000"/>
                  </a:prstClr>
                </a:solidFill>
              </a:rPr>
              <a:pPr/>
              <a:t>2/24/2020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DPW FINAL DRAFT APP 2017/18</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88B901-4B89-400A-9326-FD413AFBC764}" type="slidenum">
              <a:rPr lang="en-US" smtClean="0">
                <a:solidFill>
                  <a:prstClr val="black">
                    <a:tint val="75000"/>
                  </a:prstClr>
                </a:solidFill>
              </a:rPr>
              <a:pPr/>
              <a:t>‹#›</a:t>
            </a:fld>
            <a:endParaRPr lang="en-US" dirty="0">
              <a:solidFill>
                <a:prstClr val="black">
                  <a:tint val="75000"/>
                </a:prstClr>
              </a:solidFill>
            </a:endParaRPr>
          </a:p>
        </p:txBody>
      </p:sp>
      <p:sp>
        <p:nvSpPr>
          <p:cNvPr id="7" name="Title 1"/>
          <p:cNvSpPr txBox="1">
            <a:spLocks/>
          </p:cNvSpPr>
          <p:nvPr userDrawn="1"/>
        </p:nvSpPr>
        <p:spPr>
          <a:xfrm>
            <a:off x="1" y="1"/>
            <a:ext cx="9144000" cy="990600"/>
          </a:xfrm>
          <a:prstGeom prst="rect">
            <a:avLst/>
          </a:prstGeom>
          <a:solidFill>
            <a:srgbClr val="FFC000"/>
          </a:solidFill>
          <a:ln w="9525">
            <a:noFill/>
            <a:miter lim="800000"/>
            <a:headEnd/>
            <a:tailEnd/>
          </a:ln>
          <a:scene3d>
            <a:camera prst="orthographicFront"/>
            <a:lightRig rig="threePt" dir="t"/>
          </a:scene3d>
          <a:sp3d>
            <a:bevelT/>
          </a:sp3d>
        </p:spPr>
        <p:txBody>
          <a:bodyPr vert="horz" wrap="square" lIns="91440" tIns="45720" rIns="91440" bIns="45720" numCol="1" rtlCol="0" anchor="ctr"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63534" lvl="1" defTabSz="914316" fontAlgn="auto">
              <a:lnSpc>
                <a:spcPct val="95000"/>
              </a:lnSpc>
              <a:spcAft>
                <a:spcPts val="0"/>
              </a:spcAft>
              <a:defRPr/>
            </a:pPr>
            <a:endParaRPr lang="en-ZA" sz="3200" b="1" dirty="0">
              <a:ln w="1905"/>
              <a:solidFill>
                <a:srgbClr val="F79646">
                  <a:lumMod val="50000"/>
                </a:srgbClr>
              </a:solidFill>
              <a:effectLst>
                <a:reflection blurRad="6350" stA="60000" endA="900" endPos="58000" dir="5400000" sy="-100000" algn="bl" rotWithShape="0"/>
              </a:effectLst>
              <a:latin typeface="Arial" pitchFamily="34" charset="0"/>
              <a:cs typeface="Arial" pitchFamily="34" charset="0"/>
            </a:endParaRPr>
          </a:p>
        </p:txBody>
      </p:sp>
      <p:sp>
        <p:nvSpPr>
          <p:cNvPr id="2" name="Title 1"/>
          <p:cNvSpPr>
            <a:spLocks noGrp="1"/>
          </p:cNvSpPr>
          <p:nvPr>
            <p:ph type="title"/>
          </p:nvPr>
        </p:nvSpPr>
        <p:spPr>
          <a:xfrm>
            <a:off x="457203" y="1"/>
            <a:ext cx="8229599" cy="990600"/>
          </a:xfrm>
        </p:spPr>
        <p:txBody>
          <a:bodyPr>
            <a:normAutofit/>
          </a:bodyPr>
          <a:lstStyle>
            <a:lvl1pPr algn="l">
              <a:defRPr sz="2000">
                <a:solidFill>
                  <a:schemeClr val="accent6">
                    <a:lumMod val="50000"/>
                  </a:schemeClr>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38515894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0"/>
            <a:ext cx="7772400" cy="1500187"/>
          </a:xfrm>
        </p:spPr>
        <p:txBody>
          <a:bodyPr anchor="b"/>
          <a:lstStyle>
            <a:lvl1pPr marL="0" indent="0">
              <a:buNone/>
              <a:defRPr sz="2000">
                <a:solidFill>
                  <a:schemeClr val="tx1">
                    <a:tint val="75000"/>
                  </a:schemeClr>
                </a:solidFill>
              </a:defRPr>
            </a:lvl1pPr>
            <a:lvl2pPr marL="457196" indent="0">
              <a:buNone/>
              <a:defRPr sz="1800">
                <a:solidFill>
                  <a:schemeClr val="tx1">
                    <a:tint val="75000"/>
                  </a:schemeClr>
                </a:solidFill>
              </a:defRPr>
            </a:lvl2pPr>
            <a:lvl3pPr marL="914391" indent="0">
              <a:buNone/>
              <a:defRPr sz="1600">
                <a:solidFill>
                  <a:schemeClr val="tx1">
                    <a:tint val="75000"/>
                  </a:schemeClr>
                </a:solidFill>
              </a:defRPr>
            </a:lvl3pPr>
            <a:lvl4pPr marL="1371587" indent="0">
              <a:buNone/>
              <a:defRPr sz="1401">
                <a:solidFill>
                  <a:schemeClr val="tx1">
                    <a:tint val="75000"/>
                  </a:schemeClr>
                </a:solidFill>
              </a:defRPr>
            </a:lvl4pPr>
            <a:lvl5pPr marL="1828783" indent="0">
              <a:buNone/>
              <a:defRPr sz="1401">
                <a:solidFill>
                  <a:schemeClr val="tx1">
                    <a:tint val="75000"/>
                  </a:schemeClr>
                </a:solidFill>
              </a:defRPr>
            </a:lvl5pPr>
            <a:lvl6pPr marL="2285978" indent="0">
              <a:buNone/>
              <a:defRPr sz="1401">
                <a:solidFill>
                  <a:schemeClr val="tx1">
                    <a:tint val="75000"/>
                  </a:schemeClr>
                </a:solidFill>
              </a:defRPr>
            </a:lvl6pPr>
            <a:lvl7pPr marL="2743174" indent="0">
              <a:buNone/>
              <a:defRPr sz="1401">
                <a:solidFill>
                  <a:schemeClr val="tx1">
                    <a:tint val="75000"/>
                  </a:schemeClr>
                </a:solidFill>
              </a:defRPr>
            </a:lvl7pPr>
            <a:lvl8pPr marL="3200370" indent="0">
              <a:buNone/>
              <a:defRPr sz="1401">
                <a:solidFill>
                  <a:schemeClr val="tx1">
                    <a:tint val="75000"/>
                  </a:schemeClr>
                </a:solidFill>
              </a:defRPr>
            </a:lvl8pPr>
            <a:lvl9pPr marL="3657565" indent="0">
              <a:buNone/>
              <a:defRPr sz="1401">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CF8141-D132-41BD-B2C6-27B7BFA253D1}" type="datetime1">
              <a:rPr lang="en-US" smtClean="0">
                <a:solidFill>
                  <a:prstClr val="black">
                    <a:tint val="75000"/>
                  </a:prstClr>
                </a:solidFill>
              </a:rPr>
              <a:pPr/>
              <a:t>2/24/2020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DPW FINAL DRAFT APP 2017/18</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88B901-4B89-400A-9326-FD413AFBC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9224892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46227B-6A39-491F-8E01-DBA7CB1ED1CC}" type="datetime1">
              <a:rPr lang="en-US" smtClean="0">
                <a:solidFill>
                  <a:prstClr val="black">
                    <a:tint val="75000"/>
                  </a:prstClr>
                </a:solidFill>
              </a:rPr>
              <a:pPr/>
              <a:t>2/24/2020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DPW FINAL DRAFT APP 2017/18</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88B901-4B89-400A-9326-FD413AFBC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5528150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3" indent="0">
              <a:buNone/>
              <a:defRPr sz="1600" b="1"/>
            </a:lvl5pPr>
            <a:lvl6pPr marL="2285978" indent="0">
              <a:buNone/>
              <a:defRPr sz="1600" b="1"/>
            </a:lvl6pPr>
            <a:lvl7pPr marL="2743174" indent="0">
              <a:buNone/>
              <a:defRPr sz="1600" b="1"/>
            </a:lvl7pPr>
            <a:lvl8pPr marL="3200370" indent="0">
              <a:buNone/>
              <a:defRPr sz="1600" b="1"/>
            </a:lvl8pPr>
            <a:lvl9pPr marL="36575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6"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3" indent="0">
              <a:buNone/>
              <a:defRPr sz="1600" b="1"/>
            </a:lvl5pPr>
            <a:lvl6pPr marL="2285978" indent="0">
              <a:buNone/>
              <a:defRPr sz="1600" b="1"/>
            </a:lvl6pPr>
            <a:lvl7pPr marL="2743174" indent="0">
              <a:buNone/>
              <a:defRPr sz="1600" b="1"/>
            </a:lvl7pPr>
            <a:lvl8pPr marL="3200370" indent="0">
              <a:buNone/>
              <a:defRPr sz="1600" b="1"/>
            </a:lvl8pPr>
            <a:lvl9pPr marL="36575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D712659-7877-44A4-A0F4-B4E1F4B791EF}" type="datetime1">
              <a:rPr lang="en-US" smtClean="0">
                <a:solidFill>
                  <a:prstClr val="black">
                    <a:tint val="75000"/>
                  </a:prstClr>
                </a:solidFill>
              </a:rPr>
              <a:pPr/>
              <a:t>2/24/2020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dirty="0" smtClean="0">
                <a:solidFill>
                  <a:prstClr val="black">
                    <a:tint val="75000"/>
                  </a:prstClr>
                </a:solidFill>
              </a:rPr>
              <a:t>DPW FINAL DRAFT APP 2017/18</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D88B901-4B89-400A-9326-FD413AFBC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6827961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5AD14A-2E99-4167-932F-68664E182FAE}" type="datetime1">
              <a:rPr lang="en-US" smtClean="0">
                <a:solidFill>
                  <a:prstClr val="black">
                    <a:tint val="75000"/>
                  </a:prstClr>
                </a:solidFill>
              </a:rPr>
              <a:pPr/>
              <a:t>2/24/2020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DPW FINAL DRAFT APP 2017/18</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D88B901-4B89-400A-9326-FD413AFBC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174653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8" descr="C:\Users\jmumaw\Desktop\DCS\Pics\Logo.JPG"/>
          <p:cNvPicPr>
            <a:picLocks noChangeAspect="1" noChangeArrowheads="1"/>
          </p:cNvPicPr>
          <p:nvPr userDrawn="1"/>
        </p:nvPicPr>
        <p:blipFill>
          <a:blip r:embed="rId2" cstate="print"/>
          <a:srcRect/>
          <a:stretch>
            <a:fillRect/>
          </a:stretch>
        </p:blipFill>
        <p:spPr bwMode="auto">
          <a:xfrm>
            <a:off x="3900488" y="3"/>
            <a:ext cx="1362075"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246064" y="2092332"/>
            <a:ext cx="4246562" cy="21882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half" idx="2"/>
          </p:nvPr>
        </p:nvSpPr>
        <p:spPr>
          <a:xfrm>
            <a:off x="4645025" y="2092332"/>
            <a:ext cx="4248150" cy="21882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xmlns="" val="34830057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B47B80-15C5-447D-8E78-16709CE4A316}" type="datetime1">
              <a:rPr lang="en-US" smtClean="0">
                <a:solidFill>
                  <a:prstClr val="black">
                    <a:tint val="75000"/>
                  </a:prstClr>
                </a:solidFill>
              </a:rPr>
              <a:pPr/>
              <a:t>2/24/2020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smtClean="0">
                <a:solidFill>
                  <a:prstClr val="black">
                    <a:tint val="75000"/>
                  </a:prstClr>
                </a:solidFill>
              </a:rPr>
              <a:t>DPW FINAL DRAFT APP 2017/18</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D88B901-4B89-400A-9326-FD413AFBC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291331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1"/>
            </a:lvl1pPr>
            <a:lvl2pPr marL="457196" indent="0">
              <a:buNone/>
              <a:defRPr sz="1200"/>
            </a:lvl2pPr>
            <a:lvl3pPr marL="914391" indent="0">
              <a:buNone/>
              <a:defRPr sz="1000"/>
            </a:lvl3pPr>
            <a:lvl4pPr marL="1371587" indent="0">
              <a:buNone/>
              <a:defRPr sz="900"/>
            </a:lvl4pPr>
            <a:lvl5pPr marL="1828783" indent="0">
              <a:buNone/>
              <a:defRPr sz="900"/>
            </a:lvl5pPr>
            <a:lvl6pPr marL="2285978" indent="0">
              <a:buNone/>
              <a:defRPr sz="900"/>
            </a:lvl6pPr>
            <a:lvl7pPr marL="2743174" indent="0">
              <a:buNone/>
              <a:defRPr sz="900"/>
            </a:lvl7pPr>
            <a:lvl8pPr marL="3200370" indent="0">
              <a:buNone/>
              <a:defRPr sz="900"/>
            </a:lvl8pPr>
            <a:lvl9pPr marL="365756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250F13-C6B4-42A7-968D-EFB0E0062BEC}" type="datetime1">
              <a:rPr lang="en-US" smtClean="0">
                <a:solidFill>
                  <a:prstClr val="black">
                    <a:tint val="75000"/>
                  </a:prstClr>
                </a:solidFill>
              </a:rPr>
              <a:pPr/>
              <a:t>2/24/2020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DPW FINAL DRAFT APP 2017/18</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88B901-4B89-400A-9326-FD413AFBC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2066608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3" indent="0">
              <a:buNone/>
              <a:defRPr sz="2000"/>
            </a:lvl5pPr>
            <a:lvl6pPr marL="2285978" indent="0">
              <a:buNone/>
              <a:defRPr sz="2000"/>
            </a:lvl6pPr>
            <a:lvl7pPr marL="2743174" indent="0">
              <a:buNone/>
              <a:defRPr sz="2000"/>
            </a:lvl7pPr>
            <a:lvl8pPr marL="3200370" indent="0">
              <a:buNone/>
              <a:defRPr sz="2000"/>
            </a:lvl8pPr>
            <a:lvl9pPr marL="3657565" indent="0">
              <a:buNone/>
              <a:defRPr sz="2000"/>
            </a:lvl9pPr>
          </a:lstStyle>
          <a:p>
            <a:endParaRPr lang="en-US" dirty="0"/>
          </a:p>
        </p:txBody>
      </p:sp>
      <p:sp>
        <p:nvSpPr>
          <p:cNvPr id="4" name="Text Placeholder 3"/>
          <p:cNvSpPr>
            <a:spLocks noGrp="1"/>
          </p:cNvSpPr>
          <p:nvPr>
            <p:ph type="body" sz="half" idx="2"/>
          </p:nvPr>
        </p:nvSpPr>
        <p:spPr>
          <a:xfrm>
            <a:off x="1792288" y="5367343"/>
            <a:ext cx="5486400" cy="804862"/>
          </a:xfrm>
        </p:spPr>
        <p:txBody>
          <a:bodyPr/>
          <a:lstStyle>
            <a:lvl1pPr marL="0" indent="0">
              <a:buNone/>
              <a:defRPr sz="1401"/>
            </a:lvl1pPr>
            <a:lvl2pPr marL="457196" indent="0">
              <a:buNone/>
              <a:defRPr sz="1200"/>
            </a:lvl2pPr>
            <a:lvl3pPr marL="914391" indent="0">
              <a:buNone/>
              <a:defRPr sz="1000"/>
            </a:lvl3pPr>
            <a:lvl4pPr marL="1371587" indent="0">
              <a:buNone/>
              <a:defRPr sz="900"/>
            </a:lvl4pPr>
            <a:lvl5pPr marL="1828783" indent="0">
              <a:buNone/>
              <a:defRPr sz="900"/>
            </a:lvl5pPr>
            <a:lvl6pPr marL="2285978" indent="0">
              <a:buNone/>
              <a:defRPr sz="900"/>
            </a:lvl6pPr>
            <a:lvl7pPr marL="2743174" indent="0">
              <a:buNone/>
              <a:defRPr sz="900"/>
            </a:lvl7pPr>
            <a:lvl8pPr marL="3200370" indent="0">
              <a:buNone/>
              <a:defRPr sz="900"/>
            </a:lvl8pPr>
            <a:lvl9pPr marL="365756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C46A58-C0E0-4A00-B93E-EC21AB3000DB}" type="datetime1">
              <a:rPr lang="en-US" smtClean="0">
                <a:solidFill>
                  <a:prstClr val="black">
                    <a:tint val="75000"/>
                  </a:prstClr>
                </a:solidFill>
              </a:rPr>
              <a:pPr/>
              <a:t>2/24/2020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DPW FINAL DRAFT APP 2017/18</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88B901-4B89-400A-9326-FD413AFBC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4534831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E7BD6F-B807-44CB-AD52-3DE583870A1A}" type="datetime1">
              <a:rPr lang="en-US" smtClean="0">
                <a:solidFill>
                  <a:prstClr val="black">
                    <a:tint val="75000"/>
                  </a:prstClr>
                </a:solidFill>
              </a:rPr>
              <a:pPr/>
              <a:t>2/24/2020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DPW FINAL DRAFT APP 2017/18</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88B901-4B89-400A-9326-FD413AFBC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4831131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4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DB776B-6BA6-4C21-9C10-8560850A0BC5}" type="datetime1">
              <a:rPr lang="en-US" smtClean="0">
                <a:solidFill>
                  <a:prstClr val="black">
                    <a:tint val="75000"/>
                  </a:prstClr>
                </a:solidFill>
              </a:rPr>
              <a:pPr/>
              <a:t>2/24/2020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DPW FINAL DRAFT APP 2017/18</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88B901-4B89-400A-9326-FD413AFBC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349904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8" descr="C:\Users\jmumaw\Desktop\DCS\Pics\Logo.JPG"/>
          <p:cNvPicPr>
            <a:picLocks noChangeAspect="1" noChangeArrowheads="1"/>
          </p:cNvPicPr>
          <p:nvPr userDrawn="1"/>
        </p:nvPicPr>
        <p:blipFill>
          <a:blip r:embed="rId2" cstate="print"/>
          <a:srcRect/>
          <a:stretch>
            <a:fillRect/>
          </a:stretch>
        </p:blipFill>
        <p:spPr bwMode="auto">
          <a:xfrm>
            <a:off x="3900488" y="3"/>
            <a:ext cx="1362075" cy="447675"/>
          </a:xfrm>
          <a:prstGeom prst="rect">
            <a:avLst/>
          </a:prstGeom>
          <a:noFill/>
          <a:ln w="9525">
            <a:noFill/>
            <a:miter lim="800000"/>
            <a:headEnd/>
            <a:tailEnd/>
          </a:ln>
        </p:spPr>
      </p:pic>
      <p:sp>
        <p:nvSpPr>
          <p:cNvPr id="2" name="Title 1"/>
          <p:cNvSpPr>
            <a:spLocks noGrp="1"/>
          </p:cNvSpPr>
          <p:nvPr>
            <p:ph type="title"/>
          </p:nvPr>
        </p:nvSpPr>
        <p:spPr>
          <a:xfrm>
            <a:off x="228600" y="609608"/>
            <a:ext cx="8686800" cy="276999"/>
          </a:xfrm>
        </p:spPr>
        <p:txBody>
          <a:bodyPr/>
          <a:lstStyle>
            <a:lvl1pPr>
              <a:defRPr/>
            </a:lvl1pPr>
          </a:lstStyle>
          <a:p>
            <a:r>
              <a:rPr lang="en-US" noProof="0" smtClean="0"/>
              <a:t>Click to edit Master title style</a:t>
            </a:r>
            <a:endParaRPr lang="en-GB" noProof="0"/>
          </a:p>
        </p:txBody>
      </p:sp>
      <p:sp>
        <p:nvSpPr>
          <p:cNvPr id="3" name="Text Placeholder 2"/>
          <p:cNvSpPr>
            <a:spLocks noGrp="1"/>
          </p:cNvSpPr>
          <p:nvPr>
            <p:ph type="body" idx="1"/>
          </p:nvPr>
        </p:nvSpPr>
        <p:spPr>
          <a:xfrm>
            <a:off x="228600" y="1535121"/>
            <a:ext cx="4268788" cy="664797"/>
          </a:xfrm>
        </p:spPr>
        <p:txBody>
          <a:bodyPr anchor="b"/>
          <a:lstStyle>
            <a:lvl1pPr marL="0" indent="0">
              <a:buNone/>
              <a:defRPr sz="2400" b="1"/>
            </a:lvl1pPr>
            <a:lvl2pPr marL="457165" indent="0">
              <a:buNone/>
              <a:defRPr sz="2000" b="1"/>
            </a:lvl2pPr>
            <a:lvl3pPr marL="914331" indent="0">
              <a:buNone/>
              <a:defRPr sz="1800" b="1"/>
            </a:lvl3pPr>
            <a:lvl4pPr marL="1371495" indent="0">
              <a:buNone/>
              <a:defRPr sz="1600" b="1"/>
            </a:lvl4pPr>
            <a:lvl5pPr marL="1828660" indent="0">
              <a:buNone/>
              <a:defRPr sz="1600" b="1"/>
            </a:lvl5pPr>
            <a:lvl6pPr marL="2285826" indent="0">
              <a:buNone/>
              <a:defRPr sz="1600" b="1"/>
            </a:lvl6pPr>
            <a:lvl7pPr marL="2742990" indent="0">
              <a:buNone/>
              <a:defRPr sz="1600" b="1"/>
            </a:lvl7pPr>
            <a:lvl8pPr marL="3200156" indent="0">
              <a:buNone/>
              <a:defRPr sz="1600" b="1"/>
            </a:lvl8pPr>
            <a:lvl9pPr marL="3657321" indent="0">
              <a:buNone/>
              <a:defRPr sz="1600" b="1"/>
            </a:lvl9pPr>
          </a:lstStyle>
          <a:p>
            <a:pPr lvl="0"/>
            <a:r>
              <a:rPr lang="en-US" noProof="0" smtClean="0"/>
              <a:t>Click to edit Master text styles</a:t>
            </a:r>
          </a:p>
        </p:txBody>
      </p:sp>
      <p:sp>
        <p:nvSpPr>
          <p:cNvPr id="4" name="Content Placeholder 3"/>
          <p:cNvSpPr>
            <a:spLocks noGrp="1"/>
          </p:cNvSpPr>
          <p:nvPr>
            <p:ph sz="half" idx="2"/>
          </p:nvPr>
        </p:nvSpPr>
        <p:spPr>
          <a:xfrm>
            <a:off x="228600" y="2174878"/>
            <a:ext cx="4268788" cy="18959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5" name="Text Placeholder 4"/>
          <p:cNvSpPr>
            <a:spLocks noGrp="1"/>
          </p:cNvSpPr>
          <p:nvPr>
            <p:ph type="body" sz="quarter" idx="3"/>
          </p:nvPr>
        </p:nvSpPr>
        <p:spPr>
          <a:xfrm>
            <a:off x="4645031" y="1535121"/>
            <a:ext cx="4270375" cy="664797"/>
          </a:xfrm>
        </p:spPr>
        <p:txBody>
          <a:bodyPr anchor="b"/>
          <a:lstStyle>
            <a:lvl1pPr marL="0" indent="0">
              <a:buNone/>
              <a:defRPr sz="2400" b="1"/>
            </a:lvl1pPr>
            <a:lvl2pPr marL="457165" indent="0">
              <a:buNone/>
              <a:defRPr sz="2000" b="1"/>
            </a:lvl2pPr>
            <a:lvl3pPr marL="914331" indent="0">
              <a:buNone/>
              <a:defRPr sz="1800" b="1"/>
            </a:lvl3pPr>
            <a:lvl4pPr marL="1371495" indent="0">
              <a:buNone/>
              <a:defRPr sz="1600" b="1"/>
            </a:lvl4pPr>
            <a:lvl5pPr marL="1828660" indent="0">
              <a:buNone/>
              <a:defRPr sz="1600" b="1"/>
            </a:lvl5pPr>
            <a:lvl6pPr marL="2285826" indent="0">
              <a:buNone/>
              <a:defRPr sz="1600" b="1"/>
            </a:lvl6pPr>
            <a:lvl7pPr marL="2742990" indent="0">
              <a:buNone/>
              <a:defRPr sz="1600" b="1"/>
            </a:lvl7pPr>
            <a:lvl8pPr marL="3200156" indent="0">
              <a:buNone/>
              <a:defRPr sz="1600" b="1"/>
            </a:lvl8pPr>
            <a:lvl9pPr marL="3657321"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645031" y="2174878"/>
            <a:ext cx="4270375" cy="18959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xmlns="" val="3168695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8" descr="C:\Users\jmumaw\Desktop\DCS\Pics\Logo.JPG"/>
          <p:cNvPicPr>
            <a:picLocks noChangeAspect="1" noChangeArrowheads="1"/>
          </p:cNvPicPr>
          <p:nvPr userDrawn="1"/>
        </p:nvPicPr>
        <p:blipFill>
          <a:blip r:embed="rId2" cstate="print"/>
          <a:srcRect/>
          <a:stretch>
            <a:fillRect/>
          </a:stretch>
        </p:blipFill>
        <p:spPr bwMode="auto">
          <a:xfrm>
            <a:off x="3900488" y="3"/>
            <a:ext cx="1362075"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noProof="0" dirty="0" smtClean="0"/>
              <a:t>Click to edit Master title style</a:t>
            </a:r>
            <a:endParaRPr lang="en-GB" noProof="0" dirty="0"/>
          </a:p>
        </p:txBody>
      </p:sp>
    </p:spTree>
    <p:extLst>
      <p:ext uri="{BB962C8B-B14F-4D97-AF65-F5344CB8AC3E}">
        <p14:creationId xmlns:p14="http://schemas.microsoft.com/office/powerpoint/2010/main" xmlns="" val="1647015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8" descr="C:\Users\jmumaw\Desktop\DCS\Pics\Logo.JPG"/>
          <p:cNvPicPr>
            <a:picLocks noChangeAspect="1" noChangeArrowheads="1"/>
          </p:cNvPicPr>
          <p:nvPr userDrawn="1"/>
        </p:nvPicPr>
        <p:blipFill>
          <a:blip r:embed="rId2" cstate="print"/>
          <a:srcRect/>
          <a:stretch>
            <a:fillRect/>
          </a:stretch>
        </p:blipFill>
        <p:spPr bwMode="auto">
          <a:xfrm>
            <a:off x="3900488" y="3"/>
            <a:ext cx="1362075" cy="447675"/>
          </a:xfrm>
          <a:prstGeom prst="rect">
            <a:avLst/>
          </a:prstGeom>
          <a:noFill/>
          <a:ln w="9525">
            <a:noFill/>
            <a:miter lim="800000"/>
            <a:headEnd/>
            <a:tailEnd/>
          </a:ln>
        </p:spPr>
      </p:pic>
    </p:spTree>
    <p:extLst>
      <p:ext uri="{BB962C8B-B14F-4D97-AF65-F5344CB8AC3E}">
        <p14:creationId xmlns:p14="http://schemas.microsoft.com/office/powerpoint/2010/main" xmlns="" val="511176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8" descr="C:\Users\jmumaw\Desktop\DCS\Pics\Logo.JPG"/>
          <p:cNvPicPr>
            <a:picLocks noChangeAspect="1" noChangeArrowheads="1"/>
          </p:cNvPicPr>
          <p:nvPr userDrawn="1"/>
        </p:nvPicPr>
        <p:blipFill>
          <a:blip r:embed="rId2" cstate="print"/>
          <a:srcRect/>
          <a:stretch>
            <a:fillRect/>
          </a:stretch>
        </p:blipFill>
        <p:spPr bwMode="auto">
          <a:xfrm>
            <a:off x="3900488" y="3"/>
            <a:ext cx="1362075" cy="447675"/>
          </a:xfrm>
          <a:prstGeom prst="rect">
            <a:avLst/>
          </a:prstGeom>
          <a:noFill/>
          <a:ln w="9525">
            <a:noFill/>
            <a:miter lim="800000"/>
            <a:headEnd/>
            <a:tailEnd/>
          </a:ln>
        </p:spPr>
      </p:pic>
      <p:sp>
        <p:nvSpPr>
          <p:cNvPr id="2" name="Title 1"/>
          <p:cNvSpPr>
            <a:spLocks noGrp="1"/>
          </p:cNvSpPr>
          <p:nvPr>
            <p:ph type="title"/>
          </p:nvPr>
        </p:nvSpPr>
        <p:spPr>
          <a:xfrm>
            <a:off x="457205" y="623887"/>
            <a:ext cx="3008313" cy="553998"/>
          </a:xfrm>
        </p:spPr>
        <p:txBody>
          <a:bodyPr anchor="b"/>
          <a:lstStyle>
            <a:lvl1pPr algn="l">
              <a:defRPr sz="2000" b="1"/>
            </a:lvl1pPr>
          </a:lstStyle>
          <a:p>
            <a:r>
              <a:rPr lang="en-US" noProof="0" smtClean="0"/>
              <a:t>Click to edit Master title style</a:t>
            </a:r>
            <a:endParaRPr lang="en-GB" noProof="0"/>
          </a:p>
        </p:txBody>
      </p:sp>
      <p:sp>
        <p:nvSpPr>
          <p:cNvPr id="3" name="Content Placeholder 2"/>
          <p:cNvSpPr>
            <a:spLocks noGrp="1"/>
          </p:cNvSpPr>
          <p:nvPr>
            <p:ph idx="1"/>
          </p:nvPr>
        </p:nvSpPr>
        <p:spPr>
          <a:xfrm>
            <a:off x="3575053" y="623888"/>
            <a:ext cx="5111750" cy="25176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Text Placeholder 3"/>
          <p:cNvSpPr>
            <a:spLocks noGrp="1"/>
          </p:cNvSpPr>
          <p:nvPr>
            <p:ph type="body" sz="half" idx="2"/>
          </p:nvPr>
        </p:nvSpPr>
        <p:spPr>
          <a:xfrm>
            <a:off x="457205" y="1785944"/>
            <a:ext cx="3008313" cy="199439"/>
          </a:xfrm>
        </p:spPr>
        <p:txBody>
          <a:bodyPr/>
          <a:lstStyle>
            <a:lvl1pPr marL="0" indent="0">
              <a:buNone/>
              <a:defRPr sz="1400"/>
            </a:lvl1pPr>
            <a:lvl2pPr marL="457165" indent="0">
              <a:buNone/>
              <a:defRPr sz="1200"/>
            </a:lvl2pPr>
            <a:lvl3pPr marL="914331" indent="0">
              <a:buNone/>
              <a:defRPr sz="1000"/>
            </a:lvl3pPr>
            <a:lvl4pPr marL="1371495" indent="0">
              <a:buNone/>
              <a:defRPr sz="900"/>
            </a:lvl4pPr>
            <a:lvl5pPr marL="1828660" indent="0">
              <a:buNone/>
              <a:defRPr sz="900"/>
            </a:lvl5pPr>
            <a:lvl6pPr marL="2285826" indent="0">
              <a:buNone/>
              <a:defRPr sz="900"/>
            </a:lvl6pPr>
            <a:lvl7pPr marL="2742990" indent="0">
              <a:buNone/>
              <a:defRPr sz="900"/>
            </a:lvl7pPr>
            <a:lvl8pPr marL="3200156" indent="0">
              <a:buNone/>
              <a:defRPr sz="900"/>
            </a:lvl8pPr>
            <a:lvl9pPr marL="3657321"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xmlns="" val="2346266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8" descr="C:\Users\jmumaw\Desktop\DCS\Pics\Logo.JPG"/>
          <p:cNvPicPr>
            <a:picLocks noChangeAspect="1" noChangeArrowheads="1"/>
          </p:cNvPicPr>
          <p:nvPr userDrawn="1"/>
        </p:nvPicPr>
        <p:blipFill>
          <a:blip r:embed="rId2" cstate="print"/>
          <a:srcRect/>
          <a:stretch>
            <a:fillRect/>
          </a:stretch>
        </p:blipFill>
        <p:spPr bwMode="auto">
          <a:xfrm>
            <a:off x="3900488" y="3"/>
            <a:ext cx="1362075" cy="447675"/>
          </a:xfrm>
          <a:prstGeom prst="rect">
            <a:avLst/>
          </a:prstGeom>
          <a:noFill/>
          <a:ln w="9525">
            <a:noFill/>
            <a:miter lim="800000"/>
            <a:headEnd/>
            <a:tailEnd/>
          </a:ln>
        </p:spPr>
      </p:pic>
      <p:sp>
        <p:nvSpPr>
          <p:cNvPr id="2" name="Title 1"/>
          <p:cNvSpPr>
            <a:spLocks noGrp="1"/>
          </p:cNvSpPr>
          <p:nvPr>
            <p:ph type="title"/>
          </p:nvPr>
        </p:nvSpPr>
        <p:spPr>
          <a:xfrm>
            <a:off x="1792288" y="4800608"/>
            <a:ext cx="5486400" cy="276999"/>
          </a:xfrm>
        </p:spPr>
        <p:txBody>
          <a:bodyPr anchor="b"/>
          <a:lstStyle>
            <a:lvl1pPr algn="l">
              <a:defRPr sz="2000" b="1"/>
            </a:lvl1pPr>
          </a:lstStyle>
          <a:p>
            <a:r>
              <a:rPr lang="en-US" noProof="0" smtClean="0"/>
              <a:t>Click to edit Master title style</a:t>
            </a:r>
            <a:endParaRPr lang="en-GB" noProof="0"/>
          </a:p>
        </p:txBody>
      </p:sp>
      <p:sp>
        <p:nvSpPr>
          <p:cNvPr id="3" name="Picture Placeholder 2"/>
          <p:cNvSpPr>
            <a:spLocks noGrp="1"/>
          </p:cNvSpPr>
          <p:nvPr>
            <p:ph type="pic" idx="1"/>
          </p:nvPr>
        </p:nvSpPr>
        <p:spPr>
          <a:xfrm>
            <a:off x="1792288" y="612775"/>
            <a:ext cx="5486400" cy="443198"/>
          </a:xfrm>
        </p:spPr>
        <p:txBody>
          <a:bodyPr/>
          <a:lstStyle>
            <a:lvl1pPr marL="0" indent="0">
              <a:buNone/>
              <a:defRPr sz="3200"/>
            </a:lvl1pPr>
            <a:lvl2pPr marL="457165" indent="0">
              <a:buNone/>
              <a:defRPr sz="2800"/>
            </a:lvl2pPr>
            <a:lvl3pPr marL="914331" indent="0">
              <a:buNone/>
              <a:defRPr sz="2400"/>
            </a:lvl3pPr>
            <a:lvl4pPr marL="1371495" indent="0">
              <a:buNone/>
              <a:defRPr sz="2000"/>
            </a:lvl4pPr>
            <a:lvl5pPr marL="1828660" indent="0">
              <a:buNone/>
              <a:defRPr sz="2000"/>
            </a:lvl5pPr>
            <a:lvl6pPr marL="2285826" indent="0">
              <a:buNone/>
              <a:defRPr sz="2000"/>
            </a:lvl6pPr>
            <a:lvl7pPr marL="2742990" indent="0">
              <a:buNone/>
              <a:defRPr sz="2000"/>
            </a:lvl7pPr>
            <a:lvl8pPr marL="3200156" indent="0">
              <a:buNone/>
              <a:defRPr sz="2000"/>
            </a:lvl8pPr>
            <a:lvl9pPr marL="3657321" indent="0">
              <a:buNone/>
              <a:defRPr sz="2000"/>
            </a:lvl9pPr>
          </a:lstStyle>
          <a:p>
            <a:pPr lvl="0"/>
            <a:r>
              <a:rPr lang="en-US" noProof="0" dirty="0" smtClean="0"/>
              <a:t>Click icon to add picture</a:t>
            </a:r>
            <a:endParaRPr lang="en-GB" noProof="0" dirty="0"/>
          </a:p>
        </p:txBody>
      </p:sp>
      <p:sp>
        <p:nvSpPr>
          <p:cNvPr id="4" name="Text Placeholder 3"/>
          <p:cNvSpPr>
            <a:spLocks noGrp="1"/>
          </p:cNvSpPr>
          <p:nvPr>
            <p:ph type="body" sz="half" idx="2"/>
          </p:nvPr>
        </p:nvSpPr>
        <p:spPr>
          <a:xfrm>
            <a:off x="1792288" y="5367345"/>
            <a:ext cx="5486400" cy="199439"/>
          </a:xfrm>
        </p:spPr>
        <p:txBody>
          <a:bodyPr/>
          <a:lstStyle>
            <a:lvl1pPr marL="0" indent="0">
              <a:buNone/>
              <a:defRPr sz="1400"/>
            </a:lvl1pPr>
            <a:lvl2pPr marL="457165" indent="0">
              <a:buNone/>
              <a:defRPr sz="1200"/>
            </a:lvl2pPr>
            <a:lvl3pPr marL="914331" indent="0">
              <a:buNone/>
              <a:defRPr sz="1000"/>
            </a:lvl3pPr>
            <a:lvl4pPr marL="1371495" indent="0">
              <a:buNone/>
              <a:defRPr sz="900"/>
            </a:lvl4pPr>
            <a:lvl5pPr marL="1828660" indent="0">
              <a:buNone/>
              <a:defRPr sz="900"/>
            </a:lvl5pPr>
            <a:lvl6pPr marL="2285826" indent="0">
              <a:buNone/>
              <a:defRPr sz="900"/>
            </a:lvl6pPr>
            <a:lvl7pPr marL="2742990" indent="0">
              <a:buNone/>
              <a:defRPr sz="900"/>
            </a:lvl7pPr>
            <a:lvl8pPr marL="3200156" indent="0">
              <a:buNone/>
              <a:defRPr sz="900"/>
            </a:lvl8pPr>
            <a:lvl9pPr marL="3657321"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xmlns="" val="817763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4"/>
          <p:cNvSpPr>
            <a:spLocks noGrp="1" noChangeArrowheads="1"/>
          </p:cNvSpPr>
          <p:nvPr>
            <p:ph type="title"/>
          </p:nvPr>
        </p:nvSpPr>
        <p:spPr bwMode="auto">
          <a:xfrm>
            <a:off x="246064" y="596904"/>
            <a:ext cx="8647112" cy="27622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lvl="0"/>
            <a:r>
              <a:rPr lang="en-GB" smtClean="0"/>
              <a:t>Headline: (20 pt.) Arial bold</a:t>
            </a:r>
          </a:p>
        </p:txBody>
      </p:sp>
      <p:sp>
        <p:nvSpPr>
          <p:cNvPr id="1028" name="Rectangle 26"/>
          <p:cNvSpPr>
            <a:spLocks noGrp="1" noChangeArrowheads="1"/>
          </p:cNvSpPr>
          <p:nvPr>
            <p:ph type="body" idx="1"/>
          </p:nvPr>
        </p:nvSpPr>
        <p:spPr bwMode="auto">
          <a:xfrm>
            <a:off x="246064" y="2092329"/>
            <a:ext cx="8647112" cy="2659063"/>
          </a:xfrm>
          <a:prstGeom prst="rect">
            <a:avLst/>
          </a:prstGeom>
          <a:noFill/>
          <a:ln w="12700" algn="ctr">
            <a:noFill/>
            <a:miter lim="800000"/>
            <a:headEnd/>
            <a:tailEnd/>
          </a:ln>
        </p:spPr>
        <p:txBody>
          <a:bodyPr vert="horz" wrap="square" lIns="0" tIns="0" rIns="0" bIns="0" numCol="1" anchor="t" anchorCtr="0" compatLnSpc="1">
            <a:prstTxWarp prst="textNoShape">
              <a:avLst/>
            </a:prstTxWarp>
            <a:spAutoFit/>
          </a:bodyPr>
          <a:lstStyle/>
          <a:p>
            <a:pPr lvl="0"/>
            <a:r>
              <a:rPr lang="en-GB" smtClean="0"/>
              <a:t>Text: 16-pt. Arial with Wingdings square square bullet 100%</a:t>
            </a:r>
          </a:p>
          <a:p>
            <a:pPr lvl="1"/>
            <a:r>
              <a:rPr lang="en-GB" smtClean="0"/>
              <a:t>Second-level bullet — Arial round</a:t>
            </a:r>
          </a:p>
          <a:p>
            <a:pPr lvl="2"/>
            <a:r>
              <a:rPr lang="en-GB" smtClean="0"/>
              <a:t>Third-level bullet — Arial Em dash</a:t>
            </a:r>
          </a:p>
          <a:p>
            <a:pPr lvl="3"/>
            <a:r>
              <a:rPr lang="en-GB" smtClean="0"/>
              <a:t>Fourth-level bullet — Arial Em dash</a:t>
            </a:r>
          </a:p>
          <a:p>
            <a:pPr lvl="4"/>
            <a:r>
              <a:rPr lang="en-GB" smtClean="0"/>
              <a:t>xx</a:t>
            </a:r>
          </a:p>
          <a:p>
            <a:pPr lvl="0"/>
            <a:r>
              <a:rPr lang="en-GB" smtClean="0"/>
              <a:t>Text: 16 pt. Arial, plain text sentence case</a:t>
            </a:r>
          </a:p>
          <a:p>
            <a:pPr lvl="1"/>
            <a:r>
              <a:rPr lang="en-GB" smtClean="0"/>
              <a:t>Second-level bullet</a:t>
            </a:r>
          </a:p>
          <a:p>
            <a:pPr lvl="2"/>
            <a:r>
              <a:rPr lang="en-GB" smtClean="0"/>
              <a:t>Third-level bullet</a:t>
            </a:r>
          </a:p>
          <a:p>
            <a:pPr lvl="3"/>
            <a:r>
              <a:rPr lang="en-GB" smtClean="0"/>
              <a:t>Fourth-level bullet</a:t>
            </a:r>
          </a:p>
        </p:txBody>
      </p:sp>
      <p:sp>
        <p:nvSpPr>
          <p:cNvPr id="1029" name="Rectangle 28"/>
          <p:cNvSpPr>
            <a:spLocks noChangeArrowheads="1"/>
          </p:cNvSpPr>
          <p:nvPr/>
        </p:nvSpPr>
        <p:spPr bwMode="auto">
          <a:xfrm>
            <a:off x="8650288" y="6705604"/>
            <a:ext cx="265112" cy="138113"/>
          </a:xfrm>
          <a:prstGeom prst="rect">
            <a:avLst/>
          </a:prstGeom>
          <a:noFill/>
          <a:ln w="12700">
            <a:noFill/>
            <a:miter lim="800000"/>
            <a:headEnd/>
            <a:tailEnd/>
          </a:ln>
        </p:spPr>
        <p:txBody>
          <a:bodyPr lIns="0" tIns="0" rIns="0" bIns="0" anchor="ctr">
            <a:spAutoFit/>
          </a:bodyPr>
          <a:lstStyle/>
          <a:p>
            <a:pPr algn="r" defTabSz="914400" eaLnBrk="0" hangingPunct="0"/>
            <a:fld id="{51A58D84-14E6-4784-B865-6B877E1372B0}" type="slidenum">
              <a:rPr lang="en-GB" sz="900">
                <a:solidFill>
                  <a:srgbClr val="77787B"/>
                </a:solidFill>
                <a:latin typeface="Arial"/>
              </a:rPr>
              <a:pPr algn="r" defTabSz="914400" eaLnBrk="0" hangingPunct="0"/>
              <a:t>‹#›</a:t>
            </a:fld>
            <a:endParaRPr lang="en-GB" sz="900" dirty="0">
              <a:solidFill>
                <a:srgbClr val="77787B"/>
              </a:solidFill>
              <a:latin typeface="Arial"/>
            </a:endParaRPr>
          </a:p>
        </p:txBody>
      </p:sp>
    </p:spTree>
    <p:extLst>
      <p:ext uri="{BB962C8B-B14F-4D97-AF65-F5344CB8AC3E}">
        <p14:creationId xmlns:p14="http://schemas.microsoft.com/office/powerpoint/2010/main" xmlns="" val="58927310"/>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Lst>
  <p:hf hdr="0" dt="0"/>
  <p:txStyles>
    <p:titleStyle>
      <a:lvl1pPr algn="l" rtl="0" fontAlgn="base">
        <a:lnSpc>
          <a:spcPct val="90000"/>
        </a:lnSpc>
        <a:spcBef>
          <a:spcPct val="0"/>
        </a:spcBef>
        <a:spcAft>
          <a:spcPct val="0"/>
        </a:spcAft>
        <a:defRPr sz="2000" b="1">
          <a:solidFill>
            <a:schemeClr val="tx1"/>
          </a:solidFill>
          <a:latin typeface="+mj-lt"/>
          <a:ea typeface="+mj-ea"/>
          <a:cs typeface="+mj-cs"/>
        </a:defRPr>
      </a:lvl1pPr>
      <a:lvl2pPr algn="l" rtl="0" fontAlgn="base">
        <a:lnSpc>
          <a:spcPct val="90000"/>
        </a:lnSpc>
        <a:spcBef>
          <a:spcPct val="0"/>
        </a:spcBef>
        <a:spcAft>
          <a:spcPct val="0"/>
        </a:spcAft>
        <a:defRPr sz="2000" b="1">
          <a:solidFill>
            <a:schemeClr val="tx1"/>
          </a:solidFill>
          <a:latin typeface="Arial" charset="0"/>
          <a:cs typeface="Arial" charset="0"/>
        </a:defRPr>
      </a:lvl2pPr>
      <a:lvl3pPr algn="l" rtl="0" fontAlgn="base">
        <a:lnSpc>
          <a:spcPct val="90000"/>
        </a:lnSpc>
        <a:spcBef>
          <a:spcPct val="0"/>
        </a:spcBef>
        <a:spcAft>
          <a:spcPct val="0"/>
        </a:spcAft>
        <a:defRPr sz="2000" b="1">
          <a:solidFill>
            <a:schemeClr val="tx1"/>
          </a:solidFill>
          <a:latin typeface="Arial" charset="0"/>
          <a:cs typeface="Arial" charset="0"/>
        </a:defRPr>
      </a:lvl3pPr>
      <a:lvl4pPr algn="l" rtl="0" fontAlgn="base">
        <a:lnSpc>
          <a:spcPct val="90000"/>
        </a:lnSpc>
        <a:spcBef>
          <a:spcPct val="0"/>
        </a:spcBef>
        <a:spcAft>
          <a:spcPct val="0"/>
        </a:spcAft>
        <a:defRPr sz="2000" b="1">
          <a:solidFill>
            <a:schemeClr val="tx1"/>
          </a:solidFill>
          <a:latin typeface="Arial" charset="0"/>
          <a:cs typeface="Arial" charset="0"/>
        </a:defRPr>
      </a:lvl4pPr>
      <a:lvl5pPr algn="l" rtl="0" fontAlgn="base">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p:titleStyle>
    <p:bodyStyle>
      <a:lvl1pPr marL="266700" indent="-266700" algn="l" rtl="0" fontAlgn="base">
        <a:lnSpc>
          <a:spcPct val="90000"/>
        </a:lnSpc>
        <a:spcBef>
          <a:spcPct val="90000"/>
        </a:spcBef>
        <a:spcAft>
          <a:spcPct val="0"/>
        </a:spcAft>
        <a:buClr>
          <a:schemeClr val="bg2"/>
        </a:buClr>
        <a:buFont typeface="Wingdings" pitchFamily="2" charset="2"/>
        <a:buChar char="n"/>
        <a:defRPr sz="1600">
          <a:solidFill>
            <a:schemeClr val="tx1"/>
          </a:solidFill>
          <a:latin typeface="+mn-lt"/>
          <a:ea typeface="+mn-ea"/>
          <a:cs typeface="+mn-cs"/>
        </a:defRPr>
      </a:lvl1pPr>
      <a:lvl2pPr marL="458788" indent="-188913" algn="l" rtl="0" fontAlgn="base">
        <a:lnSpc>
          <a:spcPct val="90000"/>
        </a:lnSpc>
        <a:spcBef>
          <a:spcPct val="50000"/>
        </a:spcBef>
        <a:spcAft>
          <a:spcPct val="0"/>
        </a:spcAft>
        <a:buClr>
          <a:schemeClr val="bg2"/>
        </a:buClr>
        <a:buFont typeface="Arial" charset="0"/>
        <a:buChar char="•"/>
        <a:defRPr sz="1600">
          <a:solidFill>
            <a:schemeClr val="tx1"/>
          </a:solidFill>
          <a:latin typeface="+mn-lt"/>
          <a:cs typeface="+mn-cs"/>
        </a:defRPr>
      </a:lvl2pPr>
      <a:lvl3pPr marL="623888" indent="-161925" algn="l" rtl="0" fontAlgn="base">
        <a:lnSpc>
          <a:spcPct val="90000"/>
        </a:lnSpc>
        <a:spcBef>
          <a:spcPct val="30000"/>
        </a:spcBef>
        <a:spcAft>
          <a:spcPct val="0"/>
        </a:spcAft>
        <a:buClr>
          <a:schemeClr val="bg2"/>
        </a:buClr>
        <a:buFont typeface="Arial" charset="0"/>
        <a:buChar char="–"/>
        <a:defRPr sz="1600">
          <a:solidFill>
            <a:schemeClr val="tx1"/>
          </a:solidFill>
          <a:latin typeface="+mn-lt"/>
          <a:cs typeface="+mn-cs"/>
        </a:defRPr>
      </a:lvl3pPr>
      <a:lvl4pPr marL="793750" indent="-166688" algn="l" rtl="0" fontAlgn="base">
        <a:lnSpc>
          <a:spcPct val="90000"/>
        </a:lnSpc>
        <a:spcBef>
          <a:spcPct val="10000"/>
        </a:spcBef>
        <a:spcAft>
          <a:spcPct val="0"/>
        </a:spcAft>
        <a:buClr>
          <a:schemeClr val="bg2"/>
        </a:buClr>
        <a:buFont typeface="Arial" charset="0"/>
        <a:buChar char="-"/>
        <a:defRPr sz="1600">
          <a:solidFill>
            <a:schemeClr val="tx1"/>
          </a:solidFill>
          <a:latin typeface="+mn-lt"/>
          <a:cs typeface="+mn-cs"/>
        </a:defRPr>
      </a:lvl4pPr>
      <a:lvl5pPr marL="955675" indent="-158750"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5pPr>
      <a:lvl6pPr marL="1414356"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520"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685"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5851"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9pPr>
    </p:bodyStyle>
    <p:otherStyle>
      <a:defPPr>
        <a:defRPr lang="en-US"/>
      </a:defPPr>
      <a:lvl1pPr marL="0" algn="l" defTabSz="914331" rtl="0" eaLnBrk="1" latinLnBrk="0" hangingPunct="1">
        <a:defRPr sz="1800" kern="1200">
          <a:solidFill>
            <a:schemeClr val="tx1"/>
          </a:solidFill>
          <a:latin typeface="+mn-lt"/>
          <a:ea typeface="+mn-ea"/>
          <a:cs typeface="+mn-cs"/>
        </a:defRPr>
      </a:lvl1pPr>
      <a:lvl2pPr marL="457165" algn="l" defTabSz="914331" rtl="0" eaLnBrk="1" latinLnBrk="0" hangingPunct="1">
        <a:defRPr sz="1800" kern="1200">
          <a:solidFill>
            <a:schemeClr val="tx1"/>
          </a:solidFill>
          <a:latin typeface="+mn-lt"/>
          <a:ea typeface="+mn-ea"/>
          <a:cs typeface="+mn-cs"/>
        </a:defRPr>
      </a:lvl2pPr>
      <a:lvl3pPr marL="914331" algn="l" defTabSz="914331" rtl="0" eaLnBrk="1" latinLnBrk="0" hangingPunct="1">
        <a:defRPr sz="1800" kern="1200">
          <a:solidFill>
            <a:schemeClr val="tx1"/>
          </a:solidFill>
          <a:latin typeface="+mn-lt"/>
          <a:ea typeface="+mn-ea"/>
          <a:cs typeface="+mn-cs"/>
        </a:defRPr>
      </a:lvl3pPr>
      <a:lvl4pPr marL="1371495" algn="l" defTabSz="914331" rtl="0" eaLnBrk="1" latinLnBrk="0" hangingPunct="1">
        <a:defRPr sz="1800" kern="1200">
          <a:solidFill>
            <a:schemeClr val="tx1"/>
          </a:solidFill>
          <a:latin typeface="+mn-lt"/>
          <a:ea typeface="+mn-ea"/>
          <a:cs typeface="+mn-cs"/>
        </a:defRPr>
      </a:lvl4pPr>
      <a:lvl5pPr marL="1828660" algn="l" defTabSz="914331" rtl="0" eaLnBrk="1" latinLnBrk="0" hangingPunct="1">
        <a:defRPr sz="1800" kern="1200">
          <a:solidFill>
            <a:schemeClr val="tx1"/>
          </a:solidFill>
          <a:latin typeface="+mn-lt"/>
          <a:ea typeface="+mn-ea"/>
          <a:cs typeface="+mn-cs"/>
        </a:defRPr>
      </a:lvl5pPr>
      <a:lvl6pPr marL="2285826" algn="l" defTabSz="914331" rtl="0" eaLnBrk="1" latinLnBrk="0" hangingPunct="1">
        <a:defRPr sz="1800" kern="1200">
          <a:solidFill>
            <a:schemeClr val="tx1"/>
          </a:solidFill>
          <a:latin typeface="+mn-lt"/>
          <a:ea typeface="+mn-ea"/>
          <a:cs typeface="+mn-cs"/>
        </a:defRPr>
      </a:lvl6pPr>
      <a:lvl7pPr marL="2742990" algn="l" defTabSz="914331" rtl="0" eaLnBrk="1" latinLnBrk="0" hangingPunct="1">
        <a:defRPr sz="1800" kern="1200">
          <a:solidFill>
            <a:schemeClr val="tx1"/>
          </a:solidFill>
          <a:latin typeface="+mn-lt"/>
          <a:ea typeface="+mn-ea"/>
          <a:cs typeface="+mn-cs"/>
        </a:defRPr>
      </a:lvl7pPr>
      <a:lvl8pPr marL="3200156" algn="l" defTabSz="914331" rtl="0" eaLnBrk="1" latinLnBrk="0" hangingPunct="1">
        <a:defRPr sz="1800" kern="1200">
          <a:solidFill>
            <a:schemeClr val="tx1"/>
          </a:solidFill>
          <a:latin typeface="+mn-lt"/>
          <a:ea typeface="+mn-ea"/>
          <a:cs typeface="+mn-cs"/>
        </a:defRPr>
      </a:lvl8pPr>
      <a:lvl9pPr marL="3657321" algn="l" defTabSz="91433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3"/>
          <p:cNvSpPr>
            <a:spLocks noChangeShapeType="1"/>
          </p:cNvSpPr>
          <p:nvPr/>
        </p:nvSpPr>
        <p:spPr bwMode="auto">
          <a:xfrm flipV="1">
            <a:off x="246067" y="457200"/>
            <a:ext cx="8669337" cy="0"/>
          </a:xfrm>
          <a:prstGeom prst="line">
            <a:avLst/>
          </a:prstGeom>
          <a:noFill/>
          <a:ln w="28575">
            <a:solidFill>
              <a:schemeClr val="bg2"/>
            </a:solidFill>
            <a:round/>
            <a:headEnd/>
            <a:tailEnd/>
          </a:ln>
        </p:spPr>
        <p:txBody>
          <a:bodyPr wrap="none" lIns="91433" tIns="45717" rIns="91433" bIns="45717" anchor="ctr"/>
          <a:lstStyle/>
          <a:p>
            <a:pPr defTabSz="914400"/>
            <a:endParaRPr lang="en-ZA" sz="1400" dirty="0">
              <a:solidFill>
                <a:srgbClr val="000000"/>
              </a:solidFill>
              <a:latin typeface="Arial"/>
            </a:endParaRPr>
          </a:p>
        </p:txBody>
      </p:sp>
      <p:sp>
        <p:nvSpPr>
          <p:cNvPr id="1027" name="Rectangle 24"/>
          <p:cNvSpPr>
            <a:spLocks noGrp="1" noChangeArrowheads="1"/>
          </p:cNvSpPr>
          <p:nvPr>
            <p:ph type="title"/>
          </p:nvPr>
        </p:nvSpPr>
        <p:spPr bwMode="auto">
          <a:xfrm>
            <a:off x="246064" y="596930"/>
            <a:ext cx="8647112" cy="27622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lvl="0"/>
            <a:r>
              <a:rPr lang="en-GB" smtClean="0"/>
              <a:t>Headline: (20 pt.) Arial bold</a:t>
            </a:r>
          </a:p>
        </p:txBody>
      </p:sp>
      <p:sp>
        <p:nvSpPr>
          <p:cNvPr id="1028" name="Rectangle 26"/>
          <p:cNvSpPr>
            <a:spLocks noGrp="1" noChangeArrowheads="1"/>
          </p:cNvSpPr>
          <p:nvPr>
            <p:ph type="body" idx="1"/>
          </p:nvPr>
        </p:nvSpPr>
        <p:spPr bwMode="auto">
          <a:xfrm>
            <a:off x="246064" y="2092355"/>
            <a:ext cx="8647112" cy="2659063"/>
          </a:xfrm>
          <a:prstGeom prst="rect">
            <a:avLst/>
          </a:prstGeom>
          <a:noFill/>
          <a:ln w="12700" algn="ctr">
            <a:noFill/>
            <a:miter lim="800000"/>
            <a:headEnd/>
            <a:tailEnd/>
          </a:ln>
        </p:spPr>
        <p:txBody>
          <a:bodyPr vert="horz" wrap="square" lIns="0" tIns="0" rIns="0" bIns="0" numCol="1" anchor="t" anchorCtr="0" compatLnSpc="1">
            <a:prstTxWarp prst="textNoShape">
              <a:avLst/>
            </a:prstTxWarp>
            <a:spAutoFit/>
          </a:bodyPr>
          <a:lstStyle/>
          <a:p>
            <a:pPr lvl="0"/>
            <a:r>
              <a:rPr lang="en-GB" smtClean="0"/>
              <a:t>Text: 16-pt. Arial with Wingdings square square bullet 100%</a:t>
            </a:r>
          </a:p>
          <a:p>
            <a:pPr lvl="1"/>
            <a:r>
              <a:rPr lang="en-GB" smtClean="0"/>
              <a:t>Second-level bullet — Arial round</a:t>
            </a:r>
          </a:p>
          <a:p>
            <a:pPr lvl="2"/>
            <a:r>
              <a:rPr lang="en-GB" smtClean="0"/>
              <a:t>Third-level bullet — Arial Em dash</a:t>
            </a:r>
          </a:p>
          <a:p>
            <a:pPr lvl="3"/>
            <a:r>
              <a:rPr lang="en-GB" smtClean="0"/>
              <a:t>Fourth-level bullet — Arial Em dash</a:t>
            </a:r>
          </a:p>
          <a:p>
            <a:pPr lvl="4"/>
            <a:r>
              <a:rPr lang="en-GB" smtClean="0"/>
              <a:t>xx</a:t>
            </a:r>
          </a:p>
          <a:p>
            <a:pPr lvl="0"/>
            <a:r>
              <a:rPr lang="en-GB" smtClean="0"/>
              <a:t>Text: 16 pt. Arial, plain text sentence case</a:t>
            </a:r>
          </a:p>
          <a:p>
            <a:pPr lvl="1"/>
            <a:r>
              <a:rPr lang="en-GB" smtClean="0"/>
              <a:t>Second-level bullet</a:t>
            </a:r>
          </a:p>
          <a:p>
            <a:pPr lvl="2"/>
            <a:r>
              <a:rPr lang="en-GB" smtClean="0"/>
              <a:t>Third-level bullet</a:t>
            </a:r>
          </a:p>
          <a:p>
            <a:pPr lvl="3"/>
            <a:r>
              <a:rPr lang="en-GB" smtClean="0"/>
              <a:t>Fourth-level bullet</a:t>
            </a:r>
          </a:p>
        </p:txBody>
      </p:sp>
      <p:sp>
        <p:nvSpPr>
          <p:cNvPr id="1029" name="Rectangle 28"/>
          <p:cNvSpPr>
            <a:spLocks noChangeArrowheads="1"/>
          </p:cNvSpPr>
          <p:nvPr/>
        </p:nvSpPr>
        <p:spPr bwMode="auto">
          <a:xfrm>
            <a:off x="8650288" y="6705630"/>
            <a:ext cx="265112" cy="138113"/>
          </a:xfrm>
          <a:prstGeom prst="rect">
            <a:avLst/>
          </a:prstGeom>
          <a:noFill/>
          <a:ln w="12700">
            <a:noFill/>
            <a:miter lim="800000"/>
            <a:headEnd/>
            <a:tailEnd/>
          </a:ln>
        </p:spPr>
        <p:txBody>
          <a:bodyPr lIns="0" tIns="0" rIns="0" bIns="0" anchor="ctr">
            <a:spAutoFit/>
          </a:bodyPr>
          <a:lstStyle/>
          <a:p>
            <a:pPr algn="r" defTabSz="914400" eaLnBrk="0" hangingPunct="0"/>
            <a:fld id="{51A58D84-14E6-4784-B865-6B877E1372B0}" type="slidenum">
              <a:rPr lang="en-GB" sz="900">
                <a:solidFill>
                  <a:srgbClr val="77787B"/>
                </a:solidFill>
                <a:latin typeface="Arial"/>
              </a:rPr>
              <a:pPr algn="r" defTabSz="914400" eaLnBrk="0" hangingPunct="0"/>
              <a:t>‹#›</a:t>
            </a:fld>
            <a:endParaRPr lang="en-GB" sz="900" dirty="0">
              <a:solidFill>
                <a:srgbClr val="77787B"/>
              </a:solidFill>
              <a:latin typeface="Arial"/>
            </a:endParaRPr>
          </a:p>
        </p:txBody>
      </p:sp>
      <p:pic>
        <p:nvPicPr>
          <p:cNvPr id="1031" name="Picture 6" descr="C:\Users\jmumaw\Desktop\DCS\Pics\Logo.JPG"/>
          <p:cNvPicPr>
            <a:picLocks noChangeAspect="1" noChangeArrowheads="1"/>
          </p:cNvPicPr>
          <p:nvPr userDrawn="1"/>
        </p:nvPicPr>
        <p:blipFill>
          <a:blip r:embed="rId13" cstate="print"/>
          <a:srcRect/>
          <a:stretch>
            <a:fillRect/>
          </a:stretch>
        </p:blipFill>
        <p:spPr bwMode="auto">
          <a:xfrm>
            <a:off x="3900490" y="3"/>
            <a:ext cx="1362075" cy="447675"/>
          </a:xfrm>
          <a:prstGeom prst="rect">
            <a:avLst/>
          </a:prstGeom>
          <a:noFill/>
          <a:ln w="9525">
            <a:noFill/>
            <a:miter lim="800000"/>
            <a:headEnd/>
            <a:tailEnd/>
          </a:ln>
        </p:spPr>
      </p:pic>
      <p:sp>
        <p:nvSpPr>
          <p:cNvPr id="1032" name="Text Box 39"/>
          <p:cNvSpPr txBox="1">
            <a:spLocks noChangeArrowheads="1"/>
          </p:cNvSpPr>
          <p:nvPr userDrawn="1"/>
        </p:nvSpPr>
        <p:spPr bwMode="auto">
          <a:xfrm>
            <a:off x="242890" y="80963"/>
            <a:ext cx="1685925" cy="360850"/>
          </a:xfrm>
          <a:prstGeom prst="rect">
            <a:avLst/>
          </a:prstGeom>
          <a:noFill/>
          <a:ln w="12700" algn="ctr">
            <a:noFill/>
            <a:miter lim="800000"/>
            <a:headEnd/>
            <a:tailEnd/>
          </a:ln>
        </p:spPr>
        <p:txBody>
          <a:bodyPr lIns="72000" tIns="72000" rIns="72000" bIns="72000">
            <a:spAutoFit/>
          </a:bodyPr>
          <a:lstStyle/>
          <a:p>
            <a:pPr defTabSz="914400"/>
            <a:r>
              <a:rPr lang="en-GB" sz="1400" i="1" dirty="0" smtClean="0">
                <a:solidFill>
                  <a:srgbClr val="000000"/>
                </a:solidFill>
                <a:latin typeface="Arial"/>
              </a:rPr>
              <a:t>Confidential</a:t>
            </a:r>
            <a:endParaRPr lang="en-GB" sz="1400" i="1" dirty="0">
              <a:solidFill>
                <a:srgbClr val="000000"/>
              </a:solidFill>
              <a:latin typeface="Arial"/>
            </a:endParaRPr>
          </a:p>
        </p:txBody>
      </p:sp>
    </p:spTree>
    <p:extLst>
      <p:ext uri="{BB962C8B-B14F-4D97-AF65-F5344CB8AC3E}">
        <p14:creationId xmlns:p14="http://schemas.microsoft.com/office/powerpoint/2010/main" xmlns="" val="827362868"/>
      </p:ext>
    </p:extLst>
  </p:cSld>
  <p:clrMap bg1="lt1" tx1="dk1" bg2="lt2" tx2="dk2" accent1="accent1" accent2="accent2" accent3="accent3" accent4="accent4" accent5="accent5" accent6="accent6" hlink="hlink" folHlink="folHlink"/>
  <p:sldLayoutIdLst>
    <p:sldLayoutId id="2147484364" r:id="rId1"/>
    <p:sldLayoutId id="2147484365" r:id="rId2"/>
    <p:sldLayoutId id="2147484366" r:id="rId3"/>
    <p:sldLayoutId id="2147484367" r:id="rId4"/>
    <p:sldLayoutId id="2147484368" r:id="rId5"/>
    <p:sldLayoutId id="2147484369" r:id="rId6"/>
    <p:sldLayoutId id="2147484370" r:id="rId7"/>
    <p:sldLayoutId id="2147484371" r:id="rId8"/>
    <p:sldLayoutId id="2147484372" r:id="rId9"/>
    <p:sldLayoutId id="2147484373" r:id="rId10"/>
    <p:sldLayoutId id="2147484374" r:id="rId11"/>
  </p:sldLayoutIdLst>
  <p:hf hdr="0" dt="0"/>
  <p:txStyles>
    <p:titleStyle>
      <a:lvl1pPr algn="l" rtl="0" fontAlgn="base">
        <a:lnSpc>
          <a:spcPct val="90000"/>
        </a:lnSpc>
        <a:spcBef>
          <a:spcPct val="0"/>
        </a:spcBef>
        <a:spcAft>
          <a:spcPct val="0"/>
        </a:spcAft>
        <a:defRPr sz="2000" b="1">
          <a:solidFill>
            <a:schemeClr val="tx1"/>
          </a:solidFill>
          <a:latin typeface="+mj-lt"/>
          <a:ea typeface="+mj-ea"/>
          <a:cs typeface="+mj-cs"/>
        </a:defRPr>
      </a:lvl1pPr>
      <a:lvl2pPr algn="l" rtl="0" fontAlgn="base">
        <a:lnSpc>
          <a:spcPct val="90000"/>
        </a:lnSpc>
        <a:spcBef>
          <a:spcPct val="0"/>
        </a:spcBef>
        <a:spcAft>
          <a:spcPct val="0"/>
        </a:spcAft>
        <a:defRPr sz="2000" b="1">
          <a:solidFill>
            <a:schemeClr val="tx1"/>
          </a:solidFill>
          <a:latin typeface="Arial" charset="0"/>
          <a:cs typeface="Arial" charset="0"/>
        </a:defRPr>
      </a:lvl2pPr>
      <a:lvl3pPr algn="l" rtl="0" fontAlgn="base">
        <a:lnSpc>
          <a:spcPct val="90000"/>
        </a:lnSpc>
        <a:spcBef>
          <a:spcPct val="0"/>
        </a:spcBef>
        <a:spcAft>
          <a:spcPct val="0"/>
        </a:spcAft>
        <a:defRPr sz="2000" b="1">
          <a:solidFill>
            <a:schemeClr val="tx1"/>
          </a:solidFill>
          <a:latin typeface="Arial" charset="0"/>
          <a:cs typeface="Arial" charset="0"/>
        </a:defRPr>
      </a:lvl3pPr>
      <a:lvl4pPr algn="l" rtl="0" fontAlgn="base">
        <a:lnSpc>
          <a:spcPct val="90000"/>
        </a:lnSpc>
        <a:spcBef>
          <a:spcPct val="0"/>
        </a:spcBef>
        <a:spcAft>
          <a:spcPct val="0"/>
        </a:spcAft>
        <a:defRPr sz="2000" b="1">
          <a:solidFill>
            <a:schemeClr val="tx1"/>
          </a:solidFill>
          <a:latin typeface="Arial" charset="0"/>
          <a:cs typeface="Arial" charset="0"/>
        </a:defRPr>
      </a:lvl4pPr>
      <a:lvl5pPr algn="l" rtl="0" fontAlgn="base">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p:titleStyle>
    <p:bodyStyle>
      <a:lvl1pPr marL="266700" indent="-266700" algn="l" rtl="0" fontAlgn="base">
        <a:lnSpc>
          <a:spcPct val="90000"/>
        </a:lnSpc>
        <a:spcBef>
          <a:spcPct val="90000"/>
        </a:spcBef>
        <a:spcAft>
          <a:spcPct val="0"/>
        </a:spcAft>
        <a:buClr>
          <a:schemeClr val="bg2"/>
        </a:buClr>
        <a:buFont typeface="Wingdings" pitchFamily="2" charset="2"/>
        <a:buChar char="n"/>
        <a:defRPr sz="1600">
          <a:solidFill>
            <a:schemeClr val="tx1"/>
          </a:solidFill>
          <a:latin typeface="+mn-lt"/>
          <a:ea typeface="+mn-ea"/>
          <a:cs typeface="+mn-cs"/>
        </a:defRPr>
      </a:lvl1pPr>
      <a:lvl2pPr marL="458788" indent="-188913" algn="l" rtl="0" fontAlgn="base">
        <a:lnSpc>
          <a:spcPct val="90000"/>
        </a:lnSpc>
        <a:spcBef>
          <a:spcPct val="50000"/>
        </a:spcBef>
        <a:spcAft>
          <a:spcPct val="0"/>
        </a:spcAft>
        <a:buClr>
          <a:schemeClr val="bg2"/>
        </a:buClr>
        <a:buFont typeface="Arial" charset="0"/>
        <a:buChar char="•"/>
        <a:defRPr sz="1600">
          <a:solidFill>
            <a:schemeClr val="tx1"/>
          </a:solidFill>
          <a:latin typeface="+mn-lt"/>
          <a:cs typeface="+mn-cs"/>
        </a:defRPr>
      </a:lvl2pPr>
      <a:lvl3pPr marL="623888" indent="-161925" algn="l" rtl="0" fontAlgn="base">
        <a:lnSpc>
          <a:spcPct val="90000"/>
        </a:lnSpc>
        <a:spcBef>
          <a:spcPct val="30000"/>
        </a:spcBef>
        <a:spcAft>
          <a:spcPct val="0"/>
        </a:spcAft>
        <a:buClr>
          <a:schemeClr val="bg2"/>
        </a:buClr>
        <a:buFont typeface="Arial" charset="0"/>
        <a:buChar char="–"/>
        <a:defRPr sz="1600">
          <a:solidFill>
            <a:schemeClr val="tx1"/>
          </a:solidFill>
          <a:latin typeface="+mn-lt"/>
          <a:cs typeface="+mn-cs"/>
        </a:defRPr>
      </a:lvl3pPr>
      <a:lvl4pPr marL="793750" indent="-166688" algn="l" rtl="0" fontAlgn="base">
        <a:lnSpc>
          <a:spcPct val="90000"/>
        </a:lnSpc>
        <a:spcBef>
          <a:spcPct val="10000"/>
        </a:spcBef>
        <a:spcAft>
          <a:spcPct val="0"/>
        </a:spcAft>
        <a:buClr>
          <a:schemeClr val="bg2"/>
        </a:buClr>
        <a:buFont typeface="Arial" charset="0"/>
        <a:buChar char="-"/>
        <a:defRPr sz="1600">
          <a:solidFill>
            <a:schemeClr val="tx1"/>
          </a:solidFill>
          <a:latin typeface="+mn-lt"/>
          <a:cs typeface="+mn-cs"/>
        </a:defRPr>
      </a:lvl4pPr>
      <a:lvl5pPr marL="955675" indent="-158750"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5pPr>
      <a:lvl6pPr marL="1414356"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520"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685"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5851"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9pPr>
    </p:bodyStyle>
    <p:otherStyle>
      <a:defPPr>
        <a:defRPr lang="en-US"/>
      </a:defPPr>
      <a:lvl1pPr marL="0" algn="l" defTabSz="914331" rtl="0" eaLnBrk="1" latinLnBrk="0" hangingPunct="1">
        <a:defRPr sz="1800" kern="1200">
          <a:solidFill>
            <a:schemeClr val="tx1"/>
          </a:solidFill>
          <a:latin typeface="+mn-lt"/>
          <a:ea typeface="+mn-ea"/>
          <a:cs typeface="+mn-cs"/>
        </a:defRPr>
      </a:lvl1pPr>
      <a:lvl2pPr marL="457165" algn="l" defTabSz="914331" rtl="0" eaLnBrk="1" latinLnBrk="0" hangingPunct="1">
        <a:defRPr sz="1800" kern="1200">
          <a:solidFill>
            <a:schemeClr val="tx1"/>
          </a:solidFill>
          <a:latin typeface="+mn-lt"/>
          <a:ea typeface="+mn-ea"/>
          <a:cs typeface="+mn-cs"/>
        </a:defRPr>
      </a:lvl2pPr>
      <a:lvl3pPr marL="914331" algn="l" defTabSz="914331" rtl="0" eaLnBrk="1" latinLnBrk="0" hangingPunct="1">
        <a:defRPr sz="1800" kern="1200">
          <a:solidFill>
            <a:schemeClr val="tx1"/>
          </a:solidFill>
          <a:latin typeface="+mn-lt"/>
          <a:ea typeface="+mn-ea"/>
          <a:cs typeface="+mn-cs"/>
        </a:defRPr>
      </a:lvl3pPr>
      <a:lvl4pPr marL="1371495" algn="l" defTabSz="914331" rtl="0" eaLnBrk="1" latinLnBrk="0" hangingPunct="1">
        <a:defRPr sz="1800" kern="1200">
          <a:solidFill>
            <a:schemeClr val="tx1"/>
          </a:solidFill>
          <a:latin typeface="+mn-lt"/>
          <a:ea typeface="+mn-ea"/>
          <a:cs typeface="+mn-cs"/>
        </a:defRPr>
      </a:lvl4pPr>
      <a:lvl5pPr marL="1828660" algn="l" defTabSz="914331" rtl="0" eaLnBrk="1" latinLnBrk="0" hangingPunct="1">
        <a:defRPr sz="1800" kern="1200">
          <a:solidFill>
            <a:schemeClr val="tx1"/>
          </a:solidFill>
          <a:latin typeface="+mn-lt"/>
          <a:ea typeface="+mn-ea"/>
          <a:cs typeface="+mn-cs"/>
        </a:defRPr>
      </a:lvl5pPr>
      <a:lvl6pPr marL="2285826" algn="l" defTabSz="914331" rtl="0" eaLnBrk="1" latinLnBrk="0" hangingPunct="1">
        <a:defRPr sz="1800" kern="1200">
          <a:solidFill>
            <a:schemeClr val="tx1"/>
          </a:solidFill>
          <a:latin typeface="+mn-lt"/>
          <a:ea typeface="+mn-ea"/>
          <a:cs typeface="+mn-cs"/>
        </a:defRPr>
      </a:lvl6pPr>
      <a:lvl7pPr marL="2742990" algn="l" defTabSz="914331" rtl="0" eaLnBrk="1" latinLnBrk="0" hangingPunct="1">
        <a:defRPr sz="1800" kern="1200">
          <a:solidFill>
            <a:schemeClr val="tx1"/>
          </a:solidFill>
          <a:latin typeface="+mn-lt"/>
          <a:ea typeface="+mn-ea"/>
          <a:cs typeface="+mn-cs"/>
        </a:defRPr>
      </a:lvl7pPr>
      <a:lvl8pPr marL="3200156" algn="l" defTabSz="914331" rtl="0" eaLnBrk="1" latinLnBrk="0" hangingPunct="1">
        <a:defRPr sz="1800" kern="1200">
          <a:solidFill>
            <a:schemeClr val="tx1"/>
          </a:solidFill>
          <a:latin typeface="+mn-lt"/>
          <a:ea typeface="+mn-ea"/>
          <a:cs typeface="+mn-cs"/>
        </a:defRPr>
      </a:lvl8pPr>
      <a:lvl9pPr marL="3657321" algn="l" defTabSz="914331"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3"/>
          <p:cNvSpPr>
            <a:spLocks noChangeShapeType="1"/>
          </p:cNvSpPr>
          <p:nvPr/>
        </p:nvSpPr>
        <p:spPr bwMode="auto">
          <a:xfrm flipV="1">
            <a:off x="246068" y="457200"/>
            <a:ext cx="8669337" cy="0"/>
          </a:xfrm>
          <a:prstGeom prst="line">
            <a:avLst/>
          </a:prstGeom>
          <a:noFill/>
          <a:ln w="28575">
            <a:solidFill>
              <a:schemeClr val="bg2"/>
            </a:solidFill>
            <a:round/>
            <a:headEnd/>
            <a:tailEnd/>
          </a:ln>
        </p:spPr>
        <p:txBody>
          <a:bodyPr wrap="none" lIns="91433" tIns="45717" rIns="91433" bIns="45717" anchor="ctr"/>
          <a:lstStyle/>
          <a:p>
            <a:pPr defTabSz="914400"/>
            <a:endParaRPr lang="en-ZA" sz="1400" dirty="0">
              <a:solidFill>
                <a:srgbClr val="000000"/>
              </a:solidFill>
              <a:latin typeface="Arial"/>
            </a:endParaRPr>
          </a:p>
        </p:txBody>
      </p:sp>
      <p:sp>
        <p:nvSpPr>
          <p:cNvPr id="1027" name="Rectangle 24"/>
          <p:cNvSpPr>
            <a:spLocks noGrp="1" noChangeArrowheads="1"/>
          </p:cNvSpPr>
          <p:nvPr>
            <p:ph type="title"/>
          </p:nvPr>
        </p:nvSpPr>
        <p:spPr bwMode="auto">
          <a:xfrm>
            <a:off x="246064" y="596924"/>
            <a:ext cx="8647112" cy="27622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lvl="0"/>
            <a:r>
              <a:rPr lang="en-GB" smtClean="0"/>
              <a:t>Headline: (20 pt.) Arial bold</a:t>
            </a:r>
          </a:p>
        </p:txBody>
      </p:sp>
      <p:sp>
        <p:nvSpPr>
          <p:cNvPr id="1028" name="Rectangle 26"/>
          <p:cNvSpPr>
            <a:spLocks noGrp="1" noChangeArrowheads="1"/>
          </p:cNvSpPr>
          <p:nvPr>
            <p:ph type="body" idx="1"/>
          </p:nvPr>
        </p:nvSpPr>
        <p:spPr bwMode="auto">
          <a:xfrm>
            <a:off x="246064" y="2092336"/>
            <a:ext cx="8647112" cy="2659063"/>
          </a:xfrm>
          <a:prstGeom prst="rect">
            <a:avLst/>
          </a:prstGeom>
          <a:noFill/>
          <a:ln w="12700" algn="ctr">
            <a:noFill/>
            <a:miter lim="800000"/>
            <a:headEnd/>
            <a:tailEnd/>
          </a:ln>
        </p:spPr>
        <p:txBody>
          <a:bodyPr vert="horz" wrap="square" lIns="0" tIns="0" rIns="0" bIns="0" numCol="1" anchor="t" anchorCtr="0" compatLnSpc="1">
            <a:prstTxWarp prst="textNoShape">
              <a:avLst/>
            </a:prstTxWarp>
            <a:spAutoFit/>
          </a:bodyPr>
          <a:lstStyle/>
          <a:p>
            <a:pPr lvl="0"/>
            <a:r>
              <a:rPr lang="en-GB" smtClean="0"/>
              <a:t>Text: 16-pt. Arial with Wingdings square square bullet 100%</a:t>
            </a:r>
          </a:p>
          <a:p>
            <a:pPr lvl="1"/>
            <a:r>
              <a:rPr lang="en-GB" smtClean="0"/>
              <a:t>Second-level bullet — Arial round</a:t>
            </a:r>
          </a:p>
          <a:p>
            <a:pPr lvl="2"/>
            <a:r>
              <a:rPr lang="en-GB" smtClean="0"/>
              <a:t>Third-level bullet — Arial Em dash</a:t>
            </a:r>
          </a:p>
          <a:p>
            <a:pPr lvl="3"/>
            <a:r>
              <a:rPr lang="en-GB" smtClean="0"/>
              <a:t>Fourth-level bullet — Arial Em dash</a:t>
            </a:r>
          </a:p>
          <a:p>
            <a:pPr lvl="4"/>
            <a:r>
              <a:rPr lang="en-GB" smtClean="0"/>
              <a:t>xx</a:t>
            </a:r>
          </a:p>
          <a:p>
            <a:pPr lvl="0"/>
            <a:r>
              <a:rPr lang="en-GB" smtClean="0"/>
              <a:t>Text: 16 pt. Arial, plain text sentence case</a:t>
            </a:r>
          </a:p>
          <a:p>
            <a:pPr lvl="1"/>
            <a:r>
              <a:rPr lang="en-GB" smtClean="0"/>
              <a:t>Second-level bullet</a:t>
            </a:r>
          </a:p>
          <a:p>
            <a:pPr lvl="2"/>
            <a:r>
              <a:rPr lang="en-GB" smtClean="0"/>
              <a:t>Third-level bullet</a:t>
            </a:r>
          </a:p>
          <a:p>
            <a:pPr lvl="3"/>
            <a:r>
              <a:rPr lang="en-GB" smtClean="0"/>
              <a:t>Fourth-level bullet</a:t>
            </a:r>
          </a:p>
        </p:txBody>
      </p:sp>
      <p:sp>
        <p:nvSpPr>
          <p:cNvPr id="1029" name="Rectangle 28"/>
          <p:cNvSpPr>
            <a:spLocks noChangeArrowheads="1"/>
          </p:cNvSpPr>
          <p:nvPr/>
        </p:nvSpPr>
        <p:spPr bwMode="auto">
          <a:xfrm>
            <a:off x="8650288" y="6705624"/>
            <a:ext cx="265112" cy="138113"/>
          </a:xfrm>
          <a:prstGeom prst="rect">
            <a:avLst/>
          </a:prstGeom>
          <a:noFill/>
          <a:ln w="12700">
            <a:noFill/>
            <a:miter lim="800000"/>
            <a:headEnd/>
            <a:tailEnd/>
          </a:ln>
        </p:spPr>
        <p:txBody>
          <a:bodyPr lIns="0" tIns="0" rIns="0" bIns="0" anchor="ctr">
            <a:spAutoFit/>
          </a:bodyPr>
          <a:lstStyle/>
          <a:p>
            <a:pPr algn="r" defTabSz="914400" eaLnBrk="0" hangingPunct="0"/>
            <a:fld id="{51A58D84-14E6-4784-B865-6B877E1372B0}" type="slidenum">
              <a:rPr lang="en-GB" sz="900">
                <a:solidFill>
                  <a:srgbClr val="77787B"/>
                </a:solidFill>
                <a:latin typeface="Arial"/>
              </a:rPr>
              <a:pPr algn="r" defTabSz="914400" eaLnBrk="0" hangingPunct="0"/>
              <a:t>‹#›</a:t>
            </a:fld>
            <a:endParaRPr lang="en-GB" sz="900" dirty="0">
              <a:solidFill>
                <a:srgbClr val="77787B"/>
              </a:solidFill>
              <a:latin typeface="Arial"/>
            </a:endParaRPr>
          </a:p>
        </p:txBody>
      </p:sp>
      <p:pic>
        <p:nvPicPr>
          <p:cNvPr id="1031" name="Picture 6" descr="C:\Users\jmumaw\Desktop\DCS\Pics\Logo.JPG"/>
          <p:cNvPicPr>
            <a:picLocks noChangeAspect="1" noChangeArrowheads="1"/>
          </p:cNvPicPr>
          <p:nvPr userDrawn="1"/>
        </p:nvPicPr>
        <p:blipFill>
          <a:blip r:embed="rId13" cstate="print"/>
          <a:srcRect/>
          <a:stretch>
            <a:fillRect/>
          </a:stretch>
        </p:blipFill>
        <p:spPr bwMode="auto">
          <a:xfrm>
            <a:off x="3900498" y="3"/>
            <a:ext cx="1362075" cy="447675"/>
          </a:xfrm>
          <a:prstGeom prst="rect">
            <a:avLst/>
          </a:prstGeom>
          <a:noFill/>
          <a:ln w="9525">
            <a:noFill/>
            <a:miter lim="800000"/>
            <a:headEnd/>
            <a:tailEnd/>
          </a:ln>
        </p:spPr>
      </p:pic>
      <p:sp>
        <p:nvSpPr>
          <p:cNvPr id="1032" name="Text Box 39"/>
          <p:cNvSpPr txBox="1">
            <a:spLocks noChangeArrowheads="1"/>
          </p:cNvSpPr>
          <p:nvPr userDrawn="1"/>
        </p:nvSpPr>
        <p:spPr bwMode="auto">
          <a:xfrm>
            <a:off x="242898" y="80963"/>
            <a:ext cx="1685925" cy="360850"/>
          </a:xfrm>
          <a:prstGeom prst="rect">
            <a:avLst/>
          </a:prstGeom>
          <a:noFill/>
          <a:ln w="12700" algn="ctr">
            <a:noFill/>
            <a:miter lim="800000"/>
            <a:headEnd/>
            <a:tailEnd/>
          </a:ln>
        </p:spPr>
        <p:txBody>
          <a:bodyPr lIns="72000" tIns="72000" rIns="72000" bIns="72000">
            <a:spAutoFit/>
          </a:bodyPr>
          <a:lstStyle/>
          <a:p>
            <a:pPr defTabSz="914400"/>
            <a:r>
              <a:rPr lang="en-GB" sz="1400" i="1" dirty="0">
                <a:solidFill>
                  <a:srgbClr val="000000"/>
                </a:solidFill>
                <a:latin typeface="Arial"/>
              </a:rPr>
              <a:t>Highly Confidential</a:t>
            </a:r>
          </a:p>
        </p:txBody>
      </p:sp>
    </p:spTree>
    <p:extLst>
      <p:ext uri="{BB962C8B-B14F-4D97-AF65-F5344CB8AC3E}">
        <p14:creationId xmlns:p14="http://schemas.microsoft.com/office/powerpoint/2010/main" xmlns="" val="1714200777"/>
      </p:ext>
    </p:extLst>
  </p:cSld>
  <p:clrMap bg1="lt1" tx1="dk1" bg2="lt2" tx2="dk2" accent1="accent1" accent2="accent2" accent3="accent3" accent4="accent4" accent5="accent5" accent6="accent6" hlink="hlink" folHlink="folHlink"/>
  <p:sldLayoutIdLst>
    <p:sldLayoutId id="2147484376" r:id="rId1"/>
    <p:sldLayoutId id="2147484377" r:id="rId2"/>
    <p:sldLayoutId id="2147484378" r:id="rId3"/>
    <p:sldLayoutId id="2147484379" r:id="rId4"/>
    <p:sldLayoutId id="2147484380" r:id="rId5"/>
    <p:sldLayoutId id="2147484381" r:id="rId6"/>
    <p:sldLayoutId id="2147484382" r:id="rId7"/>
    <p:sldLayoutId id="2147484383" r:id="rId8"/>
    <p:sldLayoutId id="2147484384" r:id="rId9"/>
    <p:sldLayoutId id="2147484385" r:id="rId10"/>
    <p:sldLayoutId id="2147484386" r:id="rId11"/>
  </p:sldLayoutIdLst>
  <p:hf hdr="0" dt="0"/>
  <p:txStyles>
    <p:titleStyle>
      <a:lvl1pPr algn="l" rtl="0" fontAlgn="base">
        <a:lnSpc>
          <a:spcPct val="90000"/>
        </a:lnSpc>
        <a:spcBef>
          <a:spcPct val="0"/>
        </a:spcBef>
        <a:spcAft>
          <a:spcPct val="0"/>
        </a:spcAft>
        <a:defRPr sz="2000" b="1">
          <a:solidFill>
            <a:schemeClr val="tx1"/>
          </a:solidFill>
          <a:latin typeface="+mj-lt"/>
          <a:ea typeface="+mj-ea"/>
          <a:cs typeface="+mj-cs"/>
        </a:defRPr>
      </a:lvl1pPr>
      <a:lvl2pPr algn="l" rtl="0" fontAlgn="base">
        <a:lnSpc>
          <a:spcPct val="90000"/>
        </a:lnSpc>
        <a:spcBef>
          <a:spcPct val="0"/>
        </a:spcBef>
        <a:spcAft>
          <a:spcPct val="0"/>
        </a:spcAft>
        <a:defRPr sz="2000" b="1">
          <a:solidFill>
            <a:schemeClr val="tx1"/>
          </a:solidFill>
          <a:latin typeface="Arial" charset="0"/>
          <a:cs typeface="Arial" charset="0"/>
        </a:defRPr>
      </a:lvl2pPr>
      <a:lvl3pPr algn="l" rtl="0" fontAlgn="base">
        <a:lnSpc>
          <a:spcPct val="90000"/>
        </a:lnSpc>
        <a:spcBef>
          <a:spcPct val="0"/>
        </a:spcBef>
        <a:spcAft>
          <a:spcPct val="0"/>
        </a:spcAft>
        <a:defRPr sz="2000" b="1">
          <a:solidFill>
            <a:schemeClr val="tx1"/>
          </a:solidFill>
          <a:latin typeface="Arial" charset="0"/>
          <a:cs typeface="Arial" charset="0"/>
        </a:defRPr>
      </a:lvl3pPr>
      <a:lvl4pPr algn="l" rtl="0" fontAlgn="base">
        <a:lnSpc>
          <a:spcPct val="90000"/>
        </a:lnSpc>
        <a:spcBef>
          <a:spcPct val="0"/>
        </a:spcBef>
        <a:spcAft>
          <a:spcPct val="0"/>
        </a:spcAft>
        <a:defRPr sz="2000" b="1">
          <a:solidFill>
            <a:schemeClr val="tx1"/>
          </a:solidFill>
          <a:latin typeface="Arial" charset="0"/>
          <a:cs typeface="Arial" charset="0"/>
        </a:defRPr>
      </a:lvl4pPr>
      <a:lvl5pPr algn="l" rtl="0" fontAlgn="base">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p:titleStyle>
    <p:bodyStyle>
      <a:lvl1pPr marL="266700" indent="-266700" algn="l" rtl="0" fontAlgn="base">
        <a:lnSpc>
          <a:spcPct val="90000"/>
        </a:lnSpc>
        <a:spcBef>
          <a:spcPct val="90000"/>
        </a:spcBef>
        <a:spcAft>
          <a:spcPct val="0"/>
        </a:spcAft>
        <a:buClr>
          <a:schemeClr val="bg2"/>
        </a:buClr>
        <a:buFont typeface="Wingdings" pitchFamily="2" charset="2"/>
        <a:buChar char="n"/>
        <a:defRPr sz="1600">
          <a:solidFill>
            <a:schemeClr val="tx1"/>
          </a:solidFill>
          <a:latin typeface="+mn-lt"/>
          <a:ea typeface="+mn-ea"/>
          <a:cs typeface="+mn-cs"/>
        </a:defRPr>
      </a:lvl1pPr>
      <a:lvl2pPr marL="458788" indent="-188913" algn="l" rtl="0" fontAlgn="base">
        <a:lnSpc>
          <a:spcPct val="90000"/>
        </a:lnSpc>
        <a:spcBef>
          <a:spcPct val="50000"/>
        </a:spcBef>
        <a:spcAft>
          <a:spcPct val="0"/>
        </a:spcAft>
        <a:buClr>
          <a:schemeClr val="bg2"/>
        </a:buClr>
        <a:buFont typeface="Arial" charset="0"/>
        <a:buChar char="•"/>
        <a:defRPr sz="1600">
          <a:solidFill>
            <a:schemeClr val="tx1"/>
          </a:solidFill>
          <a:latin typeface="+mn-lt"/>
          <a:cs typeface="+mn-cs"/>
        </a:defRPr>
      </a:lvl2pPr>
      <a:lvl3pPr marL="623888" indent="-161925" algn="l" rtl="0" fontAlgn="base">
        <a:lnSpc>
          <a:spcPct val="90000"/>
        </a:lnSpc>
        <a:spcBef>
          <a:spcPct val="30000"/>
        </a:spcBef>
        <a:spcAft>
          <a:spcPct val="0"/>
        </a:spcAft>
        <a:buClr>
          <a:schemeClr val="bg2"/>
        </a:buClr>
        <a:buFont typeface="Arial" charset="0"/>
        <a:buChar char="–"/>
        <a:defRPr sz="1600">
          <a:solidFill>
            <a:schemeClr val="tx1"/>
          </a:solidFill>
          <a:latin typeface="+mn-lt"/>
          <a:cs typeface="+mn-cs"/>
        </a:defRPr>
      </a:lvl3pPr>
      <a:lvl4pPr marL="793750" indent="-166688" algn="l" rtl="0" fontAlgn="base">
        <a:lnSpc>
          <a:spcPct val="90000"/>
        </a:lnSpc>
        <a:spcBef>
          <a:spcPct val="10000"/>
        </a:spcBef>
        <a:spcAft>
          <a:spcPct val="0"/>
        </a:spcAft>
        <a:buClr>
          <a:schemeClr val="bg2"/>
        </a:buClr>
        <a:buFont typeface="Arial" charset="0"/>
        <a:buChar char="-"/>
        <a:defRPr sz="1600">
          <a:solidFill>
            <a:schemeClr val="tx1"/>
          </a:solidFill>
          <a:latin typeface="+mn-lt"/>
          <a:cs typeface="+mn-cs"/>
        </a:defRPr>
      </a:lvl4pPr>
      <a:lvl5pPr marL="955675" indent="-158750"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5pPr>
      <a:lvl6pPr marL="1414356"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520"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685"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5851"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9pPr>
    </p:bodyStyle>
    <p:otherStyle>
      <a:defPPr>
        <a:defRPr lang="en-US"/>
      </a:defPPr>
      <a:lvl1pPr marL="0" algn="l" defTabSz="914331" rtl="0" eaLnBrk="1" latinLnBrk="0" hangingPunct="1">
        <a:defRPr sz="1800" kern="1200">
          <a:solidFill>
            <a:schemeClr val="tx1"/>
          </a:solidFill>
          <a:latin typeface="+mn-lt"/>
          <a:ea typeface="+mn-ea"/>
          <a:cs typeface="+mn-cs"/>
        </a:defRPr>
      </a:lvl1pPr>
      <a:lvl2pPr marL="457165" algn="l" defTabSz="914331" rtl="0" eaLnBrk="1" latinLnBrk="0" hangingPunct="1">
        <a:defRPr sz="1800" kern="1200">
          <a:solidFill>
            <a:schemeClr val="tx1"/>
          </a:solidFill>
          <a:latin typeface="+mn-lt"/>
          <a:ea typeface="+mn-ea"/>
          <a:cs typeface="+mn-cs"/>
        </a:defRPr>
      </a:lvl2pPr>
      <a:lvl3pPr marL="914331" algn="l" defTabSz="914331" rtl="0" eaLnBrk="1" latinLnBrk="0" hangingPunct="1">
        <a:defRPr sz="1800" kern="1200">
          <a:solidFill>
            <a:schemeClr val="tx1"/>
          </a:solidFill>
          <a:latin typeface="+mn-lt"/>
          <a:ea typeface="+mn-ea"/>
          <a:cs typeface="+mn-cs"/>
        </a:defRPr>
      </a:lvl3pPr>
      <a:lvl4pPr marL="1371495" algn="l" defTabSz="914331" rtl="0" eaLnBrk="1" latinLnBrk="0" hangingPunct="1">
        <a:defRPr sz="1800" kern="1200">
          <a:solidFill>
            <a:schemeClr val="tx1"/>
          </a:solidFill>
          <a:latin typeface="+mn-lt"/>
          <a:ea typeface="+mn-ea"/>
          <a:cs typeface="+mn-cs"/>
        </a:defRPr>
      </a:lvl4pPr>
      <a:lvl5pPr marL="1828660" algn="l" defTabSz="914331" rtl="0" eaLnBrk="1" latinLnBrk="0" hangingPunct="1">
        <a:defRPr sz="1800" kern="1200">
          <a:solidFill>
            <a:schemeClr val="tx1"/>
          </a:solidFill>
          <a:latin typeface="+mn-lt"/>
          <a:ea typeface="+mn-ea"/>
          <a:cs typeface="+mn-cs"/>
        </a:defRPr>
      </a:lvl5pPr>
      <a:lvl6pPr marL="2285826" algn="l" defTabSz="914331" rtl="0" eaLnBrk="1" latinLnBrk="0" hangingPunct="1">
        <a:defRPr sz="1800" kern="1200">
          <a:solidFill>
            <a:schemeClr val="tx1"/>
          </a:solidFill>
          <a:latin typeface="+mn-lt"/>
          <a:ea typeface="+mn-ea"/>
          <a:cs typeface="+mn-cs"/>
        </a:defRPr>
      </a:lvl6pPr>
      <a:lvl7pPr marL="2742990" algn="l" defTabSz="914331" rtl="0" eaLnBrk="1" latinLnBrk="0" hangingPunct="1">
        <a:defRPr sz="1800" kern="1200">
          <a:solidFill>
            <a:schemeClr val="tx1"/>
          </a:solidFill>
          <a:latin typeface="+mn-lt"/>
          <a:ea typeface="+mn-ea"/>
          <a:cs typeface="+mn-cs"/>
        </a:defRPr>
      </a:lvl7pPr>
      <a:lvl8pPr marL="3200156" algn="l" defTabSz="914331" rtl="0" eaLnBrk="1" latinLnBrk="0" hangingPunct="1">
        <a:defRPr sz="1800" kern="1200">
          <a:solidFill>
            <a:schemeClr val="tx1"/>
          </a:solidFill>
          <a:latin typeface="+mn-lt"/>
          <a:ea typeface="+mn-ea"/>
          <a:cs typeface="+mn-cs"/>
        </a:defRPr>
      </a:lvl8pPr>
      <a:lvl9pPr marL="3657321" algn="l" defTabSz="914331"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3" y="274638"/>
            <a:ext cx="8229599"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3" y="1600202"/>
            <a:ext cx="8229599"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1" y="6356357"/>
            <a:ext cx="21336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16" fontAlgn="auto">
              <a:spcBef>
                <a:spcPts val="0"/>
              </a:spcBef>
              <a:spcAft>
                <a:spcPts val="0"/>
              </a:spcAft>
            </a:pPr>
            <a:fld id="{0B44031C-2E55-400A-B8F1-91CBA588A195}" type="datetime1">
              <a:rPr lang="en-US" smtClean="0">
                <a:solidFill>
                  <a:prstClr val="black">
                    <a:tint val="75000"/>
                  </a:prstClr>
                </a:solidFill>
                <a:latin typeface="Calibri"/>
              </a:rPr>
              <a:pPr defTabSz="914316" fontAlgn="auto">
                <a:spcBef>
                  <a:spcPts val="0"/>
                </a:spcBef>
                <a:spcAft>
                  <a:spcPts val="0"/>
                </a:spcAft>
              </a:pPr>
              <a:t>2/24/2020</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1" y="6356357"/>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16" fontAlgn="auto">
              <a:spcBef>
                <a:spcPts val="0"/>
              </a:spcBef>
              <a:spcAft>
                <a:spcPts val="0"/>
              </a:spcAft>
            </a:pPr>
            <a:r>
              <a:rPr lang="en-US" dirty="0" smtClean="0">
                <a:solidFill>
                  <a:prstClr val="black">
                    <a:tint val="75000"/>
                  </a:prstClr>
                </a:solidFill>
                <a:latin typeface="Calibri"/>
              </a:rPr>
              <a:t>DPW FINAL DRAFT APP 2017/18</a:t>
            </a: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1" y="6356357"/>
            <a:ext cx="21336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16" fontAlgn="auto">
              <a:spcBef>
                <a:spcPts val="0"/>
              </a:spcBef>
              <a:spcAft>
                <a:spcPts val="0"/>
              </a:spcAft>
            </a:pPr>
            <a:fld id="{6D88B901-4B89-400A-9326-FD413AFBC764}" type="slidenum">
              <a:rPr lang="en-US" smtClean="0">
                <a:solidFill>
                  <a:prstClr val="black">
                    <a:tint val="75000"/>
                  </a:prstClr>
                </a:solidFill>
                <a:latin typeface="Calibri"/>
              </a:rPr>
              <a:pPr defTabSz="914316" fontAlgn="auto">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3351408720"/>
      </p:ext>
    </p:extLst>
  </p:cSld>
  <p:clrMap bg1="lt1" tx1="dk1" bg2="lt2" tx2="dk2" accent1="accent1" accent2="accent2" accent3="accent3" accent4="accent4" accent5="accent5" accent6="accent6" hlink="hlink" folHlink="folHlink"/>
  <p:sldLayoutIdLst>
    <p:sldLayoutId id="2147484388" r:id="rId1"/>
    <p:sldLayoutId id="2147484389" r:id="rId2"/>
    <p:sldLayoutId id="2147484390" r:id="rId3"/>
    <p:sldLayoutId id="2147484391" r:id="rId4"/>
    <p:sldLayoutId id="2147484392" r:id="rId5"/>
    <p:sldLayoutId id="2147484393" r:id="rId6"/>
    <p:sldLayoutId id="2147484394" r:id="rId7"/>
    <p:sldLayoutId id="2147484395" r:id="rId8"/>
    <p:sldLayoutId id="2147484396" r:id="rId9"/>
    <p:sldLayoutId id="2147484397" r:id="rId10"/>
    <p:sldLayoutId id="2147484398" r:id="rId11"/>
  </p:sldLayoutIdLst>
  <p:hf hdr="0" dt="0"/>
  <p:txStyles>
    <p:titleStyle>
      <a:lvl1pPr algn="ctr" defTabSz="914391" rtl="0" eaLnBrk="1" latinLnBrk="0" hangingPunct="1">
        <a:spcBef>
          <a:spcPct val="0"/>
        </a:spcBef>
        <a:buNone/>
        <a:defRPr sz="4400" kern="1200">
          <a:solidFill>
            <a:schemeClr val="tx1"/>
          </a:solidFill>
          <a:latin typeface="+mj-lt"/>
          <a:ea typeface="+mj-ea"/>
          <a:cs typeface="+mj-cs"/>
        </a:defRPr>
      </a:lvl1pPr>
    </p:titleStyle>
    <p:bodyStyle>
      <a:lvl1pPr marL="342897" indent="-342897" algn="l" defTabSz="91439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43" indent="-285748" algn="l" defTabSz="91439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89" indent="-228597" algn="l" defTabSz="91439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84"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80"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76"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71"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67"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63"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91" rtl="0" eaLnBrk="1" latinLnBrk="0" hangingPunct="1">
        <a:defRPr sz="1800" kern="1200">
          <a:solidFill>
            <a:schemeClr val="tx1"/>
          </a:solidFill>
          <a:latin typeface="+mn-lt"/>
          <a:ea typeface="+mn-ea"/>
          <a:cs typeface="+mn-cs"/>
        </a:defRPr>
      </a:lvl1pPr>
      <a:lvl2pPr marL="457196" algn="l" defTabSz="914391" rtl="0" eaLnBrk="1" latinLnBrk="0" hangingPunct="1">
        <a:defRPr sz="1800" kern="1200">
          <a:solidFill>
            <a:schemeClr val="tx1"/>
          </a:solidFill>
          <a:latin typeface="+mn-lt"/>
          <a:ea typeface="+mn-ea"/>
          <a:cs typeface="+mn-cs"/>
        </a:defRPr>
      </a:lvl2pPr>
      <a:lvl3pPr marL="914391" algn="l" defTabSz="914391" rtl="0" eaLnBrk="1" latinLnBrk="0" hangingPunct="1">
        <a:defRPr sz="1800" kern="1200">
          <a:solidFill>
            <a:schemeClr val="tx1"/>
          </a:solidFill>
          <a:latin typeface="+mn-lt"/>
          <a:ea typeface="+mn-ea"/>
          <a:cs typeface="+mn-cs"/>
        </a:defRPr>
      </a:lvl3pPr>
      <a:lvl4pPr marL="1371587" algn="l" defTabSz="914391" rtl="0" eaLnBrk="1" latinLnBrk="0" hangingPunct="1">
        <a:defRPr sz="1800" kern="1200">
          <a:solidFill>
            <a:schemeClr val="tx1"/>
          </a:solidFill>
          <a:latin typeface="+mn-lt"/>
          <a:ea typeface="+mn-ea"/>
          <a:cs typeface="+mn-cs"/>
        </a:defRPr>
      </a:lvl4pPr>
      <a:lvl5pPr marL="1828783" algn="l" defTabSz="914391" rtl="0" eaLnBrk="1" latinLnBrk="0" hangingPunct="1">
        <a:defRPr sz="1800" kern="1200">
          <a:solidFill>
            <a:schemeClr val="tx1"/>
          </a:solidFill>
          <a:latin typeface="+mn-lt"/>
          <a:ea typeface="+mn-ea"/>
          <a:cs typeface="+mn-cs"/>
        </a:defRPr>
      </a:lvl5pPr>
      <a:lvl6pPr marL="2285978" algn="l" defTabSz="914391" rtl="0" eaLnBrk="1" latinLnBrk="0" hangingPunct="1">
        <a:defRPr sz="1800" kern="1200">
          <a:solidFill>
            <a:schemeClr val="tx1"/>
          </a:solidFill>
          <a:latin typeface="+mn-lt"/>
          <a:ea typeface="+mn-ea"/>
          <a:cs typeface="+mn-cs"/>
        </a:defRPr>
      </a:lvl6pPr>
      <a:lvl7pPr marL="2743174" algn="l" defTabSz="914391" rtl="0" eaLnBrk="1" latinLnBrk="0" hangingPunct="1">
        <a:defRPr sz="1800" kern="1200">
          <a:solidFill>
            <a:schemeClr val="tx1"/>
          </a:solidFill>
          <a:latin typeface="+mn-lt"/>
          <a:ea typeface="+mn-ea"/>
          <a:cs typeface="+mn-cs"/>
        </a:defRPr>
      </a:lvl7pPr>
      <a:lvl8pPr marL="3200370" algn="l" defTabSz="914391" rtl="0" eaLnBrk="1" latinLnBrk="0" hangingPunct="1">
        <a:defRPr sz="1800" kern="1200">
          <a:solidFill>
            <a:schemeClr val="tx1"/>
          </a:solidFill>
          <a:latin typeface="+mn-lt"/>
          <a:ea typeface="+mn-ea"/>
          <a:cs typeface="+mn-cs"/>
        </a:defRPr>
      </a:lvl8pPr>
      <a:lvl9pPr marL="3657565" algn="l" defTabSz="91439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40.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3" Type="http://schemas.openxmlformats.org/officeDocument/2006/relationships/package" Target="../embeddings/Microsoft_Office_Excel_Worksheet2.xlsx"/><Relationship Id="rId2" Type="http://schemas.openxmlformats.org/officeDocument/2006/relationships/slideLayout" Target="../slideLayouts/slideLayout23.xml"/><Relationship Id="rId1" Type="http://schemas.openxmlformats.org/officeDocument/2006/relationships/vmlDrawing" Target="../drawings/vmlDrawing4.vml"/></Relationships>
</file>

<file path=ppt/slides/_rels/slide4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3" Type="http://schemas.openxmlformats.org/officeDocument/2006/relationships/package" Target="../embeddings/Microsoft_Office_Excel_Worksheet3.xlsx"/><Relationship Id="rId2" Type="http://schemas.openxmlformats.org/officeDocument/2006/relationships/slideLayout" Target="../slideLayouts/slideLayout23.xml"/><Relationship Id="rId1" Type="http://schemas.openxmlformats.org/officeDocument/2006/relationships/vmlDrawing" Target="../drawings/vmlDrawing5.v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emf"/><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Layout" Target="../slideLayouts/slideLayout23.xml"/><Relationship Id="rId1" Type="http://schemas.openxmlformats.org/officeDocument/2006/relationships/vmlDrawing" Target="../drawings/vmlDrawing6.vml"/><Relationship Id="rId4" Type="http://schemas.openxmlformats.org/officeDocument/2006/relationships/package" Target="../embeddings/Microsoft_Office_Excel_Worksheet4.xlsx"/></Relationships>
</file>

<file path=ppt/slides/_rels/slide49.xml.rels><?xml version="1.0" encoding="UTF-8" standalone="yes"?>
<Relationships xmlns="http://schemas.openxmlformats.org/package/2006/relationships"><Relationship Id="rId3" Type="http://schemas.openxmlformats.org/officeDocument/2006/relationships/package" Target="../embeddings/Microsoft_Office_Excel_Worksheet5.xlsx"/><Relationship Id="rId2" Type="http://schemas.openxmlformats.org/officeDocument/2006/relationships/slideLayout" Target="../slideLayouts/slideLayout23.xml"/><Relationship Id="rId1" Type="http://schemas.openxmlformats.org/officeDocument/2006/relationships/vmlDrawing" Target="../drawings/vmlDrawing7.v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3" Type="http://schemas.openxmlformats.org/officeDocument/2006/relationships/package" Target="../embeddings/Microsoft_Office_Excel_Worksheet6.xlsx"/><Relationship Id="rId2" Type="http://schemas.openxmlformats.org/officeDocument/2006/relationships/slideLayout" Target="../slideLayouts/slideLayout23.xml"/><Relationship Id="rId1" Type="http://schemas.openxmlformats.org/officeDocument/2006/relationships/vmlDrawing" Target="../drawings/vmlDrawing8.vml"/></Relationships>
</file>

<file path=ppt/slides/_rels/slide52.xml.rels><?xml version="1.0" encoding="UTF-8" standalone="yes"?>
<Relationships xmlns="http://schemas.openxmlformats.org/package/2006/relationships"><Relationship Id="rId3" Type="http://schemas.openxmlformats.org/officeDocument/2006/relationships/package" Target="../embeddings/Microsoft_Office_Excel_Worksheet7.xlsx"/><Relationship Id="rId2" Type="http://schemas.openxmlformats.org/officeDocument/2006/relationships/slideLayout" Target="../slideLayouts/slideLayout23.xml"/><Relationship Id="rId1" Type="http://schemas.openxmlformats.org/officeDocument/2006/relationships/vmlDrawing" Target="../drawings/vmlDrawing9.v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Layout" Target="../slideLayouts/slideLayout23.xml"/><Relationship Id="rId1" Type="http://schemas.openxmlformats.org/officeDocument/2006/relationships/vmlDrawing" Target="../drawings/vmlDrawing10.vml"/><Relationship Id="rId4" Type="http://schemas.openxmlformats.org/officeDocument/2006/relationships/package" Target="../embeddings/Microsoft_Office_Excel_Worksheet8.xlsx"/></Relationships>
</file>

<file path=ppt/slides/_rels/slide5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Layout" Target="../slideLayouts/slideLayout23.xml"/><Relationship Id="rId1" Type="http://schemas.openxmlformats.org/officeDocument/2006/relationships/vmlDrawing" Target="../drawings/vmlDrawing11.vml"/><Relationship Id="rId4" Type="http://schemas.openxmlformats.org/officeDocument/2006/relationships/package" Target="../embeddings/Microsoft_Office_Excel_Worksheet9.xlsx"/></Relationships>
</file>

<file path=ppt/slides/_rels/slide5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3.xml"/><Relationship Id="rId1" Type="http://schemas.openxmlformats.org/officeDocument/2006/relationships/vmlDrawing" Target="../drawings/vmlDrawing12.vml"/><Relationship Id="rId4" Type="http://schemas.openxmlformats.org/officeDocument/2006/relationships/package" Target="../embeddings/Microsoft_Office_Excel_Worksheet10.xlsx"/></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3.xml"/><Relationship Id="rId1" Type="http://schemas.openxmlformats.org/officeDocument/2006/relationships/vmlDrawing" Target="../drawings/vmlDrawing13.vml"/><Relationship Id="rId4" Type="http://schemas.openxmlformats.org/officeDocument/2006/relationships/package" Target="../embeddings/Microsoft_Office_Excel_Worksheet11.xlsx"/></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package" Target="../embeddings/Microsoft_Office_Excel_Worksheet12.xlsx"/><Relationship Id="rId2" Type="http://schemas.openxmlformats.org/officeDocument/2006/relationships/slideLayout" Target="../slideLayouts/slideLayout23.xml"/><Relationship Id="rId1" Type="http://schemas.openxmlformats.org/officeDocument/2006/relationships/vmlDrawing" Target="../drawings/vmlDrawing14.vml"/></Relationships>
</file>

<file path=ppt/slides/_rels/slide61.xml.rels><?xml version="1.0" encoding="UTF-8" standalone="yes"?>
<Relationships xmlns="http://schemas.openxmlformats.org/package/2006/relationships"><Relationship Id="rId3" Type="http://schemas.openxmlformats.org/officeDocument/2006/relationships/package" Target="../embeddings/Microsoft_Office_Excel_Worksheet13.xlsx"/><Relationship Id="rId2" Type="http://schemas.openxmlformats.org/officeDocument/2006/relationships/slideLayout" Target="../slideLayouts/slideLayout23.xml"/><Relationship Id="rId1" Type="http://schemas.openxmlformats.org/officeDocument/2006/relationships/vmlDrawing" Target="../drawings/vmlDrawing15.v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3.xml.rels><?xml version="1.0" encoding="UTF-8" standalone="yes"?>
<Relationships xmlns="http://schemas.openxmlformats.org/package/2006/relationships"><Relationship Id="rId3" Type="http://schemas.openxmlformats.org/officeDocument/2006/relationships/package" Target="../embeddings/Microsoft_Office_Excel_Worksheet14.xlsx"/><Relationship Id="rId2" Type="http://schemas.openxmlformats.org/officeDocument/2006/relationships/slideLayout" Target="../slideLayouts/slideLayout23.xml"/><Relationship Id="rId1" Type="http://schemas.openxmlformats.org/officeDocument/2006/relationships/vmlDrawing" Target="../drawings/vmlDrawing16.vml"/></Relationships>
</file>

<file path=ppt/slides/_rels/slide6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6.xml.rels><?xml version="1.0" encoding="UTF-8" standalone="yes"?>
<Relationships xmlns="http://schemas.openxmlformats.org/package/2006/relationships"><Relationship Id="rId3" Type="http://schemas.openxmlformats.org/officeDocument/2006/relationships/package" Target="../embeddings/Microsoft_Office_Excel_Worksheet15.xlsx"/><Relationship Id="rId2" Type="http://schemas.openxmlformats.org/officeDocument/2006/relationships/slideLayout" Target="../slideLayouts/slideLayout23.xml"/><Relationship Id="rId1" Type="http://schemas.openxmlformats.org/officeDocument/2006/relationships/vmlDrawing" Target="../drawings/vmlDrawing17.v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3.xml"/><Relationship Id="rId1" Type="http://schemas.openxmlformats.org/officeDocument/2006/relationships/vmlDrawing" Target="../drawings/vmlDrawing18.vml"/><Relationship Id="rId4" Type="http://schemas.openxmlformats.org/officeDocument/2006/relationships/package" Target="../embeddings/Microsoft_Office_Excel_Worksheet16.xlsx"/></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7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BEBA8EAE-BF5A-486C-A8C5-ECC9F3942E4B}">
                <a14:imgProps xmlns:a14="http://schemas.microsoft.com/office/drawing/2010/main" xmlns="">
                  <a14:imgLayer r:embed="rId3">
                    <a14:imgEffect>
                      <a14:sharpenSoften amount="25000"/>
                    </a14:imgEffect>
                  </a14:imgLayer>
                </a14:imgProps>
              </a:ext>
              <a:ext uri="{28A0092B-C50C-407E-A947-70E740481C1C}">
                <a14:useLocalDpi xmlns:a14="http://schemas.microsoft.com/office/drawing/2010/main" xmlns="" val="0"/>
              </a:ext>
            </a:extLst>
          </a:blip>
          <a:srcRect l="-293" t="542" r="17009" b="5078"/>
          <a:stretch/>
        </p:blipFill>
        <p:spPr>
          <a:xfrm>
            <a:off x="-70458" y="-76200"/>
            <a:ext cx="9214458" cy="7162800"/>
          </a:xfrm>
          <a:prstGeom prst="rect">
            <a:avLst/>
          </a:prstGeom>
          <a:noFill/>
          <a:ln>
            <a:noFill/>
          </a:ln>
        </p:spPr>
      </p:pic>
      <p:sp>
        <p:nvSpPr>
          <p:cNvPr id="3" name="TextBox 2"/>
          <p:cNvSpPr txBox="1"/>
          <p:nvPr/>
        </p:nvSpPr>
        <p:spPr>
          <a:xfrm>
            <a:off x="2870200" y="0"/>
            <a:ext cx="6273800" cy="5016758"/>
          </a:xfrm>
          <a:prstGeom prst="rect">
            <a:avLst/>
          </a:prstGeom>
          <a:noFill/>
        </p:spPr>
        <p:txBody>
          <a:bodyPr wrap="square" rtlCol="0">
            <a:spAutoFit/>
          </a:bodyPr>
          <a:lstStyle/>
          <a:p>
            <a:pPr algn="ctr" defTabSz="914400" fontAlgn="auto">
              <a:spcBef>
                <a:spcPts val="0"/>
              </a:spcBef>
              <a:spcAft>
                <a:spcPts val="0"/>
              </a:spcAft>
            </a:pPr>
            <a:r>
              <a:rPr lang="en-US" sz="3200" kern="0" dirty="0">
                <a:ln w="10160">
                  <a:noFill/>
                  <a:prstDash val="solid"/>
                </a:ln>
                <a:solidFill>
                  <a:srgbClr val="000000"/>
                </a:solidFill>
                <a:latin typeface="Arial Black" panose="020B0A04020102020204" pitchFamily="34" charset="0"/>
              </a:rPr>
              <a:t>Department of Correctional Services</a:t>
            </a:r>
          </a:p>
          <a:p>
            <a:pPr algn="ctr" defTabSz="914400" fontAlgn="auto">
              <a:spcBef>
                <a:spcPts val="0"/>
              </a:spcBef>
              <a:spcAft>
                <a:spcPts val="0"/>
              </a:spcAft>
            </a:pPr>
            <a:r>
              <a:rPr lang="en-US" sz="3200" kern="0" dirty="0">
                <a:ln w="10160">
                  <a:noFill/>
                  <a:prstDash val="solid"/>
                </a:ln>
                <a:solidFill>
                  <a:srgbClr val="000000"/>
                </a:solidFill>
                <a:latin typeface="Arial Black" panose="020B0A04020102020204" pitchFamily="34" charset="0"/>
              </a:rPr>
              <a:t/>
            </a:r>
            <a:br>
              <a:rPr lang="en-US" sz="3200" kern="0" dirty="0">
                <a:ln w="10160">
                  <a:noFill/>
                  <a:prstDash val="solid"/>
                </a:ln>
                <a:solidFill>
                  <a:srgbClr val="000000"/>
                </a:solidFill>
                <a:latin typeface="Arial Black" panose="020B0A04020102020204" pitchFamily="34" charset="0"/>
              </a:rPr>
            </a:br>
            <a:r>
              <a:rPr lang="en-US" sz="3200" kern="0" dirty="0" smtClean="0">
                <a:ln w="10160">
                  <a:noFill/>
                  <a:prstDash val="solid"/>
                </a:ln>
                <a:solidFill>
                  <a:srgbClr val="000000"/>
                </a:solidFill>
                <a:latin typeface="Arial Black" panose="020B0A04020102020204" pitchFamily="34" charset="0"/>
              </a:rPr>
              <a:t>3rd </a:t>
            </a:r>
            <a:r>
              <a:rPr lang="en-US" sz="3200" kern="0" dirty="0">
                <a:ln w="10160">
                  <a:noFill/>
                  <a:prstDash val="solid"/>
                </a:ln>
                <a:solidFill>
                  <a:srgbClr val="000000"/>
                </a:solidFill>
                <a:latin typeface="Arial Black" panose="020B0A04020102020204" pitchFamily="34" charset="0"/>
              </a:rPr>
              <a:t>Quarter Performance Report for the 2019/20 </a:t>
            </a:r>
            <a:r>
              <a:rPr lang="en-US" sz="3200" kern="0" dirty="0" smtClean="0">
                <a:ln w="10160">
                  <a:noFill/>
                  <a:prstDash val="solid"/>
                </a:ln>
                <a:solidFill>
                  <a:srgbClr val="000000"/>
                </a:solidFill>
                <a:latin typeface="Arial Black" panose="020B0A04020102020204" pitchFamily="34" charset="0"/>
              </a:rPr>
              <a:t>Financial </a:t>
            </a:r>
            <a:r>
              <a:rPr lang="en-US" sz="3200" kern="0" dirty="0">
                <a:ln w="10160">
                  <a:noFill/>
                  <a:prstDash val="solid"/>
                </a:ln>
                <a:solidFill>
                  <a:srgbClr val="000000"/>
                </a:solidFill>
                <a:latin typeface="Arial Black" panose="020B0A04020102020204" pitchFamily="34" charset="0"/>
              </a:rPr>
              <a:t>Y</a:t>
            </a:r>
            <a:r>
              <a:rPr lang="en-US" sz="3200" kern="0" dirty="0" smtClean="0">
                <a:ln w="10160">
                  <a:noFill/>
                  <a:prstDash val="solid"/>
                </a:ln>
                <a:solidFill>
                  <a:srgbClr val="000000"/>
                </a:solidFill>
                <a:latin typeface="Arial Black" panose="020B0A04020102020204" pitchFamily="34" charset="0"/>
              </a:rPr>
              <a:t>ear</a:t>
            </a:r>
            <a:endParaRPr lang="en-US" sz="3200" kern="0" dirty="0">
              <a:ln w="10160">
                <a:noFill/>
                <a:prstDash val="solid"/>
              </a:ln>
              <a:solidFill>
                <a:srgbClr val="000000"/>
              </a:solidFill>
              <a:latin typeface="Arial Black" panose="020B0A04020102020204" pitchFamily="34" charset="0"/>
            </a:endParaRPr>
          </a:p>
          <a:p>
            <a:pPr algn="ctr" defTabSz="914400" fontAlgn="auto">
              <a:spcBef>
                <a:spcPts val="0"/>
              </a:spcBef>
              <a:spcAft>
                <a:spcPts val="0"/>
              </a:spcAft>
            </a:pPr>
            <a:endParaRPr lang="en-US" sz="3200" kern="0" dirty="0">
              <a:ln w="10160">
                <a:noFill/>
                <a:prstDash val="solid"/>
              </a:ln>
              <a:solidFill>
                <a:srgbClr val="000000"/>
              </a:solidFill>
              <a:latin typeface="Arial Black" panose="020B0A04020102020204" pitchFamily="34" charset="0"/>
            </a:endParaRPr>
          </a:p>
          <a:p>
            <a:pPr algn="ctr" defTabSz="914400" fontAlgn="auto">
              <a:spcBef>
                <a:spcPts val="0"/>
              </a:spcBef>
              <a:spcAft>
                <a:spcPts val="0"/>
              </a:spcAft>
            </a:pPr>
            <a:r>
              <a:rPr lang="en-US" sz="3200" kern="0" dirty="0">
                <a:ln w="10160">
                  <a:noFill/>
                  <a:prstDash val="solid"/>
                </a:ln>
                <a:solidFill>
                  <a:srgbClr val="000000"/>
                </a:solidFill>
                <a:latin typeface="Arial Black" panose="020B0A04020102020204" pitchFamily="34" charset="0"/>
              </a:rPr>
              <a:t>Presentation to </a:t>
            </a:r>
            <a:r>
              <a:rPr lang="en-ZA" sz="3200" kern="0" dirty="0">
                <a:ln w="10160">
                  <a:noFill/>
                  <a:prstDash val="solid"/>
                </a:ln>
                <a:solidFill>
                  <a:srgbClr val="000000"/>
                </a:solidFill>
                <a:latin typeface="Arial Black" panose="020B0A04020102020204" pitchFamily="34" charset="0"/>
              </a:rPr>
              <a:t>Portfolio Committee on Justice and Correctional services</a:t>
            </a:r>
          </a:p>
        </p:txBody>
      </p:sp>
      <p:sp>
        <p:nvSpPr>
          <p:cNvPr id="5" name="TextBox 4"/>
          <p:cNvSpPr txBox="1"/>
          <p:nvPr/>
        </p:nvSpPr>
        <p:spPr>
          <a:xfrm>
            <a:off x="154892" y="5099130"/>
            <a:ext cx="2830291" cy="646331"/>
          </a:xfrm>
          <a:prstGeom prst="rect">
            <a:avLst/>
          </a:prstGeom>
          <a:noFill/>
        </p:spPr>
        <p:txBody>
          <a:bodyPr wrap="square" rtlCol="0">
            <a:spAutoFit/>
          </a:bodyPr>
          <a:lstStyle/>
          <a:p>
            <a:pPr algn="ctr"/>
            <a:endParaRPr lang="en-ZA" dirty="0">
              <a:solidFill>
                <a:srgbClr val="000000"/>
              </a:solidFill>
            </a:endParaRPr>
          </a:p>
          <a:p>
            <a:pPr algn="ctr"/>
            <a:r>
              <a:rPr lang="en-ZA" b="1" dirty="0" smtClean="0">
                <a:solidFill>
                  <a:srgbClr val="006600"/>
                </a:solidFill>
              </a:rPr>
              <a:t>21 February 2020</a:t>
            </a:r>
            <a:endParaRPr lang="en-ZA" b="1" dirty="0">
              <a:solidFill>
                <a:srgbClr val="006600"/>
              </a:solidFill>
            </a:endParaRPr>
          </a:p>
        </p:txBody>
      </p:sp>
      <p:pic>
        <p:nvPicPr>
          <p:cNvPr id="7" name="Picture 2" descr="C:\Users\jmumaw\Desktop\DCS\Pics\Logo.JPG"/>
          <p:cNvPicPr>
            <a:picLocks noChangeAspect="1" noChangeArrowheads="1"/>
          </p:cNvPicPr>
          <p:nvPr/>
        </p:nvPicPr>
        <p:blipFill>
          <a:blip r:embed="rId4" cstate="print"/>
          <a:srcRect/>
          <a:stretch>
            <a:fillRect/>
          </a:stretch>
        </p:blipFill>
        <p:spPr bwMode="auto">
          <a:xfrm>
            <a:off x="36162" y="5976231"/>
            <a:ext cx="3189638" cy="1048103"/>
          </a:xfrm>
          <a:prstGeom prst="rect">
            <a:avLst/>
          </a:prstGeom>
          <a:noFill/>
          <a:ln w="9525">
            <a:noFill/>
            <a:miter lim="800000"/>
            <a:headEnd/>
            <a:tailEnd/>
          </a:ln>
        </p:spPr>
      </p:pic>
    </p:spTree>
    <p:extLst>
      <p:ext uri="{BB962C8B-B14F-4D97-AF65-F5344CB8AC3E}">
        <p14:creationId xmlns:p14="http://schemas.microsoft.com/office/powerpoint/2010/main" xmlns="" val="3110325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E257AD74-B80A-46C1-B508-BBF3FDEF0BB0}"/>
              </a:ext>
            </a:extLst>
          </p:cNvPr>
          <p:cNvSpPr/>
          <p:nvPr/>
        </p:nvSpPr>
        <p:spPr>
          <a:xfrm>
            <a:off x="12" y="0"/>
            <a:ext cx="3034601" cy="6858000"/>
          </a:xfrm>
          <a:prstGeom prst="rect">
            <a:avLst/>
          </a:prstGeom>
          <a:solidFill>
            <a:srgbClr val="005427"/>
          </a:solidFill>
          <a:ln w="12700" cap="flat" cmpd="sng" algn="ctr">
            <a:noFill/>
            <a:prstDash val="solid"/>
            <a:miter lim="800000"/>
          </a:ln>
          <a:effectLst/>
        </p:spPr>
        <p:txBody>
          <a:bodyPr rtlCol="0" anchor="t"/>
          <a:lstStyle/>
          <a:p>
            <a:pPr algn="ctr" defTabSz="914400" fontAlgn="auto">
              <a:spcBef>
                <a:spcPts val="0"/>
              </a:spcBef>
              <a:spcAft>
                <a:spcPts val="0"/>
              </a:spcAft>
            </a:pPr>
            <a:endParaRPr lang="en-GB" sz="2800" b="1" kern="0" dirty="0" smtClean="0">
              <a:solidFill>
                <a:prstClr val="white"/>
              </a:solidFill>
              <a:latin typeface="Lato"/>
            </a:endParaRPr>
          </a:p>
          <a:p>
            <a:pPr algn="ctr" defTabSz="914400" fontAlgn="auto">
              <a:spcBef>
                <a:spcPts val="0"/>
              </a:spcBef>
              <a:spcAft>
                <a:spcPts val="0"/>
              </a:spcAft>
            </a:pPr>
            <a:endParaRPr lang="en-GB" sz="2800" b="1" kern="0" dirty="0" smtClean="0">
              <a:solidFill>
                <a:prstClr val="white"/>
              </a:solidFill>
              <a:latin typeface="Lato"/>
            </a:endParaRPr>
          </a:p>
          <a:p>
            <a:pPr algn="ctr" defTabSz="914400" fontAlgn="auto">
              <a:spcBef>
                <a:spcPts val="0"/>
              </a:spcBef>
              <a:spcAft>
                <a:spcPts val="0"/>
              </a:spcAft>
            </a:pPr>
            <a:endParaRPr lang="en-GB" sz="2800" b="1" kern="0" dirty="0" smtClean="0">
              <a:solidFill>
                <a:prstClr val="white"/>
              </a:solidFill>
              <a:latin typeface="Lato"/>
            </a:endParaRPr>
          </a:p>
        </p:txBody>
      </p:sp>
      <p:sp>
        <p:nvSpPr>
          <p:cNvPr id="7" name="Rectangle 6">
            <a:extLst>
              <a:ext uri="{FF2B5EF4-FFF2-40B4-BE49-F238E27FC236}">
                <a16:creationId xmlns:a16="http://schemas.microsoft.com/office/drawing/2014/main" xmlns="" id="{4A61BAA2-1015-439D-B53A-ED3DC019E093}"/>
              </a:ext>
            </a:extLst>
          </p:cNvPr>
          <p:cNvSpPr/>
          <p:nvPr/>
        </p:nvSpPr>
        <p:spPr>
          <a:xfrm>
            <a:off x="12" y="5588603"/>
            <a:ext cx="89807" cy="866830"/>
          </a:xfrm>
          <a:prstGeom prst="rect">
            <a:avLst/>
          </a:prstGeom>
          <a:solidFill>
            <a:srgbClr val="CAAE5F"/>
          </a:solidFill>
          <a:ln w="12700" cap="flat" cmpd="sng" algn="ctr">
            <a:noFill/>
            <a:prstDash val="solid"/>
            <a:miter lim="800000"/>
          </a:ln>
          <a:effectLst/>
        </p:spPr>
        <p:txBody>
          <a:bodyPr rtlCol="0" anchor="ctr"/>
          <a:lstStyle/>
          <a:p>
            <a:pPr algn="ctr" defTabSz="914400" fontAlgn="auto">
              <a:spcBef>
                <a:spcPts val="0"/>
              </a:spcBef>
              <a:spcAft>
                <a:spcPts val="0"/>
              </a:spcAft>
            </a:pPr>
            <a:endParaRPr lang="en-GB" kern="0" baseline="-25000" dirty="0" smtClean="0">
              <a:solidFill>
                <a:prstClr val="white"/>
              </a:solidFill>
              <a:latin typeface="Lato"/>
            </a:endParaRPr>
          </a:p>
        </p:txBody>
      </p:sp>
      <p:sp>
        <p:nvSpPr>
          <p:cNvPr id="6" name="Title 1">
            <a:extLst>
              <a:ext uri="{FF2B5EF4-FFF2-40B4-BE49-F238E27FC236}">
                <a16:creationId xmlns:a16="http://schemas.microsoft.com/office/drawing/2014/main" xmlns="" id="{AC64080E-8B45-418B-8A50-0BE35E625706}"/>
              </a:ext>
            </a:extLst>
          </p:cNvPr>
          <p:cNvSpPr txBox="1">
            <a:spLocks/>
          </p:cNvSpPr>
          <p:nvPr/>
        </p:nvSpPr>
        <p:spPr>
          <a:xfrm>
            <a:off x="3638773" y="2324139"/>
            <a:ext cx="5093482" cy="1818597"/>
          </a:xfrm>
          <a:prstGeom prst="rect">
            <a:avLst/>
          </a:prstGeom>
          <a:solidFill>
            <a:srgbClr val="FFFFFF">
              <a:alpha val="69804"/>
            </a:srgbClr>
          </a:solidFill>
        </p:spPr>
        <p:txBody>
          <a:bodyPr vert="horz" lIns="91440" tIns="45720" rIns="91440" bIns="45720" rtlCol="0" anchor="b">
            <a:noAutofit/>
          </a:bodyPr>
          <a:lstStyle>
            <a:lvl1pPr algn="ctr" defTabSz="869137" rtl="0" eaLnBrk="1" latinLnBrk="0" hangingPunct="1">
              <a:lnSpc>
                <a:spcPct val="90000"/>
              </a:lnSpc>
              <a:spcBef>
                <a:spcPct val="0"/>
              </a:spcBef>
              <a:buNone/>
              <a:defRPr sz="4000" b="1" kern="1200" cap="all" baseline="0">
                <a:solidFill>
                  <a:schemeClr val="tx1"/>
                </a:solidFill>
                <a:latin typeface="+mj-lt"/>
                <a:ea typeface="+mj-ea"/>
                <a:cs typeface="+mj-cs"/>
              </a:defRPr>
            </a:lvl1pPr>
          </a:lstStyle>
          <a:p>
            <a:pPr defTabSz="914400">
              <a:lnSpc>
                <a:spcPct val="100000"/>
              </a:lnSpc>
              <a:spcBef>
                <a:spcPts val="600"/>
              </a:spcBef>
            </a:pPr>
            <a:endParaRPr lang="en-ZA" dirty="0" smtClean="0">
              <a:solidFill>
                <a:prstClr val="black"/>
              </a:solidFill>
            </a:endParaRPr>
          </a:p>
          <a:p>
            <a:pPr defTabSz="914400">
              <a:lnSpc>
                <a:spcPct val="100000"/>
              </a:lnSpc>
              <a:spcBef>
                <a:spcPts val="600"/>
              </a:spcBef>
            </a:pPr>
            <a:r>
              <a:rPr lang="en-ZA" dirty="0" smtClean="0">
                <a:solidFill>
                  <a:prstClr val="black"/>
                </a:solidFill>
              </a:rPr>
              <a:t>PROGRESS ON mtsf TARGETS</a:t>
            </a:r>
            <a:endParaRPr lang="en-ZA" dirty="0">
              <a:solidFill>
                <a:prstClr val="black"/>
              </a:solidFill>
            </a:endParaRPr>
          </a:p>
        </p:txBody>
      </p:sp>
      <p:sp>
        <p:nvSpPr>
          <p:cNvPr id="8" name="Subtitle 2">
            <a:extLst>
              <a:ext uri="{FF2B5EF4-FFF2-40B4-BE49-F238E27FC236}">
                <a16:creationId xmlns:a16="http://schemas.microsoft.com/office/drawing/2014/main" xmlns="" id="{2D5A021C-70AF-478C-9C9F-539DEC5AF55D}"/>
              </a:ext>
            </a:extLst>
          </p:cNvPr>
          <p:cNvSpPr txBox="1">
            <a:spLocks/>
          </p:cNvSpPr>
          <p:nvPr/>
        </p:nvSpPr>
        <p:spPr>
          <a:xfrm>
            <a:off x="3736605" y="6022018"/>
            <a:ext cx="5093482" cy="747556"/>
          </a:xfrm>
          <a:prstGeom prst="rect">
            <a:avLst/>
          </a:prstGeom>
          <a:solidFill>
            <a:srgbClr val="FFFFFF">
              <a:alpha val="69804"/>
            </a:srgbClr>
          </a:solidFill>
        </p:spPr>
        <p:txBody>
          <a:bodyPr vert="horz" lIns="91440" tIns="45720" rIns="91440" bIns="45720" rtlCol="0">
            <a:normAutofit/>
          </a:bodyPr>
          <a:lstStyle>
            <a:lvl1pPr marL="0" indent="0" algn="ctr" defTabSz="869137" rtl="0" eaLnBrk="1" latinLnBrk="0" hangingPunct="1">
              <a:lnSpc>
                <a:spcPct val="90000"/>
              </a:lnSpc>
              <a:spcBef>
                <a:spcPts val="951"/>
              </a:spcBef>
              <a:buFont typeface="Arial" panose="020B0604020202020204" pitchFamily="34" charset="0"/>
              <a:buNone/>
              <a:defRPr sz="2281" kern="1200" cap="all" baseline="0">
                <a:solidFill>
                  <a:schemeClr val="accent3">
                    <a:lumMod val="75000"/>
                  </a:schemeClr>
                </a:solidFill>
                <a:latin typeface="+mn-lt"/>
                <a:ea typeface="+mn-ea"/>
                <a:cs typeface="+mn-cs"/>
              </a:defRPr>
            </a:lvl1pPr>
            <a:lvl2pPr marL="434569" indent="0" algn="ctr" defTabSz="869137" rtl="0" eaLnBrk="1" latinLnBrk="0" hangingPunct="1">
              <a:lnSpc>
                <a:spcPct val="90000"/>
              </a:lnSpc>
              <a:spcBef>
                <a:spcPts val="475"/>
              </a:spcBef>
              <a:buFont typeface="Arial" panose="020B0604020202020204" pitchFamily="34" charset="0"/>
              <a:buNone/>
              <a:defRPr sz="1901" kern="1200">
                <a:solidFill>
                  <a:schemeClr val="tx1"/>
                </a:solidFill>
                <a:latin typeface="+mn-lt"/>
                <a:ea typeface="+mn-ea"/>
                <a:cs typeface="+mn-cs"/>
              </a:defRPr>
            </a:lvl2pPr>
            <a:lvl3pPr marL="869137" indent="0" algn="ctr" defTabSz="869137" rtl="0" eaLnBrk="1" latinLnBrk="0" hangingPunct="1">
              <a:lnSpc>
                <a:spcPct val="90000"/>
              </a:lnSpc>
              <a:spcBef>
                <a:spcPts val="475"/>
              </a:spcBef>
              <a:buFont typeface="Arial" panose="020B0604020202020204" pitchFamily="34" charset="0"/>
              <a:buNone/>
              <a:defRPr sz="1711" kern="1200">
                <a:solidFill>
                  <a:schemeClr val="tx1"/>
                </a:solidFill>
                <a:latin typeface="+mn-lt"/>
                <a:ea typeface="+mn-ea"/>
                <a:cs typeface="+mn-cs"/>
              </a:defRPr>
            </a:lvl3pPr>
            <a:lvl4pPr marL="1303706" indent="0" algn="ctr" defTabSz="869137" rtl="0" eaLnBrk="1" latinLnBrk="0" hangingPunct="1">
              <a:lnSpc>
                <a:spcPct val="90000"/>
              </a:lnSpc>
              <a:spcBef>
                <a:spcPts val="475"/>
              </a:spcBef>
              <a:buFont typeface="Arial" panose="020B0604020202020204" pitchFamily="34" charset="0"/>
              <a:buNone/>
              <a:defRPr sz="1521" kern="1200">
                <a:solidFill>
                  <a:schemeClr val="tx1"/>
                </a:solidFill>
                <a:latin typeface="+mn-lt"/>
                <a:ea typeface="+mn-ea"/>
                <a:cs typeface="+mn-cs"/>
              </a:defRPr>
            </a:lvl4pPr>
            <a:lvl5pPr marL="1738274" indent="0" algn="ctr" defTabSz="869137" rtl="0" eaLnBrk="1" latinLnBrk="0" hangingPunct="1">
              <a:lnSpc>
                <a:spcPct val="90000"/>
              </a:lnSpc>
              <a:spcBef>
                <a:spcPts val="475"/>
              </a:spcBef>
              <a:buFont typeface="Arial" panose="020B0604020202020204" pitchFamily="34" charset="0"/>
              <a:buNone/>
              <a:defRPr sz="1521" kern="1200">
                <a:solidFill>
                  <a:schemeClr val="tx1"/>
                </a:solidFill>
                <a:latin typeface="+mn-lt"/>
                <a:ea typeface="+mn-ea"/>
                <a:cs typeface="+mn-cs"/>
              </a:defRPr>
            </a:lvl5pPr>
            <a:lvl6pPr marL="2172843" indent="0" algn="ctr" defTabSz="869137" rtl="0" eaLnBrk="1" latinLnBrk="0" hangingPunct="1">
              <a:lnSpc>
                <a:spcPct val="90000"/>
              </a:lnSpc>
              <a:spcBef>
                <a:spcPts val="475"/>
              </a:spcBef>
              <a:buFont typeface="Arial" panose="020B0604020202020204" pitchFamily="34" charset="0"/>
              <a:buNone/>
              <a:defRPr sz="1521" kern="1200">
                <a:solidFill>
                  <a:schemeClr val="tx1"/>
                </a:solidFill>
                <a:latin typeface="+mn-lt"/>
                <a:ea typeface="+mn-ea"/>
                <a:cs typeface="+mn-cs"/>
              </a:defRPr>
            </a:lvl6pPr>
            <a:lvl7pPr marL="2607412" indent="0" algn="ctr" defTabSz="869137" rtl="0" eaLnBrk="1" latinLnBrk="0" hangingPunct="1">
              <a:lnSpc>
                <a:spcPct val="90000"/>
              </a:lnSpc>
              <a:spcBef>
                <a:spcPts val="475"/>
              </a:spcBef>
              <a:buFont typeface="Arial" panose="020B0604020202020204" pitchFamily="34" charset="0"/>
              <a:buNone/>
              <a:defRPr sz="1521" kern="1200">
                <a:solidFill>
                  <a:schemeClr val="tx1"/>
                </a:solidFill>
                <a:latin typeface="+mn-lt"/>
                <a:ea typeface="+mn-ea"/>
                <a:cs typeface="+mn-cs"/>
              </a:defRPr>
            </a:lvl7pPr>
            <a:lvl8pPr marL="3041980" indent="0" algn="ctr" defTabSz="869137" rtl="0" eaLnBrk="1" latinLnBrk="0" hangingPunct="1">
              <a:lnSpc>
                <a:spcPct val="90000"/>
              </a:lnSpc>
              <a:spcBef>
                <a:spcPts val="475"/>
              </a:spcBef>
              <a:buFont typeface="Arial" panose="020B0604020202020204" pitchFamily="34" charset="0"/>
              <a:buNone/>
              <a:defRPr sz="1521" kern="1200">
                <a:solidFill>
                  <a:schemeClr val="tx1"/>
                </a:solidFill>
                <a:latin typeface="+mn-lt"/>
                <a:ea typeface="+mn-ea"/>
                <a:cs typeface="+mn-cs"/>
              </a:defRPr>
            </a:lvl8pPr>
            <a:lvl9pPr marL="3476549" indent="0" algn="ctr" defTabSz="869137" rtl="0" eaLnBrk="1" latinLnBrk="0" hangingPunct="1">
              <a:lnSpc>
                <a:spcPct val="90000"/>
              </a:lnSpc>
              <a:spcBef>
                <a:spcPts val="475"/>
              </a:spcBef>
              <a:buFont typeface="Arial" panose="020B0604020202020204" pitchFamily="34" charset="0"/>
              <a:buNone/>
              <a:defRPr sz="1521" kern="1200">
                <a:solidFill>
                  <a:schemeClr val="tx1"/>
                </a:solidFill>
                <a:latin typeface="+mn-lt"/>
                <a:ea typeface="+mn-ea"/>
                <a:cs typeface="+mn-cs"/>
              </a:defRPr>
            </a:lvl9pPr>
          </a:lstStyle>
          <a:p>
            <a:pPr fontAlgn="auto">
              <a:spcAft>
                <a:spcPts val="0"/>
              </a:spcAft>
            </a:pPr>
            <a:r>
              <a:rPr lang="en-US" dirty="0" smtClean="0">
                <a:solidFill>
                  <a:srgbClr val="A9711B">
                    <a:lumMod val="75000"/>
                  </a:srgbClr>
                </a:solidFill>
                <a:latin typeface="Lato"/>
              </a:rPr>
              <a:t>Quarter 3 of 2019/2020</a:t>
            </a:r>
          </a:p>
        </p:txBody>
      </p:sp>
      <p:sp>
        <p:nvSpPr>
          <p:cNvPr id="9" name="Title 3">
            <a:extLst>
              <a:ext uri="{FF2B5EF4-FFF2-40B4-BE49-F238E27FC236}">
                <a16:creationId xmlns:a16="http://schemas.microsoft.com/office/drawing/2014/main" xmlns="" id="{2084556A-6695-4787-A636-70E1FCF69EC3}"/>
              </a:ext>
            </a:extLst>
          </p:cNvPr>
          <p:cNvSpPr txBox="1">
            <a:spLocks/>
          </p:cNvSpPr>
          <p:nvPr/>
        </p:nvSpPr>
        <p:spPr>
          <a:xfrm rot="16200000">
            <a:off x="-2812256" y="2856729"/>
            <a:ext cx="6638926" cy="1014413"/>
          </a:xfrm>
          <a:prstGeom prst="rect">
            <a:avLst/>
          </a:prstGeom>
        </p:spPr>
        <p:txBody>
          <a:bodyPr vert="horz" lIns="91440" tIns="45720" rIns="91440" bIns="45720" rtlCol="0" anchor="ctr">
            <a:normAutofit/>
          </a:bodyPr>
          <a:lstStyle>
            <a:lvl1pPr algn="l" defTabSz="869137" rtl="0" eaLnBrk="1" latinLnBrk="0" hangingPunct="1">
              <a:lnSpc>
                <a:spcPct val="90000"/>
              </a:lnSpc>
              <a:spcBef>
                <a:spcPct val="0"/>
              </a:spcBef>
              <a:buNone/>
              <a:defRPr sz="2800" b="1" kern="1200">
                <a:solidFill>
                  <a:schemeClr val="tx1"/>
                </a:solidFill>
                <a:latin typeface="+mj-lt"/>
                <a:ea typeface="+mj-ea"/>
                <a:cs typeface="+mj-cs"/>
              </a:defRPr>
            </a:lvl1pPr>
          </a:lstStyle>
          <a:p>
            <a:pPr fontAlgn="auto">
              <a:spcAft>
                <a:spcPts val="0"/>
              </a:spcAft>
            </a:pPr>
            <a:r>
              <a:rPr lang="en-GB" sz="2400" dirty="0" smtClean="0">
                <a:solidFill>
                  <a:prstClr val="white"/>
                </a:solidFill>
                <a:latin typeface="Lato"/>
              </a:rPr>
              <a:t>2019/20 3</a:t>
            </a:r>
            <a:r>
              <a:rPr lang="en-GB" sz="2400" baseline="30000" dirty="0" smtClean="0">
                <a:solidFill>
                  <a:prstClr val="white"/>
                </a:solidFill>
                <a:latin typeface="Lato"/>
              </a:rPr>
              <a:t>RD</a:t>
            </a:r>
            <a:r>
              <a:rPr lang="en-GB" sz="2400" dirty="0" smtClean="0">
                <a:solidFill>
                  <a:prstClr val="white"/>
                </a:solidFill>
                <a:latin typeface="Lato"/>
              </a:rPr>
              <a:t>  QUARTER PERFORMANCE REVIEW</a:t>
            </a:r>
            <a:endParaRPr lang="en-GB" sz="2400" dirty="0">
              <a:solidFill>
                <a:prstClr val="white"/>
              </a:solidFill>
              <a:latin typeface="Lato"/>
            </a:endParaRPr>
          </a:p>
        </p:txBody>
      </p:sp>
    </p:spTree>
    <p:extLst>
      <p:ext uri="{BB962C8B-B14F-4D97-AF65-F5344CB8AC3E}">
        <p14:creationId xmlns:p14="http://schemas.microsoft.com/office/powerpoint/2010/main" xmlns="" val="9505900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3272821490"/>
              </p:ext>
            </p:extLst>
          </p:nvPr>
        </p:nvGraphicFramePr>
        <p:xfrm>
          <a:off x="150091" y="916599"/>
          <a:ext cx="8915398" cy="5586436"/>
        </p:xfrm>
        <a:graphic>
          <a:graphicData uri="http://schemas.openxmlformats.org/drawingml/2006/table">
            <a:tbl>
              <a:tblPr firstRow="1" bandRow="1">
                <a:tableStyleId>{5C22544A-7EE6-4342-B048-85BDC9FD1C3A}</a:tableStyleId>
              </a:tblPr>
              <a:tblGrid>
                <a:gridCol w="1295402">
                  <a:extLst>
                    <a:ext uri="{9D8B030D-6E8A-4147-A177-3AD203B41FA5}">
                      <a16:colId xmlns:a16="http://schemas.microsoft.com/office/drawing/2014/main" xmlns="" val="20000"/>
                    </a:ext>
                  </a:extLst>
                </a:gridCol>
                <a:gridCol w="1965617">
                  <a:extLst>
                    <a:ext uri="{9D8B030D-6E8A-4147-A177-3AD203B41FA5}">
                      <a16:colId xmlns:a16="http://schemas.microsoft.com/office/drawing/2014/main" xmlns="" val="20001"/>
                    </a:ext>
                  </a:extLst>
                </a:gridCol>
                <a:gridCol w="2072983">
                  <a:extLst>
                    <a:ext uri="{9D8B030D-6E8A-4147-A177-3AD203B41FA5}">
                      <a16:colId xmlns:a16="http://schemas.microsoft.com/office/drawing/2014/main" xmlns="" val="20002"/>
                    </a:ext>
                  </a:extLst>
                </a:gridCol>
                <a:gridCol w="1143000">
                  <a:extLst>
                    <a:ext uri="{9D8B030D-6E8A-4147-A177-3AD203B41FA5}">
                      <a16:colId xmlns:a16="http://schemas.microsoft.com/office/drawing/2014/main" xmlns="" val="20003"/>
                    </a:ext>
                  </a:extLst>
                </a:gridCol>
                <a:gridCol w="1371600">
                  <a:extLst>
                    <a:ext uri="{9D8B030D-6E8A-4147-A177-3AD203B41FA5}">
                      <a16:colId xmlns:a16="http://schemas.microsoft.com/office/drawing/2014/main" xmlns="" val="20004"/>
                    </a:ext>
                  </a:extLst>
                </a:gridCol>
                <a:gridCol w="1066796">
                  <a:extLst>
                    <a:ext uri="{9D8B030D-6E8A-4147-A177-3AD203B41FA5}">
                      <a16:colId xmlns:a16="http://schemas.microsoft.com/office/drawing/2014/main" xmlns="" val="20005"/>
                    </a:ext>
                  </a:extLst>
                </a:gridCol>
              </a:tblGrid>
              <a:tr h="620101">
                <a:tc>
                  <a:txBody>
                    <a:bodyPr/>
                    <a:lstStyle/>
                    <a:p>
                      <a:pPr marL="0" algn="l" defTabSz="914331" rtl="0" eaLnBrk="1" fontAlgn="t" latinLnBrk="0" hangingPunct="1"/>
                      <a:r>
                        <a:rPr lang="en-US" sz="1200" b="1" i="0" u="none" strike="noStrike" kern="1200" dirty="0" smtClean="0">
                          <a:solidFill>
                            <a:schemeClr val="bg1"/>
                          </a:solidFill>
                          <a:effectLst/>
                          <a:latin typeface="+mn-lt"/>
                          <a:ea typeface="+mn-ea"/>
                          <a:cs typeface="+mn-cs"/>
                        </a:rPr>
                        <a:t>Performance Indicator</a:t>
                      </a:r>
                      <a:endParaRPr lang="en-US" sz="1200" b="1" i="0" u="none" strike="noStrike" kern="1200" dirty="0">
                        <a:solidFill>
                          <a:schemeClr val="bg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200" b="1" i="0" u="none" strike="noStrike" kern="1200" dirty="0" smtClean="0">
                          <a:solidFill>
                            <a:schemeClr val="bg1"/>
                          </a:solidFill>
                          <a:effectLst/>
                          <a:latin typeface="+mn-lt"/>
                          <a:ea typeface="+mn-ea"/>
                          <a:cs typeface="+mn-cs"/>
                        </a:rPr>
                        <a:t>Q3 Target 2019/20 </a:t>
                      </a:r>
                      <a:endParaRPr lang="en-US" sz="1200" b="1" i="0" u="none" strike="noStrike" kern="1200" dirty="0">
                        <a:solidFill>
                          <a:schemeClr val="bg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200" b="1" i="0" u="none" strike="noStrike" kern="1200" dirty="0" smtClean="0">
                          <a:solidFill>
                            <a:schemeClr val="bg1"/>
                          </a:solidFill>
                          <a:effectLst/>
                          <a:latin typeface="+mn-lt"/>
                          <a:ea typeface="+mn-ea"/>
                          <a:cs typeface="+mn-cs"/>
                        </a:rPr>
                        <a:t>Quarter 3</a:t>
                      </a:r>
                      <a:r>
                        <a:rPr lang="en-US" sz="1200" b="1" i="0" u="none" strike="noStrike" kern="1200" dirty="0">
                          <a:solidFill>
                            <a:schemeClr val="bg1"/>
                          </a:solidFill>
                          <a:effectLst/>
                          <a:latin typeface="+mn-lt"/>
                          <a:ea typeface="+mn-ea"/>
                          <a:cs typeface="+mn-cs"/>
                        </a:rPr>
                        <a:t/>
                      </a:r>
                      <a:br>
                        <a:rPr lang="en-US" sz="1200" b="1" i="0" u="none" strike="noStrike" kern="1200" dirty="0">
                          <a:solidFill>
                            <a:schemeClr val="bg1"/>
                          </a:solidFill>
                          <a:effectLst/>
                          <a:latin typeface="+mn-lt"/>
                          <a:ea typeface="+mn-ea"/>
                          <a:cs typeface="+mn-cs"/>
                        </a:rPr>
                      </a:br>
                      <a:r>
                        <a:rPr lang="en-US" sz="1200" b="1" i="0" u="none" strike="noStrike" kern="1200" dirty="0">
                          <a:solidFill>
                            <a:schemeClr val="bg1"/>
                          </a:solidFill>
                          <a:effectLst/>
                          <a:latin typeface="+mn-lt"/>
                          <a:ea typeface="+mn-ea"/>
                          <a:cs typeface="+mn-cs"/>
                        </a:rPr>
                        <a:t>Performance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200" b="1" i="0" u="none" strike="noStrike" kern="1200" dirty="0" smtClean="0">
                          <a:solidFill>
                            <a:schemeClr val="bg1"/>
                          </a:solidFill>
                          <a:effectLst/>
                          <a:latin typeface="+mn-lt"/>
                          <a:ea typeface="+mn-ea"/>
                          <a:cs typeface="+mn-cs"/>
                        </a:rPr>
                        <a:t>Deviation from planned  target</a:t>
                      </a:r>
                      <a:endParaRPr lang="en-US" sz="1200" b="1" i="0" u="none" strike="noStrike" kern="1200" dirty="0">
                        <a:solidFill>
                          <a:schemeClr val="bg1"/>
                        </a:solidFill>
                        <a:effectLst/>
                        <a:latin typeface="+mn-lt"/>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200" b="1" i="0" u="none" strike="noStrike" kern="1200" dirty="0" smtClean="0">
                          <a:solidFill>
                            <a:schemeClr val="bg1"/>
                          </a:solidFill>
                          <a:effectLst/>
                          <a:latin typeface="+mn-lt"/>
                          <a:ea typeface="+mn-ea"/>
                          <a:cs typeface="+mn-cs"/>
                        </a:rPr>
                        <a:t>Reasons for over/under achievement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200" b="1" i="0" u="none" strike="noStrike" kern="1200" dirty="0" smtClean="0">
                          <a:solidFill>
                            <a:schemeClr val="bg1"/>
                          </a:solidFill>
                          <a:effectLst/>
                          <a:latin typeface="+mn-lt"/>
                          <a:ea typeface="+mn-ea"/>
                          <a:cs typeface="+mn-cs"/>
                        </a:rPr>
                        <a:t>Corrective action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1482356">
                <a:tc>
                  <a:txBody>
                    <a:bodyPr/>
                    <a:lstStyle/>
                    <a:p>
                      <a:pPr algn="l" fontAlgn="t"/>
                      <a:r>
                        <a:rPr lang="en-US" sz="1200" b="1" i="0" u="none" strike="noStrike" kern="1200" dirty="0">
                          <a:solidFill>
                            <a:schemeClr val="tx1"/>
                          </a:solidFill>
                          <a:effectLst/>
                          <a:latin typeface="Arial Narrow" panose="020B0606020202030204" pitchFamily="34" charset="0"/>
                          <a:ea typeface="+mn-ea"/>
                          <a:cs typeface="Arial" panose="020B0604020202020204" pitchFamily="34" charset="0"/>
                        </a:rPr>
                        <a:t>Percentage of sentenced offenders subjected to correctional programmes per year</a:t>
                      </a:r>
                      <a:r>
                        <a:rPr lang="en-US" sz="1200" b="1" i="0" u="none" strike="noStrike" kern="1200" dirty="0" smtClean="0">
                          <a:solidFill>
                            <a:schemeClr val="tx1"/>
                          </a:solidFill>
                          <a:effectLst/>
                          <a:latin typeface="Arial Narrow" panose="020B0606020202030204" pitchFamily="34" charset="0"/>
                          <a:ea typeface="+mn-ea"/>
                          <a:cs typeface="Arial" panose="020B0604020202020204" pitchFamily="34" charset="0"/>
                        </a:rPr>
                        <a:t>.</a:t>
                      </a:r>
                    </a:p>
                    <a:p>
                      <a:pPr algn="l" fontAlgn="t"/>
                      <a:endParaRPr lang="en-US" sz="1200" b="0" i="0" u="none" strike="noStrike" kern="1200" dirty="0" smtClean="0">
                        <a:solidFill>
                          <a:schemeClr val="tx1"/>
                        </a:solidFill>
                        <a:effectLst/>
                        <a:latin typeface="Arial Narrow" panose="020B0606020202030204" pitchFamily="34" charset="0"/>
                        <a:ea typeface="+mn-ea"/>
                        <a:cs typeface="Arial" panose="020B0604020202020204" pitchFamily="34" charset="0"/>
                      </a:endParaRPr>
                    </a:p>
                    <a:p>
                      <a:pPr algn="l" fontAlgn="t"/>
                      <a:endParaRPr lang="en-US" sz="1200" b="0" i="0" u="none" strike="noStrike" kern="1200" dirty="0" smtClean="0">
                        <a:solidFill>
                          <a:schemeClr val="tx1"/>
                        </a:solidFill>
                        <a:effectLst/>
                        <a:latin typeface="Arial Narrow" panose="020B0606020202030204" pitchFamily="34" charset="0"/>
                        <a:ea typeface="+mn-ea"/>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200" b="1" i="0" u="none" strike="noStrike" kern="1200" dirty="0" smtClean="0">
                          <a:solidFill>
                            <a:schemeClr val="tx1"/>
                          </a:solidFill>
                          <a:effectLst/>
                          <a:latin typeface="Arial Narrow" panose="020B0606020202030204" pitchFamily="34" charset="0"/>
                          <a:ea typeface="+mn-ea"/>
                          <a:cs typeface="Arial" panose="020B0604020202020204" pitchFamily="34" charset="0"/>
                        </a:rPr>
                        <a:t>60%</a:t>
                      </a:r>
                    </a:p>
                    <a:p>
                      <a:pPr algn="l" fontAlgn="t"/>
                      <a:r>
                        <a:rPr lang="en-US" sz="1200" b="1" i="0" u="none" strike="noStrike" kern="1200" dirty="0" smtClean="0">
                          <a:solidFill>
                            <a:schemeClr val="tx1"/>
                          </a:solidFill>
                          <a:effectLst/>
                          <a:latin typeface="Arial Narrow" panose="020B0606020202030204" pitchFamily="34" charset="0"/>
                          <a:ea typeface="+mn-ea"/>
                          <a:cs typeface="Arial" panose="020B0604020202020204" pitchFamily="34" charset="0"/>
                        </a:rPr>
                        <a:t>(65 187/108 639)</a:t>
                      </a:r>
                    </a:p>
                    <a:p>
                      <a:pPr algn="l" fontAlgn="t"/>
                      <a:endParaRPr lang="en-US" sz="1200" b="0" i="0" u="none" strike="noStrike" kern="1200" dirty="0" smtClean="0">
                        <a:solidFill>
                          <a:schemeClr val="tx1"/>
                        </a:solidFill>
                        <a:effectLst/>
                        <a:latin typeface="Arial Narrow" panose="020B0606020202030204" pitchFamily="34" charset="0"/>
                        <a:ea typeface="+mn-ea"/>
                        <a:cs typeface="Arial" panose="020B0604020202020204" pitchFamily="34" charset="0"/>
                      </a:endParaRPr>
                    </a:p>
                    <a:p>
                      <a:pPr algn="l" fontAlgn="t"/>
                      <a:r>
                        <a:rPr lang="en-US" sz="1200" b="0" i="0" u="none" strike="noStrike" kern="1200" dirty="0" smtClean="0">
                          <a:solidFill>
                            <a:schemeClr val="tx1"/>
                          </a:solidFill>
                          <a:effectLst/>
                          <a:latin typeface="Arial Narrow" panose="020B0606020202030204" pitchFamily="34" charset="0"/>
                          <a:ea typeface="+mn-ea"/>
                          <a:cs typeface="Arial" panose="020B0604020202020204" pitchFamily="34" charset="0"/>
                        </a:rPr>
                        <a:t>LMN: (10 089/6 815) 60%</a:t>
                      </a:r>
                    </a:p>
                    <a:p>
                      <a:pPr algn="l" fontAlgn="t"/>
                      <a:r>
                        <a:rPr lang="en-US" sz="1200" b="0" i="0" u="none" strike="noStrike" kern="1200" dirty="0" smtClean="0">
                          <a:solidFill>
                            <a:schemeClr val="tx1"/>
                          </a:solidFill>
                          <a:effectLst/>
                          <a:latin typeface="Arial Narrow" panose="020B0606020202030204" pitchFamily="34" charset="0"/>
                          <a:ea typeface="+mn-ea"/>
                          <a:cs typeface="Arial" panose="020B0604020202020204" pitchFamily="34" charset="0"/>
                        </a:rPr>
                        <a:t>FSNC: (9 900/16 499) 60%</a:t>
                      </a:r>
                    </a:p>
                    <a:p>
                      <a:pPr algn="l" fontAlgn="t"/>
                      <a:r>
                        <a:rPr lang="en-US" sz="1200" b="0" i="0" u="none" strike="noStrike" kern="1200" dirty="0" smtClean="0">
                          <a:solidFill>
                            <a:schemeClr val="tx1"/>
                          </a:solidFill>
                          <a:effectLst/>
                          <a:latin typeface="Arial Narrow" panose="020B0606020202030204" pitchFamily="34" charset="0"/>
                          <a:ea typeface="+mn-ea"/>
                          <a:cs typeface="Arial" panose="020B0604020202020204" pitchFamily="34" charset="0"/>
                        </a:rPr>
                        <a:t>KZN: (11 952/19 917) 60%</a:t>
                      </a:r>
                    </a:p>
                    <a:p>
                      <a:pPr algn="l" fontAlgn="t"/>
                      <a:r>
                        <a:rPr lang="en-US" sz="1200" b="0" i="0" u="none" strike="noStrike" kern="1200" dirty="0" smtClean="0">
                          <a:solidFill>
                            <a:schemeClr val="tx1"/>
                          </a:solidFill>
                          <a:effectLst/>
                          <a:latin typeface="Arial Narrow" panose="020B0606020202030204" pitchFamily="34" charset="0"/>
                          <a:ea typeface="+mn-ea"/>
                          <a:cs typeface="Arial" panose="020B0604020202020204" pitchFamily="34" charset="0"/>
                        </a:rPr>
                        <a:t>WC: (10 305/17 173) 60%</a:t>
                      </a:r>
                    </a:p>
                    <a:p>
                      <a:pPr algn="l" fontAlgn="t"/>
                      <a:r>
                        <a:rPr lang="en-US" sz="1200" b="0" i="0" u="none" strike="noStrike" kern="1200" dirty="0" smtClean="0">
                          <a:solidFill>
                            <a:schemeClr val="tx1"/>
                          </a:solidFill>
                          <a:effectLst/>
                          <a:latin typeface="Arial Narrow" panose="020B0606020202030204" pitchFamily="34" charset="0"/>
                          <a:ea typeface="+mn-ea"/>
                          <a:cs typeface="Arial" panose="020B0604020202020204" pitchFamily="34" charset="0"/>
                        </a:rPr>
                        <a:t>GP: (14 691/24 486) 60%</a:t>
                      </a:r>
                    </a:p>
                    <a:p>
                      <a:pPr algn="l" fontAlgn="t"/>
                      <a:r>
                        <a:rPr lang="en-US" sz="1200" b="0" i="0" u="none" strike="noStrike" kern="1200" dirty="0" smtClean="0">
                          <a:solidFill>
                            <a:schemeClr val="tx1"/>
                          </a:solidFill>
                          <a:effectLst/>
                          <a:latin typeface="Arial Narrow" panose="020B0606020202030204" pitchFamily="34" charset="0"/>
                          <a:ea typeface="+mn-ea"/>
                          <a:cs typeface="Arial" panose="020B0604020202020204" pitchFamily="34" charset="0"/>
                        </a:rPr>
                        <a:t>EC: (8 250/13 749) 60%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Arial Narrow" panose="020B0606020202030204" pitchFamily="34" charset="0"/>
                          <a:ea typeface="+mn-ea"/>
                          <a:cs typeface="Arial" panose="020B0604020202020204" pitchFamily="34" charset="0"/>
                        </a:rPr>
                        <a:t>69.52%</a:t>
                      </a:r>
                    </a:p>
                    <a:p>
                      <a:pPr marL="0" marR="0" indent="0" algn="l" defTabSz="914331" rtl="0" eaLnBrk="1" fontAlgn="t"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Arial Narrow" panose="020B0606020202030204" pitchFamily="34" charset="0"/>
                          <a:ea typeface="+mn-ea"/>
                          <a:cs typeface="Arial" panose="020B0604020202020204" pitchFamily="34" charset="0"/>
                        </a:rPr>
                        <a:t>(71 764103 227)</a:t>
                      </a:r>
                    </a:p>
                    <a:p>
                      <a:pPr marL="0" marR="0" indent="0" algn="l" defTabSz="914331" rtl="0" eaLnBrk="1" fontAlgn="t" latinLnBrk="0" hangingPunct="1">
                        <a:lnSpc>
                          <a:spcPct val="100000"/>
                        </a:lnSpc>
                        <a:spcBef>
                          <a:spcPts val="0"/>
                        </a:spcBef>
                        <a:spcAft>
                          <a:spcPts val="0"/>
                        </a:spcAft>
                        <a:buClrTx/>
                        <a:buSzTx/>
                        <a:buFontTx/>
                        <a:buNone/>
                        <a:tabLst/>
                        <a:defRPr/>
                      </a:pPr>
                      <a:endParaRPr lang="en-US" sz="1200" b="0" i="0" u="none" strike="noStrike" kern="1200" dirty="0" smtClean="0">
                        <a:solidFill>
                          <a:schemeClr val="tx1"/>
                        </a:solidFill>
                        <a:effectLst/>
                        <a:latin typeface="Arial Narrow" panose="020B0606020202030204" pitchFamily="34" charset="0"/>
                        <a:ea typeface="+mn-ea"/>
                        <a:cs typeface="Arial" panose="020B0604020202020204" pitchFamily="34" charset="0"/>
                      </a:endParaRPr>
                    </a:p>
                    <a:p>
                      <a:pPr marL="0" marR="0" indent="0" algn="l" defTabSz="914331" rtl="0" eaLnBrk="1" fontAlgn="t"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Arial Narrow" panose="020B0606020202030204" pitchFamily="34" charset="0"/>
                          <a:ea typeface="+mn-ea"/>
                          <a:cs typeface="Arial" panose="020B0604020202020204" pitchFamily="34" charset="0"/>
                        </a:rPr>
                        <a:t>LMN: (12 105/17 185)  70.44% </a:t>
                      </a:r>
                    </a:p>
                    <a:p>
                      <a:pPr marL="0" marR="0" indent="0" algn="l" defTabSz="914331" rtl="0" eaLnBrk="1" fontAlgn="t"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Arial Narrow" panose="020B0606020202030204" pitchFamily="34" charset="0"/>
                          <a:ea typeface="+mn-ea"/>
                          <a:cs typeface="Arial" panose="020B0604020202020204" pitchFamily="34" charset="0"/>
                        </a:rPr>
                        <a:t>FSNC: (11 849/16 028) 73.93%</a:t>
                      </a:r>
                    </a:p>
                    <a:p>
                      <a:pPr marL="0" marR="0" indent="0" algn="l" defTabSz="914331" rtl="0" eaLnBrk="1" fontAlgn="t"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Arial Narrow" panose="020B0606020202030204" pitchFamily="34" charset="0"/>
                          <a:ea typeface="+mn-ea"/>
                          <a:cs typeface="Arial" panose="020B0604020202020204" pitchFamily="34" charset="0"/>
                        </a:rPr>
                        <a:t>KZN: (12 015/19 005) 63.22%</a:t>
                      </a:r>
                    </a:p>
                    <a:p>
                      <a:pPr marL="0" marR="0" indent="0" algn="l" defTabSz="914331" rtl="0" eaLnBrk="1" fontAlgn="t"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Arial Narrow" panose="020B0606020202030204" pitchFamily="34" charset="0"/>
                          <a:ea typeface="+mn-ea"/>
                          <a:cs typeface="Arial" panose="020B0604020202020204" pitchFamily="34" charset="0"/>
                        </a:rPr>
                        <a:t>WC: (10 335 /14 913) 69.30%</a:t>
                      </a:r>
                    </a:p>
                    <a:p>
                      <a:pPr marL="0" marR="0" indent="0" algn="l" defTabSz="914331" rtl="0" eaLnBrk="1" fontAlgn="t"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Arial Narrow" panose="020B0606020202030204" pitchFamily="34" charset="0"/>
                          <a:ea typeface="+mn-ea"/>
                          <a:cs typeface="Arial" panose="020B0604020202020204" pitchFamily="34" charset="0"/>
                        </a:rPr>
                        <a:t>GP: (17 318/21 814) 79.39%</a:t>
                      </a:r>
                    </a:p>
                    <a:p>
                      <a:pPr marL="0" marR="0" indent="0" algn="l" defTabSz="914331" rtl="0" eaLnBrk="1" fontAlgn="t" latinLnBrk="0" hangingPunct="1">
                        <a:lnSpc>
                          <a:spcPct val="100000"/>
                        </a:lnSpc>
                        <a:spcBef>
                          <a:spcPts val="0"/>
                        </a:spcBef>
                        <a:spcAft>
                          <a:spcPts val="0"/>
                        </a:spcAft>
                        <a:buClrTx/>
                        <a:buSzTx/>
                        <a:buFontTx/>
                        <a:buNone/>
                        <a:tabLst/>
                        <a:defRPr/>
                      </a:pPr>
                      <a:r>
                        <a:rPr lang="en-US" sz="1200" b="1" i="0" u="none" strike="noStrike" kern="1200" dirty="0" smtClean="0">
                          <a:solidFill>
                            <a:srgbClr val="FF0000"/>
                          </a:solidFill>
                          <a:effectLst/>
                          <a:latin typeface="Arial Narrow" panose="020B0606020202030204" pitchFamily="34" charset="0"/>
                          <a:ea typeface="+mn-ea"/>
                          <a:cs typeface="Arial" panose="020B0604020202020204" pitchFamily="34" charset="0"/>
                        </a:rPr>
                        <a:t>EC: (8 142/14 282) 57.01%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Arial Narrow" panose="020B0606020202030204" pitchFamily="34" charset="0"/>
                          <a:ea typeface="+mn-ea"/>
                          <a:cs typeface="Arial" panose="020B0604020202020204" pitchFamily="34" charset="0"/>
                        </a:rPr>
                        <a:t>9.54%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r>
                        <a:rPr lang="en-US" sz="1400" b="0" i="0" u="none" strike="noStrike" kern="1200" dirty="0" smtClean="0">
                          <a:solidFill>
                            <a:srgbClr val="000000"/>
                          </a:solidFill>
                          <a:effectLst/>
                          <a:latin typeface="Arial Narrow" panose="020B0606020202030204" pitchFamily="34" charset="0"/>
                          <a:ea typeface="+mn-ea"/>
                          <a:cs typeface="+mn-cs"/>
                        </a:rPr>
                        <a:t>Interim Correctional Intervention Officials (CIO’s) were available to facilitate correctional programmes.</a:t>
                      </a:r>
                      <a:endParaRPr lang="en-ZA" sz="1400" b="0" i="0" u="none" strike="noStrike" kern="1200" dirty="0">
                        <a:solidFill>
                          <a:srgbClr val="000000"/>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r>
                        <a:rPr lang="en-US" sz="1400" b="0" i="0" u="none" strike="noStrike" kern="1200" dirty="0" smtClean="0">
                          <a:solidFill>
                            <a:srgbClr val="000000"/>
                          </a:solidFill>
                          <a:effectLst/>
                          <a:latin typeface="Arial Narrow" panose="020B0606020202030204" pitchFamily="34" charset="0"/>
                          <a:ea typeface="+mn-ea"/>
                          <a:cs typeface="+mn-cs"/>
                        </a:rPr>
                        <a:t>n/a</a:t>
                      </a:r>
                      <a:endParaRPr lang="en-ZA" sz="1400" b="0" i="0" u="none" strike="noStrike" kern="1200" dirty="0">
                        <a:solidFill>
                          <a:srgbClr val="000000"/>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1556438">
                <a:tc>
                  <a:txBody>
                    <a:bodyPr/>
                    <a:lstStyle/>
                    <a:p>
                      <a:pPr algn="l" fontAlgn="t"/>
                      <a:r>
                        <a:rPr lang="en-US" sz="1200" b="1" i="0" u="none" strike="noStrike" kern="1200" dirty="0" smtClean="0">
                          <a:solidFill>
                            <a:schemeClr val="tx1"/>
                          </a:solidFill>
                          <a:effectLst/>
                          <a:latin typeface="Arial Narrow" panose="020B0606020202030204" pitchFamily="34" charset="0"/>
                          <a:ea typeface="+mn-ea"/>
                          <a:cs typeface="+mn-cs"/>
                        </a:rPr>
                        <a:t>Percentage of parolees without violations per year</a:t>
                      </a:r>
                      <a:endParaRPr lang="en-US" sz="1200" b="1" i="0" u="none" strike="noStrike" kern="1200" dirty="0">
                        <a:solidFill>
                          <a:schemeClr val="tx1"/>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31" rtl="0" eaLnBrk="1" fontAlgn="b" latinLnBrk="0" hangingPunct="1">
                        <a:lnSpc>
                          <a:spcPct val="100000"/>
                        </a:lnSpc>
                        <a:spcBef>
                          <a:spcPts val="0"/>
                        </a:spcBef>
                        <a:spcAft>
                          <a:spcPts val="0"/>
                        </a:spcAft>
                        <a:buClrTx/>
                        <a:buSzTx/>
                        <a:buFontTx/>
                        <a:buNone/>
                        <a:tabLst/>
                        <a:defRPr/>
                      </a:pPr>
                      <a:r>
                        <a:rPr lang="en-US" sz="1200" b="1" u="none" strike="noStrike" dirty="0" smtClean="0">
                          <a:solidFill>
                            <a:schemeClr val="tx1"/>
                          </a:solidFill>
                          <a:effectLst/>
                          <a:latin typeface="Arial Narrow" panose="020B0606020202030204" pitchFamily="34" charset="0"/>
                        </a:rPr>
                        <a:t>97% </a:t>
                      </a:r>
                    </a:p>
                    <a:p>
                      <a:pPr marL="0" marR="0" indent="0" algn="l" defTabSz="914331" rtl="0" eaLnBrk="1" fontAlgn="b" latinLnBrk="0" hangingPunct="1">
                        <a:lnSpc>
                          <a:spcPct val="100000"/>
                        </a:lnSpc>
                        <a:spcBef>
                          <a:spcPts val="0"/>
                        </a:spcBef>
                        <a:spcAft>
                          <a:spcPts val="0"/>
                        </a:spcAft>
                        <a:buClrTx/>
                        <a:buSzTx/>
                        <a:buFontTx/>
                        <a:buNone/>
                        <a:tabLst/>
                        <a:defRPr/>
                      </a:pPr>
                      <a:r>
                        <a:rPr lang="en-US" sz="1200" b="1" u="none" strike="noStrike" dirty="0" smtClean="0">
                          <a:solidFill>
                            <a:schemeClr val="tx1"/>
                          </a:solidFill>
                          <a:effectLst/>
                          <a:latin typeface="Arial Narrow" panose="020B0606020202030204" pitchFamily="34" charset="0"/>
                        </a:rPr>
                        <a:t>(55 072/56 775)</a:t>
                      </a:r>
                      <a:endParaRPr lang="en-US" sz="1200" b="1" i="0" u="none" strike="noStrike" dirty="0" smtClean="0">
                        <a:solidFill>
                          <a:schemeClr val="tx1"/>
                        </a:solidFill>
                        <a:effectLst/>
                        <a:latin typeface="Arial Narrow" panose="020B0606020202030204" pitchFamily="34" charset="0"/>
                      </a:endParaRPr>
                    </a:p>
                    <a:p>
                      <a:pPr marL="0" marR="0" indent="0" algn="l" defTabSz="914331" rtl="0" eaLnBrk="1" fontAlgn="b" latinLnBrk="0" hangingPunct="1">
                        <a:lnSpc>
                          <a:spcPct val="100000"/>
                        </a:lnSpc>
                        <a:spcBef>
                          <a:spcPts val="0"/>
                        </a:spcBef>
                        <a:spcAft>
                          <a:spcPts val="0"/>
                        </a:spcAft>
                        <a:buClrTx/>
                        <a:buSzTx/>
                        <a:buFontTx/>
                        <a:buNone/>
                        <a:tabLst/>
                        <a:defRPr/>
                      </a:pPr>
                      <a:endParaRPr lang="en-US" sz="1200" b="0" i="0" u="none" strike="noStrike" kern="1200" dirty="0" smtClean="0">
                        <a:solidFill>
                          <a:schemeClr val="tx1"/>
                        </a:solidFill>
                        <a:effectLst/>
                        <a:latin typeface="Arial Narrow" panose="020B0606020202030204" pitchFamily="34" charset="0"/>
                        <a:ea typeface="+mn-ea"/>
                        <a:cs typeface="Arial" panose="020B0604020202020204" pitchFamily="34" charset="0"/>
                      </a:endParaRPr>
                    </a:p>
                    <a:p>
                      <a:pPr marL="0" marR="0" indent="0" algn="l" defTabSz="914331" rtl="0" eaLnBrk="1" fontAlgn="b"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Arial Narrow" panose="020B0606020202030204" pitchFamily="34" charset="0"/>
                          <a:ea typeface="+mn-ea"/>
                          <a:cs typeface="Arial" panose="020B0604020202020204" pitchFamily="34" charset="0"/>
                        </a:rPr>
                        <a:t>LMN:(10 623/10 952</a:t>
                      </a:r>
                      <a:r>
                        <a:rPr lang="en-US" sz="1200" u="none" strike="noStrike" dirty="0" smtClean="0">
                          <a:solidFill>
                            <a:schemeClr val="tx1"/>
                          </a:solidFill>
                          <a:effectLst/>
                          <a:latin typeface="Arial Narrow" panose="020B0606020202030204" pitchFamily="34" charset="0"/>
                        </a:rPr>
                        <a:t>) 97%</a:t>
                      </a:r>
                    </a:p>
                    <a:p>
                      <a:pPr marL="0" marR="0" indent="0" algn="l" defTabSz="914331" rtl="0" eaLnBrk="1" fontAlgn="b"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Arial Narrow" panose="020B0606020202030204" pitchFamily="34" charset="0"/>
                          <a:ea typeface="+mn-ea"/>
                          <a:cs typeface="Arial" panose="020B0604020202020204" pitchFamily="34" charset="0"/>
                        </a:rPr>
                        <a:t>FS/NC:(6 652/6 858</a:t>
                      </a:r>
                      <a:r>
                        <a:rPr lang="en-US" sz="1200" u="none" strike="noStrike" dirty="0" smtClean="0">
                          <a:solidFill>
                            <a:schemeClr val="tx1"/>
                          </a:solidFill>
                          <a:effectLst/>
                          <a:latin typeface="Arial Narrow" panose="020B0606020202030204" pitchFamily="34" charset="0"/>
                        </a:rPr>
                        <a:t>)  97%</a:t>
                      </a:r>
                    </a:p>
                    <a:p>
                      <a:pPr marL="0" marR="0" indent="0" algn="l" defTabSz="914331" rtl="0" eaLnBrk="1" fontAlgn="b"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Arial Narrow" panose="020B0606020202030204" pitchFamily="34" charset="0"/>
                          <a:ea typeface="+mn-ea"/>
                          <a:cs typeface="Arial" panose="020B0604020202020204" pitchFamily="34" charset="0"/>
                        </a:rPr>
                        <a:t>KZN:(10 221/10 537</a:t>
                      </a:r>
                      <a:r>
                        <a:rPr lang="en-US" sz="1200" u="none" strike="noStrike" dirty="0" smtClean="0">
                          <a:solidFill>
                            <a:schemeClr val="tx1"/>
                          </a:solidFill>
                          <a:effectLst/>
                          <a:latin typeface="Arial Narrow" panose="020B0606020202030204" pitchFamily="34" charset="0"/>
                        </a:rPr>
                        <a:t>)  97%</a:t>
                      </a:r>
                    </a:p>
                    <a:p>
                      <a:pPr marL="0" marR="0" indent="0" algn="l" defTabSz="914331" rtl="0" eaLnBrk="1" fontAlgn="b"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Arial Narrow" panose="020B0606020202030204" pitchFamily="34" charset="0"/>
                          <a:ea typeface="+mn-ea"/>
                          <a:cs typeface="Arial" panose="020B0604020202020204" pitchFamily="34" charset="0"/>
                          <a:sym typeface="Wingdings" panose="05000000000000000000" pitchFamily="2" charset="2"/>
                        </a:rPr>
                        <a:t>WC:(7 065/7 284</a:t>
                      </a:r>
                      <a:r>
                        <a:rPr lang="en-US" sz="1200" b="0" i="0" u="none" strike="noStrike" kern="1200" dirty="0" smtClean="0">
                          <a:solidFill>
                            <a:schemeClr val="tx1"/>
                          </a:solidFill>
                          <a:effectLst/>
                          <a:latin typeface="Arial Narrow" panose="020B0606020202030204" pitchFamily="34" charset="0"/>
                          <a:ea typeface="+mn-ea"/>
                          <a:cs typeface="Arial" panose="020B0604020202020204" pitchFamily="34" charset="0"/>
                        </a:rPr>
                        <a:t>)  97%</a:t>
                      </a:r>
                    </a:p>
                    <a:p>
                      <a:pPr marL="0" marR="0" indent="0" algn="l" defTabSz="914331" rtl="0" eaLnBrk="1" fontAlgn="b"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Arial Narrow" panose="020B0606020202030204" pitchFamily="34" charset="0"/>
                          <a:ea typeface="+mn-ea"/>
                          <a:cs typeface="Arial" panose="020B0604020202020204" pitchFamily="34" charset="0"/>
                          <a:sym typeface="Wingdings" panose="05000000000000000000" pitchFamily="2" charset="2"/>
                        </a:rPr>
                        <a:t>GP:(11 742/12 105</a:t>
                      </a:r>
                      <a:r>
                        <a:rPr lang="en-US" sz="1200" b="0" i="0" u="none" strike="noStrike" kern="1200" dirty="0" smtClean="0">
                          <a:solidFill>
                            <a:schemeClr val="tx1"/>
                          </a:solidFill>
                          <a:effectLst/>
                          <a:latin typeface="Arial Narrow" panose="020B0606020202030204" pitchFamily="34" charset="0"/>
                          <a:ea typeface="+mn-ea"/>
                          <a:cs typeface="Arial" panose="020B0604020202020204" pitchFamily="34" charset="0"/>
                        </a:rPr>
                        <a:t>)</a:t>
                      </a:r>
                      <a:r>
                        <a:rPr lang="en-US" sz="1200" b="0" i="0" u="none" strike="noStrike" kern="1200" baseline="0" dirty="0" smtClean="0">
                          <a:solidFill>
                            <a:schemeClr val="tx1"/>
                          </a:solidFill>
                          <a:effectLst/>
                          <a:latin typeface="Arial Narrow" panose="020B0606020202030204" pitchFamily="34" charset="0"/>
                          <a:ea typeface="+mn-ea"/>
                          <a:cs typeface="Arial" panose="020B0604020202020204" pitchFamily="34" charset="0"/>
                        </a:rPr>
                        <a:t> </a:t>
                      </a:r>
                      <a:r>
                        <a:rPr lang="en-US" sz="1200" b="0" i="0" u="none" strike="noStrike" kern="1200" dirty="0" smtClean="0">
                          <a:solidFill>
                            <a:schemeClr val="tx1"/>
                          </a:solidFill>
                          <a:effectLst/>
                          <a:latin typeface="Arial Narrow" panose="020B0606020202030204" pitchFamily="34" charset="0"/>
                          <a:ea typeface="+mn-ea"/>
                          <a:cs typeface="Arial" panose="020B0604020202020204" pitchFamily="34" charset="0"/>
                        </a:rPr>
                        <a:t>97%</a:t>
                      </a:r>
                    </a:p>
                    <a:p>
                      <a:pPr marL="0" marR="0" indent="0" algn="l" defTabSz="914331" rtl="0" eaLnBrk="1" fontAlgn="b"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Arial Narrow" panose="020B0606020202030204" pitchFamily="34" charset="0"/>
                          <a:ea typeface="+mn-ea"/>
                          <a:cs typeface="Arial" panose="020B0604020202020204" pitchFamily="34" charset="0"/>
                          <a:sym typeface="Wingdings" panose="05000000000000000000" pitchFamily="2" charset="2"/>
                        </a:rPr>
                        <a:t>EC:(8 769/9</a:t>
                      </a:r>
                      <a:r>
                        <a:rPr lang="en-US" sz="1200" b="0" i="0" u="none" strike="noStrike" kern="1200" baseline="0" dirty="0" smtClean="0">
                          <a:solidFill>
                            <a:schemeClr val="tx1"/>
                          </a:solidFill>
                          <a:effectLst/>
                          <a:latin typeface="Arial Narrow" panose="020B0606020202030204" pitchFamily="34" charset="0"/>
                          <a:ea typeface="+mn-ea"/>
                          <a:cs typeface="Arial" panose="020B0604020202020204" pitchFamily="34" charset="0"/>
                          <a:sym typeface="Wingdings" panose="05000000000000000000" pitchFamily="2" charset="2"/>
                        </a:rPr>
                        <a:t> 039</a:t>
                      </a:r>
                      <a:r>
                        <a:rPr lang="en-US" sz="1200" b="0" i="0" u="none" strike="noStrike" kern="1200" dirty="0" smtClean="0">
                          <a:solidFill>
                            <a:schemeClr val="tx1"/>
                          </a:solidFill>
                          <a:effectLst/>
                          <a:latin typeface="Arial Narrow" panose="020B0606020202030204" pitchFamily="34" charset="0"/>
                          <a:ea typeface="+mn-ea"/>
                          <a:cs typeface="Arial" panose="020B0604020202020204" pitchFamily="34" charset="0"/>
                        </a:rPr>
                        <a:t>)  97%</a:t>
                      </a:r>
                      <a:endParaRPr lang="en-US" sz="1200" b="0" i="0" u="none" strike="noStrike" kern="1200" dirty="0">
                        <a:solidFill>
                          <a:schemeClr val="tx1"/>
                        </a:solidFill>
                        <a:effectLst/>
                        <a:latin typeface="Arial Narrow" panose="020B0606020202030204" pitchFamily="34" charset="0"/>
                        <a:ea typeface="+mn-ea"/>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Arial Narrow" panose="020B0606020202030204" pitchFamily="34" charset="0"/>
                          <a:ea typeface="+mn-ea"/>
                          <a:cs typeface="Arial" panose="020B0604020202020204" pitchFamily="34" charset="0"/>
                        </a:rPr>
                        <a:t>98.97%</a:t>
                      </a:r>
                    </a:p>
                    <a:p>
                      <a:pPr marL="0" algn="l" defTabSz="914331" rtl="0" eaLnBrk="1" fontAlgn="t" latinLnBrk="0" hangingPunct="1"/>
                      <a:r>
                        <a:rPr lang="en-US" sz="1200" b="0" i="0" u="none" strike="noStrike" kern="1200" dirty="0" smtClean="0">
                          <a:solidFill>
                            <a:schemeClr val="tx1"/>
                          </a:solidFill>
                          <a:effectLst/>
                          <a:latin typeface="Arial Narrow" panose="020B0606020202030204" pitchFamily="34" charset="0"/>
                          <a:ea typeface="+mn-ea"/>
                          <a:cs typeface="Arial" panose="020B0604020202020204" pitchFamily="34" charset="0"/>
                        </a:rPr>
                        <a:t>(53340 /53 896)</a:t>
                      </a:r>
                    </a:p>
                    <a:p>
                      <a:pPr marL="0" algn="l" defTabSz="914331" rtl="0" eaLnBrk="1" fontAlgn="t" latinLnBrk="0" hangingPunct="1"/>
                      <a:endParaRPr lang="en-US" sz="1200" b="0" i="0" u="none" strike="noStrike" kern="1200" dirty="0" smtClean="0">
                        <a:solidFill>
                          <a:schemeClr val="tx1"/>
                        </a:solidFill>
                        <a:effectLst/>
                        <a:latin typeface="Arial Narrow" panose="020B0606020202030204" pitchFamily="34" charset="0"/>
                        <a:ea typeface="+mn-ea"/>
                        <a:cs typeface="Arial" panose="020B0604020202020204" pitchFamily="34" charset="0"/>
                      </a:endParaRPr>
                    </a:p>
                    <a:p>
                      <a:pPr marL="0" algn="l" defTabSz="914331" rtl="0" eaLnBrk="1" fontAlgn="t" latinLnBrk="0" hangingPunct="1"/>
                      <a:r>
                        <a:rPr lang="en-US" sz="1200" b="0" i="0" u="none" strike="noStrike" kern="1200" dirty="0" smtClean="0">
                          <a:solidFill>
                            <a:schemeClr val="tx1"/>
                          </a:solidFill>
                          <a:effectLst/>
                          <a:latin typeface="Arial Narrow" panose="020B0606020202030204" pitchFamily="34" charset="0"/>
                          <a:ea typeface="+mn-ea"/>
                          <a:cs typeface="Arial" panose="020B0604020202020204" pitchFamily="34" charset="0"/>
                        </a:rPr>
                        <a:t>LMN: (9 365/9 459)  99%</a:t>
                      </a:r>
                    </a:p>
                    <a:p>
                      <a:pPr marL="0" algn="l" defTabSz="914331" rtl="0" eaLnBrk="1" fontAlgn="t" latinLnBrk="0" hangingPunct="1"/>
                      <a:r>
                        <a:rPr lang="en-US" sz="1200" b="0" i="0" u="none" strike="noStrike" kern="1200" dirty="0" smtClean="0">
                          <a:solidFill>
                            <a:schemeClr val="tx1"/>
                          </a:solidFill>
                          <a:effectLst/>
                          <a:latin typeface="Arial Narrow" panose="020B0606020202030204" pitchFamily="34" charset="0"/>
                          <a:ea typeface="+mn-ea"/>
                          <a:cs typeface="Arial" panose="020B0604020202020204" pitchFamily="34" charset="0"/>
                        </a:rPr>
                        <a:t>FSNC: (6 313/6 402) 98.60%</a:t>
                      </a:r>
                    </a:p>
                    <a:p>
                      <a:pPr marL="0" algn="l" defTabSz="914331" rtl="0" eaLnBrk="1" fontAlgn="t" latinLnBrk="0" hangingPunct="1"/>
                      <a:r>
                        <a:rPr lang="en-US" sz="1200" b="0" i="0" u="none" strike="noStrike" kern="1200" dirty="0" smtClean="0">
                          <a:solidFill>
                            <a:schemeClr val="tx1"/>
                          </a:solidFill>
                          <a:effectLst/>
                          <a:latin typeface="Arial Narrow" panose="020B0606020202030204" pitchFamily="34" charset="0"/>
                          <a:ea typeface="+mn-ea"/>
                          <a:cs typeface="Arial" panose="020B0604020202020204" pitchFamily="34" charset="0"/>
                        </a:rPr>
                        <a:t>KZN: (11 678/11 724) 99.60%</a:t>
                      </a:r>
                    </a:p>
                    <a:p>
                      <a:pPr marL="0" algn="l" defTabSz="914331" rtl="0" eaLnBrk="1" fontAlgn="t" latinLnBrk="0" hangingPunct="1"/>
                      <a:r>
                        <a:rPr lang="en-US" sz="1200" b="0" i="0" u="none" strike="noStrike" kern="1200" dirty="0" smtClean="0">
                          <a:solidFill>
                            <a:schemeClr val="tx1"/>
                          </a:solidFill>
                          <a:effectLst/>
                          <a:latin typeface="Arial Narrow" panose="020B0606020202030204" pitchFamily="34" charset="0"/>
                          <a:ea typeface="+mn-ea"/>
                          <a:cs typeface="Arial" panose="020B0604020202020204" pitchFamily="34" charset="0"/>
                        </a:rPr>
                        <a:t>WC: (6 668 / 6 868) 97.09%</a:t>
                      </a:r>
                    </a:p>
                    <a:p>
                      <a:pPr marL="0" algn="l" defTabSz="914331" rtl="0" eaLnBrk="1" fontAlgn="t" latinLnBrk="0" hangingPunct="1"/>
                      <a:r>
                        <a:rPr lang="en-US" sz="1200" b="0" i="0" u="none" strike="noStrike" kern="1200" dirty="0" smtClean="0">
                          <a:solidFill>
                            <a:schemeClr val="tx1"/>
                          </a:solidFill>
                          <a:effectLst/>
                          <a:latin typeface="Arial Narrow" panose="020B0606020202030204" pitchFamily="34" charset="0"/>
                          <a:ea typeface="+mn-ea"/>
                          <a:cs typeface="Arial" panose="020B0604020202020204" pitchFamily="34" charset="0"/>
                        </a:rPr>
                        <a:t>GP: (10 443/ 10 520) 99.27%</a:t>
                      </a:r>
                    </a:p>
                    <a:p>
                      <a:pPr marL="0" algn="l" defTabSz="914331" rtl="0" eaLnBrk="1" fontAlgn="t" latinLnBrk="0" hangingPunct="1"/>
                      <a:r>
                        <a:rPr lang="en-US" sz="1200" b="0" i="0" u="none" strike="noStrike" kern="1200" dirty="0" smtClean="0">
                          <a:solidFill>
                            <a:schemeClr val="tx1"/>
                          </a:solidFill>
                          <a:effectLst/>
                          <a:latin typeface="Arial Narrow" panose="020B0606020202030204" pitchFamily="34" charset="0"/>
                          <a:ea typeface="+mn-ea"/>
                          <a:cs typeface="Arial" panose="020B0604020202020204" pitchFamily="34" charset="0"/>
                        </a:rPr>
                        <a:t>EC: (8 874/8 923) 99.45 %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US" sz="1200" b="0" i="0" u="none" strike="noStrike" dirty="0" smtClean="0">
                          <a:solidFill>
                            <a:srgbClr val="000000"/>
                          </a:solidFill>
                          <a:effectLst/>
                          <a:latin typeface="Arial Narrow" panose="020B0606020202030204" pitchFamily="34" charset="0"/>
                        </a:rPr>
                        <a:t>2.06%</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r>
                        <a:rPr lang="en-US" sz="1400" b="0" i="0" u="none" strike="noStrike" kern="1200" dirty="0" smtClean="0">
                          <a:solidFill>
                            <a:srgbClr val="000000"/>
                          </a:solidFill>
                          <a:effectLst/>
                          <a:latin typeface="Arial Narrow" panose="020B0606020202030204" pitchFamily="34" charset="0"/>
                          <a:ea typeface="+mn-ea"/>
                          <a:cs typeface="+mn-cs"/>
                        </a:rPr>
                        <a:t>Achieved due to effective supervision and monitoring of parolees.</a:t>
                      </a:r>
                      <a:endParaRPr lang="en-ZA" sz="1400" b="0" i="0" u="none" strike="noStrike" kern="1200" dirty="0">
                        <a:solidFill>
                          <a:srgbClr val="000000"/>
                        </a:solidFill>
                        <a:effectLst/>
                        <a:latin typeface="Arial Narrow" panose="020B0606020202030204" pitchFamily="34"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r>
                        <a:rPr lang="en-US" sz="1400" b="0" i="0" u="none" strike="noStrike" kern="1200" dirty="0" smtClean="0">
                          <a:solidFill>
                            <a:srgbClr val="000000"/>
                          </a:solidFill>
                          <a:effectLst/>
                          <a:latin typeface="Arial Narrow" panose="020B0606020202030204" pitchFamily="34" charset="0"/>
                          <a:ea typeface="+mn-ea"/>
                          <a:cs typeface="+mn-cs"/>
                        </a:rPr>
                        <a:t>n/a</a:t>
                      </a:r>
                      <a:endParaRPr lang="en-ZA" sz="1400" b="0" i="0" u="none" strike="noStrike" kern="1200" dirty="0">
                        <a:solidFill>
                          <a:srgbClr val="000000"/>
                        </a:solidFill>
                        <a:effectLst/>
                        <a:latin typeface="Arial Narrow" panose="020B0606020202030204" pitchFamily="34"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1641936">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200" b="1" i="0" u="none" strike="noStrike" kern="1200" dirty="0" smtClean="0">
                          <a:solidFill>
                            <a:schemeClr val="tx1"/>
                          </a:solidFill>
                          <a:effectLst/>
                          <a:latin typeface="Arial Narrow" panose="020B0606020202030204" pitchFamily="34" charset="0"/>
                          <a:ea typeface="+mn-ea"/>
                          <a:cs typeface="+mn-cs"/>
                        </a:rPr>
                        <a:t>Percentage of probationers without violations per year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31" rtl="0" eaLnBrk="1" fontAlgn="b" latinLnBrk="0" hangingPunct="1">
                        <a:lnSpc>
                          <a:spcPct val="100000"/>
                        </a:lnSpc>
                        <a:spcBef>
                          <a:spcPts val="0"/>
                        </a:spcBef>
                        <a:spcAft>
                          <a:spcPts val="0"/>
                        </a:spcAft>
                        <a:buClrTx/>
                        <a:buSzTx/>
                        <a:buFontTx/>
                        <a:buNone/>
                        <a:tabLst/>
                        <a:defRPr/>
                      </a:pPr>
                      <a:r>
                        <a:rPr lang="en-US" sz="1200" b="1" u="none" strike="noStrike" dirty="0" smtClean="0">
                          <a:solidFill>
                            <a:schemeClr val="tx1"/>
                          </a:solidFill>
                          <a:effectLst/>
                          <a:latin typeface="Arial Narrow" panose="020B0606020202030204" pitchFamily="34" charset="0"/>
                        </a:rPr>
                        <a:t>97%</a:t>
                      </a:r>
                    </a:p>
                    <a:p>
                      <a:pPr marL="0" marR="0" indent="0" algn="l" defTabSz="914331" rtl="0" eaLnBrk="1" fontAlgn="b" latinLnBrk="0" hangingPunct="1">
                        <a:lnSpc>
                          <a:spcPct val="100000"/>
                        </a:lnSpc>
                        <a:spcBef>
                          <a:spcPts val="0"/>
                        </a:spcBef>
                        <a:spcAft>
                          <a:spcPts val="0"/>
                        </a:spcAft>
                        <a:buClrTx/>
                        <a:buSzTx/>
                        <a:buFontTx/>
                        <a:buNone/>
                        <a:tabLst/>
                        <a:defRPr/>
                      </a:pPr>
                      <a:r>
                        <a:rPr lang="en-US" sz="1200" b="1" u="none" strike="noStrike" dirty="0" smtClean="0">
                          <a:solidFill>
                            <a:schemeClr val="tx1"/>
                          </a:solidFill>
                          <a:effectLst/>
                          <a:latin typeface="Arial Narrow" panose="020B0606020202030204" pitchFamily="34" charset="0"/>
                        </a:rPr>
                        <a:t>(16 674/17 190)</a:t>
                      </a:r>
                    </a:p>
                    <a:p>
                      <a:pPr marL="0" marR="0" indent="0" algn="l" defTabSz="914331" rtl="0" eaLnBrk="1" fontAlgn="b" latinLnBrk="0" hangingPunct="1">
                        <a:lnSpc>
                          <a:spcPct val="100000"/>
                        </a:lnSpc>
                        <a:spcBef>
                          <a:spcPts val="0"/>
                        </a:spcBef>
                        <a:spcAft>
                          <a:spcPts val="0"/>
                        </a:spcAft>
                        <a:buClrTx/>
                        <a:buSzTx/>
                        <a:buFontTx/>
                        <a:buNone/>
                        <a:tabLst/>
                        <a:defRPr/>
                      </a:pPr>
                      <a:endParaRPr lang="en-US" sz="1200" b="0" i="0" u="none" strike="noStrike" dirty="0" smtClean="0">
                        <a:solidFill>
                          <a:schemeClr val="tx1"/>
                        </a:solidFill>
                        <a:effectLst/>
                        <a:latin typeface="Arial Narrow" panose="020B0606020202030204" pitchFamily="34" charset="0"/>
                      </a:endParaRPr>
                    </a:p>
                    <a:p>
                      <a:pPr marL="0" marR="0" indent="0" algn="l" defTabSz="914331" rtl="0" eaLnBrk="1" fontAlgn="b"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Arial Narrow" panose="020B0606020202030204" pitchFamily="34" charset="0"/>
                          <a:ea typeface="+mn-ea"/>
                          <a:cs typeface="Arial" panose="020B0604020202020204" pitchFamily="34" charset="0"/>
                        </a:rPr>
                        <a:t>LMN:(2 163/2 230</a:t>
                      </a:r>
                      <a:r>
                        <a:rPr lang="en-US" sz="1200" u="none" strike="noStrike" dirty="0" smtClean="0">
                          <a:solidFill>
                            <a:schemeClr val="tx1"/>
                          </a:solidFill>
                          <a:effectLst/>
                          <a:latin typeface="Arial Narrow" panose="020B0606020202030204" pitchFamily="34" charset="0"/>
                        </a:rPr>
                        <a:t>)   97%</a:t>
                      </a:r>
                    </a:p>
                    <a:p>
                      <a:pPr marL="0" marR="0" indent="0" algn="l" defTabSz="914331" rtl="0" eaLnBrk="1" fontAlgn="b"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Arial Narrow" panose="020B0606020202030204" pitchFamily="34" charset="0"/>
                          <a:ea typeface="+mn-ea"/>
                          <a:cs typeface="Arial" panose="020B0604020202020204" pitchFamily="34" charset="0"/>
                        </a:rPr>
                        <a:t>FS/NC:(2 131/2 197</a:t>
                      </a:r>
                      <a:r>
                        <a:rPr lang="en-US" sz="1200" u="none" strike="noStrike" dirty="0" smtClean="0">
                          <a:solidFill>
                            <a:schemeClr val="tx1"/>
                          </a:solidFill>
                          <a:effectLst/>
                          <a:latin typeface="Arial Narrow" panose="020B0606020202030204" pitchFamily="34" charset="0"/>
                        </a:rPr>
                        <a:t>) 97%</a:t>
                      </a:r>
                      <a:endParaRPr lang="en-US" sz="1200" b="0" i="0" u="none" strike="noStrike" dirty="0" smtClean="0">
                        <a:solidFill>
                          <a:schemeClr val="tx1"/>
                        </a:solidFill>
                        <a:effectLst/>
                        <a:latin typeface="Arial Narrow" panose="020B0606020202030204" pitchFamily="34" charset="0"/>
                      </a:endParaRPr>
                    </a:p>
                    <a:p>
                      <a:pPr marL="0" marR="0" indent="0" algn="l" defTabSz="914331" rtl="0" eaLnBrk="1" fontAlgn="b"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Arial Narrow" panose="020B0606020202030204" pitchFamily="34" charset="0"/>
                          <a:ea typeface="+mn-ea"/>
                          <a:cs typeface="Arial" panose="020B0604020202020204" pitchFamily="34" charset="0"/>
                        </a:rPr>
                        <a:t>KZN</a:t>
                      </a:r>
                      <a:r>
                        <a:rPr lang="en-US" sz="1200" b="0" i="0" u="none" strike="noStrike" kern="1200" dirty="0" smtClean="0">
                          <a:solidFill>
                            <a:schemeClr val="tx1"/>
                          </a:solidFill>
                          <a:effectLst/>
                          <a:latin typeface="Arial Narrow" panose="020B0606020202030204" pitchFamily="34" charset="0"/>
                          <a:ea typeface="+mn-ea"/>
                          <a:cs typeface="Arial" panose="020B0604020202020204" pitchFamily="34" charset="0"/>
                          <a:sym typeface="Wingdings" panose="05000000000000000000" pitchFamily="2" charset="2"/>
                        </a:rPr>
                        <a:t>:(2 594/2 675</a:t>
                      </a:r>
                      <a:r>
                        <a:rPr lang="en-US" sz="1200" u="none" strike="noStrike" dirty="0" smtClean="0">
                          <a:solidFill>
                            <a:schemeClr val="tx1"/>
                          </a:solidFill>
                          <a:effectLst/>
                          <a:latin typeface="Arial Narrow" panose="020B0606020202030204" pitchFamily="34" charset="0"/>
                        </a:rPr>
                        <a:t>) 97%</a:t>
                      </a:r>
                    </a:p>
                    <a:p>
                      <a:pPr marL="0" marR="0" indent="0" algn="l" defTabSz="914331" rtl="0" eaLnBrk="1" fontAlgn="b"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Arial Narrow" panose="020B0606020202030204" pitchFamily="34" charset="0"/>
                          <a:ea typeface="+mn-ea"/>
                          <a:cs typeface="Arial" panose="020B0604020202020204" pitchFamily="34" charset="0"/>
                          <a:sym typeface="Wingdings" panose="05000000000000000000" pitchFamily="2" charset="2"/>
                        </a:rPr>
                        <a:t>WC:(3 984/4 107</a:t>
                      </a:r>
                      <a:r>
                        <a:rPr lang="en-US" sz="1200" u="none" strike="noStrike" dirty="0" smtClean="0">
                          <a:solidFill>
                            <a:schemeClr val="tx1"/>
                          </a:solidFill>
                          <a:effectLst/>
                          <a:latin typeface="Arial Narrow" panose="020B0606020202030204" pitchFamily="34" charset="0"/>
                        </a:rPr>
                        <a:t>)  97%</a:t>
                      </a:r>
                      <a:endParaRPr lang="en-US" sz="1200" b="0" i="0" u="none" strike="noStrike" dirty="0" smtClean="0">
                        <a:solidFill>
                          <a:schemeClr val="tx1"/>
                        </a:solidFill>
                        <a:effectLst/>
                        <a:latin typeface="Arial Narrow" panose="020B0606020202030204" pitchFamily="34" charset="0"/>
                      </a:endParaRPr>
                    </a:p>
                    <a:p>
                      <a:pPr marL="0" marR="0" indent="0" algn="l" defTabSz="914331" rtl="0" eaLnBrk="1" fontAlgn="b"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Arial Narrow" panose="020B0606020202030204" pitchFamily="34" charset="0"/>
                          <a:ea typeface="+mn-ea"/>
                          <a:cs typeface="Arial" panose="020B0604020202020204" pitchFamily="34" charset="0"/>
                          <a:sym typeface="Wingdings" panose="05000000000000000000" pitchFamily="2" charset="2"/>
                        </a:rPr>
                        <a:t>GP: </a:t>
                      </a:r>
                      <a:r>
                        <a:rPr lang="en-US" sz="1200" u="none" strike="noStrike" dirty="0" smtClean="0">
                          <a:solidFill>
                            <a:schemeClr val="tx1"/>
                          </a:solidFill>
                          <a:effectLst/>
                          <a:latin typeface="Arial Narrow" panose="020B0606020202030204" pitchFamily="34" charset="0"/>
                        </a:rPr>
                        <a:t>(2 397/2 471)   97%</a:t>
                      </a:r>
                      <a:endParaRPr lang="en-US" sz="1200" b="0" i="0" u="none" strike="noStrike" dirty="0" smtClean="0">
                        <a:solidFill>
                          <a:schemeClr val="tx1"/>
                        </a:solidFill>
                        <a:effectLst/>
                        <a:latin typeface="Arial Narrow" panose="020B0606020202030204" pitchFamily="34" charset="0"/>
                      </a:endParaRPr>
                    </a:p>
                    <a:p>
                      <a:pPr marL="0" marR="0" indent="0" algn="l" defTabSz="914331" rtl="0" eaLnBrk="1" fontAlgn="b"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Arial Narrow" panose="020B0606020202030204" pitchFamily="34" charset="0"/>
                          <a:ea typeface="+mn-ea"/>
                          <a:cs typeface="Arial" panose="020B0604020202020204" pitchFamily="34" charset="0"/>
                          <a:sym typeface="Wingdings" panose="05000000000000000000" pitchFamily="2" charset="2"/>
                        </a:rPr>
                        <a:t>EC:(3 405/3 510</a:t>
                      </a:r>
                      <a:r>
                        <a:rPr lang="en-US" sz="1200" u="none" strike="noStrike" dirty="0" smtClean="0">
                          <a:solidFill>
                            <a:schemeClr val="tx1"/>
                          </a:solidFill>
                          <a:effectLst/>
                          <a:latin typeface="Arial Narrow" panose="020B0606020202030204" pitchFamily="34" charset="0"/>
                        </a:rPr>
                        <a:t>)   97%</a:t>
                      </a:r>
                      <a:endParaRPr lang="en-US" sz="1200" b="0" i="0" u="none" strike="noStrike" dirty="0">
                        <a:solidFill>
                          <a:schemeClr val="tx1"/>
                        </a:solidFill>
                        <a:effectLst/>
                        <a:latin typeface="Arial Narrow" panose="020B0606020202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lang="en-ZA" sz="1200" b="0" i="0" u="none" strike="noStrike" kern="1200" noProof="0" dirty="0" smtClean="0">
                          <a:solidFill>
                            <a:schemeClr val="tx1"/>
                          </a:solidFill>
                          <a:effectLst/>
                          <a:latin typeface="Arial Narrow" panose="020B0606020202030204" pitchFamily="34" charset="0"/>
                          <a:ea typeface="+mn-ea"/>
                          <a:cs typeface="Arial" panose="020B0604020202020204" pitchFamily="34" charset="0"/>
                        </a:rPr>
                        <a:t>98.98%</a:t>
                      </a:r>
                    </a:p>
                    <a:p>
                      <a:pPr marL="0" marR="0" lvl="0" indent="0" algn="l" defTabSz="914331" rtl="0" eaLnBrk="1" fontAlgn="t" latinLnBrk="0" hangingPunct="1">
                        <a:lnSpc>
                          <a:spcPct val="100000"/>
                        </a:lnSpc>
                        <a:spcBef>
                          <a:spcPts val="0"/>
                        </a:spcBef>
                        <a:spcAft>
                          <a:spcPts val="0"/>
                        </a:spcAft>
                        <a:buClrTx/>
                        <a:buSzTx/>
                        <a:buFontTx/>
                        <a:buNone/>
                        <a:tabLst/>
                        <a:defRPr/>
                      </a:pPr>
                      <a:r>
                        <a:rPr lang="en-ZA" sz="1200" b="0" i="0" u="none" strike="noStrike" kern="1200" noProof="0" dirty="0" smtClean="0">
                          <a:solidFill>
                            <a:schemeClr val="tx1"/>
                          </a:solidFill>
                          <a:effectLst/>
                          <a:latin typeface="Arial Narrow" panose="020B0606020202030204" pitchFamily="34" charset="0"/>
                          <a:ea typeface="+mn-ea"/>
                          <a:cs typeface="Arial" panose="020B0604020202020204" pitchFamily="34" charset="0"/>
                        </a:rPr>
                        <a:t>(12 979/ 13113)</a:t>
                      </a:r>
                    </a:p>
                    <a:p>
                      <a:pPr marL="0" marR="0" lvl="0" indent="0" algn="l" defTabSz="914331" rtl="0" eaLnBrk="1" fontAlgn="t" latinLnBrk="0" hangingPunct="1">
                        <a:lnSpc>
                          <a:spcPct val="100000"/>
                        </a:lnSpc>
                        <a:spcBef>
                          <a:spcPts val="0"/>
                        </a:spcBef>
                        <a:spcAft>
                          <a:spcPts val="0"/>
                        </a:spcAft>
                        <a:buClrTx/>
                        <a:buSzTx/>
                        <a:buFontTx/>
                        <a:buNone/>
                        <a:tabLst/>
                        <a:defRPr/>
                      </a:pPr>
                      <a:endParaRPr lang="en-ZA" sz="1200" b="0" i="0" u="none" strike="noStrike" kern="1200" noProof="0" dirty="0" smtClean="0">
                        <a:solidFill>
                          <a:schemeClr val="tx1"/>
                        </a:solidFill>
                        <a:effectLst/>
                        <a:latin typeface="Arial Narrow" panose="020B0606020202030204" pitchFamily="34" charset="0"/>
                        <a:ea typeface="+mn-ea"/>
                        <a:cs typeface="Arial" panose="020B0604020202020204" pitchFamily="34" charset="0"/>
                      </a:endParaRPr>
                    </a:p>
                    <a:p>
                      <a:pPr marL="0" marR="0" lvl="0" indent="0" algn="l" defTabSz="914331" rtl="0" eaLnBrk="1" fontAlgn="t" latinLnBrk="0" hangingPunct="1">
                        <a:lnSpc>
                          <a:spcPct val="100000"/>
                        </a:lnSpc>
                        <a:spcBef>
                          <a:spcPts val="0"/>
                        </a:spcBef>
                        <a:spcAft>
                          <a:spcPts val="0"/>
                        </a:spcAft>
                        <a:buClrTx/>
                        <a:buSzTx/>
                        <a:buFontTx/>
                        <a:buNone/>
                        <a:tabLst/>
                        <a:defRPr/>
                      </a:pPr>
                      <a:r>
                        <a:rPr lang="en-ZA" sz="1200" b="0" i="0" u="none" strike="noStrike" kern="1200" noProof="0" dirty="0" smtClean="0">
                          <a:solidFill>
                            <a:schemeClr val="tx1"/>
                          </a:solidFill>
                          <a:effectLst/>
                          <a:latin typeface="Arial Narrow" panose="020B0606020202030204" pitchFamily="34" charset="0"/>
                          <a:ea typeface="+mn-ea"/>
                          <a:cs typeface="Arial" panose="020B0604020202020204" pitchFamily="34" charset="0"/>
                        </a:rPr>
                        <a:t>LMN  (1 618/1 631) 99.20%</a:t>
                      </a:r>
                    </a:p>
                    <a:p>
                      <a:pPr marL="0" marR="0" lvl="0" indent="0" algn="l" defTabSz="914331" rtl="0" eaLnBrk="1" fontAlgn="t" latinLnBrk="0" hangingPunct="1">
                        <a:lnSpc>
                          <a:spcPct val="100000"/>
                        </a:lnSpc>
                        <a:spcBef>
                          <a:spcPts val="0"/>
                        </a:spcBef>
                        <a:spcAft>
                          <a:spcPts val="0"/>
                        </a:spcAft>
                        <a:buClrTx/>
                        <a:buSzTx/>
                        <a:buFontTx/>
                        <a:buNone/>
                        <a:tabLst/>
                        <a:defRPr/>
                      </a:pPr>
                      <a:r>
                        <a:rPr lang="en-ZA" sz="1200" b="0" i="0" u="none" strike="noStrike" kern="1200" noProof="0" dirty="0" smtClean="0">
                          <a:solidFill>
                            <a:schemeClr val="tx1"/>
                          </a:solidFill>
                          <a:effectLst/>
                          <a:latin typeface="Arial Narrow" panose="020B0606020202030204" pitchFamily="34" charset="0"/>
                          <a:ea typeface="+mn-ea"/>
                          <a:cs typeface="Arial" panose="020B0604020202020204" pitchFamily="34" charset="0"/>
                        </a:rPr>
                        <a:t>FS/NC  (1 571/ 1 588</a:t>
                      </a:r>
                      <a:r>
                        <a:rPr lang="en-US" sz="1200" b="0" i="0" u="none" strike="noStrike" kern="1200" dirty="0" smtClean="0">
                          <a:solidFill>
                            <a:schemeClr val="tx1"/>
                          </a:solidFill>
                          <a:effectLst/>
                          <a:latin typeface="Arial Narrow" panose="020B0606020202030204" pitchFamily="34" charset="0"/>
                          <a:ea typeface="+mn-ea"/>
                          <a:cs typeface="Arial" panose="020B0604020202020204" pitchFamily="34" charset="0"/>
                        </a:rPr>
                        <a:t>) 98.93%</a:t>
                      </a:r>
                    </a:p>
                    <a:p>
                      <a:pPr marL="0" marR="0" lvl="0" indent="0" algn="l" defTabSz="914331" rtl="0" eaLnBrk="1" fontAlgn="t" latinLnBrk="0" hangingPunct="1">
                        <a:lnSpc>
                          <a:spcPct val="100000"/>
                        </a:lnSpc>
                        <a:spcBef>
                          <a:spcPts val="0"/>
                        </a:spcBef>
                        <a:spcAft>
                          <a:spcPts val="0"/>
                        </a:spcAft>
                        <a:buClrTx/>
                        <a:buSzTx/>
                        <a:buFontTx/>
                        <a:buNone/>
                        <a:tabLst/>
                        <a:defRPr/>
                      </a:pPr>
                      <a:r>
                        <a:rPr lang="en-ZA" sz="1200" b="0" i="0" u="none" strike="noStrike" kern="1200" noProof="0" dirty="0" smtClean="0">
                          <a:solidFill>
                            <a:schemeClr val="tx1"/>
                          </a:solidFill>
                          <a:effectLst/>
                          <a:latin typeface="Arial Narrow" panose="020B0606020202030204" pitchFamily="34" charset="0"/>
                          <a:ea typeface="+mn-ea"/>
                          <a:cs typeface="Arial" panose="020B0604020202020204" pitchFamily="34" charset="0"/>
                        </a:rPr>
                        <a:t>KZN  (2 275/ 2 284</a:t>
                      </a:r>
                      <a:r>
                        <a:rPr lang="en-US" sz="1200" b="0" i="0" u="none" strike="noStrike" kern="1200" dirty="0" smtClean="0">
                          <a:solidFill>
                            <a:schemeClr val="tx1"/>
                          </a:solidFill>
                          <a:effectLst/>
                          <a:latin typeface="Arial Narrow" panose="020B0606020202030204" pitchFamily="34" charset="0"/>
                          <a:ea typeface="+mn-ea"/>
                          <a:cs typeface="Arial" panose="020B0604020202020204" pitchFamily="34" charset="0"/>
                        </a:rPr>
                        <a:t>) 99.59%</a:t>
                      </a:r>
                    </a:p>
                    <a:p>
                      <a:pPr marL="0" marR="0" lvl="0" indent="0" algn="l" defTabSz="914331" rtl="0" eaLnBrk="1" fontAlgn="t" latinLnBrk="0" hangingPunct="1">
                        <a:lnSpc>
                          <a:spcPct val="100000"/>
                        </a:lnSpc>
                        <a:spcBef>
                          <a:spcPts val="0"/>
                        </a:spcBef>
                        <a:spcAft>
                          <a:spcPts val="0"/>
                        </a:spcAft>
                        <a:buClrTx/>
                        <a:buSzTx/>
                        <a:buFontTx/>
                        <a:buNone/>
                        <a:tabLst/>
                        <a:defRPr/>
                      </a:pPr>
                      <a:r>
                        <a:rPr lang="en-ZA" sz="1200" b="0" i="0" u="none" strike="noStrike" kern="1200" noProof="0" dirty="0" smtClean="0">
                          <a:solidFill>
                            <a:schemeClr val="tx1"/>
                          </a:solidFill>
                          <a:effectLst/>
                          <a:latin typeface="Arial Narrow" panose="020B0606020202030204" pitchFamily="34" charset="0"/>
                          <a:ea typeface="+mn-ea"/>
                          <a:cs typeface="Arial" panose="020B0604020202020204" pitchFamily="34" charset="0"/>
                        </a:rPr>
                        <a:t>WC  (3 399 / 3 468</a:t>
                      </a:r>
                      <a:r>
                        <a:rPr lang="en-US" sz="1200" b="0" i="0" u="none" strike="noStrike" kern="1200" dirty="0" smtClean="0">
                          <a:solidFill>
                            <a:schemeClr val="tx1"/>
                          </a:solidFill>
                          <a:effectLst/>
                          <a:latin typeface="Arial Narrow" panose="020B0606020202030204" pitchFamily="34" charset="0"/>
                          <a:ea typeface="+mn-ea"/>
                          <a:cs typeface="Arial" panose="020B0604020202020204" pitchFamily="34" charset="0"/>
                        </a:rPr>
                        <a:t>) 98.02%</a:t>
                      </a:r>
                    </a:p>
                    <a:p>
                      <a:pPr marL="0" marR="0" lvl="0" indent="0" algn="l" defTabSz="914331" rtl="0" eaLnBrk="1" fontAlgn="t" latinLnBrk="0" hangingPunct="1">
                        <a:lnSpc>
                          <a:spcPct val="100000"/>
                        </a:lnSpc>
                        <a:spcBef>
                          <a:spcPts val="0"/>
                        </a:spcBef>
                        <a:spcAft>
                          <a:spcPts val="0"/>
                        </a:spcAft>
                        <a:buClrTx/>
                        <a:buSzTx/>
                        <a:buFontTx/>
                        <a:buNone/>
                        <a:tabLst/>
                        <a:defRPr/>
                      </a:pPr>
                      <a:r>
                        <a:rPr lang="en-ZA" sz="1200" b="0" i="0" u="none" strike="noStrike" kern="1200" noProof="0" dirty="0" smtClean="0">
                          <a:solidFill>
                            <a:schemeClr val="tx1"/>
                          </a:solidFill>
                          <a:effectLst/>
                          <a:latin typeface="Arial Narrow" panose="020B0606020202030204" pitchFamily="34" charset="0"/>
                          <a:ea typeface="+mn-ea"/>
                          <a:cs typeface="Arial" panose="020B0604020202020204" pitchFamily="34" charset="0"/>
                        </a:rPr>
                        <a:t>GP  (1 835/ 1 850</a:t>
                      </a:r>
                      <a:r>
                        <a:rPr lang="en-US" sz="1200" b="0" i="0" u="none" strike="noStrike" kern="1200" dirty="0" smtClean="0">
                          <a:solidFill>
                            <a:schemeClr val="tx1"/>
                          </a:solidFill>
                          <a:effectLst/>
                          <a:latin typeface="Arial Narrow" panose="020B0606020202030204" pitchFamily="34" charset="0"/>
                          <a:ea typeface="+mn-ea"/>
                          <a:cs typeface="Arial" panose="020B0604020202020204" pitchFamily="34" charset="0"/>
                        </a:rPr>
                        <a:t>) 99.17%</a:t>
                      </a:r>
                    </a:p>
                    <a:p>
                      <a:pPr marL="0" marR="0" lvl="0" indent="0" algn="l" defTabSz="914331" rtl="0" eaLnBrk="1" fontAlgn="t" latinLnBrk="0" hangingPunct="1">
                        <a:lnSpc>
                          <a:spcPct val="100000"/>
                        </a:lnSpc>
                        <a:spcBef>
                          <a:spcPts val="0"/>
                        </a:spcBef>
                        <a:spcAft>
                          <a:spcPts val="0"/>
                        </a:spcAft>
                        <a:buClrTx/>
                        <a:buSzTx/>
                        <a:buFontTx/>
                        <a:buNone/>
                        <a:tabLst/>
                        <a:defRPr/>
                      </a:pPr>
                      <a:r>
                        <a:rPr lang="en-ZA" sz="1200" b="0" i="0" u="none" strike="noStrike" kern="1200" noProof="0" dirty="0" smtClean="0">
                          <a:solidFill>
                            <a:schemeClr val="tx1"/>
                          </a:solidFill>
                          <a:effectLst/>
                          <a:latin typeface="Arial Narrow" panose="020B0606020202030204" pitchFamily="34" charset="0"/>
                          <a:ea typeface="+mn-ea"/>
                          <a:cs typeface="Arial" panose="020B0604020202020204" pitchFamily="34" charset="0"/>
                        </a:rPr>
                        <a:t>EC (2 281/2 292</a:t>
                      </a:r>
                      <a:r>
                        <a:rPr lang="en-US" sz="1200" b="0" i="0" u="none" strike="noStrike" kern="1200" dirty="0" smtClean="0">
                          <a:solidFill>
                            <a:schemeClr val="tx1"/>
                          </a:solidFill>
                          <a:effectLst/>
                          <a:latin typeface="Arial Narrow" panose="020B0606020202030204" pitchFamily="34" charset="0"/>
                          <a:ea typeface="+mn-ea"/>
                          <a:cs typeface="Arial" panose="020B0604020202020204" pitchFamily="34" charset="0"/>
                        </a:rPr>
                        <a:t>) 99.52%</a:t>
                      </a:r>
                      <a:endParaRPr lang="en-US" sz="1200" b="0" i="0" u="none" strike="noStrike" kern="1200" dirty="0">
                        <a:solidFill>
                          <a:schemeClr val="tx1"/>
                        </a:solidFill>
                        <a:effectLst/>
                        <a:latin typeface="Arial Narrow" panose="020B0606020202030204" pitchFamily="34" charset="0"/>
                        <a:ea typeface="+mn-ea"/>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US" sz="1200" b="0" i="0" u="none" strike="noStrike" dirty="0" smtClean="0">
                          <a:solidFill>
                            <a:srgbClr val="000000"/>
                          </a:solidFill>
                          <a:effectLst/>
                          <a:latin typeface="Arial Narrow" panose="020B0606020202030204" pitchFamily="34" charset="0"/>
                        </a:rPr>
                        <a:t>1.98%</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r>
                        <a:rPr lang="en-US" sz="1400" b="0" i="0" u="none" strike="noStrike" kern="1200" dirty="0" smtClean="0">
                          <a:solidFill>
                            <a:srgbClr val="000000"/>
                          </a:solidFill>
                          <a:effectLst/>
                          <a:latin typeface="Arial Narrow" panose="020B0606020202030204" pitchFamily="34" charset="0"/>
                          <a:ea typeface="+mn-ea"/>
                          <a:cs typeface="+mn-cs"/>
                        </a:rPr>
                        <a:t>Achieved due to effective supervision and monitoring of  probationers.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r>
                        <a:rPr lang="en-US" sz="1400" b="0" i="0" u="none" strike="noStrike" kern="1200" dirty="0" smtClean="0">
                          <a:solidFill>
                            <a:srgbClr val="000000"/>
                          </a:solidFill>
                          <a:effectLst/>
                          <a:latin typeface="Arial Narrow" panose="020B0606020202030204" pitchFamily="34" charset="0"/>
                          <a:ea typeface="+mn-ea"/>
                          <a:cs typeface="+mn-cs"/>
                        </a:rPr>
                        <a:t>n/a</a:t>
                      </a:r>
                      <a:endParaRPr lang="en-ZA" sz="1400" b="0" i="0" u="none" strike="noStrike" kern="1200" dirty="0">
                        <a:solidFill>
                          <a:srgbClr val="000000"/>
                        </a:solidFill>
                        <a:effectLst/>
                        <a:latin typeface="Arial Narrow" panose="020B0606020202030204" pitchFamily="34"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bl>
          </a:graphicData>
        </a:graphic>
      </p:graphicFrame>
      <p:sp>
        <p:nvSpPr>
          <p:cNvPr id="4" name="Title 3"/>
          <p:cNvSpPr>
            <a:spLocks noGrp="1"/>
          </p:cNvSpPr>
          <p:nvPr>
            <p:ph type="title"/>
          </p:nvPr>
        </p:nvSpPr>
        <p:spPr>
          <a:xfrm>
            <a:off x="344486" y="457200"/>
            <a:ext cx="8647112" cy="332399"/>
          </a:xfrm>
        </p:spPr>
        <p:txBody>
          <a:bodyPr/>
          <a:lstStyle/>
          <a:p>
            <a:pPr lvl="0" algn="ctr"/>
            <a:r>
              <a:rPr lang="en-US" sz="2400" kern="1200" dirty="0" smtClean="0"/>
              <a:t>MTSF INDICATORS FOR Q3</a:t>
            </a:r>
            <a:endParaRPr lang="en-US" sz="1600" dirty="0"/>
          </a:p>
        </p:txBody>
      </p:sp>
    </p:spTree>
    <p:extLst>
      <p:ext uri="{BB962C8B-B14F-4D97-AF65-F5344CB8AC3E}">
        <p14:creationId xmlns:p14="http://schemas.microsoft.com/office/powerpoint/2010/main" xmlns="" val="35516349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E257AD74-B80A-46C1-B508-BBF3FDEF0BB0}"/>
              </a:ext>
            </a:extLst>
          </p:cNvPr>
          <p:cNvSpPr/>
          <p:nvPr/>
        </p:nvSpPr>
        <p:spPr>
          <a:xfrm>
            <a:off x="12" y="0"/>
            <a:ext cx="3034601" cy="6858000"/>
          </a:xfrm>
          <a:prstGeom prst="rect">
            <a:avLst/>
          </a:prstGeom>
          <a:solidFill>
            <a:srgbClr val="005427"/>
          </a:solidFill>
          <a:ln w="12700" cap="flat" cmpd="sng" algn="ctr">
            <a:noFill/>
            <a:prstDash val="solid"/>
            <a:miter lim="800000"/>
          </a:ln>
          <a:effectLst/>
        </p:spPr>
        <p:txBody>
          <a:bodyPr rtlCol="0" anchor="t"/>
          <a:lstStyle/>
          <a:p>
            <a:pPr algn="ctr" defTabSz="914400" fontAlgn="auto">
              <a:spcBef>
                <a:spcPts val="0"/>
              </a:spcBef>
              <a:spcAft>
                <a:spcPts val="0"/>
              </a:spcAft>
            </a:pPr>
            <a:endParaRPr lang="en-GB" sz="2800" b="1" kern="0" dirty="0" smtClean="0">
              <a:solidFill>
                <a:prstClr val="white"/>
              </a:solidFill>
              <a:latin typeface="Lato"/>
            </a:endParaRPr>
          </a:p>
          <a:p>
            <a:pPr algn="ctr" defTabSz="914400" fontAlgn="auto">
              <a:spcBef>
                <a:spcPts val="0"/>
              </a:spcBef>
              <a:spcAft>
                <a:spcPts val="0"/>
              </a:spcAft>
            </a:pPr>
            <a:endParaRPr lang="en-GB" sz="2800" b="1" kern="0" dirty="0" smtClean="0">
              <a:solidFill>
                <a:prstClr val="white"/>
              </a:solidFill>
              <a:latin typeface="Lato"/>
            </a:endParaRPr>
          </a:p>
          <a:p>
            <a:pPr algn="ctr" defTabSz="914400" fontAlgn="auto">
              <a:spcBef>
                <a:spcPts val="0"/>
              </a:spcBef>
              <a:spcAft>
                <a:spcPts val="0"/>
              </a:spcAft>
            </a:pPr>
            <a:endParaRPr lang="en-GB" sz="2800" b="1" kern="0" dirty="0" smtClean="0">
              <a:solidFill>
                <a:prstClr val="white"/>
              </a:solidFill>
              <a:latin typeface="Lato"/>
            </a:endParaRPr>
          </a:p>
        </p:txBody>
      </p:sp>
      <p:sp>
        <p:nvSpPr>
          <p:cNvPr id="7" name="Rectangle 6">
            <a:extLst>
              <a:ext uri="{FF2B5EF4-FFF2-40B4-BE49-F238E27FC236}">
                <a16:creationId xmlns:a16="http://schemas.microsoft.com/office/drawing/2014/main" xmlns="" id="{4A61BAA2-1015-439D-B53A-ED3DC019E093}"/>
              </a:ext>
            </a:extLst>
          </p:cNvPr>
          <p:cNvSpPr/>
          <p:nvPr/>
        </p:nvSpPr>
        <p:spPr>
          <a:xfrm>
            <a:off x="12" y="5588603"/>
            <a:ext cx="89807" cy="866830"/>
          </a:xfrm>
          <a:prstGeom prst="rect">
            <a:avLst/>
          </a:prstGeom>
          <a:solidFill>
            <a:srgbClr val="CAAE5F"/>
          </a:solidFill>
          <a:ln w="12700" cap="flat" cmpd="sng" algn="ctr">
            <a:noFill/>
            <a:prstDash val="solid"/>
            <a:miter lim="800000"/>
          </a:ln>
          <a:effectLst/>
        </p:spPr>
        <p:txBody>
          <a:bodyPr rtlCol="0" anchor="ctr"/>
          <a:lstStyle/>
          <a:p>
            <a:pPr algn="ctr" defTabSz="914400" fontAlgn="auto">
              <a:spcBef>
                <a:spcPts val="0"/>
              </a:spcBef>
              <a:spcAft>
                <a:spcPts val="0"/>
              </a:spcAft>
            </a:pPr>
            <a:endParaRPr lang="en-GB" kern="0" baseline="-25000" dirty="0" smtClean="0">
              <a:solidFill>
                <a:prstClr val="white"/>
              </a:solidFill>
              <a:latin typeface="Lato"/>
            </a:endParaRPr>
          </a:p>
        </p:txBody>
      </p:sp>
      <p:sp>
        <p:nvSpPr>
          <p:cNvPr id="6" name="Title 1">
            <a:extLst>
              <a:ext uri="{FF2B5EF4-FFF2-40B4-BE49-F238E27FC236}">
                <a16:creationId xmlns:a16="http://schemas.microsoft.com/office/drawing/2014/main" xmlns="" id="{AC64080E-8B45-418B-8A50-0BE35E625706}"/>
              </a:ext>
            </a:extLst>
          </p:cNvPr>
          <p:cNvSpPr txBox="1">
            <a:spLocks/>
          </p:cNvSpPr>
          <p:nvPr/>
        </p:nvSpPr>
        <p:spPr>
          <a:xfrm>
            <a:off x="3233057" y="2291482"/>
            <a:ext cx="5499198" cy="1818597"/>
          </a:xfrm>
          <a:prstGeom prst="rect">
            <a:avLst/>
          </a:prstGeom>
          <a:solidFill>
            <a:srgbClr val="FFFFFF">
              <a:alpha val="69804"/>
            </a:srgbClr>
          </a:solidFill>
        </p:spPr>
        <p:txBody>
          <a:bodyPr vert="horz" lIns="91440" tIns="45720" rIns="91440" bIns="45720" rtlCol="0" anchor="b">
            <a:noAutofit/>
          </a:bodyPr>
          <a:lstStyle>
            <a:lvl1pPr algn="ctr" defTabSz="869137" rtl="0" eaLnBrk="1" latinLnBrk="0" hangingPunct="1">
              <a:lnSpc>
                <a:spcPct val="90000"/>
              </a:lnSpc>
              <a:spcBef>
                <a:spcPct val="0"/>
              </a:spcBef>
              <a:buNone/>
              <a:defRPr sz="4000" b="1" kern="1200" cap="all" baseline="0">
                <a:solidFill>
                  <a:schemeClr val="tx1"/>
                </a:solidFill>
                <a:latin typeface="+mj-lt"/>
                <a:ea typeface="+mj-ea"/>
                <a:cs typeface="+mj-cs"/>
              </a:defRPr>
            </a:lvl1pPr>
          </a:lstStyle>
          <a:p>
            <a:pPr defTabSz="914400">
              <a:lnSpc>
                <a:spcPct val="100000"/>
              </a:lnSpc>
              <a:spcBef>
                <a:spcPts val="600"/>
              </a:spcBef>
            </a:pPr>
            <a:endParaRPr lang="en-ZA" dirty="0" smtClean="0">
              <a:solidFill>
                <a:prstClr val="black"/>
              </a:solidFill>
            </a:endParaRPr>
          </a:p>
          <a:p>
            <a:pPr defTabSz="914400">
              <a:lnSpc>
                <a:spcPct val="100000"/>
              </a:lnSpc>
              <a:spcBef>
                <a:spcPts val="600"/>
              </a:spcBef>
            </a:pPr>
            <a:r>
              <a:rPr lang="en-ZA" dirty="0" smtClean="0">
                <a:solidFill>
                  <a:prstClr val="black"/>
                </a:solidFill>
              </a:rPr>
              <a:t>Performance FOR PROGRAMME 1: ADMINISTRATION</a:t>
            </a:r>
            <a:endParaRPr lang="en-ZA" dirty="0">
              <a:solidFill>
                <a:prstClr val="black"/>
              </a:solidFill>
            </a:endParaRPr>
          </a:p>
        </p:txBody>
      </p:sp>
      <p:sp>
        <p:nvSpPr>
          <p:cNvPr id="8" name="Subtitle 2">
            <a:extLst>
              <a:ext uri="{FF2B5EF4-FFF2-40B4-BE49-F238E27FC236}">
                <a16:creationId xmlns:a16="http://schemas.microsoft.com/office/drawing/2014/main" xmlns="" id="{2D5A021C-70AF-478C-9C9F-539DEC5AF55D}"/>
              </a:ext>
            </a:extLst>
          </p:cNvPr>
          <p:cNvSpPr txBox="1">
            <a:spLocks/>
          </p:cNvSpPr>
          <p:nvPr/>
        </p:nvSpPr>
        <p:spPr>
          <a:xfrm>
            <a:off x="3736605" y="6022018"/>
            <a:ext cx="5093482" cy="747556"/>
          </a:xfrm>
          <a:prstGeom prst="rect">
            <a:avLst/>
          </a:prstGeom>
          <a:solidFill>
            <a:srgbClr val="FFFFFF">
              <a:alpha val="69804"/>
            </a:srgbClr>
          </a:solidFill>
        </p:spPr>
        <p:txBody>
          <a:bodyPr vert="horz" lIns="91440" tIns="45720" rIns="91440" bIns="45720" rtlCol="0">
            <a:normAutofit/>
          </a:bodyPr>
          <a:lstStyle>
            <a:lvl1pPr marL="0" indent="0" algn="ctr" defTabSz="869137" rtl="0" eaLnBrk="1" latinLnBrk="0" hangingPunct="1">
              <a:lnSpc>
                <a:spcPct val="90000"/>
              </a:lnSpc>
              <a:spcBef>
                <a:spcPts val="951"/>
              </a:spcBef>
              <a:buFont typeface="Arial" panose="020B0604020202020204" pitchFamily="34" charset="0"/>
              <a:buNone/>
              <a:defRPr sz="2281" kern="1200" cap="all" baseline="0">
                <a:solidFill>
                  <a:schemeClr val="accent3">
                    <a:lumMod val="75000"/>
                  </a:schemeClr>
                </a:solidFill>
                <a:latin typeface="+mn-lt"/>
                <a:ea typeface="+mn-ea"/>
                <a:cs typeface="+mn-cs"/>
              </a:defRPr>
            </a:lvl1pPr>
            <a:lvl2pPr marL="434569" indent="0" algn="ctr" defTabSz="869137" rtl="0" eaLnBrk="1" latinLnBrk="0" hangingPunct="1">
              <a:lnSpc>
                <a:spcPct val="90000"/>
              </a:lnSpc>
              <a:spcBef>
                <a:spcPts val="475"/>
              </a:spcBef>
              <a:buFont typeface="Arial" panose="020B0604020202020204" pitchFamily="34" charset="0"/>
              <a:buNone/>
              <a:defRPr sz="1901" kern="1200">
                <a:solidFill>
                  <a:schemeClr val="tx1"/>
                </a:solidFill>
                <a:latin typeface="+mn-lt"/>
                <a:ea typeface="+mn-ea"/>
                <a:cs typeface="+mn-cs"/>
              </a:defRPr>
            </a:lvl2pPr>
            <a:lvl3pPr marL="869137" indent="0" algn="ctr" defTabSz="869137" rtl="0" eaLnBrk="1" latinLnBrk="0" hangingPunct="1">
              <a:lnSpc>
                <a:spcPct val="90000"/>
              </a:lnSpc>
              <a:spcBef>
                <a:spcPts val="475"/>
              </a:spcBef>
              <a:buFont typeface="Arial" panose="020B0604020202020204" pitchFamily="34" charset="0"/>
              <a:buNone/>
              <a:defRPr sz="1711" kern="1200">
                <a:solidFill>
                  <a:schemeClr val="tx1"/>
                </a:solidFill>
                <a:latin typeface="+mn-lt"/>
                <a:ea typeface="+mn-ea"/>
                <a:cs typeface="+mn-cs"/>
              </a:defRPr>
            </a:lvl3pPr>
            <a:lvl4pPr marL="1303706" indent="0" algn="ctr" defTabSz="869137" rtl="0" eaLnBrk="1" latinLnBrk="0" hangingPunct="1">
              <a:lnSpc>
                <a:spcPct val="90000"/>
              </a:lnSpc>
              <a:spcBef>
                <a:spcPts val="475"/>
              </a:spcBef>
              <a:buFont typeface="Arial" panose="020B0604020202020204" pitchFamily="34" charset="0"/>
              <a:buNone/>
              <a:defRPr sz="1521" kern="1200">
                <a:solidFill>
                  <a:schemeClr val="tx1"/>
                </a:solidFill>
                <a:latin typeface="+mn-lt"/>
                <a:ea typeface="+mn-ea"/>
                <a:cs typeface="+mn-cs"/>
              </a:defRPr>
            </a:lvl4pPr>
            <a:lvl5pPr marL="1738274" indent="0" algn="ctr" defTabSz="869137" rtl="0" eaLnBrk="1" latinLnBrk="0" hangingPunct="1">
              <a:lnSpc>
                <a:spcPct val="90000"/>
              </a:lnSpc>
              <a:spcBef>
                <a:spcPts val="475"/>
              </a:spcBef>
              <a:buFont typeface="Arial" panose="020B0604020202020204" pitchFamily="34" charset="0"/>
              <a:buNone/>
              <a:defRPr sz="1521" kern="1200">
                <a:solidFill>
                  <a:schemeClr val="tx1"/>
                </a:solidFill>
                <a:latin typeface="+mn-lt"/>
                <a:ea typeface="+mn-ea"/>
                <a:cs typeface="+mn-cs"/>
              </a:defRPr>
            </a:lvl5pPr>
            <a:lvl6pPr marL="2172843" indent="0" algn="ctr" defTabSz="869137" rtl="0" eaLnBrk="1" latinLnBrk="0" hangingPunct="1">
              <a:lnSpc>
                <a:spcPct val="90000"/>
              </a:lnSpc>
              <a:spcBef>
                <a:spcPts val="475"/>
              </a:spcBef>
              <a:buFont typeface="Arial" panose="020B0604020202020204" pitchFamily="34" charset="0"/>
              <a:buNone/>
              <a:defRPr sz="1521" kern="1200">
                <a:solidFill>
                  <a:schemeClr val="tx1"/>
                </a:solidFill>
                <a:latin typeface="+mn-lt"/>
                <a:ea typeface="+mn-ea"/>
                <a:cs typeface="+mn-cs"/>
              </a:defRPr>
            </a:lvl6pPr>
            <a:lvl7pPr marL="2607412" indent="0" algn="ctr" defTabSz="869137" rtl="0" eaLnBrk="1" latinLnBrk="0" hangingPunct="1">
              <a:lnSpc>
                <a:spcPct val="90000"/>
              </a:lnSpc>
              <a:spcBef>
                <a:spcPts val="475"/>
              </a:spcBef>
              <a:buFont typeface="Arial" panose="020B0604020202020204" pitchFamily="34" charset="0"/>
              <a:buNone/>
              <a:defRPr sz="1521" kern="1200">
                <a:solidFill>
                  <a:schemeClr val="tx1"/>
                </a:solidFill>
                <a:latin typeface="+mn-lt"/>
                <a:ea typeface="+mn-ea"/>
                <a:cs typeface="+mn-cs"/>
              </a:defRPr>
            </a:lvl7pPr>
            <a:lvl8pPr marL="3041980" indent="0" algn="ctr" defTabSz="869137" rtl="0" eaLnBrk="1" latinLnBrk="0" hangingPunct="1">
              <a:lnSpc>
                <a:spcPct val="90000"/>
              </a:lnSpc>
              <a:spcBef>
                <a:spcPts val="475"/>
              </a:spcBef>
              <a:buFont typeface="Arial" panose="020B0604020202020204" pitchFamily="34" charset="0"/>
              <a:buNone/>
              <a:defRPr sz="1521" kern="1200">
                <a:solidFill>
                  <a:schemeClr val="tx1"/>
                </a:solidFill>
                <a:latin typeface="+mn-lt"/>
                <a:ea typeface="+mn-ea"/>
                <a:cs typeface="+mn-cs"/>
              </a:defRPr>
            </a:lvl8pPr>
            <a:lvl9pPr marL="3476549" indent="0" algn="ctr" defTabSz="869137" rtl="0" eaLnBrk="1" latinLnBrk="0" hangingPunct="1">
              <a:lnSpc>
                <a:spcPct val="90000"/>
              </a:lnSpc>
              <a:spcBef>
                <a:spcPts val="475"/>
              </a:spcBef>
              <a:buFont typeface="Arial" panose="020B0604020202020204" pitchFamily="34" charset="0"/>
              <a:buNone/>
              <a:defRPr sz="1521" kern="1200">
                <a:solidFill>
                  <a:schemeClr val="tx1"/>
                </a:solidFill>
                <a:latin typeface="+mn-lt"/>
                <a:ea typeface="+mn-ea"/>
                <a:cs typeface="+mn-cs"/>
              </a:defRPr>
            </a:lvl9pPr>
          </a:lstStyle>
          <a:p>
            <a:pPr fontAlgn="auto">
              <a:spcAft>
                <a:spcPts val="0"/>
              </a:spcAft>
            </a:pPr>
            <a:r>
              <a:rPr lang="en-US" dirty="0" smtClean="0">
                <a:solidFill>
                  <a:srgbClr val="A9711B">
                    <a:lumMod val="75000"/>
                  </a:srgbClr>
                </a:solidFill>
                <a:latin typeface="Lato"/>
              </a:rPr>
              <a:t>Quarter 3 of 2019/2020</a:t>
            </a:r>
          </a:p>
        </p:txBody>
      </p:sp>
      <p:sp>
        <p:nvSpPr>
          <p:cNvPr id="9" name="Title 3">
            <a:extLst>
              <a:ext uri="{FF2B5EF4-FFF2-40B4-BE49-F238E27FC236}">
                <a16:creationId xmlns:a16="http://schemas.microsoft.com/office/drawing/2014/main" xmlns="" id="{2084556A-6695-4787-A636-70E1FCF69EC3}"/>
              </a:ext>
            </a:extLst>
          </p:cNvPr>
          <p:cNvSpPr txBox="1">
            <a:spLocks/>
          </p:cNvSpPr>
          <p:nvPr/>
        </p:nvSpPr>
        <p:spPr>
          <a:xfrm rot="16200000">
            <a:off x="-2812256" y="2856729"/>
            <a:ext cx="6638926" cy="1014413"/>
          </a:xfrm>
          <a:prstGeom prst="rect">
            <a:avLst/>
          </a:prstGeom>
        </p:spPr>
        <p:txBody>
          <a:bodyPr vert="horz" lIns="91440" tIns="45720" rIns="91440" bIns="45720" rtlCol="0" anchor="ctr">
            <a:normAutofit/>
          </a:bodyPr>
          <a:lstStyle>
            <a:lvl1pPr algn="l" defTabSz="869137" rtl="0" eaLnBrk="1" latinLnBrk="0" hangingPunct="1">
              <a:lnSpc>
                <a:spcPct val="90000"/>
              </a:lnSpc>
              <a:spcBef>
                <a:spcPct val="0"/>
              </a:spcBef>
              <a:buNone/>
              <a:defRPr sz="2800" b="1" kern="1200">
                <a:solidFill>
                  <a:schemeClr val="tx1"/>
                </a:solidFill>
                <a:latin typeface="+mj-lt"/>
                <a:ea typeface="+mj-ea"/>
                <a:cs typeface="+mj-cs"/>
              </a:defRPr>
            </a:lvl1pPr>
          </a:lstStyle>
          <a:p>
            <a:pPr fontAlgn="auto">
              <a:spcAft>
                <a:spcPts val="0"/>
              </a:spcAft>
            </a:pPr>
            <a:r>
              <a:rPr lang="en-GB" sz="2400" dirty="0" smtClean="0">
                <a:solidFill>
                  <a:prstClr val="white"/>
                </a:solidFill>
                <a:latin typeface="Lato"/>
              </a:rPr>
              <a:t>2019/20 3</a:t>
            </a:r>
            <a:r>
              <a:rPr lang="en-GB" sz="2400" baseline="30000" dirty="0" smtClean="0">
                <a:solidFill>
                  <a:prstClr val="white"/>
                </a:solidFill>
                <a:latin typeface="Lato"/>
              </a:rPr>
              <a:t>RD</a:t>
            </a:r>
            <a:r>
              <a:rPr lang="en-GB" sz="2400" dirty="0" smtClean="0">
                <a:solidFill>
                  <a:prstClr val="white"/>
                </a:solidFill>
                <a:latin typeface="Lato"/>
              </a:rPr>
              <a:t>  QUARTER PERFORMANCE REVIEW</a:t>
            </a:r>
            <a:endParaRPr lang="en-GB" sz="2400" dirty="0">
              <a:solidFill>
                <a:prstClr val="white"/>
              </a:solidFill>
              <a:latin typeface="Lato"/>
            </a:endParaRPr>
          </a:p>
        </p:txBody>
      </p:sp>
    </p:spTree>
    <p:extLst>
      <p:ext uri="{BB962C8B-B14F-4D97-AF65-F5344CB8AC3E}">
        <p14:creationId xmlns:p14="http://schemas.microsoft.com/office/powerpoint/2010/main" xmlns="" val="11991790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3077356493"/>
              </p:ext>
            </p:extLst>
          </p:nvPr>
        </p:nvGraphicFramePr>
        <p:xfrm>
          <a:off x="209550" y="1616529"/>
          <a:ext cx="8680449" cy="3821644"/>
        </p:xfrm>
        <a:graphic>
          <a:graphicData uri="http://schemas.openxmlformats.org/drawingml/2006/table">
            <a:tbl>
              <a:tblPr firstRow="1" bandRow="1">
                <a:tableStyleId>{5C22544A-7EE6-4342-B048-85BDC9FD1C3A}</a:tableStyleId>
              </a:tblPr>
              <a:tblGrid>
                <a:gridCol w="1915547">
                  <a:extLst>
                    <a:ext uri="{9D8B030D-6E8A-4147-A177-3AD203B41FA5}">
                      <a16:colId xmlns:a16="http://schemas.microsoft.com/office/drawing/2014/main" xmlns="" val="20000"/>
                    </a:ext>
                  </a:extLst>
                </a:gridCol>
                <a:gridCol w="1200512">
                  <a:extLst>
                    <a:ext uri="{9D8B030D-6E8A-4147-A177-3AD203B41FA5}">
                      <a16:colId xmlns:a16="http://schemas.microsoft.com/office/drawing/2014/main" xmlns="" val="20001"/>
                    </a:ext>
                  </a:extLst>
                </a:gridCol>
                <a:gridCol w="1239686">
                  <a:extLst>
                    <a:ext uri="{9D8B030D-6E8A-4147-A177-3AD203B41FA5}">
                      <a16:colId xmlns:a16="http://schemas.microsoft.com/office/drawing/2014/main" xmlns="" val="20002"/>
                    </a:ext>
                  </a:extLst>
                </a:gridCol>
                <a:gridCol w="1365602">
                  <a:extLst>
                    <a:ext uri="{9D8B030D-6E8A-4147-A177-3AD203B41FA5}">
                      <a16:colId xmlns:a16="http://schemas.microsoft.com/office/drawing/2014/main" xmlns="" val="20003"/>
                    </a:ext>
                  </a:extLst>
                </a:gridCol>
                <a:gridCol w="1631801">
                  <a:extLst>
                    <a:ext uri="{9D8B030D-6E8A-4147-A177-3AD203B41FA5}">
                      <a16:colId xmlns:a16="http://schemas.microsoft.com/office/drawing/2014/main" xmlns="" val="20004"/>
                    </a:ext>
                  </a:extLst>
                </a:gridCol>
                <a:gridCol w="1327301">
                  <a:extLst>
                    <a:ext uri="{9D8B030D-6E8A-4147-A177-3AD203B41FA5}">
                      <a16:colId xmlns:a16="http://schemas.microsoft.com/office/drawing/2014/main" xmlns="" val="20005"/>
                    </a:ext>
                  </a:extLst>
                </a:gridCol>
              </a:tblGrid>
              <a:tr h="488496">
                <a:tc>
                  <a:txBody>
                    <a:bodyPr/>
                    <a:lstStyle/>
                    <a:p>
                      <a:pPr marL="0" algn="l" defTabSz="914331" rtl="0" eaLnBrk="1" fontAlgn="t" latinLnBrk="0" hangingPunct="1"/>
                      <a:r>
                        <a:rPr lang="en-US" sz="1400" b="1" i="0" u="none" strike="noStrike" kern="1200" dirty="0" smtClean="0">
                          <a:solidFill>
                            <a:schemeClr val="bg1"/>
                          </a:solidFill>
                          <a:effectLst/>
                          <a:latin typeface="Arial Narrow" panose="020B0606020202030204" pitchFamily="34" charset="0"/>
                          <a:ea typeface="+mn-ea"/>
                          <a:cs typeface="+mn-cs"/>
                        </a:rPr>
                        <a:t>Performance Indicator</a:t>
                      </a:r>
                      <a:endParaRPr lang="en-US" sz="1400" b="1" i="0" u="none" strike="noStrike" kern="1200" dirty="0">
                        <a:solidFill>
                          <a:schemeClr val="bg1"/>
                        </a:solidFill>
                        <a:effectLst/>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400" b="1" i="0" u="none" strike="noStrike" kern="1200" dirty="0" smtClean="0">
                          <a:solidFill>
                            <a:schemeClr val="bg1"/>
                          </a:solidFill>
                          <a:effectLst/>
                          <a:latin typeface="Arial Narrow" panose="020B0606020202030204" pitchFamily="34" charset="0"/>
                          <a:ea typeface="+mn-ea"/>
                          <a:cs typeface="+mn-cs"/>
                        </a:rPr>
                        <a:t>Q3 Target 2019/20 </a:t>
                      </a:r>
                      <a:endParaRPr lang="en-US" sz="1400" b="1" i="0" u="none" strike="noStrike" kern="1200" dirty="0">
                        <a:solidFill>
                          <a:schemeClr val="bg1"/>
                        </a:solidFill>
                        <a:effectLst/>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400" b="1" i="0" u="none" strike="noStrike" kern="1200" dirty="0" smtClean="0">
                          <a:solidFill>
                            <a:schemeClr val="bg1"/>
                          </a:solidFill>
                          <a:effectLst/>
                          <a:latin typeface="Arial Narrow" panose="020B0606020202030204" pitchFamily="34" charset="0"/>
                          <a:ea typeface="+mn-ea"/>
                          <a:cs typeface="+mn-cs"/>
                        </a:rPr>
                        <a:t>Quarter 3</a:t>
                      </a:r>
                      <a:r>
                        <a:rPr lang="en-US" sz="1400" b="1" i="0" u="none" strike="noStrike" kern="1200" dirty="0">
                          <a:solidFill>
                            <a:schemeClr val="bg1"/>
                          </a:solidFill>
                          <a:effectLst/>
                          <a:latin typeface="Arial Narrow" panose="020B0606020202030204" pitchFamily="34" charset="0"/>
                          <a:ea typeface="+mn-ea"/>
                          <a:cs typeface="+mn-cs"/>
                        </a:rPr>
                        <a:t/>
                      </a:r>
                      <a:br>
                        <a:rPr lang="en-US" sz="1400" b="1" i="0" u="none" strike="noStrike" kern="1200" dirty="0">
                          <a:solidFill>
                            <a:schemeClr val="bg1"/>
                          </a:solidFill>
                          <a:effectLst/>
                          <a:latin typeface="Arial Narrow" panose="020B0606020202030204" pitchFamily="34" charset="0"/>
                          <a:ea typeface="+mn-ea"/>
                          <a:cs typeface="+mn-cs"/>
                        </a:rPr>
                      </a:br>
                      <a:r>
                        <a:rPr lang="en-US" sz="1400" b="1" i="0" u="none" strike="noStrike" kern="1200" dirty="0">
                          <a:solidFill>
                            <a:schemeClr val="bg1"/>
                          </a:solidFill>
                          <a:effectLst/>
                          <a:latin typeface="Arial Narrow" panose="020B0606020202030204" pitchFamily="34" charset="0"/>
                          <a:ea typeface="+mn-ea"/>
                          <a:cs typeface="+mn-cs"/>
                        </a:rPr>
                        <a:t>Performance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400" b="1" i="0" u="none" strike="noStrike" kern="1200" dirty="0" smtClean="0">
                          <a:solidFill>
                            <a:schemeClr val="bg1"/>
                          </a:solidFill>
                          <a:effectLst/>
                          <a:latin typeface="Arial Narrow" panose="020B0606020202030204" pitchFamily="34" charset="0"/>
                          <a:ea typeface="+mn-ea"/>
                          <a:cs typeface="+mn-cs"/>
                        </a:rPr>
                        <a:t>Deviation from planned  target</a:t>
                      </a:r>
                      <a:endParaRPr lang="en-US" sz="1400" b="1" i="0" u="none" strike="noStrike" kern="1200" dirty="0">
                        <a:solidFill>
                          <a:schemeClr val="bg1"/>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smtClean="0">
                          <a:solidFill>
                            <a:schemeClr val="bg1"/>
                          </a:solidFill>
                          <a:effectLst/>
                          <a:latin typeface="Arial Narrow" panose="020B0606020202030204" pitchFamily="34" charset="0"/>
                          <a:ea typeface="+mn-ea"/>
                          <a:cs typeface="+mn-cs"/>
                        </a:rPr>
                        <a:t>Reasons for over/under achievement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smtClean="0">
                          <a:solidFill>
                            <a:schemeClr val="bg1"/>
                          </a:solidFill>
                          <a:effectLst/>
                          <a:latin typeface="Arial Narrow" panose="020B0606020202030204" pitchFamily="34" charset="0"/>
                          <a:ea typeface="+mn-ea"/>
                          <a:cs typeface="+mn-cs"/>
                        </a:rPr>
                        <a:t>Corrective action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1819489">
                <a:tc>
                  <a:txBody>
                    <a:bodyPr/>
                    <a:lstStyle/>
                    <a:p>
                      <a:pPr algn="l" fontAlgn="t"/>
                      <a:r>
                        <a:rPr lang="en-US" sz="1600" b="1" i="0" u="none" strike="noStrike" dirty="0">
                          <a:solidFill>
                            <a:srgbClr val="000000"/>
                          </a:solidFill>
                          <a:effectLst/>
                          <a:latin typeface="Arial Narrow" panose="020B0606020202030204" pitchFamily="34" charset="0"/>
                        </a:rPr>
                        <a:t>Percentage of officials charged and found guilty of corrupt </a:t>
                      </a:r>
                      <a:r>
                        <a:rPr lang="en-US" sz="1600" b="1" i="0" u="none" strike="noStrike" dirty="0" smtClean="0">
                          <a:solidFill>
                            <a:srgbClr val="000000"/>
                          </a:solidFill>
                          <a:effectLst/>
                          <a:latin typeface="Arial Narrow" panose="020B0606020202030204" pitchFamily="34" charset="0"/>
                        </a:rPr>
                        <a:t>activities.</a:t>
                      </a:r>
                      <a:endParaRPr lang="en-US" sz="1600" b="1" i="0" u="none" strike="noStrike" dirty="0">
                        <a:solidFill>
                          <a:srgbClr val="000000"/>
                        </a:solidFill>
                        <a:effectLst/>
                        <a:latin typeface="Arial Narrow" panose="020B0606020202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600" b="0" i="0" u="none" strike="noStrike" dirty="0" smtClean="0">
                          <a:solidFill>
                            <a:srgbClr val="000000"/>
                          </a:solidFill>
                          <a:effectLst/>
                          <a:latin typeface="Arial Narrow" panose="020B0606020202030204" pitchFamily="34" charset="0"/>
                        </a:rPr>
                        <a:t>95%</a:t>
                      </a:r>
                      <a:endParaRPr lang="en-US" sz="1600" b="0" i="0" u="none" strike="noStrike" dirty="0">
                        <a:solidFill>
                          <a:srgbClr val="000000"/>
                        </a:solidFill>
                        <a:effectLst/>
                        <a:latin typeface="Arial Narrow" panose="020B0606020202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600" b="1" i="0" u="none" strike="noStrike" dirty="0" smtClean="0">
                          <a:solidFill>
                            <a:schemeClr val="tx1"/>
                          </a:solidFill>
                          <a:effectLst/>
                          <a:latin typeface="Arial Narrow" panose="020B0606020202030204" pitchFamily="34" charset="0"/>
                        </a:rPr>
                        <a:t>100%</a:t>
                      </a:r>
                    </a:p>
                    <a:p>
                      <a:pPr algn="l" fontAlgn="t"/>
                      <a:r>
                        <a:rPr lang="en-US" sz="1600" b="1" i="0" u="none" strike="noStrike" dirty="0" smtClean="0">
                          <a:solidFill>
                            <a:schemeClr val="tx1"/>
                          </a:solidFill>
                          <a:effectLst/>
                          <a:latin typeface="Arial Narrow" panose="020B0606020202030204" pitchFamily="34" charset="0"/>
                        </a:rPr>
                        <a:t>(12/12)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D05E"/>
                    </a:solidFill>
                  </a:tcPr>
                </a:tc>
                <a:tc>
                  <a:txBody>
                    <a:bodyPr/>
                    <a:lstStyle/>
                    <a:p>
                      <a:r>
                        <a:rPr lang="en-US" b="0" dirty="0" smtClean="0">
                          <a:latin typeface="Arial Narrow" panose="020B0606020202030204" pitchFamily="34" charset="0"/>
                        </a:rPr>
                        <a:t>5%</a:t>
                      </a:r>
                      <a:endParaRPr lang="en-ZA" b="0" dirty="0">
                        <a:latin typeface="Arial Narrow" panose="020B0606020202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800" kern="1200" dirty="0" smtClean="0">
                          <a:solidFill>
                            <a:schemeClr val="tx1"/>
                          </a:solidFill>
                          <a:latin typeface="Arial Narrow" panose="020B0606020202030204" pitchFamily="34" charset="0"/>
                          <a:ea typeface="+mn-ea"/>
                          <a:cs typeface="+mn-cs"/>
                        </a:rPr>
                        <a:t>Target</a:t>
                      </a:r>
                      <a:r>
                        <a:rPr lang="en-ZA" sz="1800" kern="1200" baseline="0" dirty="0" smtClean="0">
                          <a:solidFill>
                            <a:schemeClr val="tx1"/>
                          </a:solidFill>
                          <a:latin typeface="Arial Narrow" panose="020B0606020202030204" pitchFamily="34" charset="0"/>
                          <a:ea typeface="+mn-ea"/>
                          <a:cs typeface="+mn-cs"/>
                        </a:rPr>
                        <a:t> achieved due to evaluation of cases that were conducted in preparation for hearings.</a:t>
                      </a:r>
                      <a:endParaRPr lang="en-ZA" sz="1800" kern="1200" dirty="0">
                        <a:solidFill>
                          <a:schemeClr val="tx1"/>
                        </a:solidFill>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800" kern="1200" dirty="0" smtClean="0">
                          <a:solidFill>
                            <a:schemeClr val="dk1"/>
                          </a:solidFill>
                          <a:latin typeface="Arial Narrow" panose="020B0606020202030204" pitchFamily="34" charset="0"/>
                          <a:ea typeface="+mn-ea"/>
                          <a:cs typeface="+mn-cs"/>
                        </a:rPr>
                        <a:t>n/a</a:t>
                      </a:r>
                      <a:endParaRPr lang="en-ZA" sz="1800" kern="1200" dirty="0">
                        <a:solidFill>
                          <a:schemeClr val="dk1"/>
                        </a:solidFill>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1352550">
                <a:tc>
                  <a:txBody>
                    <a:bodyPr/>
                    <a:lstStyle/>
                    <a:p>
                      <a:pPr algn="l" fontAlgn="t"/>
                      <a:r>
                        <a:rPr lang="en-US" sz="1600" b="1" i="0" u="none" strike="noStrike" dirty="0">
                          <a:solidFill>
                            <a:srgbClr val="000000"/>
                          </a:solidFill>
                          <a:effectLst/>
                          <a:latin typeface="Arial Narrow" panose="020B0606020202030204" pitchFamily="34" charset="0"/>
                        </a:rPr>
                        <a:t>Percentage of </a:t>
                      </a:r>
                      <a:r>
                        <a:rPr lang="en-US" sz="1600" b="1" i="0" u="none" strike="noStrike" dirty="0" smtClean="0">
                          <a:solidFill>
                            <a:srgbClr val="000000"/>
                          </a:solidFill>
                          <a:effectLst/>
                          <a:latin typeface="Arial Narrow" panose="020B0606020202030204" pitchFamily="34" charset="0"/>
                        </a:rPr>
                        <a:t>Integrated Communication and Marketing Strategy (ICMS) implemented</a:t>
                      </a:r>
                      <a:endParaRPr lang="en-US" sz="1600" b="1" i="0" u="none" strike="noStrike" dirty="0">
                        <a:solidFill>
                          <a:srgbClr val="000000"/>
                        </a:solidFill>
                        <a:effectLst/>
                        <a:latin typeface="Arial Narrow" panose="020B0606020202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600" b="0" i="0" u="none" strike="noStrike" dirty="0" smtClean="0">
                          <a:solidFill>
                            <a:srgbClr val="000000"/>
                          </a:solidFill>
                          <a:effectLst/>
                          <a:latin typeface="Arial Narrow" panose="020B0606020202030204" pitchFamily="34" charset="0"/>
                        </a:rPr>
                        <a:t>75%</a:t>
                      </a:r>
                    </a:p>
                    <a:p>
                      <a:pPr algn="l" fontAlgn="t"/>
                      <a:endParaRPr lang="en-US" sz="1600" b="0" i="0" u="none" strike="noStrike" dirty="0">
                        <a:solidFill>
                          <a:srgbClr val="000000"/>
                        </a:solidFill>
                        <a:effectLst/>
                        <a:latin typeface="Arial Narrow" panose="020B0606020202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600" b="1" i="0" u="none" strike="noStrike" dirty="0" smtClean="0">
                          <a:solidFill>
                            <a:srgbClr val="000000"/>
                          </a:solidFill>
                          <a:effectLst/>
                          <a:latin typeface="Arial Narrow" panose="020B0606020202030204" pitchFamily="34" charset="0"/>
                        </a:rPr>
                        <a:t>75%</a:t>
                      </a:r>
                    </a:p>
                    <a:p>
                      <a:pPr algn="l" fontAlgn="t"/>
                      <a:r>
                        <a:rPr lang="en-US" sz="1600" b="1" i="0" u="none" strike="noStrike" dirty="0" smtClean="0">
                          <a:solidFill>
                            <a:srgbClr val="000000"/>
                          </a:solidFill>
                          <a:effectLst/>
                          <a:latin typeface="Arial Narrow" panose="020B0606020202030204" pitchFamily="34" charset="0"/>
                        </a:rPr>
                        <a:t>(417/558)</a:t>
                      </a:r>
                      <a:endParaRPr lang="en-US" sz="1600" b="1" i="0" u="none" strike="noStrike" dirty="0">
                        <a:solidFill>
                          <a:srgbClr val="000000"/>
                        </a:solidFill>
                        <a:effectLst/>
                        <a:latin typeface="Arial Narrow" panose="020B0606020202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D05E"/>
                    </a:solidFill>
                  </a:tcPr>
                </a:tc>
                <a:tc>
                  <a:txBody>
                    <a:bodyPr/>
                    <a:lstStyle/>
                    <a:p>
                      <a:r>
                        <a:rPr lang="en-US" dirty="0" smtClean="0">
                          <a:latin typeface="Arial Narrow" panose="020B0606020202030204" pitchFamily="34" charset="0"/>
                        </a:rPr>
                        <a:t>none</a:t>
                      </a:r>
                      <a:endParaRPr lang="en-ZA" dirty="0">
                        <a:latin typeface="Arial Narrow" panose="020B0606020202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latin typeface="Arial Narrow" panose="020B0606020202030204" pitchFamily="34" charset="0"/>
                        </a:rPr>
                        <a:t>none</a:t>
                      </a:r>
                      <a:endParaRPr lang="en-ZA" dirty="0">
                        <a:latin typeface="Arial Narrow" panose="020B0606020202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latin typeface="Arial Narrow" panose="020B0606020202030204" pitchFamily="34" charset="0"/>
                        </a:rPr>
                        <a:t>n/a</a:t>
                      </a:r>
                      <a:endParaRPr lang="en-ZA" dirty="0">
                        <a:latin typeface="Arial Narrow" panose="020B0606020202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bl>
          </a:graphicData>
        </a:graphic>
      </p:graphicFrame>
      <p:sp>
        <p:nvSpPr>
          <p:cNvPr id="6" name="Content Placeholder 4"/>
          <p:cNvSpPr>
            <a:spLocks noGrp="1"/>
          </p:cNvSpPr>
          <p:nvPr>
            <p:ph idx="1"/>
          </p:nvPr>
        </p:nvSpPr>
        <p:spPr>
          <a:xfrm>
            <a:off x="209550" y="621957"/>
            <a:ext cx="8680449" cy="812530"/>
          </a:xfrm>
        </p:spPr>
        <p:txBody>
          <a:bodyPr/>
          <a:lstStyle/>
          <a:p>
            <a:pPr marL="0" lvl="0" indent="0" algn="ctr" defTabSz="914331" eaLnBrk="1" fontAlgn="auto" hangingPunct="1">
              <a:lnSpc>
                <a:spcPct val="110000"/>
              </a:lnSpc>
              <a:spcBef>
                <a:spcPts val="0"/>
              </a:spcBef>
              <a:spcAft>
                <a:spcPts val="0"/>
              </a:spcAft>
              <a:buClrTx/>
              <a:buNone/>
              <a:defRPr/>
            </a:pPr>
            <a:r>
              <a:rPr lang="en-US" sz="2400" b="1" kern="1200" dirty="0">
                <a:solidFill>
                  <a:srgbClr val="006600"/>
                </a:solidFill>
              </a:rPr>
              <a:t>PROGRAMME 1: </a:t>
            </a:r>
            <a:r>
              <a:rPr lang="en-US" sz="2400" b="1" kern="1200" dirty="0" smtClean="0">
                <a:solidFill>
                  <a:srgbClr val="006600"/>
                </a:solidFill>
              </a:rPr>
              <a:t>ADMINISTRATION</a:t>
            </a:r>
          </a:p>
          <a:p>
            <a:pPr marL="0" lvl="0" indent="0" algn="ctr" defTabSz="914331" eaLnBrk="1" fontAlgn="auto" hangingPunct="1">
              <a:lnSpc>
                <a:spcPct val="110000"/>
              </a:lnSpc>
              <a:spcBef>
                <a:spcPts val="0"/>
              </a:spcBef>
              <a:spcAft>
                <a:spcPts val="0"/>
              </a:spcAft>
              <a:buClrTx/>
              <a:buNone/>
              <a:defRPr/>
            </a:pPr>
            <a:r>
              <a:rPr lang="en-US" sz="2400" b="1" kern="1200" dirty="0" smtClean="0"/>
              <a:t>MANAGEMENT</a:t>
            </a:r>
            <a:r>
              <a:rPr lang="en-US" sz="2400" b="1" kern="1200" dirty="0" smtClean="0">
                <a:solidFill>
                  <a:srgbClr val="FF0000"/>
                </a:solidFill>
              </a:rPr>
              <a:t> </a:t>
            </a:r>
            <a:endParaRPr lang="en-US" sz="2400" b="1" kern="1200" dirty="0">
              <a:solidFill>
                <a:srgbClr val="FF0000"/>
              </a:solidFill>
            </a:endParaRPr>
          </a:p>
        </p:txBody>
      </p:sp>
    </p:spTree>
    <p:extLst>
      <p:ext uri="{BB962C8B-B14F-4D97-AF65-F5344CB8AC3E}">
        <p14:creationId xmlns:p14="http://schemas.microsoft.com/office/powerpoint/2010/main" xmlns="" val="26859504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3059639794"/>
              </p:ext>
            </p:extLst>
          </p:nvPr>
        </p:nvGraphicFramePr>
        <p:xfrm>
          <a:off x="174168" y="1410185"/>
          <a:ext cx="8817430" cy="4823108"/>
        </p:xfrm>
        <a:graphic>
          <a:graphicData uri="http://schemas.openxmlformats.org/drawingml/2006/table">
            <a:tbl>
              <a:tblPr firstRow="1" bandRow="1">
                <a:tableStyleId>{5C22544A-7EE6-4342-B048-85BDC9FD1C3A}</a:tableStyleId>
              </a:tblPr>
              <a:tblGrid>
                <a:gridCol w="1281165">
                  <a:extLst>
                    <a:ext uri="{9D8B030D-6E8A-4147-A177-3AD203B41FA5}">
                      <a16:colId xmlns:a16="http://schemas.microsoft.com/office/drawing/2014/main" xmlns="" val="20000"/>
                    </a:ext>
                  </a:extLst>
                </a:gridCol>
                <a:gridCol w="1507253">
                  <a:extLst>
                    <a:ext uri="{9D8B030D-6E8A-4147-A177-3AD203B41FA5}">
                      <a16:colId xmlns:a16="http://schemas.microsoft.com/office/drawing/2014/main" xmlns="" val="20001"/>
                    </a:ext>
                  </a:extLst>
                </a:gridCol>
                <a:gridCol w="1959429">
                  <a:extLst>
                    <a:ext uri="{9D8B030D-6E8A-4147-A177-3AD203B41FA5}">
                      <a16:colId xmlns:a16="http://schemas.microsoft.com/office/drawing/2014/main" xmlns="" val="20002"/>
                    </a:ext>
                  </a:extLst>
                </a:gridCol>
                <a:gridCol w="1042850">
                  <a:extLst>
                    <a:ext uri="{9D8B030D-6E8A-4147-A177-3AD203B41FA5}">
                      <a16:colId xmlns:a16="http://schemas.microsoft.com/office/drawing/2014/main" xmlns="" val="20003"/>
                    </a:ext>
                  </a:extLst>
                </a:gridCol>
                <a:gridCol w="1748685">
                  <a:extLst>
                    <a:ext uri="{9D8B030D-6E8A-4147-A177-3AD203B41FA5}">
                      <a16:colId xmlns:a16="http://schemas.microsoft.com/office/drawing/2014/main" xmlns="" val="20004"/>
                    </a:ext>
                  </a:extLst>
                </a:gridCol>
                <a:gridCol w="1278048">
                  <a:extLst>
                    <a:ext uri="{9D8B030D-6E8A-4147-A177-3AD203B41FA5}">
                      <a16:colId xmlns:a16="http://schemas.microsoft.com/office/drawing/2014/main" xmlns="" val="20005"/>
                    </a:ext>
                  </a:extLst>
                </a:gridCol>
              </a:tblGrid>
              <a:tr h="632040">
                <a:tc>
                  <a:txBody>
                    <a:bodyPr/>
                    <a:lstStyle/>
                    <a:p>
                      <a:pPr marL="0" algn="l" defTabSz="914331" rtl="0" eaLnBrk="1" fontAlgn="t" latinLnBrk="0" hangingPunct="1"/>
                      <a:r>
                        <a:rPr lang="en-US" sz="1400" b="1" i="0" u="none" strike="noStrike" kern="1200" dirty="0" smtClean="0">
                          <a:solidFill>
                            <a:schemeClr val="bg1"/>
                          </a:solidFill>
                          <a:effectLst/>
                          <a:latin typeface="Arial Narrow" panose="020B0606020202030204" pitchFamily="34" charset="0"/>
                          <a:ea typeface="+mn-ea"/>
                          <a:cs typeface="+mn-cs"/>
                        </a:rPr>
                        <a:t>Performance Indicator</a:t>
                      </a:r>
                      <a:endParaRPr lang="en-US" sz="1400" b="1" i="0" u="none" strike="noStrike" kern="1200" dirty="0">
                        <a:solidFill>
                          <a:schemeClr val="bg1"/>
                        </a:solidFill>
                        <a:effectLst/>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400" b="1" i="0" u="none" strike="noStrike" kern="1200" dirty="0" smtClean="0">
                          <a:solidFill>
                            <a:schemeClr val="bg1"/>
                          </a:solidFill>
                          <a:effectLst/>
                          <a:latin typeface="Arial Narrow" panose="020B0606020202030204" pitchFamily="34" charset="0"/>
                          <a:ea typeface="+mn-ea"/>
                          <a:cs typeface="+mn-cs"/>
                        </a:rPr>
                        <a:t>Q3 Target 2019/20 </a:t>
                      </a:r>
                      <a:endParaRPr lang="en-US" sz="1400" b="1" i="0" u="none" strike="noStrike" kern="1200" dirty="0">
                        <a:solidFill>
                          <a:schemeClr val="bg1"/>
                        </a:solidFill>
                        <a:effectLst/>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400" b="1" i="0" u="none" strike="noStrike" kern="1200" dirty="0" smtClean="0">
                          <a:solidFill>
                            <a:schemeClr val="bg1"/>
                          </a:solidFill>
                          <a:effectLst/>
                          <a:latin typeface="Arial Narrow" panose="020B0606020202030204" pitchFamily="34" charset="0"/>
                          <a:ea typeface="+mn-ea"/>
                          <a:cs typeface="+mn-cs"/>
                        </a:rPr>
                        <a:t>Quarter 3 Performance</a:t>
                      </a:r>
                      <a:endParaRPr lang="en-US" sz="1400" b="1" i="0" u="none" strike="noStrike" kern="1200" dirty="0">
                        <a:solidFill>
                          <a:schemeClr val="bg1"/>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400" b="1" i="0" u="none" strike="noStrike" kern="1200" dirty="0" smtClean="0">
                          <a:solidFill>
                            <a:schemeClr val="bg1"/>
                          </a:solidFill>
                          <a:effectLst/>
                          <a:latin typeface="Arial Narrow" panose="020B0606020202030204" pitchFamily="34" charset="0"/>
                          <a:ea typeface="+mn-ea"/>
                          <a:cs typeface="+mn-cs"/>
                        </a:rPr>
                        <a:t>Deviation from planned  target</a:t>
                      </a:r>
                      <a:endParaRPr lang="en-US" sz="1400" b="1" i="0" u="none" strike="noStrike" kern="1200" dirty="0">
                        <a:solidFill>
                          <a:schemeClr val="bg1"/>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smtClean="0">
                          <a:solidFill>
                            <a:schemeClr val="bg1"/>
                          </a:solidFill>
                          <a:effectLst/>
                          <a:latin typeface="Arial Narrow" panose="020B0606020202030204" pitchFamily="34" charset="0"/>
                          <a:ea typeface="+mn-ea"/>
                          <a:cs typeface="+mn-cs"/>
                        </a:rPr>
                        <a:t>Reasons for over/under achievement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smtClean="0">
                          <a:solidFill>
                            <a:schemeClr val="bg1"/>
                          </a:solidFill>
                          <a:effectLst/>
                          <a:latin typeface="Arial Narrow" panose="020B0606020202030204" pitchFamily="34" charset="0"/>
                          <a:ea typeface="+mn-ea"/>
                          <a:cs typeface="+mn-cs"/>
                        </a:rPr>
                        <a:t>Corrective action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1985297">
                <a:tc>
                  <a:txBody>
                    <a:bodyPr/>
                    <a:lstStyle/>
                    <a:p>
                      <a:pPr marL="0" algn="l" defTabSz="914331" rtl="0" eaLnBrk="1" fontAlgn="t" latinLnBrk="0" hangingPunct="1"/>
                      <a:r>
                        <a:rPr lang="en-US" sz="1600" b="1" i="0" u="none" strike="noStrike" kern="1200" dirty="0">
                          <a:solidFill>
                            <a:srgbClr val="000000"/>
                          </a:solidFill>
                          <a:effectLst/>
                          <a:latin typeface="Arial Narrow" panose="020B0606020202030204" pitchFamily="34" charset="0"/>
                          <a:ea typeface="+mn-ea"/>
                          <a:cs typeface="+mn-cs"/>
                        </a:rPr>
                        <a:t>Number of </a:t>
                      </a:r>
                      <a:r>
                        <a:rPr lang="en-US" sz="1600" b="1" i="0" u="none" strike="noStrike" kern="1200" dirty="0" smtClean="0">
                          <a:solidFill>
                            <a:srgbClr val="000000"/>
                          </a:solidFill>
                          <a:effectLst/>
                          <a:latin typeface="Arial Narrow" panose="020B0606020202030204" pitchFamily="34" charset="0"/>
                          <a:ea typeface="+mn-ea"/>
                          <a:cs typeface="+mn-cs"/>
                        </a:rPr>
                        <a:t>officials </a:t>
                      </a:r>
                      <a:r>
                        <a:rPr lang="en-US" sz="1600" b="1" i="0" u="none" strike="noStrike" kern="1200" dirty="0">
                          <a:solidFill>
                            <a:srgbClr val="000000"/>
                          </a:solidFill>
                          <a:effectLst/>
                          <a:latin typeface="Arial Narrow" panose="020B0606020202030204" pitchFamily="34" charset="0"/>
                          <a:ea typeface="+mn-ea"/>
                          <a:cs typeface="+mn-cs"/>
                        </a:rPr>
                        <a:t>trained in line with the workplace skills plan (WSP</a:t>
                      </a:r>
                      <a:r>
                        <a:rPr lang="en-US" sz="1600" b="1" i="0" u="none" strike="noStrike" kern="1200" dirty="0" smtClean="0">
                          <a:solidFill>
                            <a:srgbClr val="000000"/>
                          </a:solidFill>
                          <a:effectLst/>
                          <a:latin typeface="Arial Narrow" panose="020B0606020202030204" pitchFamily="34" charset="0"/>
                          <a:ea typeface="+mn-ea"/>
                          <a:cs typeface="+mn-cs"/>
                        </a:rPr>
                        <a: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r>
                        <a:rPr lang="en-US" sz="1600" b="1" i="0" u="none" strike="noStrike" kern="1200" dirty="0" smtClean="0">
                          <a:solidFill>
                            <a:srgbClr val="000000"/>
                          </a:solidFill>
                          <a:effectLst/>
                          <a:latin typeface="Arial Narrow" panose="020B0606020202030204" pitchFamily="34" charset="0"/>
                          <a:ea typeface="+mn-ea"/>
                          <a:cs typeface="+mn-cs"/>
                        </a:rPr>
                        <a:t>18</a:t>
                      </a:r>
                      <a:r>
                        <a:rPr lang="en-US" sz="1600" b="1" i="0" u="none" strike="noStrike" kern="1200" baseline="0" dirty="0" smtClean="0">
                          <a:solidFill>
                            <a:srgbClr val="000000"/>
                          </a:solidFill>
                          <a:effectLst/>
                          <a:latin typeface="Arial Narrow" panose="020B0606020202030204" pitchFamily="34" charset="0"/>
                          <a:ea typeface="+mn-ea"/>
                          <a:cs typeface="+mn-cs"/>
                        </a:rPr>
                        <a:t> 750</a:t>
                      </a:r>
                      <a:endParaRPr lang="en-US" sz="1600" b="1" i="0" u="none" strike="noStrike" kern="1200" dirty="0" smtClean="0">
                        <a:solidFill>
                          <a:srgbClr val="000000"/>
                        </a:solidFill>
                        <a:effectLst/>
                        <a:latin typeface="Arial Narrow" panose="020B0606020202030204" pitchFamily="34" charset="0"/>
                        <a:ea typeface="+mn-ea"/>
                        <a:cs typeface="+mn-cs"/>
                      </a:endParaRPr>
                    </a:p>
                    <a:p>
                      <a:pPr marL="0" algn="l" defTabSz="914331" rtl="0" eaLnBrk="1" fontAlgn="t" latinLnBrk="0" hangingPunct="1"/>
                      <a:endParaRPr lang="en-US" sz="1600" b="0" i="0" u="none" strike="noStrike" kern="1200" dirty="0" smtClean="0">
                        <a:solidFill>
                          <a:srgbClr val="000000"/>
                        </a:solidFill>
                        <a:effectLst/>
                        <a:latin typeface="Arial Narrow" panose="020B0606020202030204" pitchFamily="34" charset="0"/>
                        <a:ea typeface="+mn-ea"/>
                        <a:cs typeface="+mn-cs"/>
                      </a:endParaRPr>
                    </a:p>
                    <a:p>
                      <a:pPr marL="0" algn="l" defTabSz="914331" rtl="0" eaLnBrk="1" fontAlgn="t" latinLnBrk="0" hangingPunct="1"/>
                      <a:r>
                        <a:rPr lang="en-US" sz="1600" b="0" i="0" u="none" strike="noStrike" kern="1200" dirty="0" smtClean="0">
                          <a:solidFill>
                            <a:srgbClr val="000000"/>
                          </a:solidFill>
                          <a:effectLst/>
                          <a:latin typeface="Arial Narrow" panose="020B0606020202030204" pitchFamily="34" charset="0"/>
                          <a:ea typeface="+mn-ea"/>
                          <a:cs typeface="+mn-cs"/>
                        </a:rPr>
                        <a:t>LMN:2</a:t>
                      </a:r>
                      <a:r>
                        <a:rPr lang="en-US" sz="1600" b="0" i="0" u="none" strike="noStrike" kern="1200" baseline="0" dirty="0" smtClean="0">
                          <a:solidFill>
                            <a:srgbClr val="000000"/>
                          </a:solidFill>
                          <a:effectLst/>
                          <a:latin typeface="Arial Narrow" panose="020B0606020202030204" pitchFamily="34" charset="0"/>
                          <a:ea typeface="+mn-ea"/>
                          <a:cs typeface="+mn-cs"/>
                        </a:rPr>
                        <a:t> 741</a:t>
                      </a:r>
                      <a:endParaRPr lang="en-US" sz="1600" b="0" i="0" u="none" strike="noStrike" kern="1200" dirty="0" smtClean="0">
                        <a:solidFill>
                          <a:srgbClr val="000000"/>
                        </a:solidFill>
                        <a:effectLst/>
                        <a:latin typeface="Arial Narrow" panose="020B0606020202030204" pitchFamily="34" charset="0"/>
                        <a:ea typeface="+mn-ea"/>
                        <a:cs typeface="+mn-cs"/>
                      </a:endParaRPr>
                    </a:p>
                    <a:p>
                      <a:pPr marL="0" algn="l" defTabSz="914331" rtl="0" eaLnBrk="1" fontAlgn="t" latinLnBrk="0" hangingPunct="1"/>
                      <a:r>
                        <a:rPr lang="en-US" sz="1600" b="0" i="0" u="none" strike="noStrike" kern="1200" dirty="0" smtClean="0">
                          <a:solidFill>
                            <a:srgbClr val="000000"/>
                          </a:solidFill>
                          <a:effectLst/>
                          <a:latin typeface="Arial Narrow" panose="020B0606020202030204" pitchFamily="34" charset="0"/>
                          <a:ea typeface="+mn-ea"/>
                          <a:cs typeface="+mn-cs"/>
                        </a:rPr>
                        <a:t>FS/NC:</a:t>
                      </a:r>
                      <a:r>
                        <a:rPr lang="en-US" sz="1600" b="0" i="0" u="none" strike="noStrike" kern="1200" baseline="0" dirty="0" smtClean="0">
                          <a:solidFill>
                            <a:srgbClr val="000000"/>
                          </a:solidFill>
                          <a:effectLst/>
                          <a:latin typeface="Arial Narrow" panose="020B0606020202030204" pitchFamily="34" charset="0"/>
                          <a:ea typeface="+mn-ea"/>
                          <a:cs typeface="+mn-cs"/>
                        </a:rPr>
                        <a:t> 2 544</a:t>
                      </a:r>
                      <a:endParaRPr lang="en-US" sz="1600" b="0" i="0" u="none" strike="noStrike" kern="1200" dirty="0" smtClean="0">
                        <a:solidFill>
                          <a:srgbClr val="000000"/>
                        </a:solidFill>
                        <a:effectLst/>
                        <a:latin typeface="Arial Narrow" panose="020B0606020202030204" pitchFamily="34" charset="0"/>
                        <a:ea typeface="+mn-ea"/>
                        <a:cs typeface="+mn-cs"/>
                      </a:endParaRPr>
                    </a:p>
                    <a:p>
                      <a:pPr marL="0" algn="l" defTabSz="914331" rtl="0" eaLnBrk="1" fontAlgn="t" latinLnBrk="0" hangingPunct="1"/>
                      <a:r>
                        <a:rPr lang="en-US" sz="1600" b="0" i="0" u="none" strike="noStrike" kern="1200" dirty="0" smtClean="0">
                          <a:solidFill>
                            <a:srgbClr val="000000"/>
                          </a:solidFill>
                          <a:effectLst/>
                          <a:latin typeface="Arial Narrow" panose="020B0606020202030204" pitchFamily="34" charset="0"/>
                          <a:ea typeface="+mn-ea"/>
                          <a:cs typeface="+mn-cs"/>
                        </a:rPr>
                        <a:t>KZN: </a:t>
                      </a:r>
                      <a:r>
                        <a:rPr lang="en-US" sz="1600" b="0" i="0" u="none" strike="noStrike" kern="1200" baseline="0" dirty="0" smtClean="0">
                          <a:solidFill>
                            <a:srgbClr val="000000"/>
                          </a:solidFill>
                          <a:effectLst/>
                          <a:latin typeface="Arial Narrow" panose="020B0606020202030204" pitchFamily="34" charset="0"/>
                          <a:ea typeface="+mn-ea"/>
                          <a:cs typeface="+mn-cs"/>
                        </a:rPr>
                        <a:t>3 094</a:t>
                      </a:r>
                      <a:endParaRPr lang="en-US" sz="1600" b="0" i="0" u="none" strike="noStrike" kern="1200" dirty="0" smtClean="0">
                        <a:solidFill>
                          <a:srgbClr val="000000"/>
                        </a:solidFill>
                        <a:effectLst/>
                        <a:latin typeface="Arial Narrow" panose="020B0606020202030204" pitchFamily="34" charset="0"/>
                        <a:ea typeface="+mn-ea"/>
                        <a:cs typeface="+mn-cs"/>
                      </a:endParaRPr>
                    </a:p>
                    <a:p>
                      <a:pPr marL="0" algn="l" defTabSz="914331" rtl="0" eaLnBrk="1" fontAlgn="t" latinLnBrk="0" hangingPunct="1"/>
                      <a:r>
                        <a:rPr lang="en-US" sz="1600" b="0" i="0" u="none" strike="noStrike" kern="1200" dirty="0" smtClean="0">
                          <a:solidFill>
                            <a:srgbClr val="000000"/>
                          </a:solidFill>
                          <a:effectLst/>
                          <a:latin typeface="Arial Narrow" panose="020B0606020202030204" pitchFamily="34" charset="0"/>
                          <a:ea typeface="+mn-ea"/>
                          <a:cs typeface="+mn-cs"/>
                        </a:rPr>
                        <a:t>WC:3</a:t>
                      </a:r>
                      <a:r>
                        <a:rPr lang="en-US" sz="1600" b="0" i="0" u="none" strike="noStrike" kern="1200" baseline="0" dirty="0" smtClean="0">
                          <a:solidFill>
                            <a:srgbClr val="000000"/>
                          </a:solidFill>
                          <a:effectLst/>
                          <a:latin typeface="Arial Narrow" panose="020B0606020202030204" pitchFamily="34" charset="0"/>
                          <a:ea typeface="+mn-ea"/>
                          <a:cs typeface="+mn-cs"/>
                        </a:rPr>
                        <a:t> 406</a:t>
                      </a:r>
                      <a:endParaRPr lang="en-US" sz="1600" b="0" i="0" u="none" strike="noStrike" kern="1200" dirty="0" smtClean="0">
                        <a:solidFill>
                          <a:srgbClr val="000000"/>
                        </a:solidFill>
                        <a:effectLst/>
                        <a:latin typeface="Arial Narrow" panose="020B0606020202030204" pitchFamily="34" charset="0"/>
                        <a:ea typeface="+mn-ea"/>
                        <a:cs typeface="+mn-cs"/>
                      </a:endParaRPr>
                    </a:p>
                    <a:p>
                      <a:pPr marL="0" algn="l" defTabSz="914331" rtl="0" eaLnBrk="1" fontAlgn="t" latinLnBrk="0" hangingPunct="1"/>
                      <a:r>
                        <a:rPr lang="en-US" sz="1600" b="0" i="0" u="none" strike="noStrike" kern="1200" dirty="0" smtClean="0">
                          <a:solidFill>
                            <a:srgbClr val="000000"/>
                          </a:solidFill>
                          <a:effectLst/>
                          <a:latin typeface="Arial Narrow" panose="020B0606020202030204" pitchFamily="34" charset="0"/>
                          <a:ea typeface="+mn-ea"/>
                          <a:cs typeface="+mn-cs"/>
                        </a:rPr>
                        <a:t>GP:4</a:t>
                      </a:r>
                      <a:r>
                        <a:rPr lang="en-US" sz="1600" b="0" i="0" u="none" strike="noStrike" kern="1200" baseline="0" dirty="0" smtClean="0">
                          <a:solidFill>
                            <a:srgbClr val="000000"/>
                          </a:solidFill>
                          <a:effectLst/>
                          <a:latin typeface="Arial Narrow" panose="020B0606020202030204" pitchFamily="34" charset="0"/>
                          <a:ea typeface="+mn-ea"/>
                          <a:cs typeface="+mn-cs"/>
                        </a:rPr>
                        <a:t> 023</a:t>
                      </a:r>
                      <a:endParaRPr lang="en-US" sz="1600" b="0" i="0" u="none" strike="noStrike" kern="1200" dirty="0" smtClean="0">
                        <a:solidFill>
                          <a:srgbClr val="000000"/>
                        </a:solidFill>
                        <a:effectLst/>
                        <a:latin typeface="Arial Narrow" panose="020B0606020202030204" pitchFamily="34" charset="0"/>
                        <a:ea typeface="+mn-ea"/>
                        <a:cs typeface="+mn-cs"/>
                      </a:endParaRPr>
                    </a:p>
                    <a:p>
                      <a:pPr marL="0" algn="l" defTabSz="914331" rtl="0" eaLnBrk="1" fontAlgn="t" latinLnBrk="0" hangingPunct="1"/>
                      <a:r>
                        <a:rPr lang="en-US" sz="1600" b="0" i="0" u="none" strike="noStrike" kern="1200" dirty="0" smtClean="0">
                          <a:solidFill>
                            <a:srgbClr val="000000"/>
                          </a:solidFill>
                          <a:effectLst/>
                          <a:latin typeface="Arial Narrow" panose="020B0606020202030204" pitchFamily="34" charset="0"/>
                          <a:ea typeface="+mn-ea"/>
                          <a:cs typeface="+mn-cs"/>
                        </a:rPr>
                        <a:t>EC:2</a:t>
                      </a:r>
                      <a:r>
                        <a:rPr lang="en-US" sz="1600" b="0" i="0" u="none" strike="noStrike" kern="1200" baseline="0" dirty="0" smtClean="0">
                          <a:solidFill>
                            <a:srgbClr val="000000"/>
                          </a:solidFill>
                          <a:effectLst/>
                          <a:latin typeface="Arial Narrow" panose="020B0606020202030204" pitchFamily="34" charset="0"/>
                          <a:ea typeface="+mn-ea"/>
                          <a:cs typeface="+mn-cs"/>
                        </a:rPr>
                        <a:t> 434</a:t>
                      </a:r>
                      <a:endParaRPr lang="en-US" sz="1600" b="0" i="0" u="none" strike="noStrike" kern="1200" dirty="0" smtClean="0">
                        <a:solidFill>
                          <a:srgbClr val="000000"/>
                        </a:solidFill>
                        <a:effectLst/>
                        <a:latin typeface="Arial Narrow" panose="020B0606020202030204" pitchFamily="34" charset="0"/>
                        <a:ea typeface="+mn-ea"/>
                        <a:cs typeface="+mn-cs"/>
                      </a:endParaRPr>
                    </a:p>
                    <a:p>
                      <a:pPr marL="0" algn="l" defTabSz="914331" rtl="0" eaLnBrk="1" fontAlgn="t" latinLnBrk="0" hangingPunct="1"/>
                      <a:r>
                        <a:rPr lang="en-US" sz="1600" b="0" i="0" u="none" strike="noStrike" kern="1200" dirty="0" smtClean="0">
                          <a:solidFill>
                            <a:srgbClr val="000000"/>
                          </a:solidFill>
                          <a:effectLst/>
                          <a:latin typeface="Arial Narrow" panose="020B0606020202030204" pitchFamily="34" charset="0"/>
                          <a:ea typeface="+mn-ea"/>
                          <a:cs typeface="+mn-cs"/>
                        </a:rPr>
                        <a:t>National</a:t>
                      </a:r>
                      <a:r>
                        <a:rPr lang="en-US" sz="1600" b="0" i="0" u="none" strike="noStrike" kern="1200" baseline="0" dirty="0" smtClean="0">
                          <a:solidFill>
                            <a:srgbClr val="000000"/>
                          </a:solidFill>
                          <a:effectLst/>
                          <a:latin typeface="Arial Narrow" panose="020B0606020202030204" pitchFamily="34" charset="0"/>
                          <a:ea typeface="+mn-ea"/>
                          <a:cs typeface="+mn-cs"/>
                        </a:rPr>
                        <a:t> Projects</a:t>
                      </a:r>
                      <a:r>
                        <a:rPr lang="en-US" sz="1600" b="0" i="0" u="none" strike="noStrike" kern="1200" dirty="0" smtClean="0">
                          <a:solidFill>
                            <a:srgbClr val="000000"/>
                          </a:solidFill>
                          <a:effectLst/>
                          <a:latin typeface="Arial Narrow" panose="020B0606020202030204" pitchFamily="34" charset="0"/>
                          <a:ea typeface="+mn-ea"/>
                          <a:cs typeface="+mn-cs"/>
                        </a:rPr>
                        <a:t>:508</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r>
                        <a:rPr lang="en-US" sz="1600" b="1" i="0" u="none" strike="noStrike" kern="1200" dirty="0" smtClean="0">
                          <a:solidFill>
                            <a:schemeClr val="tx1"/>
                          </a:solidFill>
                          <a:effectLst/>
                          <a:latin typeface="Arial Narrow" panose="020B0606020202030204" pitchFamily="34" charset="0"/>
                          <a:ea typeface="+mn-ea"/>
                          <a:cs typeface="+mn-cs"/>
                        </a:rPr>
                        <a:t>23255</a:t>
                      </a:r>
                    </a:p>
                    <a:p>
                      <a:endParaRPr lang="en-US" sz="1600" b="1" i="0" u="none" strike="noStrike" kern="1200" dirty="0" smtClean="0">
                        <a:solidFill>
                          <a:schemeClr val="tx1"/>
                        </a:solidFill>
                        <a:effectLst/>
                        <a:latin typeface="Arial Narrow" panose="020B0606020202030204" pitchFamily="34" charset="0"/>
                        <a:ea typeface="+mn-ea"/>
                        <a:cs typeface="+mn-cs"/>
                      </a:endParaRPr>
                    </a:p>
                    <a:p>
                      <a:pPr marL="0" marR="0" indent="0" algn="l" defTabSz="914331" rtl="0" eaLnBrk="1" fontAlgn="auto" latinLnBrk="0" hangingPunct="1">
                        <a:lnSpc>
                          <a:spcPct val="100000"/>
                        </a:lnSpc>
                        <a:spcBef>
                          <a:spcPts val="0"/>
                        </a:spcBef>
                        <a:spcAft>
                          <a:spcPts val="0"/>
                        </a:spcAft>
                        <a:buClrTx/>
                        <a:buSzTx/>
                        <a:buFontTx/>
                        <a:buNone/>
                        <a:tabLst/>
                        <a:defRPr/>
                      </a:pPr>
                      <a:r>
                        <a:rPr lang="en-ZA" sz="1600" b="1" kern="1200" dirty="0" smtClean="0">
                          <a:solidFill>
                            <a:schemeClr val="tx1"/>
                          </a:solidFill>
                          <a:effectLst/>
                          <a:latin typeface="Arial Narrow" panose="020B0606020202030204" pitchFamily="34" charset="0"/>
                          <a:ea typeface="+mn-ea"/>
                          <a:cs typeface="+mn-cs"/>
                        </a:rPr>
                        <a:t>LMN</a:t>
                      </a:r>
                      <a:r>
                        <a:rPr lang="en-ZA" sz="1600" b="1" kern="1200" baseline="0" dirty="0" smtClean="0">
                          <a:solidFill>
                            <a:schemeClr val="tx1"/>
                          </a:solidFill>
                          <a:effectLst/>
                          <a:latin typeface="Arial Narrow" panose="020B0606020202030204" pitchFamily="34" charset="0"/>
                          <a:ea typeface="+mn-ea"/>
                          <a:cs typeface="+mn-cs"/>
                        </a:rPr>
                        <a:t> : 3307</a:t>
                      </a:r>
                      <a:endParaRPr lang="en-ZA" sz="1600" b="1" kern="1200" dirty="0" smtClean="0">
                        <a:solidFill>
                          <a:schemeClr val="tx1"/>
                        </a:solidFill>
                        <a:effectLst/>
                        <a:latin typeface="Arial Narrow" panose="020B0606020202030204" pitchFamily="34" charset="0"/>
                        <a:ea typeface="+mn-ea"/>
                        <a:cs typeface="+mn-cs"/>
                      </a:endParaRPr>
                    </a:p>
                    <a:p>
                      <a:pPr marL="0" marR="0" indent="0" algn="l" defTabSz="914331" rtl="0" eaLnBrk="1" fontAlgn="auto" latinLnBrk="0" hangingPunct="1">
                        <a:lnSpc>
                          <a:spcPct val="100000"/>
                        </a:lnSpc>
                        <a:spcBef>
                          <a:spcPts val="0"/>
                        </a:spcBef>
                        <a:spcAft>
                          <a:spcPts val="0"/>
                        </a:spcAft>
                        <a:buClrTx/>
                        <a:buSzTx/>
                        <a:buFontTx/>
                        <a:buNone/>
                        <a:tabLst/>
                        <a:defRPr/>
                      </a:pPr>
                      <a:r>
                        <a:rPr lang="en-ZA" sz="1600" b="1" kern="1200" dirty="0" smtClean="0">
                          <a:solidFill>
                            <a:schemeClr val="tx1"/>
                          </a:solidFill>
                          <a:effectLst/>
                          <a:latin typeface="Arial Narrow" panose="020B0606020202030204" pitchFamily="34" charset="0"/>
                          <a:ea typeface="+mn-ea"/>
                          <a:cs typeface="+mn-cs"/>
                        </a:rPr>
                        <a:t>FSNC:</a:t>
                      </a:r>
                      <a:r>
                        <a:rPr lang="en-ZA" sz="1600" b="1" kern="1200" baseline="0" dirty="0" smtClean="0">
                          <a:solidFill>
                            <a:schemeClr val="tx1"/>
                          </a:solidFill>
                          <a:effectLst/>
                          <a:latin typeface="Arial Narrow" panose="020B0606020202030204" pitchFamily="34" charset="0"/>
                          <a:ea typeface="+mn-ea"/>
                          <a:cs typeface="+mn-cs"/>
                        </a:rPr>
                        <a:t> 3029</a:t>
                      </a:r>
                      <a:endParaRPr lang="en-ZA" sz="1600" b="1" kern="1200" dirty="0" smtClean="0">
                        <a:solidFill>
                          <a:schemeClr val="tx1"/>
                        </a:solidFill>
                        <a:effectLst/>
                        <a:latin typeface="Arial Narrow" panose="020B0606020202030204" pitchFamily="34" charset="0"/>
                        <a:ea typeface="+mn-ea"/>
                        <a:cs typeface="+mn-cs"/>
                      </a:endParaRPr>
                    </a:p>
                    <a:p>
                      <a:pPr marL="0" marR="0" indent="0" algn="l" defTabSz="914331" rtl="0" eaLnBrk="1" fontAlgn="auto" latinLnBrk="0" hangingPunct="1">
                        <a:lnSpc>
                          <a:spcPct val="100000"/>
                        </a:lnSpc>
                        <a:spcBef>
                          <a:spcPts val="0"/>
                        </a:spcBef>
                        <a:spcAft>
                          <a:spcPts val="0"/>
                        </a:spcAft>
                        <a:buClrTx/>
                        <a:buSzTx/>
                        <a:buFontTx/>
                        <a:buNone/>
                        <a:tabLst/>
                        <a:defRPr/>
                      </a:pPr>
                      <a:r>
                        <a:rPr lang="en-ZA" sz="1600" b="1" kern="1200" baseline="0" dirty="0" smtClean="0">
                          <a:solidFill>
                            <a:schemeClr val="tx1"/>
                          </a:solidFill>
                          <a:effectLst/>
                          <a:latin typeface="Arial Narrow" panose="020B0606020202030204" pitchFamily="34" charset="0"/>
                          <a:ea typeface="+mn-ea"/>
                          <a:cs typeface="+mn-cs"/>
                        </a:rPr>
                        <a:t>KZN :  3713</a:t>
                      </a:r>
                    </a:p>
                    <a:p>
                      <a:pPr marL="0" marR="0" indent="0" algn="l" defTabSz="914331" rtl="0" eaLnBrk="1" fontAlgn="auto" latinLnBrk="0" hangingPunct="1">
                        <a:lnSpc>
                          <a:spcPct val="100000"/>
                        </a:lnSpc>
                        <a:spcBef>
                          <a:spcPts val="0"/>
                        </a:spcBef>
                        <a:spcAft>
                          <a:spcPts val="0"/>
                        </a:spcAft>
                        <a:buClrTx/>
                        <a:buSzTx/>
                        <a:buFontTx/>
                        <a:buNone/>
                        <a:tabLst/>
                        <a:defRPr/>
                      </a:pPr>
                      <a:r>
                        <a:rPr lang="en-ZA" sz="1600" b="1" kern="1200" dirty="0" smtClean="0">
                          <a:solidFill>
                            <a:schemeClr val="tx1"/>
                          </a:solidFill>
                          <a:effectLst/>
                          <a:latin typeface="Arial Narrow" panose="020B0606020202030204" pitchFamily="34" charset="0"/>
                          <a:ea typeface="+mn-ea"/>
                          <a:cs typeface="+mn-cs"/>
                        </a:rPr>
                        <a:t>WC</a:t>
                      </a:r>
                      <a:r>
                        <a:rPr lang="en-ZA" sz="1600" b="1" kern="1200" baseline="0" dirty="0" smtClean="0">
                          <a:solidFill>
                            <a:schemeClr val="tx1"/>
                          </a:solidFill>
                          <a:effectLst/>
                          <a:latin typeface="Arial Narrow" panose="020B0606020202030204" pitchFamily="34" charset="0"/>
                          <a:ea typeface="+mn-ea"/>
                          <a:cs typeface="+mn-cs"/>
                        </a:rPr>
                        <a:t>  :  3979</a:t>
                      </a:r>
                      <a:endParaRPr lang="en-ZA" sz="1600" b="1" kern="1200" dirty="0" smtClean="0">
                        <a:solidFill>
                          <a:schemeClr val="tx1"/>
                        </a:solidFill>
                        <a:effectLst/>
                        <a:latin typeface="Arial Narrow" panose="020B0606020202030204" pitchFamily="34" charset="0"/>
                        <a:ea typeface="+mn-ea"/>
                        <a:cs typeface="+mn-cs"/>
                      </a:endParaRPr>
                    </a:p>
                    <a:p>
                      <a:pPr marL="0" marR="0" indent="0" algn="l" defTabSz="914331" rtl="0" eaLnBrk="1" fontAlgn="auto" latinLnBrk="0" hangingPunct="1">
                        <a:lnSpc>
                          <a:spcPct val="100000"/>
                        </a:lnSpc>
                        <a:spcBef>
                          <a:spcPts val="0"/>
                        </a:spcBef>
                        <a:spcAft>
                          <a:spcPts val="0"/>
                        </a:spcAft>
                        <a:buClrTx/>
                        <a:buSzTx/>
                        <a:buFontTx/>
                        <a:buNone/>
                        <a:tabLst/>
                        <a:defRPr/>
                      </a:pPr>
                      <a:r>
                        <a:rPr lang="en-ZA" sz="1600" b="1" kern="1200" dirty="0" smtClean="0">
                          <a:solidFill>
                            <a:schemeClr val="tx1"/>
                          </a:solidFill>
                          <a:effectLst/>
                          <a:latin typeface="Arial Narrow" panose="020B0606020202030204" pitchFamily="34" charset="0"/>
                          <a:ea typeface="+mn-ea"/>
                          <a:cs typeface="+mn-cs"/>
                        </a:rPr>
                        <a:t>GP</a:t>
                      </a:r>
                      <a:r>
                        <a:rPr lang="en-ZA" sz="1600" b="1" kern="1200" baseline="0" dirty="0" smtClean="0">
                          <a:solidFill>
                            <a:schemeClr val="tx1"/>
                          </a:solidFill>
                          <a:effectLst/>
                          <a:latin typeface="Arial Narrow" panose="020B0606020202030204" pitchFamily="34" charset="0"/>
                          <a:ea typeface="+mn-ea"/>
                          <a:cs typeface="+mn-cs"/>
                        </a:rPr>
                        <a:t>   : 5264</a:t>
                      </a:r>
                      <a:endParaRPr lang="en-ZA" sz="1600" b="1" kern="1200" dirty="0" smtClean="0">
                        <a:solidFill>
                          <a:schemeClr val="tx1"/>
                        </a:solidFill>
                        <a:effectLst/>
                        <a:latin typeface="Arial Narrow" panose="020B0606020202030204" pitchFamily="34" charset="0"/>
                        <a:ea typeface="+mn-ea"/>
                        <a:cs typeface="+mn-cs"/>
                      </a:endParaRPr>
                    </a:p>
                    <a:p>
                      <a:pPr marL="0" marR="0" indent="0" algn="l" defTabSz="914331" rtl="0" eaLnBrk="1" fontAlgn="auto" latinLnBrk="0" hangingPunct="1">
                        <a:lnSpc>
                          <a:spcPct val="100000"/>
                        </a:lnSpc>
                        <a:spcBef>
                          <a:spcPts val="0"/>
                        </a:spcBef>
                        <a:spcAft>
                          <a:spcPts val="0"/>
                        </a:spcAft>
                        <a:buClrTx/>
                        <a:buSzTx/>
                        <a:buFontTx/>
                        <a:buNone/>
                        <a:tabLst/>
                        <a:defRPr/>
                      </a:pPr>
                      <a:r>
                        <a:rPr lang="en-ZA" sz="1600" b="1" kern="1200" baseline="0" dirty="0" smtClean="0">
                          <a:solidFill>
                            <a:schemeClr val="tx1"/>
                          </a:solidFill>
                          <a:effectLst/>
                          <a:latin typeface="Arial Narrow" panose="020B0606020202030204" pitchFamily="34" charset="0"/>
                          <a:ea typeface="+mn-ea"/>
                          <a:cs typeface="+mn-cs"/>
                        </a:rPr>
                        <a:t>EC   : 2640</a:t>
                      </a:r>
                    </a:p>
                    <a:p>
                      <a:pPr marL="0" marR="0" indent="0" algn="l" defTabSz="914331" rtl="0" eaLnBrk="1" fontAlgn="auto" latinLnBrk="0" hangingPunct="1">
                        <a:lnSpc>
                          <a:spcPct val="100000"/>
                        </a:lnSpc>
                        <a:spcBef>
                          <a:spcPts val="0"/>
                        </a:spcBef>
                        <a:spcAft>
                          <a:spcPts val="0"/>
                        </a:spcAft>
                        <a:buClrTx/>
                        <a:buSzTx/>
                        <a:buFontTx/>
                        <a:buNone/>
                        <a:tabLst/>
                        <a:defRPr/>
                      </a:pPr>
                      <a:r>
                        <a:rPr lang="en-ZA" sz="1600" b="1" kern="1200" baseline="0" dirty="0" smtClean="0">
                          <a:solidFill>
                            <a:schemeClr val="tx1"/>
                          </a:solidFill>
                          <a:effectLst/>
                          <a:latin typeface="Arial Narrow" panose="020B0606020202030204" pitchFamily="34" charset="0"/>
                          <a:ea typeface="+mn-ea"/>
                          <a:cs typeface="+mn-cs"/>
                        </a:rPr>
                        <a:t>National Projects : 1323</a:t>
                      </a:r>
                      <a:endParaRPr lang="en-US" sz="1600" b="1" i="0" u="none" strike="noStrike" kern="1200" dirty="0">
                        <a:solidFill>
                          <a:schemeClr val="tx1"/>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D05E"/>
                    </a:solidFill>
                  </a:tcPr>
                </a:tc>
                <a:tc>
                  <a:txBody>
                    <a:bodyPr/>
                    <a:lstStyle/>
                    <a:p>
                      <a:pPr marL="0" algn="l" defTabSz="914331" rtl="0" eaLnBrk="1" fontAlgn="t" latinLnBrk="0" hangingPunct="1"/>
                      <a:r>
                        <a:rPr lang="en-US" sz="1600" b="0" i="0" u="none" strike="noStrike" kern="1200" dirty="0" smtClean="0">
                          <a:solidFill>
                            <a:srgbClr val="000000"/>
                          </a:solidFill>
                          <a:effectLst/>
                          <a:latin typeface="Arial Narrow" panose="020B0606020202030204" pitchFamily="34" charset="0"/>
                          <a:ea typeface="+mn-ea"/>
                          <a:cs typeface="+mn-cs"/>
                        </a:rPr>
                        <a:t>4505</a:t>
                      </a:r>
                      <a:endParaRPr lang="en-US" sz="1600" b="0" i="0" u="none" strike="noStrike" kern="1200" dirty="0">
                        <a:solidFill>
                          <a:srgbClr val="000000"/>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r>
                        <a:rPr lang="en-US" sz="1600" b="0" i="0" u="none" strike="noStrike" kern="1200" dirty="0" smtClean="0">
                          <a:solidFill>
                            <a:schemeClr val="tx1"/>
                          </a:solidFill>
                          <a:effectLst/>
                          <a:latin typeface="Arial Narrow" panose="020B0606020202030204" pitchFamily="34" charset="0"/>
                          <a:ea typeface="+mn-ea"/>
                          <a:cs typeface="+mn-cs"/>
                        </a:rPr>
                        <a:t>Demand for training exceeded the planned target.                        More officials were invited for training interventions</a:t>
                      </a:r>
                      <a:endParaRPr lang="en-ZA" sz="1600" b="0" i="0" u="none" strike="noStrike" kern="1200" dirty="0" smtClean="0">
                        <a:solidFill>
                          <a:schemeClr val="tx1"/>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r>
                        <a:rPr lang="en-US" sz="1600" b="0" i="0" u="none" strike="noStrike" kern="1200" dirty="0" smtClean="0">
                          <a:solidFill>
                            <a:schemeClr val="tx1"/>
                          </a:solidFill>
                          <a:effectLst/>
                          <a:latin typeface="Arial Narrow" panose="020B0606020202030204" pitchFamily="34" charset="0"/>
                          <a:ea typeface="+mn-ea"/>
                          <a:cs typeface="+mn-cs"/>
                        </a:rPr>
                        <a:t>n/a</a:t>
                      </a:r>
                      <a:endParaRPr lang="en-US" sz="1600" b="0" i="0" u="none" strike="noStrike" kern="1200" dirty="0">
                        <a:solidFill>
                          <a:schemeClr val="tx1"/>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1725578">
                <a:tc>
                  <a:txBody>
                    <a:bodyPr/>
                    <a:lstStyle/>
                    <a:p>
                      <a:pPr marL="0" algn="l" defTabSz="914331" rtl="0" eaLnBrk="1" fontAlgn="t" latinLnBrk="0" hangingPunct="1"/>
                      <a:r>
                        <a:rPr lang="en-US" sz="1600" b="1" i="0" u="none" strike="noStrike" kern="1200" dirty="0">
                          <a:solidFill>
                            <a:srgbClr val="000000"/>
                          </a:solidFill>
                          <a:effectLst/>
                          <a:latin typeface="Arial Narrow" panose="020B0606020202030204" pitchFamily="34" charset="0"/>
                          <a:ea typeface="+mn-ea"/>
                          <a:cs typeface="+mn-cs"/>
                        </a:rPr>
                        <a:t>Percentage of management areas where IEHW programme is rolled out.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r>
                        <a:rPr lang="en-US" sz="1600" b="0" i="0" u="none" strike="noStrike" kern="1200" dirty="0" smtClean="0">
                          <a:solidFill>
                            <a:srgbClr val="000000"/>
                          </a:solidFill>
                          <a:effectLst/>
                          <a:latin typeface="Arial Narrow" panose="020B0606020202030204" pitchFamily="34" charset="0"/>
                          <a:ea typeface="+mn-ea"/>
                          <a:cs typeface="+mn-cs"/>
                        </a:rPr>
                        <a:t>19%</a:t>
                      </a:r>
                      <a:r>
                        <a:rPr lang="en-US" sz="1600" b="0" i="0" u="none" strike="noStrike" kern="1200" dirty="0">
                          <a:solidFill>
                            <a:srgbClr val="000000"/>
                          </a:solidFill>
                          <a:effectLst/>
                          <a:latin typeface="Arial Narrow" panose="020B0606020202030204" pitchFamily="34" charset="0"/>
                          <a:ea typeface="+mn-ea"/>
                          <a:cs typeface="+mn-cs"/>
                        </a:rPr>
                        <a:t/>
                      </a:r>
                      <a:br>
                        <a:rPr lang="en-US" sz="1600" b="0" i="0" u="none" strike="noStrike" kern="1200" dirty="0">
                          <a:solidFill>
                            <a:srgbClr val="000000"/>
                          </a:solidFill>
                          <a:effectLst/>
                          <a:latin typeface="Arial Narrow" panose="020B0606020202030204" pitchFamily="34" charset="0"/>
                          <a:ea typeface="+mn-ea"/>
                          <a:cs typeface="+mn-cs"/>
                        </a:rPr>
                      </a:br>
                      <a:r>
                        <a:rPr lang="en-US" sz="1600" b="0" i="0" u="none" strike="noStrike" kern="1200" dirty="0" smtClean="0">
                          <a:solidFill>
                            <a:srgbClr val="000000"/>
                          </a:solidFill>
                          <a:effectLst/>
                          <a:latin typeface="Arial Narrow" panose="020B0606020202030204" pitchFamily="34" charset="0"/>
                          <a:ea typeface="+mn-ea"/>
                          <a:cs typeface="+mn-cs"/>
                        </a:rPr>
                        <a:t>(9/48)</a:t>
                      </a:r>
                      <a:endParaRPr lang="en-US" sz="1600" b="0" i="0" u="none" strike="noStrike" kern="1200" dirty="0">
                        <a:solidFill>
                          <a:srgbClr val="000000"/>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r>
                        <a:rPr lang="en-US" sz="1600" b="1" i="0" u="none" strike="noStrike" kern="1200" dirty="0" smtClean="0">
                          <a:solidFill>
                            <a:srgbClr val="000000"/>
                          </a:solidFill>
                          <a:effectLst/>
                          <a:latin typeface="Arial Narrow" panose="020B0606020202030204" pitchFamily="34" charset="0"/>
                          <a:ea typeface="+mn-ea"/>
                          <a:cs typeface="+mn-cs"/>
                        </a:rPr>
                        <a:t>19%</a:t>
                      </a:r>
                    </a:p>
                    <a:p>
                      <a:pPr marL="0" algn="l" defTabSz="914331" rtl="0" eaLnBrk="1" fontAlgn="t" latinLnBrk="0" hangingPunct="1"/>
                      <a:r>
                        <a:rPr lang="en-US" sz="1600" b="1" i="0" u="none" strike="noStrike" kern="1200" dirty="0" smtClean="0">
                          <a:solidFill>
                            <a:srgbClr val="000000"/>
                          </a:solidFill>
                          <a:effectLst/>
                          <a:latin typeface="Arial Narrow" panose="020B0606020202030204" pitchFamily="34" charset="0"/>
                          <a:ea typeface="+mn-ea"/>
                          <a:cs typeface="+mn-cs"/>
                        </a:rPr>
                        <a:t>(9/48)</a:t>
                      </a:r>
                      <a:endParaRPr lang="en-US" sz="1600" b="1" i="0" u="none" strike="noStrike" kern="1200" dirty="0">
                        <a:solidFill>
                          <a:srgbClr val="000000"/>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D05E"/>
                    </a:solidFill>
                  </a:tcPr>
                </a:tc>
                <a:tc>
                  <a:txBody>
                    <a:bodyPr/>
                    <a:lstStyle/>
                    <a:p>
                      <a:pPr marL="0" algn="l" defTabSz="914331" rtl="0" eaLnBrk="1" fontAlgn="t" latinLnBrk="0" hangingPunct="1"/>
                      <a:r>
                        <a:rPr lang="en-US" sz="1600" b="0" i="0" u="none" strike="noStrike" kern="1200" dirty="0" smtClean="0">
                          <a:solidFill>
                            <a:schemeClr val="tx1"/>
                          </a:solidFill>
                          <a:effectLst/>
                          <a:latin typeface="Arial Narrow" panose="020B0606020202030204" pitchFamily="34" charset="0"/>
                          <a:ea typeface="+mn-ea"/>
                          <a:cs typeface="+mn-cs"/>
                        </a:rPr>
                        <a:t>none</a:t>
                      </a:r>
                      <a:endParaRPr lang="en-ZA" sz="1600" b="0" i="0" u="none" strike="noStrike" kern="1200" dirty="0">
                        <a:solidFill>
                          <a:schemeClr val="tx1"/>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r>
                        <a:rPr lang="en-US" sz="1600" b="0" i="0" u="none" strike="noStrike" kern="1200" dirty="0" smtClean="0">
                          <a:solidFill>
                            <a:schemeClr val="tx1"/>
                          </a:solidFill>
                          <a:effectLst/>
                          <a:latin typeface="Arial Narrow" panose="020B0606020202030204" pitchFamily="34" charset="0"/>
                          <a:ea typeface="+mn-ea"/>
                          <a:cs typeface="+mn-cs"/>
                        </a:rPr>
                        <a:t>none</a:t>
                      </a:r>
                      <a:endParaRPr lang="en-US" sz="1600" b="0" i="0" u="none" strike="noStrike" kern="1200" dirty="0">
                        <a:solidFill>
                          <a:schemeClr val="tx1"/>
                        </a:solidFill>
                        <a:effectLst/>
                        <a:latin typeface="Arial Narrow" panose="020B0606020202030204" pitchFamily="34"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r>
                        <a:rPr lang="en-US" sz="1600" b="0" i="0" u="none" strike="noStrike" kern="1200" dirty="0" smtClean="0">
                          <a:solidFill>
                            <a:schemeClr val="tx1"/>
                          </a:solidFill>
                          <a:effectLst/>
                          <a:latin typeface="Arial Narrow" panose="020B0606020202030204" pitchFamily="34" charset="0"/>
                          <a:ea typeface="+mn-ea"/>
                          <a:cs typeface="+mn-cs"/>
                        </a:rPr>
                        <a:t>n/a</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bl>
          </a:graphicData>
        </a:graphic>
      </p:graphicFrame>
      <p:sp>
        <p:nvSpPr>
          <p:cNvPr id="6" name="Title 3"/>
          <p:cNvSpPr>
            <a:spLocks noGrp="1"/>
          </p:cNvSpPr>
          <p:nvPr>
            <p:ph type="title"/>
          </p:nvPr>
        </p:nvSpPr>
        <p:spPr>
          <a:xfrm>
            <a:off x="344486" y="555175"/>
            <a:ext cx="8647112" cy="401755"/>
          </a:xfrm>
        </p:spPr>
        <p:txBody>
          <a:bodyPr/>
          <a:lstStyle/>
          <a:p>
            <a:pPr lvl="0" algn="ctr">
              <a:lnSpc>
                <a:spcPct val="110000"/>
              </a:lnSpc>
            </a:pPr>
            <a:r>
              <a:rPr lang="en-US" sz="2400" kern="1200" dirty="0">
                <a:solidFill>
                  <a:srgbClr val="006600"/>
                </a:solidFill>
              </a:rPr>
              <a:t>PROGRAMME 1: </a:t>
            </a:r>
            <a:r>
              <a:rPr lang="en-US" sz="2400" kern="1200" dirty="0" smtClean="0">
                <a:solidFill>
                  <a:srgbClr val="006600"/>
                </a:solidFill>
              </a:rPr>
              <a:t>ADMINISTRATION</a:t>
            </a:r>
            <a:r>
              <a:rPr lang="en-US" sz="2400" kern="1200" dirty="0" smtClean="0">
                <a:solidFill>
                  <a:srgbClr val="FF0000"/>
                </a:solidFill>
              </a:rPr>
              <a:t/>
            </a:r>
            <a:br>
              <a:rPr lang="en-US" sz="2400" kern="1200" dirty="0" smtClean="0">
                <a:solidFill>
                  <a:srgbClr val="FF0000"/>
                </a:solidFill>
              </a:rPr>
            </a:br>
            <a:r>
              <a:rPr lang="en-US" sz="2400" kern="1200" dirty="0" smtClean="0"/>
              <a:t>HUMAN RESOURCES </a:t>
            </a:r>
            <a:r>
              <a:rPr lang="en-US" sz="2400" kern="1200" dirty="0">
                <a:solidFill>
                  <a:srgbClr val="FF0000"/>
                </a:solidFill>
              </a:rPr>
              <a:t/>
            </a:r>
            <a:br>
              <a:rPr lang="en-US" sz="2400" kern="1200" dirty="0">
                <a:solidFill>
                  <a:srgbClr val="FF0000"/>
                </a:solidFill>
              </a:rPr>
            </a:br>
            <a:endParaRPr lang="en-US" sz="2400" dirty="0"/>
          </a:p>
        </p:txBody>
      </p:sp>
    </p:spTree>
    <p:extLst>
      <p:ext uri="{BB962C8B-B14F-4D97-AF65-F5344CB8AC3E}">
        <p14:creationId xmlns:p14="http://schemas.microsoft.com/office/powerpoint/2010/main" xmlns="" val="15130167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452905325"/>
              </p:ext>
            </p:extLst>
          </p:nvPr>
        </p:nvGraphicFramePr>
        <p:xfrm>
          <a:off x="167530" y="1418820"/>
          <a:ext cx="8870143" cy="5372100"/>
        </p:xfrm>
        <a:graphic>
          <a:graphicData uri="http://schemas.openxmlformats.org/drawingml/2006/table">
            <a:tbl>
              <a:tblPr firstRow="1" bandRow="1">
                <a:tableStyleId>{5C22544A-7EE6-4342-B048-85BDC9FD1C3A}</a:tableStyleId>
              </a:tblPr>
              <a:tblGrid>
                <a:gridCol w="1137395">
                  <a:extLst>
                    <a:ext uri="{9D8B030D-6E8A-4147-A177-3AD203B41FA5}">
                      <a16:colId xmlns:a16="http://schemas.microsoft.com/office/drawing/2014/main" xmlns="" val="20000"/>
                    </a:ext>
                  </a:extLst>
                </a:gridCol>
                <a:gridCol w="800716">
                  <a:extLst>
                    <a:ext uri="{9D8B030D-6E8A-4147-A177-3AD203B41FA5}">
                      <a16:colId xmlns:a16="http://schemas.microsoft.com/office/drawing/2014/main" xmlns="" val="20001"/>
                    </a:ext>
                  </a:extLst>
                </a:gridCol>
                <a:gridCol w="1444841">
                  <a:extLst>
                    <a:ext uri="{9D8B030D-6E8A-4147-A177-3AD203B41FA5}">
                      <a16:colId xmlns:a16="http://schemas.microsoft.com/office/drawing/2014/main" xmlns="" val="20002"/>
                    </a:ext>
                  </a:extLst>
                </a:gridCol>
                <a:gridCol w="970596">
                  <a:extLst>
                    <a:ext uri="{9D8B030D-6E8A-4147-A177-3AD203B41FA5}">
                      <a16:colId xmlns:a16="http://schemas.microsoft.com/office/drawing/2014/main" xmlns="" val="20003"/>
                    </a:ext>
                  </a:extLst>
                </a:gridCol>
                <a:gridCol w="2384084">
                  <a:extLst>
                    <a:ext uri="{9D8B030D-6E8A-4147-A177-3AD203B41FA5}">
                      <a16:colId xmlns:a16="http://schemas.microsoft.com/office/drawing/2014/main" xmlns="" val="20004"/>
                    </a:ext>
                  </a:extLst>
                </a:gridCol>
                <a:gridCol w="2132511">
                  <a:extLst>
                    <a:ext uri="{9D8B030D-6E8A-4147-A177-3AD203B41FA5}">
                      <a16:colId xmlns:a16="http://schemas.microsoft.com/office/drawing/2014/main" xmlns="" val="20005"/>
                    </a:ext>
                  </a:extLst>
                </a:gridCol>
              </a:tblGrid>
              <a:tr h="562380">
                <a:tc>
                  <a:txBody>
                    <a:bodyPr/>
                    <a:lstStyle/>
                    <a:p>
                      <a:pPr marL="0" algn="l" defTabSz="914331" rtl="0" eaLnBrk="1" fontAlgn="t" latinLnBrk="0" hangingPunct="1"/>
                      <a:r>
                        <a:rPr lang="en-US" sz="1400" b="1" i="0" u="none" strike="noStrike" kern="1200" dirty="0" smtClean="0">
                          <a:solidFill>
                            <a:schemeClr val="bg1"/>
                          </a:solidFill>
                          <a:effectLst/>
                          <a:latin typeface="Arial Narrow" panose="020B0606020202030204" pitchFamily="34" charset="0"/>
                          <a:ea typeface="+mn-ea"/>
                          <a:cs typeface="+mn-cs"/>
                        </a:rPr>
                        <a:t>Performance Indicator</a:t>
                      </a:r>
                      <a:endParaRPr lang="en-US" sz="1400" b="1" i="0" u="none" strike="noStrike" kern="1200" dirty="0">
                        <a:solidFill>
                          <a:schemeClr val="bg1"/>
                        </a:solidFill>
                        <a:effectLst/>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400" b="1" i="0" u="none" strike="noStrike" kern="1200" dirty="0" smtClean="0">
                          <a:solidFill>
                            <a:schemeClr val="bg1"/>
                          </a:solidFill>
                          <a:effectLst/>
                          <a:latin typeface="Arial Narrow" panose="020B0606020202030204" pitchFamily="34" charset="0"/>
                          <a:ea typeface="+mn-ea"/>
                          <a:cs typeface="+mn-cs"/>
                        </a:rPr>
                        <a:t>Q3</a:t>
                      </a:r>
                      <a:r>
                        <a:rPr lang="en-US" sz="1400" b="1" i="0" u="none" strike="noStrike" kern="1200" baseline="0" dirty="0" smtClean="0">
                          <a:solidFill>
                            <a:schemeClr val="bg1"/>
                          </a:solidFill>
                          <a:effectLst/>
                          <a:latin typeface="Arial Narrow" panose="020B0606020202030204" pitchFamily="34" charset="0"/>
                          <a:ea typeface="+mn-ea"/>
                          <a:cs typeface="+mn-cs"/>
                        </a:rPr>
                        <a:t> </a:t>
                      </a:r>
                      <a:r>
                        <a:rPr lang="en-US" sz="1400" b="1" i="0" u="none" strike="noStrike" kern="1200" dirty="0" smtClean="0">
                          <a:solidFill>
                            <a:schemeClr val="bg1"/>
                          </a:solidFill>
                          <a:effectLst/>
                          <a:latin typeface="Arial Narrow" panose="020B0606020202030204" pitchFamily="34" charset="0"/>
                          <a:ea typeface="+mn-ea"/>
                          <a:cs typeface="+mn-cs"/>
                        </a:rPr>
                        <a:t>Target 2019/20 </a:t>
                      </a:r>
                      <a:endParaRPr lang="en-US" sz="1400" b="1" i="0" u="none" strike="noStrike" kern="1200" dirty="0">
                        <a:solidFill>
                          <a:schemeClr val="bg1"/>
                        </a:solidFill>
                        <a:effectLst/>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400" b="1" i="0" u="none" strike="noStrike" kern="1200" dirty="0" smtClean="0">
                          <a:solidFill>
                            <a:schemeClr val="bg1"/>
                          </a:solidFill>
                          <a:effectLst/>
                          <a:latin typeface="Arial Narrow" panose="020B0606020202030204" pitchFamily="34" charset="0"/>
                          <a:ea typeface="+mn-ea"/>
                          <a:cs typeface="+mn-cs"/>
                        </a:rPr>
                        <a:t>Quarter 3</a:t>
                      </a:r>
                      <a:r>
                        <a:rPr lang="en-US" sz="1400" b="1" i="0" u="none" strike="noStrike" kern="1200" dirty="0">
                          <a:solidFill>
                            <a:schemeClr val="bg1"/>
                          </a:solidFill>
                          <a:effectLst/>
                          <a:latin typeface="Arial Narrow" panose="020B0606020202030204" pitchFamily="34" charset="0"/>
                          <a:ea typeface="+mn-ea"/>
                          <a:cs typeface="+mn-cs"/>
                        </a:rPr>
                        <a:t/>
                      </a:r>
                      <a:br>
                        <a:rPr lang="en-US" sz="1400" b="1" i="0" u="none" strike="noStrike" kern="1200" dirty="0">
                          <a:solidFill>
                            <a:schemeClr val="bg1"/>
                          </a:solidFill>
                          <a:effectLst/>
                          <a:latin typeface="Arial Narrow" panose="020B0606020202030204" pitchFamily="34" charset="0"/>
                          <a:ea typeface="+mn-ea"/>
                          <a:cs typeface="+mn-cs"/>
                        </a:rPr>
                      </a:br>
                      <a:r>
                        <a:rPr lang="en-US" sz="1400" b="1" i="0" u="none" strike="noStrike" kern="1200" dirty="0">
                          <a:solidFill>
                            <a:schemeClr val="bg1"/>
                          </a:solidFill>
                          <a:effectLst/>
                          <a:latin typeface="Arial Narrow" panose="020B0606020202030204" pitchFamily="34" charset="0"/>
                          <a:ea typeface="+mn-ea"/>
                          <a:cs typeface="+mn-cs"/>
                        </a:rPr>
                        <a:t>Performance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400" b="1" i="0" u="none" strike="noStrike" kern="1200" dirty="0" smtClean="0">
                          <a:solidFill>
                            <a:schemeClr val="bg1"/>
                          </a:solidFill>
                          <a:effectLst/>
                          <a:latin typeface="Arial Narrow" panose="020B0606020202030204" pitchFamily="34" charset="0"/>
                          <a:ea typeface="+mn-ea"/>
                          <a:cs typeface="+mn-cs"/>
                        </a:rPr>
                        <a:t>Deviation from planned  target</a:t>
                      </a:r>
                      <a:endParaRPr lang="en-US" sz="1400" b="1" i="0" u="none" strike="noStrike" kern="1200" dirty="0">
                        <a:solidFill>
                          <a:schemeClr val="bg1"/>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smtClean="0">
                          <a:solidFill>
                            <a:schemeClr val="bg1"/>
                          </a:solidFill>
                          <a:effectLst/>
                          <a:latin typeface="Arial Narrow" panose="020B0606020202030204" pitchFamily="34" charset="0"/>
                          <a:ea typeface="+mn-ea"/>
                          <a:cs typeface="+mn-cs"/>
                        </a:rPr>
                        <a:t>Reasons for over/under achievement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smtClean="0">
                          <a:solidFill>
                            <a:schemeClr val="bg1"/>
                          </a:solidFill>
                          <a:effectLst/>
                          <a:latin typeface="Arial Narrow" panose="020B0606020202030204" pitchFamily="34" charset="0"/>
                          <a:ea typeface="+mn-ea"/>
                          <a:cs typeface="+mn-cs"/>
                        </a:rPr>
                        <a:t>Corrective action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635475">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Percentage of allocated budget spent per year.</a:t>
                      </a:r>
                    </a:p>
                    <a:p>
                      <a:pPr algn="l" fontAlgn="t"/>
                      <a:endParaRPr kumimoji="0" lang="en-US" sz="1100" b="1" i="0" u="none" strike="noStrike" kern="1200" cap="none" spc="0" normalizeH="0" baseline="0" dirty="0">
                        <a:ln>
                          <a:noFill/>
                        </a:ln>
                        <a:solidFill>
                          <a:srgbClr val="000000"/>
                        </a:solidFill>
                        <a:effectLst/>
                        <a:uLnTx/>
                        <a:uFillTx/>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Target measured annually</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ct val="0"/>
                        </a:spcAft>
                        <a:buClr>
                          <a:srgbClr val="7D0900"/>
                        </a:buClr>
                        <a:buSzTx/>
                        <a:buFont typeface="Wingdings" pitchFamily="2" charset="2"/>
                        <a:buNone/>
                        <a:tabLst/>
                        <a:defRPr/>
                      </a:pPr>
                      <a:r>
                        <a:rPr lang="en-US" sz="1100" b="0" i="0" u="none" strike="noStrike" kern="1200" dirty="0" smtClean="0">
                          <a:solidFill>
                            <a:schemeClr val="tx1"/>
                          </a:solidFill>
                          <a:effectLst/>
                          <a:latin typeface="Arial Narrow" panose="020B0606020202030204" pitchFamily="34" charset="0"/>
                          <a:ea typeface="+mn-ea"/>
                          <a:cs typeface="+mn-cs"/>
                        </a:rPr>
                        <a:t>The spending plan percentage as at 31 December 2019 was 73.68% (R18,644 billion/R25,317 billion) versus the actual expenditure percentage of 70.29% (R17,795/ R25,317 billion) resulting in 3.39%  (R849 million/R25,317 billion) underspending</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331" rtl="0" eaLnBrk="1" fontAlgn="t" latinLnBrk="0" hangingPunct="1">
                        <a:lnSpc>
                          <a:spcPct val="100000"/>
                        </a:lnSpc>
                        <a:spcBef>
                          <a:spcPts val="0"/>
                        </a:spcBef>
                        <a:spcAft>
                          <a:spcPct val="0"/>
                        </a:spcAft>
                        <a:buClr>
                          <a:srgbClr val="7D0900"/>
                        </a:buClr>
                        <a:buSzTx/>
                        <a:buFont typeface="Wingdings" pitchFamily="2" charset="2"/>
                        <a:buNone/>
                        <a:tabLst/>
                        <a:defRPr/>
                      </a:pPr>
                      <a:r>
                        <a:rPr lang="en-US" sz="1100" b="0" i="0" u="none" strike="noStrike" kern="1200" noProof="0" dirty="0" smtClean="0">
                          <a:solidFill>
                            <a:schemeClr val="tx1"/>
                          </a:solidFill>
                          <a:effectLst/>
                          <a:latin typeface="Arial Narrow" panose="020B0606020202030204" pitchFamily="34" charset="0"/>
                          <a:ea typeface="+mn-ea"/>
                          <a:cs typeface="+mn-cs"/>
                        </a:rPr>
                        <a:t>Target measured annually</a:t>
                      </a:r>
                    </a:p>
                    <a:p>
                      <a:pPr marL="0" marR="0" lvl="0" indent="0" algn="l" defTabSz="914331" rtl="0" eaLnBrk="1" fontAlgn="t" latinLnBrk="0" hangingPunct="1">
                        <a:lnSpc>
                          <a:spcPct val="100000"/>
                        </a:lnSpc>
                        <a:spcBef>
                          <a:spcPts val="0"/>
                        </a:spcBef>
                        <a:spcAft>
                          <a:spcPct val="0"/>
                        </a:spcAft>
                        <a:buClr>
                          <a:srgbClr val="7D0900"/>
                        </a:buClr>
                        <a:buSzTx/>
                        <a:buFont typeface="Wingdings" pitchFamily="2" charset="2"/>
                        <a:buNone/>
                        <a:tabLst/>
                        <a:defRPr/>
                      </a:pPr>
                      <a:endParaRPr lang="en-US" sz="1100" b="0" i="0" u="none" strike="noStrike" kern="1200" dirty="0">
                        <a:solidFill>
                          <a:schemeClr val="tx1"/>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r>
                        <a:rPr lang="en-US" sz="1050" b="0" i="0" u="none" strike="noStrike" kern="1200" dirty="0" smtClean="0">
                          <a:solidFill>
                            <a:schemeClr val="tx1"/>
                          </a:solidFill>
                          <a:effectLst/>
                          <a:latin typeface="Arial Narrow" panose="020B0606020202030204" pitchFamily="34" charset="0"/>
                          <a:ea typeface="+mn-ea"/>
                          <a:cs typeface="+mn-cs"/>
                        </a:rPr>
                        <a:t>'Variance analysis conducted and the  IYM report as at 31 of December 2019 were compiled and submitted to oversight bodies:</a:t>
                      </a:r>
                    </a:p>
                    <a:p>
                      <a:pPr marL="0" algn="l" defTabSz="914331" rtl="0" eaLnBrk="1" fontAlgn="t" latinLnBrk="0" hangingPunct="1"/>
                      <a:r>
                        <a:rPr lang="en-US" sz="1050" b="0" i="0" u="none" strike="noStrike" kern="1200" dirty="0" smtClean="0">
                          <a:solidFill>
                            <a:schemeClr val="tx1"/>
                          </a:solidFill>
                          <a:effectLst/>
                          <a:latin typeface="Arial Narrow" panose="020B0606020202030204" pitchFamily="34" charset="0"/>
                          <a:ea typeface="+mn-ea"/>
                          <a:cs typeface="+mn-cs"/>
                        </a:rPr>
                        <a:t>*Compensation of Employees. The actual spending of R12,619 billion (71.37%) against the spending plan of R13,371 billion (75.62%) resulting in an underspending of R752 million due to funded vacant posts.</a:t>
                      </a:r>
                    </a:p>
                    <a:p>
                      <a:pPr marL="0" algn="l" defTabSz="914331" rtl="0" eaLnBrk="1" fontAlgn="t" latinLnBrk="0" hangingPunct="1"/>
                      <a:r>
                        <a:rPr lang="en-US" sz="1050" b="0" i="0" u="none" strike="noStrike" kern="1200" dirty="0" smtClean="0">
                          <a:solidFill>
                            <a:schemeClr val="tx1"/>
                          </a:solidFill>
                          <a:effectLst/>
                          <a:latin typeface="Arial Narrow" panose="020B0606020202030204" pitchFamily="34" charset="0"/>
                          <a:ea typeface="+mn-ea"/>
                          <a:cs typeface="+mn-cs"/>
                        </a:rPr>
                        <a:t>*Good and Services: The actual spending of R4,379 billion (68.72%) against the spending plan of R4,675 billion (73.38%) resulting in R297 million  underspending due to outstanding invoices for municipal services for the month of November amounting to R103 as well as on item Agency and support/outsourced services for payments of inmates recovery fee at PPP correctional centres</a:t>
                      </a:r>
                    </a:p>
                    <a:p>
                      <a:pPr marL="0" algn="l" defTabSz="914331" rtl="0" eaLnBrk="1" fontAlgn="t" latinLnBrk="0" hangingPunct="1"/>
                      <a:r>
                        <a:rPr lang="en-US" sz="1050" b="0" i="0" u="none" strike="noStrike" kern="1200" dirty="0" smtClean="0">
                          <a:solidFill>
                            <a:schemeClr val="tx1"/>
                          </a:solidFill>
                          <a:effectLst/>
                          <a:latin typeface="Arial Narrow" panose="020B0606020202030204" pitchFamily="34" charset="0"/>
                          <a:ea typeface="+mn-ea"/>
                          <a:cs typeface="+mn-cs"/>
                        </a:rPr>
                        <a:t>*Interest on rent on land: There was an expenditure of R419 thousand incurred against a zero budget mainly due to interest paid on overdue accounts in Head  </a:t>
                      </a:r>
                      <a:r>
                        <a:rPr lang="en-US" sz="800" b="0" i="0" u="none" strike="noStrike" kern="1200" dirty="0" smtClean="0">
                          <a:solidFill>
                            <a:schemeClr val="tx1"/>
                          </a:solidFill>
                          <a:effectLst/>
                          <a:latin typeface="Arial Narrow" panose="020B0606020202030204" pitchFamily="34" charset="0"/>
                          <a:ea typeface="+mn-ea"/>
                          <a:cs typeface="+mn-cs"/>
                        </a:rPr>
                        <a:t>                                                                                                                                                                                                                     </a:t>
                      </a:r>
                    </a:p>
                    <a:p>
                      <a:pPr marL="0" algn="l" defTabSz="914331" rtl="0" eaLnBrk="1" fontAlgn="t" latinLnBrk="0" hangingPunct="1"/>
                      <a:endParaRPr lang="en-US" sz="1050" b="0" i="0" u="none" strike="noStrike" kern="1200" dirty="0" smtClean="0">
                        <a:solidFill>
                          <a:schemeClr val="tx1"/>
                        </a:solidFill>
                        <a:effectLst/>
                        <a:latin typeface="Arial Narrow" panose="020B0606020202030204" pitchFamily="34" charset="0"/>
                        <a:ea typeface="+mn-ea"/>
                        <a:cs typeface="+mn-cs"/>
                      </a:endParaRPr>
                    </a:p>
                    <a:p>
                      <a:pPr marL="0" algn="l" defTabSz="914331" rtl="0" eaLnBrk="1" fontAlgn="t" latinLnBrk="0" hangingPunct="1"/>
                      <a:r>
                        <a:rPr lang="en-US" sz="1050" b="0" i="0" u="none" strike="noStrike" kern="1200" dirty="0" smtClean="0">
                          <a:solidFill>
                            <a:schemeClr val="tx1"/>
                          </a:solidFill>
                          <a:effectLst/>
                          <a:latin typeface="Arial Narrow" panose="020B0606020202030204" pitchFamily="34" charset="0"/>
                          <a:ea typeface="+mn-ea"/>
                          <a:cs typeface="+mn-cs"/>
                        </a:rPr>
                        <a:t>Office under programmes Administration and Incarceration as well as for interest on arrears salary incurred under programme Care</a:t>
                      </a:r>
                      <a:endParaRPr lang="en-US" sz="1050" b="0" i="0" u="none" strike="noStrike" kern="1200" dirty="0">
                        <a:solidFill>
                          <a:schemeClr val="tx1"/>
                        </a:solidFill>
                        <a:effectLst/>
                        <a:latin typeface="Arial Narrow" panose="020B0606020202030204" pitchFamily="34"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050" b="0" i="0" u="none" strike="noStrike" dirty="0" smtClean="0">
                          <a:solidFill>
                            <a:schemeClr val="tx1"/>
                          </a:solidFill>
                          <a:effectLst/>
                          <a:latin typeface="Arial Narrow" panose="020B0606020202030204" pitchFamily="34" charset="0"/>
                        </a:rPr>
                        <a:t>Continuous monitoring per programme and the spending will improve once the process of filling vacancies is finalised. The department has enrolled 1032 students in learnership programme effective from 28 October 2019 while 930 Learners who have completed Learnership programme will be appointed into permanent posts during 1st quarter of 2020/21 financial year. The National Commissioner has approved 843 application of Early Retirement without penalisation of pension benefits in line with DPSA circular dated 25 February 2019. The estimated financial implications for 2019/20 is R 225,738 million and for 2020/21 financial year is R374,355 million. The department will create additional posts for the provision of nutritional services and identified posts will be filled in the current financial year. </a:t>
                      </a:r>
                    </a:p>
                    <a:p>
                      <a:pPr algn="l" fontAlgn="t"/>
                      <a:endParaRPr lang="en-US" sz="1050" b="0" i="0" u="none" strike="noStrike" dirty="0" smtClean="0">
                        <a:solidFill>
                          <a:schemeClr val="tx1"/>
                        </a:solidFill>
                        <a:effectLst/>
                        <a:latin typeface="Arial Narrow" panose="020B0606020202030204" pitchFamily="34" charset="0"/>
                      </a:endParaRPr>
                    </a:p>
                    <a:p>
                      <a:pPr algn="l" fontAlgn="t"/>
                      <a:r>
                        <a:rPr lang="en-US" sz="1050" b="0" i="0" u="none" strike="noStrike" dirty="0" smtClean="0">
                          <a:solidFill>
                            <a:schemeClr val="tx1"/>
                          </a:solidFill>
                          <a:effectLst/>
                          <a:latin typeface="Arial Narrow" panose="020B0606020202030204" pitchFamily="34" charset="0"/>
                        </a:rPr>
                        <a:t>The department is in the process to implement  payment for grade progression for officials who will be turning 10 years in their posts in line with Resolution 2 of 2009 (grade progression tenure on OSD for Correctional Officials)</a:t>
                      </a:r>
                    </a:p>
                    <a:p>
                      <a:pPr algn="l" fontAlgn="t"/>
                      <a:r>
                        <a:rPr lang="en-US" sz="1050" b="0" i="0" u="none" strike="noStrike" dirty="0" smtClean="0">
                          <a:solidFill>
                            <a:schemeClr val="tx1"/>
                          </a:solidFill>
                          <a:effectLst/>
                          <a:latin typeface="Arial Narrow" panose="020B0606020202030204" pitchFamily="34" charset="0"/>
                        </a:rPr>
                        <a:t>*payment processes need to be improved by relevant branches</a:t>
                      </a:r>
                      <a:endParaRPr lang="en-US" sz="1050" b="0" i="0" u="none" strike="noStrike" dirty="0">
                        <a:solidFill>
                          <a:schemeClr val="tx1"/>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bl>
          </a:graphicData>
        </a:graphic>
      </p:graphicFrame>
      <p:sp>
        <p:nvSpPr>
          <p:cNvPr id="6" name="Content Placeholder 4"/>
          <p:cNvSpPr>
            <a:spLocks noGrp="1"/>
          </p:cNvSpPr>
          <p:nvPr>
            <p:ph idx="1"/>
          </p:nvPr>
        </p:nvSpPr>
        <p:spPr>
          <a:xfrm>
            <a:off x="167530" y="551832"/>
            <a:ext cx="8680449" cy="812530"/>
          </a:xfrm>
        </p:spPr>
        <p:txBody>
          <a:bodyPr/>
          <a:lstStyle/>
          <a:p>
            <a:pPr marL="0" lvl="0" indent="0" algn="ctr" defTabSz="914331" eaLnBrk="1" fontAlgn="auto" hangingPunct="1">
              <a:lnSpc>
                <a:spcPct val="110000"/>
              </a:lnSpc>
              <a:spcBef>
                <a:spcPts val="0"/>
              </a:spcBef>
              <a:spcAft>
                <a:spcPts val="0"/>
              </a:spcAft>
              <a:buClrTx/>
              <a:buNone/>
              <a:defRPr/>
            </a:pPr>
            <a:r>
              <a:rPr lang="en-US" sz="2400" b="1" kern="1200" dirty="0">
                <a:solidFill>
                  <a:srgbClr val="006600"/>
                </a:solidFill>
              </a:rPr>
              <a:t>PROGRAMME 1: </a:t>
            </a:r>
            <a:r>
              <a:rPr lang="en-US" sz="2400" b="1" kern="1200" dirty="0" smtClean="0">
                <a:solidFill>
                  <a:srgbClr val="006600"/>
                </a:solidFill>
              </a:rPr>
              <a:t>ADMINISTRATION</a:t>
            </a:r>
          </a:p>
          <a:p>
            <a:pPr marL="0" lvl="0" indent="0" algn="ctr" defTabSz="914331" eaLnBrk="1" fontAlgn="auto" hangingPunct="1">
              <a:lnSpc>
                <a:spcPct val="110000"/>
              </a:lnSpc>
              <a:spcBef>
                <a:spcPts val="0"/>
              </a:spcBef>
              <a:spcAft>
                <a:spcPts val="0"/>
              </a:spcAft>
              <a:buClrTx/>
              <a:buNone/>
              <a:defRPr/>
            </a:pPr>
            <a:r>
              <a:rPr lang="en-US" sz="2400" b="1" kern="1200" dirty="0" smtClean="0"/>
              <a:t>FINANCE </a:t>
            </a:r>
            <a:endParaRPr lang="en-US" sz="2400" b="1" kern="1200" dirty="0"/>
          </a:p>
        </p:txBody>
      </p:sp>
    </p:spTree>
    <p:extLst>
      <p:ext uri="{BB962C8B-B14F-4D97-AF65-F5344CB8AC3E}">
        <p14:creationId xmlns:p14="http://schemas.microsoft.com/office/powerpoint/2010/main" xmlns="" val="7967567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286046901"/>
              </p:ext>
            </p:extLst>
          </p:nvPr>
        </p:nvGraphicFramePr>
        <p:xfrm>
          <a:off x="250370" y="1600200"/>
          <a:ext cx="8616059" cy="3929788"/>
        </p:xfrm>
        <a:graphic>
          <a:graphicData uri="http://schemas.openxmlformats.org/drawingml/2006/table">
            <a:tbl>
              <a:tblPr firstRow="1" bandRow="1">
                <a:tableStyleId>{5C22544A-7EE6-4342-B048-85BDC9FD1C3A}</a:tableStyleId>
              </a:tblPr>
              <a:tblGrid>
                <a:gridCol w="1578760">
                  <a:extLst>
                    <a:ext uri="{9D8B030D-6E8A-4147-A177-3AD203B41FA5}">
                      <a16:colId xmlns:a16="http://schemas.microsoft.com/office/drawing/2014/main" xmlns="" val="20000"/>
                    </a:ext>
                  </a:extLst>
                </a:gridCol>
                <a:gridCol w="1258995">
                  <a:extLst>
                    <a:ext uri="{9D8B030D-6E8A-4147-A177-3AD203B41FA5}">
                      <a16:colId xmlns:a16="http://schemas.microsoft.com/office/drawing/2014/main" xmlns="" val="20001"/>
                    </a:ext>
                  </a:extLst>
                </a:gridCol>
                <a:gridCol w="1355842">
                  <a:extLst>
                    <a:ext uri="{9D8B030D-6E8A-4147-A177-3AD203B41FA5}">
                      <a16:colId xmlns:a16="http://schemas.microsoft.com/office/drawing/2014/main" xmlns="" val="20002"/>
                    </a:ext>
                  </a:extLst>
                </a:gridCol>
                <a:gridCol w="2130608">
                  <a:extLst>
                    <a:ext uri="{9D8B030D-6E8A-4147-A177-3AD203B41FA5}">
                      <a16:colId xmlns:a16="http://schemas.microsoft.com/office/drawing/2014/main" xmlns="" val="20003"/>
                    </a:ext>
                  </a:extLst>
                </a:gridCol>
                <a:gridCol w="1145927">
                  <a:extLst>
                    <a:ext uri="{9D8B030D-6E8A-4147-A177-3AD203B41FA5}">
                      <a16:colId xmlns:a16="http://schemas.microsoft.com/office/drawing/2014/main" xmlns="" val="20004"/>
                    </a:ext>
                  </a:extLst>
                </a:gridCol>
                <a:gridCol w="1145927">
                  <a:extLst>
                    <a:ext uri="{9D8B030D-6E8A-4147-A177-3AD203B41FA5}">
                      <a16:colId xmlns:a16="http://schemas.microsoft.com/office/drawing/2014/main" xmlns="" val="20005"/>
                    </a:ext>
                  </a:extLst>
                </a:gridCol>
              </a:tblGrid>
              <a:tr h="762000">
                <a:tc>
                  <a:txBody>
                    <a:bodyPr/>
                    <a:lstStyle/>
                    <a:p>
                      <a:pPr marL="0" algn="l" defTabSz="914331" rtl="0" eaLnBrk="1" fontAlgn="t" latinLnBrk="0" hangingPunct="1"/>
                      <a:r>
                        <a:rPr lang="en-US" sz="1400" b="1" i="0" u="none" strike="noStrike" kern="1200" dirty="0" smtClean="0">
                          <a:solidFill>
                            <a:schemeClr val="bg1"/>
                          </a:solidFill>
                          <a:effectLst/>
                          <a:latin typeface="Arial Narrow" panose="020B0606020202030204" pitchFamily="34" charset="0"/>
                          <a:ea typeface="+mn-ea"/>
                          <a:cs typeface="+mn-cs"/>
                        </a:rPr>
                        <a:t>Performance Indicator</a:t>
                      </a:r>
                      <a:endParaRPr lang="en-US" sz="1400" b="1" i="0" u="none" strike="noStrike" kern="1200" dirty="0">
                        <a:solidFill>
                          <a:schemeClr val="bg1"/>
                        </a:solidFill>
                        <a:effectLst/>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400" b="1" i="0" u="none" strike="noStrike" kern="1200" dirty="0" smtClean="0">
                          <a:solidFill>
                            <a:schemeClr val="bg1"/>
                          </a:solidFill>
                          <a:effectLst/>
                          <a:latin typeface="Arial Narrow" panose="020B0606020202030204" pitchFamily="34" charset="0"/>
                          <a:ea typeface="+mn-ea"/>
                          <a:cs typeface="+mn-cs"/>
                        </a:rPr>
                        <a:t>Q3 Target 2019/20 </a:t>
                      </a:r>
                      <a:endParaRPr lang="en-US" sz="1400" b="1" i="0" u="none" strike="noStrike" kern="1200" dirty="0">
                        <a:solidFill>
                          <a:schemeClr val="bg1"/>
                        </a:solidFill>
                        <a:effectLst/>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400" b="1" i="0" u="none" strike="noStrike" kern="1200" dirty="0" smtClean="0">
                          <a:solidFill>
                            <a:schemeClr val="bg1"/>
                          </a:solidFill>
                          <a:effectLst/>
                          <a:latin typeface="Arial Narrow" panose="020B0606020202030204" pitchFamily="34" charset="0"/>
                          <a:ea typeface="+mn-ea"/>
                          <a:cs typeface="+mn-cs"/>
                        </a:rPr>
                        <a:t>Quarter 3</a:t>
                      </a:r>
                      <a:r>
                        <a:rPr lang="en-US" sz="1400" b="1" i="0" u="none" strike="noStrike" kern="1200" dirty="0">
                          <a:solidFill>
                            <a:schemeClr val="bg1"/>
                          </a:solidFill>
                          <a:effectLst/>
                          <a:latin typeface="Arial Narrow" panose="020B0606020202030204" pitchFamily="34" charset="0"/>
                          <a:ea typeface="+mn-ea"/>
                          <a:cs typeface="+mn-cs"/>
                        </a:rPr>
                        <a:t/>
                      </a:r>
                      <a:br>
                        <a:rPr lang="en-US" sz="1400" b="1" i="0" u="none" strike="noStrike" kern="1200" dirty="0">
                          <a:solidFill>
                            <a:schemeClr val="bg1"/>
                          </a:solidFill>
                          <a:effectLst/>
                          <a:latin typeface="Arial Narrow" panose="020B0606020202030204" pitchFamily="34" charset="0"/>
                          <a:ea typeface="+mn-ea"/>
                          <a:cs typeface="+mn-cs"/>
                        </a:rPr>
                      </a:br>
                      <a:r>
                        <a:rPr lang="en-US" sz="1400" b="1" i="0" u="none" strike="noStrike" kern="1200" dirty="0">
                          <a:solidFill>
                            <a:schemeClr val="bg1"/>
                          </a:solidFill>
                          <a:effectLst/>
                          <a:latin typeface="Arial Narrow" panose="020B0606020202030204" pitchFamily="34" charset="0"/>
                          <a:ea typeface="+mn-ea"/>
                          <a:cs typeface="+mn-cs"/>
                        </a:rPr>
                        <a:t>Performance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400" b="1" i="0" u="none" strike="noStrike" kern="1200" dirty="0" smtClean="0">
                          <a:solidFill>
                            <a:schemeClr val="bg1"/>
                          </a:solidFill>
                          <a:effectLst/>
                          <a:latin typeface="Arial Narrow" panose="020B0606020202030204" pitchFamily="34" charset="0"/>
                          <a:ea typeface="+mn-ea"/>
                          <a:cs typeface="+mn-cs"/>
                        </a:rPr>
                        <a:t>Deviation from planned  target</a:t>
                      </a:r>
                      <a:endParaRPr lang="en-US" sz="1400" b="1" i="0" u="none" strike="noStrike" kern="1200" dirty="0">
                        <a:solidFill>
                          <a:schemeClr val="bg1"/>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smtClean="0">
                          <a:solidFill>
                            <a:schemeClr val="bg1"/>
                          </a:solidFill>
                          <a:effectLst/>
                          <a:latin typeface="Arial Narrow" panose="020B0606020202030204" pitchFamily="34" charset="0"/>
                          <a:ea typeface="+mn-ea"/>
                          <a:cs typeface="+mn-cs"/>
                        </a:rPr>
                        <a:t>Reasons for over/under achievement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smtClean="0">
                          <a:solidFill>
                            <a:schemeClr val="bg1"/>
                          </a:solidFill>
                          <a:effectLst/>
                          <a:latin typeface="Arial Narrow" panose="020B0606020202030204" pitchFamily="34" charset="0"/>
                          <a:ea typeface="+mn-ea"/>
                          <a:cs typeface="+mn-cs"/>
                        </a:rPr>
                        <a:t>Corrective action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167788">
                <a:tc>
                  <a:txBody>
                    <a:bodyPr/>
                    <a:lstStyle/>
                    <a:p>
                      <a:pPr marL="0" algn="l" defTabSz="914331" rtl="0" eaLnBrk="1" fontAlgn="t" latinLnBrk="0" hangingPunct="1"/>
                      <a:r>
                        <a:rPr lang="en-US" sz="1600" b="1" i="0" u="none" strike="noStrike" kern="1200" dirty="0" smtClean="0">
                          <a:solidFill>
                            <a:schemeClr val="tx1"/>
                          </a:solidFill>
                          <a:effectLst/>
                          <a:latin typeface="Arial Narrow" panose="020B0606020202030204" pitchFamily="34" charset="0"/>
                          <a:ea typeface="+mn-ea"/>
                          <a:cs typeface="+mn-cs"/>
                        </a:rPr>
                        <a:t>Number of audit </a:t>
                      </a:r>
                      <a:r>
                        <a:rPr lang="en-US" sz="1600" b="1" i="0" u="none" strike="noStrike" kern="1200" dirty="0">
                          <a:solidFill>
                            <a:schemeClr val="tx1"/>
                          </a:solidFill>
                          <a:effectLst/>
                          <a:latin typeface="Arial Narrow" panose="020B0606020202030204" pitchFamily="34" charset="0"/>
                          <a:ea typeface="+mn-ea"/>
                          <a:cs typeface="+mn-cs"/>
                        </a:rPr>
                        <a:t>qualifications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ct val="0"/>
                        </a:spcAft>
                        <a:buClr>
                          <a:srgbClr val="7D0900"/>
                        </a:buClr>
                        <a:buSzTx/>
                        <a:buFont typeface="Wingdings" pitchFamily="2" charset="2"/>
                        <a:buNone/>
                        <a:tabLst/>
                        <a:defRPr/>
                      </a:pPr>
                      <a:r>
                        <a:rPr lang="en-US" sz="1600" b="0" i="0" u="none" strike="noStrike" kern="1200" noProof="0" dirty="0" smtClean="0">
                          <a:solidFill>
                            <a:schemeClr val="tx1"/>
                          </a:solidFill>
                          <a:effectLst/>
                          <a:latin typeface="Arial Narrow" panose="020B0606020202030204" pitchFamily="34" charset="0"/>
                          <a:ea typeface="+mn-ea"/>
                          <a:cs typeface="+mn-cs"/>
                        </a:rPr>
                        <a:t>Target measured annually</a:t>
                      </a:r>
                      <a:endParaRPr lang="en-US" sz="1600" b="0" i="0" u="none" strike="noStrike" kern="1200" dirty="0">
                        <a:solidFill>
                          <a:schemeClr val="tx1"/>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ct val="0"/>
                        </a:spcAft>
                        <a:buClr>
                          <a:srgbClr val="7D0900"/>
                        </a:buClr>
                        <a:buSzTx/>
                        <a:buFont typeface="Wingdings" pitchFamily="2" charset="2"/>
                        <a:buNone/>
                        <a:tabLst/>
                        <a:defRPr/>
                      </a:pPr>
                      <a:r>
                        <a:rPr lang="en-US" sz="1600" b="0" i="0" u="none" strike="noStrike" kern="1200" dirty="0" smtClean="0">
                          <a:solidFill>
                            <a:schemeClr val="tx1"/>
                          </a:solidFill>
                          <a:effectLst/>
                          <a:latin typeface="Arial Narrow" panose="020B0606020202030204" pitchFamily="34" charset="0"/>
                          <a:ea typeface="+mn-ea"/>
                          <a:cs typeface="+mn-cs"/>
                        </a:rPr>
                        <a:t>Target measured annually</a:t>
                      </a:r>
                      <a:endParaRPr lang="en-US" sz="1600" b="0" i="0" u="none" strike="noStrike" kern="1200" dirty="0">
                        <a:solidFill>
                          <a:schemeClr val="tx1"/>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lang="en-US" sz="1600" b="0" i="0" u="none" strike="noStrike" kern="1200" dirty="0" smtClean="0">
                          <a:solidFill>
                            <a:schemeClr val="tx1"/>
                          </a:solidFill>
                          <a:effectLst/>
                          <a:latin typeface="Arial Narrow" panose="020B0606020202030204" pitchFamily="34" charset="0"/>
                          <a:ea typeface="+mn-ea"/>
                          <a:cs typeface="+mn-cs"/>
                        </a:rPr>
                        <a:t>Target measured annually</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lang="en-US" sz="1600" b="0" i="0" u="none" strike="noStrike" kern="1200" dirty="0" smtClean="0">
                          <a:solidFill>
                            <a:schemeClr val="tx1"/>
                          </a:solidFill>
                          <a:effectLst/>
                          <a:latin typeface="Arial Narrow" panose="020B0606020202030204" pitchFamily="34" charset="0"/>
                          <a:ea typeface="+mn-ea"/>
                          <a:cs typeface="+mn-cs"/>
                        </a:rPr>
                        <a:t>Target measured annually</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lang="en-US" sz="1600" b="0" i="0" u="none" strike="noStrike" kern="1200" dirty="0" smtClean="0">
                          <a:solidFill>
                            <a:schemeClr val="tx1"/>
                          </a:solidFill>
                          <a:effectLst/>
                          <a:latin typeface="Arial Narrow" panose="020B0606020202030204" pitchFamily="34" charset="0"/>
                          <a:ea typeface="+mn-ea"/>
                          <a:cs typeface="+mn-cs"/>
                        </a:rPr>
                        <a:t>Target measured annually</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bl>
          </a:graphicData>
        </a:graphic>
      </p:graphicFrame>
      <p:sp>
        <p:nvSpPr>
          <p:cNvPr id="6" name="Content Placeholder 4"/>
          <p:cNvSpPr>
            <a:spLocks noGrp="1"/>
          </p:cNvSpPr>
          <p:nvPr>
            <p:ph idx="1"/>
          </p:nvPr>
        </p:nvSpPr>
        <p:spPr>
          <a:xfrm>
            <a:off x="167530" y="592652"/>
            <a:ext cx="8680449" cy="812530"/>
          </a:xfrm>
        </p:spPr>
        <p:txBody>
          <a:bodyPr/>
          <a:lstStyle/>
          <a:p>
            <a:pPr marL="0" lvl="0" indent="0" algn="ctr" defTabSz="914331" eaLnBrk="1" fontAlgn="auto" hangingPunct="1">
              <a:lnSpc>
                <a:spcPct val="110000"/>
              </a:lnSpc>
              <a:spcBef>
                <a:spcPts val="0"/>
              </a:spcBef>
              <a:spcAft>
                <a:spcPts val="0"/>
              </a:spcAft>
              <a:buClrTx/>
              <a:buNone/>
              <a:defRPr/>
            </a:pPr>
            <a:r>
              <a:rPr lang="en-US" sz="2400" b="1" kern="1200" dirty="0">
                <a:solidFill>
                  <a:srgbClr val="006600"/>
                </a:solidFill>
              </a:rPr>
              <a:t>PROGRAMME 1: </a:t>
            </a:r>
            <a:r>
              <a:rPr lang="en-US" sz="2400" b="1" kern="1200" dirty="0" smtClean="0">
                <a:solidFill>
                  <a:srgbClr val="006600"/>
                </a:solidFill>
              </a:rPr>
              <a:t>ADMINISTRATION</a:t>
            </a:r>
          </a:p>
          <a:p>
            <a:pPr marL="0" lvl="0" indent="0" algn="ctr" defTabSz="914331" eaLnBrk="1" fontAlgn="auto" hangingPunct="1">
              <a:lnSpc>
                <a:spcPct val="110000"/>
              </a:lnSpc>
              <a:spcBef>
                <a:spcPts val="0"/>
              </a:spcBef>
              <a:spcAft>
                <a:spcPts val="0"/>
              </a:spcAft>
              <a:buClrTx/>
              <a:buNone/>
              <a:defRPr/>
            </a:pPr>
            <a:r>
              <a:rPr lang="en-US" sz="2400" b="1" kern="1200" dirty="0" smtClean="0"/>
              <a:t>FINANCE </a:t>
            </a:r>
            <a:endParaRPr lang="en-US" sz="2400" b="1" kern="1200" dirty="0"/>
          </a:p>
        </p:txBody>
      </p:sp>
    </p:spTree>
    <p:extLst>
      <p:ext uri="{BB962C8B-B14F-4D97-AF65-F5344CB8AC3E}">
        <p14:creationId xmlns:p14="http://schemas.microsoft.com/office/powerpoint/2010/main" xmlns="" val="29308363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1908128231"/>
              </p:ext>
            </p:extLst>
          </p:nvPr>
        </p:nvGraphicFramePr>
        <p:xfrm>
          <a:off x="250370" y="1490885"/>
          <a:ext cx="8665030" cy="3520439"/>
        </p:xfrm>
        <a:graphic>
          <a:graphicData uri="http://schemas.openxmlformats.org/drawingml/2006/table">
            <a:tbl>
              <a:tblPr firstRow="1" bandRow="1">
                <a:tableStyleId>{5C22544A-7EE6-4342-B048-85BDC9FD1C3A}</a:tableStyleId>
              </a:tblPr>
              <a:tblGrid>
                <a:gridCol w="2332930">
                  <a:extLst>
                    <a:ext uri="{9D8B030D-6E8A-4147-A177-3AD203B41FA5}">
                      <a16:colId xmlns:a16="http://schemas.microsoft.com/office/drawing/2014/main" xmlns="" val="20000"/>
                    </a:ext>
                  </a:extLst>
                </a:gridCol>
                <a:gridCol w="904586">
                  <a:extLst>
                    <a:ext uri="{9D8B030D-6E8A-4147-A177-3AD203B41FA5}">
                      <a16:colId xmlns:a16="http://schemas.microsoft.com/office/drawing/2014/main" xmlns="" val="20001"/>
                    </a:ext>
                  </a:extLst>
                </a:gridCol>
                <a:gridCol w="1150092">
                  <a:extLst>
                    <a:ext uri="{9D8B030D-6E8A-4147-A177-3AD203B41FA5}">
                      <a16:colId xmlns:a16="http://schemas.microsoft.com/office/drawing/2014/main" xmlns="" val="20002"/>
                    </a:ext>
                  </a:extLst>
                </a:gridCol>
                <a:gridCol w="1159340">
                  <a:extLst>
                    <a:ext uri="{9D8B030D-6E8A-4147-A177-3AD203B41FA5}">
                      <a16:colId xmlns:a16="http://schemas.microsoft.com/office/drawing/2014/main" xmlns="" val="20003"/>
                    </a:ext>
                  </a:extLst>
                </a:gridCol>
                <a:gridCol w="1559041">
                  <a:extLst>
                    <a:ext uri="{9D8B030D-6E8A-4147-A177-3AD203B41FA5}">
                      <a16:colId xmlns:a16="http://schemas.microsoft.com/office/drawing/2014/main" xmlns="" val="20004"/>
                    </a:ext>
                  </a:extLst>
                </a:gridCol>
                <a:gridCol w="1559041">
                  <a:extLst>
                    <a:ext uri="{9D8B030D-6E8A-4147-A177-3AD203B41FA5}">
                      <a16:colId xmlns:a16="http://schemas.microsoft.com/office/drawing/2014/main" xmlns="" val="20005"/>
                    </a:ext>
                  </a:extLst>
                </a:gridCol>
              </a:tblGrid>
              <a:tr h="838199">
                <a:tc>
                  <a:txBody>
                    <a:bodyPr/>
                    <a:lstStyle/>
                    <a:p>
                      <a:pPr marL="0" algn="l" defTabSz="914331" rtl="0" eaLnBrk="1" fontAlgn="t" latinLnBrk="0" hangingPunct="1"/>
                      <a:r>
                        <a:rPr lang="en-US" sz="1400" b="1" i="0" u="none" strike="noStrike" kern="1200" dirty="0" smtClean="0">
                          <a:solidFill>
                            <a:schemeClr val="bg1"/>
                          </a:solidFill>
                          <a:effectLst/>
                          <a:latin typeface="Arial Narrow" panose="020B0606020202030204" pitchFamily="34" charset="0"/>
                          <a:ea typeface="+mn-ea"/>
                          <a:cs typeface="+mn-cs"/>
                        </a:rPr>
                        <a:t>Performance Indicator</a:t>
                      </a:r>
                      <a:endParaRPr lang="en-US" sz="1400" b="1" i="0" u="none" strike="noStrike" kern="1200" dirty="0">
                        <a:solidFill>
                          <a:schemeClr val="bg1"/>
                        </a:solidFill>
                        <a:effectLst/>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400" b="1" i="0" u="none" strike="noStrike" kern="1200" dirty="0" smtClean="0">
                          <a:solidFill>
                            <a:schemeClr val="bg1"/>
                          </a:solidFill>
                          <a:effectLst/>
                          <a:latin typeface="Arial Narrow" panose="020B0606020202030204" pitchFamily="34" charset="0"/>
                          <a:ea typeface="+mn-ea"/>
                          <a:cs typeface="+mn-cs"/>
                        </a:rPr>
                        <a:t>Q3 Target 2019/20 </a:t>
                      </a:r>
                      <a:endParaRPr lang="en-US" sz="1400" b="1" i="0" u="none" strike="noStrike" kern="1200" dirty="0">
                        <a:solidFill>
                          <a:schemeClr val="bg1"/>
                        </a:solidFill>
                        <a:effectLst/>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400" b="1" i="0" u="none" strike="noStrike" kern="1200" dirty="0" smtClean="0">
                          <a:solidFill>
                            <a:schemeClr val="bg1"/>
                          </a:solidFill>
                          <a:effectLst/>
                          <a:latin typeface="Arial Narrow" panose="020B0606020202030204" pitchFamily="34" charset="0"/>
                          <a:ea typeface="+mn-ea"/>
                          <a:cs typeface="+mn-cs"/>
                        </a:rPr>
                        <a:t>Quarter 3 Performance</a:t>
                      </a:r>
                      <a:endParaRPr lang="en-US" sz="1400" b="1" i="0" u="none" strike="noStrike" kern="1200" dirty="0">
                        <a:solidFill>
                          <a:schemeClr val="bg1"/>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400" b="1" i="0" u="none" strike="noStrike" kern="1200" dirty="0" smtClean="0">
                          <a:solidFill>
                            <a:schemeClr val="bg1"/>
                          </a:solidFill>
                          <a:effectLst/>
                          <a:latin typeface="Arial Narrow" panose="020B0606020202030204" pitchFamily="34" charset="0"/>
                          <a:ea typeface="+mn-ea"/>
                          <a:cs typeface="+mn-cs"/>
                        </a:rPr>
                        <a:t>Deviation from planned  target</a:t>
                      </a:r>
                      <a:endParaRPr lang="en-US" sz="1400" b="1" i="0" u="none" strike="noStrike" kern="1200" dirty="0">
                        <a:solidFill>
                          <a:schemeClr val="bg1"/>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smtClean="0">
                          <a:solidFill>
                            <a:schemeClr val="bg1"/>
                          </a:solidFill>
                          <a:effectLst/>
                          <a:latin typeface="Arial Narrow" panose="020B0606020202030204" pitchFamily="34" charset="0"/>
                          <a:ea typeface="+mn-ea"/>
                          <a:cs typeface="+mn-cs"/>
                        </a:rPr>
                        <a:t>Reasons for over/under achievement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smtClean="0">
                          <a:solidFill>
                            <a:schemeClr val="bg1"/>
                          </a:solidFill>
                          <a:effectLst/>
                          <a:latin typeface="Arial Narrow" panose="020B0606020202030204" pitchFamily="34" charset="0"/>
                          <a:ea typeface="+mn-ea"/>
                          <a:cs typeface="+mn-cs"/>
                        </a:rPr>
                        <a:t>Corrective action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699866">
                <a:tc>
                  <a:txBody>
                    <a:bodyPr/>
                    <a:lstStyle/>
                    <a:p>
                      <a:pPr algn="l" fontAlgn="t"/>
                      <a:r>
                        <a:rPr lang="en-US" sz="1600" b="1" i="0" u="none" strike="noStrike" kern="1200" dirty="0" smtClean="0">
                          <a:solidFill>
                            <a:srgbClr val="000000"/>
                          </a:solidFill>
                          <a:effectLst/>
                          <a:latin typeface="Arial Narrow" panose="020B0606020202030204" pitchFamily="34" charset="0"/>
                          <a:ea typeface="+mn-ea"/>
                          <a:cs typeface="+mn-cs"/>
                        </a:rPr>
                        <a:t>Number of</a:t>
                      </a:r>
                      <a:r>
                        <a:rPr lang="en-US" sz="1600" b="1" i="0" u="none" strike="noStrike" kern="1200" baseline="0" dirty="0" smtClean="0">
                          <a:solidFill>
                            <a:srgbClr val="000000"/>
                          </a:solidFill>
                          <a:effectLst/>
                          <a:latin typeface="Arial Narrow" panose="020B0606020202030204" pitchFamily="34" charset="0"/>
                          <a:ea typeface="+mn-ea"/>
                          <a:cs typeface="+mn-cs"/>
                        </a:rPr>
                        <a:t> sites where IIMS is rolled out. </a:t>
                      </a:r>
                    </a:p>
                    <a:p>
                      <a:pPr algn="l" fontAlgn="t"/>
                      <a:endParaRPr lang="en-US" sz="1600" b="1" i="0" u="none" strike="noStrike" kern="1200" baseline="0" dirty="0" smtClean="0">
                        <a:solidFill>
                          <a:srgbClr val="000000"/>
                        </a:solidFill>
                        <a:effectLst/>
                        <a:latin typeface="Arial Narrow" panose="020B0606020202030204" pitchFamily="34" charset="0"/>
                        <a:ea typeface="+mn-ea"/>
                        <a:cs typeface="+mn-cs"/>
                      </a:endParaRPr>
                    </a:p>
                    <a:p>
                      <a:pPr algn="l" fontAlgn="t"/>
                      <a:endParaRPr lang="en-US" sz="1600" b="1" i="0" u="none" strike="noStrike" kern="1200" baseline="0" dirty="0" smtClean="0">
                        <a:solidFill>
                          <a:srgbClr val="000000"/>
                        </a:solidFill>
                        <a:effectLst/>
                        <a:latin typeface="Arial Narrow" panose="020B0606020202030204" pitchFamily="34" charset="0"/>
                        <a:ea typeface="+mn-ea"/>
                        <a:cs typeface="+mn-cs"/>
                      </a:endParaRPr>
                    </a:p>
                    <a:p>
                      <a:pPr algn="l" fontAlgn="t"/>
                      <a:endParaRPr lang="en-US" sz="1600" b="1" i="0" u="none" strike="noStrike" kern="1200" baseline="0" dirty="0" smtClean="0">
                        <a:solidFill>
                          <a:srgbClr val="000000"/>
                        </a:solidFill>
                        <a:effectLst/>
                        <a:latin typeface="Arial Narrow" panose="020B0606020202030204" pitchFamily="34"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600" b="0" i="0" u="none" strike="noStrike" kern="1200" dirty="0" smtClean="0">
                          <a:solidFill>
                            <a:srgbClr val="000000"/>
                          </a:solidFill>
                          <a:effectLst/>
                          <a:latin typeface="Arial Narrow" panose="020B0606020202030204" pitchFamily="34" charset="0"/>
                          <a:ea typeface="+mn-ea"/>
                          <a:cs typeface="+mn-cs"/>
                        </a:rPr>
                        <a:t>40</a:t>
                      </a:r>
                      <a:endParaRPr lang="en-US" sz="1600" b="0" i="0" u="none" strike="noStrike" kern="1200" dirty="0">
                        <a:solidFill>
                          <a:srgbClr val="000000"/>
                        </a:solidFill>
                        <a:effectLst/>
                        <a:latin typeface="Arial Narrow" panose="020B0606020202030204" pitchFamily="34"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600" b="1" i="0" u="none" strike="noStrike" kern="1200" dirty="0" smtClean="0">
                          <a:solidFill>
                            <a:schemeClr val="bg1"/>
                          </a:solidFill>
                          <a:effectLst/>
                          <a:latin typeface="Arial Narrow" panose="020B0606020202030204" pitchFamily="34" charset="0"/>
                          <a:ea typeface="+mn-ea"/>
                          <a:cs typeface="+mn-cs"/>
                        </a:rPr>
                        <a:t>7</a:t>
                      </a:r>
                      <a:endParaRPr lang="en-ZA" sz="1600" b="1" i="0" u="none" strike="noStrike" kern="1200" dirty="0" smtClean="0">
                        <a:solidFill>
                          <a:schemeClr val="bg1"/>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2121"/>
                    </a:solidFill>
                  </a:tcPr>
                </a:tc>
                <a:tc>
                  <a:txBody>
                    <a:bodyPr/>
                    <a:lstStyle/>
                    <a:p>
                      <a:pPr algn="l" fontAlgn="t"/>
                      <a:r>
                        <a:rPr lang="en-US" sz="1600" b="0" i="0" u="none" strike="noStrike" kern="1200" dirty="0" smtClean="0">
                          <a:solidFill>
                            <a:srgbClr val="000000"/>
                          </a:solidFill>
                          <a:effectLst/>
                          <a:latin typeface="Arial Narrow" panose="020B0606020202030204" pitchFamily="34" charset="0"/>
                          <a:ea typeface="+mn-ea"/>
                          <a:cs typeface="+mn-cs"/>
                        </a:rPr>
                        <a:t>33</a:t>
                      </a:r>
                      <a:endParaRPr lang="en-ZA" sz="1600" b="0" i="0" u="none" strike="noStrike" kern="1200" dirty="0">
                        <a:solidFill>
                          <a:srgbClr val="000000"/>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lang="en-US" sz="1600" b="0" i="0" u="none" strike="noStrike" kern="1200" noProof="0" dirty="0" smtClean="0">
                          <a:solidFill>
                            <a:schemeClr val="tx1"/>
                          </a:solidFill>
                          <a:effectLst/>
                          <a:latin typeface="Arial Narrow" panose="020B0606020202030204" pitchFamily="34" charset="0"/>
                          <a:ea typeface="+mn-ea"/>
                          <a:cs typeface="+mn-cs"/>
                        </a:rPr>
                        <a:t>Corrections of identified issues delayed beyond estimated timelines.</a:t>
                      </a:r>
                      <a:endParaRPr lang="en-US" sz="1600" b="0" i="0" u="none" strike="noStrike" kern="1200" noProof="0" dirty="0">
                        <a:solidFill>
                          <a:schemeClr val="tx1"/>
                        </a:solidFill>
                        <a:effectLst/>
                        <a:latin typeface="Arial Narrow" panose="020B0606020202030204" pitchFamily="34"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lang="en-US" sz="1600" b="0" i="0" u="none" strike="noStrike" kern="1200" noProof="0" dirty="0" smtClean="0">
                          <a:solidFill>
                            <a:schemeClr val="tx1"/>
                          </a:solidFill>
                          <a:effectLst/>
                          <a:latin typeface="Arial Narrow" panose="020B0606020202030204" pitchFamily="34" charset="0"/>
                          <a:ea typeface="+mn-ea"/>
                          <a:cs typeface="+mn-cs"/>
                        </a:rPr>
                        <a:t>Increased capacity procured.                  Deployment to  6 (six) sites will resume in January 2020.</a:t>
                      </a:r>
                      <a:endParaRPr lang="en-US" sz="1600" b="0" i="0" u="none" strike="noStrike" kern="1200" noProof="0" dirty="0">
                        <a:solidFill>
                          <a:schemeClr val="tx1"/>
                        </a:solidFill>
                        <a:effectLst/>
                        <a:latin typeface="Arial Narrow" panose="020B0606020202030204" pitchFamily="34"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966566">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600" b="1" i="0" u="none" strike="noStrike" kern="1200" dirty="0" smtClean="0">
                          <a:solidFill>
                            <a:srgbClr val="000000"/>
                          </a:solidFill>
                          <a:effectLst/>
                          <a:latin typeface="Arial Narrow" panose="020B0606020202030204" pitchFamily="34" charset="0"/>
                          <a:ea typeface="+mn-ea"/>
                          <a:cs typeface="+mn-cs"/>
                        </a:rPr>
                        <a:t>Percentage of correctional facilities and community corrections offices where LAN infrastructure  is rolled out.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600" b="0" i="0" u="none" strike="noStrike" kern="1200" dirty="0" smtClean="0">
                          <a:solidFill>
                            <a:srgbClr val="000000"/>
                          </a:solidFill>
                          <a:effectLst/>
                          <a:latin typeface="Arial Narrow" panose="020B0606020202030204" pitchFamily="34" charset="0"/>
                          <a:ea typeface="+mn-ea"/>
                          <a:cs typeface="+mn-cs"/>
                        </a:rPr>
                        <a:t>40%</a:t>
                      </a:r>
                    </a:p>
                    <a:p>
                      <a:pPr algn="l" fontAlgn="t"/>
                      <a:r>
                        <a:rPr lang="en-US" sz="1600" b="0" i="0" u="none" strike="noStrike" kern="1200" dirty="0" smtClean="0">
                          <a:solidFill>
                            <a:srgbClr val="000000"/>
                          </a:solidFill>
                          <a:effectLst/>
                          <a:latin typeface="Arial Narrow" panose="020B0606020202030204" pitchFamily="34" charset="0"/>
                          <a:ea typeface="+mn-ea"/>
                          <a:cs typeface="+mn-cs"/>
                        </a:rPr>
                        <a:t>(144/360)</a:t>
                      </a:r>
                      <a:endParaRPr lang="en-US" sz="1600" b="0" i="0" u="none" strike="noStrike" kern="1200" dirty="0">
                        <a:solidFill>
                          <a:srgbClr val="000000"/>
                        </a:solidFill>
                        <a:effectLst/>
                        <a:latin typeface="Arial Narrow" panose="020B0606020202030204" pitchFamily="34"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600" b="1" i="0" u="none" strike="noStrike" kern="1200" dirty="0" smtClean="0">
                          <a:solidFill>
                            <a:srgbClr val="000000"/>
                          </a:solidFill>
                          <a:effectLst/>
                          <a:latin typeface="Arial Narrow" panose="020B0606020202030204" pitchFamily="34" charset="0"/>
                          <a:ea typeface="+mn-ea"/>
                          <a:cs typeface="+mn-cs"/>
                        </a:rPr>
                        <a:t>40%</a:t>
                      </a:r>
                    </a:p>
                    <a:p>
                      <a:pPr algn="l" fontAlgn="t"/>
                      <a:r>
                        <a:rPr lang="en-US" sz="1600" b="1" i="0" u="none" strike="noStrike" kern="1200" dirty="0" smtClean="0">
                          <a:solidFill>
                            <a:srgbClr val="000000"/>
                          </a:solidFill>
                          <a:effectLst/>
                          <a:latin typeface="Arial Narrow" panose="020B0606020202030204" pitchFamily="34" charset="0"/>
                          <a:ea typeface="+mn-ea"/>
                          <a:cs typeface="+mn-cs"/>
                        </a:rPr>
                        <a:t>(144/360)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D05E"/>
                    </a:solidFill>
                  </a:tcPr>
                </a:tc>
                <a:tc>
                  <a:txBody>
                    <a:bodyPr/>
                    <a:lstStyle/>
                    <a:p>
                      <a:pPr algn="l" fontAlgn="t"/>
                      <a:r>
                        <a:rPr lang="en-US" sz="1600" b="0" i="0" u="none" strike="noStrike" kern="1200" dirty="0" smtClean="0">
                          <a:solidFill>
                            <a:srgbClr val="000000"/>
                          </a:solidFill>
                          <a:effectLst/>
                          <a:latin typeface="Arial Narrow" panose="020B0606020202030204" pitchFamily="34" charset="0"/>
                          <a:ea typeface="+mn-ea"/>
                          <a:cs typeface="+mn-cs"/>
                        </a:rPr>
                        <a:t>None</a:t>
                      </a:r>
                      <a:endParaRPr lang="en-ZA" sz="1600" b="0" i="0" u="none" strike="noStrike" kern="1200" dirty="0">
                        <a:solidFill>
                          <a:srgbClr val="000000"/>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lang="en-US" sz="1600" b="0" i="0" u="none" strike="noStrike" kern="1200" noProof="0" dirty="0" smtClean="0">
                          <a:solidFill>
                            <a:schemeClr val="tx1"/>
                          </a:solidFill>
                          <a:effectLst/>
                          <a:latin typeface="Arial Narrow" panose="020B0606020202030204" pitchFamily="34" charset="0"/>
                          <a:ea typeface="+mn-ea"/>
                          <a:cs typeface="+mn-cs"/>
                        </a:rPr>
                        <a:t>None</a:t>
                      </a:r>
                      <a:endParaRPr lang="en-US" sz="1600" b="0" i="0" u="none" strike="noStrike" kern="1200" noProof="0" dirty="0">
                        <a:solidFill>
                          <a:schemeClr val="tx1"/>
                        </a:solidFill>
                        <a:effectLst/>
                        <a:latin typeface="Arial Narrow" panose="020B0606020202030204" pitchFamily="34"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lang="en-US" sz="1600" b="0" i="0" u="none" strike="noStrike" kern="1200" noProof="0" dirty="0" smtClean="0">
                          <a:solidFill>
                            <a:schemeClr val="tx1"/>
                          </a:solidFill>
                          <a:effectLst/>
                          <a:latin typeface="Arial Narrow" panose="020B0606020202030204" pitchFamily="34" charset="0"/>
                          <a:ea typeface="+mn-ea"/>
                          <a:cs typeface="+mn-cs"/>
                        </a:rPr>
                        <a:t>n/a</a:t>
                      </a:r>
                      <a:endParaRPr lang="en-US" sz="1600" b="0" i="0" u="none" strike="noStrike" kern="1200" noProof="0" dirty="0">
                        <a:solidFill>
                          <a:schemeClr val="tx1"/>
                        </a:solidFill>
                        <a:effectLst/>
                        <a:latin typeface="Arial Narrow" panose="020B0606020202030204" pitchFamily="34"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bl>
          </a:graphicData>
        </a:graphic>
      </p:graphicFrame>
      <p:sp>
        <p:nvSpPr>
          <p:cNvPr id="6" name="Title 3"/>
          <p:cNvSpPr>
            <a:spLocks noGrp="1"/>
          </p:cNvSpPr>
          <p:nvPr>
            <p:ph type="title"/>
          </p:nvPr>
        </p:nvSpPr>
        <p:spPr>
          <a:xfrm>
            <a:off x="496888" y="632188"/>
            <a:ext cx="8647112" cy="622454"/>
          </a:xfrm>
        </p:spPr>
        <p:txBody>
          <a:bodyPr/>
          <a:lstStyle/>
          <a:p>
            <a:pPr lvl="0" algn="ctr">
              <a:lnSpc>
                <a:spcPct val="110000"/>
              </a:lnSpc>
              <a:spcAft>
                <a:spcPts val="1800"/>
              </a:spcAft>
            </a:pPr>
            <a:r>
              <a:rPr lang="en-US" sz="2400" kern="1200" dirty="0">
                <a:solidFill>
                  <a:srgbClr val="006600"/>
                </a:solidFill>
              </a:rPr>
              <a:t>PROGRAMME 1: </a:t>
            </a:r>
            <a:r>
              <a:rPr lang="en-US" sz="2400" kern="1200" dirty="0" smtClean="0">
                <a:solidFill>
                  <a:srgbClr val="006600"/>
                </a:solidFill>
              </a:rPr>
              <a:t>ADMINISTRATION</a:t>
            </a:r>
            <a:br>
              <a:rPr lang="en-US" sz="2400" kern="1200" dirty="0" smtClean="0">
                <a:solidFill>
                  <a:srgbClr val="006600"/>
                </a:solidFill>
              </a:rPr>
            </a:br>
            <a:r>
              <a:rPr lang="en-US" sz="2400" kern="1200" dirty="0" smtClean="0"/>
              <a:t>INFORMATION TECHNOLOGY </a:t>
            </a:r>
            <a:r>
              <a:rPr lang="en-US" sz="1400" kern="1200" dirty="0"/>
              <a:t/>
            </a:r>
            <a:br>
              <a:rPr lang="en-US" sz="1400" kern="1200" dirty="0"/>
            </a:br>
            <a:endParaRPr lang="en-US" sz="1400" dirty="0"/>
          </a:p>
        </p:txBody>
      </p:sp>
    </p:spTree>
    <p:extLst>
      <p:ext uri="{BB962C8B-B14F-4D97-AF65-F5344CB8AC3E}">
        <p14:creationId xmlns:p14="http://schemas.microsoft.com/office/powerpoint/2010/main" xmlns="" val="20307489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685579061"/>
              </p:ext>
            </p:extLst>
          </p:nvPr>
        </p:nvGraphicFramePr>
        <p:xfrm>
          <a:off x="246063" y="1533203"/>
          <a:ext cx="8520641" cy="3265002"/>
        </p:xfrm>
        <a:graphic>
          <a:graphicData uri="http://schemas.openxmlformats.org/drawingml/2006/table">
            <a:tbl>
              <a:tblPr firstRow="1" bandRow="1">
                <a:tableStyleId>{5C22544A-7EE6-4342-B048-85BDC9FD1C3A}</a:tableStyleId>
              </a:tblPr>
              <a:tblGrid>
                <a:gridCol w="1915039">
                  <a:extLst>
                    <a:ext uri="{9D8B030D-6E8A-4147-A177-3AD203B41FA5}">
                      <a16:colId xmlns:a16="http://schemas.microsoft.com/office/drawing/2014/main" xmlns="" val="20000"/>
                    </a:ext>
                  </a:extLst>
                </a:gridCol>
                <a:gridCol w="1316585">
                  <a:extLst>
                    <a:ext uri="{9D8B030D-6E8A-4147-A177-3AD203B41FA5}">
                      <a16:colId xmlns:a16="http://schemas.microsoft.com/office/drawing/2014/main" xmlns="" val="20001"/>
                    </a:ext>
                  </a:extLst>
                </a:gridCol>
                <a:gridCol w="1316585">
                  <a:extLst>
                    <a:ext uri="{9D8B030D-6E8A-4147-A177-3AD203B41FA5}">
                      <a16:colId xmlns:a16="http://schemas.microsoft.com/office/drawing/2014/main" xmlns="" val="20002"/>
                    </a:ext>
                  </a:extLst>
                </a:gridCol>
                <a:gridCol w="1340714">
                  <a:extLst>
                    <a:ext uri="{9D8B030D-6E8A-4147-A177-3AD203B41FA5}">
                      <a16:colId xmlns:a16="http://schemas.microsoft.com/office/drawing/2014/main" xmlns="" val="20003"/>
                    </a:ext>
                  </a:extLst>
                </a:gridCol>
                <a:gridCol w="1590699">
                  <a:extLst>
                    <a:ext uri="{9D8B030D-6E8A-4147-A177-3AD203B41FA5}">
                      <a16:colId xmlns:a16="http://schemas.microsoft.com/office/drawing/2014/main" xmlns="" val="20004"/>
                    </a:ext>
                  </a:extLst>
                </a:gridCol>
                <a:gridCol w="1041019">
                  <a:extLst>
                    <a:ext uri="{9D8B030D-6E8A-4147-A177-3AD203B41FA5}">
                      <a16:colId xmlns:a16="http://schemas.microsoft.com/office/drawing/2014/main" xmlns="" val="20005"/>
                    </a:ext>
                  </a:extLst>
                </a:gridCol>
              </a:tblGrid>
              <a:tr h="867097">
                <a:tc>
                  <a:txBody>
                    <a:bodyPr/>
                    <a:lstStyle/>
                    <a:p>
                      <a:pPr marL="0" algn="l" defTabSz="914331" rtl="0" eaLnBrk="1" fontAlgn="t" latinLnBrk="0" hangingPunct="1"/>
                      <a:r>
                        <a:rPr lang="en-US" sz="1400" b="1" i="0" u="none" strike="noStrike" kern="1200" dirty="0" smtClean="0">
                          <a:solidFill>
                            <a:schemeClr val="bg1"/>
                          </a:solidFill>
                          <a:effectLst/>
                          <a:latin typeface="Arial Narrow" panose="020B0606020202030204" pitchFamily="34" charset="0"/>
                          <a:ea typeface="+mn-ea"/>
                          <a:cs typeface="+mn-cs"/>
                        </a:rPr>
                        <a:t>Performance Indicator</a:t>
                      </a:r>
                      <a:endParaRPr lang="en-US" sz="1400" b="1" i="0" u="none" strike="noStrike" kern="1200" dirty="0">
                        <a:solidFill>
                          <a:schemeClr val="bg1"/>
                        </a:solidFill>
                        <a:effectLst/>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400" b="1" i="0" u="none" strike="noStrike" kern="1200" dirty="0" smtClean="0">
                          <a:solidFill>
                            <a:schemeClr val="bg1"/>
                          </a:solidFill>
                          <a:effectLst/>
                          <a:latin typeface="Arial Narrow" panose="020B0606020202030204" pitchFamily="34" charset="0"/>
                          <a:ea typeface="+mn-ea"/>
                          <a:cs typeface="+mn-cs"/>
                        </a:rPr>
                        <a:t>Q3</a:t>
                      </a:r>
                      <a:r>
                        <a:rPr lang="en-US" sz="1400" b="1" i="0" u="none" strike="noStrike" kern="1200" baseline="0" dirty="0" smtClean="0">
                          <a:solidFill>
                            <a:schemeClr val="bg1"/>
                          </a:solidFill>
                          <a:effectLst/>
                          <a:latin typeface="Arial Narrow" panose="020B0606020202030204" pitchFamily="34" charset="0"/>
                          <a:ea typeface="+mn-ea"/>
                          <a:cs typeface="+mn-cs"/>
                        </a:rPr>
                        <a:t> Target 2019/20</a:t>
                      </a:r>
                      <a:endParaRPr lang="en-US" sz="1400" b="1" i="0" u="none" strike="noStrike" kern="1200" dirty="0">
                        <a:solidFill>
                          <a:schemeClr val="bg1"/>
                        </a:solidFill>
                        <a:effectLst/>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400" b="1" i="0" u="none" strike="noStrike" kern="1200" dirty="0" smtClean="0">
                          <a:solidFill>
                            <a:schemeClr val="bg1"/>
                          </a:solidFill>
                          <a:effectLst/>
                          <a:latin typeface="Arial Narrow" panose="020B0606020202030204" pitchFamily="34" charset="0"/>
                          <a:ea typeface="+mn-ea"/>
                          <a:cs typeface="+mn-cs"/>
                        </a:rPr>
                        <a:t>Quarter</a:t>
                      </a:r>
                      <a:r>
                        <a:rPr lang="en-US" sz="1400" b="1" i="0" u="none" strike="noStrike" kern="1200" baseline="0" dirty="0" smtClean="0">
                          <a:solidFill>
                            <a:schemeClr val="bg1"/>
                          </a:solidFill>
                          <a:effectLst/>
                          <a:latin typeface="Arial Narrow" panose="020B0606020202030204" pitchFamily="34" charset="0"/>
                          <a:ea typeface="+mn-ea"/>
                          <a:cs typeface="+mn-cs"/>
                        </a:rPr>
                        <a:t> 3 Performance</a:t>
                      </a:r>
                      <a:endParaRPr lang="en-US" sz="1400" b="1" i="0" u="none" strike="noStrike" kern="1200" dirty="0">
                        <a:solidFill>
                          <a:schemeClr val="bg1"/>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400" b="1" i="0" u="none" strike="noStrike" kern="1200" dirty="0" smtClean="0">
                          <a:solidFill>
                            <a:schemeClr val="bg1"/>
                          </a:solidFill>
                          <a:effectLst/>
                          <a:latin typeface="Arial Narrow" panose="020B0606020202030204" pitchFamily="34" charset="0"/>
                          <a:ea typeface="+mn-ea"/>
                          <a:cs typeface="+mn-cs"/>
                        </a:rPr>
                        <a:t>Deviation from planned  target</a:t>
                      </a:r>
                      <a:endParaRPr lang="en-US" sz="1400" b="1" i="0" u="none" strike="noStrike" kern="1200" dirty="0">
                        <a:solidFill>
                          <a:schemeClr val="bg1"/>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smtClean="0">
                          <a:solidFill>
                            <a:schemeClr val="bg1"/>
                          </a:solidFill>
                          <a:effectLst/>
                          <a:latin typeface="Arial Narrow" panose="020B0606020202030204" pitchFamily="34" charset="0"/>
                          <a:ea typeface="+mn-ea"/>
                          <a:cs typeface="+mn-cs"/>
                        </a:rPr>
                        <a:t>Reasons for over/under achievement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smtClean="0">
                          <a:solidFill>
                            <a:schemeClr val="bg1"/>
                          </a:solidFill>
                          <a:effectLst/>
                          <a:latin typeface="Arial Narrow" panose="020B0606020202030204" pitchFamily="34" charset="0"/>
                          <a:ea typeface="+mn-ea"/>
                          <a:cs typeface="+mn-cs"/>
                        </a:rPr>
                        <a:t>Corrective action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2397905">
                <a:tc>
                  <a:txBody>
                    <a:bodyPr/>
                    <a:lstStyle/>
                    <a:p>
                      <a:pPr marL="0" algn="l" defTabSz="914331" rtl="0" eaLnBrk="1" fontAlgn="t" latinLnBrk="0" hangingPunct="1"/>
                      <a:r>
                        <a:rPr lang="en-US" sz="1600" b="1" i="0" u="none" strike="noStrike" kern="1200" dirty="0" smtClean="0">
                          <a:solidFill>
                            <a:srgbClr val="000000"/>
                          </a:solidFill>
                          <a:effectLst/>
                          <a:latin typeface="Arial Narrow" panose="020B0606020202030204" pitchFamily="34" charset="0"/>
                          <a:ea typeface="+mn-ea"/>
                          <a:cs typeface="+mn-cs"/>
                        </a:rPr>
                        <a:t>Percentage of Correctional facilities and PPP facilities inspected on the conditions and treatment of inmates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r>
                        <a:rPr lang="en-US" sz="1600" b="0" i="0" u="none" strike="noStrike" kern="1200" dirty="0" smtClean="0">
                          <a:solidFill>
                            <a:srgbClr val="000000"/>
                          </a:solidFill>
                          <a:effectLst/>
                          <a:latin typeface="Arial Narrow" panose="020B0606020202030204" pitchFamily="34" charset="0"/>
                          <a:ea typeface="+mn-ea"/>
                          <a:cs typeface="+mn-cs"/>
                        </a:rPr>
                        <a:t>41%  </a:t>
                      </a:r>
                    </a:p>
                    <a:p>
                      <a:pPr marL="0" algn="l" defTabSz="914331" rtl="0" eaLnBrk="1" fontAlgn="t" latinLnBrk="0" hangingPunct="1"/>
                      <a:r>
                        <a:rPr lang="en-US" sz="1600" b="0" i="0" u="none" strike="noStrike" kern="1200" dirty="0" smtClean="0">
                          <a:solidFill>
                            <a:srgbClr val="000000"/>
                          </a:solidFill>
                          <a:effectLst/>
                          <a:latin typeface="Arial Narrow" panose="020B0606020202030204" pitchFamily="34" charset="0"/>
                          <a:ea typeface="+mn-ea"/>
                          <a:cs typeface="+mn-cs"/>
                        </a:rPr>
                        <a:t>(99/243)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r>
                        <a:rPr lang="en-US" sz="1600" b="1" i="0" u="none" strike="noStrike" kern="1200" dirty="0" smtClean="0">
                          <a:solidFill>
                            <a:schemeClr val="bg1"/>
                          </a:solidFill>
                          <a:effectLst/>
                          <a:latin typeface="Arial Narrow" panose="020B0606020202030204" pitchFamily="34" charset="0"/>
                          <a:ea typeface="+mn-ea"/>
                          <a:cs typeface="+mn-cs"/>
                        </a:rPr>
                        <a:t>39.92%  </a:t>
                      </a:r>
                    </a:p>
                    <a:p>
                      <a:pPr marL="0" algn="l" defTabSz="914331" rtl="0" eaLnBrk="1" fontAlgn="t" latinLnBrk="0" hangingPunct="1"/>
                      <a:r>
                        <a:rPr lang="en-US" sz="1600" b="1" i="0" u="none" strike="noStrike" kern="1200" dirty="0" smtClean="0">
                          <a:solidFill>
                            <a:schemeClr val="bg1"/>
                          </a:solidFill>
                          <a:effectLst/>
                          <a:latin typeface="Arial Narrow" panose="020B0606020202030204" pitchFamily="34" charset="0"/>
                          <a:ea typeface="+mn-ea"/>
                          <a:cs typeface="+mn-cs"/>
                        </a:rPr>
                        <a:t>(97/243) </a:t>
                      </a:r>
                      <a:endParaRPr lang="en-ZA" sz="1600" b="1" i="0" u="none" strike="noStrike" kern="1200" dirty="0">
                        <a:solidFill>
                          <a:schemeClr val="bg1"/>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2121"/>
                    </a:solidFill>
                  </a:tcPr>
                </a:tc>
                <a:tc>
                  <a:txBody>
                    <a:bodyPr/>
                    <a:lstStyle/>
                    <a:p>
                      <a:pPr marL="0" algn="l" defTabSz="914331" rtl="0" eaLnBrk="1" fontAlgn="t" latinLnBrk="0" hangingPunct="1"/>
                      <a:r>
                        <a:rPr lang="en-US" sz="1600" b="0" i="0" u="none" strike="noStrike" kern="1200" dirty="0" smtClean="0">
                          <a:solidFill>
                            <a:srgbClr val="000000"/>
                          </a:solidFill>
                          <a:effectLst/>
                          <a:latin typeface="Arial Narrow" panose="020B0606020202030204" pitchFamily="34" charset="0"/>
                          <a:ea typeface="+mn-ea"/>
                          <a:cs typeface="+mn-cs"/>
                        </a:rPr>
                        <a:t>1.08%</a:t>
                      </a:r>
                      <a:endParaRPr lang="en-ZA" sz="1600" b="0" i="0" u="none" strike="noStrike" kern="1200" dirty="0" smtClean="0">
                        <a:solidFill>
                          <a:srgbClr val="000000"/>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lang="en-US" sz="1600" b="0" i="0" u="none" strike="noStrike" kern="1200" dirty="0" smtClean="0">
                          <a:solidFill>
                            <a:schemeClr val="tx1"/>
                          </a:solidFill>
                          <a:effectLst/>
                          <a:latin typeface="Arial Narrow" panose="020B0606020202030204" pitchFamily="34" charset="0"/>
                          <a:ea typeface="+mn-ea"/>
                          <a:cs typeface="+mn-cs"/>
                        </a:rPr>
                        <a:t>Brits correctional centre ( CMR)and</a:t>
                      </a:r>
                      <a:r>
                        <a:rPr lang="en-US" sz="1600" b="0" i="0" u="none" strike="noStrike" kern="1200" baseline="0" dirty="0" smtClean="0">
                          <a:solidFill>
                            <a:schemeClr val="tx1"/>
                          </a:solidFill>
                          <a:effectLst/>
                          <a:latin typeface="Arial Narrow" panose="020B0606020202030204" pitchFamily="34" charset="0"/>
                          <a:ea typeface="+mn-ea"/>
                          <a:cs typeface="+mn-cs"/>
                        </a:rPr>
                        <a:t> Nqamakwe correctional centre        ( ECMR)  are currently closed for renovations and could not be inspected.</a:t>
                      </a:r>
                      <a:endParaRPr lang="en-US" sz="1600" b="0" i="0" u="none" strike="noStrike" kern="1200" dirty="0" smtClean="0">
                        <a:solidFill>
                          <a:schemeClr val="tx1"/>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lang="en-US" sz="1600" b="0" i="0" u="none" strike="noStrike" kern="1200" dirty="0" smtClean="0">
                          <a:solidFill>
                            <a:schemeClr val="tx1"/>
                          </a:solidFill>
                          <a:effectLst/>
                          <a:latin typeface="Arial Narrow" panose="020B0606020202030204" pitchFamily="34" charset="0"/>
                          <a:ea typeface="+mn-ea"/>
                          <a:cs typeface="+mn-cs"/>
                        </a:rPr>
                        <a:t>Inspection to resume when correctional centres open.</a:t>
                      </a:r>
                      <a:endParaRPr lang="en-ZA" sz="1600" b="0" i="0" u="none" strike="noStrike" kern="1200" dirty="0">
                        <a:solidFill>
                          <a:schemeClr val="tx1"/>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bl>
          </a:graphicData>
        </a:graphic>
      </p:graphicFrame>
      <p:sp>
        <p:nvSpPr>
          <p:cNvPr id="6" name="Title 3"/>
          <p:cNvSpPr>
            <a:spLocks noGrp="1"/>
          </p:cNvSpPr>
          <p:nvPr>
            <p:ph type="title"/>
          </p:nvPr>
        </p:nvSpPr>
        <p:spPr>
          <a:xfrm>
            <a:off x="246063" y="596901"/>
            <a:ext cx="8647112" cy="657742"/>
          </a:xfrm>
        </p:spPr>
        <p:txBody>
          <a:bodyPr/>
          <a:lstStyle/>
          <a:p>
            <a:pPr lvl="0" algn="ctr">
              <a:lnSpc>
                <a:spcPct val="110000"/>
              </a:lnSpc>
            </a:pPr>
            <a:r>
              <a:rPr lang="en-US" sz="2400" kern="1200" dirty="0">
                <a:solidFill>
                  <a:srgbClr val="006600"/>
                </a:solidFill>
              </a:rPr>
              <a:t>PROGRAMME 1: </a:t>
            </a:r>
            <a:r>
              <a:rPr lang="en-US" sz="2400" kern="1200" dirty="0" smtClean="0">
                <a:solidFill>
                  <a:srgbClr val="006600"/>
                </a:solidFill>
              </a:rPr>
              <a:t>ADMINISTRATION</a:t>
            </a:r>
            <a:br>
              <a:rPr lang="en-US" sz="2400" kern="1200" dirty="0" smtClean="0">
                <a:solidFill>
                  <a:srgbClr val="006600"/>
                </a:solidFill>
              </a:rPr>
            </a:br>
            <a:r>
              <a:rPr lang="en-US" sz="2400" kern="1200" dirty="0" smtClean="0"/>
              <a:t>JICS </a:t>
            </a:r>
            <a:r>
              <a:rPr lang="en-US" sz="2400" kern="1200" dirty="0">
                <a:solidFill>
                  <a:srgbClr val="FF0000"/>
                </a:solidFill>
              </a:rPr>
              <a:t/>
            </a:r>
            <a:br>
              <a:rPr lang="en-US" sz="2400" kern="1200" dirty="0">
                <a:solidFill>
                  <a:srgbClr val="FF0000"/>
                </a:solidFill>
              </a:rPr>
            </a:br>
            <a:endParaRPr lang="en-US" sz="2400" dirty="0"/>
          </a:p>
        </p:txBody>
      </p:sp>
    </p:spTree>
    <p:extLst>
      <p:ext uri="{BB962C8B-B14F-4D97-AF65-F5344CB8AC3E}">
        <p14:creationId xmlns:p14="http://schemas.microsoft.com/office/powerpoint/2010/main" xmlns="" val="33292112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E257AD74-B80A-46C1-B508-BBF3FDEF0BB0}"/>
              </a:ext>
            </a:extLst>
          </p:cNvPr>
          <p:cNvSpPr/>
          <p:nvPr/>
        </p:nvSpPr>
        <p:spPr>
          <a:xfrm>
            <a:off x="12" y="0"/>
            <a:ext cx="3034601" cy="6858000"/>
          </a:xfrm>
          <a:prstGeom prst="rect">
            <a:avLst/>
          </a:prstGeom>
          <a:solidFill>
            <a:srgbClr val="005427"/>
          </a:solidFill>
          <a:ln w="12700" cap="flat" cmpd="sng" algn="ctr">
            <a:noFill/>
            <a:prstDash val="solid"/>
            <a:miter lim="800000"/>
          </a:ln>
          <a:effectLst/>
        </p:spPr>
        <p:txBody>
          <a:bodyPr rtlCol="0" anchor="t"/>
          <a:lstStyle/>
          <a:p>
            <a:pPr algn="ctr" defTabSz="914400" fontAlgn="auto">
              <a:spcBef>
                <a:spcPts val="0"/>
              </a:spcBef>
              <a:spcAft>
                <a:spcPts val="0"/>
              </a:spcAft>
            </a:pPr>
            <a:endParaRPr lang="en-GB" sz="2800" b="1" kern="0" dirty="0" smtClean="0">
              <a:solidFill>
                <a:prstClr val="white"/>
              </a:solidFill>
              <a:latin typeface="Lato"/>
            </a:endParaRPr>
          </a:p>
          <a:p>
            <a:pPr algn="ctr" defTabSz="914400" fontAlgn="auto">
              <a:spcBef>
                <a:spcPts val="0"/>
              </a:spcBef>
              <a:spcAft>
                <a:spcPts val="0"/>
              </a:spcAft>
            </a:pPr>
            <a:endParaRPr lang="en-GB" sz="2800" b="1" kern="0" dirty="0" smtClean="0">
              <a:solidFill>
                <a:prstClr val="white"/>
              </a:solidFill>
              <a:latin typeface="Lato"/>
            </a:endParaRPr>
          </a:p>
          <a:p>
            <a:pPr algn="ctr" defTabSz="914400" fontAlgn="auto">
              <a:spcBef>
                <a:spcPts val="0"/>
              </a:spcBef>
              <a:spcAft>
                <a:spcPts val="0"/>
              </a:spcAft>
            </a:pPr>
            <a:endParaRPr lang="en-GB" sz="2800" b="1" kern="0" dirty="0" smtClean="0">
              <a:solidFill>
                <a:prstClr val="white"/>
              </a:solidFill>
              <a:latin typeface="Lato"/>
            </a:endParaRPr>
          </a:p>
        </p:txBody>
      </p:sp>
      <p:sp>
        <p:nvSpPr>
          <p:cNvPr id="7" name="Rectangle 6">
            <a:extLst>
              <a:ext uri="{FF2B5EF4-FFF2-40B4-BE49-F238E27FC236}">
                <a16:creationId xmlns:a16="http://schemas.microsoft.com/office/drawing/2014/main" xmlns="" id="{4A61BAA2-1015-439D-B53A-ED3DC019E093}"/>
              </a:ext>
            </a:extLst>
          </p:cNvPr>
          <p:cNvSpPr/>
          <p:nvPr/>
        </p:nvSpPr>
        <p:spPr>
          <a:xfrm>
            <a:off x="12" y="5588603"/>
            <a:ext cx="89807" cy="866830"/>
          </a:xfrm>
          <a:prstGeom prst="rect">
            <a:avLst/>
          </a:prstGeom>
          <a:solidFill>
            <a:srgbClr val="CAAE5F"/>
          </a:solidFill>
          <a:ln w="12700" cap="flat" cmpd="sng" algn="ctr">
            <a:noFill/>
            <a:prstDash val="solid"/>
            <a:miter lim="800000"/>
          </a:ln>
          <a:effectLst/>
        </p:spPr>
        <p:txBody>
          <a:bodyPr rtlCol="0" anchor="ctr"/>
          <a:lstStyle/>
          <a:p>
            <a:pPr algn="ctr" defTabSz="914400" fontAlgn="auto">
              <a:spcBef>
                <a:spcPts val="0"/>
              </a:spcBef>
              <a:spcAft>
                <a:spcPts val="0"/>
              </a:spcAft>
            </a:pPr>
            <a:endParaRPr lang="en-GB" kern="0" baseline="-25000" dirty="0" smtClean="0">
              <a:solidFill>
                <a:prstClr val="white"/>
              </a:solidFill>
              <a:latin typeface="Lato"/>
            </a:endParaRPr>
          </a:p>
        </p:txBody>
      </p:sp>
      <p:sp>
        <p:nvSpPr>
          <p:cNvPr id="6" name="Title 1">
            <a:extLst>
              <a:ext uri="{FF2B5EF4-FFF2-40B4-BE49-F238E27FC236}">
                <a16:creationId xmlns:a16="http://schemas.microsoft.com/office/drawing/2014/main" xmlns="" id="{AC64080E-8B45-418B-8A50-0BE35E625706}"/>
              </a:ext>
            </a:extLst>
          </p:cNvPr>
          <p:cNvSpPr txBox="1">
            <a:spLocks/>
          </p:cNvSpPr>
          <p:nvPr/>
        </p:nvSpPr>
        <p:spPr>
          <a:xfrm>
            <a:off x="3233057" y="2291482"/>
            <a:ext cx="5499198" cy="1818597"/>
          </a:xfrm>
          <a:prstGeom prst="rect">
            <a:avLst/>
          </a:prstGeom>
          <a:solidFill>
            <a:srgbClr val="FFFFFF">
              <a:alpha val="69804"/>
            </a:srgbClr>
          </a:solidFill>
        </p:spPr>
        <p:txBody>
          <a:bodyPr vert="horz" lIns="91440" tIns="45720" rIns="91440" bIns="45720" rtlCol="0" anchor="b">
            <a:noAutofit/>
          </a:bodyPr>
          <a:lstStyle>
            <a:lvl1pPr algn="ctr" defTabSz="869137" rtl="0" eaLnBrk="1" latinLnBrk="0" hangingPunct="1">
              <a:lnSpc>
                <a:spcPct val="90000"/>
              </a:lnSpc>
              <a:spcBef>
                <a:spcPct val="0"/>
              </a:spcBef>
              <a:buNone/>
              <a:defRPr sz="4000" b="1" kern="1200" cap="all" baseline="0">
                <a:solidFill>
                  <a:schemeClr val="tx1"/>
                </a:solidFill>
                <a:latin typeface="+mj-lt"/>
                <a:ea typeface="+mj-ea"/>
                <a:cs typeface="+mj-cs"/>
              </a:defRPr>
            </a:lvl1pPr>
          </a:lstStyle>
          <a:p>
            <a:pPr defTabSz="914400">
              <a:lnSpc>
                <a:spcPct val="100000"/>
              </a:lnSpc>
              <a:spcBef>
                <a:spcPts val="600"/>
              </a:spcBef>
            </a:pPr>
            <a:endParaRPr lang="en-ZA" dirty="0" smtClean="0">
              <a:solidFill>
                <a:prstClr val="black"/>
              </a:solidFill>
            </a:endParaRPr>
          </a:p>
          <a:p>
            <a:pPr defTabSz="914400">
              <a:lnSpc>
                <a:spcPct val="100000"/>
              </a:lnSpc>
              <a:spcBef>
                <a:spcPts val="600"/>
              </a:spcBef>
            </a:pPr>
            <a:r>
              <a:rPr lang="en-ZA" dirty="0" smtClean="0">
                <a:solidFill>
                  <a:prstClr val="black"/>
                </a:solidFill>
              </a:rPr>
              <a:t>Performance FOR PROGRAMME 2: INCARCERATION</a:t>
            </a:r>
            <a:endParaRPr lang="en-ZA" dirty="0">
              <a:solidFill>
                <a:prstClr val="black"/>
              </a:solidFill>
            </a:endParaRPr>
          </a:p>
        </p:txBody>
      </p:sp>
      <p:sp>
        <p:nvSpPr>
          <p:cNvPr id="8" name="Subtitle 2">
            <a:extLst>
              <a:ext uri="{FF2B5EF4-FFF2-40B4-BE49-F238E27FC236}">
                <a16:creationId xmlns:a16="http://schemas.microsoft.com/office/drawing/2014/main" xmlns="" id="{2D5A021C-70AF-478C-9C9F-539DEC5AF55D}"/>
              </a:ext>
            </a:extLst>
          </p:cNvPr>
          <p:cNvSpPr txBox="1">
            <a:spLocks/>
          </p:cNvSpPr>
          <p:nvPr/>
        </p:nvSpPr>
        <p:spPr>
          <a:xfrm>
            <a:off x="3736605" y="6022018"/>
            <a:ext cx="5093482" cy="747556"/>
          </a:xfrm>
          <a:prstGeom prst="rect">
            <a:avLst/>
          </a:prstGeom>
          <a:solidFill>
            <a:srgbClr val="FFFFFF">
              <a:alpha val="69804"/>
            </a:srgbClr>
          </a:solidFill>
        </p:spPr>
        <p:txBody>
          <a:bodyPr vert="horz" lIns="91440" tIns="45720" rIns="91440" bIns="45720" rtlCol="0">
            <a:normAutofit/>
          </a:bodyPr>
          <a:lstStyle>
            <a:lvl1pPr marL="0" indent="0" algn="ctr" defTabSz="869137" rtl="0" eaLnBrk="1" latinLnBrk="0" hangingPunct="1">
              <a:lnSpc>
                <a:spcPct val="90000"/>
              </a:lnSpc>
              <a:spcBef>
                <a:spcPts val="951"/>
              </a:spcBef>
              <a:buFont typeface="Arial" panose="020B0604020202020204" pitchFamily="34" charset="0"/>
              <a:buNone/>
              <a:defRPr sz="2281" kern="1200" cap="all" baseline="0">
                <a:solidFill>
                  <a:schemeClr val="accent3">
                    <a:lumMod val="75000"/>
                  </a:schemeClr>
                </a:solidFill>
                <a:latin typeface="+mn-lt"/>
                <a:ea typeface="+mn-ea"/>
                <a:cs typeface="+mn-cs"/>
              </a:defRPr>
            </a:lvl1pPr>
            <a:lvl2pPr marL="434569" indent="0" algn="ctr" defTabSz="869137" rtl="0" eaLnBrk="1" latinLnBrk="0" hangingPunct="1">
              <a:lnSpc>
                <a:spcPct val="90000"/>
              </a:lnSpc>
              <a:spcBef>
                <a:spcPts val="475"/>
              </a:spcBef>
              <a:buFont typeface="Arial" panose="020B0604020202020204" pitchFamily="34" charset="0"/>
              <a:buNone/>
              <a:defRPr sz="1901" kern="1200">
                <a:solidFill>
                  <a:schemeClr val="tx1"/>
                </a:solidFill>
                <a:latin typeface="+mn-lt"/>
                <a:ea typeface="+mn-ea"/>
                <a:cs typeface="+mn-cs"/>
              </a:defRPr>
            </a:lvl2pPr>
            <a:lvl3pPr marL="869137" indent="0" algn="ctr" defTabSz="869137" rtl="0" eaLnBrk="1" latinLnBrk="0" hangingPunct="1">
              <a:lnSpc>
                <a:spcPct val="90000"/>
              </a:lnSpc>
              <a:spcBef>
                <a:spcPts val="475"/>
              </a:spcBef>
              <a:buFont typeface="Arial" panose="020B0604020202020204" pitchFamily="34" charset="0"/>
              <a:buNone/>
              <a:defRPr sz="1711" kern="1200">
                <a:solidFill>
                  <a:schemeClr val="tx1"/>
                </a:solidFill>
                <a:latin typeface="+mn-lt"/>
                <a:ea typeface="+mn-ea"/>
                <a:cs typeface="+mn-cs"/>
              </a:defRPr>
            </a:lvl3pPr>
            <a:lvl4pPr marL="1303706" indent="0" algn="ctr" defTabSz="869137" rtl="0" eaLnBrk="1" latinLnBrk="0" hangingPunct="1">
              <a:lnSpc>
                <a:spcPct val="90000"/>
              </a:lnSpc>
              <a:spcBef>
                <a:spcPts val="475"/>
              </a:spcBef>
              <a:buFont typeface="Arial" panose="020B0604020202020204" pitchFamily="34" charset="0"/>
              <a:buNone/>
              <a:defRPr sz="1521" kern="1200">
                <a:solidFill>
                  <a:schemeClr val="tx1"/>
                </a:solidFill>
                <a:latin typeface="+mn-lt"/>
                <a:ea typeface="+mn-ea"/>
                <a:cs typeface="+mn-cs"/>
              </a:defRPr>
            </a:lvl4pPr>
            <a:lvl5pPr marL="1738274" indent="0" algn="ctr" defTabSz="869137" rtl="0" eaLnBrk="1" latinLnBrk="0" hangingPunct="1">
              <a:lnSpc>
                <a:spcPct val="90000"/>
              </a:lnSpc>
              <a:spcBef>
                <a:spcPts val="475"/>
              </a:spcBef>
              <a:buFont typeface="Arial" panose="020B0604020202020204" pitchFamily="34" charset="0"/>
              <a:buNone/>
              <a:defRPr sz="1521" kern="1200">
                <a:solidFill>
                  <a:schemeClr val="tx1"/>
                </a:solidFill>
                <a:latin typeface="+mn-lt"/>
                <a:ea typeface="+mn-ea"/>
                <a:cs typeface="+mn-cs"/>
              </a:defRPr>
            </a:lvl5pPr>
            <a:lvl6pPr marL="2172843" indent="0" algn="ctr" defTabSz="869137" rtl="0" eaLnBrk="1" latinLnBrk="0" hangingPunct="1">
              <a:lnSpc>
                <a:spcPct val="90000"/>
              </a:lnSpc>
              <a:spcBef>
                <a:spcPts val="475"/>
              </a:spcBef>
              <a:buFont typeface="Arial" panose="020B0604020202020204" pitchFamily="34" charset="0"/>
              <a:buNone/>
              <a:defRPr sz="1521" kern="1200">
                <a:solidFill>
                  <a:schemeClr val="tx1"/>
                </a:solidFill>
                <a:latin typeface="+mn-lt"/>
                <a:ea typeface="+mn-ea"/>
                <a:cs typeface="+mn-cs"/>
              </a:defRPr>
            </a:lvl6pPr>
            <a:lvl7pPr marL="2607412" indent="0" algn="ctr" defTabSz="869137" rtl="0" eaLnBrk="1" latinLnBrk="0" hangingPunct="1">
              <a:lnSpc>
                <a:spcPct val="90000"/>
              </a:lnSpc>
              <a:spcBef>
                <a:spcPts val="475"/>
              </a:spcBef>
              <a:buFont typeface="Arial" panose="020B0604020202020204" pitchFamily="34" charset="0"/>
              <a:buNone/>
              <a:defRPr sz="1521" kern="1200">
                <a:solidFill>
                  <a:schemeClr val="tx1"/>
                </a:solidFill>
                <a:latin typeface="+mn-lt"/>
                <a:ea typeface="+mn-ea"/>
                <a:cs typeface="+mn-cs"/>
              </a:defRPr>
            </a:lvl7pPr>
            <a:lvl8pPr marL="3041980" indent="0" algn="ctr" defTabSz="869137" rtl="0" eaLnBrk="1" latinLnBrk="0" hangingPunct="1">
              <a:lnSpc>
                <a:spcPct val="90000"/>
              </a:lnSpc>
              <a:spcBef>
                <a:spcPts val="475"/>
              </a:spcBef>
              <a:buFont typeface="Arial" panose="020B0604020202020204" pitchFamily="34" charset="0"/>
              <a:buNone/>
              <a:defRPr sz="1521" kern="1200">
                <a:solidFill>
                  <a:schemeClr val="tx1"/>
                </a:solidFill>
                <a:latin typeface="+mn-lt"/>
                <a:ea typeface="+mn-ea"/>
                <a:cs typeface="+mn-cs"/>
              </a:defRPr>
            </a:lvl8pPr>
            <a:lvl9pPr marL="3476549" indent="0" algn="ctr" defTabSz="869137" rtl="0" eaLnBrk="1" latinLnBrk="0" hangingPunct="1">
              <a:lnSpc>
                <a:spcPct val="90000"/>
              </a:lnSpc>
              <a:spcBef>
                <a:spcPts val="475"/>
              </a:spcBef>
              <a:buFont typeface="Arial" panose="020B0604020202020204" pitchFamily="34" charset="0"/>
              <a:buNone/>
              <a:defRPr sz="1521" kern="1200">
                <a:solidFill>
                  <a:schemeClr val="tx1"/>
                </a:solidFill>
                <a:latin typeface="+mn-lt"/>
                <a:ea typeface="+mn-ea"/>
                <a:cs typeface="+mn-cs"/>
              </a:defRPr>
            </a:lvl9pPr>
          </a:lstStyle>
          <a:p>
            <a:pPr fontAlgn="auto">
              <a:spcAft>
                <a:spcPts val="0"/>
              </a:spcAft>
            </a:pPr>
            <a:r>
              <a:rPr lang="en-US" dirty="0" smtClean="0">
                <a:solidFill>
                  <a:srgbClr val="A9711B">
                    <a:lumMod val="75000"/>
                  </a:srgbClr>
                </a:solidFill>
                <a:latin typeface="Lato"/>
              </a:rPr>
              <a:t>Quarter 3 of 2019/2020</a:t>
            </a:r>
          </a:p>
        </p:txBody>
      </p:sp>
      <p:sp>
        <p:nvSpPr>
          <p:cNvPr id="9" name="Title 3">
            <a:extLst>
              <a:ext uri="{FF2B5EF4-FFF2-40B4-BE49-F238E27FC236}">
                <a16:creationId xmlns:a16="http://schemas.microsoft.com/office/drawing/2014/main" xmlns="" id="{2084556A-6695-4787-A636-70E1FCF69EC3}"/>
              </a:ext>
            </a:extLst>
          </p:cNvPr>
          <p:cNvSpPr txBox="1">
            <a:spLocks/>
          </p:cNvSpPr>
          <p:nvPr/>
        </p:nvSpPr>
        <p:spPr>
          <a:xfrm rot="16200000">
            <a:off x="-2812256" y="2856729"/>
            <a:ext cx="6638926" cy="1014413"/>
          </a:xfrm>
          <a:prstGeom prst="rect">
            <a:avLst/>
          </a:prstGeom>
        </p:spPr>
        <p:txBody>
          <a:bodyPr vert="horz" lIns="91440" tIns="45720" rIns="91440" bIns="45720" rtlCol="0" anchor="ctr">
            <a:normAutofit/>
          </a:bodyPr>
          <a:lstStyle>
            <a:lvl1pPr algn="l" defTabSz="869137" rtl="0" eaLnBrk="1" latinLnBrk="0" hangingPunct="1">
              <a:lnSpc>
                <a:spcPct val="90000"/>
              </a:lnSpc>
              <a:spcBef>
                <a:spcPct val="0"/>
              </a:spcBef>
              <a:buNone/>
              <a:defRPr sz="2800" b="1" kern="1200">
                <a:solidFill>
                  <a:schemeClr val="tx1"/>
                </a:solidFill>
                <a:latin typeface="+mj-lt"/>
                <a:ea typeface="+mj-ea"/>
                <a:cs typeface="+mj-cs"/>
              </a:defRPr>
            </a:lvl1pPr>
          </a:lstStyle>
          <a:p>
            <a:pPr fontAlgn="auto">
              <a:spcAft>
                <a:spcPts val="0"/>
              </a:spcAft>
            </a:pPr>
            <a:r>
              <a:rPr lang="en-GB" sz="2400" dirty="0" smtClean="0">
                <a:solidFill>
                  <a:prstClr val="white"/>
                </a:solidFill>
                <a:latin typeface="Lato"/>
              </a:rPr>
              <a:t>2019/20 3</a:t>
            </a:r>
            <a:r>
              <a:rPr lang="en-GB" sz="2400" baseline="30000" dirty="0" smtClean="0">
                <a:solidFill>
                  <a:prstClr val="white"/>
                </a:solidFill>
                <a:latin typeface="Lato"/>
              </a:rPr>
              <a:t>RD</a:t>
            </a:r>
            <a:r>
              <a:rPr lang="en-GB" sz="2400" dirty="0" smtClean="0">
                <a:solidFill>
                  <a:prstClr val="white"/>
                </a:solidFill>
                <a:latin typeface="Lato"/>
              </a:rPr>
              <a:t>  QUARTER PERFORMANCE REVIEW</a:t>
            </a:r>
            <a:endParaRPr lang="en-GB" sz="2400" dirty="0">
              <a:solidFill>
                <a:prstClr val="white"/>
              </a:solidFill>
              <a:latin typeface="Lato"/>
            </a:endParaRPr>
          </a:p>
        </p:txBody>
      </p:sp>
    </p:spTree>
    <p:extLst>
      <p:ext uri="{BB962C8B-B14F-4D97-AF65-F5344CB8AC3E}">
        <p14:creationId xmlns:p14="http://schemas.microsoft.com/office/powerpoint/2010/main" xmlns="" val="4152542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4" y="678048"/>
            <a:ext cx="8647112" cy="387798"/>
          </a:xfrm>
        </p:spPr>
        <p:txBody>
          <a:bodyPr/>
          <a:lstStyle/>
          <a:p>
            <a:pPr algn="ctr"/>
            <a:r>
              <a:rPr lang="en-US" sz="2800" dirty="0" smtClean="0"/>
              <a:t>PRESENTATION OUTLINE</a:t>
            </a:r>
            <a:endParaRPr lang="en-US"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4203167068"/>
              </p:ext>
            </p:extLst>
          </p:nvPr>
        </p:nvGraphicFramePr>
        <p:xfrm>
          <a:off x="322267" y="1024101"/>
          <a:ext cx="8647113" cy="4868697"/>
        </p:xfrm>
        <a:graphic>
          <a:graphicData uri="http://schemas.openxmlformats.org/drawingml/2006/table">
            <a:tbl>
              <a:tblPr firstRow="1" bandRow="1">
                <a:tableStyleId>{D27102A9-8310-4765-A935-A1911B00CA55}</a:tableStyleId>
              </a:tblPr>
              <a:tblGrid>
                <a:gridCol w="514761">
                  <a:extLst>
                    <a:ext uri="{9D8B030D-6E8A-4147-A177-3AD203B41FA5}">
                      <a16:colId xmlns:a16="http://schemas.microsoft.com/office/drawing/2014/main" xmlns="" val="20000"/>
                    </a:ext>
                  </a:extLst>
                </a:gridCol>
                <a:gridCol w="5574405">
                  <a:extLst>
                    <a:ext uri="{9D8B030D-6E8A-4147-A177-3AD203B41FA5}">
                      <a16:colId xmlns:a16="http://schemas.microsoft.com/office/drawing/2014/main" xmlns="" val="20001"/>
                    </a:ext>
                  </a:extLst>
                </a:gridCol>
                <a:gridCol w="2557947">
                  <a:extLst>
                    <a:ext uri="{9D8B030D-6E8A-4147-A177-3AD203B41FA5}">
                      <a16:colId xmlns:a16="http://schemas.microsoft.com/office/drawing/2014/main" xmlns="" val="20002"/>
                    </a:ext>
                  </a:extLst>
                </a:gridCol>
              </a:tblGrid>
              <a:tr h="342417">
                <a:tc>
                  <a:txBody>
                    <a:bodyPr/>
                    <a:lstStyle/>
                    <a:p>
                      <a:r>
                        <a:rPr lang="en-ZA" sz="1600" dirty="0" smtClean="0">
                          <a:solidFill>
                            <a:schemeClr val="bg1"/>
                          </a:solidFill>
                        </a:rPr>
                        <a:t>No. </a:t>
                      </a:r>
                      <a:endParaRPr lang="en-ZA" sz="1600" dirty="0">
                        <a:solidFill>
                          <a:schemeClr val="bg1"/>
                        </a:solidFill>
                      </a:endParaRPr>
                    </a:p>
                  </a:txBody>
                  <a:tcPr>
                    <a:solidFill>
                      <a:srgbClr val="006600"/>
                    </a:solidFill>
                  </a:tcPr>
                </a:tc>
                <a:tc>
                  <a:txBody>
                    <a:bodyPr/>
                    <a:lstStyle/>
                    <a:p>
                      <a:r>
                        <a:rPr lang="en-ZA" sz="1600" dirty="0" smtClean="0">
                          <a:solidFill>
                            <a:schemeClr val="bg1"/>
                          </a:solidFill>
                        </a:rPr>
                        <a:t>Item</a:t>
                      </a:r>
                      <a:endParaRPr lang="en-ZA" sz="1600" dirty="0">
                        <a:solidFill>
                          <a:schemeClr val="bg1"/>
                        </a:solidFill>
                      </a:endParaRPr>
                    </a:p>
                  </a:txBody>
                  <a:tcPr>
                    <a:solidFill>
                      <a:srgbClr val="006600"/>
                    </a:solidFill>
                  </a:tcPr>
                </a:tc>
                <a:tc>
                  <a:txBody>
                    <a:bodyPr/>
                    <a:lstStyle/>
                    <a:p>
                      <a:r>
                        <a:rPr lang="en-ZA" sz="1600" dirty="0" smtClean="0">
                          <a:solidFill>
                            <a:schemeClr val="bg1"/>
                          </a:solidFill>
                        </a:rPr>
                        <a:t>Slide</a:t>
                      </a:r>
                      <a:endParaRPr lang="en-ZA" sz="1600" dirty="0">
                        <a:solidFill>
                          <a:schemeClr val="bg1"/>
                        </a:solidFill>
                      </a:endParaRPr>
                    </a:p>
                  </a:txBody>
                  <a:tcPr>
                    <a:solidFill>
                      <a:srgbClr val="006600"/>
                    </a:solidFill>
                  </a:tcPr>
                </a:tc>
                <a:extLst>
                  <a:ext uri="{0D108BD9-81ED-4DB2-BD59-A6C34878D82A}">
                    <a16:rowId xmlns:a16="http://schemas.microsoft.com/office/drawing/2014/main" xmlns="" val="10000"/>
                  </a:ext>
                </a:extLst>
              </a:tr>
              <a:tr h="411480">
                <a:tc>
                  <a:txBody>
                    <a:bodyPr/>
                    <a:lstStyle/>
                    <a:p>
                      <a:r>
                        <a:rPr lang="en-ZA" sz="1400" dirty="0" smtClean="0"/>
                        <a:t>1.</a:t>
                      </a:r>
                      <a:endParaRPr lang="en-ZA" sz="1400" dirty="0"/>
                    </a:p>
                  </a:txBody>
                  <a:tcPr anchor="ctr"/>
                </a:tc>
                <a:tc>
                  <a:txBody>
                    <a:bodyPr/>
                    <a:lstStyle/>
                    <a:p>
                      <a:pPr marL="57150" lvl="0" indent="0" algn="l">
                        <a:lnSpc>
                          <a:spcPct val="150000"/>
                        </a:lnSpc>
                        <a:spcBef>
                          <a:spcPct val="20000"/>
                        </a:spcBef>
                        <a:buClr>
                          <a:srgbClr val="7D0900"/>
                        </a:buClr>
                        <a:buNone/>
                        <a:defRPr/>
                      </a:pPr>
                      <a:r>
                        <a:rPr kumimoji="1" lang="en-US" sz="1400" b="0" kern="1200" dirty="0" smtClean="0">
                          <a:solidFill>
                            <a:schemeClr val="tx1"/>
                          </a:solidFill>
                          <a:latin typeface="+mn-lt"/>
                          <a:ea typeface="+mn-ea"/>
                          <a:cs typeface="Arial" panose="020B0604020202020204" pitchFamily="34" charset="0"/>
                        </a:rPr>
                        <a:t>Overview of 3</a:t>
                      </a:r>
                      <a:r>
                        <a:rPr kumimoji="1" lang="en-US" sz="1400" b="0" kern="1200" baseline="30000" dirty="0" smtClean="0">
                          <a:solidFill>
                            <a:schemeClr val="tx1"/>
                          </a:solidFill>
                          <a:latin typeface="+mn-lt"/>
                          <a:ea typeface="+mn-ea"/>
                          <a:cs typeface="Arial" panose="020B0604020202020204" pitchFamily="34" charset="0"/>
                        </a:rPr>
                        <a:t>rd</a:t>
                      </a:r>
                      <a:r>
                        <a:rPr kumimoji="1" lang="en-US" sz="1400" b="0" kern="1200" dirty="0" smtClean="0">
                          <a:solidFill>
                            <a:schemeClr val="tx1"/>
                          </a:solidFill>
                          <a:latin typeface="+mn-lt"/>
                          <a:ea typeface="+mn-ea"/>
                          <a:cs typeface="Arial" panose="020B0604020202020204" pitchFamily="34" charset="0"/>
                        </a:rPr>
                        <a:t> Quarter performance for 2019/20 </a:t>
                      </a:r>
                    </a:p>
                  </a:txBody>
                  <a:tcPr anchor="ctr"/>
                </a:tc>
                <a:tc>
                  <a:txBody>
                    <a:bodyPr/>
                    <a:lstStyle/>
                    <a:p>
                      <a:pPr marL="0" marR="0" indent="0" algn="l" defTabSz="914331" rtl="0" eaLnBrk="1" fontAlgn="auto" latinLnBrk="0" hangingPunct="1">
                        <a:lnSpc>
                          <a:spcPct val="150000"/>
                        </a:lnSpc>
                        <a:spcBef>
                          <a:spcPts val="0"/>
                        </a:spcBef>
                        <a:spcAft>
                          <a:spcPts val="0"/>
                        </a:spcAft>
                        <a:buClrTx/>
                        <a:buSzTx/>
                        <a:buFontTx/>
                        <a:buNone/>
                        <a:tabLst/>
                        <a:defRPr/>
                      </a:pPr>
                      <a:r>
                        <a:rPr lang="en-ZA" sz="1400" dirty="0" smtClean="0"/>
                        <a:t>3 - 7</a:t>
                      </a:r>
                    </a:p>
                  </a:txBody>
                  <a:tcPr anchor="ctr"/>
                </a:tc>
                <a:extLst>
                  <a:ext uri="{0D108BD9-81ED-4DB2-BD59-A6C34878D82A}">
                    <a16:rowId xmlns:a16="http://schemas.microsoft.com/office/drawing/2014/main" xmlns="" val="10001"/>
                  </a:ext>
                </a:extLst>
              </a:tr>
              <a:tr h="411480">
                <a:tc>
                  <a:txBody>
                    <a:bodyPr/>
                    <a:lstStyle/>
                    <a:p>
                      <a:pPr marL="0" marR="0" lvl="0" indent="0" algn="l" defTabSz="914331" rtl="0" eaLnBrk="1" fontAlgn="auto" latinLnBrk="0" hangingPunct="1">
                        <a:lnSpc>
                          <a:spcPct val="100000"/>
                        </a:lnSpc>
                        <a:spcBef>
                          <a:spcPts val="0"/>
                        </a:spcBef>
                        <a:spcAft>
                          <a:spcPts val="0"/>
                        </a:spcAft>
                        <a:buClrTx/>
                        <a:buSzTx/>
                        <a:buFontTx/>
                        <a:buNone/>
                        <a:tabLst/>
                        <a:defRPr/>
                      </a:pPr>
                      <a:r>
                        <a:rPr lang="en-ZA" sz="1400" dirty="0" smtClean="0"/>
                        <a:t>2.</a:t>
                      </a:r>
                    </a:p>
                  </a:txBody>
                  <a:tcPr anchor="ctr"/>
                </a:tc>
                <a:tc>
                  <a:txBody>
                    <a:bodyPr/>
                    <a:lstStyle/>
                    <a:p>
                      <a:pPr marL="57150" indent="0" algn="l">
                        <a:lnSpc>
                          <a:spcPct val="150000"/>
                        </a:lnSpc>
                        <a:spcBef>
                          <a:spcPct val="20000"/>
                        </a:spcBef>
                        <a:buClr>
                          <a:srgbClr val="7D0900"/>
                        </a:buClr>
                        <a:buNone/>
                        <a:defRPr/>
                      </a:pPr>
                      <a:r>
                        <a:rPr kumimoji="1" lang="en-US" sz="1400" b="0" kern="1200" dirty="0" smtClean="0">
                          <a:solidFill>
                            <a:schemeClr val="tx1"/>
                          </a:solidFill>
                          <a:latin typeface="+mn-lt"/>
                          <a:ea typeface="+mn-ea"/>
                          <a:cs typeface="Arial" panose="020B0604020202020204" pitchFamily="34" charset="0"/>
                        </a:rPr>
                        <a:t>Trend analysis  on indicators not achieved during Q1, Q2 and Q3</a:t>
                      </a:r>
                    </a:p>
                  </a:txBody>
                  <a:tcPr anchor="ctr"/>
                </a:tc>
                <a:tc>
                  <a:txBody>
                    <a:bodyPr/>
                    <a:lstStyle/>
                    <a:p>
                      <a:pPr>
                        <a:lnSpc>
                          <a:spcPct val="150000"/>
                        </a:lnSpc>
                      </a:pPr>
                      <a:r>
                        <a:rPr lang="en-ZA" sz="1400" dirty="0" smtClean="0"/>
                        <a:t>8 - 9</a:t>
                      </a:r>
                      <a:endParaRPr lang="en-ZA" sz="1400" dirty="0"/>
                    </a:p>
                  </a:txBody>
                  <a:tcPr anchor="ctr"/>
                </a:tc>
                <a:extLst>
                  <a:ext uri="{0D108BD9-81ED-4DB2-BD59-A6C34878D82A}">
                    <a16:rowId xmlns:a16="http://schemas.microsoft.com/office/drawing/2014/main" xmlns="" val="10002"/>
                  </a:ext>
                </a:extLst>
              </a:tr>
              <a:tr h="411480">
                <a:tc>
                  <a:txBody>
                    <a:bodyPr/>
                    <a:lstStyle/>
                    <a:p>
                      <a:pPr marL="0" marR="0" lvl="0" indent="0" algn="l" defTabSz="914331" rtl="0" eaLnBrk="1" fontAlgn="auto" latinLnBrk="0" hangingPunct="1">
                        <a:lnSpc>
                          <a:spcPct val="100000"/>
                        </a:lnSpc>
                        <a:spcBef>
                          <a:spcPts val="0"/>
                        </a:spcBef>
                        <a:spcAft>
                          <a:spcPts val="0"/>
                        </a:spcAft>
                        <a:buClrTx/>
                        <a:buSzTx/>
                        <a:buFontTx/>
                        <a:buNone/>
                        <a:tabLst/>
                        <a:defRPr/>
                      </a:pPr>
                      <a:r>
                        <a:rPr lang="en-ZA" sz="1400" dirty="0" smtClean="0">
                          <a:solidFill>
                            <a:schemeClr val="tx1"/>
                          </a:solidFill>
                        </a:rPr>
                        <a:t>3. </a:t>
                      </a:r>
                    </a:p>
                  </a:txBody>
                  <a:tcPr anchor="ctr"/>
                </a:tc>
                <a:tc>
                  <a:txBody>
                    <a:bodyPr/>
                    <a:lstStyle/>
                    <a:p>
                      <a:pPr marL="57150" indent="0" algn="l">
                        <a:lnSpc>
                          <a:spcPct val="150000"/>
                        </a:lnSpc>
                        <a:spcBef>
                          <a:spcPct val="20000"/>
                        </a:spcBef>
                        <a:buClr>
                          <a:srgbClr val="7D0900"/>
                        </a:buClr>
                        <a:buNone/>
                        <a:defRPr/>
                      </a:pPr>
                      <a:r>
                        <a:rPr kumimoji="1" lang="en-US" sz="1400" b="0" kern="1200" dirty="0" smtClean="0">
                          <a:solidFill>
                            <a:schemeClr val="tx1"/>
                          </a:solidFill>
                          <a:latin typeface="+mn-lt"/>
                          <a:ea typeface="+mn-ea"/>
                          <a:cs typeface="Arial" panose="020B0604020202020204" pitchFamily="34" charset="0"/>
                        </a:rPr>
                        <a:t>Q3 Performance of MTSF Targets</a:t>
                      </a:r>
                    </a:p>
                  </a:txBody>
                  <a:tcPr anchor="ctr"/>
                </a:tc>
                <a:tc>
                  <a:txBody>
                    <a:bodyPr/>
                    <a:lstStyle/>
                    <a:p>
                      <a:pPr>
                        <a:lnSpc>
                          <a:spcPct val="150000"/>
                        </a:lnSpc>
                      </a:pPr>
                      <a:r>
                        <a:rPr lang="en-ZA" sz="1400" dirty="0" smtClean="0"/>
                        <a:t>10 - 11</a:t>
                      </a:r>
                      <a:endParaRPr lang="en-ZA" sz="1400" dirty="0"/>
                    </a:p>
                  </a:txBody>
                  <a:tcPr anchor="ctr"/>
                </a:tc>
                <a:extLst>
                  <a:ext uri="{0D108BD9-81ED-4DB2-BD59-A6C34878D82A}">
                    <a16:rowId xmlns:a16="http://schemas.microsoft.com/office/drawing/2014/main" xmlns="" val="10003"/>
                  </a:ext>
                </a:extLst>
              </a:tr>
              <a:tr h="411480">
                <a:tc>
                  <a:txBody>
                    <a:bodyPr/>
                    <a:lstStyle/>
                    <a:p>
                      <a:r>
                        <a:rPr lang="en-ZA" sz="1400" dirty="0" smtClean="0"/>
                        <a:t>4.</a:t>
                      </a:r>
                      <a:endParaRPr lang="en-ZA" sz="1400" dirty="0"/>
                    </a:p>
                  </a:txBody>
                  <a:tcPr anchor="ctr"/>
                </a:tc>
                <a:tc>
                  <a:txBody>
                    <a:bodyPr/>
                    <a:lstStyle/>
                    <a:p>
                      <a:pPr marL="57150" indent="0" algn="l">
                        <a:lnSpc>
                          <a:spcPct val="150000"/>
                        </a:lnSpc>
                        <a:spcBef>
                          <a:spcPct val="20000"/>
                        </a:spcBef>
                        <a:buClr>
                          <a:srgbClr val="7D0900"/>
                        </a:buClr>
                        <a:buNone/>
                        <a:defRPr/>
                      </a:pPr>
                      <a:r>
                        <a:rPr kumimoji="1" lang="en-US" sz="1400" b="0" kern="1200" dirty="0" smtClean="0">
                          <a:solidFill>
                            <a:schemeClr val="tx1"/>
                          </a:solidFill>
                          <a:latin typeface="+mn-lt"/>
                          <a:ea typeface="+mn-ea"/>
                          <a:cs typeface="Arial" panose="020B0604020202020204" pitchFamily="34" charset="0"/>
                        </a:rPr>
                        <a:t>Performance per programme</a:t>
                      </a:r>
                    </a:p>
                  </a:txBody>
                  <a:tcPr anchor="ctr"/>
                </a:tc>
                <a:tc>
                  <a:txBody>
                    <a:bodyPr/>
                    <a:lstStyle/>
                    <a:p>
                      <a:pPr>
                        <a:lnSpc>
                          <a:spcPct val="150000"/>
                        </a:lnSpc>
                      </a:pPr>
                      <a:r>
                        <a:rPr lang="en-US" sz="1400" dirty="0" smtClean="0"/>
                        <a:t>12 - 39</a:t>
                      </a:r>
                      <a:endParaRPr lang="en-ZA" sz="1400" dirty="0"/>
                    </a:p>
                  </a:txBody>
                  <a:tcPr anchor="ctr"/>
                </a:tc>
                <a:extLst>
                  <a:ext uri="{0D108BD9-81ED-4DB2-BD59-A6C34878D82A}">
                    <a16:rowId xmlns:a16="http://schemas.microsoft.com/office/drawing/2014/main" xmlns="" val="10004"/>
                  </a:ext>
                </a:extLst>
              </a:tr>
              <a:tr h="411480">
                <a:tc>
                  <a:txBody>
                    <a:bodyPr/>
                    <a:lstStyle/>
                    <a:p>
                      <a:pPr marL="0" marR="0" indent="0" algn="l" defTabSz="914331" rtl="0" eaLnBrk="1" fontAlgn="auto" latinLnBrk="0" hangingPunct="1">
                        <a:lnSpc>
                          <a:spcPct val="100000"/>
                        </a:lnSpc>
                        <a:spcBef>
                          <a:spcPts val="0"/>
                        </a:spcBef>
                        <a:spcAft>
                          <a:spcPts val="0"/>
                        </a:spcAft>
                        <a:buClrTx/>
                        <a:buSzTx/>
                        <a:buFontTx/>
                        <a:buNone/>
                        <a:tabLst/>
                        <a:defRPr/>
                      </a:pPr>
                      <a:endParaRPr lang="en-ZA" sz="1400" dirty="0" smtClean="0"/>
                    </a:p>
                  </a:txBody>
                  <a:tcPr anchor="ctr"/>
                </a:tc>
                <a:tc>
                  <a:txBody>
                    <a:bodyPr/>
                    <a:lstStyle/>
                    <a:p>
                      <a:pPr marL="0" indent="0" algn="l">
                        <a:lnSpc>
                          <a:spcPct val="150000"/>
                        </a:lnSpc>
                        <a:spcBef>
                          <a:spcPct val="20000"/>
                        </a:spcBef>
                        <a:buClr>
                          <a:srgbClr val="7D0900"/>
                        </a:buClr>
                        <a:buNone/>
                        <a:defRPr/>
                      </a:pPr>
                      <a:r>
                        <a:rPr kumimoji="1" lang="en-US" sz="1400" b="0" kern="1200" dirty="0" smtClean="0">
                          <a:solidFill>
                            <a:schemeClr val="tx1"/>
                          </a:solidFill>
                          <a:latin typeface="+mn-lt"/>
                          <a:ea typeface="+mn-ea"/>
                          <a:cs typeface="Arial" panose="020B0604020202020204" pitchFamily="34" charset="0"/>
                        </a:rPr>
                        <a:t>4.1  Programme 1: Administration</a:t>
                      </a:r>
                    </a:p>
                  </a:txBody>
                  <a:tcPr anchor="ctr"/>
                </a:tc>
                <a:tc>
                  <a:txBody>
                    <a:bodyPr/>
                    <a:lstStyle/>
                    <a:p>
                      <a:pPr>
                        <a:lnSpc>
                          <a:spcPct val="150000"/>
                        </a:lnSpc>
                      </a:pPr>
                      <a:r>
                        <a:rPr lang="en-US" sz="1400" dirty="0" smtClean="0"/>
                        <a:t>12 - 18</a:t>
                      </a:r>
                      <a:endParaRPr lang="en-ZA" sz="1400" dirty="0"/>
                    </a:p>
                  </a:txBody>
                  <a:tcPr anchor="ctr"/>
                </a:tc>
                <a:extLst>
                  <a:ext uri="{0D108BD9-81ED-4DB2-BD59-A6C34878D82A}">
                    <a16:rowId xmlns:a16="http://schemas.microsoft.com/office/drawing/2014/main" xmlns="" val="10005"/>
                  </a:ext>
                </a:extLst>
              </a:tr>
              <a:tr h="411480">
                <a:tc>
                  <a:txBody>
                    <a:bodyPr/>
                    <a:lstStyle/>
                    <a:p>
                      <a:pPr marL="0" marR="0" indent="0" algn="l" defTabSz="914331" rtl="0" eaLnBrk="1" fontAlgn="auto" latinLnBrk="0" hangingPunct="1">
                        <a:lnSpc>
                          <a:spcPct val="100000"/>
                        </a:lnSpc>
                        <a:spcBef>
                          <a:spcPts val="0"/>
                        </a:spcBef>
                        <a:spcAft>
                          <a:spcPts val="0"/>
                        </a:spcAft>
                        <a:buClrTx/>
                        <a:buSzTx/>
                        <a:buFontTx/>
                        <a:buNone/>
                        <a:tabLst/>
                        <a:defRPr/>
                      </a:pPr>
                      <a:endParaRPr lang="en-ZA" sz="1400" dirty="0" smtClean="0"/>
                    </a:p>
                  </a:txBody>
                  <a:tcPr anchor="ctr"/>
                </a:tc>
                <a:tc>
                  <a:txBody>
                    <a:bodyPr/>
                    <a:lstStyle/>
                    <a:p>
                      <a:r>
                        <a:rPr lang="en-ZA" sz="1400" dirty="0" smtClean="0"/>
                        <a:t>4.2  Programme 2: Incarceration</a:t>
                      </a:r>
                      <a:endParaRPr lang="en-ZA" sz="1400" dirty="0"/>
                    </a:p>
                  </a:txBody>
                  <a:tcPr anchor="ctr"/>
                </a:tc>
                <a:tc>
                  <a:txBody>
                    <a:bodyPr/>
                    <a:lstStyle/>
                    <a:p>
                      <a:r>
                        <a:rPr lang="en-US" sz="1400" dirty="0" smtClean="0"/>
                        <a:t>19 - 24</a:t>
                      </a:r>
                      <a:endParaRPr lang="en-ZA" sz="1400" dirty="0"/>
                    </a:p>
                  </a:txBody>
                  <a:tcPr anchor="ctr"/>
                </a:tc>
                <a:extLst>
                  <a:ext uri="{0D108BD9-81ED-4DB2-BD59-A6C34878D82A}">
                    <a16:rowId xmlns:a16="http://schemas.microsoft.com/office/drawing/2014/main" xmlns="" val="10006"/>
                  </a:ext>
                </a:extLst>
              </a:tr>
              <a:tr h="411480">
                <a:tc>
                  <a:txBody>
                    <a:bodyPr/>
                    <a:lstStyle/>
                    <a:p>
                      <a:endParaRPr lang="en-ZA" sz="1400" dirty="0"/>
                    </a:p>
                  </a:txBody>
                  <a:tcPr anchor="ctr"/>
                </a:tc>
                <a:tc>
                  <a:txBody>
                    <a:bodyPr/>
                    <a:lstStyle/>
                    <a:p>
                      <a:r>
                        <a:rPr lang="en-ZA" sz="1400" dirty="0" smtClean="0"/>
                        <a:t>4.3  Programme 3:Rehabilitation</a:t>
                      </a:r>
                      <a:endParaRPr lang="en-ZA" sz="1400" dirty="0"/>
                    </a:p>
                  </a:txBody>
                  <a:tcPr anchor="ctr"/>
                </a:tc>
                <a:tc>
                  <a:txBody>
                    <a:bodyPr/>
                    <a:lstStyle/>
                    <a:p>
                      <a:pPr>
                        <a:lnSpc>
                          <a:spcPct val="150000"/>
                        </a:lnSpc>
                      </a:pPr>
                      <a:r>
                        <a:rPr lang="en-US" sz="1400" dirty="0" smtClean="0"/>
                        <a:t>25</a:t>
                      </a:r>
                      <a:r>
                        <a:rPr lang="en-US" sz="1400" baseline="0" dirty="0" smtClean="0"/>
                        <a:t> - 31</a:t>
                      </a:r>
                      <a:endParaRPr lang="en-ZA" sz="1400" dirty="0"/>
                    </a:p>
                  </a:txBody>
                  <a:tcPr anchor="ctr"/>
                </a:tc>
                <a:extLst>
                  <a:ext uri="{0D108BD9-81ED-4DB2-BD59-A6C34878D82A}">
                    <a16:rowId xmlns:a16="http://schemas.microsoft.com/office/drawing/2014/main" xmlns="" val="10007"/>
                  </a:ext>
                </a:extLst>
              </a:tr>
              <a:tr h="411480">
                <a:tc>
                  <a:txBody>
                    <a:bodyPr/>
                    <a:lstStyle/>
                    <a:p>
                      <a:endParaRPr lang="en-ZA" sz="1400" dirty="0"/>
                    </a:p>
                  </a:txBody>
                  <a:tcPr anchor="ctr"/>
                </a:tc>
                <a:tc>
                  <a:txBody>
                    <a:bodyPr/>
                    <a:lstStyle/>
                    <a:p>
                      <a:r>
                        <a:rPr lang="en-ZA" sz="1400" dirty="0" smtClean="0"/>
                        <a:t>4.4  Programme 4:Care</a:t>
                      </a:r>
                      <a:endParaRPr lang="en-ZA" sz="1400" dirty="0"/>
                    </a:p>
                  </a:txBody>
                  <a:tcPr anchor="ctr"/>
                </a:tc>
                <a:tc>
                  <a:txBody>
                    <a:bodyPr/>
                    <a:lstStyle/>
                    <a:p>
                      <a:pPr>
                        <a:lnSpc>
                          <a:spcPct val="150000"/>
                        </a:lnSpc>
                      </a:pPr>
                      <a:r>
                        <a:rPr lang="en-US" sz="1400" dirty="0" smtClean="0"/>
                        <a:t>32  - 34</a:t>
                      </a:r>
                      <a:endParaRPr lang="en-ZA" sz="1400" dirty="0"/>
                    </a:p>
                  </a:txBody>
                  <a:tcPr anchor="ctr"/>
                </a:tc>
                <a:extLst>
                  <a:ext uri="{0D108BD9-81ED-4DB2-BD59-A6C34878D82A}">
                    <a16:rowId xmlns:a16="http://schemas.microsoft.com/office/drawing/2014/main" xmlns="" val="10008"/>
                  </a:ext>
                </a:extLst>
              </a:tr>
              <a:tr h="411480">
                <a:tc>
                  <a:txBody>
                    <a:bodyPr/>
                    <a:lstStyle/>
                    <a:p>
                      <a:endParaRPr lang="en-ZA" sz="1400" dirty="0"/>
                    </a:p>
                  </a:txBody>
                  <a:tcPr anchor="ctr"/>
                </a:tc>
                <a:tc>
                  <a:txBody>
                    <a:bodyPr/>
                    <a:lstStyle/>
                    <a:p>
                      <a:r>
                        <a:rPr lang="en-ZA" sz="1400" dirty="0" smtClean="0"/>
                        <a:t>4.5  Programme 5: Social reintegration</a:t>
                      </a:r>
                      <a:endParaRPr lang="en-ZA" sz="1400" dirty="0"/>
                    </a:p>
                  </a:txBody>
                  <a:tcPr anchor="ctr"/>
                </a:tc>
                <a:tc>
                  <a:txBody>
                    <a:bodyPr/>
                    <a:lstStyle/>
                    <a:p>
                      <a:pPr>
                        <a:lnSpc>
                          <a:spcPct val="150000"/>
                        </a:lnSpc>
                      </a:pPr>
                      <a:r>
                        <a:rPr lang="en-US" sz="1400" dirty="0" smtClean="0"/>
                        <a:t>35 - 39</a:t>
                      </a:r>
                      <a:endParaRPr lang="en-ZA" sz="1400" dirty="0"/>
                    </a:p>
                  </a:txBody>
                  <a:tcPr anchor="ctr"/>
                </a:tc>
                <a:extLst>
                  <a:ext uri="{0D108BD9-81ED-4DB2-BD59-A6C34878D82A}">
                    <a16:rowId xmlns:a16="http://schemas.microsoft.com/office/drawing/2014/main" xmlns="" val="10009"/>
                  </a:ext>
                </a:extLst>
              </a:tr>
              <a:tr h="411480">
                <a:tc>
                  <a:txBody>
                    <a:bodyPr/>
                    <a:lstStyle/>
                    <a:p>
                      <a:r>
                        <a:rPr lang="en-US" sz="1400" dirty="0" smtClean="0"/>
                        <a:t>5.</a:t>
                      </a:r>
                      <a:endParaRPr lang="en-ZA" sz="1400" dirty="0"/>
                    </a:p>
                  </a:txBody>
                  <a:tcPr anchor="ctr"/>
                </a:tc>
                <a:tc>
                  <a:txBody>
                    <a:bodyPr/>
                    <a:lstStyle/>
                    <a:p>
                      <a:r>
                        <a:rPr lang="en-ZA" sz="1400" dirty="0" smtClean="0"/>
                        <a:t>P</a:t>
                      </a:r>
                      <a:r>
                        <a:rPr lang="en-ZA" sz="1400" kern="1200" dirty="0" smtClean="0">
                          <a:solidFill>
                            <a:schemeClr val="tx1"/>
                          </a:solidFill>
                          <a:latin typeface="+mn-lt"/>
                          <a:ea typeface="+mn-ea"/>
                          <a:cs typeface="+mn-cs"/>
                        </a:rPr>
                        <a:t>erformance</a:t>
                      </a:r>
                      <a:r>
                        <a:rPr lang="en-ZA" sz="1400" dirty="0" smtClean="0"/>
                        <a:t> Improvement Plans</a:t>
                      </a:r>
                      <a:endParaRPr lang="en-ZA" sz="1400" dirty="0"/>
                    </a:p>
                  </a:txBody>
                  <a:tcPr anchor="ctr"/>
                </a:tc>
                <a:tc>
                  <a:txBody>
                    <a:bodyPr/>
                    <a:lstStyle/>
                    <a:p>
                      <a:pPr>
                        <a:lnSpc>
                          <a:spcPct val="150000"/>
                        </a:lnSpc>
                      </a:pPr>
                      <a:r>
                        <a:rPr lang="en-US" sz="1400" dirty="0" smtClean="0"/>
                        <a:t>40 - 41</a:t>
                      </a:r>
                      <a:endParaRPr lang="en-ZA" sz="1400" dirty="0"/>
                    </a:p>
                  </a:txBody>
                  <a:tcPr anchor="ctr"/>
                </a:tc>
                <a:extLst>
                  <a:ext uri="{0D108BD9-81ED-4DB2-BD59-A6C34878D82A}">
                    <a16:rowId xmlns:a16="http://schemas.microsoft.com/office/drawing/2014/main" xmlns="" val="10010"/>
                  </a:ext>
                </a:extLst>
              </a:tr>
              <a:tr h="411480">
                <a:tc>
                  <a:txBody>
                    <a:bodyPr/>
                    <a:lstStyle/>
                    <a:p>
                      <a:r>
                        <a:rPr lang="en-ZA" sz="1400" dirty="0" smtClean="0"/>
                        <a:t>6. </a:t>
                      </a:r>
                      <a:endParaRPr lang="en-ZA" sz="1400" dirty="0"/>
                    </a:p>
                  </a:txBody>
                  <a:tcPr anchor="ctr"/>
                </a:tc>
                <a:tc>
                  <a:txBody>
                    <a:bodyPr/>
                    <a:lstStyle/>
                    <a:p>
                      <a:r>
                        <a:rPr lang="en-ZA" sz="1400" dirty="0" smtClean="0"/>
                        <a:t>Financial Report </a:t>
                      </a:r>
                      <a:endParaRPr lang="en-ZA" sz="1400" dirty="0"/>
                    </a:p>
                  </a:txBody>
                  <a:tcPr anchor="ctr"/>
                </a:tc>
                <a:tc>
                  <a:txBody>
                    <a:bodyPr/>
                    <a:lstStyle/>
                    <a:p>
                      <a:pPr>
                        <a:lnSpc>
                          <a:spcPct val="150000"/>
                        </a:lnSpc>
                      </a:pPr>
                      <a:r>
                        <a:rPr lang="en-US" sz="1400" dirty="0" smtClean="0"/>
                        <a:t>42 - 70</a:t>
                      </a:r>
                      <a:endParaRPr lang="en-ZA" sz="1400" dirty="0"/>
                    </a:p>
                  </a:txBody>
                  <a:tcPr anchor="ct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xmlns="" val="38536678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456182618"/>
              </p:ext>
            </p:extLst>
          </p:nvPr>
        </p:nvGraphicFramePr>
        <p:xfrm>
          <a:off x="243737" y="1447800"/>
          <a:ext cx="8747863" cy="3409950"/>
        </p:xfrm>
        <a:graphic>
          <a:graphicData uri="http://schemas.openxmlformats.org/drawingml/2006/table">
            <a:tbl>
              <a:tblPr firstRow="1" bandRow="1">
                <a:tableStyleId>{5C22544A-7EE6-4342-B048-85BDC9FD1C3A}</a:tableStyleId>
              </a:tblPr>
              <a:tblGrid>
                <a:gridCol w="1204063">
                  <a:extLst>
                    <a:ext uri="{9D8B030D-6E8A-4147-A177-3AD203B41FA5}">
                      <a16:colId xmlns:a16="http://schemas.microsoft.com/office/drawing/2014/main" xmlns="" val="20000"/>
                    </a:ext>
                  </a:extLst>
                </a:gridCol>
                <a:gridCol w="2108200">
                  <a:extLst>
                    <a:ext uri="{9D8B030D-6E8A-4147-A177-3AD203B41FA5}">
                      <a16:colId xmlns:a16="http://schemas.microsoft.com/office/drawing/2014/main" xmlns="" val="20001"/>
                    </a:ext>
                  </a:extLst>
                </a:gridCol>
                <a:gridCol w="2068945">
                  <a:extLst>
                    <a:ext uri="{9D8B030D-6E8A-4147-A177-3AD203B41FA5}">
                      <a16:colId xmlns:a16="http://schemas.microsoft.com/office/drawing/2014/main" xmlns="" val="20002"/>
                    </a:ext>
                  </a:extLst>
                </a:gridCol>
                <a:gridCol w="858982">
                  <a:extLst>
                    <a:ext uri="{9D8B030D-6E8A-4147-A177-3AD203B41FA5}">
                      <a16:colId xmlns:a16="http://schemas.microsoft.com/office/drawing/2014/main" xmlns="" val="20003"/>
                    </a:ext>
                  </a:extLst>
                </a:gridCol>
                <a:gridCol w="1477818">
                  <a:extLst>
                    <a:ext uri="{9D8B030D-6E8A-4147-A177-3AD203B41FA5}">
                      <a16:colId xmlns:a16="http://schemas.microsoft.com/office/drawing/2014/main" xmlns="" val="20004"/>
                    </a:ext>
                  </a:extLst>
                </a:gridCol>
                <a:gridCol w="1029855">
                  <a:extLst>
                    <a:ext uri="{9D8B030D-6E8A-4147-A177-3AD203B41FA5}">
                      <a16:colId xmlns:a16="http://schemas.microsoft.com/office/drawing/2014/main" xmlns="" val="20005"/>
                    </a:ext>
                  </a:extLst>
                </a:gridCol>
              </a:tblGrid>
              <a:tr h="676281">
                <a:tc>
                  <a:txBody>
                    <a:bodyPr/>
                    <a:lstStyle/>
                    <a:p>
                      <a:pPr marL="0" algn="l" defTabSz="914331" rtl="0" eaLnBrk="1" fontAlgn="t" latinLnBrk="0" hangingPunct="1"/>
                      <a:r>
                        <a:rPr lang="en-US" sz="1400" b="1" i="0" u="none" strike="noStrike" kern="1200" dirty="0" smtClean="0">
                          <a:solidFill>
                            <a:schemeClr val="bg1"/>
                          </a:solidFill>
                          <a:effectLst/>
                          <a:latin typeface="Arial Narrow" panose="020B0606020202030204" pitchFamily="34" charset="0"/>
                          <a:ea typeface="+mn-ea"/>
                          <a:cs typeface="+mn-cs"/>
                        </a:rPr>
                        <a:t>Performance Indicator</a:t>
                      </a:r>
                      <a:endParaRPr lang="en-US" sz="1400" b="1" i="0" u="none" strike="noStrike" kern="1200" dirty="0">
                        <a:solidFill>
                          <a:schemeClr val="bg1"/>
                        </a:solidFill>
                        <a:effectLst/>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400" b="1" i="0" u="none" strike="noStrike" kern="1200" dirty="0" smtClean="0">
                          <a:solidFill>
                            <a:schemeClr val="bg1"/>
                          </a:solidFill>
                          <a:effectLst/>
                          <a:latin typeface="Arial Narrow" panose="020B0606020202030204" pitchFamily="34" charset="0"/>
                          <a:ea typeface="+mn-ea"/>
                          <a:cs typeface="+mn-cs"/>
                        </a:rPr>
                        <a:t>Q3Target 2019/20 </a:t>
                      </a:r>
                      <a:endParaRPr lang="en-US" sz="1400" b="1" i="0" u="none" strike="noStrike" kern="1200" dirty="0">
                        <a:solidFill>
                          <a:schemeClr val="bg1"/>
                        </a:solidFill>
                        <a:effectLst/>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400" b="1" i="0" u="none" strike="noStrike" kern="1200" dirty="0" smtClean="0">
                          <a:solidFill>
                            <a:schemeClr val="bg1"/>
                          </a:solidFill>
                          <a:effectLst/>
                          <a:latin typeface="Arial Narrow" panose="020B0606020202030204" pitchFamily="34" charset="0"/>
                          <a:ea typeface="+mn-ea"/>
                          <a:cs typeface="+mn-cs"/>
                        </a:rPr>
                        <a:t>Quarter 3</a:t>
                      </a:r>
                      <a:r>
                        <a:rPr lang="en-US" sz="1400" b="1" i="0" u="none" strike="noStrike" kern="1200" dirty="0">
                          <a:solidFill>
                            <a:schemeClr val="bg1"/>
                          </a:solidFill>
                          <a:effectLst/>
                          <a:latin typeface="Arial Narrow" panose="020B0606020202030204" pitchFamily="34" charset="0"/>
                          <a:ea typeface="+mn-ea"/>
                          <a:cs typeface="+mn-cs"/>
                        </a:rPr>
                        <a:t/>
                      </a:r>
                      <a:br>
                        <a:rPr lang="en-US" sz="1400" b="1" i="0" u="none" strike="noStrike" kern="1200" dirty="0">
                          <a:solidFill>
                            <a:schemeClr val="bg1"/>
                          </a:solidFill>
                          <a:effectLst/>
                          <a:latin typeface="Arial Narrow" panose="020B0606020202030204" pitchFamily="34" charset="0"/>
                          <a:ea typeface="+mn-ea"/>
                          <a:cs typeface="+mn-cs"/>
                        </a:rPr>
                      </a:br>
                      <a:r>
                        <a:rPr lang="en-US" sz="1400" b="1" i="0" u="none" strike="noStrike" kern="1200" dirty="0">
                          <a:solidFill>
                            <a:schemeClr val="bg1"/>
                          </a:solidFill>
                          <a:effectLst/>
                          <a:latin typeface="Arial Narrow" panose="020B0606020202030204" pitchFamily="34" charset="0"/>
                          <a:ea typeface="+mn-ea"/>
                          <a:cs typeface="+mn-cs"/>
                        </a:rPr>
                        <a:t>Performance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400" b="1" i="0" u="none" strike="noStrike" kern="1200" dirty="0" smtClean="0">
                          <a:solidFill>
                            <a:schemeClr val="bg1"/>
                          </a:solidFill>
                          <a:effectLst/>
                          <a:latin typeface="Arial Narrow" panose="020B0606020202030204" pitchFamily="34" charset="0"/>
                          <a:ea typeface="+mn-ea"/>
                          <a:cs typeface="+mn-cs"/>
                        </a:rPr>
                        <a:t>Deviation from planned  target</a:t>
                      </a:r>
                      <a:endParaRPr lang="en-US" sz="1400" b="1" i="0" u="none" strike="noStrike" kern="1200" dirty="0">
                        <a:solidFill>
                          <a:schemeClr val="bg1"/>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smtClean="0">
                          <a:solidFill>
                            <a:schemeClr val="bg1"/>
                          </a:solidFill>
                          <a:effectLst/>
                          <a:latin typeface="Arial Narrow" panose="020B0606020202030204" pitchFamily="34" charset="0"/>
                          <a:ea typeface="+mn-ea"/>
                          <a:cs typeface="+mn-cs"/>
                        </a:rPr>
                        <a:t>Reasons for over/under achievement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smtClean="0">
                          <a:solidFill>
                            <a:schemeClr val="bg1"/>
                          </a:solidFill>
                          <a:effectLst/>
                          <a:latin typeface="Arial Narrow" panose="020B0606020202030204" pitchFamily="34" charset="0"/>
                          <a:ea typeface="+mn-ea"/>
                          <a:cs typeface="+mn-cs"/>
                        </a:rPr>
                        <a:t>Corrective action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2546985">
                <a:tc>
                  <a:txBody>
                    <a:bodyPr/>
                    <a:lstStyle/>
                    <a:p>
                      <a:pPr marL="0" algn="l" defTabSz="914331" rtl="0" eaLnBrk="1" fontAlgn="t" latinLnBrk="0" hangingPunct="1"/>
                      <a:r>
                        <a:rPr lang="en-US" sz="1600" b="1" i="0" u="none" strike="noStrike" kern="1200" dirty="0">
                          <a:solidFill>
                            <a:srgbClr val="000000"/>
                          </a:solidFill>
                          <a:effectLst/>
                          <a:latin typeface="Arial Narrow" panose="020B0606020202030204" pitchFamily="34" charset="0"/>
                          <a:ea typeface="+mn-ea"/>
                          <a:cs typeface="+mn-cs"/>
                        </a:rPr>
                        <a:t>Percentage of inmates who escape  from correctional centres and remand detention facilities per year.</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r>
                        <a:rPr lang="en-US" sz="1600" b="1" i="0" u="none" strike="noStrike" kern="1200" dirty="0" smtClean="0">
                          <a:solidFill>
                            <a:schemeClr val="tx1"/>
                          </a:solidFill>
                          <a:effectLst/>
                          <a:latin typeface="Arial Narrow" panose="020B0606020202030204" pitchFamily="34" charset="0"/>
                          <a:ea typeface="+mn-ea"/>
                          <a:cs typeface="+mn-cs"/>
                        </a:rPr>
                        <a:t>0.026%</a:t>
                      </a:r>
                    </a:p>
                    <a:p>
                      <a:pPr marL="0" algn="l" defTabSz="914331" rtl="0" eaLnBrk="1" fontAlgn="t" latinLnBrk="0" hangingPunct="1"/>
                      <a:r>
                        <a:rPr lang="en-US" sz="1600" b="1" i="0" u="none" strike="noStrike" kern="1200" dirty="0" smtClean="0">
                          <a:solidFill>
                            <a:schemeClr val="tx1"/>
                          </a:solidFill>
                          <a:effectLst/>
                          <a:latin typeface="Arial Narrow" panose="020B0606020202030204" pitchFamily="34" charset="0"/>
                          <a:ea typeface="+mn-ea"/>
                          <a:cs typeface="+mn-cs"/>
                        </a:rPr>
                        <a:t>(43/166 449) </a:t>
                      </a:r>
                    </a:p>
                    <a:p>
                      <a:pPr marL="0" algn="l" defTabSz="914331" rtl="0" eaLnBrk="1" fontAlgn="t" latinLnBrk="0" hangingPunct="1"/>
                      <a:endParaRPr lang="en-US" sz="1600" b="0" i="0" u="none" strike="noStrike" kern="1200" dirty="0" smtClean="0">
                        <a:solidFill>
                          <a:schemeClr val="tx1"/>
                        </a:solidFill>
                        <a:effectLst/>
                        <a:latin typeface="Arial Narrow" panose="020B0606020202030204" pitchFamily="34" charset="0"/>
                        <a:ea typeface="+mn-ea"/>
                        <a:cs typeface="+mn-cs"/>
                      </a:endParaRPr>
                    </a:p>
                    <a:p>
                      <a:pPr marL="0" algn="l" defTabSz="914331" rtl="0" eaLnBrk="1" fontAlgn="t" latinLnBrk="0" hangingPunct="1"/>
                      <a:r>
                        <a:rPr lang="en-US" sz="1600" b="0" i="0" u="none" strike="noStrike" kern="1200" dirty="0" smtClean="0">
                          <a:solidFill>
                            <a:schemeClr val="tx1"/>
                          </a:solidFill>
                          <a:effectLst/>
                          <a:latin typeface="Arial Narrow" panose="020B0606020202030204" pitchFamily="34" charset="0"/>
                          <a:ea typeface="+mn-ea"/>
                          <a:cs typeface="+mn-cs"/>
                        </a:rPr>
                        <a:t>LMN: (7/24 510) 0.029%</a:t>
                      </a:r>
                    </a:p>
                    <a:p>
                      <a:pPr marL="0" algn="l" defTabSz="914331" rtl="0" eaLnBrk="1" fontAlgn="t" latinLnBrk="0" hangingPunct="1"/>
                      <a:r>
                        <a:rPr lang="en-US" sz="1600" b="0" i="0" u="none" strike="noStrike" kern="1200" dirty="0" smtClean="0">
                          <a:solidFill>
                            <a:schemeClr val="tx1"/>
                          </a:solidFill>
                          <a:effectLst/>
                          <a:latin typeface="Arial Narrow" panose="020B0606020202030204" pitchFamily="34" charset="0"/>
                          <a:ea typeface="+mn-ea"/>
                          <a:cs typeface="+mn-cs"/>
                        </a:rPr>
                        <a:t>FSNC: (6/23 741) 0.025%</a:t>
                      </a:r>
                    </a:p>
                    <a:p>
                      <a:pPr marL="0" algn="l" defTabSz="914331" rtl="0" eaLnBrk="1" fontAlgn="t" latinLnBrk="0" hangingPunct="1"/>
                      <a:r>
                        <a:rPr lang="en-US" sz="1600" b="0" i="0" u="none" strike="noStrike" kern="1200" dirty="0" smtClean="0">
                          <a:solidFill>
                            <a:schemeClr val="tx1"/>
                          </a:solidFill>
                          <a:effectLst/>
                          <a:latin typeface="Arial Narrow" panose="020B0606020202030204" pitchFamily="34" charset="0"/>
                          <a:ea typeface="+mn-ea"/>
                          <a:cs typeface="+mn-cs"/>
                        </a:rPr>
                        <a:t>KZN: (8/29  804) 0.027%</a:t>
                      </a:r>
                    </a:p>
                    <a:p>
                      <a:pPr marL="0" algn="l" defTabSz="914331" rtl="0" eaLnBrk="1" fontAlgn="t" latinLnBrk="0" hangingPunct="1"/>
                      <a:r>
                        <a:rPr lang="en-US" sz="1600" b="0" i="0" u="none" strike="noStrike" kern="1200" dirty="0" smtClean="0">
                          <a:solidFill>
                            <a:schemeClr val="tx1"/>
                          </a:solidFill>
                          <a:effectLst/>
                          <a:latin typeface="Arial Narrow" panose="020B0606020202030204" pitchFamily="34" charset="0"/>
                          <a:ea typeface="+mn-ea"/>
                          <a:cs typeface="+mn-cs"/>
                        </a:rPr>
                        <a:t>WC: (7/29 651</a:t>
                      </a:r>
                      <a:r>
                        <a:rPr lang="en-US" sz="1600" b="0" i="0" u="none" strike="noStrike" kern="1200" baseline="0" dirty="0" smtClean="0">
                          <a:solidFill>
                            <a:schemeClr val="tx1"/>
                          </a:solidFill>
                          <a:effectLst/>
                          <a:latin typeface="Arial Narrow" panose="020B0606020202030204" pitchFamily="34" charset="0"/>
                          <a:ea typeface="+mn-ea"/>
                          <a:cs typeface="+mn-cs"/>
                        </a:rPr>
                        <a:t>) 0.024</a:t>
                      </a:r>
                      <a:r>
                        <a:rPr lang="en-US" sz="1600" b="0" i="0" u="none" strike="noStrike" kern="1200" dirty="0" smtClean="0">
                          <a:solidFill>
                            <a:schemeClr val="tx1"/>
                          </a:solidFill>
                          <a:effectLst/>
                          <a:latin typeface="Arial Narrow" panose="020B0606020202030204" pitchFamily="34" charset="0"/>
                          <a:ea typeface="+mn-ea"/>
                          <a:cs typeface="+mn-cs"/>
                        </a:rPr>
                        <a:t>%</a:t>
                      </a:r>
                    </a:p>
                    <a:p>
                      <a:pPr marL="0" algn="l" defTabSz="914331" rtl="0" eaLnBrk="1" fontAlgn="t" latinLnBrk="0" hangingPunct="1"/>
                      <a:r>
                        <a:rPr lang="en-US" sz="1600" b="0" i="0" u="none" strike="noStrike" kern="1200" dirty="0" smtClean="0">
                          <a:solidFill>
                            <a:schemeClr val="tx1"/>
                          </a:solidFill>
                          <a:effectLst/>
                          <a:latin typeface="Arial Narrow" panose="020B0606020202030204" pitchFamily="34" charset="0"/>
                          <a:ea typeface="+mn-ea"/>
                          <a:cs typeface="+mn-cs"/>
                        </a:rPr>
                        <a:t>GP: (10/38</a:t>
                      </a:r>
                      <a:r>
                        <a:rPr lang="en-US" sz="1600" b="0" i="0" u="none" strike="noStrike" kern="1200" baseline="0" dirty="0" smtClean="0">
                          <a:solidFill>
                            <a:schemeClr val="tx1"/>
                          </a:solidFill>
                          <a:effectLst/>
                          <a:latin typeface="Arial Narrow" panose="020B0606020202030204" pitchFamily="34" charset="0"/>
                          <a:ea typeface="+mn-ea"/>
                          <a:cs typeface="+mn-cs"/>
                        </a:rPr>
                        <a:t> 168</a:t>
                      </a:r>
                      <a:r>
                        <a:rPr lang="en-US" sz="1600" b="0" i="0" u="none" strike="noStrike" kern="1200" dirty="0" smtClean="0">
                          <a:solidFill>
                            <a:schemeClr val="tx1"/>
                          </a:solidFill>
                          <a:effectLst/>
                          <a:latin typeface="Arial Narrow" panose="020B0606020202030204" pitchFamily="34" charset="0"/>
                          <a:ea typeface="+mn-ea"/>
                          <a:cs typeface="+mn-cs"/>
                        </a:rPr>
                        <a:t>) 0.026%</a:t>
                      </a:r>
                    </a:p>
                    <a:p>
                      <a:pPr marL="0" algn="l" defTabSz="914331" rtl="0" eaLnBrk="1" fontAlgn="t" latinLnBrk="0" hangingPunct="1"/>
                      <a:r>
                        <a:rPr lang="en-US" sz="1600" b="0" i="0" u="none" strike="noStrike" kern="1200" dirty="0" smtClean="0">
                          <a:solidFill>
                            <a:schemeClr val="tx1"/>
                          </a:solidFill>
                          <a:effectLst/>
                          <a:latin typeface="Arial Narrow" panose="020B0606020202030204" pitchFamily="34" charset="0"/>
                          <a:ea typeface="+mn-ea"/>
                          <a:cs typeface="+mn-cs"/>
                        </a:rPr>
                        <a:t>EC: (5/20 575)</a:t>
                      </a:r>
                      <a:r>
                        <a:rPr lang="en-US" sz="1600" b="0" i="0" u="none" strike="noStrike" kern="1200" baseline="0" dirty="0" smtClean="0">
                          <a:solidFill>
                            <a:schemeClr val="tx1"/>
                          </a:solidFill>
                          <a:effectLst/>
                          <a:latin typeface="Arial Narrow" panose="020B0606020202030204" pitchFamily="34" charset="0"/>
                          <a:ea typeface="+mn-ea"/>
                          <a:cs typeface="+mn-cs"/>
                        </a:rPr>
                        <a:t> </a:t>
                      </a:r>
                      <a:r>
                        <a:rPr lang="en-US" sz="1600" b="0" i="0" u="none" strike="noStrike" kern="1200" dirty="0" smtClean="0">
                          <a:solidFill>
                            <a:schemeClr val="tx1"/>
                          </a:solidFill>
                          <a:effectLst/>
                          <a:latin typeface="Arial Narrow" panose="020B0606020202030204" pitchFamily="34" charset="0"/>
                          <a:ea typeface="+mn-ea"/>
                          <a:cs typeface="+mn-cs"/>
                        </a:rPr>
                        <a:t>0.024%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ZA" sz="1600" b="1" i="0" u="none" strike="noStrike" kern="1200" dirty="0" smtClean="0">
                          <a:solidFill>
                            <a:schemeClr val="tx1"/>
                          </a:solidFill>
                          <a:effectLst/>
                          <a:latin typeface="Arial Narrow" panose="020B0606020202030204" pitchFamily="34" charset="0"/>
                          <a:ea typeface="+mn-ea"/>
                          <a:cs typeface="+mn-cs"/>
                        </a:rPr>
                        <a:t>0.013%</a:t>
                      </a:r>
                    </a:p>
                    <a:p>
                      <a:pPr marL="0" marR="0" indent="0" algn="l" defTabSz="914331" rtl="0" eaLnBrk="1" fontAlgn="t" latinLnBrk="0" hangingPunct="1">
                        <a:lnSpc>
                          <a:spcPct val="100000"/>
                        </a:lnSpc>
                        <a:spcBef>
                          <a:spcPts val="0"/>
                        </a:spcBef>
                        <a:spcAft>
                          <a:spcPts val="0"/>
                        </a:spcAft>
                        <a:buClrTx/>
                        <a:buSzTx/>
                        <a:buFontTx/>
                        <a:buNone/>
                        <a:tabLst/>
                        <a:defRPr/>
                      </a:pPr>
                      <a:r>
                        <a:rPr lang="en-ZA" sz="1600" b="1" i="0" u="none" strike="noStrike" kern="1200" dirty="0" smtClean="0">
                          <a:solidFill>
                            <a:schemeClr val="tx1"/>
                          </a:solidFill>
                          <a:effectLst/>
                          <a:latin typeface="Arial Narrow" panose="020B0606020202030204" pitchFamily="34" charset="0"/>
                          <a:ea typeface="+mn-ea"/>
                          <a:cs typeface="+mn-cs"/>
                        </a:rPr>
                        <a:t>(22/163</a:t>
                      </a:r>
                      <a:r>
                        <a:rPr lang="en-ZA" sz="1600" b="1" i="0" u="none" strike="noStrike" kern="1200" baseline="0" dirty="0" smtClean="0">
                          <a:solidFill>
                            <a:schemeClr val="tx1"/>
                          </a:solidFill>
                          <a:effectLst/>
                          <a:latin typeface="Arial Narrow" panose="020B0606020202030204" pitchFamily="34" charset="0"/>
                          <a:ea typeface="+mn-ea"/>
                          <a:cs typeface="+mn-cs"/>
                        </a:rPr>
                        <a:t> 830</a:t>
                      </a:r>
                      <a:r>
                        <a:rPr lang="en-ZA" sz="1600" b="1" i="0" u="none" strike="noStrike" kern="1200" dirty="0" smtClean="0">
                          <a:solidFill>
                            <a:schemeClr val="tx1"/>
                          </a:solidFill>
                          <a:effectLst/>
                          <a:latin typeface="Arial Narrow" panose="020B0606020202030204" pitchFamily="34" charset="0"/>
                          <a:ea typeface="+mn-ea"/>
                          <a:cs typeface="+mn-cs"/>
                        </a:rPr>
                        <a:t>) </a:t>
                      </a:r>
                    </a:p>
                    <a:p>
                      <a:pPr marL="0" marR="0" indent="0" algn="l" defTabSz="914331" rtl="0" eaLnBrk="1" fontAlgn="t" latinLnBrk="0" hangingPunct="1">
                        <a:lnSpc>
                          <a:spcPct val="100000"/>
                        </a:lnSpc>
                        <a:spcBef>
                          <a:spcPts val="0"/>
                        </a:spcBef>
                        <a:spcAft>
                          <a:spcPts val="0"/>
                        </a:spcAft>
                        <a:buClrTx/>
                        <a:buSzTx/>
                        <a:buFontTx/>
                        <a:buNone/>
                        <a:tabLst/>
                        <a:defRPr/>
                      </a:pPr>
                      <a:endParaRPr lang="en-ZA" sz="1600" b="1" i="0" u="none" strike="noStrike" kern="1200" dirty="0" smtClean="0">
                        <a:solidFill>
                          <a:schemeClr val="tx1"/>
                        </a:solidFill>
                        <a:effectLst/>
                        <a:latin typeface="Arial Narrow" panose="020B0606020202030204" pitchFamily="34" charset="0"/>
                        <a:ea typeface="+mn-ea"/>
                        <a:cs typeface="+mn-cs"/>
                      </a:endParaRPr>
                    </a:p>
                    <a:p>
                      <a:pPr marL="0" marR="0" indent="0" algn="l" defTabSz="914331" rtl="0" eaLnBrk="1" fontAlgn="t" latinLnBrk="0" hangingPunct="1">
                        <a:lnSpc>
                          <a:spcPct val="100000"/>
                        </a:lnSpc>
                        <a:spcBef>
                          <a:spcPts val="0"/>
                        </a:spcBef>
                        <a:spcAft>
                          <a:spcPts val="0"/>
                        </a:spcAft>
                        <a:buClrTx/>
                        <a:buSzTx/>
                        <a:buFontTx/>
                        <a:buNone/>
                        <a:tabLst/>
                        <a:defRPr/>
                      </a:pPr>
                      <a:r>
                        <a:rPr lang="en-ZA" sz="1600" b="1" i="0" u="none" strike="noStrike" kern="1200" dirty="0" smtClean="0">
                          <a:solidFill>
                            <a:schemeClr val="tx1"/>
                          </a:solidFill>
                          <a:effectLst/>
                          <a:latin typeface="Arial Narrow" panose="020B0606020202030204" pitchFamily="34" charset="0"/>
                          <a:ea typeface="+mn-ea"/>
                          <a:cs typeface="+mn-cs"/>
                        </a:rPr>
                        <a:t>LMN: (1/26</a:t>
                      </a:r>
                      <a:r>
                        <a:rPr lang="en-ZA" sz="1600" b="1" i="0" u="none" strike="noStrike" kern="1200" baseline="0" dirty="0" smtClean="0">
                          <a:solidFill>
                            <a:schemeClr val="tx1"/>
                          </a:solidFill>
                          <a:effectLst/>
                          <a:latin typeface="Arial Narrow" panose="020B0606020202030204" pitchFamily="34" charset="0"/>
                          <a:ea typeface="+mn-ea"/>
                          <a:cs typeface="+mn-cs"/>
                        </a:rPr>
                        <a:t> 111</a:t>
                      </a:r>
                      <a:r>
                        <a:rPr lang="en-ZA" sz="1600" b="1" i="0" u="none" strike="noStrike" kern="1200" dirty="0" smtClean="0">
                          <a:solidFill>
                            <a:schemeClr val="tx1"/>
                          </a:solidFill>
                          <a:effectLst/>
                          <a:latin typeface="Arial Narrow" panose="020B0606020202030204" pitchFamily="34" charset="0"/>
                          <a:ea typeface="+mn-ea"/>
                          <a:cs typeface="+mn-cs"/>
                        </a:rPr>
                        <a:t>) 0.004%</a:t>
                      </a:r>
                    </a:p>
                    <a:p>
                      <a:pPr marL="0" marR="0" indent="0" algn="l" defTabSz="914331" rtl="0" eaLnBrk="1" fontAlgn="t" latinLnBrk="0" hangingPunct="1">
                        <a:lnSpc>
                          <a:spcPct val="100000"/>
                        </a:lnSpc>
                        <a:spcBef>
                          <a:spcPts val="0"/>
                        </a:spcBef>
                        <a:spcAft>
                          <a:spcPts val="0"/>
                        </a:spcAft>
                        <a:buClrTx/>
                        <a:buSzTx/>
                        <a:buFontTx/>
                        <a:buNone/>
                        <a:tabLst/>
                        <a:defRPr/>
                      </a:pPr>
                      <a:r>
                        <a:rPr lang="en-ZA" sz="1600" b="1" i="0" u="none" strike="noStrike" kern="1200" dirty="0" smtClean="0">
                          <a:solidFill>
                            <a:schemeClr val="tx1"/>
                          </a:solidFill>
                          <a:effectLst/>
                          <a:latin typeface="Arial Narrow" panose="020B0606020202030204" pitchFamily="34" charset="0"/>
                          <a:ea typeface="+mn-ea"/>
                          <a:cs typeface="+mn-cs"/>
                        </a:rPr>
                        <a:t>FSNC: (1/22903) 0.004%</a:t>
                      </a:r>
                    </a:p>
                    <a:p>
                      <a:pPr marL="0" marR="0" indent="0" algn="l" defTabSz="914331" rtl="0" eaLnBrk="1" fontAlgn="t" latinLnBrk="0" hangingPunct="1">
                        <a:lnSpc>
                          <a:spcPct val="100000"/>
                        </a:lnSpc>
                        <a:spcBef>
                          <a:spcPts val="0"/>
                        </a:spcBef>
                        <a:spcAft>
                          <a:spcPts val="0"/>
                        </a:spcAft>
                        <a:buClrTx/>
                        <a:buSzTx/>
                        <a:buFontTx/>
                        <a:buNone/>
                        <a:tabLst/>
                        <a:defRPr/>
                      </a:pPr>
                      <a:r>
                        <a:rPr lang="en-ZA" sz="1600" b="1" i="0" u="none" strike="noStrike" kern="1200" dirty="0" smtClean="0">
                          <a:solidFill>
                            <a:schemeClr val="tx1"/>
                          </a:solidFill>
                          <a:effectLst/>
                          <a:latin typeface="Arial Narrow" panose="020B0606020202030204" pitchFamily="34" charset="0"/>
                          <a:ea typeface="+mn-ea"/>
                          <a:cs typeface="+mn-cs"/>
                        </a:rPr>
                        <a:t>KZN: (5/27</a:t>
                      </a:r>
                      <a:r>
                        <a:rPr lang="en-ZA" sz="1600" b="1" i="0" u="none" strike="noStrike" kern="1200" baseline="0" dirty="0" smtClean="0">
                          <a:solidFill>
                            <a:schemeClr val="tx1"/>
                          </a:solidFill>
                          <a:effectLst/>
                          <a:latin typeface="Arial Narrow" panose="020B0606020202030204" pitchFamily="34" charset="0"/>
                          <a:ea typeface="+mn-ea"/>
                          <a:cs typeface="+mn-cs"/>
                        </a:rPr>
                        <a:t> 306</a:t>
                      </a:r>
                      <a:r>
                        <a:rPr lang="en-ZA" sz="1600" b="1" i="0" u="none" strike="noStrike" kern="1200" dirty="0" smtClean="0">
                          <a:solidFill>
                            <a:schemeClr val="tx1"/>
                          </a:solidFill>
                          <a:effectLst/>
                          <a:latin typeface="Arial Narrow" panose="020B0606020202030204" pitchFamily="34" charset="0"/>
                          <a:ea typeface="+mn-ea"/>
                          <a:cs typeface="+mn-cs"/>
                        </a:rPr>
                        <a:t>) 0.018%</a:t>
                      </a:r>
                    </a:p>
                    <a:p>
                      <a:pPr marL="0" marR="0" indent="0" algn="l" defTabSz="914331" rtl="0" eaLnBrk="1" fontAlgn="t" latinLnBrk="0" hangingPunct="1">
                        <a:lnSpc>
                          <a:spcPct val="100000"/>
                        </a:lnSpc>
                        <a:spcBef>
                          <a:spcPts val="0"/>
                        </a:spcBef>
                        <a:spcAft>
                          <a:spcPts val="0"/>
                        </a:spcAft>
                        <a:buClrTx/>
                        <a:buSzTx/>
                        <a:buFontTx/>
                        <a:buNone/>
                        <a:tabLst/>
                        <a:defRPr/>
                      </a:pPr>
                      <a:r>
                        <a:rPr lang="en-ZA" sz="1600" b="1" i="0" u="none" strike="noStrike" kern="1200" dirty="0" smtClean="0">
                          <a:solidFill>
                            <a:schemeClr val="tx1"/>
                          </a:solidFill>
                          <a:effectLst/>
                          <a:latin typeface="Arial Narrow" panose="020B0606020202030204" pitchFamily="34" charset="0"/>
                          <a:ea typeface="+mn-ea"/>
                          <a:cs typeface="+mn-cs"/>
                        </a:rPr>
                        <a:t>WC: (4/28</a:t>
                      </a:r>
                      <a:r>
                        <a:rPr lang="en-ZA" sz="1600" b="1" i="0" u="none" strike="noStrike" kern="1200" baseline="0" dirty="0" smtClean="0">
                          <a:solidFill>
                            <a:schemeClr val="tx1"/>
                          </a:solidFill>
                          <a:effectLst/>
                          <a:latin typeface="Arial Narrow" panose="020B0606020202030204" pitchFamily="34" charset="0"/>
                          <a:ea typeface="+mn-ea"/>
                          <a:cs typeface="+mn-cs"/>
                        </a:rPr>
                        <a:t> 241</a:t>
                      </a:r>
                      <a:r>
                        <a:rPr lang="en-ZA" sz="1600" b="1" i="0" u="none" strike="noStrike" kern="1200" dirty="0" smtClean="0">
                          <a:solidFill>
                            <a:schemeClr val="tx1"/>
                          </a:solidFill>
                          <a:effectLst/>
                          <a:latin typeface="Arial Narrow" panose="020B0606020202030204" pitchFamily="34" charset="0"/>
                          <a:ea typeface="+mn-ea"/>
                          <a:cs typeface="+mn-cs"/>
                        </a:rPr>
                        <a:t>) 0.014%</a:t>
                      </a:r>
                    </a:p>
                    <a:p>
                      <a:pPr marL="0" marR="0" indent="0" algn="l" defTabSz="914331" rtl="0" eaLnBrk="1" fontAlgn="t" latinLnBrk="0" hangingPunct="1">
                        <a:lnSpc>
                          <a:spcPct val="100000"/>
                        </a:lnSpc>
                        <a:spcBef>
                          <a:spcPts val="0"/>
                        </a:spcBef>
                        <a:spcAft>
                          <a:spcPts val="0"/>
                        </a:spcAft>
                        <a:buClrTx/>
                        <a:buSzTx/>
                        <a:buFontTx/>
                        <a:buNone/>
                        <a:tabLst/>
                        <a:defRPr/>
                      </a:pPr>
                      <a:r>
                        <a:rPr lang="en-ZA" sz="1600" b="1" i="0" u="none" strike="noStrike" kern="1200" dirty="0" smtClean="0">
                          <a:solidFill>
                            <a:schemeClr val="tx1"/>
                          </a:solidFill>
                          <a:effectLst/>
                          <a:latin typeface="Arial Narrow" panose="020B0606020202030204" pitchFamily="34" charset="0"/>
                          <a:ea typeface="+mn-ea"/>
                          <a:cs typeface="+mn-cs"/>
                        </a:rPr>
                        <a:t>GP: (7/37</a:t>
                      </a:r>
                      <a:r>
                        <a:rPr lang="en-ZA" sz="1600" b="1" i="0" u="none" strike="noStrike" kern="1200" baseline="0" dirty="0" smtClean="0">
                          <a:solidFill>
                            <a:schemeClr val="tx1"/>
                          </a:solidFill>
                          <a:effectLst/>
                          <a:latin typeface="Arial Narrow" panose="020B0606020202030204" pitchFamily="34" charset="0"/>
                          <a:ea typeface="+mn-ea"/>
                          <a:cs typeface="+mn-cs"/>
                        </a:rPr>
                        <a:t> 993</a:t>
                      </a:r>
                      <a:r>
                        <a:rPr lang="en-ZA" sz="1600" b="1" i="0" u="none" strike="noStrike" kern="1200" dirty="0" smtClean="0">
                          <a:solidFill>
                            <a:schemeClr val="tx1"/>
                          </a:solidFill>
                          <a:effectLst/>
                          <a:latin typeface="Arial Narrow" panose="020B0606020202030204" pitchFamily="34" charset="0"/>
                          <a:ea typeface="+mn-ea"/>
                          <a:cs typeface="+mn-cs"/>
                        </a:rPr>
                        <a:t>) 0.018%</a:t>
                      </a:r>
                    </a:p>
                    <a:p>
                      <a:pPr marL="0" marR="0" indent="0" algn="l" defTabSz="914331" rtl="0" eaLnBrk="1" fontAlgn="t" latinLnBrk="0" hangingPunct="1">
                        <a:lnSpc>
                          <a:spcPct val="100000"/>
                        </a:lnSpc>
                        <a:spcBef>
                          <a:spcPts val="0"/>
                        </a:spcBef>
                        <a:spcAft>
                          <a:spcPts val="0"/>
                        </a:spcAft>
                        <a:buClrTx/>
                        <a:buSzTx/>
                        <a:buFontTx/>
                        <a:buNone/>
                        <a:tabLst/>
                        <a:defRPr/>
                      </a:pPr>
                      <a:r>
                        <a:rPr lang="en-ZA" sz="1600" b="1" i="0" u="none" strike="noStrike" kern="1200" dirty="0" smtClean="0">
                          <a:solidFill>
                            <a:schemeClr val="tx1"/>
                          </a:solidFill>
                          <a:effectLst/>
                          <a:latin typeface="Arial Narrow" panose="020B0606020202030204" pitchFamily="34" charset="0"/>
                          <a:ea typeface="+mn-ea"/>
                          <a:cs typeface="+mn-cs"/>
                        </a:rPr>
                        <a:t>EC: (4/21</a:t>
                      </a:r>
                      <a:r>
                        <a:rPr lang="en-ZA" sz="1600" b="1" i="0" u="none" strike="noStrike" kern="1200" baseline="0" dirty="0" smtClean="0">
                          <a:solidFill>
                            <a:schemeClr val="tx1"/>
                          </a:solidFill>
                          <a:effectLst/>
                          <a:latin typeface="Arial Narrow" panose="020B0606020202030204" pitchFamily="34" charset="0"/>
                          <a:ea typeface="+mn-ea"/>
                          <a:cs typeface="+mn-cs"/>
                        </a:rPr>
                        <a:t> 276</a:t>
                      </a:r>
                      <a:r>
                        <a:rPr lang="en-ZA" sz="1600" b="1" i="0" u="none" strike="noStrike" kern="1200" dirty="0" smtClean="0">
                          <a:solidFill>
                            <a:schemeClr val="tx1"/>
                          </a:solidFill>
                          <a:effectLst/>
                          <a:latin typeface="Arial Narrow" panose="020B0606020202030204" pitchFamily="34" charset="0"/>
                          <a:ea typeface="+mn-ea"/>
                          <a:cs typeface="+mn-cs"/>
                        </a:rPr>
                        <a:t>) 0.019%</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D05E"/>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600" b="1" i="0" u="none" strike="noStrike" dirty="0" smtClean="0">
                          <a:solidFill>
                            <a:srgbClr val="000000"/>
                          </a:solidFill>
                          <a:effectLst/>
                          <a:latin typeface="Arial Narrow" panose="020B0606020202030204" pitchFamily="34" charset="0"/>
                        </a:rPr>
                        <a:t>0.013%</a:t>
                      </a:r>
                      <a:endParaRPr lang="en-ZA" sz="1600" b="1" i="0" u="none" strike="noStrike" dirty="0" smtClean="0">
                        <a:solidFill>
                          <a:srgbClr val="000000"/>
                        </a:solidFill>
                        <a:effectLst/>
                        <a:latin typeface="Arial Narrow" panose="020B0606020202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lang="en-US" sz="1600" b="0" i="0" u="none" strike="noStrike" kern="1200" dirty="0" smtClean="0">
                          <a:solidFill>
                            <a:schemeClr val="tx1"/>
                          </a:solidFill>
                          <a:effectLst/>
                          <a:latin typeface="Arial Narrow" panose="020B0606020202030204" pitchFamily="34" charset="0"/>
                          <a:ea typeface="+mn-ea"/>
                          <a:cs typeface="+mn-cs"/>
                        </a:rPr>
                        <a:t>Target achieved due to continuous implementation</a:t>
                      </a:r>
                      <a:r>
                        <a:rPr lang="en-US" sz="1600" b="0" i="0" u="none" strike="noStrike" kern="1200" baseline="0" dirty="0" smtClean="0">
                          <a:solidFill>
                            <a:schemeClr val="tx1"/>
                          </a:solidFill>
                          <a:effectLst/>
                          <a:latin typeface="Arial Narrow" panose="020B0606020202030204" pitchFamily="34" charset="0"/>
                          <a:ea typeface="+mn-ea"/>
                          <a:cs typeface="+mn-cs"/>
                        </a:rPr>
                        <a:t> and monitoring of the security policies which includes the escape prevention plan.</a:t>
                      </a:r>
                      <a:endParaRPr lang="en-US" sz="1600" b="0" i="0" u="none" strike="noStrike" kern="1200" dirty="0">
                        <a:solidFill>
                          <a:schemeClr val="tx1"/>
                        </a:solidFill>
                        <a:effectLst/>
                        <a:latin typeface="Arial Narrow" panose="020B0606020202030204" pitchFamily="34"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lang="en-US" sz="1600" b="0" i="0" u="none" strike="noStrike" kern="1200" dirty="0" smtClean="0">
                          <a:solidFill>
                            <a:schemeClr val="tx1"/>
                          </a:solidFill>
                          <a:effectLst/>
                          <a:latin typeface="Arial Narrow" panose="020B0606020202030204" pitchFamily="34" charset="0"/>
                          <a:ea typeface="+mn-ea"/>
                          <a:cs typeface="+mn-cs"/>
                        </a:rPr>
                        <a:t>n/a</a:t>
                      </a:r>
                      <a:endParaRPr lang="en-US" sz="1600" b="0" i="0" u="none" strike="noStrike" kern="1200" dirty="0">
                        <a:solidFill>
                          <a:schemeClr val="tx1"/>
                        </a:solidFill>
                        <a:effectLst/>
                        <a:latin typeface="Arial Narrow" panose="020B0606020202030204" pitchFamily="34"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bl>
          </a:graphicData>
        </a:graphic>
      </p:graphicFrame>
      <p:sp>
        <p:nvSpPr>
          <p:cNvPr id="6" name="Content Placeholder 4"/>
          <p:cNvSpPr>
            <a:spLocks noGrp="1"/>
          </p:cNvSpPr>
          <p:nvPr>
            <p:ph idx="1"/>
          </p:nvPr>
        </p:nvSpPr>
        <p:spPr>
          <a:xfrm>
            <a:off x="170850" y="533400"/>
            <a:ext cx="8680449" cy="812530"/>
          </a:xfrm>
        </p:spPr>
        <p:txBody>
          <a:bodyPr/>
          <a:lstStyle/>
          <a:p>
            <a:pPr marL="0" lvl="0" indent="0" algn="ctr" defTabSz="914331" eaLnBrk="1" fontAlgn="auto" hangingPunct="1">
              <a:lnSpc>
                <a:spcPct val="110000"/>
              </a:lnSpc>
              <a:spcBef>
                <a:spcPts val="0"/>
              </a:spcBef>
              <a:spcAft>
                <a:spcPts val="0"/>
              </a:spcAft>
              <a:buClrTx/>
              <a:buNone/>
              <a:defRPr/>
            </a:pPr>
            <a:r>
              <a:rPr lang="en-US" sz="2400" b="1" kern="1200" dirty="0">
                <a:solidFill>
                  <a:srgbClr val="006600"/>
                </a:solidFill>
              </a:rPr>
              <a:t>PROGRAMME </a:t>
            </a:r>
            <a:r>
              <a:rPr lang="en-US" sz="2400" b="1" kern="1200" dirty="0" smtClean="0">
                <a:solidFill>
                  <a:srgbClr val="006600"/>
                </a:solidFill>
              </a:rPr>
              <a:t>2: INCARCERATION</a:t>
            </a:r>
          </a:p>
          <a:p>
            <a:pPr marL="0" lvl="0" indent="0" algn="ctr" defTabSz="914331" eaLnBrk="1" fontAlgn="auto" hangingPunct="1">
              <a:lnSpc>
                <a:spcPct val="110000"/>
              </a:lnSpc>
              <a:spcBef>
                <a:spcPts val="0"/>
              </a:spcBef>
              <a:spcAft>
                <a:spcPts val="0"/>
              </a:spcAft>
              <a:buClrTx/>
              <a:buNone/>
              <a:defRPr/>
            </a:pPr>
            <a:r>
              <a:rPr lang="en-US" sz="2400" b="1" kern="1200" dirty="0" smtClean="0"/>
              <a:t>SECURITY OPERATIONS </a:t>
            </a:r>
            <a:endParaRPr lang="en-US" sz="2400" b="1" kern="1200" dirty="0"/>
          </a:p>
        </p:txBody>
      </p:sp>
    </p:spTree>
    <p:extLst>
      <p:ext uri="{BB962C8B-B14F-4D97-AF65-F5344CB8AC3E}">
        <p14:creationId xmlns:p14="http://schemas.microsoft.com/office/powerpoint/2010/main" xmlns="" val="8969555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572812857"/>
              </p:ext>
            </p:extLst>
          </p:nvPr>
        </p:nvGraphicFramePr>
        <p:xfrm>
          <a:off x="243737" y="1397673"/>
          <a:ext cx="8595463" cy="5321329"/>
        </p:xfrm>
        <a:graphic>
          <a:graphicData uri="http://schemas.openxmlformats.org/drawingml/2006/table">
            <a:tbl>
              <a:tblPr firstRow="1" bandRow="1">
                <a:tableStyleId>{5C22544A-7EE6-4342-B048-85BDC9FD1C3A}</a:tableStyleId>
              </a:tblPr>
              <a:tblGrid>
                <a:gridCol w="1149634">
                  <a:extLst>
                    <a:ext uri="{9D8B030D-6E8A-4147-A177-3AD203B41FA5}">
                      <a16:colId xmlns:a16="http://schemas.microsoft.com/office/drawing/2014/main" xmlns="" val="20000"/>
                    </a:ext>
                  </a:extLst>
                </a:gridCol>
                <a:gridCol w="1730829">
                  <a:extLst>
                    <a:ext uri="{9D8B030D-6E8A-4147-A177-3AD203B41FA5}">
                      <a16:colId xmlns:a16="http://schemas.microsoft.com/office/drawing/2014/main" xmlns="" val="20001"/>
                    </a:ext>
                  </a:extLst>
                </a:gridCol>
                <a:gridCol w="1990725">
                  <a:extLst>
                    <a:ext uri="{9D8B030D-6E8A-4147-A177-3AD203B41FA5}">
                      <a16:colId xmlns:a16="http://schemas.microsoft.com/office/drawing/2014/main" xmlns="" val="20002"/>
                    </a:ext>
                  </a:extLst>
                </a:gridCol>
                <a:gridCol w="1143000">
                  <a:extLst>
                    <a:ext uri="{9D8B030D-6E8A-4147-A177-3AD203B41FA5}">
                      <a16:colId xmlns:a16="http://schemas.microsoft.com/office/drawing/2014/main" xmlns="" val="20003"/>
                    </a:ext>
                  </a:extLst>
                </a:gridCol>
                <a:gridCol w="1514475">
                  <a:extLst>
                    <a:ext uri="{9D8B030D-6E8A-4147-A177-3AD203B41FA5}">
                      <a16:colId xmlns:a16="http://schemas.microsoft.com/office/drawing/2014/main" xmlns="" val="20004"/>
                    </a:ext>
                  </a:extLst>
                </a:gridCol>
                <a:gridCol w="1066800">
                  <a:extLst>
                    <a:ext uri="{9D8B030D-6E8A-4147-A177-3AD203B41FA5}">
                      <a16:colId xmlns:a16="http://schemas.microsoft.com/office/drawing/2014/main" xmlns="" val="20005"/>
                    </a:ext>
                  </a:extLst>
                </a:gridCol>
              </a:tblGrid>
              <a:tr h="752850">
                <a:tc>
                  <a:txBody>
                    <a:bodyPr/>
                    <a:lstStyle/>
                    <a:p>
                      <a:pPr marL="0" algn="l" defTabSz="914331" rtl="0" eaLnBrk="1" fontAlgn="t" latinLnBrk="0" hangingPunct="1"/>
                      <a:r>
                        <a:rPr lang="en-US" sz="1400" b="1" i="0" u="none" strike="noStrike" kern="1200" dirty="0" smtClean="0">
                          <a:solidFill>
                            <a:schemeClr val="bg1"/>
                          </a:solidFill>
                          <a:effectLst/>
                          <a:latin typeface="Arial Narrow" panose="020B0606020202030204" pitchFamily="34" charset="0"/>
                          <a:ea typeface="+mn-ea"/>
                          <a:cs typeface="+mn-cs"/>
                        </a:rPr>
                        <a:t>Performance Indicator</a:t>
                      </a:r>
                      <a:endParaRPr lang="en-US" sz="1400" b="1" i="0" u="none" strike="noStrike" kern="1200" dirty="0">
                        <a:solidFill>
                          <a:schemeClr val="bg1"/>
                        </a:solidFill>
                        <a:effectLst/>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400" b="1" i="0" u="none" strike="noStrike" kern="1200" dirty="0" smtClean="0">
                          <a:solidFill>
                            <a:schemeClr val="bg1"/>
                          </a:solidFill>
                          <a:effectLst/>
                          <a:latin typeface="Arial Narrow" panose="020B0606020202030204" pitchFamily="34" charset="0"/>
                          <a:ea typeface="+mn-ea"/>
                          <a:cs typeface="+mn-cs"/>
                        </a:rPr>
                        <a:t>Q3 Target 2019/20 </a:t>
                      </a:r>
                      <a:endParaRPr lang="en-US" sz="1400" b="1" i="0" u="none" strike="noStrike" kern="1200" dirty="0">
                        <a:solidFill>
                          <a:schemeClr val="bg1"/>
                        </a:solidFill>
                        <a:effectLst/>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400" b="1" i="0" u="none" strike="noStrike" kern="1200" dirty="0" smtClean="0">
                          <a:solidFill>
                            <a:schemeClr val="bg1"/>
                          </a:solidFill>
                          <a:effectLst/>
                          <a:latin typeface="Arial Narrow" panose="020B0606020202030204" pitchFamily="34" charset="0"/>
                          <a:ea typeface="+mn-ea"/>
                          <a:cs typeface="+mn-cs"/>
                        </a:rPr>
                        <a:t>Quarter 3</a:t>
                      </a:r>
                      <a:r>
                        <a:rPr lang="en-US" sz="1400" b="1" i="0" u="none" strike="noStrike" kern="1200" dirty="0">
                          <a:solidFill>
                            <a:schemeClr val="bg1"/>
                          </a:solidFill>
                          <a:effectLst/>
                          <a:latin typeface="Arial Narrow" panose="020B0606020202030204" pitchFamily="34" charset="0"/>
                          <a:ea typeface="+mn-ea"/>
                          <a:cs typeface="+mn-cs"/>
                        </a:rPr>
                        <a:t/>
                      </a:r>
                      <a:br>
                        <a:rPr lang="en-US" sz="1400" b="1" i="0" u="none" strike="noStrike" kern="1200" dirty="0">
                          <a:solidFill>
                            <a:schemeClr val="bg1"/>
                          </a:solidFill>
                          <a:effectLst/>
                          <a:latin typeface="Arial Narrow" panose="020B0606020202030204" pitchFamily="34" charset="0"/>
                          <a:ea typeface="+mn-ea"/>
                          <a:cs typeface="+mn-cs"/>
                        </a:rPr>
                      </a:br>
                      <a:r>
                        <a:rPr lang="en-US" sz="1400" b="1" i="0" u="none" strike="noStrike" kern="1200" dirty="0">
                          <a:solidFill>
                            <a:schemeClr val="bg1"/>
                          </a:solidFill>
                          <a:effectLst/>
                          <a:latin typeface="Arial Narrow" panose="020B0606020202030204" pitchFamily="34" charset="0"/>
                          <a:ea typeface="+mn-ea"/>
                          <a:cs typeface="+mn-cs"/>
                        </a:rPr>
                        <a:t>Performance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400" b="1" i="0" u="none" strike="noStrike" kern="1200" dirty="0" smtClean="0">
                          <a:solidFill>
                            <a:schemeClr val="bg1"/>
                          </a:solidFill>
                          <a:effectLst/>
                          <a:latin typeface="Arial Narrow" panose="020B0606020202030204" pitchFamily="34" charset="0"/>
                          <a:ea typeface="+mn-ea"/>
                          <a:cs typeface="+mn-cs"/>
                        </a:rPr>
                        <a:t>Deviation from planned  target</a:t>
                      </a:r>
                      <a:endParaRPr lang="en-US" sz="1400" b="1" i="0" u="none" strike="noStrike" kern="1200" dirty="0">
                        <a:solidFill>
                          <a:schemeClr val="bg1"/>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smtClean="0">
                          <a:solidFill>
                            <a:schemeClr val="bg1"/>
                          </a:solidFill>
                          <a:effectLst/>
                          <a:latin typeface="Arial Narrow" panose="020B0606020202030204" pitchFamily="34" charset="0"/>
                          <a:ea typeface="+mn-ea"/>
                          <a:cs typeface="+mn-cs"/>
                        </a:rPr>
                        <a:t>Reasons for over/under achievement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smtClean="0">
                          <a:solidFill>
                            <a:schemeClr val="bg1"/>
                          </a:solidFill>
                          <a:effectLst/>
                          <a:latin typeface="Arial Narrow" panose="020B0606020202030204" pitchFamily="34" charset="0"/>
                          <a:ea typeface="+mn-ea"/>
                          <a:cs typeface="+mn-cs"/>
                        </a:rPr>
                        <a:t>Corrective action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2448849">
                <a:tc>
                  <a:txBody>
                    <a:bodyPr/>
                    <a:lstStyle/>
                    <a:p>
                      <a:pPr algn="l" fontAlgn="t"/>
                      <a:r>
                        <a:rPr lang="en-US" sz="1300" b="1" i="0" u="none" strike="noStrike" dirty="0" smtClean="0">
                          <a:solidFill>
                            <a:srgbClr val="000000"/>
                          </a:solidFill>
                          <a:effectLst/>
                          <a:latin typeface="Arial Narrow" panose="020B0606020202030204" pitchFamily="34" charset="0"/>
                        </a:rPr>
                        <a:t>Percentage of inmates injured as a result of reported assaults in correctional centres and remand detention facilities per year.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300" b="1" i="0" u="none" strike="noStrike" dirty="0" smtClean="0">
                          <a:solidFill>
                            <a:schemeClr val="tx1"/>
                          </a:solidFill>
                          <a:effectLst/>
                          <a:latin typeface="Arial Narrow" panose="020B0606020202030204" pitchFamily="34" charset="0"/>
                        </a:rPr>
                        <a:t>3.53%</a:t>
                      </a:r>
                    </a:p>
                    <a:p>
                      <a:pPr algn="l" fontAlgn="t"/>
                      <a:r>
                        <a:rPr kumimoji="0" lang="en-US" sz="13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(5 876/ 166 449) </a:t>
                      </a:r>
                      <a:endParaRPr lang="en-US" sz="1300" b="1" i="0" u="none" strike="noStrike" dirty="0" smtClean="0">
                        <a:solidFill>
                          <a:schemeClr val="tx1"/>
                        </a:solidFill>
                        <a:effectLst/>
                        <a:latin typeface="Arial Narrow" panose="020B0606020202030204" pitchFamily="34" charset="0"/>
                      </a:endParaRPr>
                    </a:p>
                    <a:p>
                      <a:pPr algn="l" fontAlgn="t"/>
                      <a:endParaRPr lang="en-US" sz="1300" b="0" i="0" u="none" strike="noStrike" dirty="0" smtClean="0">
                        <a:solidFill>
                          <a:schemeClr val="tx1"/>
                        </a:solidFill>
                        <a:effectLst/>
                        <a:latin typeface="Arial Narrow" panose="020B0606020202030204" pitchFamily="34" charset="0"/>
                      </a:endParaRPr>
                    </a:p>
                    <a:p>
                      <a:pPr algn="l" fontAlgn="t"/>
                      <a:r>
                        <a:rPr lang="en-US" sz="1300" b="0" i="0" u="none" strike="noStrike" dirty="0" smtClean="0">
                          <a:solidFill>
                            <a:schemeClr val="tx1"/>
                          </a:solidFill>
                          <a:effectLst/>
                          <a:latin typeface="Arial Narrow" panose="020B0606020202030204" pitchFamily="34" charset="0"/>
                        </a:rPr>
                        <a:t>LMN: (865/24 510) 3.53%</a:t>
                      </a:r>
                    </a:p>
                    <a:p>
                      <a:pPr algn="l" fontAlgn="t"/>
                      <a:r>
                        <a:rPr lang="en-US" sz="1300" b="0" i="0" u="none" strike="noStrike" dirty="0" smtClean="0">
                          <a:solidFill>
                            <a:schemeClr val="tx1"/>
                          </a:solidFill>
                          <a:effectLst/>
                          <a:latin typeface="Arial Narrow" panose="020B0606020202030204" pitchFamily="34" charset="0"/>
                        </a:rPr>
                        <a:t>FSNC: (838/23 741) 3.53%</a:t>
                      </a:r>
                    </a:p>
                    <a:p>
                      <a:pPr algn="l" fontAlgn="t"/>
                      <a:r>
                        <a:rPr lang="en-US" sz="1300" b="0" i="0" u="none" strike="noStrike" dirty="0" smtClean="0">
                          <a:solidFill>
                            <a:schemeClr val="tx1"/>
                          </a:solidFill>
                          <a:effectLst/>
                          <a:latin typeface="Arial Narrow" panose="020B0606020202030204" pitchFamily="34" charset="0"/>
                        </a:rPr>
                        <a:t>KZN: (1</a:t>
                      </a:r>
                      <a:r>
                        <a:rPr lang="en-US" sz="1300" b="0" i="0" u="none" strike="noStrike" baseline="0" dirty="0" smtClean="0">
                          <a:solidFill>
                            <a:schemeClr val="tx1"/>
                          </a:solidFill>
                          <a:effectLst/>
                          <a:latin typeface="Arial Narrow" panose="020B0606020202030204" pitchFamily="34" charset="0"/>
                        </a:rPr>
                        <a:t> 052</a:t>
                      </a:r>
                      <a:r>
                        <a:rPr lang="en-US" sz="1300" b="0" i="0" u="none" strike="noStrike" dirty="0" smtClean="0">
                          <a:solidFill>
                            <a:schemeClr val="tx1"/>
                          </a:solidFill>
                          <a:effectLst/>
                          <a:latin typeface="Arial Narrow" panose="020B0606020202030204" pitchFamily="34" charset="0"/>
                        </a:rPr>
                        <a:t>/29 804) 3.53%</a:t>
                      </a:r>
                    </a:p>
                    <a:p>
                      <a:pPr algn="l" fontAlgn="t"/>
                      <a:r>
                        <a:rPr lang="en-US" sz="1300" b="0" i="0" u="none" strike="noStrike" dirty="0" smtClean="0">
                          <a:solidFill>
                            <a:schemeClr val="tx1"/>
                          </a:solidFill>
                          <a:effectLst/>
                          <a:latin typeface="Arial Narrow" panose="020B0606020202030204" pitchFamily="34" charset="0"/>
                        </a:rPr>
                        <a:t>WC: (1</a:t>
                      </a:r>
                      <a:r>
                        <a:rPr lang="en-US" sz="1300" b="0" i="0" u="none" strike="noStrike" baseline="0" dirty="0" smtClean="0">
                          <a:solidFill>
                            <a:schemeClr val="tx1"/>
                          </a:solidFill>
                          <a:effectLst/>
                          <a:latin typeface="Arial Narrow" panose="020B0606020202030204" pitchFamily="34" charset="0"/>
                        </a:rPr>
                        <a:t> 048</a:t>
                      </a:r>
                      <a:r>
                        <a:rPr lang="en-US" sz="1300" b="0" i="0" u="none" strike="noStrike" dirty="0" smtClean="0">
                          <a:solidFill>
                            <a:schemeClr val="tx1"/>
                          </a:solidFill>
                          <a:effectLst/>
                          <a:latin typeface="Arial Narrow" panose="020B0606020202030204" pitchFamily="34" charset="0"/>
                        </a:rPr>
                        <a:t>/29 651</a:t>
                      </a:r>
                      <a:r>
                        <a:rPr lang="en-US" sz="1300" b="0" i="0" u="none" strike="noStrike" baseline="0" dirty="0" smtClean="0">
                          <a:solidFill>
                            <a:schemeClr val="tx1"/>
                          </a:solidFill>
                          <a:effectLst/>
                          <a:latin typeface="Arial Narrow" panose="020B0606020202030204" pitchFamily="34" charset="0"/>
                        </a:rPr>
                        <a:t>) 3.53</a:t>
                      </a:r>
                      <a:r>
                        <a:rPr lang="en-US" sz="1300" b="0" i="0" u="none" strike="noStrike" dirty="0" smtClean="0">
                          <a:solidFill>
                            <a:schemeClr val="tx1"/>
                          </a:solidFill>
                          <a:effectLst/>
                          <a:latin typeface="Arial Narrow" panose="020B0606020202030204" pitchFamily="34" charset="0"/>
                        </a:rPr>
                        <a:t>%</a:t>
                      </a:r>
                    </a:p>
                    <a:p>
                      <a:pPr algn="l" fontAlgn="t"/>
                      <a:r>
                        <a:rPr lang="en-US" sz="1300" b="0" i="0" u="none" strike="noStrike" dirty="0" smtClean="0">
                          <a:solidFill>
                            <a:schemeClr val="tx1"/>
                          </a:solidFill>
                          <a:effectLst/>
                          <a:latin typeface="Arial Narrow" panose="020B0606020202030204" pitchFamily="34" charset="0"/>
                        </a:rPr>
                        <a:t>GP: (1</a:t>
                      </a:r>
                      <a:r>
                        <a:rPr lang="en-US" sz="1300" b="0" i="0" u="none" strike="noStrike" baseline="0" dirty="0" smtClean="0">
                          <a:solidFill>
                            <a:schemeClr val="tx1"/>
                          </a:solidFill>
                          <a:effectLst/>
                          <a:latin typeface="Arial Narrow" panose="020B0606020202030204" pitchFamily="34" charset="0"/>
                        </a:rPr>
                        <a:t> 347</a:t>
                      </a:r>
                      <a:r>
                        <a:rPr lang="en-US" sz="1300" b="0" i="0" u="none" strike="noStrike" dirty="0" smtClean="0">
                          <a:solidFill>
                            <a:schemeClr val="tx1"/>
                          </a:solidFill>
                          <a:effectLst/>
                          <a:latin typeface="Arial Narrow" panose="020B0606020202030204" pitchFamily="34" charset="0"/>
                        </a:rPr>
                        <a:t>/38 168) 3.53%</a:t>
                      </a:r>
                    </a:p>
                    <a:p>
                      <a:pPr algn="l" fontAlgn="t"/>
                      <a:r>
                        <a:rPr lang="en-US" sz="1300" b="0" i="0" u="none" strike="noStrike" dirty="0" smtClean="0">
                          <a:solidFill>
                            <a:schemeClr val="tx1"/>
                          </a:solidFill>
                          <a:effectLst/>
                          <a:latin typeface="Arial Narrow" panose="020B0606020202030204" pitchFamily="34" charset="0"/>
                        </a:rPr>
                        <a:t>EC: (726/20 575) 3.53%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300" b="1" i="0" u="none" strike="noStrike" dirty="0" smtClean="0">
                          <a:solidFill>
                            <a:srgbClr val="000000"/>
                          </a:solidFill>
                          <a:effectLst/>
                          <a:latin typeface="Arial Narrow" panose="020B0606020202030204" pitchFamily="34" charset="0"/>
                        </a:rPr>
                        <a:t>2.61%</a:t>
                      </a:r>
                    </a:p>
                    <a:p>
                      <a:pPr marL="0" marR="0" indent="0" algn="l" defTabSz="914331" rtl="0" eaLnBrk="1" fontAlgn="t" latinLnBrk="0" hangingPunct="1">
                        <a:lnSpc>
                          <a:spcPct val="100000"/>
                        </a:lnSpc>
                        <a:spcBef>
                          <a:spcPts val="0"/>
                        </a:spcBef>
                        <a:spcAft>
                          <a:spcPts val="0"/>
                        </a:spcAft>
                        <a:buClrTx/>
                        <a:buSzTx/>
                        <a:buFontTx/>
                        <a:buNone/>
                        <a:tabLst/>
                        <a:defRPr/>
                      </a:pPr>
                      <a:r>
                        <a:rPr lang="en-US" sz="1300" b="1" i="0" u="none" strike="noStrike" dirty="0" smtClean="0">
                          <a:solidFill>
                            <a:srgbClr val="000000"/>
                          </a:solidFill>
                          <a:effectLst/>
                          <a:latin typeface="Arial Narrow" panose="020B0606020202030204" pitchFamily="34" charset="0"/>
                        </a:rPr>
                        <a:t>(4</a:t>
                      </a:r>
                      <a:r>
                        <a:rPr lang="en-US" sz="1300" b="1" i="0" u="none" strike="noStrike" baseline="0" dirty="0" smtClean="0">
                          <a:solidFill>
                            <a:srgbClr val="000000"/>
                          </a:solidFill>
                          <a:effectLst/>
                          <a:latin typeface="Arial Narrow" panose="020B0606020202030204" pitchFamily="34" charset="0"/>
                        </a:rPr>
                        <a:t> 280/163 830</a:t>
                      </a:r>
                      <a:r>
                        <a:rPr lang="en-US" sz="1300" b="1" i="0" u="none" strike="noStrike" dirty="0" smtClean="0">
                          <a:solidFill>
                            <a:srgbClr val="000000"/>
                          </a:solidFill>
                          <a:effectLst/>
                          <a:latin typeface="Arial Narrow" panose="020B0606020202030204" pitchFamily="34" charset="0"/>
                        </a:rPr>
                        <a:t>) </a:t>
                      </a:r>
                    </a:p>
                    <a:p>
                      <a:pPr marL="0" marR="0" indent="0" algn="l" defTabSz="914331" rtl="0" eaLnBrk="1" fontAlgn="t" latinLnBrk="0" hangingPunct="1">
                        <a:lnSpc>
                          <a:spcPct val="100000"/>
                        </a:lnSpc>
                        <a:spcBef>
                          <a:spcPts val="0"/>
                        </a:spcBef>
                        <a:spcAft>
                          <a:spcPts val="0"/>
                        </a:spcAft>
                        <a:buClrTx/>
                        <a:buSzTx/>
                        <a:buFontTx/>
                        <a:buNone/>
                        <a:tabLst/>
                        <a:defRPr/>
                      </a:pPr>
                      <a:endParaRPr lang="en-US" sz="1300" b="1" i="0" u="none" strike="noStrike" dirty="0" smtClean="0">
                        <a:solidFill>
                          <a:srgbClr val="000000"/>
                        </a:solidFill>
                        <a:effectLst/>
                        <a:latin typeface="Arial Narrow" panose="020B0606020202030204" pitchFamily="34" charset="0"/>
                      </a:endParaRPr>
                    </a:p>
                    <a:p>
                      <a:pPr marL="0" marR="0" indent="0" algn="l" defTabSz="914331" rtl="0" eaLnBrk="1" fontAlgn="t" latinLnBrk="0" hangingPunct="1">
                        <a:lnSpc>
                          <a:spcPct val="100000"/>
                        </a:lnSpc>
                        <a:spcBef>
                          <a:spcPts val="0"/>
                        </a:spcBef>
                        <a:spcAft>
                          <a:spcPts val="0"/>
                        </a:spcAft>
                        <a:buClrTx/>
                        <a:buSzTx/>
                        <a:buFontTx/>
                        <a:buNone/>
                        <a:tabLst/>
                        <a:defRPr/>
                      </a:pPr>
                      <a:r>
                        <a:rPr lang="en-US" sz="1300" b="1" i="0" u="none" strike="noStrike" dirty="0" smtClean="0">
                          <a:solidFill>
                            <a:srgbClr val="000000"/>
                          </a:solidFill>
                          <a:effectLst/>
                          <a:latin typeface="Arial Narrow" panose="020B0606020202030204" pitchFamily="34" charset="0"/>
                        </a:rPr>
                        <a:t>LMN: (439/26</a:t>
                      </a:r>
                      <a:r>
                        <a:rPr lang="en-US" sz="1300" b="1" i="0" u="none" strike="noStrike" baseline="0" dirty="0" smtClean="0">
                          <a:solidFill>
                            <a:srgbClr val="000000"/>
                          </a:solidFill>
                          <a:effectLst/>
                          <a:latin typeface="Arial Narrow" panose="020B0606020202030204" pitchFamily="34" charset="0"/>
                        </a:rPr>
                        <a:t> 111</a:t>
                      </a:r>
                      <a:r>
                        <a:rPr lang="en-US" sz="1300" b="1" i="0" u="none" strike="noStrike" dirty="0" smtClean="0">
                          <a:solidFill>
                            <a:srgbClr val="000000"/>
                          </a:solidFill>
                          <a:effectLst/>
                          <a:latin typeface="Arial Narrow" panose="020B0606020202030204" pitchFamily="34" charset="0"/>
                        </a:rPr>
                        <a:t>) 1.68%</a:t>
                      </a:r>
                    </a:p>
                    <a:p>
                      <a:pPr marL="0" marR="0" indent="0" algn="l" defTabSz="914331" rtl="0" eaLnBrk="1" fontAlgn="t" latinLnBrk="0" hangingPunct="1">
                        <a:lnSpc>
                          <a:spcPct val="100000"/>
                        </a:lnSpc>
                        <a:spcBef>
                          <a:spcPts val="0"/>
                        </a:spcBef>
                        <a:spcAft>
                          <a:spcPts val="0"/>
                        </a:spcAft>
                        <a:buClrTx/>
                        <a:buSzTx/>
                        <a:buFontTx/>
                        <a:buNone/>
                        <a:tabLst/>
                        <a:defRPr/>
                      </a:pPr>
                      <a:r>
                        <a:rPr lang="en-US" sz="1300" b="1" i="0" u="none" strike="noStrike" dirty="0" smtClean="0">
                          <a:solidFill>
                            <a:srgbClr val="FF0000"/>
                          </a:solidFill>
                          <a:effectLst/>
                          <a:latin typeface="Arial Narrow" panose="020B0606020202030204" pitchFamily="34" charset="0"/>
                        </a:rPr>
                        <a:t>FSNC: (842/22</a:t>
                      </a:r>
                      <a:r>
                        <a:rPr lang="en-US" sz="1300" b="1" i="0" u="none" strike="noStrike" baseline="0" dirty="0" smtClean="0">
                          <a:solidFill>
                            <a:srgbClr val="FF0000"/>
                          </a:solidFill>
                          <a:effectLst/>
                          <a:latin typeface="Arial Narrow" panose="020B0606020202030204" pitchFamily="34" charset="0"/>
                        </a:rPr>
                        <a:t> 903</a:t>
                      </a:r>
                      <a:r>
                        <a:rPr lang="en-US" sz="1300" b="1" i="0" u="none" strike="noStrike" dirty="0" smtClean="0">
                          <a:solidFill>
                            <a:srgbClr val="FF0000"/>
                          </a:solidFill>
                          <a:effectLst/>
                          <a:latin typeface="Arial Narrow" panose="020B0606020202030204" pitchFamily="34" charset="0"/>
                        </a:rPr>
                        <a:t>) 3.68%</a:t>
                      </a:r>
                    </a:p>
                    <a:p>
                      <a:pPr marL="0" marR="0" indent="0" algn="l" defTabSz="914331" rtl="0" eaLnBrk="1" fontAlgn="t" latinLnBrk="0" hangingPunct="1">
                        <a:lnSpc>
                          <a:spcPct val="100000"/>
                        </a:lnSpc>
                        <a:spcBef>
                          <a:spcPts val="0"/>
                        </a:spcBef>
                        <a:spcAft>
                          <a:spcPts val="0"/>
                        </a:spcAft>
                        <a:buClrTx/>
                        <a:buSzTx/>
                        <a:buFontTx/>
                        <a:buNone/>
                        <a:tabLst/>
                        <a:defRPr/>
                      </a:pPr>
                      <a:r>
                        <a:rPr lang="en-US" sz="1300" b="1" i="0" u="none" strike="noStrike" dirty="0" smtClean="0">
                          <a:solidFill>
                            <a:schemeClr val="tx1"/>
                          </a:solidFill>
                          <a:effectLst/>
                          <a:latin typeface="Arial Narrow" panose="020B0606020202030204" pitchFamily="34" charset="0"/>
                        </a:rPr>
                        <a:t>KZN: (554/27</a:t>
                      </a:r>
                      <a:r>
                        <a:rPr lang="en-US" sz="1300" b="1" i="0" u="none" strike="noStrike" baseline="0" dirty="0" smtClean="0">
                          <a:solidFill>
                            <a:schemeClr val="tx1"/>
                          </a:solidFill>
                          <a:effectLst/>
                          <a:latin typeface="Arial Narrow" panose="020B0606020202030204" pitchFamily="34" charset="0"/>
                        </a:rPr>
                        <a:t> 306</a:t>
                      </a:r>
                      <a:r>
                        <a:rPr lang="en-US" sz="1300" b="1" i="0" u="none" strike="noStrike" dirty="0" smtClean="0">
                          <a:solidFill>
                            <a:schemeClr val="tx1"/>
                          </a:solidFill>
                          <a:effectLst/>
                          <a:latin typeface="Arial Narrow" panose="020B0606020202030204" pitchFamily="34" charset="0"/>
                        </a:rPr>
                        <a:t>) 2.03%</a:t>
                      </a:r>
                    </a:p>
                    <a:p>
                      <a:pPr marL="0" marR="0" indent="0" algn="l" defTabSz="914331" rtl="0" eaLnBrk="1" fontAlgn="t" latinLnBrk="0" hangingPunct="1">
                        <a:lnSpc>
                          <a:spcPct val="100000"/>
                        </a:lnSpc>
                        <a:spcBef>
                          <a:spcPts val="0"/>
                        </a:spcBef>
                        <a:spcAft>
                          <a:spcPts val="0"/>
                        </a:spcAft>
                        <a:buClrTx/>
                        <a:buSzTx/>
                        <a:buFontTx/>
                        <a:buNone/>
                        <a:tabLst/>
                        <a:defRPr/>
                      </a:pPr>
                      <a:r>
                        <a:rPr lang="en-US" sz="1300" b="1" i="0" u="none" strike="noStrike" dirty="0" smtClean="0">
                          <a:solidFill>
                            <a:schemeClr val="tx1"/>
                          </a:solidFill>
                          <a:effectLst/>
                          <a:latin typeface="Arial Narrow" panose="020B0606020202030204" pitchFamily="34" charset="0"/>
                        </a:rPr>
                        <a:t>WC: (887/28</a:t>
                      </a:r>
                      <a:r>
                        <a:rPr lang="en-US" sz="1300" b="1" i="0" u="none" strike="noStrike" baseline="0" dirty="0" smtClean="0">
                          <a:solidFill>
                            <a:schemeClr val="tx1"/>
                          </a:solidFill>
                          <a:effectLst/>
                          <a:latin typeface="Arial Narrow" panose="020B0606020202030204" pitchFamily="34" charset="0"/>
                        </a:rPr>
                        <a:t> 241</a:t>
                      </a:r>
                      <a:r>
                        <a:rPr lang="en-US" sz="1300" b="1" i="0" u="none" strike="noStrike" dirty="0" smtClean="0">
                          <a:solidFill>
                            <a:schemeClr val="tx1"/>
                          </a:solidFill>
                          <a:effectLst/>
                          <a:latin typeface="Arial Narrow" panose="020B0606020202030204" pitchFamily="34" charset="0"/>
                        </a:rPr>
                        <a:t>) 3.14%</a:t>
                      </a:r>
                    </a:p>
                    <a:p>
                      <a:pPr marL="0" marR="0" indent="0" algn="l" defTabSz="914331" rtl="0" eaLnBrk="1" fontAlgn="t" latinLnBrk="0" hangingPunct="1">
                        <a:lnSpc>
                          <a:spcPct val="100000"/>
                        </a:lnSpc>
                        <a:spcBef>
                          <a:spcPts val="0"/>
                        </a:spcBef>
                        <a:spcAft>
                          <a:spcPts val="0"/>
                        </a:spcAft>
                        <a:buClrTx/>
                        <a:buSzTx/>
                        <a:buFontTx/>
                        <a:buNone/>
                        <a:tabLst/>
                        <a:defRPr/>
                      </a:pPr>
                      <a:r>
                        <a:rPr lang="en-US" sz="1300" b="1" i="0" u="none" strike="noStrike" dirty="0" smtClean="0">
                          <a:solidFill>
                            <a:schemeClr val="tx1"/>
                          </a:solidFill>
                          <a:effectLst/>
                          <a:latin typeface="Arial Narrow" panose="020B0606020202030204" pitchFamily="34" charset="0"/>
                        </a:rPr>
                        <a:t>GP: (1</a:t>
                      </a:r>
                      <a:r>
                        <a:rPr lang="en-US" sz="1300" b="1" i="0" u="none" strike="noStrike" baseline="0" dirty="0" smtClean="0">
                          <a:solidFill>
                            <a:schemeClr val="tx1"/>
                          </a:solidFill>
                          <a:effectLst/>
                          <a:latin typeface="Arial Narrow" panose="020B0606020202030204" pitchFamily="34" charset="0"/>
                        </a:rPr>
                        <a:t> 087/37 993</a:t>
                      </a:r>
                      <a:r>
                        <a:rPr lang="en-US" sz="1300" b="1" i="0" u="none" strike="noStrike" dirty="0" smtClean="0">
                          <a:solidFill>
                            <a:schemeClr val="tx1"/>
                          </a:solidFill>
                          <a:effectLst/>
                          <a:latin typeface="Arial Narrow" panose="020B0606020202030204" pitchFamily="34" charset="0"/>
                        </a:rPr>
                        <a:t>) 2.86%</a:t>
                      </a:r>
                    </a:p>
                    <a:p>
                      <a:pPr marL="0" marR="0" indent="0" algn="l" defTabSz="914331" rtl="0" eaLnBrk="1" fontAlgn="t" latinLnBrk="0" hangingPunct="1">
                        <a:lnSpc>
                          <a:spcPct val="100000"/>
                        </a:lnSpc>
                        <a:spcBef>
                          <a:spcPts val="0"/>
                        </a:spcBef>
                        <a:spcAft>
                          <a:spcPts val="0"/>
                        </a:spcAft>
                        <a:buClrTx/>
                        <a:buSzTx/>
                        <a:buFontTx/>
                        <a:buNone/>
                        <a:tabLst/>
                        <a:defRPr/>
                      </a:pPr>
                      <a:r>
                        <a:rPr lang="en-US" sz="1300" b="1" i="0" u="none" strike="noStrike" dirty="0" smtClean="0">
                          <a:solidFill>
                            <a:schemeClr val="tx1"/>
                          </a:solidFill>
                          <a:effectLst/>
                          <a:latin typeface="Arial Narrow" panose="020B0606020202030204" pitchFamily="34" charset="0"/>
                        </a:rPr>
                        <a:t>EC: (471/21</a:t>
                      </a:r>
                      <a:r>
                        <a:rPr lang="en-US" sz="1300" b="1" i="0" u="none" strike="noStrike" baseline="0" dirty="0" smtClean="0">
                          <a:solidFill>
                            <a:schemeClr val="tx1"/>
                          </a:solidFill>
                          <a:effectLst/>
                          <a:latin typeface="Arial Narrow" panose="020B0606020202030204" pitchFamily="34" charset="0"/>
                        </a:rPr>
                        <a:t> 276</a:t>
                      </a:r>
                      <a:r>
                        <a:rPr lang="en-US" sz="1300" b="1" i="0" u="none" strike="noStrike" dirty="0" smtClean="0">
                          <a:solidFill>
                            <a:schemeClr val="tx1"/>
                          </a:solidFill>
                          <a:effectLst/>
                          <a:latin typeface="Arial Narrow" panose="020B0606020202030204" pitchFamily="34" charset="0"/>
                        </a:rPr>
                        <a:t>) 2.21%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D05E"/>
                    </a:solidFill>
                  </a:tcPr>
                </a:tc>
                <a:tc>
                  <a:txBody>
                    <a:bodyPr/>
                    <a:lstStyle/>
                    <a:p>
                      <a:r>
                        <a:rPr lang="en-US" sz="1300" b="0" i="0" u="none" strike="noStrike" dirty="0" smtClean="0">
                          <a:solidFill>
                            <a:srgbClr val="000000"/>
                          </a:solidFill>
                          <a:effectLst/>
                          <a:latin typeface="Arial Narrow" panose="020B0606020202030204" pitchFamily="34" charset="0"/>
                        </a:rPr>
                        <a:t>0.92%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lang="en-US" sz="1300" b="0" i="0" u="none" strike="noStrike" kern="1200" dirty="0" smtClean="0">
                          <a:solidFill>
                            <a:schemeClr val="tx1"/>
                          </a:solidFill>
                          <a:effectLst/>
                          <a:latin typeface="Arial Narrow" panose="020B0606020202030204" pitchFamily="34" charset="0"/>
                          <a:ea typeface="+mn-ea"/>
                          <a:cs typeface="+mn-cs"/>
                        </a:rPr>
                        <a:t>Target  achieved due to effective implementation of assaults prevention plan.</a:t>
                      </a:r>
                    </a:p>
                    <a:p>
                      <a:pPr marL="0" marR="0" lvl="0" indent="0" algn="l" defTabSz="914331" rtl="0" eaLnBrk="1" fontAlgn="t" latinLnBrk="0" hangingPunct="1">
                        <a:lnSpc>
                          <a:spcPct val="100000"/>
                        </a:lnSpc>
                        <a:spcBef>
                          <a:spcPts val="0"/>
                        </a:spcBef>
                        <a:spcAft>
                          <a:spcPts val="0"/>
                        </a:spcAft>
                        <a:buClrTx/>
                        <a:buSzTx/>
                        <a:buFontTx/>
                        <a:buNone/>
                        <a:tabLst/>
                        <a:defRPr/>
                      </a:pPr>
                      <a:endParaRPr lang="en-US" sz="1300" b="0" i="0" u="none" strike="noStrike" kern="1200" dirty="0" smtClean="0">
                        <a:solidFill>
                          <a:schemeClr val="tx1"/>
                        </a:solidFill>
                        <a:effectLst/>
                        <a:latin typeface="Arial Narrow" panose="020B0606020202030204" pitchFamily="34" charset="0"/>
                        <a:ea typeface="+mn-ea"/>
                        <a:cs typeface="+mn-cs"/>
                      </a:endParaRPr>
                    </a:p>
                    <a:p>
                      <a:pPr marL="0" marR="0" lvl="0" indent="0" algn="l" defTabSz="914331" rtl="0" eaLnBrk="1" fontAlgn="t" latinLnBrk="0" hangingPunct="1">
                        <a:lnSpc>
                          <a:spcPct val="100000"/>
                        </a:lnSpc>
                        <a:spcBef>
                          <a:spcPts val="0"/>
                        </a:spcBef>
                        <a:spcAft>
                          <a:spcPts val="0"/>
                        </a:spcAft>
                        <a:buClrTx/>
                        <a:buSzTx/>
                        <a:buFontTx/>
                        <a:buNone/>
                        <a:tabLst/>
                        <a:defRPr/>
                      </a:pPr>
                      <a:endParaRPr lang="en-US" sz="1300" b="0" i="0" u="none" strike="noStrike" kern="1200" dirty="0" smtClean="0">
                        <a:solidFill>
                          <a:schemeClr val="tx1"/>
                        </a:solidFill>
                        <a:effectLst/>
                        <a:latin typeface="Arial Narrow" panose="020B0606020202030204" pitchFamily="34" charset="0"/>
                        <a:ea typeface="+mn-ea"/>
                        <a:cs typeface="+mn-cs"/>
                      </a:endParaRPr>
                    </a:p>
                    <a:p>
                      <a:pPr marL="0" marR="0" lvl="0" indent="0" algn="l" defTabSz="914331" rtl="0" eaLnBrk="1" fontAlgn="t" latinLnBrk="0" hangingPunct="1">
                        <a:lnSpc>
                          <a:spcPct val="100000"/>
                        </a:lnSpc>
                        <a:spcBef>
                          <a:spcPts val="0"/>
                        </a:spcBef>
                        <a:spcAft>
                          <a:spcPts val="0"/>
                        </a:spcAft>
                        <a:buClrTx/>
                        <a:buSzTx/>
                        <a:buFontTx/>
                        <a:buNone/>
                        <a:tabLst/>
                        <a:defRPr/>
                      </a:pPr>
                      <a:endParaRPr lang="en-US" sz="1300" b="0" i="0" u="none" strike="noStrike" kern="1200" dirty="0">
                        <a:solidFill>
                          <a:schemeClr val="tx1"/>
                        </a:solidFill>
                        <a:effectLst/>
                        <a:latin typeface="Arial Narrow" panose="020B0606020202030204" pitchFamily="34"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lang="en-US" sz="1300" b="0" i="0" u="none" strike="noStrike" kern="1200" dirty="0" smtClean="0">
                          <a:solidFill>
                            <a:schemeClr val="tx1"/>
                          </a:solidFill>
                          <a:effectLst/>
                          <a:latin typeface="Arial Narrow" panose="020B0606020202030204" pitchFamily="34" charset="0"/>
                          <a:ea typeface="+mn-ea"/>
                          <a:cs typeface="+mn-cs"/>
                        </a:rPr>
                        <a:t>n/a</a:t>
                      </a:r>
                      <a:endParaRPr lang="en-US" sz="1300" b="0" i="0" u="none" strike="noStrike" kern="1200" dirty="0">
                        <a:solidFill>
                          <a:schemeClr val="tx1"/>
                        </a:solidFill>
                        <a:effectLst/>
                        <a:latin typeface="Arial Narrow" panose="020B0606020202030204" pitchFamily="34"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1652886">
                <a:tc>
                  <a:txBody>
                    <a:bodyPr/>
                    <a:lstStyle/>
                    <a:p>
                      <a:pPr marL="0" algn="l" defTabSz="914331" rtl="0" eaLnBrk="1" fontAlgn="t" latinLnBrk="0" hangingPunct="1"/>
                      <a:r>
                        <a:rPr lang="en-US" sz="1300" b="1" i="0" u="none" strike="noStrike" kern="1200" dirty="0">
                          <a:solidFill>
                            <a:srgbClr val="000000"/>
                          </a:solidFill>
                          <a:effectLst/>
                          <a:latin typeface="Arial Narrow" panose="020B0606020202030204" pitchFamily="34" charset="0"/>
                          <a:ea typeface="+mn-ea"/>
                          <a:cs typeface="+mn-cs"/>
                        </a:rPr>
                        <a:t>Percentage of </a:t>
                      </a:r>
                      <a:r>
                        <a:rPr lang="en-US" sz="1300" b="1" i="0" u="none" strike="noStrike" kern="1200" dirty="0" smtClean="0">
                          <a:solidFill>
                            <a:srgbClr val="000000"/>
                          </a:solidFill>
                          <a:effectLst/>
                          <a:latin typeface="Arial Narrow" panose="020B0606020202030204" pitchFamily="34" charset="0"/>
                          <a:ea typeface="+mn-ea"/>
                          <a:cs typeface="+mn-cs"/>
                        </a:rPr>
                        <a:t>confirmed unnatural </a:t>
                      </a:r>
                      <a:r>
                        <a:rPr lang="en-US" sz="1300" b="1" i="0" u="none" strike="noStrike" kern="1200" dirty="0">
                          <a:solidFill>
                            <a:srgbClr val="000000"/>
                          </a:solidFill>
                          <a:effectLst/>
                          <a:latin typeface="Arial Narrow" panose="020B0606020202030204" pitchFamily="34" charset="0"/>
                          <a:ea typeface="+mn-ea"/>
                          <a:cs typeface="+mn-cs"/>
                        </a:rPr>
                        <a:t>deaths in correctional centres and remand detention facilities per year.</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r>
                        <a:rPr lang="en-US" sz="1300" b="0" i="0" u="none" strike="noStrike" kern="1200" dirty="0" smtClean="0">
                          <a:solidFill>
                            <a:srgbClr val="000000"/>
                          </a:solidFill>
                          <a:effectLst/>
                          <a:latin typeface="Arial Narrow" panose="020B0606020202030204" pitchFamily="34" charset="0"/>
                          <a:ea typeface="+mn-ea"/>
                          <a:cs typeface="+mn-cs"/>
                        </a:rPr>
                        <a:t>Target measured annually</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31" rtl="0" eaLnBrk="1" fontAlgn="auto" latinLnBrk="0" hangingPunct="1">
                        <a:lnSpc>
                          <a:spcPct val="107000"/>
                        </a:lnSpc>
                        <a:spcBef>
                          <a:spcPts val="0"/>
                        </a:spcBef>
                        <a:spcAft>
                          <a:spcPts val="0"/>
                        </a:spcAft>
                        <a:buClrTx/>
                        <a:buSzTx/>
                        <a:buFontTx/>
                        <a:buNone/>
                        <a:tabLst/>
                        <a:defRPr/>
                      </a:pPr>
                      <a:r>
                        <a:rPr lang="en-US" sz="1300" b="1" i="0" u="none" strike="noStrike" kern="1200" baseline="0" dirty="0" smtClean="0">
                          <a:solidFill>
                            <a:srgbClr val="000000"/>
                          </a:solidFill>
                          <a:effectLst/>
                          <a:latin typeface="Arial Narrow" panose="020B0606020202030204" pitchFamily="34" charset="0"/>
                          <a:ea typeface="+mn-ea"/>
                          <a:cs typeface="+mn-cs"/>
                        </a:rPr>
                        <a:t>28 (Twenty) cases have been confirmed as unnatural. Breakdown for the regions is as follows:                                     FS/NC: 5</a:t>
                      </a:r>
                    </a:p>
                    <a:p>
                      <a:pPr marL="0" marR="0" indent="0" algn="l" defTabSz="914331" rtl="0" eaLnBrk="1" fontAlgn="auto" latinLnBrk="0" hangingPunct="1">
                        <a:lnSpc>
                          <a:spcPct val="107000"/>
                        </a:lnSpc>
                        <a:spcBef>
                          <a:spcPts val="0"/>
                        </a:spcBef>
                        <a:spcAft>
                          <a:spcPts val="0"/>
                        </a:spcAft>
                        <a:buClrTx/>
                        <a:buSzTx/>
                        <a:buFontTx/>
                        <a:buNone/>
                        <a:tabLst/>
                        <a:defRPr/>
                      </a:pPr>
                      <a:r>
                        <a:rPr lang="en-US" sz="1300" b="1" i="0" u="none" strike="noStrike" kern="1200" baseline="0" dirty="0" smtClean="0">
                          <a:solidFill>
                            <a:srgbClr val="000000"/>
                          </a:solidFill>
                          <a:effectLst/>
                          <a:latin typeface="Arial Narrow" panose="020B0606020202030204" pitchFamily="34" charset="0"/>
                          <a:ea typeface="+mn-ea"/>
                          <a:cs typeface="+mn-cs"/>
                        </a:rPr>
                        <a:t>LMN: 6</a:t>
                      </a:r>
                    </a:p>
                    <a:p>
                      <a:pPr marL="0" marR="0" indent="0" algn="l" defTabSz="914331" rtl="0" eaLnBrk="1" fontAlgn="auto" latinLnBrk="0" hangingPunct="1">
                        <a:lnSpc>
                          <a:spcPct val="107000"/>
                        </a:lnSpc>
                        <a:spcBef>
                          <a:spcPts val="0"/>
                        </a:spcBef>
                        <a:spcAft>
                          <a:spcPts val="0"/>
                        </a:spcAft>
                        <a:buClrTx/>
                        <a:buSzTx/>
                        <a:buFontTx/>
                        <a:buNone/>
                        <a:tabLst/>
                        <a:defRPr/>
                      </a:pPr>
                      <a:r>
                        <a:rPr lang="en-US" sz="1300" b="1" i="0" u="none" strike="noStrike" kern="1200" baseline="0" dirty="0" smtClean="0">
                          <a:solidFill>
                            <a:srgbClr val="000000"/>
                          </a:solidFill>
                          <a:effectLst/>
                          <a:latin typeface="Arial Narrow" panose="020B0606020202030204" pitchFamily="34" charset="0"/>
                          <a:ea typeface="+mn-ea"/>
                          <a:cs typeface="+mn-cs"/>
                        </a:rPr>
                        <a:t>KZN:5</a:t>
                      </a:r>
                    </a:p>
                    <a:p>
                      <a:pPr marL="0" marR="0" indent="0" algn="l" defTabSz="914331" rtl="0" eaLnBrk="1" fontAlgn="auto" latinLnBrk="0" hangingPunct="1">
                        <a:lnSpc>
                          <a:spcPct val="107000"/>
                        </a:lnSpc>
                        <a:spcBef>
                          <a:spcPts val="0"/>
                        </a:spcBef>
                        <a:spcAft>
                          <a:spcPts val="0"/>
                        </a:spcAft>
                        <a:buClrTx/>
                        <a:buSzTx/>
                        <a:buFontTx/>
                        <a:buNone/>
                        <a:tabLst/>
                        <a:defRPr/>
                      </a:pPr>
                      <a:r>
                        <a:rPr lang="en-US" sz="1300" b="1" i="0" u="none" strike="noStrike" kern="1200" baseline="0" dirty="0" smtClean="0">
                          <a:solidFill>
                            <a:srgbClr val="000000"/>
                          </a:solidFill>
                          <a:effectLst/>
                          <a:latin typeface="Arial Narrow" panose="020B0606020202030204" pitchFamily="34" charset="0"/>
                          <a:ea typeface="+mn-ea"/>
                          <a:cs typeface="+mn-cs"/>
                        </a:rPr>
                        <a:t>WC: 2</a:t>
                      </a:r>
                    </a:p>
                    <a:p>
                      <a:pPr marL="0" marR="0" indent="0" algn="l" defTabSz="914331" rtl="0" eaLnBrk="1" fontAlgn="auto" latinLnBrk="0" hangingPunct="1">
                        <a:lnSpc>
                          <a:spcPct val="107000"/>
                        </a:lnSpc>
                        <a:spcBef>
                          <a:spcPts val="0"/>
                        </a:spcBef>
                        <a:spcAft>
                          <a:spcPts val="0"/>
                        </a:spcAft>
                        <a:buClrTx/>
                        <a:buSzTx/>
                        <a:buFontTx/>
                        <a:buNone/>
                        <a:tabLst/>
                        <a:defRPr/>
                      </a:pPr>
                      <a:r>
                        <a:rPr lang="en-US" sz="1300" b="1" i="0" u="none" strike="noStrike" kern="1200" baseline="0" dirty="0" smtClean="0">
                          <a:solidFill>
                            <a:srgbClr val="000000"/>
                          </a:solidFill>
                          <a:effectLst/>
                          <a:latin typeface="Arial Narrow" panose="020B0606020202030204" pitchFamily="34" charset="0"/>
                          <a:ea typeface="+mn-ea"/>
                          <a:cs typeface="+mn-cs"/>
                        </a:rPr>
                        <a:t>GP:5</a:t>
                      </a:r>
                    </a:p>
                    <a:p>
                      <a:pPr marL="0" marR="0" indent="0" algn="l" defTabSz="914331" rtl="0" eaLnBrk="1" fontAlgn="auto" latinLnBrk="0" hangingPunct="1">
                        <a:lnSpc>
                          <a:spcPct val="107000"/>
                        </a:lnSpc>
                        <a:spcBef>
                          <a:spcPts val="0"/>
                        </a:spcBef>
                        <a:spcAft>
                          <a:spcPts val="0"/>
                        </a:spcAft>
                        <a:buClrTx/>
                        <a:buSzTx/>
                        <a:buFontTx/>
                        <a:buNone/>
                        <a:tabLst/>
                        <a:defRPr/>
                      </a:pPr>
                      <a:r>
                        <a:rPr lang="en-US" sz="1300" b="1" i="0" u="none" strike="noStrike" kern="1200" baseline="0" dirty="0" smtClean="0">
                          <a:solidFill>
                            <a:srgbClr val="000000"/>
                          </a:solidFill>
                          <a:effectLst/>
                          <a:latin typeface="Arial Narrow" panose="020B0606020202030204" pitchFamily="34" charset="0"/>
                          <a:ea typeface="+mn-ea"/>
                          <a:cs typeface="+mn-cs"/>
                        </a:rPr>
                        <a:t>EC:5</a:t>
                      </a:r>
                      <a:endParaRPr lang="en-US" sz="1300" b="1" i="0" u="none" strike="noStrike" kern="1200" dirty="0" smtClean="0">
                        <a:solidFill>
                          <a:srgbClr val="000000"/>
                        </a:solidFill>
                        <a:effectLst/>
                        <a:latin typeface="Arial Narrow" panose="020B0606020202030204" pitchFamily="34"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l" defTabSz="914331" rtl="0" eaLnBrk="1" fontAlgn="auto" latinLnBrk="0" hangingPunct="1">
                        <a:lnSpc>
                          <a:spcPct val="107000"/>
                        </a:lnSpc>
                        <a:spcBef>
                          <a:spcPts val="0"/>
                        </a:spcBef>
                        <a:spcAft>
                          <a:spcPts val="0"/>
                        </a:spcAft>
                        <a:buClrTx/>
                        <a:buSzTx/>
                        <a:buFontTx/>
                        <a:buNone/>
                        <a:tabLst/>
                        <a:defRPr/>
                      </a:pPr>
                      <a:r>
                        <a:rPr lang="en-US" sz="1300" b="0" i="0" u="none" strike="noStrike" kern="1200" dirty="0" smtClean="0">
                          <a:solidFill>
                            <a:srgbClr val="000000"/>
                          </a:solidFill>
                          <a:effectLst/>
                          <a:latin typeface="Arial Narrow" panose="020B0606020202030204" pitchFamily="34" charset="0"/>
                          <a:ea typeface="+mn-ea"/>
                          <a:cs typeface="+mn-cs"/>
                        </a:rPr>
                        <a:t>Target measured annually</a:t>
                      </a:r>
                    </a:p>
                    <a:p>
                      <a:pPr marL="0" marR="0" indent="0" algn="l" defTabSz="914331" rtl="0" eaLnBrk="1" fontAlgn="auto" latinLnBrk="0" hangingPunct="1">
                        <a:lnSpc>
                          <a:spcPct val="107000"/>
                        </a:lnSpc>
                        <a:spcBef>
                          <a:spcPts val="0"/>
                        </a:spcBef>
                        <a:spcAft>
                          <a:spcPts val="0"/>
                        </a:spcAft>
                        <a:buClrTx/>
                        <a:buSzTx/>
                        <a:buFontTx/>
                        <a:buNone/>
                        <a:tabLst/>
                        <a:defRPr/>
                      </a:pPr>
                      <a:endParaRPr lang="en-US" sz="1300" b="0" i="0" u="none" strike="noStrike" kern="1200" dirty="0" smtClean="0">
                        <a:solidFill>
                          <a:srgbClr val="000000"/>
                        </a:solidFill>
                        <a:effectLst/>
                        <a:latin typeface="Arial Narrow" panose="020B0606020202030204" pitchFamily="34" charset="0"/>
                        <a:ea typeface="+mn-ea"/>
                        <a:cs typeface="+mn-cs"/>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lang="en-US" sz="1300" b="0" i="0" u="none" strike="noStrike" kern="1200" dirty="0" smtClean="0">
                          <a:solidFill>
                            <a:schemeClr val="tx1"/>
                          </a:solidFill>
                          <a:effectLst/>
                          <a:latin typeface="Arial Narrow" panose="020B0606020202030204" pitchFamily="34" charset="0"/>
                          <a:ea typeface="+mn-ea"/>
                          <a:cs typeface="+mn-cs"/>
                        </a:rPr>
                        <a:t>Target measured annually</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lang="en-US" sz="1300" b="0" i="0" u="none" strike="noStrike" kern="1200" dirty="0" smtClean="0">
                          <a:solidFill>
                            <a:schemeClr val="tx1"/>
                          </a:solidFill>
                          <a:effectLst/>
                          <a:latin typeface="Arial Narrow" panose="020B0606020202030204" pitchFamily="34" charset="0"/>
                          <a:ea typeface="+mn-ea"/>
                          <a:cs typeface="+mn-cs"/>
                        </a:rPr>
                        <a:t>Target measured annually</a:t>
                      </a:r>
                    </a:p>
                    <a:p>
                      <a:pPr marL="0" marR="0" lvl="0" indent="0" algn="l" defTabSz="914331" rtl="0" eaLnBrk="1" fontAlgn="t" latinLnBrk="0" hangingPunct="1">
                        <a:lnSpc>
                          <a:spcPct val="100000"/>
                        </a:lnSpc>
                        <a:spcBef>
                          <a:spcPts val="0"/>
                        </a:spcBef>
                        <a:spcAft>
                          <a:spcPts val="0"/>
                        </a:spcAft>
                        <a:buClrTx/>
                        <a:buSzTx/>
                        <a:buFontTx/>
                        <a:buNone/>
                        <a:tabLst/>
                        <a:defRPr/>
                      </a:pPr>
                      <a:endParaRPr lang="en-US" sz="1300" b="0" i="0" u="none" strike="noStrike" kern="1200" dirty="0" smtClean="0">
                        <a:solidFill>
                          <a:schemeClr val="tx1"/>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bl>
          </a:graphicData>
        </a:graphic>
      </p:graphicFrame>
      <p:sp>
        <p:nvSpPr>
          <p:cNvPr id="6" name="Content Placeholder 4"/>
          <p:cNvSpPr>
            <a:spLocks noGrp="1"/>
          </p:cNvSpPr>
          <p:nvPr>
            <p:ph idx="1"/>
          </p:nvPr>
        </p:nvSpPr>
        <p:spPr>
          <a:xfrm>
            <a:off x="153917" y="545513"/>
            <a:ext cx="8680449" cy="812530"/>
          </a:xfrm>
        </p:spPr>
        <p:txBody>
          <a:bodyPr/>
          <a:lstStyle/>
          <a:p>
            <a:pPr marL="0" lvl="0" indent="0" algn="ctr" defTabSz="914331" eaLnBrk="1" fontAlgn="auto" hangingPunct="1">
              <a:lnSpc>
                <a:spcPct val="110000"/>
              </a:lnSpc>
              <a:spcBef>
                <a:spcPts val="0"/>
              </a:spcBef>
              <a:spcAft>
                <a:spcPts val="0"/>
              </a:spcAft>
              <a:buClrTx/>
              <a:buNone/>
              <a:defRPr/>
            </a:pPr>
            <a:r>
              <a:rPr lang="en-US" sz="2400" b="1" kern="1200" dirty="0">
                <a:solidFill>
                  <a:srgbClr val="006600"/>
                </a:solidFill>
              </a:rPr>
              <a:t>PROGRAMME </a:t>
            </a:r>
            <a:r>
              <a:rPr lang="en-US" sz="2400" b="1" kern="1200" dirty="0" smtClean="0">
                <a:solidFill>
                  <a:srgbClr val="006600"/>
                </a:solidFill>
              </a:rPr>
              <a:t>2: INCARCERATION</a:t>
            </a:r>
          </a:p>
          <a:p>
            <a:pPr marL="0" lvl="0" indent="0" algn="ctr" defTabSz="914331" eaLnBrk="1" fontAlgn="auto" hangingPunct="1">
              <a:lnSpc>
                <a:spcPct val="110000"/>
              </a:lnSpc>
              <a:spcBef>
                <a:spcPts val="0"/>
              </a:spcBef>
              <a:spcAft>
                <a:spcPts val="0"/>
              </a:spcAft>
              <a:buClrTx/>
              <a:buNone/>
              <a:defRPr/>
            </a:pPr>
            <a:r>
              <a:rPr lang="en-US" sz="2400" b="1" kern="1200" dirty="0" smtClean="0"/>
              <a:t>SECURITY OPERATIONS </a:t>
            </a:r>
            <a:endParaRPr lang="en-US" sz="2400" b="1" kern="1200" dirty="0"/>
          </a:p>
        </p:txBody>
      </p:sp>
    </p:spTree>
    <p:extLst>
      <p:ext uri="{BB962C8B-B14F-4D97-AF65-F5344CB8AC3E}">
        <p14:creationId xmlns:p14="http://schemas.microsoft.com/office/powerpoint/2010/main" xmlns="" val="5344772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1976590157"/>
              </p:ext>
            </p:extLst>
          </p:nvPr>
        </p:nvGraphicFramePr>
        <p:xfrm>
          <a:off x="361833" y="1391195"/>
          <a:ext cx="8520910" cy="5249635"/>
        </p:xfrm>
        <a:graphic>
          <a:graphicData uri="http://schemas.openxmlformats.org/drawingml/2006/table">
            <a:tbl>
              <a:tblPr firstRow="1" bandRow="1">
                <a:tableStyleId>{5C22544A-7EE6-4342-B048-85BDC9FD1C3A}</a:tableStyleId>
              </a:tblPr>
              <a:tblGrid>
                <a:gridCol w="1544699">
                  <a:extLst>
                    <a:ext uri="{9D8B030D-6E8A-4147-A177-3AD203B41FA5}">
                      <a16:colId xmlns:a16="http://schemas.microsoft.com/office/drawing/2014/main" xmlns="" val="20000"/>
                    </a:ext>
                  </a:extLst>
                </a:gridCol>
                <a:gridCol w="963889">
                  <a:extLst>
                    <a:ext uri="{9D8B030D-6E8A-4147-A177-3AD203B41FA5}">
                      <a16:colId xmlns:a16="http://schemas.microsoft.com/office/drawing/2014/main" xmlns="" val="20001"/>
                    </a:ext>
                  </a:extLst>
                </a:gridCol>
                <a:gridCol w="1844702">
                  <a:extLst>
                    <a:ext uri="{9D8B030D-6E8A-4147-A177-3AD203B41FA5}">
                      <a16:colId xmlns:a16="http://schemas.microsoft.com/office/drawing/2014/main" xmlns="" val="20002"/>
                    </a:ext>
                  </a:extLst>
                </a:gridCol>
                <a:gridCol w="1113183">
                  <a:extLst>
                    <a:ext uri="{9D8B030D-6E8A-4147-A177-3AD203B41FA5}">
                      <a16:colId xmlns:a16="http://schemas.microsoft.com/office/drawing/2014/main" xmlns="" val="20003"/>
                    </a:ext>
                  </a:extLst>
                </a:gridCol>
                <a:gridCol w="1319917">
                  <a:extLst>
                    <a:ext uri="{9D8B030D-6E8A-4147-A177-3AD203B41FA5}">
                      <a16:colId xmlns:a16="http://schemas.microsoft.com/office/drawing/2014/main" xmlns="" val="20004"/>
                    </a:ext>
                  </a:extLst>
                </a:gridCol>
                <a:gridCol w="1734520">
                  <a:extLst>
                    <a:ext uri="{9D8B030D-6E8A-4147-A177-3AD203B41FA5}">
                      <a16:colId xmlns:a16="http://schemas.microsoft.com/office/drawing/2014/main" xmlns="" val="20005"/>
                    </a:ext>
                  </a:extLst>
                </a:gridCol>
              </a:tblGrid>
              <a:tr h="723355">
                <a:tc>
                  <a:txBody>
                    <a:bodyPr/>
                    <a:lstStyle/>
                    <a:p>
                      <a:pPr marL="0" algn="l" defTabSz="914331" rtl="0" eaLnBrk="1" fontAlgn="t" latinLnBrk="0" hangingPunct="1"/>
                      <a:r>
                        <a:rPr lang="en-US" sz="1400" b="1" i="0" u="none" strike="noStrike" kern="1200" dirty="0" smtClean="0">
                          <a:solidFill>
                            <a:schemeClr val="bg1"/>
                          </a:solidFill>
                          <a:effectLst/>
                          <a:latin typeface="Arial Narrow" panose="020B0606020202030204" pitchFamily="34" charset="0"/>
                          <a:ea typeface="+mn-ea"/>
                          <a:cs typeface="+mn-cs"/>
                        </a:rPr>
                        <a:t>Performance Indicator</a:t>
                      </a:r>
                      <a:endParaRPr lang="en-US" sz="1400" b="1" i="0" u="none" strike="noStrike" kern="1200" dirty="0">
                        <a:solidFill>
                          <a:schemeClr val="bg1"/>
                        </a:solidFill>
                        <a:effectLst/>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400" b="1" i="0" u="none" strike="noStrike" kern="1200" dirty="0" smtClean="0">
                          <a:solidFill>
                            <a:schemeClr val="bg1"/>
                          </a:solidFill>
                          <a:effectLst/>
                          <a:latin typeface="Arial Narrow" panose="020B0606020202030204" pitchFamily="34" charset="0"/>
                          <a:ea typeface="+mn-ea"/>
                          <a:cs typeface="+mn-cs"/>
                        </a:rPr>
                        <a:t>Q3 Target 2019/20 </a:t>
                      </a:r>
                      <a:endParaRPr lang="en-US" sz="1400" b="1" i="0" u="none" strike="noStrike" kern="1200" dirty="0">
                        <a:solidFill>
                          <a:schemeClr val="bg1"/>
                        </a:solidFill>
                        <a:effectLst/>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400" b="1" i="0" u="none" strike="noStrike" kern="1200" dirty="0" smtClean="0">
                          <a:solidFill>
                            <a:schemeClr val="bg1"/>
                          </a:solidFill>
                          <a:effectLst/>
                          <a:latin typeface="Arial Narrow" panose="020B0606020202030204" pitchFamily="34" charset="0"/>
                          <a:ea typeface="+mn-ea"/>
                          <a:cs typeface="+mn-cs"/>
                        </a:rPr>
                        <a:t>Quarter 3 Performance</a:t>
                      </a:r>
                      <a:endParaRPr lang="en-US" sz="1400" b="1" i="0" u="none" strike="noStrike" kern="1200" dirty="0">
                        <a:solidFill>
                          <a:schemeClr val="bg1"/>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400" b="1" i="0" u="none" strike="noStrike" kern="1200" dirty="0" smtClean="0">
                          <a:solidFill>
                            <a:schemeClr val="bg1"/>
                          </a:solidFill>
                          <a:effectLst/>
                          <a:latin typeface="Arial Narrow" panose="020B0606020202030204" pitchFamily="34" charset="0"/>
                          <a:ea typeface="+mn-ea"/>
                          <a:cs typeface="+mn-cs"/>
                        </a:rPr>
                        <a:t>Deviation from planned  target</a:t>
                      </a:r>
                      <a:endParaRPr lang="en-US" sz="1400" b="1" i="0" u="none" strike="noStrike" kern="1200" dirty="0">
                        <a:solidFill>
                          <a:schemeClr val="bg1"/>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smtClean="0">
                          <a:solidFill>
                            <a:schemeClr val="bg1"/>
                          </a:solidFill>
                          <a:effectLst/>
                          <a:latin typeface="Arial Narrow" panose="020B0606020202030204" pitchFamily="34" charset="0"/>
                          <a:ea typeface="+mn-ea"/>
                          <a:cs typeface="+mn-cs"/>
                        </a:rPr>
                        <a:t>Reasons for over/under achievement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smtClean="0">
                          <a:solidFill>
                            <a:schemeClr val="bg1"/>
                          </a:solidFill>
                          <a:effectLst/>
                          <a:latin typeface="Arial Narrow" panose="020B0606020202030204" pitchFamily="34" charset="0"/>
                          <a:ea typeface="+mn-ea"/>
                          <a:cs typeface="+mn-cs"/>
                        </a:rPr>
                        <a:t>Corrective action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1908810">
                <a:tc>
                  <a:txBody>
                    <a:bodyPr/>
                    <a:lstStyle/>
                    <a:p>
                      <a:pPr algn="l" fontAlgn="t"/>
                      <a:r>
                        <a:rPr lang="en-US" sz="1350" b="1" i="0" u="none" strike="noStrike" dirty="0">
                          <a:solidFill>
                            <a:srgbClr val="000000"/>
                          </a:solidFill>
                          <a:effectLst/>
                          <a:latin typeface="Arial Narrow" panose="020B0606020202030204" pitchFamily="34" charset="0"/>
                          <a:cs typeface="Arial" panose="020B0604020202020204" pitchFamily="34" charset="0"/>
                        </a:rPr>
                        <a:t>Number of new bed spaces created </a:t>
                      </a:r>
                      <a:r>
                        <a:rPr lang="en-US" sz="1350" b="1" i="0" u="none" strike="noStrike" dirty="0" smtClean="0">
                          <a:solidFill>
                            <a:srgbClr val="000000"/>
                          </a:solidFill>
                          <a:effectLst/>
                          <a:latin typeface="Arial Narrow" panose="020B0606020202030204" pitchFamily="34" charset="0"/>
                          <a:cs typeface="Arial" panose="020B0604020202020204" pitchFamily="34" charset="0"/>
                        </a:rPr>
                        <a:t>through</a:t>
                      </a:r>
                      <a:r>
                        <a:rPr lang="en-US" sz="1350" b="1" i="0" u="none" strike="noStrike" baseline="0" dirty="0" smtClean="0">
                          <a:solidFill>
                            <a:srgbClr val="000000"/>
                          </a:solidFill>
                          <a:effectLst/>
                          <a:latin typeface="Arial Narrow" panose="020B0606020202030204" pitchFamily="34" charset="0"/>
                          <a:cs typeface="Arial" panose="020B0604020202020204" pitchFamily="34" charset="0"/>
                        </a:rPr>
                        <a:t> the construction of new facilities.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350" b="0" i="0" u="none" strike="noStrike" dirty="0" smtClean="0">
                          <a:solidFill>
                            <a:srgbClr val="000000"/>
                          </a:solidFill>
                          <a:effectLst/>
                          <a:latin typeface="Arial Narrow" panose="020B0606020202030204" pitchFamily="34" charset="0"/>
                          <a:cs typeface="Arial" panose="020B0604020202020204" pitchFamily="34" charset="0"/>
                        </a:rPr>
                        <a:t>Target measured</a:t>
                      </a:r>
                      <a:r>
                        <a:rPr lang="en-US" sz="1350" b="0" i="0" u="none" strike="noStrike" baseline="0" dirty="0" smtClean="0">
                          <a:solidFill>
                            <a:srgbClr val="000000"/>
                          </a:solidFill>
                          <a:effectLst/>
                          <a:latin typeface="Arial Narrow" panose="020B0606020202030204" pitchFamily="34" charset="0"/>
                          <a:cs typeface="Arial" panose="020B0604020202020204" pitchFamily="34" charset="0"/>
                        </a:rPr>
                        <a:t> annually</a:t>
                      </a:r>
                      <a:endParaRPr lang="en-US" sz="1350" b="0" i="0" u="none" strike="noStrike" dirty="0">
                        <a:solidFill>
                          <a:srgbClr val="000000"/>
                        </a:solidFill>
                        <a:effectLst/>
                        <a:latin typeface="Arial Narrow" panose="020B060602020203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350" b="0" i="0" u="none" strike="noStrike" kern="1200" baseline="0" dirty="0" smtClean="0">
                          <a:solidFill>
                            <a:srgbClr val="000000"/>
                          </a:solidFill>
                          <a:effectLst/>
                          <a:latin typeface="Arial Narrow" panose="020B0606020202030204" pitchFamily="34" charset="0"/>
                          <a:ea typeface="+mn-ea"/>
                          <a:cs typeface="Arial" panose="020B0604020202020204" pitchFamily="34" charset="0"/>
                        </a:rPr>
                        <a:t>Target measured annually</a:t>
                      </a:r>
                    </a:p>
                    <a:p>
                      <a:pPr algn="l" fontAlgn="t"/>
                      <a:endParaRPr lang="en-US" sz="1350" b="0" i="0" u="none" strike="noStrike" kern="1200" baseline="0" dirty="0" smtClean="0">
                        <a:solidFill>
                          <a:srgbClr val="000000"/>
                        </a:solidFill>
                        <a:effectLst/>
                        <a:latin typeface="Arial Narrow" panose="020B0606020202030204" pitchFamily="34" charset="0"/>
                        <a:ea typeface="+mn-ea"/>
                        <a:cs typeface="Arial" panose="020B0604020202020204" pitchFamily="34" charset="0"/>
                      </a:endParaRPr>
                    </a:p>
                    <a:p>
                      <a:pPr algn="l" fontAlgn="t"/>
                      <a:r>
                        <a:rPr lang="en-US" sz="1350" b="1" i="0" u="sng" strike="noStrike" kern="1200" baseline="0" dirty="0" smtClean="0">
                          <a:solidFill>
                            <a:srgbClr val="000000"/>
                          </a:solidFill>
                          <a:effectLst/>
                          <a:latin typeface="Arial Narrow" panose="020B0606020202030204" pitchFamily="34" charset="0"/>
                          <a:ea typeface="+mn-ea"/>
                          <a:cs typeface="Arial" panose="020B0604020202020204" pitchFamily="34" charset="0"/>
                        </a:rPr>
                        <a:t>Progress</a:t>
                      </a:r>
                    </a:p>
                    <a:p>
                      <a:pPr algn="l" fontAlgn="t"/>
                      <a:r>
                        <a:rPr lang="en-US" sz="1350" b="0" i="0" u="none" strike="noStrike" kern="1200" baseline="0" dirty="0" smtClean="0">
                          <a:solidFill>
                            <a:srgbClr val="000000"/>
                          </a:solidFill>
                          <a:effectLst/>
                          <a:latin typeface="Arial Narrow" panose="020B0606020202030204" pitchFamily="34" charset="0"/>
                          <a:ea typeface="+mn-ea"/>
                          <a:cs typeface="Arial" panose="020B0604020202020204" pitchFamily="34" charset="0"/>
                        </a:rPr>
                        <a:t>99% of Tzaneen completed as at Quarter 3(three)</a:t>
                      </a:r>
                      <a:endParaRPr lang="en-US" sz="1350" b="0" i="0" u="none" strike="noStrike" kern="1200" baseline="0" dirty="0">
                        <a:solidFill>
                          <a:srgbClr val="000000"/>
                        </a:solidFill>
                        <a:effectLst/>
                        <a:latin typeface="Arial Narrow" panose="020B0606020202030204" pitchFamily="34" charset="0"/>
                        <a:ea typeface="+mn-ea"/>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t"/>
                      <a:r>
                        <a:rPr lang="en-US" sz="1350" b="0" i="0" u="none" strike="noStrike" kern="1200" baseline="0" dirty="0" smtClean="0">
                          <a:solidFill>
                            <a:srgbClr val="000000"/>
                          </a:solidFill>
                          <a:effectLst/>
                          <a:latin typeface="Arial Narrow" panose="020B0606020202030204" pitchFamily="34" charset="0"/>
                          <a:ea typeface="+mn-ea"/>
                          <a:cs typeface="Arial" panose="020B0604020202020204" pitchFamily="34" charset="0"/>
                        </a:rPr>
                        <a:t>Target measured annually</a:t>
                      </a:r>
                      <a:endParaRPr lang="en-US" sz="1350" b="0" i="0" u="none" strike="noStrike" kern="1200" baseline="0" dirty="0">
                        <a:solidFill>
                          <a:srgbClr val="000000"/>
                        </a:solidFill>
                        <a:effectLst/>
                        <a:latin typeface="Arial Narrow" panose="020B0606020202030204" pitchFamily="34" charset="0"/>
                        <a:ea typeface="+mn-ea"/>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350" b="0" i="0" u="none" strike="noStrike" kern="1200" baseline="0" dirty="0" smtClean="0">
                          <a:solidFill>
                            <a:srgbClr val="000000"/>
                          </a:solidFill>
                          <a:effectLst/>
                          <a:latin typeface="Arial Narrow" panose="020B0606020202030204" pitchFamily="34" charset="0"/>
                          <a:ea typeface="+mn-ea"/>
                          <a:cs typeface="Arial" panose="020B0604020202020204" pitchFamily="34" charset="0"/>
                        </a:rPr>
                        <a:t>Initially appointed contractor was liquidated. </a:t>
                      </a:r>
                      <a:br>
                        <a:rPr lang="en-US" sz="1350" b="0" i="0" u="none" strike="noStrike" kern="1200" baseline="0" dirty="0" smtClean="0">
                          <a:solidFill>
                            <a:srgbClr val="000000"/>
                          </a:solidFill>
                          <a:effectLst/>
                          <a:latin typeface="Arial Narrow" panose="020B0606020202030204" pitchFamily="34" charset="0"/>
                          <a:ea typeface="+mn-ea"/>
                          <a:cs typeface="Arial" panose="020B0604020202020204" pitchFamily="34" charset="0"/>
                        </a:rPr>
                      </a:br>
                      <a:r>
                        <a:rPr lang="en-US" sz="1350" b="0" i="0" u="none" strike="noStrike" kern="1200" baseline="0" dirty="0" smtClean="0">
                          <a:solidFill>
                            <a:srgbClr val="000000"/>
                          </a:solidFill>
                          <a:effectLst/>
                          <a:latin typeface="Arial Narrow" panose="020B0606020202030204" pitchFamily="34" charset="0"/>
                          <a:ea typeface="+mn-ea"/>
                          <a:cs typeface="Arial" panose="020B0604020202020204" pitchFamily="34" charset="0"/>
                        </a:rPr>
                        <a:t/>
                      </a:r>
                      <a:br>
                        <a:rPr lang="en-US" sz="1350" b="0" i="0" u="none" strike="noStrike" kern="1200" baseline="0" dirty="0" smtClean="0">
                          <a:solidFill>
                            <a:srgbClr val="000000"/>
                          </a:solidFill>
                          <a:effectLst/>
                          <a:latin typeface="Arial Narrow" panose="020B0606020202030204" pitchFamily="34" charset="0"/>
                          <a:ea typeface="+mn-ea"/>
                          <a:cs typeface="Arial" panose="020B0604020202020204" pitchFamily="34" charset="0"/>
                        </a:rPr>
                      </a:br>
                      <a:r>
                        <a:rPr lang="en-US" sz="1350" b="0" i="0" u="none" strike="noStrike" kern="1200" baseline="0" dirty="0" smtClean="0">
                          <a:solidFill>
                            <a:srgbClr val="000000"/>
                          </a:solidFill>
                          <a:effectLst/>
                          <a:latin typeface="Arial Narrow" panose="020B0606020202030204" pitchFamily="34" charset="0"/>
                          <a:ea typeface="+mn-ea"/>
                          <a:cs typeface="Arial" panose="020B0604020202020204" pitchFamily="34" charset="0"/>
                        </a:rPr>
                        <a:t>Approval of various variation orders were delayed.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350" b="0" i="0" u="none" strike="noStrike" kern="1200" baseline="0" dirty="0" smtClean="0">
                          <a:solidFill>
                            <a:srgbClr val="000000"/>
                          </a:solidFill>
                          <a:effectLst/>
                          <a:latin typeface="Arial Narrow" panose="020B0606020202030204" pitchFamily="34" charset="0"/>
                          <a:ea typeface="+mn-ea"/>
                          <a:cs typeface="Arial" panose="020B0604020202020204" pitchFamily="34" charset="0"/>
                        </a:rPr>
                        <a:t>Additional resources were allocated to attend regular technical and site meetings. </a:t>
                      </a:r>
                    </a:p>
                    <a:p>
                      <a:pPr algn="l" fontAlgn="t"/>
                      <a:endParaRPr lang="en-US" sz="1350" b="0" i="0" u="none" strike="noStrike" kern="1200" baseline="0" dirty="0" smtClean="0">
                        <a:solidFill>
                          <a:srgbClr val="000000"/>
                        </a:solidFill>
                        <a:effectLst/>
                        <a:latin typeface="Arial Narrow" panose="020B0606020202030204" pitchFamily="34" charset="0"/>
                        <a:ea typeface="+mn-ea"/>
                        <a:cs typeface="Arial" panose="020B0604020202020204" pitchFamily="34" charset="0"/>
                      </a:endParaRPr>
                    </a:p>
                    <a:p>
                      <a:pPr algn="l" fontAlgn="t"/>
                      <a:r>
                        <a:rPr lang="en-US" sz="1350" b="0" i="0" u="none" strike="noStrike" kern="1200" baseline="0" dirty="0" smtClean="0">
                          <a:solidFill>
                            <a:srgbClr val="000000"/>
                          </a:solidFill>
                          <a:effectLst/>
                          <a:latin typeface="Arial Narrow" panose="020B0606020202030204" pitchFamily="34" charset="0"/>
                          <a:ea typeface="+mn-ea"/>
                          <a:cs typeface="Arial" panose="020B0604020202020204" pitchFamily="34" charset="0"/>
                        </a:rPr>
                        <a:t>DCS consulted DPW and variation orders were approved during December  2019.</a:t>
                      </a:r>
                    </a:p>
                    <a:p>
                      <a:pPr algn="l" fontAlgn="t"/>
                      <a:endParaRPr lang="en-US" sz="1350" b="0" i="0" u="none" strike="noStrike" kern="1200" baseline="0" dirty="0" smtClean="0">
                        <a:solidFill>
                          <a:srgbClr val="000000"/>
                        </a:solidFill>
                        <a:effectLst/>
                        <a:latin typeface="Arial Narrow" panose="020B0606020202030204" pitchFamily="34" charset="0"/>
                        <a:ea typeface="+mn-ea"/>
                        <a:cs typeface="Arial" panose="020B0604020202020204" pitchFamily="34" charset="0"/>
                      </a:endParaRPr>
                    </a:p>
                    <a:p>
                      <a:pPr algn="l" fontAlgn="t"/>
                      <a:r>
                        <a:rPr lang="en-US" sz="1350" b="0" i="0" u="none" strike="noStrike" kern="1200" baseline="0" dirty="0" smtClean="0">
                          <a:solidFill>
                            <a:srgbClr val="000000"/>
                          </a:solidFill>
                          <a:effectLst/>
                          <a:latin typeface="Arial Narrow" panose="020B0606020202030204" pitchFamily="34" charset="0"/>
                          <a:ea typeface="+mn-ea"/>
                          <a:cs typeface="Arial" panose="020B0604020202020204" pitchFamily="34" charset="0"/>
                        </a:rPr>
                        <a:t>Contractor is on site and construction is in progress.                                                              </a:t>
                      </a:r>
                      <a:endParaRPr lang="en-US" sz="1350" b="0" i="0" u="none" strike="noStrike" kern="1200" baseline="0" dirty="0">
                        <a:solidFill>
                          <a:srgbClr val="000000"/>
                        </a:solidFill>
                        <a:effectLst/>
                        <a:latin typeface="Arial Narrow" panose="020B0606020202030204" pitchFamily="34" charset="0"/>
                        <a:ea typeface="+mn-ea"/>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1026699">
                <a:tc>
                  <a:txBody>
                    <a:bodyPr/>
                    <a:lstStyle/>
                    <a:p>
                      <a:pPr algn="l" fontAlgn="t"/>
                      <a:r>
                        <a:rPr lang="en-US" sz="1350" b="1" i="0" u="none" strike="noStrike" dirty="0">
                          <a:solidFill>
                            <a:schemeClr val="tx1"/>
                          </a:solidFill>
                          <a:effectLst/>
                          <a:latin typeface="Arial Narrow" panose="020B0606020202030204" pitchFamily="34" charset="0"/>
                          <a:cs typeface="Arial" panose="020B0604020202020204" pitchFamily="34" charset="0"/>
                        </a:rPr>
                        <a:t>Number of new bed spaces </a:t>
                      </a:r>
                      <a:r>
                        <a:rPr lang="en-US" sz="1350" b="1" i="0" u="none" strike="noStrike" dirty="0" smtClean="0">
                          <a:solidFill>
                            <a:schemeClr val="tx1"/>
                          </a:solidFill>
                          <a:effectLst/>
                          <a:latin typeface="Arial Narrow" panose="020B0606020202030204" pitchFamily="34" charset="0"/>
                          <a:cs typeface="Arial" panose="020B0604020202020204" pitchFamily="34" charset="0"/>
                        </a:rPr>
                        <a:t>created through</a:t>
                      </a:r>
                      <a:r>
                        <a:rPr lang="en-US" sz="1350" b="1" i="0" u="none" strike="noStrike" baseline="0" dirty="0" smtClean="0">
                          <a:solidFill>
                            <a:schemeClr val="tx1"/>
                          </a:solidFill>
                          <a:effectLst/>
                          <a:latin typeface="Arial Narrow" panose="020B0606020202030204" pitchFamily="34" charset="0"/>
                          <a:cs typeface="Arial" panose="020B0604020202020204" pitchFamily="34" charset="0"/>
                        </a:rPr>
                        <a:t> </a:t>
                      </a:r>
                      <a:r>
                        <a:rPr lang="en-US" sz="1350" b="1" i="0" u="none" strike="noStrike" dirty="0" smtClean="0">
                          <a:solidFill>
                            <a:schemeClr val="tx1"/>
                          </a:solidFill>
                          <a:effectLst/>
                          <a:latin typeface="Arial Narrow" panose="020B0606020202030204" pitchFamily="34" charset="0"/>
                          <a:cs typeface="Arial" panose="020B0604020202020204" pitchFamily="34" charset="0"/>
                        </a:rPr>
                        <a:t>upgrading of existing  facilities</a:t>
                      </a:r>
                      <a:r>
                        <a:rPr lang="en-US" sz="1350" b="1" i="0" u="none" strike="noStrike" baseline="0" dirty="0" smtClean="0">
                          <a:solidFill>
                            <a:schemeClr val="tx1"/>
                          </a:solidFill>
                          <a:effectLst/>
                          <a:latin typeface="Arial Narrow" panose="020B0606020202030204" pitchFamily="34" charset="0"/>
                          <a:cs typeface="Arial" panose="020B0604020202020204" pitchFamily="34" charset="0"/>
                        </a:rPr>
                        <a: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350" b="0" i="0" u="none" strike="noStrike" kern="1200" dirty="0" smtClean="0">
                          <a:solidFill>
                            <a:schemeClr val="tx1"/>
                          </a:solidFill>
                          <a:effectLst/>
                          <a:latin typeface="Arial Narrow" panose="020B0606020202030204" pitchFamily="34" charset="0"/>
                          <a:ea typeface="+mn-ea"/>
                          <a:cs typeface="Arial" panose="020B0604020202020204" pitchFamily="34" charset="0"/>
                        </a:rPr>
                        <a:t>Target measured annually</a:t>
                      </a:r>
                      <a:endParaRPr lang="en-US" sz="1350" b="0" i="0" u="none" strike="noStrike" kern="1200" dirty="0">
                        <a:solidFill>
                          <a:schemeClr val="tx1"/>
                        </a:solidFill>
                        <a:effectLst/>
                        <a:latin typeface="Arial Narrow" panose="020B0606020202030204" pitchFamily="34" charset="0"/>
                        <a:ea typeface="+mn-ea"/>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350" b="1" i="0" u="none" strike="noStrike" kern="1200" dirty="0" smtClean="0">
                          <a:solidFill>
                            <a:schemeClr val="tx1"/>
                          </a:solidFill>
                          <a:effectLst/>
                          <a:latin typeface="Arial Narrow" panose="020B0606020202030204" pitchFamily="34" charset="0"/>
                          <a:ea typeface="+mn-ea"/>
                          <a:cs typeface="Arial" panose="020B0604020202020204" pitchFamily="34" charset="0"/>
                        </a:rPr>
                        <a:t>Achieved: C Max (12): 100% completed. Facility was opened by the Minster during December 2019. Escourt (309): 100% completed. Officially opened by Minister 2019. Standerton (183): 100% completed. Official opened by Minster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350" b="0" i="0" u="none" strike="noStrike" kern="1200" dirty="0" smtClean="0">
                          <a:solidFill>
                            <a:schemeClr val="tx1"/>
                          </a:solidFill>
                          <a:effectLst/>
                          <a:latin typeface="Arial Narrow" panose="020B0606020202030204" pitchFamily="34" charset="0"/>
                          <a:ea typeface="+mn-ea"/>
                          <a:cs typeface="Arial" panose="020B0604020202020204" pitchFamily="34" charset="0"/>
                        </a:rPr>
                        <a:t>Target measured annually</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350" b="0" i="0" u="none" strike="noStrike" kern="1200" dirty="0" smtClean="0">
                          <a:solidFill>
                            <a:schemeClr val="tx1"/>
                          </a:solidFill>
                          <a:effectLst/>
                          <a:latin typeface="Arial Narrow" panose="020B0606020202030204" pitchFamily="34" charset="0"/>
                          <a:ea typeface="+mn-ea"/>
                          <a:cs typeface="Arial" panose="020B0604020202020204" pitchFamily="34" charset="0"/>
                        </a:rPr>
                        <a:t>Target measured annually</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350" b="0" i="0" u="none" strike="noStrike" kern="1200" dirty="0" smtClean="0">
                          <a:solidFill>
                            <a:schemeClr val="tx1"/>
                          </a:solidFill>
                          <a:effectLst/>
                          <a:latin typeface="Arial Narrow" panose="020B0606020202030204" pitchFamily="34" charset="0"/>
                          <a:ea typeface="+mn-ea"/>
                          <a:cs typeface="Arial" panose="020B0604020202020204" pitchFamily="34" charset="0"/>
                        </a:rPr>
                        <a:t>Target measured annually</a:t>
                      </a:r>
                    </a:p>
                    <a:p>
                      <a:pPr algn="l" fontAlgn="t"/>
                      <a:r>
                        <a:rPr lang="en-ZA" sz="1350" b="0" i="0" u="none" strike="noStrike" kern="1200" baseline="0" dirty="0" smtClean="0">
                          <a:solidFill>
                            <a:schemeClr val="tx1"/>
                          </a:solidFill>
                          <a:effectLst/>
                          <a:latin typeface="Arial Narrow" panose="020B0606020202030204" pitchFamily="34" charset="0"/>
                          <a:ea typeface="+mn-ea"/>
                          <a:cs typeface="Arial" panose="020B0604020202020204" pitchFamily="34" charset="0"/>
                        </a:rPr>
                        <a:t>                                                                                                                                                                                                                                                                                                                                                                                                                    </a:t>
                      </a:r>
                      <a:endParaRPr lang="en-ZA" sz="1350" b="0" i="0" u="none" strike="noStrike" kern="1200" baseline="0" dirty="0">
                        <a:solidFill>
                          <a:schemeClr val="tx1"/>
                        </a:solidFill>
                        <a:effectLst/>
                        <a:latin typeface="Arial Narrow" panose="020B0606020202030204" pitchFamily="34" charset="0"/>
                        <a:ea typeface="+mn-ea"/>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bl>
          </a:graphicData>
        </a:graphic>
      </p:graphicFrame>
      <p:sp>
        <p:nvSpPr>
          <p:cNvPr id="6" name="Title 3"/>
          <p:cNvSpPr>
            <a:spLocks noGrp="1"/>
          </p:cNvSpPr>
          <p:nvPr>
            <p:ph type="title"/>
          </p:nvPr>
        </p:nvSpPr>
        <p:spPr>
          <a:xfrm>
            <a:off x="364881" y="519318"/>
            <a:ext cx="8647112" cy="1083374"/>
          </a:xfrm>
        </p:spPr>
        <p:txBody>
          <a:bodyPr/>
          <a:lstStyle/>
          <a:p>
            <a:pPr lvl="0" algn="ctr">
              <a:lnSpc>
                <a:spcPct val="110000"/>
              </a:lnSpc>
            </a:pPr>
            <a:r>
              <a:rPr lang="en-US" sz="2400" kern="1200" dirty="0">
                <a:solidFill>
                  <a:srgbClr val="006600"/>
                </a:solidFill>
              </a:rPr>
              <a:t>PROGRAMME </a:t>
            </a:r>
            <a:r>
              <a:rPr lang="en-US" sz="2400" kern="1200" dirty="0" smtClean="0">
                <a:solidFill>
                  <a:srgbClr val="006600"/>
                </a:solidFill>
              </a:rPr>
              <a:t>2: INCARCERATION</a:t>
            </a:r>
            <a:br>
              <a:rPr lang="en-US" sz="2400" kern="1200" dirty="0" smtClean="0">
                <a:solidFill>
                  <a:srgbClr val="006600"/>
                </a:solidFill>
              </a:rPr>
            </a:br>
            <a:r>
              <a:rPr lang="en-US" sz="2400" kern="1200" dirty="0" smtClean="0"/>
              <a:t>FACILITIES </a:t>
            </a:r>
            <a:r>
              <a:rPr lang="en-US" sz="1600" kern="1200" dirty="0">
                <a:solidFill>
                  <a:srgbClr val="FF0000"/>
                </a:solidFill>
              </a:rPr>
              <a:t/>
            </a:r>
            <a:br>
              <a:rPr lang="en-US" sz="1600" kern="1200" dirty="0">
                <a:solidFill>
                  <a:srgbClr val="FF0000"/>
                </a:solidFill>
              </a:rPr>
            </a:br>
            <a:endParaRPr lang="en-US" sz="1600" dirty="0"/>
          </a:p>
        </p:txBody>
      </p:sp>
    </p:spTree>
    <p:extLst>
      <p:ext uri="{BB962C8B-B14F-4D97-AF65-F5344CB8AC3E}">
        <p14:creationId xmlns:p14="http://schemas.microsoft.com/office/powerpoint/2010/main" xmlns="" val="9549872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4057926455"/>
              </p:ext>
            </p:extLst>
          </p:nvPr>
        </p:nvGraphicFramePr>
        <p:xfrm>
          <a:off x="228600" y="1702258"/>
          <a:ext cx="8686799" cy="3584350"/>
        </p:xfrm>
        <a:graphic>
          <a:graphicData uri="http://schemas.openxmlformats.org/drawingml/2006/table">
            <a:tbl>
              <a:tblPr firstRow="1" bandRow="1">
                <a:tableStyleId>{5C22544A-7EE6-4342-B048-85BDC9FD1C3A}</a:tableStyleId>
              </a:tblPr>
              <a:tblGrid>
                <a:gridCol w="1412205">
                  <a:extLst>
                    <a:ext uri="{9D8B030D-6E8A-4147-A177-3AD203B41FA5}">
                      <a16:colId xmlns:a16="http://schemas.microsoft.com/office/drawing/2014/main" xmlns="" val="20000"/>
                    </a:ext>
                  </a:extLst>
                </a:gridCol>
                <a:gridCol w="1093342">
                  <a:extLst>
                    <a:ext uri="{9D8B030D-6E8A-4147-A177-3AD203B41FA5}">
                      <a16:colId xmlns:a16="http://schemas.microsoft.com/office/drawing/2014/main" xmlns="" val="20001"/>
                    </a:ext>
                  </a:extLst>
                </a:gridCol>
                <a:gridCol w="1304452">
                  <a:extLst>
                    <a:ext uri="{9D8B030D-6E8A-4147-A177-3AD203B41FA5}">
                      <a16:colId xmlns:a16="http://schemas.microsoft.com/office/drawing/2014/main" xmlns="" val="20002"/>
                    </a:ext>
                  </a:extLst>
                </a:gridCol>
                <a:gridCol w="1394466">
                  <a:extLst>
                    <a:ext uri="{9D8B030D-6E8A-4147-A177-3AD203B41FA5}">
                      <a16:colId xmlns:a16="http://schemas.microsoft.com/office/drawing/2014/main" xmlns="" val="20003"/>
                    </a:ext>
                  </a:extLst>
                </a:gridCol>
                <a:gridCol w="1882135">
                  <a:extLst>
                    <a:ext uri="{9D8B030D-6E8A-4147-A177-3AD203B41FA5}">
                      <a16:colId xmlns:a16="http://schemas.microsoft.com/office/drawing/2014/main" xmlns="" val="20004"/>
                    </a:ext>
                  </a:extLst>
                </a:gridCol>
                <a:gridCol w="1600199">
                  <a:extLst>
                    <a:ext uri="{9D8B030D-6E8A-4147-A177-3AD203B41FA5}">
                      <a16:colId xmlns:a16="http://schemas.microsoft.com/office/drawing/2014/main" xmlns="" val="20005"/>
                    </a:ext>
                  </a:extLst>
                </a:gridCol>
              </a:tblGrid>
              <a:tr h="717092">
                <a:tc>
                  <a:txBody>
                    <a:bodyPr/>
                    <a:lstStyle/>
                    <a:p>
                      <a:pPr marL="0" algn="l" defTabSz="914331" rtl="0" eaLnBrk="1" fontAlgn="t" latinLnBrk="0" hangingPunct="1"/>
                      <a:r>
                        <a:rPr lang="en-US" sz="1400" b="1" i="0" u="none" strike="noStrike" kern="1200" dirty="0" smtClean="0">
                          <a:solidFill>
                            <a:schemeClr val="bg1"/>
                          </a:solidFill>
                          <a:effectLst/>
                          <a:latin typeface="Arial Narrow" panose="020B0606020202030204" pitchFamily="34" charset="0"/>
                          <a:ea typeface="+mn-ea"/>
                          <a:cs typeface="+mn-cs"/>
                        </a:rPr>
                        <a:t>Performance Indicator</a:t>
                      </a:r>
                      <a:endParaRPr lang="en-US" sz="1400" b="1" i="0" u="none" strike="noStrike" kern="1200" dirty="0">
                        <a:solidFill>
                          <a:schemeClr val="bg1"/>
                        </a:solidFill>
                        <a:effectLst/>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400" b="1" i="0" u="none" strike="noStrike" kern="1200" dirty="0" smtClean="0">
                          <a:solidFill>
                            <a:schemeClr val="bg1"/>
                          </a:solidFill>
                          <a:effectLst/>
                          <a:latin typeface="Arial Narrow" panose="020B0606020202030204" pitchFamily="34" charset="0"/>
                          <a:ea typeface="+mn-ea"/>
                          <a:cs typeface="+mn-cs"/>
                        </a:rPr>
                        <a:t>Q3 Target 2019/20 </a:t>
                      </a:r>
                      <a:endParaRPr lang="en-US" sz="1400" b="1" i="0" u="none" strike="noStrike" kern="1200" dirty="0">
                        <a:solidFill>
                          <a:schemeClr val="bg1"/>
                        </a:solidFill>
                        <a:effectLst/>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400" b="1" i="0" u="none" strike="noStrike" kern="1200" dirty="0" smtClean="0">
                          <a:solidFill>
                            <a:schemeClr val="bg1"/>
                          </a:solidFill>
                          <a:effectLst/>
                          <a:latin typeface="Arial Narrow" panose="020B0606020202030204" pitchFamily="34" charset="0"/>
                          <a:ea typeface="+mn-ea"/>
                          <a:cs typeface="+mn-cs"/>
                        </a:rPr>
                        <a:t>Quarter</a:t>
                      </a:r>
                      <a:r>
                        <a:rPr lang="en-US" sz="1400" b="1" i="0" u="none" strike="noStrike" kern="1200" baseline="0" dirty="0" smtClean="0">
                          <a:solidFill>
                            <a:schemeClr val="bg1"/>
                          </a:solidFill>
                          <a:effectLst/>
                          <a:latin typeface="Arial Narrow" panose="020B0606020202030204" pitchFamily="34" charset="0"/>
                          <a:ea typeface="+mn-ea"/>
                          <a:cs typeface="+mn-cs"/>
                        </a:rPr>
                        <a:t> 3 Performance</a:t>
                      </a:r>
                      <a:endParaRPr lang="en-US" sz="1400" b="1" i="0" u="none" strike="noStrike" kern="1200" dirty="0">
                        <a:solidFill>
                          <a:schemeClr val="bg1"/>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400" b="1" i="0" u="none" strike="noStrike" kern="1200" dirty="0" smtClean="0">
                          <a:solidFill>
                            <a:schemeClr val="bg1"/>
                          </a:solidFill>
                          <a:effectLst/>
                          <a:latin typeface="Arial Narrow" panose="020B0606020202030204" pitchFamily="34" charset="0"/>
                          <a:ea typeface="+mn-ea"/>
                          <a:cs typeface="+mn-cs"/>
                        </a:rPr>
                        <a:t>Deviation from planned  target</a:t>
                      </a:r>
                      <a:endParaRPr lang="en-US" sz="1400" b="1" i="0" u="none" strike="noStrike" kern="1200" dirty="0">
                        <a:solidFill>
                          <a:schemeClr val="bg1"/>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smtClean="0">
                          <a:solidFill>
                            <a:schemeClr val="bg1"/>
                          </a:solidFill>
                          <a:effectLst/>
                          <a:latin typeface="Arial Narrow" panose="020B0606020202030204" pitchFamily="34" charset="0"/>
                          <a:ea typeface="+mn-ea"/>
                          <a:cs typeface="+mn-cs"/>
                        </a:rPr>
                        <a:t>Reasons for over/under achievement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smtClean="0">
                          <a:solidFill>
                            <a:schemeClr val="bg1"/>
                          </a:solidFill>
                          <a:effectLst/>
                          <a:latin typeface="Arial Narrow" panose="020B0606020202030204" pitchFamily="34" charset="0"/>
                          <a:ea typeface="+mn-ea"/>
                          <a:cs typeface="+mn-cs"/>
                        </a:rPr>
                        <a:t>Corrective action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2867258">
                <a:tc>
                  <a:txBody>
                    <a:bodyPr/>
                    <a:lstStyle/>
                    <a:p>
                      <a:pPr algn="l" fontAlgn="t"/>
                      <a:r>
                        <a:rPr lang="en-US" sz="1600" b="1" i="0" u="none" strike="noStrike" dirty="0">
                          <a:solidFill>
                            <a:schemeClr val="tx1"/>
                          </a:solidFill>
                          <a:effectLst/>
                          <a:latin typeface="Arial Narrow" panose="020B0606020202030204" pitchFamily="34" charset="0"/>
                        </a:rPr>
                        <a:t>Percentage of </a:t>
                      </a:r>
                      <a:r>
                        <a:rPr lang="en-US" sz="1600" b="1" i="0" u="none" strike="noStrike" dirty="0" smtClean="0">
                          <a:solidFill>
                            <a:schemeClr val="tx1"/>
                          </a:solidFill>
                          <a:effectLst/>
                          <a:latin typeface="Arial Narrow" panose="020B0606020202030204" pitchFamily="34" charset="0"/>
                        </a:rPr>
                        <a:t>RD’s in Remand Detention</a:t>
                      </a:r>
                      <a:r>
                        <a:rPr lang="en-US" sz="1600" b="1" i="0" u="none" strike="noStrike" baseline="0" dirty="0" smtClean="0">
                          <a:solidFill>
                            <a:schemeClr val="tx1"/>
                          </a:solidFill>
                          <a:effectLst/>
                          <a:latin typeface="Arial Narrow" panose="020B0606020202030204" pitchFamily="34" charset="0"/>
                        </a:rPr>
                        <a:t> Facilities subjected to </a:t>
                      </a:r>
                      <a:r>
                        <a:rPr lang="en-US" sz="1600" b="1" i="0" u="none" strike="noStrike" dirty="0" smtClean="0">
                          <a:solidFill>
                            <a:schemeClr val="tx1"/>
                          </a:solidFill>
                          <a:effectLst/>
                          <a:latin typeface="Arial Narrow" panose="020B0606020202030204" pitchFamily="34" charset="0"/>
                        </a:rPr>
                        <a:t> </a:t>
                      </a:r>
                      <a:r>
                        <a:rPr lang="en-US" sz="1600" b="1" i="0" u="none" strike="noStrike" dirty="0">
                          <a:solidFill>
                            <a:schemeClr val="tx1"/>
                          </a:solidFill>
                          <a:effectLst/>
                          <a:latin typeface="Arial Narrow" panose="020B0606020202030204" pitchFamily="34" charset="0"/>
                        </a:rPr>
                        <a:t>Continuous Risk Assessment (CRA</a:t>
                      </a:r>
                      <a:r>
                        <a:rPr lang="en-US" sz="1600" b="1" i="0" u="none" strike="noStrike" dirty="0" smtClean="0">
                          <a:solidFill>
                            <a:schemeClr val="tx1"/>
                          </a:solidFill>
                          <a:effectLst/>
                          <a:latin typeface="Arial Narrow" panose="020B0606020202030204" pitchFamily="34" charset="0"/>
                        </a:rPr>
                        <a: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600" b="0" i="0" u="none" strike="noStrike" dirty="0" smtClean="0">
                          <a:solidFill>
                            <a:srgbClr val="000000"/>
                          </a:solidFill>
                          <a:effectLst/>
                          <a:latin typeface="Arial Narrow" panose="020B0606020202030204" pitchFamily="34" charset="0"/>
                        </a:rPr>
                        <a:t>60%</a:t>
                      </a:r>
                    </a:p>
                    <a:p>
                      <a:pPr algn="l" fontAlgn="t"/>
                      <a:r>
                        <a:rPr lang="en-US" sz="1600" b="0" i="0" u="none" strike="noStrike" dirty="0" smtClean="0">
                          <a:solidFill>
                            <a:srgbClr val="000000"/>
                          </a:solidFill>
                          <a:effectLst/>
                          <a:latin typeface="Arial Narrow" panose="020B0606020202030204" pitchFamily="34" charset="0"/>
                        </a:rPr>
                        <a:t>(26 704/44 508</a:t>
                      </a:r>
                      <a:r>
                        <a:rPr lang="en-US" sz="1600" b="0" i="0" u="none" strike="noStrike" baseline="0" dirty="0" smtClean="0">
                          <a:solidFill>
                            <a:srgbClr val="000000"/>
                          </a:solidFill>
                          <a:effectLst/>
                          <a:latin typeface="Arial Narrow" panose="020B0606020202030204" pitchFamily="34" charset="0"/>
                        </a:rPr>
                        <a:t>)</a:t>
                      </a:r>
                      <a:r>
                        <a:rPr lang="en-US" sz="1600" b="0" i="0" u="none" strike="noStrike" dirty="0">
                          <a:solidFill>
                            <a:srgbClr val="000000"/>
                          </a:solidFill>
                          <a:effectLst/>
                          <a:latin typeface="Arial Narrow" panose="020B0606020202030204" pitchFamily="34" charset="0"/>
                        </a:rPr>
                        <a:t/>
                      </a:r>
                      <a:br>
                        <a:rPr lang="en-US" sz="1600" b="0" i="0" u="none" strike="noStrike" dirty="0">
                          <a:solidFill>
                            <a:srgbClr val="000000"/>
                          </a:solidFill>
                          <a:effectLst/>
                          <a:latin typeface="Arial Narrow" panose="020B0606020202030204" pitchFamily="34" charset="0"/>
                        </a:rPr>
                      </a:br>
                      <a:endParaRPr lang="en-US" sz="1600" b="0" i="0" u="none" strike="noStrike" dirty="0" smtClean="0">
                        <a:solidFill>
                          <a:srgbClr val="000000"/>
                        </a:solidFill>
                        <a:effectLst/>
                        <a:latin typeface="Arial Narrow" panose="020B0606020202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600" b="1" i="0" u="none" strike="noStrike" dirty="0" smtClean="0">
                          <a:solidFill>
                            <a:srgbClr val="000000"/>
                          </a:solidFill>
                          <a:effectLst/>
                          <a:latin typeface="Arial Narrow" panose="020B0606020202030204" pitchFamily="34" charset="0"/>
                        </a:rPr>
                        <a:t>68%</a:t>
                      </a:r>
                    </a:p>
                    <a:p>
                      <a:pPr algn="l" fontAlgn="t"/>
                      <a:r>
                        <a:rPr lang="en-US" sz="1600" b="1" i="0" u="none" strike="noStrike" dirty="0" smtClean="0">
                          <a:solidFill>
                            <a:srgbClr val="000000"/>
                          </a:solidFill>
                          <a:effectLst/>
                          <a:latin typeface="Arial Narrow" panose="020B0606020202030204" pitchFamily="34" charset="0"/>
                        </a:rPr>
                        <a:t>(32</a:t>
                      </a:r>
                      <a:r>
                        <a:rPr lang="en-US" sz="1600" b="1" i="0" u="none" strike="noStrike" baseline="0" dirty="0" smtClean="0">
                          <a:solidFill>
                            <a:srgbClr val="000000"/>
                          </a:solidFill>
                          <a:effectLst/>
                          <a:latin typeface="Arial Narrow" panose="020B0606020202030204" pitchFamily="34" charset="0"/>
                        </a:rPr>
                        <a:t> 072/47 168)</a:t>
                      </a:r>
                      <a:r>
                        <a:rPr lang="en-US" sz="1600" b="1" i="0" u="none" strike="noStrike" dirty="0" smtClean="0">
                          <a:solidFill>
                            <a:srgbClr val="000000"/>
                          </a:solidFill>
                          <a:effectLst/>
                          <a:latin typeface="Arial Narrow" panose="020B0606020202030204" pitchFamily="34" charset="0"/>
                        </a:rPr>
                        <a:t> </a:t>
                      </a:r>
                    </a:p>
                    <a:p>
                      <a:pPr algn="l" fontAlgn="t"/>
                      <a:endParaRPr lang="en-US" sz="1600" b="0" i="0" u="none" strike="noStrike" kern="1200" dirty="0" smtClean="0">
                        <a:solidFill>
                          <a:srgbClr val="000000"/>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D05E"/>
                    </a:solid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8%</a:t>
                      </a:r>
                      <a:endParaRPr kumimoji="0" lang="en-ZA" sz="1600" b="0"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r>
                        <a:rPr lang="en-US" sz="1600" b="0" i="0" u="none" strike="noStrike" kern="1200" baseline="0" dirty="0" smtClean="0">
                          <a:solidFill>
                            <a:srgbClr val="000000"/>
                          </a:solidFill>
                          <a:effectLst/>
                          <a:latin typeface="Arial Narrow" panose="020B0606020202030204" pitchFamily="34" charset="0"/>
                          <a:ea typeface="+mn-ea"/>
                          <a:cs typeface="Arial" panose="020B0604020202020204" pitchFamily="34" charset="0"/>
                        </a:rPr>
                        <a:t>More officials were trained to rollout CRA in the previous financial year and that increased the percentage of RDs in Remand Detention Facilities</a:t>
                      </a:r>
                    </a:p>
                    <a:p>
                      <a:pPr marL="0" algn="l" defTabSz="914331" rtl="0" eaLnBrk="1" fontAlgn="t" latinLnBrk="0" hangingPunct="1"/>
                      <a:r>
                        <a:rPr lang="en-US" sz="1600" b="0" i="0" u="none" strike="noStrike" kern="1200" baseline="0" dirty="0" smtClean="0">
                          <a:solidFill>
                            <a:srgbClr val="000000"/>
                          </a:solidFill>
                          <a:effectLst/>
                          <a:latin typeface="Arial Narrow" panose="020B0606020202030204" pitchFamily="34" charset="0"/>
                          <a:ea typeface="+mn-ea"/>
                          <a:cs typeface="Arial" panose="020B0604020202020204" pitchFamily="34" charset="0"/>
                        </a:rPr>
                        <a:t> who were subjected to Continuous Risk Assessment (CRA).</a:t>
                      </a:r>
                    </a:p>
                    <a:p>
                      <a:pPr marL="0" algn="l" defTabSz="914331" rtl="0" eaLnBrk="1" fontAlgn="t" latinLnBrk="0" hangingPunct="1"/>
                      <a:endParaRPr lang="en-ZA" sz="1600" b="0" i="0" u="none" strike="noStrike" kern="1200" baseline="0" dirty="0">
                        <a:solidFill>
                          <a:srgbClr val="000000"/>
                        </a:solidFill>
                        <a:effectLst/>
                        <a:latin typeface="Arial Narrow" panose="020B0606020202030204" pitchFamily="34" charset="0"/>
                        <a:ea typeface="+mn-ea"/>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r>
                        <a:rPr lang="en-US" sz="1600" b="0" i="0" u="none" strike="noStrike" kern="1200" baseline="0" dirty="0" smtClean="0">
                          <a:solidFill>
                            <a:srgbClr val="000000"/>
                          </a:solidFill>
                          <a:effectLst/>
                          <a:latin typeface="Arial Narrow" panose="020B0606020202030204" pitchFamily="34" charset="0"/>
                          <a:ea typeface="+mn-ea"/>
                          <a:cs typeface="Arial" panose="020B0604020202020204" pitchFamily="34" charset="0"/>
                        </a:rPr>
                        <a:t>n/a</a:t>
                      </a:r>
                      <a:endParaRPr lang="en-ZA" sz="1600" b="0" i="0" u="none" strike="noStrike" kern="1200" baseline="0" dirty="0">
                        <a:solidFill>
                          <a:srgbClr val="000000"/>
                        </a:solidFill>
                        <a:effectLst/>
                        <a:latin typeface="Arial Narrow" panose="020B0606020202030204" pitchFamily="34" charset="0"/>
                        <a:ea typeface="+mn-ea"/>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bl>
          </a:graphicData>
        </a:graphic>
      </p:graphicFrame>
      <p:sp>
        <p:nvSpPr>
          <p:cNvPr id="6" name="Title 3"/>
          <p:cNvSpPr>
            <a:spLocks noGrp="1"/>
          </p:cNvSpPr>
          <p:nvPr>
            <p:ph type="title"/>
          </p:nvPr>
        </p:nvSpPr>
        <p:spPr>
          <a:xfrm>
            <a:off x="142240" y="672405"/>
            <a:ext cx="9001760" cy="1218795"/>
          </a:xfrm>
        </p:spPr>
        <p:txBody>
          <a:bodyPr/>
          <a:lstStyle/>
          <a:p>
            <a:pPr lvl="0" algn="ctr">
              <a:lnSpc>
                <a:spcPct val="110000"/>
              </a:lnSpc>
            </a:pPr>
            <a:r>
              <a:rPr lang="en-US" sz="2400" kern="1200" dirty="0">
                <a:solidFill>
                  <a:srgbClr val="006600"/>
                </a:solidFill>
              </a:rPr>
              <a:t>PROGRAMME </a:t>
            </a:r>
            <a:r>
              <a:rPr lang="en-US" sz="2400" kern="1200" dirty="0" smtClean="0">
                <a:solidFill>
                  <a:srgbClr val="006600"/>
                </a:solidFill>
              </a:rPr>
              <a:t>2: INCARCERATION</a:t>
            </a:r>
            <a:br>
              <a:rPr lang="en-US" sz="2400" kern="1200" dirty="0" smtClean="0">
                <a:solidFill>
                  <a:srgbClr val="006600"/>
                </a:solidFill>
              </a:rPr>
            </a:br>
            <a:r>
              <a:rPr lang="en-US" sz="2400" kern="1200" dirty="0" smtClean="0"/>
              <a:t>REMAND DETENTION </a:t>
            </a:r>
            <a:r>
              <a:rPr lang="en-US" sz="2400" kern="1200" dirty="0"/>
              <a:t/>
            </a:r>
            <a:br>
              <a:rPr lang="en-US" sz="2400" kern="1200" dirty="0"/>
            </a:br>
            <a:endParaRPr lang="en-US" sz="2400" dirty="0"/>
          </a:p>
        </p:txBody>
      </p:sp>
    </p:spTree>
    <p:extLst>
      <p:ext uri="{BB962C8B-B14F-4D97-AF65-F5344CB8AC3E}">
        <p14:creationId xmlns:p14="http://schemas.microsoft.com/office/powerpoint/2010/main" xmlns="" val="27083211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2534944331"/>
              </p:ext>
            </p:extLst>
          </p:nvPr>
        </p:nvGraphicFramePr>
        <p:xfrm>
          <a:off x="217713" y="1543615"/>
          <a:ext cx="8791990" cy="4662875"/>
        </p:xfrm>
        <a:graphic>
          <a:graphicData uri="http://schemas.openxmlformats.org/drawingml/2006/table">
            <a:tbl>
              <a:tblPr firstRow="1" bandRow="1">
                <a:tableStyleId>{5C22544A-7EE6-4342-B048-85BDC9FD1C3A}</a:tableStyleId>
              </a:tblPr>
              <a:tblGrid>
                <a:gridCol w="1410799">
                  <a:extLst>
                    <a:ext uri="{9D8B030D-6E8A-4147-A177-3AD203B41FA5}">
                      <a16:colId xmlns:a16="http://schemas.microsoft.com/office/drawing/2014/main" xmlns="" val="20000"/>
                    </a:ext>
                  </a:extLst>
                </a:gridCol>
                <a:gridCol w="1876639">
                  <a:extLst>
                    <a:ext uri="{9D8B030D-6E8A-4147-A177-3AD203B41FA5}">
                      <a16:colId xmlns:a16="http://schemas.microsoft.com/office/drawing/2014/main" xmlns="" val="20001"/>
                    </a:ext>
                  </a:extLst>
                </a:gridCol>
                <a:gridCol w="2065687">
                  <a:extLst>
                    <a:ext uri="{9D8B030D-6E8A-4147-A177-3AD203B41FA5}">
                      <a16:colId xmlns:a16="http://schemas.microsoft.com/office/drawing/2014/main" xmlns="" val="20002"/>
                    </a:ext>
                  </a:extLst>
                </a:gridCol>
                <a:gridCol w="1053756">
                  <a:extLst>
                    <a:ext uri="{9D8B030D-6E8A-4147-A177-3AD203B41FA5}">
                      <a16:colId xmlns:a16="http://schemas.microsoft.com/office/drawing/2014/main" xmlns="" val="20003"/>
                    </a:ext>
                  </a:extLst>
                </a:gridCol>
                <a:gridCol w="1376963">
                  <a:extLst>
                    <a:ext uri="{9D8B030D-6E8A-4147-A177-3AD203B41FA5}">
                      <a16:colId xmlns:a16="http://schemas.microsoft.com/office/drawing/2014/main" xmlns="" val="20004"/>
                    </a:ext>
                  </a:extLst>
                </a:gridCol>
                <a:gridCol w="1008146">
                  <a:extLst>
                    <a:ext uri="{9D8B030D-6E8A-4147-A177-3AD203B41FA5}">
                      <a16:colId xmlns:a16="http://schemas.microsoft.com/office/drawing/2014/main" xmlns="" val="20005"/>
                    </a:ext>
                  </a:extLst>
                </a:gridCol>
              </a:tblGrid>
              <a:tr h="529591">
                <a:tc>
                  <a:txBody>
                    <a:bodyPr/>
                    <a:lstStyle/>
                    <a:p>
                      <a:pPr marL="0" algn="l" defTabSz="914331" rtl="0" eaLnBrk="1" fontAlgn="t" latinLnBrk="0" hangingPunct="1"/>
                      <a:r>
                        <a:rPr lang="en-US" sz="1400" b="1" i="0" u="none" strike="noStrike" kern="1200" dirty="0" smtClean="0">
                          <a:solidFill>
                            <a:schemeClr val="bg1"/>
                          </a:solidFill>
                          <a:effectLst/>
                          <a:latin typeface="Arial Narrow" panose="020B0606020202030204" pitchFamily="34" charset="0"/>
                          <a:ea typeface="+mn-ea"/>
                          <a:cs typeface="+mn-cs"/>
                        </a:rPr>
                        <a:t>Performance Indicator</a:t>
                      </a:r>
                      <a:endParaRPr lang="en-US" sz="1400" b="1" i="0" u="none" strike="noStrike" kern="1200" dirty="0">
                        <a:solidFill>
                          <a:schemeClr val="bg1"/>
                        </a:solidFill>
                        <a:effectLst/>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400" b="1" i="0" u="none" strike="noStrike" kern="1200" dirty="0" smtClean="0">
                          <a:solidFill>
                            <a:schemeClr val="bg1"/>
                          </a:solidFill>
                          <a:effectLst/>
                          <a:latin typeface="Arial Narrow" panose="020B0606020202030204" pitchFamily="34" charset="0"/>
                          <a:ea typeface="+mn-ea"/>
                          <a:cs typeface="+mn-cs"/>
                        </a:rPr>
                        <a:t>Q3 Target 2019/20 </a:t>
                      </a:r>
                      <a:endParaRPr lang="en-US" sz="1400" b="1" i="0" u="none" strike="noStrike" kern="1200" dirty="0">
                        <a:solidFill>
                          <a:schemeClr val="bg1"/>
                        </a:solidFill>
                        <a:effectLst/>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400" b="1" i="0" u="none" strike="noStrike" kern="1200" dirty="0" smtClean="0">
                          <a:solidFill>
                            <a:schemeClr val="bg1"/>
                          </a:solidFill>
                          <a:effectLst/>
                          <a:latin typeface="Arial Narrow" panose="020B0606020202030204" pitchFamily="34" charset="0"/>
                          <a:ea typeface="+mn-ea"/>
                          <a:cs typeface="+mn-cs"/>
                        </a:rPr>
                        <a:t>Quarter 3  </a:t>
                      </a:r>
                    </a:p>
                    <a:p>
                      <a:pPr marL="0" algn="l" defTabSz="914331" rtl="0" eaLnBrk="1" fontAlgn="t" latinLnBrk="0" hangingPunct="1"/>
                      <a:r>
                        <a:rPr lang="en-US" sz="1400" b="1" i="0" u="none" strike="noStrike" kern="1200" dirty="0" smtClean="0">
                          <a:solidFill>
                            <a:schemeClr val="bg1"/>
                          </a:solidFill>
                          <a:effectLst/>
                          <a:latin typeface="Arial Narrow" panose="020B0606020202030204" pitchFamily="34" charset="0"/>
                          <a:ea typeface="+mn-ea"/>
                          <a:cs typeface="+mn-cs"/>
                        </a:rPr>
                        <a:t>Performance</a:t>
                      </a:r>
                      <a:endParaRPr lang="en-US" sz="1400" b="1" i="0" u="none" strike="noStrike" kern="1200" dirty="0">
                        <a:solidFill>
                          <a:schemeClr val="bg1"/>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400" b="1" i="0" u="none" strike="noStrike" kern="1200" dirty="0" smtClean="0">
                          <a:solidFill>
                            <a:schemeClr val="bg1"/>
                          </a:solidFill>
                          <a:effectLst/>
                          <a:latin typeface="Arial Narrow" panose="020B0606020202030204" pitchFamily="34" charset="0"/>
                          <a:ea typeface="+mn-ea"/>
                          <a:cs typeface="+mn-cs"/>
                        </a:rPr>
                        <a:t>Deviation from planned  target</a:t>
                      </a:r>
                      <a:endParaRPr lang="en-US" sz="1400" b="1" i="0" u="none" strike="noStrike" kern="1200" dirty="0">
                        <a:solidFill>
                          <a:schemeClr val="bg1"/>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smtClean="0">
                          <a:solidFill>
                            <a:schemeClr val="bg1"/>
                          </a:solidFill>
                          <a:effectLst/>
                          <a:latin typeface="Arial Narrow" panose="020B0606020202030204" pitchFamily="34" charset="0"/>
                          <a:ea typeface="+mn-ea"/>
                          <a:cs typeface="+mn-cs"/>
                        </a:rPr>
                        <a:t>Reasons for over/under achievement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smtClean="0">
                          <a:solidFill>
                            <a:schemeClr val="bg1"/>
                          </a:solidFill>
                          <a:effectLst/>
                          <a:latin typeface="Arial Narrow" panose="020B0606020202030204" pitchFamily="34" charset="0"/>
                          <a:ea typeface="+mn-ea"/>
                          <a:cs typeface="+mn-cs"/>
                        </a:rPr>
                        <a:t>Corrective action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2083505">
                <a:tc>
                  <a:txBody>
                    <a:bodyPr/>
                    <a:lstStyle/>
                    <a:p>
                      <a:pPr algn="l" fontAlgn="t"/>
                      <a:r>
                        <a:rPr lang="en-US" sz="1400" b="1" i="0" u="none" strike="noStrike" kern="1200" dirty="0" smtClean="0">
                          <a:solidFill>
                            <a:srgbClr val="000000"/>
                          </a:solidFill>
                          <a:effectLst/>
                          <a:latin typeface="Arial Narrow" panose="020B0606020202030204" pitchFamily="34" charset="0"/>
                          <a:ea typeface="+mn-ea"/>
                          <a:cs typeface="+mn-cs"/>
                        </a:rPr>
                        <a:t>Percentage </a:t>
                      </a:r>
                      <a:r>
                        <a:rPr lang="en-US" sz="1400" b="1" i="0" u="none" strike="noStrike" kern="1200" dirty="0">
                          <a:solidFill>
                            <a:srgbClr val="000000"/>
                          </a:solidFill>
                          <a:effectLst/>
                          <a:latin typeface="Arial Narrow" panose="020B0606020202030204" pitchFamily="34" charset="0"/>
                          <a:ea typeface="+mn-ea"/>
                          <a:cs typeface="+mn-cs"/>
                        </a:rPr>
                        <a:t>of overcrowding in correctional centres and remand detention facilities in excess of approved capacity.</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smtClean="0">
                          <a:solidFill>
                            <a:schemeClr val="tx1"/>
                          </a:solidFill>
                          <a:effectLst/>
                          <a:latin typeface="Arial Narrow" panose="020B0606020202030204" pitchFamily="34" charset="0"/>
                          <a:ea typeface="+mn-ea"/>
                          <a:cs typeface="+mn-cs"/>
                        </a:rPr>
                        <a:t>40%</a:t>
                      </a:r>
                    </a:p>
                    <a:p>
                      <a:pPr algn="l" fontAlgn="t"/>
                      <a:r>
                        <a:rPr lang="en-US" sz="1400" b="1" i="0" u="none" strike="noStrike" kern="1200" dirty="0" smtClean="0">
                          <a:solidFill>
                            <a:schemeClr val="tx1"/>
                          </a:solidFill>
                          <a:effectLst/>
                          <a:latin typeface="Arial Narrow" panose="020B0606020202030204" pitchFamily="34" charset="0"/>
                          <a:ea typeface="+mn-ea"/>
                          <a:cs typeface="+mn-cs"/>
                        </a:rPr>
                        <a:t>(47 489/118 572)</a:t>
                      </a:r>
                    </a:p>
                    <a:p>
                      <a:pPr algn="l" fontAlgn="t"/>
                      <a:endParaRPr lang="en-US" sz="1400" b="0" i="0" u="none" strike="noStrike" kern="1200" dirty="0" smtClean="0">
                        <a:solidFill>
                          <a:schemeClr val="tx1"/>
                        </a:solidFill>
                        <a:effectLst/>
                        <a:latin typeface="Arial Narrow" panose="020B0606020202030204" pitchFamily="34" charset="0"/>
                        <a:ea typeface="+mn-ea"/>
                        <a:cs typeface="+mn-cs"/>
                      </a:endParaRPr>
                    </a:p>
                    <a:p>
                      <a:pPr algn="l" fontAlgn="t"/>
                      <a:r>
                        <a:rPr lang="en-US" sz="1400" b="0" i="0" u="none" strike="noStrike" kern="1200" dirty="0" smtClean="0">
                          <a:solidFill>
                            <a:schemeClr val="tx1"/>
                          </a:solidFill>
                          <a:effectLst/>
                          <a:latin typeface="Arial Narrow" panose="020B0606020202030204" pitchFamily="34" charset="0"/>
                          <a:ea typeface="+mn-ea"/>
                          <a:cs typeface="+mn-cs"/>
                        </a:rPr>
                        <a:t>LMN: (7 130/17 799) 40%</a:t>
                      </a:r>
                    </a:p>
                    <a:p>
                      <a:pPr algn="l" fontAlgn="t"/>
                      <a:r>
                        <a:rPr lang="en-US" sz="1400" b="0" i="0" u="none" strike="noStrike" kern="1200" dirty="0" smtClean="0">
                          <a:solidFill>
                            <a:schemeClr val="tx1"/>
                          </a:solidFill>
                          <a:effectLst/>
                          <a:latin typeface="Arial Narrow" panose="020B0606020202030204" pitchFamily="34" charset="0"/>
                          <a:ea typeface="+mn-ea"/>
                          <a:cs typeface="+mn-cs"/>
                        </a:rPr>
                        <a:t>FSNC: (8 627/21 542) 40%</a:t>
                      </a:r>
                    </a:p>
                    <a:p>
                      <a:pPr algn="l" fontAlgn="t"/>
                      <a:r>
                        <a:rPr lang="en-US" sz="1400" b="0" i="0" u="none" strike="noStrike" kern="1200" dirty="0" smtClean="0">
                          <a:solidFill>
                            <a:schemeClr val="tx1"/>
                          </a:solidFill>
                          <a:effectLst/>
                          <a:latin typeface="Arial Narrow" panose="020B0606020202030204" pitchFamily="34" charset="0"/>
                          <a:ea typeface="+mn-ea"/>
                          <a:cs typeface="+mn-cs"/>
                        </a:rPr>
                        <a:t>KZN: (8 122/20 281) 40%</a:t>
                      </a:r>
                    </a:p>
                    <a:p>
                      <a:pPr algn="l" fontAlgn="t"/>
                      <a:r>
                        <a:rPr lang="en-US" sz="1400" b="0" i="0" u="none" strike="noStrike" kern="1200" dirty="0" smtClean="0">
                          <a:solidFill>
                            <a:schemeClr val="tx1"/>
                          </a:solidFill>
                          <a:effectLst/>
                          <a:latin typeface="Arial Narrow" panose="020B0606020202030204" pitchFamily="34" charset="0"/>
                          <a:ea typeface="+mn-ea"/>
                          <a:cs typeface="+mn-cs"/>
                        </a:rPr>
                        <a:t>WC: (8 322/20 779) 40%</a:t>
                      </a:r>
                    </a:p>
                    <a:p>
                      <a:pPr algn="l" fontAlgn="t"/>
                      <a:r>
                        <a:rPr lang="en-US" sz="1400" b="0" i="0" u="none" strike="noStrike" kern="1200" dirty="0" smtClean="0">
                          <a:solidFill>
                            <a:schemeClr val="tx1"/>
                          </a:solidFill>
                          <a:effectLst/>
                          <a:latin typeface="Arial Narrow" panose="020B0606020202030204" pitchFamily="34" charset="0"/>
                          <a:ea typeface="+mn-ea"/>
                          <a:cs typeface="+mn-cs"/>
                        </a:rPr>
                        <a:t>GP: (9 961/24 877) 40%</a:t>
                      </a:r>
                    </a:p>
                    <a:p>
                      <a:pPr algn="l" fontAlgn="t"/>
                      <a:r>
                        <a:rPr lang="en-US" sz="1400" b="0" i="0" u="none" strike="noStrike" kern="1200" dirty="0" smtClean="0">
                          <a:solidFill>
                            <a:schemeClr val="tx1"/>
                          </a:solidFill>
                          <a:effectLst/>
                          <a:latin typeface="Arial Narrow" panose="020B0606020202030204" pitchFamily="34" charset="0"/>
                          <a:ea typeface="+mn-ea"/>
                          <a:cs typeface="+mn-cs"/>
                        </a:rPr>
                        <a:t>EC: (5 327/13</a:t>
                      </a:r>
                      <a:r>
                        <a:rPr lang="en-US" sz="1400" b="0" i="0" u="none" strike="noStrike" kern="1200" baseline="0" dirty="0" smtClean="0">
                          <a:solidFill>
                            <a:schemeClr val="tx1"/>
                          </a:solidFill>
                          <a:effectLst/>
                          <a:latin typeface="Arial Narrow" panose="020B0606020202030204" pitchFamily="34" charset="0"/>
                          <a:ea typeface="+mn-ea"/>
                          <a:cs typeface="+mn-cs"/>
                        </a:rPr>
                        <a:t> 294</a:t>
                      </a:r>
                      <a:r>
                        <a:rPr lang="en-US" sz="1400" b="0" i="0" u="none" strike="noStrike" kern="1200" dirty="0" smtClean="0">
                          <a:solidFill>
                            <a:schemeClr val="tx1"/>
                          </a:solidFill>
                          <a:effectLst/>
                          <a:latin typeface="Arial Narrow" panose="020B0606020202030204" pitchFamily="34" charset="0"/>
                          <a:ea typeface="+mn-ea"/>
                          <a:cs typeface="+mn-cs"/>
                        </a:rPr>
                        <a:t>) 40%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37.23%</a:t>
                      </a:r>
                    </a:p>
                    <a:p>
                      <a:pPr marL="0" marR="0" lvl="0" indent="0" algn="l" defTabSz="914331" rtl="0" eaLnBrk="1" fontAlgn="t"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(44 143/118 572) </a:t>
                      </a:r>
                    </a:p>
                    <a:p>
                      <a:pPr marL="0" marR="0" lvl="0" indent="0" algn="l" defTabSz="914331" rtl="0" eaLnBrk="1" fontAlgn="t" latinLnBrk="0" hangingPunct="1">
                        <a:lnSpc>
                          <a:spcPct val="100000"/>
                        </a:lnSpc>
                        <a:spcBef>
                          <a:spcPts val="0"/>
                        </a:spcBef>
                        <a:spcAft>
                          <a:spcPts val="0"/>
                        </a:spcAft>
                        <a:buClrTx/>
                        <a:buSzTx/>
                        <a:buFontTx/>
                        <a:buNone/>
                        <a:tabLst/>
                        <a:defRPr/>
                      </a:pPr>
                      <a:endParaRPr kumimoji="0" lang="en-ZA" sz="14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endParaRPr>
                    </a:p>
                    <a:p>
                      <a:pPr marL="0" marR="0" lvl="0" indent="0" algn="l" defTabSz="914331" rtl="0" eaLnBrk="1" fontAlgn="t"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rgbClr val="FF0000"/>
                          </a:solidFill>
                          <a:effectLst/>
                          <a:uLnTx/>
                          <a:uFillTx/>
                          <a:latin typeface="Arial Narrow" panose="020B0606020202030204" pitchFamily="34" charset="0"/>
                          <a:ea typeface="+mn-ea"/>
                          <a:cs typeface="+mn-cs"/>
                        </a:rPr>
                        <a:t>LMN: (8 312/17 799) 46.70%</a:t>
                      </a:r>
                    </a:p>
                    <a:p>
                      <a:pPr marL="0" marR="0" lvl="0" indent="0" algn="l" defTabSz="914331" rtl="0" eaLnBrk="1" fontAlgn="t"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FSNC: (1 361/21 542) 6.33 %</a:t>
                      </a:r>
                    </a:p>
                    <a:p>
                      <a:pPr marL="0" marR="0" lvl="0" indent="0" algn="l" defTabSz="914331" rtl="0" eaLnBrk="1" fontAlgn="t"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KZN: (6 069/20 281) 29.92%</a:t>
                      </a:r>
                    </a:p>
                    <a:p>
                      <a:pPr marL="0" marR="0" lvl="0" indent="0" algn="l" defTabSz="914331" rtl="0" eaLnBrk="1" fontAlgn="t"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WC: (7 586/20 779) 36.51%</a:t>
                      </a:r>
                    </a:p>
                    <a:p>
                      <a:pPr marL="0" marR="0" lvl="0" indent="0" algn="l" defTabSz="914331" rtl="0" eaLnBrk="1" fontAlgn="t"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rgbClr val="FF0000"/>
                          </a:solidFill>
                          <a:effectLst/>
                          <a:uLnTx/>
                          <a:uFillTx/>
                          <a:latin typeface="Arial Narrow" panose="020B0606020202030204" pitchFamily="34" charset="0"/>
                          <a:ea typeface="+mn-ea"/>
                          <a:cs typeface="+mn-cs"/>
                        </a:rPr>
                        <a:t>GP: (12 833/24 877) 51.59 %</a:t>
                      </a:r>
                    </a:p>
                    <a:p>
                      <a:pPr marL="0" marR="0" lvl="0" indent="0" algn="l" defTabSz="914331" rtl="0" eaLnBrk="1" fontAlgn="t"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rgbClr val="FF0000"/>
                          </a:solidFill>
                          <a:effectLst/>
                          <a:uLnTx/>
                          <a:uFillTx/>
                          <a:latin typeface="Arial Narrow" panose="020B0606020202030204" pitchFamily="34" charset="0"/>
                          <a:ea typeface="+mn-ea"/>
                          <a:cs typeface="+mn-cs"/>
                        </a:rPr>
                        <a:t>EC: (7 982/13 294) 60.04%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lang="en-US" sz="1400" b="1" i="0" u="none" strike="noStrike" dirty="0" smtClean="0">
                          <a:solidFill>
                            <a:schemeClr val="tx1"/>
                          </a:solidFill>
                          <a:effectLst/>
                          <a:latin typeface="Arial Narrow" panose="020B0606020202030204" pitchFamily="34" charset="0"/>
                        </a:rPr>
                        <a:t>2.77%</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r>
                        <a:rPr lang="en-US" sz="1400" b="0" i="0" u="none" strike="noStrike" kern="1200" baseline="0" dirty="0" smtClean="0">
                          <a:solidFill>
                            <a:srgbClr val="000000"/>
                          </a:solidFill>
                          <a:effectLst/>
                          <a:latin typeface="Arial Narrow" panose="020B0606020202030204" pitchFamily="34" charset="0"/>
                          <a:ea typeface="+mn-ea"/>
                          <a:cs typeface="Arial" panose="020B0604020202020204" pitchFamily="34" charset="0"/>
                        </a:rPr>
                        <a:t>The number of  inmates was lower than anticipated.</a:t>
                      </a:r>
                      <a:endParaRPr lang="en-US" sz="1400" b="0" i="0" u="none" strike="noStrike" kern="1200" baseline="0" dirty="0">
                        <a:solidFill>
                          <a:srgbClr val="000000"/>
                        </a:solidFill>
                        <a:effectLst/>
                        <a:latin typeface="Arial Narrow" panose="020B0606020202030204" pitchFamily="34" charset="0"/>
                        <a:ea typeface="+mn-ea"/>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r>
                        <a:rPr lang="en-US" sz="1400" b="0" i="0" u="none" strike="noStrike" kern="1200" baseline="0" dirty="0" smtClean="0">
                          <a:solidFill>
                            <a:srgbClr val="000000"/>
                          </a:solidFill>
                          <a:effectLst/>
                          <a:latin typeface="Arial Narrow" panose="020B0606020202030204" pitchFamily="34" charset="0"/>
                          <a:ea typeface="+mn-ea"/>
                          <a:cs typeface="Arial" panose="020B0604020202020204" pitchFamily="34" charset="0"/>
                        </a:rPr>
                        <a:t>n/a</a:t>
                      </a:r>
                      <a:endParaRPr lang="en-US" sz="1400" b="0" i="0" u="none" strike="noStrike" kern="1200" baseline="0" dirty="0">
                        <a:solidFill>
                          <a:srgbClr val="000000"/>
                        </a:solidFill>
                        <a:effectLst/>
                        <a:latin typeface="Arial Narrow" panose="020B0606020202030204" pitchFamily="34" charset="0"/>
                        <a:ea typeface="+mn-ea"/>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1838325">
                <a:tc>
                  <a:txBody>
                    <a:bodyPr/>
                    <a:lstStyle/>
                    <a:p>
                      <a:pPr marL="0" algn="l" defTabSz="914331" rtl="0" eaLnBrk="1" fontAlgn="t" latinLnBrk="0" hangingPunct="1"/>
                      <a:r>
                        <a:rPr lang="en-US" sz="1400" b="1" i="0" u="none" strike="noStrike" kern="1200" dirty="0">
                          <a:solidFill>
                            <a:srgbClr val="000000"/>
                          </a:solidFill>
                          <a:effectLst/>
                          <a:latin typeface="Arial Narrow" panose="020B0606020202030204" pitchFamily="34" charset="0"/>
                          <a:ea typeface="+mn-ea"/>
                          <a:cs typeface="+mn-cs"/>
                        </a:rPr>
                        <a:t>Percentage of offender's profiles submitted by the Case Management Committees (CMCs) that were considered by </a:t>
                      </a:r>
                      <a:r>
                        <a:rPr lang="en-US" sz="1400" b="1" i="0" u="none" strike="noStrike" kern="1200" dirty="0" smtClean="0">
                          <a:solidFill>
                            <a:srgbClr val="000000"/>
                          </a:solidFill>
                          <a:effectLst/>
                          <a:latin typeface="Arial Narrow" panose="020B0606020202030204" pitchFamily="34" charset="0"/>
                          <a:ea typeface="+mn-ea"/>
                          <a:cs typeface="+mn-cs"/>
                        </a:rPr>
                        <a:t>CSPBs</a:t>
                      </a:r>
                    </a:p>
                    <a:p>
                      <a:pPr marL="0" algn="l" defTabSz="914331" rtl="0" eaLnBrk="1" fontAlgn="t" latinLnBrk="0" hangingPunct="1"/>
                      <a:endParaRPr lang="en-US" sz="1400" b="1" i="0" u="none" strike="noStrike" kern="1200" dirty="0" smtClean="0">
                        <a:solidFill>
                          <a:srgbClr val="000000"/>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smtClean="0">
                          <a:solidFill>
                            <a:schemeClr val="tx1"/>
                          </a:solidFill>
                          <a:effectLst/>
                          <a:latin typeface="Arial Narrow" panose="020B0606020202030204" pitchFamily="34" charset="0"/>
                          <a:ea typeface="+mn-ea"/>
                          <a:cs typeface="+mn-cs"/>
                        </a:rPr>
                        <a:t>92%</a:t>
                      </a:r>
                    </a:p>
                    <a:p>
                      <a:pPr marL="0" algn="l" defTabSz="914331" rtl="0" eaLnBrk="1" fontAlgn="t" latinLnBrk="0" hangingPunct="1"/>
                      <a:r>
                        <a:rPr lang="en-US" sz="1400" b="1" i="0" u="none" strike="noStrike" kern="1200" dirty="0" smtClean="0">
                          <a:solidFill>
                            <a:schemeClr val="tx1"/>
                          </a:solidFill>
                          <a:effectLst/>
                          <a:latin typeface="Arial Narrow" panose="020B0606020202030204" pitchFamily="34" charset="0"/>
                          <a:ea typeface="+mn-ea"/>
                          <a:cs typeface="+mn-cs"/>
                        </a:rPr>
                        <a:t>(21</a:t>
                      </a:r>
                      <a:r>
                        <a:rPr lang="en-US" sz="1400" b="1" i="0" u="none" strike="noStrike" kern="1200" baseline="0" dirty="0" smtClean="0">
                          <a:solidFill>
                            <a:schemeClr val="tx1"/>
                          </a:solidFill>
                          <a:effectLst/>
                          <a:latin typeface="Arial Narrow" panose="020B0606020202030204" pitchFamily="34" charset="0"/>
                          <a:ea typeface="+mn-ea"/>
                          <a:cs typeface="+mn-cs"/>
                        </a:rPr>
                        <a:t> 156</a:t>
                      </a:r>
                      <a:r>
                        <a:rPr lang="en-US" sz="1400" b="1" i="0" u="none" strike="noStrike" kern="1200" dirty="0" smtClean="0">
                          <a:solidFill>
                            <a:schemeClr val="tx1"/>
                          </a:solidFill>
                          <a:effectLst/>
                          <a:latin typeface="Arial Narrow" panose="020B0606020202030204" pitchFamily="34" charset="0"/>
                          <a:ea typeface="+mn-ea"/>
                          <a:cs typeface="+mn-cs"/>
                        </a:rPr>
                        <a:t>/22 995)</a:t>
                      </a:r>
                    </a:p>
                    <a:p>
                      <a:pPr marL="0" algn="l" defTabSz="914331" rtl="0" eaLnBrk="1" fontAlgn="t" latinLnBrk="0" hangingPunct="1"/>
                      <a:r>
                        <a:rPr lang="en-US" sz="1400" b="0" i="0" u="none" strike="noStrike" kern="1200" dirty="0" smtClean="0">
                          <a:solidFill>
                            <a:schemeClr val="tx1"/>
                          </a:solidFill>
                          <a:effectLst/>
                          <a:latin typeface="Arial Narrow" panose="020B0606020202030204" pitchFamily="34" charset="0"/>
                          <a:ea typeface="+mn-ea"/>
                          <a:cs typeface="+mn-cs"/>
                        </a:rPr>
                        <a:t>           </a:t>
                      </a:r>
                    </a:p>
                    <a:p>
                      <a:pPr marL="0" algn="l" defTabSz="914331" rtl="0" eaLnBrk="1" fontAlgn="t" latinLnBrk="0" hangingPunct="1"/>
                      <a:r>
                        <a:rPr lang="en-US" sz="1400" b="0" i="0" u="none" strike="noStrike" kern="1200" dirty="0" smtClean="0">
                          <a:solidFill>
                            <a:schemeClr val="tx1"/>
                          </a:solidFill>
                          <a:effectLst/>
                          <a:latin typeface="Arial Narrow" panose="020B0606020202030204" pitchFamily="34" charset="0"/>
                          <a:ea typeface="+mn-ea"/>
                          <a:cs typeface="+mn-cs"/>
                        </a:rPr>
                        <a:t>LMN: (2</a:t>
                      </a:r>
                      <a:r>
                        <a:rPr lang="en-US" sz="1400" b="0" i="0" u="none" strike="noStrike" kern="1200" baseline="0" dirty="0" smtClean="0">
                          <a:solidFill>
                            <a:schemeClr val="tx1"/>
                          </a:solidFill>
                          <a:effectLst/>
                          <a:latin typeface="Arial Narrow" panose="020B0606020202030204" pitchFamily="34" charset="0"/>
                          <a:ea typeface="+mn-ea"/>
                          <a:cs typeface="+mn-cs"/>
                        </a:rPr>
                        <a:t> 692/2 926</a:t>
                      </a:r>
                      <a:r>
                        <a:rPr lang="en-US" sz="1400" b="0" i="0" u="none" strike="noStrike" kern="1200" dirty="0" smtClean="0">
                          <a:solidFill>
                            <a:schemeClr val="tx1"/>
                          </a:solidFill>
                          <a:effectLst/>
                          <a:latin typeface="Arial Narrow" panose="020B0606020202030204" pitchFamily="34" charset="0"/>
                          <a:ea typeface="+mn-ea"/>
                          <a:cs typeface="+mn-cs"/>
                        </a:rPr>
                        <a:t>) 92%</a:t>
                      </a:r>
                    </a:p>
                    <a:p>
                      <a:pPr marL="0" algn="l" defTabSz="914331" rtl="0" eaLnBrk="1" fontAlgn="t" latinLnBrk="0" hangingPunct="1"/>
                      <a:r>
                        <a:rPr lang="en-US" sz="1400" b="0" i="0" u="none" strike="noStrike" kern="1200" dirty="0" smtClean="0">
                          <a:solidFill>
                            <a:schemeClr val="tx1"/>
                          </a:solidFill>
                          <a:effectLst/>
                          <a:latin typeface="Arial Narrow" panose="020B0606020202030204" pitchFamily="34" charset="0"/>
                          <a:ea typeface="+mn-ea"/>
                          <a:cs typeface="+mn-cs"/>
                        </a:rPr>
                        <a:t>FSNC: (3</a:t>
                      </a:r>
                      <a:r>
                        <a:rPr lang="en-US" sz="1400" b="0" i="0" u="none" strike="noStrike" kern="1200" baseline="0" dirty="0" smtClean="0">
                          <a:solidFill>
                            <a:schemeClr val="tx1"/>
                          </a:solidFill>
                          <a:effectLst/>
                          <a:latin typeface="Arial Narrow" panose="020B0606020202030204" pitchFamily="34" charset="0"/>
                          <a:ea typeface="+mn-ea"/>
                          <a:cs typeface="+mn-cs"/>
                        </a:rPr>
                        <a:t> 564/3 874</a:t>
                      </a:r>
                      <a:r>
                        <a:rPr lang="en-US" sz="1400" b="0" i="0" u="none" strike="noStrike" kern="1200" dirty="0" smtClean="0">
                          <a:solidFill>
                            <a:schemeClr val="tx1"/>
                          </a:solidFill>
                          <a:effectLst/>
                          <a:latin typeface="Arial Narrow" panose="020B0606020202030204" pitchFamily="34" charset="0"/>
                          <a:ea typeface="+mn-ea"/>
                          <a:cs typeface="+mn-cs"/>
                        </a:rPr>
                        <a:t>) 92%</a:t>
                      </a:r>
                    </a:p>
                    <a:p>
                      <a:pPr marL="0" algn="l" defTabSz="914331" rtl="0" eaLnBrk="1" fontAlgn="t" latinLnBrk="0" hangingPunct="1"/>
                      <a:r>
                        <a:rPr lang="en-US" sz="1400" b="0" i="0" u="none" strike="noStrike" kern="1200" dirty="0" smtClean="0">
                          <a:solidFill>
                            <a:schemeClr val="tx1"/>
                          </a:solidFill>
                          <a:effectLst/>
                          <a:latin typeface="Arial Narrow" panose="020B0606020202030204" pitchFamily="34" charset="0"/>
                          <a:ea typeface="+mn-ea"/>
                          <a:cs typeface="+mn-cs"/>
                        </a:rPr>
                        <a:t>KZN: (3</a:t>
                      </a:r>
                      <a:r>
                        <a:rPr lang="en-US" sz="1400" b="0" i="0" u="none" strike="noStrike" kern="1200" baseline="0" dirty="0" smtClean="0">
                          <a:solidFill>
                            <a:schemeClr val="tx1"/>
                          </a:solidFill>
                          <a:effectLst/>
                          <a:latin typeface="Arial Narrow" panose="020B0606020202030204" pitchFamily="34" charset="0"/>
                          <a:ea typeface="+mn-ea"/>
                          <a:cs typeface="+mn-cs"/>
                        </a:rPr>
                        <a:t> 229/3 508</a:t>
                      </a:r>
                      <a:r>
                        <a:rPr lang="en-US" sz="1400" b="0" i="0" u="none" strike="noStrike" kern="1200" dirty="0" smtClean="0">
                          <a:solidFill>
                            <a:schemeClr val="tx1"/>
                          </a:solidFill>
                          <a:effectLst/>
                          <a:latin typeface="Arial Narrow" panose="020B0606020202030204" pitchFamily="34" charset="0"/>
                          <a:ea typeface="+mn-ea"/>
                          <a:cs typeface="+mn-cs"/>
                        </a:rPr>
                        <a:t>) 92%</a:t>
                      </a:r>
                    </a:p>
                    <a:p>
                      <a:pPr marL="0" algn="l" defTabSz="914331" rtl="0" eaLnBrk="1" fontAlgn="t" latinLnBrk="0" hangingPunct="1"/>
                      <a:r>
                        <a:rPr lang="en-US" sz="1400" b="0" i="0" u="none" strike="noStrike" kern="1200" dirty="0" smtClean="0">
                          <a:solidFill>
                            <a:schemeClr val="tx1"/>
                          </a:solidFill>
                          <a:effectLst/>
                          <a:latin typeface="Arial Narrow" panose="020B0606020202030204" pitchFamily="34" charset="0"/>
                          <a:ea typeface="+mn-ea"/>
                          <a:cs typeface="+mn-cs"/>
                        </a:rPr>
                        <a:t>WC: (4</a:t>
                      </a:r>
                      <a:r>
                        <a:rPr lang="en-US" sz="1400" b="0" i="0" u="none" strike="noStrike" kern="1200" baseline="0" dirty="0" smtClean="0">
                          <a:solidFill>
                            <a:schemeClr val="tx1"/>
                          </a:solidFill>
                          <a:effectLst/>
                          <a:latin typeface="Arial Narrow" panose="020B0606020202030204" pitchFamily="34" charset="0"/>
                          <a:ea typeface="+mn-ea"/>
                          <a:cs typeface="+mn-cs"/>
                        </a:rPr>
                        <a:t> 959/5 391</a:t>
                      </a:r>
                      <a:r>
                        <a:rPr lang="en-US" sz="1400" b="0" i="0" u="none" strike="noStrike" kern="1200" dirty="0" smtClean="0">
                          <a:solidFill>
                            <a:schemeClr val="tx1"/>
                          </a:solidFill>
                          <a:effectLst/>
                          <a:latin typeface="Arial Narrow" panose="020B0606020202030204" pitchFamily="34" charset="0"/>
                          <a:ea typeface="+mn-ea"/>
                          <a:cs typeface="+mn-cs"/>
                        </a:rPr>
                        <a:t>) 92%</a:t>
                      </a:r>
                    </a:p>
                    <a:p>
                      <a:pPr marL="0" algn="l" defTabSz="914331" rtl="0" eaLnBrk="1" fontAlgn="t" latinLnBrk="0" hangingPunct="1"/>
                      <a:r>
                        <a:rPr lang="en-US" sz="1400" b="0" i="0" u="none" strike="noStrike" kern="1200" dirty="0" smtClean="0">
                          <a:solidFill>
                            <a:schemeClr val="tx1"/>
                          </a:solidFill>
                          <a:effectLst/>
                          <a:latin typeface="Arial Narrow" panose="020B0606020202030204" pitchFamily="34" charset="0"/>
                          <a:ea typeface="+mn-ea"/>
                          <a:cs typeface="+mn-cs"/>
                        </a:rPr>
                        <a:t>GP: (4</a:t>
                      </a:r>
                      <a:r>
                        <a:rPr lang="en-US" sz="1400" b="0" i="0" u="none" strike="noStrike" kern="1200" baseline="0" dirty="0" smtClean="0">
                          <a:solidFill>
                            <a:schemeClr val="tx1"/>
                          </a:solidFill>
                          <a:effectLst/>
                          <a:latin typeface="Arial Narrow" panose="020B0606020202030204" pitchFamily="34" charset="0"/>
                          <a:ea typeface="+mn-ea"/>
                          <a:cs typeface="+mn-cs"/>
                        </a:rPr>
                        <a:t> 947/5 375</a:t>
                      </a:r>
                      <a:r>
                        <a:rPr lang="en-US" sz="1400" b="0" i="0" u="none" strike="noStrike" kern="1200" dirty="0" smtClean="0">
                          <a:solidFill>
                            <a:schemeClr val="tx1"/>
                          </a:solidFill>
                          <a:effectLst/>
                          <a:latin typeface="Arial Narrow" panose="020B0606020202030204" pitchFamily="34" charset="0"/>
                          <a:ea typeface="+mn-ea"/>
                          <a:cs typeface="+mn-cs"/>
                        </a:rPr>
                        <a:t>) 92%</a:t>
                      </a:r>
                    </a:p>
                    <a:p>
                      <a:pPr marL="0" algn="l" defTabSz="914331" rtl="0" eaLnBrk="1" fontAlgn="t" latinLnBrk="0" hangingPunct="1"/>
                      <a:r>
                        <a:rPr lang="en-US" sz="1400" b="0" i="0" u="none" strike="noStrike" kern="1200" dirty="0" smtClean="0">
                          <a:solidFill>
                            <a:schemeClr val="tx1"/>
                          </a:solidFill>
                          <a:effectLst/>
                          <a:latin typeface="Arial Narrow" panose="020B0606020202030204" pitchFamily="34" charset="0"/>
                          <a:ea typeface="+mn-ea"/>
                          <a:cs typeface="+mn-cs"/>
                        </a:rPr>
                        <a:t>EC: (1</a:t>
                      </a:r>
                      <a:r>
                        <a:rPr lang="en-US" sz="1400" b="0" i="0" u="none" strike="noStrike" kern="1200" baseline="0" dirty="0" smtClean="0">
                          <a:solidFill>
                            <a:schemeClr val="tx1"/>
                          </a:solidFill>
                          <a:effectLst/>
                          <a:latin typeface="Arial Narrow" panose="020B0606020202030204" pitchFamily="34" charset="0"/>
                          <a:ea typeface="+mn-ea"/>
                          <a:cs typeface="+mn-cs"/>
                        </a:rPr>
                        <a:t> 765/1 921</a:t>
                      </a:r>
                      <a:r>
                        <a:rPr lang="en-US" sz="1400" b="0" i="0" u="none" strike="noStrike" kern="1200" dirty="0" smtClean="0">
                          <a:solidFill>
                            <a:schemeClr val="tx1"/>
                          </a:solidFill>
                          <a:effectLst/>
                          <a:latin typeface="Arial Narrow" panose="020B0606020202030204" pitchFamily="34" charset="0"/>
                          <a:ea typeface="+mn-ea"/>
                          <a:cs typeface="+mn-cs"/>
                        </a:rPr>
                        <a:t>) 92%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ZA" sz="1400" b="1" i="0" u="none" strike="noStrike" kern="1200" dirty="0" smtClean="0">
                          <a:solidFill>
                            <a:schemeClr val="tx1"/>
                          </a:solidFill>
                          <a:effectLst/>
                          <a:latin typeface="Arial Narrow" panose="020B0606020202030204" pitchFamily="34" charset="0"/>
                          <a:ea typeface="+mn-ea"/>
                          <a:cs typeface="+mn-cs"/>
                        </a:rPr>
                        <a:t>95.97%</a:t>
                      </a:r>
                    </a:p>
                    <a:p>
                      <a:pPr marL="0" algn="l" defTabSz="914331" rtl="0" eaLnBrk="1" fontAlgn="t" latinLnBrk="0" hangingPunct="1"/>
                      <a:r>
                        <a:rPr lang="en-ZA" sz="1400" b="1" i="0" u="none" strike="noStrike" kern="1200" dirty="0" smtClean="0">
                          <a:solidFill>
                            <a:schemeClr val="tx1"/>
                          </a:solidFill>
                          <a:effectLst/>
                          <a:latin typeface="Arial Narrow" panose="020B0606020202030204" pitchFamily="34" charset="0"/>
                          <a:ea typeface="+mn-ea"/>
                          <a:cs typeface="+mn-cs"/>
                        </a:rPr>
                        <a:t>(24</a:t>
                      </a:r>
                      <a:r>
                        <a:rPr lang="en-ZA" sz="1400" b="1" i="0" u="none" strike="noStrike" kern="1200" baseline="0" dirty="0" smtClean="0">
                          <a:solidFill>
                            <a:schemeClr val="tx1"/>
                          </a:solidFill>
                          <a:effectLst/>
                          <a:latin typeface="Arial Narrow" panose="020B0606020202030204" pitchFamily="34" charset="0"/>
                          <a:ea typeface="+mn-ea"/>
                          <a:cs typeface="+mn-cs"/>
                        </a:rPr>
                        <a:t> 766 /25 807</a:t>
                      </a:r>
                      <a:r>
                        <a:rPr lang="en-ZA" sz="1400" b="1" i="0" u="none" strike="noStrike" kern="1200" dirty="0" smtClean="0">
                          <a:solidFill>
                            <a:schemeClr val="tx1"/>
                          </a:solidFill>
                          <a:effectLst/>
                          <a:latin typeface="Arial Narrow" panose="020B0606020202030204" pitchFamily="34" charset="0"/>
                          <a:ea typeface="+mn-ea"/>
                          <a:cs typeface="+mn-cs"/>
                        </a:rPr>
                        <a:t>)</a:t>
                      </a:r>
                    </a:p>
                    <a:p>
                      <a:pPr marL="0" algn="l" defTabSz="914331" rtl="0" eaLnBrk="1" fontAlgn="t" latinLnBrk="0" hangingPunct="1"/>
                      <a:endParaRPr lang="en-ZA" sz="1400" b="1" i="0" u="none" strike="noStrike" kern="1200" dirty="0" smtClean="0">
                        <a:solidFill>
                          <a:schemeClr val="tx1"/>
                        </a:solidFill>
                        <a:effectLst/>
                        <a:latin typeface="Arial Narrow" panose="020B0606020202030204" pitchFamily="34" charset="0"/>
                        <a:ea typeface="+mn-ea"/>
                        <a:cs typeface="+mn-cs"/>
                      </a:endParaRPr>
                    </a:p>
                    <a:p>
                      <a:pPr marL="0" algn="l" defTabSz="914331" rtl="0" eaLnBrk="1" fontAlgn="t" latinLnBrk="0" hangingPunct="1"/>
                      <a:r>
                        <a:rPr lang="en-ZA" sz="1400" b="1" i="0" u="none" strike="noStrike" kern="1200" dirty="0" smtClean="0">
                          <a:solidFill>
                            <a:schemeClr val="tx1"/>
                          </a:solidFill>
                          <a:effectLst/>
                          <a:latin typeface="Arial Narrow" panose="020B0606020202030204" pitchFamily="34" charset="0"/>
                          <a:ea typeface="+mn-ea"/>
                          <a:cs typeface="+mn-cs"/>
                        </a:rPr>
                        <a:t>LMN: (3</a:t>
                      </a:r>
                      <a:r>
                        <a:rPr lang="en-ZA" sz="1400" b="1" i="0" u="none" strike="noStrike" kern="1200" baseline="0" dirty="0" smtClean="0">
                          <a:solidFill>
                            <a:schemeClr val="tx1"/>
                          </a:solidFill>
                          <a:effectLst/>
                          <a:latin typeface="Arial Narrow" panose="020B0606020202030204" pitchFamily="34" charset="0"/>
                          <a:ea typeface="+mn-ea"/>
                          <a:cs typeface="+mn-cs"/>
                        </a:rPr>
                        <a:t> 928/3 950</a:t>
                      </a:r>
                      <a:r>
                        <a:rPr lang="en-ZA" sz="1400" b="1" i="0" u="none" strike="noStrike" kern="1200" dirty="0" smtClean="0">
                          <a:solidFill>
                            <a:schemeClr val="tx1"/>
                          </a:solidFill>
                          <a:effectLst/>
                          <a:latin typeface="Arial Narrow" panose="020B0606020202030204" pitchFamily="34" charset="0"/>
                          <a:ea typeface="+mn-ea"/>
                          <a:cs typeface="+mn-cs"/>
                        </a:rPr>
                        <a:t>) 99.44 %</a:t>
                      </a:r>
                    </a:p>
                    <a:p>
                      <a:pPr marL="0" algn="l" defTabSz="914331" rtl="0" eaLnBrk="1" fontAlgn="t" latinLnBrk="0" hangingPunct="1"/>
                      <a:r>
                        <a:rPr lang="en-ZA" sz="1400" b="1" i="0" u="none" strike="noStrike" kern="1200" dirty="0" smtClean="0">
                          <a:solidFill>
                            <a:schemeClr val="tx1"/>
                          </a:solidFill>
                          <a:effectLst/>
                          <a:latin typeface="Arial Narrow" panose="020B0606020202030204" pitchFamily="34" charset="0"/>
                          <a:ea typeface="+mn-ea"/>
                          <a:cs typeface="+mn-cs"/>
                        </a:rPr>
                        <a:t>FSNC: (4</a:t>
                      </a:r>
                      <a:r>
                        <a:rPr lang="en-ZA" sz="1400" b="1" i="0" u="none" strike="noStrike" kern="1200" baseline="0" dirty="0" smtClean="0">
                          <a:solidFill>
                            <a:schemeClr val="tx1"/>
                          </a:solidFill>
                          <a:effectLst/>
                          <a:latin typeface="Arial Narrow" panose="020B0606020202030204" pitchFamily="34" charset="0"/>
                          <a:ea typeface="+mn-ea"/>
                          <a:cs typeface="+mn-cs"/>
                        </a:rPr>
                        <a:t> 446/4 571</a:t>
                      </a:r>
                      <a:r>
                        <a:rPr lang="en-ZA" sz="1400" b="1" i="0" u="none" strike="noStrike" kern="1200" dirty="0" smtClean="0">
                          <a:solidFill>
                            <a:schemeClr val="tx1"/>
                          </a:solidFill>
                          <a:effectLst/>
                          <a:latin typeface="Arial Narrow" panose="020B0606020202030204" pitchFamily="34" charset="0"/>
                          <a:ea typeface="+mn-ea"/>
                          <a:cs typeface="+mn-cs"/>
                        </a:rPr>
                        <a:t>) 97.27 %</a:t>
                      </a:r>
                    </a:p>
                    <a:p>
                      <a:pPr marL="0" algn="l" defTabSz="914331" rtl="0" eaLnBrk="1" fontAlgn="t" latinLnBrk="0" hangingPunct="1"/>
                      <a:r>
                        <a:rPr lang="en-ZA" sz="1400" b="1" i="0" u="none" strike="noStrike" kern="1200" dirty="0" smtClean="0">
                          <a:solidFill>
                            <a:schemeClr val="tx1"/>
                          </a:solidFill>
                          <a:effectLst/>
                          <a:latin typeface="Arial Narrow" panose="020B0606020202030204" pitchFamily="34" charset="0"/>
                          <a:ea typeface="+mn-ea"/>
                          <a:cs typeface="+mn-cs"/>
                        </a:rPr>
                        <a:t>KZN: (3</a:t>
                      </a:r>
                      <a:r>
                        <a:rPr lang="en-ZA" sz="1400" b="1" i="0" u="none" strike="noStrike" kern="1200" baseline="0" dirty="0" smtClean="0">
                          <a:solidFill>
                            <a:schemeClr val="tx1"/>
                          </a:solidFill>
                          <a:effectLst/>
                          <a:latin typeface="Arial Narrow" panose="020B0606020202030204" pitchFamily="34" charset="0"/>
                          <a:ea typeface="+mn-ea"/>
                          <a:cs typeface="+mn-cs"/>
                        </a:rPr>
                        <a:t> 939/4 138</a:t>
                      </a:r>
                      <a:r>
                        <a:rPr lang="en-ZA" sz="1400" b="1" i="0" u="none" strike="noStrike" kern="1200" dirty="0" smtClean="0">
                          <a:solidFill>
                            <a:schemeClr val="tx1"/>
                          </a:solidFill>
                          <a:effectLst/>
                          <a:latin typeface="Arial Narrow" panose="020B0606020202030204" pitchFamily="34" charset="0"/>
                          <a:ea typeface="+mn-ea"/>
                          <a:cs typeface="+mn-cs"/>
                        </a:rPr>
                        <a:t>) 95.19 %</a:t>
                      </a:r>
                    </a:p>
                    <a:p>
                      <a:pPr marL="0" algn="l" defTabSz="914331" rtl="0" eaLnBrk="1" fontAlgn="t" latinLnBrk="0" hangingPunct="1"/>
                      <a:r>
                        <a:rPr lang="en-ZA" sz="1400" b="1" i="0" u="none" strike="noStrike" kern="1200" dirty="0" smtClean="0">
                          <a:solidFill>
                            <a:schemeClr val="tx1"/>
                          </a:solidFill>
                          <a:effectLst/>
                          <a:latin typeface="Arial Narrow" panose="020B0606020202030204" pitchFamily="34" charset="0"/>
                          <a:ea typeface="+mn-ea"/>
                          <a:cs typeface="+mn-cs"/>
                        </a:rPr>
                        <a:t>WC: (5</a:t>
                      </a:r>
                      <a:r>
                        <a:rPr lang="en-ZA" sz="1400" b="1" i="0" u="none" strike="noStrike" kern="1200" baseline="0" dirty="0" smtClean="0">
                          <a:solidFill>
                            <a:schemeClr val="tx1"/>
                          </a:solidFill>
                          <a:effectLst/>
                          <a:latin typeface="Arial Narrow" panose="020B0606020202030204" pitchFamily="34" charset="0"/>
                          <a:ea typeface="+mn-ea"/>
                          <a:cs typeface="+mn-cs"/>
                        </a:rPr>
                        <a:t> 194/5 646</a:t>
                      </a:r>
                      <a:r>
                        <a:rPr lang="en-ZA" sz="1400" b="1" i="0" u="none" strike="noStrike" kern="1200" dirty="0" smtClean="0">
                          <a:solidFill>
                            <a:schemeClr val="tx1"/>
                          </a:solidFill>
                          <a:effectLst/>
                          <a:latin typeface="Arial Narrow" panose="020B0606020202030204" pitchFamily="34" charset="0"/>
                          <a:ea typeface="+mn-ea"/>
                          <a:cs typeface="+mn-cs"/>
                        </a:rPr>
                        <a:t>) 91.99%</a:t>
                      </a:r>
                    </a:p>
                    <a:p>
                      <a:pPr marL="0" algn="l" defTabSz="914331" rtl="0" eaLnBrk="1" fontAlgn="t" latinLnBrk="0" hangingPunct="1"/>
                      <a:r>
                        <a:rPr lang="en-ZA" sz="1400" b="1" i="0" u="none" strike="noStrike" kern="1200" dirty="0" smtClean="0">
                          <a:solidFill>
                            <a:schemeClr val="tx1"/>
                          </a:solidFill>
                          <a:effectLst/>
                          <a:latin typeface="Arial Narrow" panose="020B0606020202030204" pitchFamily="34" charset="0"/>
                          <a:ea typeface="+mn-ea"/>
                          <a:cs typeface="+mn-cs"/>
                        </a:rPr>
                        <a:t>GP: (5</a:t>
                      </a:r>
                      <a:r>
                        <a:rPr lang="en-ZA" sz="1400" b="1" i="0" u="none" strike="noStrike" kern="1200" baseline="0" dirty="0" smtClean="0">
                          <a:solidFill>
                            <a:schemeClr val="tx1"/>
                          </a:solidFill>
                          <a:effectLst/>
                          <a:latin typeface="Arial Narrow" panose="020B0606020202030204" pitchFamily="34" charset="0"/>
                          <a:ea typeface="+mn-ea"/>
                          <a:cs typeface="+mn-cs"/>
                        </a:rPr>
                        <a:t> 097/5 242</a:t>
                      </a:r>
                      <a:r>
                        <a:rPr lang="en-ZA" sz="1400" b="1" i="0" u="none" strike="noStrike" kern="1200" dirty="0" smtClean="0">
                          <a:solidFill>
                            <a:schemeClr val="tx1"/>
                          </a:solidFill>
                          <a:effectLst/>
                          <a:latin typeface="Arial Narrow" panose="020B0606020202030204" pitchFamily="34" charset="0"/>
                          <a:ea typeface="+mn-ea"/>
                          <a:cs typeface="+mn-cs"/>
                        </a:rPr>
                        <a:t>) 97.23%</a:t>
                      </a:r>
                    </a:p>
                    <a:p>
                      <a:pPr marL="0" algn="l" defTabSz="914331" rtl="0" eaLnBrk="1" fontAlgn="t" latinLnBrk="0" hangingPunct="1"/>
                      <a:r>
                        <a:rPr lang="en-ZA" sz="1400" b="1" i="0" u="none" strike="noStrike" kern="1200" dirty="0" smtClean="0">
                          <a:solidFill>
                            <a:schemeClr val="tx1"/>
                          </a:solidFill>
                          <a:effectLst/>
                          <a:latin typeface="Arial Narrow" panose="020B0606020202030204" pitchFamily="34" charset="0"/>
                          <a:ea typeface="+mn-ea"/>
                          <a:cs typeface="+mn-cs"/>
                        </a:rPr>
                        <a:t>EC</a:t>
                      </a:r>
                      <a:r>
                        <a:rPr lang="en-ZA" sz="1400" b="1" i="0" u="none" strike="noStrike" kern="1200" dirty="0" smtClean="0">
                          <a:solidFill>
                            <a:schemeClr val="tx1"/>
                          </a:solidFill>
                          <a:effectLst/>
                          <a:latin typeface="Arial Narrow" panose="020B0606020202030204" pitchFamily="34" charset="0"/>
                          <a:ea typeface="+mn-ea"/>
                          <a:cs typeface="+mn-cs"/>
                          <a:sym typeface="Wingdings" panose="05000000000000000000" pitchFamily="2" charset="2"/>
                        </a:rPr>
                        <a:t>:(2</a:t>
                      </a:r>
                      <a:r>
                        <a:rPr lang="en-ZA" sz="1400" b="1" i="0" u="none" strike="noStrike" kern="1200" baseline="0" dirty="0" smtClean="0">
                          <a:solidFill>
                            <a:schemeClr val="tx1"/>
                          </a:solidFill>
                          <a:effectLst/>
                          <a:latin typeface="Arial Narrow" panose="020B0606020202030204" pitchFamily="34" charset="0"/>
                          <a:ea typeface="+mn-ea"/>
                          <a:cs typeface="+mn-cs"/>
                          <a:sym typeface="Wingdings" panose="05000000000000000000" pitchFamily="2" charset="2"/>
                        </a:rPr>
                        <a:t> 162/2 260</a:t>
                      </a:r>
                      <a:r>
                        <a:rPr lang="en-ZA" sz="1400" b="1" i="0" u="none" strike="noStrike" kern="1200" dirty="0" smtClean="0">
                          <a:solidFill>
                            <a:schemeClr val="tx1"/>
                          </a:solidFill>
                          <a:effectLst/>
                          <a:latin typeface="Arial Narrow" panose="020B0606020202030204" pitchFamily="34" charset="0"/>
                          <a:ea typeface="+mn-ea"/>
                          <a:cs typeface="+mn-cs"/>
                          <a:sym typeface="Wingdings" panose="05000000000000000000" pitchFamily="2" charset="2"/>
                        </a:rPr>
                        <a:t>)</a:t>
                      </a:r>
                      <a:r>
                        <a:rPr lang="en-ZA" sz="1400" b="1" i="0" u="none" strike="noStrike" kern="1200" baseline="0" dirty="0" smtClean="0">
                          <a:solidFill>
                            <a:schemeClr val="tx1"/>
                          </a:solidFill>
                          <a:effectLst/>
                          <a:latin typeface="Arial Narrow" panose="020B0606020202030204" pitchFamily="34" charset="0"/>
                          <a:ea typeface="+mn-ea"/>
                          <a:cs typeface="+mn-cs"/>
                          <a:sym typeface="Wingdings" panose="05000000000000000000" pitchFamily="2" charset="2"/>
                        </a:rPr>
                        <a:t> 95.66%</a:t>
                      </a:r>
                      <a:endParaRPr lang="en-ZA" sz="1400" b="1" i="0" u="none" strike="noStrike" kern="1200" dirty="0" smtClean="0">
                        <a:solidFill>
                          <a:schemeClr val="tx1"/>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lang="en-US" sz="1400" b="1" i="0" u="none" strike="noStrike" dirty="0" smtClean="0">
                          <a:solidFill>
                            <a:srgbClr val="000000"/>
                          </a:solidFill>
                          <a:effectLst/>
                          <a:latin typeface="Arial Narrow" panose="020B0606020202030204" pitchFamily="34" charset="0"/>
                        </a:rPr>
                        <a:t>3.97%</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r>
                        <a:rPr lang="en-US" sz="1400" b="0" i="0" u="none" strike="noStrike" kern="1200" baseline="0" dirty="0" smtClean="0">
                          <a:solidFill>
                            <a:srgbClr val="000000"/>
                          </a:solidFill>
                          <a:effectLst/>
                          <a:latin typeface="Arial Narrow" panose="020B0606020202030204" pitchFamily="34" charset="0"/>
                          <a:ea typeface="+mn-ea"/>
                          <a:cs typeface="Arial" panose="020B0604020202020204" pitchFamily="34" charset="0"/>
                        </a:rPr>
                        <a:t>Timeous </a:t>
                      </a:r>
                      <a:r>
                        <a:rPr lang="en-US" sz="1400" b="0" i="0" u="none" strike="noStrike" kern="1200" baseline="0" dirty="0">
                          <a:solidFill>
                            <a:srgbClr val="000000"/>
                          </a:solidFill>
                          <a:effectLst/>
                          <a:latin typeface="Arial Narrow" panose="020B0606020202030204" pitchFamily="34" charset="0"/>
                          <a:ea typeface="+mn-ea"/>
                          <a:cs typeface="Arial" panose="020B0604020202020204" pitchFamily="34" charset="0"/>
                        </a:rPr>
                        <a:t>consideration of </a:t>
                      </a:r>
                      <a:r>
                        <a:rPr lang="en-US" sz="1400" b="0" i="0" u="none" strike="noStrike" kern="1200" baseline="0" dirty="0" smtClean="0">
                          <a:solidFill>
                            <a:srgbClr val="000000"/>
                          </a:solidFill>
                          <a:effectLst/>
                          <a:latin typeface="Arial Narrow" panose="020B0606020202030204" pitchFamily="34" charset="0"/>
                          <a:ea typeface="+mn-ea"/>
                          <a:cs typeface="Arial" panose="020B0604020202020204" pitchFamily="34" charset="0"/>
                        </a:rPr>
                        <a:t> profiles submitted  and considered by CSPBs.</a:t>
                      </a:r>
                      <a:endParaRPr lang="en-US" sz="1400" b="0" i="0" u="none" strike="noStrike" kern="1200" baseline="0" dirty="0">
                        <a:solidFill>
                          <a:srgbClr val="000000"/>
                        </a:solidFill>
                        <a:effectLst/>
                        <a:latin typeface="Arial Narrow" panose="020B0606020202030204" pitchFamily="34" charset="0"/>
                        <a:ea typeface="+mn-ea"/>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r>
                        <a:rPr lang="en-US" sz="1400" b="0" i="0" u="none" strike="noStrike" kern="1200" baseline="0" dirty="0" smtClean="0">
                          <a:solidFill>
                            <a:srgbClr val="000000"/>
                          </a:solidFill>
                          <a:effectLst/>
                          <a:latin typeface="Arial Narrow" panose="020B0606020202030204" pitchFamily="34" charset="0"/>
                          <a:ea typeface="+mn-ea"/>
                          <a:cs typeface="Arial" panose="020B0604020202020204" pitchFamily="34" charset="0"/>
                        </a:rPr>
                        <a:t>n/a</a:t>
                      </a:r>
                      <a:endParaRPr lang="en-ZA" sz="1400" b="0" i="0" u="none" strike="noStrike" kern="1200" baseline="0" dirty="0">
                        <a:solidFill>
                          <a:srgbClr val="000000"/>
                        </a:solidFill>
                        <a:effectLst/>
                        <a:latin typeface="Arial Narrow" panose="020B0606020202030204" pitchFamily="34" charset="0"/>
                        <a:ea typeface="+mn-ea"/>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bl>
          </a:graphicData>
        </a:graphic>
      </p:graphicFrame>
      <p:sp>
        <p:nvSpPr>
          <p:cNvPr id="6" name="Title 3"/>
          <p:cNvSpPr>
            <a:spLocks noGrp="1"/>
          </p:cNvSpPr>
          <p:nvPr>
            <p:ph type="title"/>
          </p:nvPr>
        </p:nvSpPr>
        <p:spPr>
          <a:xfrm>
            <a:off x="344486" y="553015"/>
            <a:ext cx="8647112" cy="1083374"/>
          </a:xfrm>
        </p:spPr>
        <p:txBody>
          <a:bodyPr/>
          <a:lstStyle/>
          <a:p>
            <a:pPr lvl="0" algn="ctr">
              <a:lnSpc>
                <a:spcPct val="110000"/>
              </a:lnSpc>
            </a:pPr>
            <a:r>
              <a:rPr lang="en-US" sz="2400" kern="1200" dirty="0" smtClean="0">
                <a:solidFill>
                  <a:srgbClr val="006600"/>
                </a:solidFill>
              </a:rPr>
              <a:t>PROGRAMME 2: INCARCERATION</a:t>
            </a:r>
            <a:br>
              <a:rPr lang="en-US" sz="2400" kern="1200" dirty="0" smtClean="0">
                <a:solidFill>
                  <a:srgbClr val="006600"/>
                </a:solidFill>
              </a:rPr>
            </a:br>
            <a:r>
              <a:rPr lang="en-US" sz="2400" kern="1200" dirty="0" smtClean="0"/>
              <a:t>OFFENDER MANAGEMENT </a:t>
            </a:r>
            <a:r>
              <a:rPr lang="en-US" sz="1600" kern="1200" dirty="0" smtClean="0">
                <a:solidFill>
                  <a:srgbClr val="FF0000"/>
                </a:solidFill>
              </a:rPr>
              <a:t/>
            </a:r>
            <a:br>
              <a:rPr lang="en-US" sz="1600" kern="1200" dirty="0" smtClean="0">
                <a:solidFill>
                  <a:srgbClr val="FF0000"/>
                </a:solidFill>
              </a:rPr>
            </a:br>
            <a:endParaRPr lang="en-US" sz="1600" dirty="0"/>
          </a:p>
        </p:txBody>
      </p:sp>
    </p:spTree>
    <p:extLst>
      <p:ext uri="{BB962C8B-B14F-4D97-AF65-F5344CB8AC3E}">
        <p14:creationId xmlns:p14="http://schemas.microsoft.com/office/powerpoint/2010/main" xmlns="" val="36830267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E257AD74-B80A-46C1-B508-BBF3FDEF0BB0}"/>
              </a:ext>
            </a:extLst>
          </p:cNvPr>
          <p:cNvSpPr/>
          <p:nvPr/>
        </p:nvSpPr>
        <p:spPr>
          <a:xfrm>
            <a:off x="12" y="0"/>
            <a:ext cx="3034601" cy="6858000"/>
          </a:xfrm>
          <a:prstGeom prst="rect">
            <a:avLst/>
          </a:prstGeom>
          <a:solidFill>
            <a:srgbClr val="005427"/>
          </a:solidFill>
          <a:ln w="12700" cap="flat" cmpd="sng" algn="ctr">
            <a:noFill/>
            <a:prstDash val="solid"/>
            <a:miter lim="800000"/>
          </a:ln>
          <a:effectLst/>
        </p:spPr>
        <p:txBody>
          <a:bodyPr rtlCol="0" anchor="t"/>
          <a:lstStyle/>
          <a:p>
            <a:pPr algn="ctr" defTabSz="914400" fontAlgn="auto">
              <a:spcBef>
                <a:spcPts val="0"/>
              </a:spcBef>
              <a:spcAft>
                <a:spcPts val="0"/>
              </a:spcAft>
            </a:pPr>
            <a:endParaRPr lang="en-GB" sz="2800" b="1" kern="0" dirty="0" smtClean="0">
              <a:solidFill>
                <a:prstClr val="white"/>
              </a:solidFill>
              <a:latin typeface="Lato"/>
            </a:endParaRPr>
          </a:p>
          <a:p>
            <a:pPr algn="ctr" defTabSz="914400" fontAlgn="auto">
              <a:spcBef>
                <a:spcPts val="0"/>
              </a:spcBef>
              <a:spcAft>
                <a:spcPts val="0"/>
              </a:spcAft>
            </a:pPr>
            <a:endParaRPr lang="en-GB" sz="2800" b="1" kern="0" dirty="0" smtClean="0">
              <a:solidFill>
                <a:prstClr val="white"/>
              </a:solidFill>
              <a:latin typeface="Lato"/>
            </a:endParaRPr>
          </a:p>
          <a:p>
            <a:pPr algn="ctr" defTabSz="914400" fontAlgn="auto">
              <a:spcBef>
                <a:spcPts val="0"/>
              </a:spcBef>
              <a:spcAft>
                <a:spcPts val="0"/>
              </a:spcAft>
            </a:pPr>
            <a:endParaRPr lang="en-GB" sz="2800" b="1" kern="0" dirty="0" smtClean="0">
              <a:solidFill>
                <a:prstClr val="white"/>
              </a:solidFill>
              <a:latin typeface="Lato"/>
            </a:endParaRPr>
          </a:p>
        </p:txBody>
      </p:sp>
      <p:sp>
        <p:nvSpPr>
          <p:cNvPr id="7" name="Rectangle 6">
            <a:extLst>
              <a:ext uri="{FF2B5EF4-FFF2-40B4-BE49-F238E27FC236}">
                <a16:creationId xmlns:a16="http://schemas.microsoft.com/office/drawing/2014/main" xmlns="" id="{4A61BAA2-1015-439D-B53A-ED3DC019E093}"/>
              </a:ext>
            </a:extLst>
          </p:cNvPr>
          <p:cNvSpPr/>
          <p:nvPr/>
        </p:nvSpPr>
        <p:spPr>
          <a:xfrm>
            <a:off x="12" y="5588603"/>
            <a:ext cx="89807" cy="866830"/>
          </a:xfrm>
          <a:prstGeom prst="rect">
            <a:avLst/>
          </a:prstGeom>
          <a:solidFill>
            <a:srgbClr val="CAAE5F"/>
          </a:solidFill>
          <a:ln w="12700" cap="flat" cmpd="sng" algn="ctr">
            <a:noFill/>
            <a:prstDash val="solid"/>
            <a:miter lim="800000"/>
          </a:ln>
          <a:effectLst/>
        </p:spPr>
        <p:txBody>
          <a:bodyPr rtlCol="0" anchor="ctr"/>
          <a:lstStyle/>
          <a:p>
            <a:pPr algn="ctr" defTabSz="914400" fontAlgn="auto">
              <a:spcBef>
                <a:spcPts val="0"/>
              </a:spcBef>
              <a:spcAft>
                <a:spcPts val="0"/>
              </a:spcAft>
            </a:pPr>
            <a:endParaRPr lang="en-GB" kern="0" baseline="-25000" dirty="0" smtClean="0">
              <a:solidFill>
                <a:prstClr val="white"/>
              </a:solidFill>
              <a:latin typeface="Lato"/>
            </a:endParaRPr>
          </a:p>
        </p:txBody>
      </p:sp>
      <p:sp>
        <p:nvSpPr>
          <p:cNvPr id="6" name="Title 1">
            <a:extLst>
              <a:ext uri="{FF2B5EF4-FFF2-40B4-BE49-F238E27FC236}">
                <a16:creationId xmlns:a16="http://schemas.microsoft.com/office/drawing/2014/main" xmlns="" id="{AC64080E-8B45-418B-8A50-0BE35E625706}"/>
              </a:ext>
            </a:extLst>
          </p:cNvPr>
          <p:cNvSpPr txBox="1">
            <a:spLocks/>
          </p:cNvSpPr>
          <p:nvPr/>
        </p:nvSpPr>
        <p:spPr>
          <a:xfrm>
            <a:off x="3233057" y="2291482"/>
            <a:ext cx="5499198" cy="1818597"/>
          </a:xfrm>
          <a:prstGeom prst="rect">
            <a:avLst/>
          </a:prstGeom>
          <a:solidFill>
            <a:srgbClr val="FFFFFF">
              <a:alpha val="69804"/>
            </a:srgbClr>
          </a:solidFill>
        </p:spPr>
        <p:txBody>
          <a:bodyPr vert="horz" lIns="91440" tIns="45720" rIns="91440" bIns="45720" rtlCol="0" anchor="b">
            <a:noAutofit/>
          </a:bodyPr>
          <a:lstStyle>
            <a:lvl1pPr algn="ctr" defTabSz="869137" rtl="0" eaLnBrk="1" latinLnBrk="0" hangingPunct="1">
              <a:lnSpc>
                <a:spcPct val="90000"/>
              </a:lnSpc>
              <a:spcBef>
                <a:spcPct val="0"/>
              </a:spcBef>
              <a:buNone/>
              <a:defRPr sz="4000" b="1" kern="1200" cap="all" baseline="0">
                <a:solidFill>
                  <a:schemeClr val="tx1"/>
                </a:solidFill>
                <a:latin typeface="+mj-lt"/>
                <a:ea typeface="+mj-ea"/>
                <a:cs typeface="+mj-cs"/>
              </a:defRPr>
            </a:lvl1pPr>
          </a:lstStyle>
          <a:p>
            <a:pPr defTabSz="914400">
              <a:lnSpc>
                <a:spcPct val="100000"/>
              </a:lnSpc>
              <a:spcBef>
                <a:spcPts val="600"/>
              </a:spcBef>
            </a:pPr>
            <a:endParaRPr lang="en-ZA" dirty="0" smtClean="0">
              <a:solidFill>
                <a:prstClr val="black"/>
              </a:solidFill>
            </a:endParaRPr>
          </a:p>
          <a:p>
            <a:pPr defTabSz="914400">
              <a:lnSpc>
                <a:spcPct val="100000"/>
              </a:lnSpc>
              <a:spcBef>
                <a:spcPts val="600"/>
              </a:spcBef>
            </a:pPr>
            <a:r>
              <a:rPr lang="en-ZA" dirty="0" smtClean="0">
                <a:solidFill>
                  <a:prstClr val="black"/>
                </a:solidFill>
              </a:rPr>
              <a:t>Performance FOR PROGRAMME 3: REHABILITATION</a:t>
            </a:r>
            <a:endParaRPr lang="en-ZA" dirty="0">
              <a:solidFill>
                <a:prstClr val="black"/>
              </a:solidFill>
            </a:endParaRPr>
          </a:p>
        </p:txBody>
      </p:sp>
      <p:sp>
        <p:nvSpPr>
          <p:cNvPr id="8" name="Subtitle 2">
            <a:extLst>
              <a:ext uri="{FF2B5EF4-FFF2-40B4-BE49-F238E27FC236}">
                <a16:creationId xmlns:a16="http://schemas.microsoft.com/office/drawing/2014/main" xmlns="" id="{2D5A021C-70AF-478C-9C9F-539DEC5AF55D}"/>
              </a:ext>
            </a:extLst>
          </p:cNvPr>
          <p:cNvSpPr txBox="1">
            <a:spLocks/>
          </p:cNvSpPr>
          <p:nvPr/>
        </p:nvSpPr>
        <p:spPr>
          <a:xfrm>
            <a:off x="3736605" y="6022018"/>
            <a:ext cx="5093482" cy="747556"/>
          </a:xfrm>
          <a:prstGeom prst="rect">
            <a:avLst/>
          </a:prstGeom>
          <a:solidFill>
            <a:srgbClr val="FFFFFF">
              <a:alpha val="69804"/>
            </a:srgbClr>
          </a:solidFill>
        </p:spPr>
        <p:txBody>
          <a:bodyPr vert="horz" lIns="91440" tIns="45720" rIns="91440" bIns="45720" rtlCol="0">
            <a:normAutofit/>
          </a:bodyPr>
          <a:lstStyle>
            <a:lvl1pPr marL="0" indent="0" algn="ctr" defTabSz="869137" rtl="0" eaLnBrk="1" latinLnBrk="0" hangingPunct="1">
              <a:lnSpc>
                <a:spcPct val="90000"/>
              </a:lnSpc>
              <a:spcBef>
                <a:spcPts val="951"/>
              </a:spcBef>
              <a:buFont typeface="Arial" panose="020B0604020202020204" pitchFamily="34" charset="0"/>
              <a:buNone/>
              <a:defRPr sz="2281" kern="1200" cap="all" baseline="0">
                <a:solidFill>
                  <a:schemeClr val="accent3">
                    <a:lumMod val="75000"/>
                  </a:schemeClr>
                </a:solidFill>
                <a:latin typeface="+mn-lt"/>
                <a:ea typeface="+mn-ea"/>
                <a:cs typeface="+mn-cs"/>
              </a:defRPr>
            </a:lvl1pPr>
            <a:lvl2pPr marL="434569" indent="0" algn="ctr" defTabSz="869137" rtl="0" eaLnBrk="1" latinLnBrk="0" hangingPunct="1">
              <a:lnSpc>
                <a:spcPct val="90000"/>
              </a:lnSpc>
              <a:spcBef>
                <a:spcPts val="475"/>
              </a:spcBef>
              <a:buFont typeface="Arial" panose="020B0604020202020204" pitchFamily="34" charset="0"/>
              <a:buNone/>
              <a:defRPr sz="1901" kern="1200">
                <a:solidFill>
                  <a:schemeClr val="tx1"/>
                </a:solidFill>
                <a:latin typeface="+mn-lt"/>
                <a:ea typeface="+mn-ea"/>
                <a:cs typeface="+mn-cs"/>
              </a:defRPr>
            </a:lvl2pPr>
            <a:lvl3pPr marL="869137" indent="0" algn="ctr" defTabSz="869137" rtl="0" eaLnBrk="1" latinLnBrk="0" hangingPunct="1">
              <a:lnSpc>
                <a:spcPct val="90000"/>
              </a:lnSpc>
              <a:spcBef>
                <a:spcPts val="475"/>
              </a:spcBef>
              <a:buFont typeface="Arial" panose="020B0604020202020204" pitchFamily="34" charset="0"/>
              <a:buNone/>
              <a:defRPr sz="1711" kern="1200">
                <a:solidFill>
                  <a:schemeClr val="tx1"/>
                </a:solidFill>
                <a:latin typeface="+mn-lt"/>
                <a:ea typeface="+mn-ea"/>
                <a:cs typeface="+mn-cs"/>
              </a:defRPr>
            </a:lvl3pPr>
            <a:lvl4pPr marL="1303706" indent="0" algn="ctr" defTabSz="869137" rtl="0" eaLnBrk="1" latinLnBrk="0" hangingPunct="1">
              <a:lnSpc>
                <a:spcPct val="90000"/>
              </a:lnSpc>
              <a:spcBef>
                <a:spcPts val="475"/>
              </a:spcBef>
              <a:buFont typeface="Arial" panose="020B0604020202020204" pitchFamily="34" charset="0"/>
              <a:buNone/>
              <a:defRPr sz="1521" kern="1200">
                <a:solidFill>
                  <a:schemeClr val="tx1"/>
                </a:solidFill>
                <a:latin typeface="+mn-lt"/>
                <a:ea typeface="+mn-ea"/>
                <a:cs typeface="+mn-cs"/>
              </a:defRPr>
            </a:lvl4pPr>
            <a:lvl5pPr marL="1738274" indent="0" algn="ctr" defTabSz="869137" rtl="0" eaLnBrk="1" latinLnBrk="0" hangingPunct="1">
              <a:lnSpc>
                <a:spcPct val="90000"/>
              </a:lnSpc>
              <a:spcBef>
                <a:spcPts val="475"/>
              </a:spcBef>
              <a:buFont typeface="Arial" panose="020B0604020202020204" pitchFamily="34" charset="0"/>
              <a:buNone/>
              <a:defRPr sz="1521" kern="1200">
                <a:solidFill>
                  <a:schemeClr val="tx1"/>
                </a:solidFill>
                <a:latin typeface="+mn-lt"/>
                <a:ea typeface="+mn-ea"/>
                <a:cs typeface="+mn-cs"/>
              </a:defRPr>
            </a:lvl5pPr>
            <a:lvl6pPr marL="2172843" indent="0" algn="ctr" defTabSz="869137" rtl="0" eaLnBrk="1" latinLnBrk="0" hangingPunct="1">
              <a:lnSpc>
                <a:spcPct val="90000"/>
              </a:lnSpc>
              <a:spcBef>
                <a:spcPts val="475"/>
              </a:spcBef>
              <a:buFont typeface="Arial" panose="020B0604020202020204" pitchFamily="34" charset="0"/>
              <a:buNone/>
              <a:defRPr sz="1521" kern="1200">
                <a:solidFill>
                  <a:schemeClr val="tx1"/>
                </a:solidFill>
                <a:latin typeface="+mn-lt"/>
                <a:ea typeface="+mn-ea"/>
                <a:cs typeface="+mn-cs"/>
              </a:defRPr>
            </a:lvl6pPr>
            <a:lvl7pPr marL="2607412" indent="0" algn="ctr" defTabSz="869137" rtl="0" eaLnBrk="1" latinLnBrk="0" hangingPunct="1">
              <a:lnSpc>
                <a:spcPct val="90000"/>
              </a:lnSpc>
              <a:spcBef>
                <a:spcPts val="475"/>
              </a:spcBef>
              <a:buFont typeface="Arial" panose="020B0604020202020204" pitchFamily="34" charset="0"/>
              <a:buNone/>
              <a:defRPr sz="1521" kern="1200">
                <a:solidFill>
                  <a:schemeClr val="tx1"/>
                </a:solidFill>
                <a:latin typeface="+mn-lt"/>
                <a:ea typeface="+mn-ea"/>
                <a:cs typeface="+mn-cs"/>
              </a:defRPr>
            </a:lvl7pPr>
            <a:lvl8pPr marL="3041980" indent="0" algn="ctr" defTabSz="869137" rtl="0" eaLnBrk="1" latinLnBrk="0" hangingPunct="1">
              <a:lnSpc>
                <a:spcPct val="90000"/>
              </a:lnSpc>
              <a:spcBef>
                <a:spcPts val="475"/>
              </a:spcBef>
              <a:buFont typeface="Arial" panose="020B0604020202020204" pitchFamily="34" charset="0"/>
              <a:buNone/>
              <a:defRPr sz="1521" kern="1200">
                <a:solidFill>
                  <a:schemeClr val="tx1"/>
                </a:solidFill>
                <a:latin typeface="+mn-lt"/>
                <a:ea typeface="+mn-ea"/>
                <a:cs typeface="+mn-cs"/>
              </a:defRPr>
            </a:lvl8pPr>
            <a:lvl9pPr marL="3476549" indent="0" algn="ctr" defTabSz="869137" rtl="0" eaLnBrk="1" latinLnBrk="0" hangingPunct="1">
              <a:lnSpc>
                <a:spcPct val="90000"/>
              </a:lnSpc>
              <a:spcBef>
                <a:spcPts val="475"/>
              </a:spcBef>
              <a:buFont typeface="Arial" panose="020B0604020202020204" pitchFamily="34" charset="0"/>
              <a:buNone/>
              <a:defRPr sz="1521" kern="1200">
                <a:solidFill>
                  <a:schemeClr val="tx1"/>
                </a:solidFill>
                <a:latin typeface="+mn-lt"/>
                <a:ea typeface="+mn-ea"/>
                <a:cs typeface="+mn-cs"/>
              </a:defRPr>
            </a:lvl9pPr>
          </a:lstStyle>
          <a:p>
            <a:pPr fontAlgn="auto">
              <a:spcAft>
                <a:spcPts val="0"/>
              </a:spcAft>
            </a:pPr>
            <a:r>
              <a:rPr lang="en-US" dirty="0" smtClean="0">
                <a:solidFill>
                  <a:srgbClr val="A9711B">
                    <a:lumMod val="75000"/>
                  </a:srgbClr>
                </a:solidFill>
                <a:latin typeface="Lato"/>
              </a:rPr>
              <a:t>Quarter 3 of 2019/2020</a:t>
            </a:r>
          </a:p>
        </p:txBody>
      </p:sp>
      <p:sp>
        <p:nvSpPr>
          <p:cNvPr id="9" name="Title 3">
            <a:extLst>
              <a:ext uri="{FF2B5EF4-FFF2-40B4-BE49-F238E27FC236}">
                <a16:creationId xmlns:a16="http://schemas.microsoft.com/office/drawing/2014/main" xmlns="" id="{2084556A-6695-4787-A636-70E1FCF69EC3}"/>
              </a:ext>
            </a:extLst>
          </p:cNvPr>
          <p:cNvSpPr txBox="1">
            <a:spLocks/>
          </p:cNvSpPr>
          <p:nvPr/>
        </p:nvSpPr>
        <p:spPr>
          <a:xfrm rot="16200000">
            <a:off x="-2812256" y="2856729"/>
            <a:ext cx="6638926" cy="1014413"/>
          </a:xfrm>
          <a:prstGeom prst="rect">
            <a:avLst/>
          </a:prstGeom>
        </p:spPr>
        <p:txBody>
          <a:bodyPr vert="horz" lIns="91440" tIns="45720" rIns="91440" bIns="45720" rtlCol="0" anchor="ctr">
            <a:normAutofit/>
          </a:bodyPr>
          <a:lstStyle>
            <a:lvl1pPr algn="l" defTabSz="869137" rtl="0" eaLnBrk="1" latinLnBrk="0" hangingPunct="1">
              <a:lnSpc>
                <a:spcPct val="90000"/>
              </a:lnSpc>
              <a:spcBef>
                <a:spcPct val="0"/>
              </a:spcBef>
              <a:buNone/>
              <a:defRPr sz="2800" b="1" kern="1200">
                <a:solidFill>
                  <a:schemeClr val="tx1"/>
                </a:solidFill>
                <a:latin typeface="+mj-lt"/>
                <a:ea typeface="+mj-ea"/>
                <a:cs typeface="+mj-cs"/>
              </a:defRPr>
            </a:lvl1pPr>
          </a:lstStyle>
          <a:p>
            <a:pPr fontAlgn="auto">
              <a:spcAft>
                <a:spcPts val="0"/>
              </a:spcAft>
            </a:pPr>
            <a:r>
              <a:rPr lang="en-GB" sz="2400" dirty="0" smtClean="0">
                <a:solidFill>
                  <a:prstClr val="white"/>
                </a:solidFill>
                <a:latin typeface="Lato"/>
              </a:rPr>
              <a:t>2019/20 3</a:t>
            </a:r>
            <a:r>
              <a:rPr lang="en-GB" sz="2400" baseline="30000" dirty="0" smtClean="0">
                <a:solidFill>
                  <a:prstClr val="white"/>
                </a:solidFill>
                <a:latin typeface="Lato"/>
              </a:rPr>
              <a:t>RD</a:t>
            </a:r>
            <a:r>
              <a:rPr lang="en-GB" sz="2400" dirty="0" smtClean="0">
                <a:solidFill>
                  <a:prstClr val="white"/>
                </a:solidFill>
                <a:latin typeface="Lato"/>
              </a:rPr>
              <a:t>  QUARTER PERFORMANCE REVIEW</a:t>
            </a:r>
            <a:endParaRPr lang="en-GB" sz="2400" dirty="0">
              <a:solidFill>
                <a:prstClr val="white"/>
              </a:solidFill>
              <a:latin typeface="Lato"/>
            </a:endParaRPr>
          </a:p>
        </p:txBody>
      </p:sp>
    </p:spTree>
    <p:extLst>
      <p:ext uri="{BB962C8B-B14F-4D97-AF65-F5344CB8AC3E}">
        <p14:creationId xmlns:p14="http://schemas.microsoft.com/office/powerpoint/2010/main" xmlns="" val="35212082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908421104"/>
              </p:ext>
            </p:extLst>
          </p:nvPr>
        </p:nvGraphicFramePr>
        <p:xfrm>
          <a:off x="152400" y="1590171"/>
          <a:ext cx="8873905" cy="3894583"/>
        </p:xfrm>
        <a:graphic>
          <a:graphicData uri="http://schemas.openxmlformats.org/drawingml/2006/table">
            <a:tbl>
              <a:tblPr firstRow="1" bandRow="1">
                <a:tableStyleId>{5C22544A-7EE6-4342-B048-85BDC9FD1C3A}</a:tableStyleId>
              </a:tblPr>
              <a:tblGrid>
                <a:gridCol w="1240971">
                  <a:extLst>
                    <a:ext uri="{9D8B030D-6E8A-4147-A177-3AD203B41FA5}">
                      <a16:colId xmlns:a16="http://schemas.microsoft.com/office/drawing/2014/main" xmlns="" val="20000"/>
                    </a:ext>
                  </a:extLst>
                </a:gridCol>
                <a:gridCol w="2296886">
                  <a:extLst>
                    <a:ext uri="{9D8B030D-6E8A-4147-A177-3AD203B41FA5}">
                      <a16:colId xmlns:a16="http://schemas.microsoft.com/office/drawing/2014/main" xmlns="" val="20001"/>
                    </a:ext>
                  </a:extLst>
                </a:gridCol>
                <a:gridCol w="2405743">
                  <a:extLst>
                    <a:ext uri="{9D8B030D-6E8A-4147-A177-3AD203B41FA5}">
                      <a16:colId xmlns:a16="http://schemas.microsoft.com/office/drawing/2014/main" xmlns="" val="20002"/>
                    </a:ext>
                  </a:extLst>
                </a:gridCol>
                <a:gridCol w="954428">
                  <a:extLst>
                    <a:ext uri="{9D8B030D-6E8A-4147-A177-3AD203B41FA5}">
                      <a16:colId xmlns:a16="http://schemas.microsoft.com/office/drawing/2014/main" xmlns="" val="20003"/>
                    </a:ext>
                  </a:extLst>
                </a:gridCol>
                <a:gridCol w="1124851">
                  <a:extLst>
                    <a:ext uri="{9D8B030D-6E8A-4147-A177-3AD203B41FA5}">
                      <a16:colId xmlns:a16="http://schemas.microsoft.com/office/drawing/2014/main" xmlns="" val="20004"/>
                    </a:ext>
                  </a:extLst>
                </a:gridCol>
                <a:gridCol w="851026">
                  <a:extLst>
                    <a:ext uri="{9D8B030D-6E8A-4147-A177-3AD203B41FA5}">
                      <a16:colId xmlns:a16="http://schemas.microsoft.com/office/drawing/2014/main" xmlns="" val="20005"/>
                    </a:ext>
                  </a:extLst>
                </a:gridCol>
              </a:tblGrid>
              <a:tr h="714879">
                <a:tc>
                  <a:txBody>
                    <a:bodyPr/>
                    <a:lstStyle/>
                    <a:p>
                      <a:pPr marL="0" algn="l" defTabSz="914331" rtl="0" eaLnBrk="1" fontAlgn="t" latinLnBrk="0" hangingPunct="1"/>
                      <a:r>
                        <a:rPr lang="en-US" sz="1400" b="1" i="0" u="none" strike="noStrike" kern="1200" dirty="0" smtClean="0">
                          <a:solidFill>
                            <a:schemeClr val="bg1"/>
                          </a:solidFill>
                          <a:effectLst/>
                          <a:latin typeface="Arial Narrow" panose="020B0606020202030204" pitchFamily="34" charset="0"/>
                          <a:ea typeface="+mn-ea"/>
                          <a:cs typeface="+mn-cs"/>
                        </a:rPr>
                        <a:t>Performance Indicator</a:t>
                      </a:r>
                      <a:endParaRPr lang="en-US" sz="1400" b="1" i="0" u="none" strike="noStrike" kern="1200" dirty="0">
                        <a:solidFill>
                          <a:schemeClr val="bg1"/>
                        </a:solidFill>
                        <a:effectLst/>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400" b="1" i="0" u="none" strike="noStrike" kern="1200" dirty="0" smtClean="0">
                          <a:solidFill>
                            <a:schemeClr val="bg1"/>
                          </a:solidFill>
                          <a:effectLst/>
                          <a:latin typeface="Arial Narrow" panose="020B0606020202030204" pitchFamily="34" charset="0"/>
                          <a:ea typeface="+mn-ea"/>
                          <a:cs typeface="+mn-cs"/>
                        </a:rPr>
                        <a:t>Q3 Target 2019/20 </a:t>
                      </a:r>
                      <a:endParaRPr lang="en-US" sz="1400" b="1" i="0" u="none" strike="noStrike" kern="1200" dirty="0">
                        <a:solidFill>
                          <a:schemeClr val="bg1"/>
                        </a:solidFill>
                        <a:effectLst/>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400" b="1" i="0" u="none" strike="noStrike" kern="1200" dirty="0" smtClean="0">
                          <a:solidFill>
                            <a:schemeClr val="bg1"/>
                          </a:solidFill>
                          <a:effectLst/>
                          <a:latin typeface="Arial Narrow" panose="020B0606020202030204" pitchFamily="34" charset="0"/>
                          <a:ea typeface="+mn-ea"/>
                          <a:cs typeface="+mn-cs"/>
                        </a:rPr>
                        <a:t>Quarter 3 </a:t>
                      </a:r>
                    </a:p>
                    <a:p>
                      <a:pPr marL="0" algn="l" defTabSz="914331" rtl="0" eaLnBrk="1" fontAlgn="t" latinLnBrk="0" hangingPunct="1"/>
                      <a:r>
                        <a:rPr lang="en-US" sz="1400" b="1" i="0" u="none" strike="noStrike" kern="1200" dirty="0" smtClean="0">
                          <a:solidFill>
                            <a:schemeClr val="bg1"/>
                          </a:solidFill>
                          <a:effectLst/>
                          <a:latin typeface="Arial Narrow" panose="020B0606020202030204" pitchFamily="34" charset="0"/>
                          <a:ea typeface="+mn-ea"/>
                          <a:cs typeface="+mn-cs"/>
                        </a:rPr>
                        <a:t>Performance</a:t>
                      </a:r>
                      <a:endParaRPr lang="en-US" sz="1400" b="1" i="0" u="none" strike="noStrike" kern="1200" dirty="0">
                        <a:solidFill>
                          <a:schemeClr val="bg1"/>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400" b="1" i="0" u="none" strike="noStrike" kern="1200" dirty="0" smtClean="0">
                          <a:solidFill>
                            <a:schemeClr val="bg1"/>
                          </a:solidFill>
                          <a:effectLst/>
                          <a:latin typeface="Arial Narrow" panose="020B0606020202030204" pitchFamily="34" charset="0"/>
                          <a:ea typeface="+mn-ea"/>
                          <a:cs typeface="+mn-cs"/>
                        </a:rPr>
                        <a:t>Deviation from planned  target</a:t>
                      </a:r>
                      <a:endParaRPr lang="en-US" sz="1400" b="1" i="0" u="none" strike="noStrike" kern="1200" dirty="0">
                        <a:solidFill>
                          <a:schemeClr val="bg1"/>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smtClean="0">
                          <a:solidFill>
                            <a:schemeClr val="bg1"/>
                          </a:solidFill>
                          <a:effectLst/>
                          <a:latin typeface="Arial Narrow" panose="020B0606020202030204" pitchFamily="34" charset="0"/>
                          <a:ea typeface="+mn-ea"/>
                          <a:cs typeface="+mn-cs"/>
                        </a:rPr>
                        <a:t>Reasons for over/under achievement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smtClean="0">
                          <a:solidFill>
                            <a:schemeClr val="bg1"/>
                          </a:solidFill>
                          <a:effectLst/>
                          <a:latin typeface="Arial Narrow" panose="020B0606020202030204" pitchFamily="34" charset="0"/>
                          <a:ea typeface="+mn-ea"/>
                          <a:cs typeface="+mn-cs"/>
                        </a:rPr>
                        <a:t>Corrective action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179704">
                <a:tc>
                  <a:txBody>
                    <a:bodyPr/>
                    <a:lstStyle/>
                    <a:p>
                      <a:pPr algn="l" fontAlgn="t"/>
                      <a:r>
                        <a:rPr lang="en-US" sz="1400" b="1" i="0" u="none" strike="noStrike" kern="1200" dirty="0">
                          <a:solidFill>
                            <a:schemeClr val="tx1"/>
                          </a:solidFill>
                          <a:effectLst/>
                          <a:latin typeface="Arial Narrow" panose="020B0606020202030204" pitchFamily="34" charset="0"/>
                          <a:ea typeface="+mn-ea"/>
                          <a:cs typeface="+mn-cs"/>
                        </a:rPr>
                        <a:t>Percentage of sentenced offenders subjected to correctional programmes per year</a:t>
                      </a:r>
                      <a:r>
                        <a:rPr lang="en-US" sz="1400" b="1" i="0" u="none" strike="noStrike" kern="1200" dirty="0" smtClean="0">
                          <a:solidFill>
                            <a:schemeClr val="tx1"/>
                          </a:solidFill>
                          <a:effectLst/>
                          <a:latin typeface="Arial Narrow" panose="020B0606020202030204" pitchFamily="34" charset="0"/>
                          <a:ea typeface="+mn-ea"/>
                          <a:cs typeface="+mn-cs"/>
                        </a:rPr>
                        <a:t>.</a:t>
                      </a:r>
                    </a:p>
                    <a:p>
                      <a:pPr algn="l" fontAlgn="t"/>
                      <a:endParaRPr lang="en-US" sz="1400" b="1" i="0" u="none" strike="noStrike" kern="1200" dirty="0" smtClean="0">
                        <a:solidFill>
                          <a:schemeClr val="tx1"/>
                        </a:solidFill>
                        <a:effectLst/>
                        <a:latin typeface="Arial Narrow" panose="020B0606020202030204" pitchFamily="34" charset="0"/>
                        <a:ea typeface="+mn-ea"/>
                        <a:cs typeface="+mn-cs"/>
                      </a:endParaRPr>
                    </a:p>
                    <a:p>
                      <a:pPr algn="l" fontAlgn="t"/>
                      <a:endParaRPr lang="en-US" sz="1400" b="1" i="0" u="none" strike="noStrike" kern="1200" dirty="0" smtClean="0">
                        <a:solidFill>
                          <a:schemeClr val="tx1"/>
                        </a:solidFill>
                        <a:effectLst/>
                        <a:latin typeface="Arial Narrow" panose="020B0606020202030204" pitchFamily="34" charset="0"/>
                        <a:ea typeface="+mn-ea"/>
                        <a:cs typeface="+mn-cs"/>
                      </a:endParaRPr>
                    </a:p>
                    <a:p>
                      <a:pPr algn="l" fontAlgn="t"/>
                      <a:endParaRPr lang="en-US" sz="1400" b="1" i="0" u="none" strike="noStrike" kern="1200" dirty="0" smtClean="0">
                        <a:solidFill>
                          <a:schemeClr val="tx1"/>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smtClean="0">
                          <a:solidFill>
                            <a:srgbClr val="000000"/>
                          </a:solidFill>
                          <a:effectLst/>
                          <a:latin typeface="Arial Narrow" panose="020B0606020202030204" pitchFamily="34" charset="0"/>
                          <a:ea typeface="+mn-ea"/>
                          <a:cs typeface="+mn-cs"/>
                        </a:rPr>
                        <a:t>60%</a:t>
                      </a:r>
                    </a:p>
                    <a:p>
                      <a:pPr algn="l" fontAlgn="t"/>
                      <a:r>
                        <a:rPr lang="en-US" sz="1400" b="1" i="0" u="none" strike="noStrike" kern="1200" dirty="0" smtClean="0">
                          <a:solidFill>
                            <a:srgbClr val="000000"/>
                          </a:solidFill>
                          <a:effectLst/>
                          <a:latin typeface="Arial Narrow" panose="020B0606020202030204" pitchFamily="34" charset="0"/>
                          <a:ea typeface="+mn-ea"/>
                          <a:cs typeface="+mn-cs"/>
                        </a:rPr>
                        <a:t>(65</a:t>
                      </a:r>
                      <a:r>
                        <a:rPr lang="en-US" sz="1400" b="1" i="0" u="none" strike="noStrike" kern="1200" baseline="0" dirty="0" smtClean="0">
                          <a:solidFill>
                            <a:srgbClr val="000000"/>
                          </a:solidFill>
                          <a:effectLst/>
                          <a:latin typeface="Arial Narrow" panose="020B0606020202030204" pitchFamily="34" charset="0"/>
                          <a:ea typeface="+mn-ea"/>
                          <a:cs typeface="+mn-cs"/>
                        </a:rPr>
                        <a:t> 187</a:t>
                      </a:r>
                      <a:r>
                        <a:rPr lang="en-US" sz="1400" b="1" i="0" u="none" strike="noStrike" kern="1200" dirty="0" smtClean="0">
                          <a:solidFill>
                            <a:srgbClr val="000000"/>
                          </a:solidFill>
                          <a:effectLst/>
                          <a:latin typeface="Arial Narrow" panose="020B0606020202030204" pitchFamily="34" charset="0"/>
                          <a:ea typeface="+mn-ea"/>
                          <a:cs typeface="+mn-cs"/>
                        </a:rPr>
                        <a:t>/108 639)</a:t>
                      </a:r>
                    </a:p>
                    <a:p>
                      <a:pPr algn="l" fontAlgn="t"/>
                      <a:endParaRPr lang="en-US" sz="1400" b="0" i="0" u="none" strike="noStrike" kern="1200" dirty="0" smtClean="0">
                        <a:solidFill>
                          <a:srgbClr val="000000"/>
                        </a:solidFill>
                        <a:effectLst/>
                        <a:latin typeface="Arial Narrow" panose="020B0606020202030204" pitchFamily="34" charset="0"/>
                        <a:ea typeface="+mn-ea"/>
                        <a:cs typeface="+mn-cs"/>
                      </a:endParaRPr>
                    </a:p>
                    <a:p>
                      <a:pPr algn="l" fontAlgn="t"/>
                      <a:r>
                        <a:rPr lang="en-US" sz="1400" b="0" i="0" u="none" strike="noStrike" kern="1200" dirty="0" smtClean="0">
                          <a:solidFill>
                            <a:srgbClr val="000000"/>
                          </a:solidFill>
                          <a:effectLst/>
                          <a:latin typeface="Arial Narrow" panose="020B0606020202030204" pitchFamily="34" charset="0"/>
                          <a:ea typeface="+mn-ea"/>
                          <a:cs typeface="+mn-cs"/>
                        </a:rPr>
                        <a:t>LMN: (10</a:t>
                      </a:r>
                      <a:r>
                        <a:rPr lang="en-US" sz="1400" b="0" i="0" u="none" strike="noStrike" kern="1200" baseline="0" dirty="0" smtClean="0">
                          <a:solidFill>
                            <a:srgbClr val="000000"/>
                          </a:solidFill>
                          <a:effectLst/>
                          <a:latin typeface="Arial Narrow" panose="020B0606020202030204" pitchFamily="34" charset="0"/>
                          <a:ea typeface="+mn-ea"/>
                          <a:cs typeface="+mn-cs"/>
                        </a:rPr>
                        <a:t> 089/</a:t>
                      </a:r>
                      <a:r>
                        <a:rPr lang="en-US" sz="1400" b="0" i="0" u="none" strike="noStrike" kern="1200" dirty="0" smtClean="0">
                          <a:solidFill>
                            <a:srgbClr val="000000"/>
                          </a:solidFill>
                          <a:effectLst/>
                          <a:latin typeface="Arial Narrow" panose="020B0606020202030204" pitchFamily="34" charset="0"/>
                          <a:ea typeface="+mn-ea"/>
                          <a:cs typeface="+mn-cs"/>
                        </a:rPr>
                        <a:t>6 815) 60%</a:t>
                      </a:r>
                    </a:p>
                    <a:p>
                      <a:pPr algn="l" fontAlgn="t"/>
                      <a:r>
                        <a:rPr lang="en-US" sz="1400" b="0" i="0" u="none" strike="noStrike" kern="1200" dirty="0" smtClean="0">
                          <a:solidFill>
                            <a:srgbClr val="000000"/>
                          </a:solidFill>
                          <a:effectLst/>
                          <a:latin typeface="Arial Narrow" panose="020B0606020202030204" pitchFamily="34" charset="0"/>
                          <a:ea typeface="+mn-ea"/>
                          <a:cs typeface="+mn-cs"/>
                        </a:rPr>
                        <a:t>FSNC: (9</a:t>
                      </a:r>
                      <a:r>
                        <a:rPr lang="en-US" sz="1400" b="0" i="0" u="none" strike="noStrike" kern="1200" baseline="0" dirty="0" smtClean="0">
                          <a:solidFill>
                            <a:srgbClr val="000000"/>
                          </a:solidFill>
                          <a:effectLst/>
                          <a:latin typeface="Arial Narrow" panose="020B0606020202030204" pitchFamily="34" charset="0"/>
                          <a:ea typeface="+mn-ea"/>
                          <a:cs typeface="+mn-cs"/>
                        </a:rPr>
                        <a:t> 900</a:t>
                      </a:r>
                      <a:r>
                        <a:rPr lang="en-US" sz="1400" b="0" i="0" u="none" strike="noStrike" kern="1200" dirty="0" smtClean="0">
                          <a:solidFill>
                            <a:srgbClr val="000000"/>
                          </a:solidFill>
                          <a:effectLst/>
                          <a:latin typeface="Arial Narrow" panose="020B0606020202030204" pitchFamily="34" charset="0"/>
                          <a:ea typeface="+mn-ea"/>
                          <a:cs typeface="+mn-cs"/>
                        </a:rPr>
                        <a:t>/16 499) 60%</a:t>
                      </a:r>
                    </a:p>
                    <a:p>
                      <a:pPr algn="l" fontAlgn="t"/>
                      <a:r>
                        <a:rPr lang="en-US" sz="1400" b="0" i="0" u="none" strike="noStrike" kern="1200" dirty="0" smtClean="0">
                          <a:solidFill>
                            <a:srgbClr val="000000"/>
                          </a:solidFill>
                          <a:effectLst/>
                          <a:latin typeface="Arial Narrow" panose="020B0606020202030204" pitchFamily="34" charset="0"/>
                          <a:ea typeface="+mn-ea"/>
                          <a:cs typeface="+mn-cs"/>
                        </a:rPr>
                        <a:t>KZN: (11</a:t>
                      </a:r>
                      <a:r>
                        <a:rPr lang="en-US" sz="1400" b="0" i="0" u="none" strike="noStrike" kern="1200" baseline="0" dirty="0" smtClean="0">
                          <a:solidFill>
                            <a:srgbClr val="000000"/>
                          </a:solidFill>
                          <a:effectLst/>
                          <a:latin typeface="Arial Narrow" panose="020B0606020202030204" pitchFamily="34" charset="0"/>
                          <a:ea typeface="+mn-ea"/>
                          <a:cs typeface="+mn-cs"/>
                        </a:rPr>
                        <a:t> 952</a:t>
                      </a:r>
                      <a:r>
                        <a:rPr lang="en-US" sz="1400" b="0" i="0" u="none" strike="noStrike" kern="1200" dirty="0" smtClean="0">
                          <a:solidFill>
                            <a:srgbClr val="000000"/>
                          </a:solidFill>
                          <a:effectLst/>
                          <a:latin typeface="Arial Narrow" panose="020B0606020202030204" pitchFamily="34" charset="0"/>
                          <a:ea typeface="+mn-ea"/>
                          <a:cs typeface="+mn-cs"/>
                        </a:rPr>
                        <a:t>/19 917) 60%</a:t>
                      </a:r>
                    </a:p>
                    <a:p>
                      <a:pPr algn="l" fontAlgn="t"/>
                      <a:r>
                        <a:rPr lang="en-US" sz="1400" b="0" i="0" u="none" strike="noStrike" kern="1200" dirty="0" smtClean="0">
                          <a:solidFill>
                            <a:srgbClr val="000000"/>
                          </a:solidFill>
                          <a:effectLst/>
                          <a:latin typeface="Arial Narrow" panose="020B0606020202030204" pitchFamily="34" charset="0"/>
                          <a:ea typeface="+mn-ea"/>
                          <a:cs typeface="+mn-cs"/>
                        </a:rPr>
                        <a:t>WC: (10</a:t>
                      </a:r>
                      <a:r>
                        <a:rPr lang="en-US" sz="1400" b="0" i="0" u="none" strike="noStrike" kern="1200" baseline="0" dirty="0" smtClean="0">
                          <a:solidFill>
                            <a:srgbClr val="000000"/>
                          </a:solidFill>
                          <a:effectLst/>
                          <a:latin typeface="Arial Narrow" panose="020B0606020202030204" pitchFamily="34" charset="0"/>
                          <a:ea typeface="+mn-ea"/>
                          <a:cs typeface="+mn-cs"/>
                        </a:rPr>
                        <a:t> 305</a:t>
                      </a:r>
                      <a:r>
                        <a:rPr lang="en-US" sz="1400" b="0" i="0" u="none" strike="noStrike" kern="1200" dirty="0" smtClean="0">
                          <a:solidFill>
                            <a:srgbClr val="000000"/>
                          </a:solidFill>
                          <a:effectLst/>
                          <a:latin typeface="Arial Narrow" panose="020B0606020202030204" pitchFamily="34" charset="0"/>
                          <a:ea typeface="+mn-ea"/>
                          <a:cs typeface="+mn-cs"/>
                        </a:rPr>
                        <a:t>/17 173) 60%</a:t>
                      </a:r>
                    </a:p>
                    <a:p>
                      <a:pPr algn="l" fontAlgn="t"/>
                      <a:r>
                        <a:rPr lang="en-US" sz="1400" b="0" i="0" u="none" strike="noStrike" kern="1200" dirty="0" smtClean="0">
                          <a:solidFill>
                            <a:srgbClr val="000000"/>
                          </a:solidFill>
                          <a:effectLst/>
                          <a:latin typeface="Arial Narrow" panose="020B0606020202030204" pitchFamily="34" charset="0"/>
                          <a:ea typeface="+mn-ea"/>
                          <a:cs typeface="+mn-cs"/>
                        </a:rPr>
                        <a:t>GP: (14</a:t>
                      </a:r>
                      <a:r>
                        <a:rPr lang="en-US" sz="1400" b="0" i="0" u="none" strike="noStrike" kern="1200" baseline="0" dirty="0" smtClean="0">
                          <a:solidFill>
                            <a:srgbClr val="000000"/>
                          </a:solidFill>
                          <a:effectLst/>
                          <a:latin typeface="Arial Narrow" panose="020B0606020202030204" pitchFamily="34" charset="0"/>
                          <a:ea typeface="+mn-ea"/>
                          <a:cs typeface="+mn-cs"/>
                        </a:rPr>
                        <a:t> 691</a:t>
                      </a:r>
                      <a:r>
                        <a:rPr lang="en-US" sz="1400" b="0" i="0" u="none" strike="noStrike" kern="1200" dirty="0" smtClean="0">
                          <a:solidFill>
                            <a:srgbClr val="000000"/>
                          </a:solidFill>
                          <a:effectLst/>
                          <a:latin typeface="Arial Narrow" panose="020B0606020202030204" pitchFamily="34" charset="0"/>
                          <a:ea typeface="+mn-ea"/>
                          <a:cs typeface="+mn-cs"/>
                        </a:rPr>
                        <a:t>/24 486) 60%</a:t>
                      </a:r>
                    </a:p>
                    <a:p>
                      <a:pPr algn="l" fontAlgn="t"/>
                      <a:r>
                        <a:rPr lang="en-US" sz="1400" b="0" i="0" u="none" strike="noStrike" kern="1200" dirty="0" smtClean="0">
                          <a:solidFill>
                            <a:srgbClr val="000000"/>
                          </a:solidFill>
                          <a:effectLst/>
                          <a:latin typeface="Arial Narrow" panose="020B0606020202030204" pitchFamily="34" charset="0"/>
                          <a:ea typeface="+mn-ea"/>
                          <a:cs typeface="+mn-cs"/>
                        </a:rPr>
                        <a:t>EC: (8</a:t>
                      </a:r>
                      <a:r>
                        <a:rPr lang="en-US" sz="1400" b="0" i="0" u="none" strike="noStrike" kern="1200" baseline="0" dirty="0" smtClean="0">
                          <a:solidFill>
                            <a:srgbClr val="000000"/>
                          </a:solidFill>
                          <a:effectLst/>
                          <a:latin typeface="Arial Narrow" panose="020B0606020202030204" pitchFamily="34" charset="0"/>
                          <a:ea typeface="+mn-ea"/>
                          <a:cs typeface="+mn-cs"/>
                        </a:rPr>
                        <a:t> 250</a:t>
                      </a:r>
                      <a:r>
                        <a:rPr lang="en-US" sz="1400" b="0" i="0" u="none" strike="noStrike" kern="1200" dirty="0" smtClean="0">
                          <a:solidFill>
                            <a:srgbClr val="000000"/>
                          </a:solidFill>
                          <a:effectLst/>
                          <a:latin typeface="Arial Narrow" panose="020B0606020202030204" pitchFamily="34" charset="0"/>
                          <a:ea typeface="+mn-ea"/>
                          <a:cs typeface="+mn-cs"/>
                        </a:rPr>
                        <a:t>/13</a:t>
                      </a:r>
                      <a:r>
                        <a:rPr lang="en-US" sz="1400" b="0" i="0" u="none" strike="noStrike" kern="1200" baseline="0" dirty="0" smtClean="0">
                          <a:solidFill>
                            <a:srgbClr val="000000"/>
                          </a:solidFill>
                          <a:effectLst/>
                          <a:latin typeface="Arial Narrow" panose="020B0606020202030204" pitchFamily="34" charset="0"/>
                          <a:ea typeface="+mn-ea"/>
                          <a:cs typeface="+mn-cs"/>
                        </a:rPr>
                        <a:t> 749</a:t>
                      </a:r>
                      <a:r>
                        <a:rPr lang="en-US" sz="1400" b="0" i="0" u="none" strike="noStrike" kern="1200" dirty="0" smtClean="0">
                          <a:solidFill>
                            <a:srgbClr val="000000"/>
                          </a:solidFill>
                          <a:effectLst/>
                          <a:latin typeface="Arial Narrow" panose="020B0606020202030204" pitchFamily="34" charset="0"/>
                          <a:ea typeface="+mn-ea"/>
                          <a:cs typeface="+mn-cs"/>
                        </a:rPr>
                        <a:t>) 60%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dirty="0" smtClean="0">
                          <a:solidFill>
                            <a:schemeClr val="tx1"/>
                          </a:solidFill>
                          <a:effectLst/>
                          <a:latin typeface="Arial Narrow" panose="020B0606020202030204" pitchFamily="34" charset="0"/>
                        </a:rPr>
                        <a:t>69.52%</a:t>
                      </a:r>
                    </a:p>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dirty="0" smtClean="0">
                          <a:solidFill>
                            <a:schemeClr val="tx1"/>
                          </a:solidFill>
                          <a:effectLst/>
                          <a:latin typeface="Arial Narrow" panose="020B0606020202030204" pitchFamily="34" charset="0"/>
                        </a:rPr>
                        <a:t>(71</a:t>
                      </a:r>
                      <a:r>
                        <a:rPr lang="en-US" sz="1400" b="1" i="0" u="none" strike="noStrike" baseline="0" dirty="0" smtClean="0">
                          <a:solidFill>
                            <a:schemeClr val="tx1"/>
                          </a:solidFill>
                          <a:effectLst/>
                          <a:latin typeface="Arial Narrow" panose="020B0606020202030204" pitchFamily="34" charset="0"/>
                        </a:rPr>
                        <a:t> 762103 227)</a:t>
                      </a:r>
                      <a:endParaRPr lang="en-US" sz="1400" b="1" i="0" u="none" strike="noStrike" dirty="0" smtClean="0">
                        <a:solidFill>
                          <a:schemeClr val="tx1"/>
                        </a:solidFill>
                        <a:effectLst/>
                        <a:latin typeface="Arial Narrow" panose="020B0606020202030204" pitchFamily="34" charset="0"/>
                      </a:endParaRPr>
                    </a:p>
                    <a:p>
                      <a:pPr marL="0" marR="0" indent="0" algn="l" defTabSz="914331" rtl="0" eaLnBrk="1" fontAlgn="t" latinLnBrk="0" hangingPunct="1">
                        <a:lnSpc>
                          <a:spcPct val="100000"/>
                        </a:lnSpc>
                        <a:spcBef>
                          <a:spcPts val="0"/>
                        </a:spcBef>
                        <a:spcAft>
                          <a:spcPts val="0"/>
                        </a:spcAft>
                        <a:buClrTx/>
                        <a:buSzTx/>
                        <a:buFontTx/>
                        <a:buNone/>
                        <a:tabLst/>
                        <a:defRPr/>
                      </a:pPr>
                      <a:endParaRPr lang="en-US" sz="1400" b="1" i="0" u="none" strike="noStrike" dirty="0" smtClean="0">
                        <a:solidFill>
                          <a:schemeClr val="tx1"/>
                        </a:solidFill>
                        <a:effectLst/>
                        <a:latin typeface="Arial Narrow" panose="020B0606020202030204" pitchFamily="34" charset="0"/>
                      </a:endParaRPr>
                    </a:p>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dirty="0" smtClean="0">
                          <a:solidFill>
                            <a:schemeClr val="tx1"/>
                          </a:solidFill>
                          <a:effectLst/>
                          <a:latin typeface="Arial Narrow" panose="020B0606020202030204" pitchFamily="34" charset="0"/>
                        </a:rPr>
                        <a:t>LMN: (12</a:t>
                      </a:r>
                      <a:r>
                        <a:rPr lang="en-US" sz="1400" b="1" i="0" u="none" strike="noStrike" baseline="0" dirty="0" smtClean="0">
                          <a:solidFill>
                            <a:schemeClr val="tx1"/>
                          </a:solidFill>
                          <a:effectLst/>
                          <a:latin typeface="Arial Narrow" panose="020B0606020202030204" pitchFamily="34" charset="0"/>
                        </a:rPr>
                        <a:t> 105/17 185</a:t>
                      </a:r>
                      <a:r>
                        <a:rPr lang="en-US" sz="1400" b="1" i="0" u="none" strike="noStrike" dirty="0" smtClean="0">
                          <a:solidFill>
                            <a:schemeClr val="tx1"/>
                          </a:solidFill>
                          <a:effectLst/>
                          <a:latin typeface="Arial Narrow" panose="020B0606020202030204" pitchFamily="34" charset="0"/>
                        </a:rPr>
                        <a:t>)  70.44% </a:t>
                      </a:r>
                    </a:p>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dirty="0" smtClean="0">
                          <a:solidFill>
                            <a:schemeClr val="tx1"/>
                          </a:solidFill>
                          <a:effectLst/>
                          <a:latin typeface="Arial Narrow" panose="020B0606020202030204" pitchFamily="34" charset="0"/>
                        </a:rPr>
                        <a:t>FSNC: (11</a:t>
                      </a:r>
                      <a:r>
                        <a:rPr lang="en-US" sz="1400" b="1" i="0" u="none" strike="noStrike" baseline="0" dirty="0" smtClean="0">
                          <a:solidFill>
                            <a:schemeClr val="tx1"/>
                          </a:solidFill>
                          <a:effectLst/>
                          <a:latin typeface="Arial Narrow" panose="020B0606020202030204" pitchFamily="34" charset="0"/>
                        </a:rPr>
                        <a:t> 849/16 028</a:t>
                      </a:r>
                      <a:r>
                        <a:rPr lang="en-US" sz="1400" b="1" i="0" u="none" strike="noStrike" dirty="0" smtClean="0">
                          <a:solidFill>
                            <a:schemeClr val="tx1"/>
                          </a:solidFill>
                          <a:effectLst/>
                          <a:latin typeface="Arial Narrow" panose="020B0606020202030204" pitchFamily="34" charset="0"/>
                        </a:rPr>
                        <a:t>) 73.93%</a:t>
                      </a:r>
                    </a:p>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dirty="0" smtClean="0">
                          <a:solidFill>
                            <a:schemeClr val="tx1"/>
                          </a:solidFill>
                          <a:effectLst/>
                          <a:latin typeface="Arial Narrow" panose="020B0606020202030204" pitchFamily="34" charset="0"/>
                        </a:rPr>
                        <a:t>KZN: (12</a:t>
                      </a:r>
                      <a:r>
                        <a:rPr lang="en-US" sz="1400" b="1" i="0" u="none" strike="noStrike" baseline="0" dirty="0" smtClean="0">
                          <a:solidFill>
                            <a:schemeClr val="tx1"/>
                          </a:solidFill>
                          <a:effectLst/>
                          <a:latin typeface="Arial Narrow" panose="020B0606020202030204" pitchFamily="34" charset="0"/>
                        </a:rPr>
                        <a:t> 015/19 005</a:t>
                      </a:r>
                      <a:r>
                        <a:rPr lang="en-US" sz="1400" b="1" i="0" u="none" strike="noStrike" dirty="0" smtClean="0">
                          <a:solidFill>
                            <a:schemeClr val="tx1"/>
                          </a:solidFill>
                          <a:effectLst/>
                          <a:latin typeface="Arial Narrow" panose="020B0606020202030204" pitchFamily="34" charset="0"/>
                        </a:rPr>
                        <a:t>) 63.22%</a:t>
                      </a:r>
                    </a:p>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dirty="0" smtClean="0">
                          <a:solidFill>
                            <a:schemeClr val="tx1"/>
                          </a:solidFill>
                          <a:effectLst/>
                          <a:latin typeface="Arial Narrow" panose="020B0606020202030204" pitchFamily="34" charset="0"/>
                        </a:rPr>
                        <a:t>WC: (10</a:t>
                      </a:r>
                      <a:r>
                        <a:rPr lang="en-US" sz="1400" b="1" i="0" u="none" strike="noStrike" baseline="0" dirty="0" smtClean="0">
                          <a:solidFill>
                            <a:schemeClr val="tx1"/>
                          </a:solidFill>
                          <a:effectLst/>
                          <a:latin typeface="Arial Narrow" panose="020B0606020202030204" pitchFamily="34" charset="0"/>
                        </a:rPr>
                        <a:t> 333 /14 913</a:t>
                      </a:r>
                      <a:r>
                        <a:rPr lang="en-US" sz="1400" b="1" i="0" u="none" strike="noStrike" dirty="0" smtClean="0">
                          <a:solidFill>
                            <a:schemeClr val="tx1"/>
                          </a:solidFill>
                          <a:effectLst/>
                          <a:latin typeface="Arial Narrow" panose="020B0606020202030204" pitchFamily="34" charset="0"/>
                        </a:rPr>
                        <a:t>) 69.30%</a:t>
                      </a:r>
                    </a:p>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dirty="0" smtClean="0">
                          <a:solidFill>
                            <a:schemeClr val="tx1"/>
                          </a:solidFill>
                          <a:effectLst/>
                          <a:latin typeface="Arial Narrow" panose="020B0606020202030204" pitchFamily="34" charset="0"/>
                        </a:rPr>
                        <a:t>GP: (17</a:t>
                      </a:r>
                      <a:r>
                        <a:rPr lang="en-US" sz="1400" b="1" i="0" u="none" strike="noStrike" baseline="0" dirty="0" smtClean="0">
                          <a:solidFill>
                            <a:schemeClr val="tx1"/>
                          </a:solidFill>
                          <a:effectLst/>
                          <a:latin typeface="Arial Narrow" panose="020B0606020202030204" pitchFamily="34" charset="0"/>
                        </a:rPr>
                        <a:t> 318/21 814</a:t>
                      </a:r>
                      <a:r>
                        <a:rPr lang="en-US" sz="1400" b="1" i="0" u="none" strike="noStrike" dirty="0" smtClean="0">
                          <a:solidFill>
                            <a:schemeClr val="tx1"/>
                          </a:solidFill>
                          <a:effectLst/>
                          <a:latin typeface="Arial Narrow" panose="020B0606020202030204" pitchFamily="34" charset="0"/>
                        </a:rPr>
                        <a:t>) 79.39%</a:t>
                      </a:r>
                    </a:p>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dirty="0" smtClean="0">
                          <a:solidFill>
                            <a:srgbClr val="FF0000"/>
                          </a:solidFill>
                          <a:effectLst/>
                          <a:latin typeface="Arial Narrow" panose="020B0606020202030204" pitchFamily="34" charset="0"/>
                        </a:rPr>
                        <a:t>EC: (8</a:t>
                      </a:r>
                      <a:r>
                        <a:rPr lang="en-US" sz="1400" b="1" i="0" u="none" strike="noStrike" baseline="0" dirty="0" smtClean="0">
                          <a:solidFill>
                            <a:srgbClr val="FF0000"/>
                          </a:solidFill>
                          <a:effectLst/>
                          <a:latin typeface="Arial Narrow" panose="020B0606020202030204" pitchFamily="34" charset="0"/>
                        </a:rPr>
                        <a:t> 142/14 282</a:t>
                      </a:r>
                      <a:r>
                        <a:rPr lang="en-US" sz="1400" b="1" i="0" u="none" strike="noStrike" dirty="0" smtClean="0">
                          <a:solidFill>
                            <a:srgbClr val="FF0000"/>
                          </a:solidFill>
                          <a:effectLst/>
                          <a:latin typeface="Arial Narrow" panose="020B0606020202030204" pitchFamily="34" charset="0"/>
                        </a:rPr>
                        <a:t>) 57.01%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0" i="0" u="none" strike="noStrike" kern="1200" baseline="0" dirty="0" smtClean="0">
                          <a:solidFill>
                            <a:srgbClr val="000000"/>
                          </a:solidFill>
                          <a:effectLst/>
                          <a:latin typeface="Arial Narrow" panose="020B0606020202030204" pitchFamily="34" charset="0"/>
                          <a:ea typeface="+mn-ea"/>
                          <a:cs typeface="Arial" panose="020B0604020202020204" pitchFamily="34" charset="0"/>
                        </a:rPr>
                        <a:t>9.52%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r>
                        <a:rPr lang="en-US" sz="1400" b="0" i="0" u="none" strike="noStrike" kern="1200" baseline="0" dirty="0" smtClean="0">
                          <a:solidFill>
                            <a:srgbClr val="000000"/>
                          </a:solidFill>
                          <a:effectLst/>
                          <a:latin typeface="Arial Narrow" panose="020B0606020202030204" pitchFamily="34" charset="0"/>
                          <a:ea typeface="+mn-ea"/>
                          <a:cs typeface="Arial" panose="020B0604020202020204" pitchFamily="34" charset="0"/>
                        </a:rPr>
                        <a:t>Interim Correctional Intervention Officials ( CIO’s) were available to facilitate correctional programmes.</a:t>
                      </a:r>
                      <a:endParaRPr lang="en-ZA" sz="1400" b="0" i="0" u="none" strike="noStrike" kern="1200" baseline="0" dirty="0">
                        <a:solidFill>
                          <a:srgbClr val="000000"/>
                        </a:solidFill>
                        <a:effectLst/>
                        <a:latin typeface="Arial Narrow" panose="020B0606020202030204" pitchFamily="34" charset="0"/>
                        <a:ea typeface="+mn-ea"/>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r>
                        <a:rPr lang="en-US" sz="1400" b="0" i="0" u="none" strike="noStrike" kern="1200" baseline="0" dirty="0" smtClean="0">
                          <a:solidFill>
                            <a:srgbClr val="000000"/>
                          </a:solidFill>
                          <a:effectLst/>
                          <a:latin typeface="Arial Narrow" panose="020B0606020202030204" pitchFamily="34" charset="0"/>
                          <a:ea typeface="+mn-ea"/>
                          <a:cs typeface="Arial" panose="020B0604020202020204" pitchFamily="34" charset="0"/>
                        </a:rPr>
                        <a:t>n/a</a:t>
                      </a:r>
                      <a:endParaRPr lang="en-ZA" sz="1400" b="0" i="0" u="none" strike="noStrike" kern="1200" baseline="0" dirty="0">
                        <a:solidFill>
                          <a:srgbClr val="000000"/>
                        </a:solidFill>
                        <a:effectLst/>
                        <a:latin typeface="Arial Narrow" panose="020B0606020202030204" pitchFamily="34" charset="0"/>
                        <a:ea typeface="+mn-ea"/>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bl>
          </a:graphicData>
        </a:graphic>
      </p:graphicFrame>
      <p:sp>
        <p:nvSpPr>
          <p:cNvPr id="6" name="Title 3"/>
          <p:cNvSpPr>
            <a:spLocks noGrp="1"/>
          </p:cNvSpPr>
          <p:nvPr>
            <p:ph type="title"/>
          </p:nvPr>
        </p:nvSpPr>
        <p:spPr>
          <a:xfrm>
            <a:off x="378691" y="619761"/>
            <a:ext cx="8536710" cy="1218795"/>
          </a:xfrm>
        </p:spPr>
        <p:txBody>
          <a:bodyPr/>
          <a:lstStyle/>
          <a:p>
            <a:pPr lvl="0" algn="ctr">
              <a:lnSpc>
                <a:spcPct val="110000"/>
              </a:lnSpc>
            </a:pPr>
            <a:r>
              <a:rPr lang="en-US" sz="2400" kern="1200" dirty="0">
                <a:solidFill>
                  <a:srgbClr val="006600"/>
                </a:solidFill>
              </a:rPr>
              <a:t>PROGRAMME </a:t>
            </a:r>
            <a:r>
              <a:rPr lang="en-US" sz="2400" kern="1200" dirty="0" smtClean="0">
                <a:solidFill>
                  <a:srgbClr val="006600"/>
                </a:solidFill>
              </a:rPr>
              <a:t>3: REHABILITATION</a:t>
            </a:r>
            <a:br>
              <a:rPr lang="en-US" sz="2400" kern="1200" dirty="0" smtClean="0">
                <a:solidFill>
                  <a:srgbClr val="006600"/>
                </a:solidFill>
              </a:rPr>
            </a:br>
            <a:r>
              <a:rPr lang="en-US" sz="2400" kern="1200" dirty="0" smtClean="0"/>
              <a:t>CORRECTIONAL PROGRAMMES</a:t>
            </a:r>
            <a:r>
              <a:rPr lang="en-US" sz="2400" kern="1200" dirty="0">
                <a:solidFill>
                  <a:srgbClr val="FF0000"/>
                </a:solidFill>
              </a:rPr>
              <a:t/>
            </a:r>
            <a:br>
              <a:rPr lang="en-US" sz="2400" kern="1200" dirty="0">
                <a:solidFill>
                  <a:srgbClr val="FF0000"/>
                </a:solidFill>
              </a:rPr>
            </a:br>
            <a:endParaRPr lang="en-US" sz="2400" dirty="0"/>
          </a:p>
        </p:txBody>
      </p:sp>
    </p:spTree>
    <p:extLst>
      <p:ext uri="{BB962C8B-B14F-4D97-AF65-F5344CB8AC3E}">
        <p14:creationId xmlns:p14="http://schemas.microsoft.com/office/powerpoint/2010/main" xmlns="" val="36321503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3595445199"/>
              </p:ext>
            </p:extLst>
          </p:nvPr>
        </p:nvGraphicFramePr>
        <p:xfrm>
          <a:off x="172015" y="1376006"/>
          <a:ext cx="8819582" cy="5332140"/>
        </p:xfrm>
        <a:graphic>
          <a:graphicData uri="http://schemas.openxmlformats.org/drawingml/2006/table">
            <a:tbl>
              <a:tblPr firstRow="1" bandRow="1">
                <a:tableStyleId>{5C22544A-7EE6-4342-B048-85BDC9FD1C3A}</a:tableStyleId>
              </a:tblPr>
              <a:tblGrid>
                <a:gridCol w="1421915">
                  <a:extLst>
                    <a:ext uri="{9D8B030D-6E8A-4147-A177-3AD203B41FA5}">
                      <a16:colId xmlns:a16="http://schemas.microsoft.com/office/drawing/2014/main" xmlns="" val="20000"/>
                    </a:ext>
                  </a:extLst>
                </a:gridCol>
                <a:gridCol w="1552730">
                  <a:extLst>
                    <a:ext uri="{9D8B030D-6E8A-4147-A177-3AD203B41FA5}">
                      <a16:colId xmlns:a16="http://schemas.microsoft.com/office/drawing/2014/main" xmlns="" val="20001"/>
                    </a:ext>
                  </a:extLst>
                </a:gridCol>
                <a:gridCol w="1659256">
                  <a:extLst>
                    <a:ext uri="{9D8B030D-6E8A-4147-A177-3AD203B41FA5}">
                      <a16:colId xmlns:a16="http://schemas.microsoft.com/office/drawing/2014/main" xmlns="" val="20002"/>
                    </a:ext>
                  </a:extLst>
                </a:gridCol>
                <a:gridCol w="1329070">
                  <a:extLst>
                    <a:ext uri="{9D8B030D-6E8A-4147-A177-3AD203B41FA5}">
                      <a16:colId xmlns:a16="http://schemas.microsoft.com/office/drawing/2014/main" xmlns="" val="20003"/>
                    </a:ext>
                  </a:extLst>
                </a:gridCol>
                <a:gridCol w="1988288">
                  <a:extLst>
                    <a:ext uri="{9D8B030D-6E8A-4147-A177-3AD203B41FA5}">
                      <a16:colId xmlns:a16="http://schemas.microsoft.com/office/drawing/2014/main" xmlns="" val="20004"/>
                    </a:ext>
                  </a:extLst>
                </a:gridCol>
                <a:gridCol w="868323">
                  <a:extLst>
                    <a:ext uri="{9D8B030D-6E8A-4147-A177-3AD203B41FA5}">
                      <a16:colId xmlns:a16="http://schemas.microsoft.com/office/drawing/2014/main" xmlns="" val="20005"/>
                    </a:ext>
                  </a:extLst>
                </a:gridCol>
              </a:tblGrid>
              <a:tr h="619170">
                <a:tc>
                  <a:txBody>
                    <a:bodyPr/>
                    <a:lstStyle/>
                    <a:p>
                      <a:pPr marL="0" algn="l" defTabSz="914331" rtl="0" eaLnBrk="1" fontAlgn="t" latinLnBrk="0" hangingPunct="1"/>
                      <a:r>
                        <a:rPr lang="en-US" sz="1400" b="1" i="0" u="none" strike="noStrike" kern="1200" dirty="0" smtClean="0">
                          <a:solidFill>
                            <a:schemeClr val="bg1"/>
                          </a:solidFill>
                          <a:effectLst/>
                          <a:latin typeface="Arial Narrow" panose="020B0606020202030204" pitchFamily="34" charset="0"/>
                          <a:ea typeface="+mn-ea"/>
                          <a:cs typeface="+mn-cs"/>
                        </a:rPr>
                        <a:t>Performance Indicator</a:t>
                      </a:r>
                      <a:endParaRPr lang="en-US" sz="1400" b="1" i="0" u="none" strike="noStrike" kern="1200" dirty="0">
                        <a:solidFill>
                          <a:schemeClr val="bg1"/>
                        </a:solidFill>
                        <a:effectLst/>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400" b="1" i="0" u="none" strike="noStrike" kern="1200" dirty="0" smtClean="0">
                          <a:solidFill>
                            <a:schemeClr val="bg1"/>
                          </a:solidFill>
                          <a:effectLst/>
                          <a:latin typeface="Arial Narrow" panose="020B0606020202030204" pitchFamily="34" charset="0"/>
                          <a:ea typeface="+mn-ea"/>
                          <a:cs typeface="+mn-cs"/>
                        </a:rPr>
                        <a:t>Q3 Target 2019/20 </a:t>
                      </a:r>
                      <a:endParaRPr lang="en-US" sz="1400" b="1" i="0" u="none" strike="noStrike" kern="1200" dirty="0">
                        <a:solidFill>
                          <a:schemeClr val="bg1"/>
                        </a:solidFill>
                        <a:effectLst/>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400" b="1" i="0" u="none" strike="noStrike" kern="1200" dirty="0" smtClean="0">
                          <a:solidFill>
                            <a:schemeClr val="bg1"/>
                          </a:solidFill>
                          <a:effectLst/>
                          <a:latin typeface="Arial Narrow" panose="020B0606020202030204" pitchFamily="34" charset="0"/>
                          <a:ea typeface="+mn-ea"/>
                          <a:cs typeface="+mn-cs"/>
                        </a:rPr>
                        <a:t>Quarter 3</a:t>
                      </a:r>
                      <a:r>
                        <a:rPr lang="en-US" sz="1400" b="1" i="0" u="none" strike="noStrike" kern="1200" dirty="0">
                          <a:solidFill>
                            <a:schemeClr val="bg1"/>
                          </a:solidFill>
                          <a:effectLst/>
                          <a:latin typeface="Arial Narrow" panose="020B0606020202030204" pitchFamily="34" charset="0"/>
                          <a:ea typeface="+mn-ea"/>
                          <a:cs typeface="+mn-cs"/>
                        </a:rPr>
                        <a:t/>
                      </a:r>
                      <a:br>
                        <a:rPr lang="en-US" sz="1400" b="1" i="0" u="none" strike="noStrike" kern="1200" dirty="0">
                          <a:solidFill>
                            <a:schemeClr val="bg1"/>
                          </a:solidFill>
                          <a:effectLst/>
                          <a:latin typeface="Arial Narrow" panose="020B0606020202030204" pitchFamily="34" charset="0"/>
                          <a:ea typeface="+mn-ea"/>
                          <a:cs typeface="+mn-cs"/>
                        </a:rPr>
                      </a:br>
                      <a:r>
                        <a:rPr lang="en-US" sz="1400" b="1" i="0" u="none" strike="noStrike" kern="1200" dirty="0">
                          <a:solidFill>
                            <a:schemeClr val="bg1"/>
                          </a:solidFill>
                          <a:effectLst/>
                          <a:latin typeface="Arial Narrow" panose="020B0606020202030204" pitchFamily="34" charset="0"/>
                          <a:ea typeface="+mn-ea"/>
                          <a:cs typeface="+mn-cs"/>
                        </a:rPr>
                        <a:t>Performance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400" b="1" i="0" u="none" strike="noStrike" kern="1200" dirty="0" smtClean="0">
                          <a:solidFill>
                            <a:schemeClr val="bg1"/>
                          </a:solidFill>
                          <a:effectLst/>
                          <a:latin typeface="Arial Narrow" panose="020B0606020202030204" pitchFamily="34" charset="0"/>
                          <a:ea typeface="+mn-ea"/>
                          <a:cs typeface="+mn-cs"/>
                        </a:rPr>
                        <a:t>Deviation from planned  target</a:t>
                      </a:r>
                      <a:endParaRPr lang="en-US" sz="1400" b="1" i="0" u="none" strike="noStrike" kern="1200" dirty="0">
                        <a:solidFill>
                          <a:schemeClr val="bg1"/>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smtClean="0">
                          <a:solidFill>
                            <a:schemeClr val="bg1"/>
                          </a:solidFill>
                          <a:effectLst/>
                          <a:latin typeface="Arial Narrow" panose="020B0606020202030204" pitchFamily="34" charset="0"/>
                          <a:ea typeface="+mn-ea"/>
                          <a:cs typeface="+mn-cs"/>
                        </a:rPr>
                        <a:t>Reasons for over/under achievement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smtClean="0">
                          <a:solidFill>
                            <a:schemeClr val="bg1"/>
                          </a:solidFill>
                          <a:effectLst/>
                          <a:latin typeface="Arial Narrow" panose="020B0606020202030204" pitchFamily="34" charset="0"/>
                          <a:ea typeface="+mn-ea"/>
                          <a:cs typeface="+mn-cs"/>
                        </a:rPr>
                        <a:t>Corrective action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1843915">
                <a:tc>
                  <a:txBody>
                    <a:bodyPr/>
                    <a:lstStyle/>
                    <a:p>
                      <a:pPr algn="l" fontAlgn="t"/>
                      <a:r>
                        <a:rPr lang="en-US" sz="1400" b="1" i="0" u="none" strike="noStrike" dirty="0">
                          <a:solidFill>
                            <a:schemeClr val="tx1"/>
                          </a:solidFill>
                          <a:effectLst/>
                          <a:latin typeface="Arial Narrow" panose="020B0606020202030204" pitchFamily="34" charset="0"/>
                        </a:rPr>
                        <a:t>Percentage of offenders  participating in skills development programmes measured against the number of offenders enrolled per financial </a:t>
                      </a:r>
                      <a:r>
                        <a:rPr lang="en-US" sz="1400" b="1" i="0" u="none" strike="noStrike" dirty="0" smtClean="0">
                          <a:solidFill>
                            <a:schemeClr val="tx1"/>
                          </a:solidFill>
                          <a:effectLst/>
                          <a:latin typeface="Arial Narrow" panose="020B0606020202030204" pitchFamily="34" charset="0"/>
                        </a:rPr>
                        <a:t>year</a:t>
                      </a:r>
                    </a:p>
                    <a:p>
                      <a:pPr algn="l" fontAlgn="t"/>
                      <a:r>
                        <a:rPr lang="en-US" sz="1400" b="1" i="0" u="none" strike="noStrike" dirty="0" smtClean="0">
                          <a:solidFill>
                            <a:schemeClr val="accent5"/>
                          </a:solidFill>
                          <a:effectLst/>
                          <a:latin typeface="Arial Narrow" panose="020B0606020202030204" pitchFamily="34" charset="0"/>
                        </a:rPr>
                        <a:t>(Long</a:t>
                      </a:r>
                      <a:r>
                        <a:rPr lang="en-US" sz="1400" b="1" i="0" u="none" strike="noStrike" baseline="0" dirty="0" smtClean="0">
                          <a:solidFill>
                            <a:schemeClr val="accent5"/>
                          </a:solidFill>
                          <a:effectLst/>
                          <a:latin typeface="Arial Narrow" panose="020B0606020202030204" pitchFamily="34" charset="0"/>
                        </a:rPr>
                        <a:t>–skills training)</a:t>
                      </a:r>
                      <a:endParaRPr lang="en-US" sz="1400" b="1" i="0" u="none" strike="noStrike" dirty="0" smtClean="0">
                        <a:solidFill>
                          <a:schemeClr val="accent5"/>
                        </a:solidFill>
                        <a:effectLst/>
                        <a:latin typeface="Arial Narrow" panose="020B0606020202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80%</a:t>
                      </a:r>
                    </a:p>
                    <a:p>
                      <a:r>
                        <a:rPr lang="en-US" sz="1400" b="1" dirty="0" smtClean="0">
                          <a:latin typeface="Arial Narrow" panose="020B0606020202030204" pitchFamily="34" charset="0"/>
                        </a:rPr>
                        <a:t>(3 010/3</a:t>
                      </a:r>
                      <a:r>
                        <a:rPr lang="en-US" sz="1400" b="1" baseline="0" dirty="0" smtClean="0">
                          <a:latin typeface="Arial Narrow" panose="020B0606020202030204" pitchFamily="34" charset="0"/>
                        </a:rPr>
                        <a:t> 767</a:t>
                      </a:r>
                      <a:r>
                        <a:rPr lang="en-US" sz="1400" b="1" dirty="0" smtClean="0">
                          <a:latin typeface="Arial Narrow" panose="020B0606020202030204" pitchFamily="34" charset="0"/>
                        </a:rPr>
                        <a:t>)</a:t>
                      </a:r>
                    </a:p>
                    <a:p>
                      <a:endParaRPr lang="en-US" sz="1400" dirty="0" smtClean="0">
                        <a:latin typeface="Arial Narrow" panose="020B0606020202030204" pitchFamily="34" charset="0"/>
                      </a:endParaRPr>
                    </a:p>
                    <a:p>
                      <a:r>
                        <a:rPr lang="en-US" sz="1400" dirty="0" smtClean="0">
                          <a:latin typeface="Arial Narrow" panose="020B0606020202030204" pitchFamily="34" charset="0"/>
                        </a:rPr>
                        <a:t>LMN: (658/823) 80%</a:t>
                      </a:r>
                    </a:p>
                    <a:p>
                      <a:r>
                        <a:rPr lang="en-US" sz="1400" dirty="0" smtClean="0">
                          <a:latin typeface="Arial Narrow" panose="020B0606020202030204" pitchFamily="34" charset="0"/>
                        </a:rPr>
                        <a:t>FSNC: (556/696) 80%</a:t>
                      </a:r>
                    </a:p>
                    <a:p>
                      <a:r>
                        <a:rPr lang="en-US" sz="1400" dirty="0" smtClean="0">
                          <a:latin typeface="Arial Narrow" panose="020B0606020202030204" pitchFamily="34" charset="0"/>
                        </a:rPr>
                        <a:t>KZN: (154/193) 80%</a:t>
                      </a:r>
                    </a:p>
                    <a:p>
                      <a:r>
                        <a:rPr lang="en-US" sz="1400" dirty="0" smtClean="0">
                          <a:latin typeface="Arial Narrow" panose="020B0606020202030204" pitchFamily="34" charset="0"/>
                        </a:rPr>
                        <a:t>WC: (364/456) 80%</a:t>
                      </a:r>
                    </a:p>
                    <a:p>
                      <a:r>
                        <a:rPr lang="en-US" sz="1400" dirty="0" smtClean="0">
                          <a:latin typeface="Arial Narrow" panose="020B0606020202030204" pitchFamily="34" charset="0"/>
                        </a:rPr>
                        <a:t>GP: (670/838) 80%</a:t>
                      </a:r>
                    </a:p>
                    <a:p>
                      <a:r>
                        <a:rPr lang="en-US" sz="1400" dirty="0" smtClean="0">
                          <a:latin typeface="Arial Narrow" panose="020B0606020202030204" pitchFamily="34" charset="0"/>
                        </a:rPr>
                        <a:t>EC: (608/761) 80%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31" rtl="0" eaLnBrk="1" fontAlgn="auto" latinLnBrk="0" hangingPunct="1">
                        <a:lnSpc>
                          <a:spcPct val="100000"/>
                        </a:lnSpc>
                        <a:spcBef>
                          <a:spcPts val="0"/>
                        </a:spcBef>
                        <a:spcAft>
                          <a:spcPts val="0"/>
                        </a:spcAft>
                        <a:buClrTx/>
                        <a:buSzTx/>
                        <a:buFontTx/>
                        <a:buNone/>
                        <a:tabLst/>
                        <a:defRPr/>
                      </a:pPr>
                      <a:r>
                        <a:rPr lang="en-US" sz="1400" b="1" dirty="0" smtClean="0">
                          <a:latin typeface="Arial Narrow" panose="020B0606020202030204" pitchFamily="34" charset="0"/>
                        </a:rPr>
                        <a:t>98.70%</a:t>
                      </a:r>
                    </a:p>
                    <a:p>
                      <a:r>
                        <a:rPr lang="en-US" sz="1400" b="1" dirty="0" smtClean="0">
                          <a:latin typeface="Arial Narrow" panose="020B0606020202030204" pitchFamily="34" charset="0"/>
                        </a:rPr>
                        <a:t>(4059/</a:t>
                      </a:r>
                      <a:r>
                        <a:rPr lang="en-US" sz="1400" b="1" baseline="0" dirty="0" smtClean="0">
                          <a:latin typeface="Arial Narrow" panose="020B0606020202030204" pitchFamily="34" charset="0"/>
                        </a:rPr>
                        <a:t> /4112</a:t>
                      </a:r>
                      <a:r>
                        <a:rPr lang="en-US" sz="1400" b="1" dirty="0" smtClean="0">
                          <a:latin typeface="Arial Narrow" panose="020B0606020202030204" pitchFamily="34" charset="0"/>
                        </a:rPr>
                        <a:t>)</a:t>
                      </a:r>
                    </a:p>
                    <a:p>
                      <a:endParaRPr lang="en-US" sz="1400" b="1" dirty="0" smtClean="0">
                        <a:latin typeface="Arial Narrow" panose="020B0606020202030204" pitchFamily="34" charset="0"/>
                      </a:endParaRPr>
                    </a:p>
                    <a:p>
                      <a:r>
                        <a:rPr lang="en-US" sz="1400" b="1" dirty="0" smtClean="0">
                          <a:latin typeface="Arial Narrow" panose="020B0606020202030204" pitchFamily="34" charset="0"/>
                        </a:rPr>
                        <a:t>LMN: (953/961) 99.17%</a:t>
                      </a:r>
                    </a:p>
                    <a:p>
                      <a:r>
                        <a:rPr lang="en-US" sz="1400" b="1" dirty="0" smtClean="0">
                          <a:latin typeface="Arial Narrow" panose="020B0606020202030204" pitchFamily="34" charset="0"/>
                        </a:rPr>
                        <a:t>FSNC: (672/699) 96.14%</a:t>
                      </a:r>
                    </a:p>
                    <a:p>
                      <a:r>
                        <a:rPr lang="en-US" sz="1400" b="1" dirty="0" smtClean="0">
                          <a:latin typeface="Arial Narrow" panose="020B0606020202030204" pitchFamily="34" charset="0"/>
                        </a:rPr>
                        <a:t>KZN: (279/281) 99.29%</a:t>
                      </a:r>
                    </a:p>
                    <a:p>
                      <a:r>
                        <a:rPr lang="en-US" sz="1400" b="1" dirty="0" smtClean="0">
                          <a:latin typeface="Arial Narrow" panose="020B0606020202030204" pitchFamily="34" charset="0"/>
                        </a:rPr>
                        <a:t>WC: (616/625) 98.56 %</a:t>
                      </a:r>
                    </a:p>
                    <a:p>
                      <a:r>
                        <a:rPr lang="en-US" sz="1400" b="1" dirty="0" smtClean="0">
                          <a:latin typeface="Arial Narrow" panose="020B0606020202030204" pitchFamily="34" charset="0"/>
                        </a:rPr>
                        <a:t>GP: (792/795) 99.58%</a:t>
                      </a:r>
                    </a:p>
                    <a:p>
                      <a:r>
                        <a:rPr lang="en-US" sz="1400" b="1" dirty="0" smtClean="0">
                          <a:latin typeface="Arial Narrow" panose="020B0606020202030204" pitchFamily="34" charset="0"/>
                        </a:rPr>
                        <a:t>EC: (747/751) 99.51%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D05E"/>
                    </a:solidFill>
                  </a:tcPr>
                </a:tc>
                <a:tc>
                  <a:txBody>
                    <a:bodyPr/>
                    <a:lstStyle/>
                    <a:p>
                      <a:r>
                        <a:rPr lang="en-US" sz="1400" dirty="0" smtClean="0">
                          <a:latin typeface="Arial Narrow" panose="020B0606020202030204" pitchFamily="34" charset="0"/>
                        </a:rPr>
                        <a:t>8.70%</a:t>
                      </a:r>
                      <a:endParaRPr lang="en-US" sz="1400" dirty="0">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0" i="0" u="none" strike="noStrike" kern="1200" baseline="0" dirty="0" smtClean="0">
                          <a:solidFill>
                            <a:srgbClr val="000000"/>
                          </a:solidFill>
                          <a:effectLst/>
                          <a:latin typeface="Arial Narrow" panose="020B0606020202030204" pitchFamily="34" charset="0"/>
                          <a:ea typeface="+mn-ea"/>
                          <a:cs typeface="Arial" panose="020B0604020202020204" pitchFamily="34" charset="0"/>
                        </a:rPr>
                        <a:t>Target achieved through support and partnership with external stakeholders such as ( Safety and Security Sector Education and Training Authority( SASSETA) , </a:t>
                      </a:r>
                    </a:p>
                    <a:p>
                      <a:pPr marL="0" algn="l" defTabSz="914331" rtl="0" eaLnBrk="1" fontAlgn="t" latinLnBrk="0" hangingPunct="1"/>
                      <a:r>
                        <a:rPr lang="en-US" sz="1400" b="0" i="0" u="none" strike="noStrike" kern="1200" baseline="0" dirty="0" smtClean="0">
                          <a:solidFill>
                            <a:srgbClr val="000000"/>
                          </a:solidFill>
                          <a:effectLst/>
                          <a:latin typeface="Arial Narrow" panose="020B0606020202030204" pitchFamily="34" charset="0"/>
                          <a:ea typeface="+mn-ea"/>
                          <a:cs typeface="Arial" panose="020B0604020202020204" pitchFamily="34" charset="0"/>
                        </a:rPr>
                        <a:t> Service Seta and MerSeta.</a:t>
                      </a:r>
                      <a:endParaRPr lang="en-US" sz="1400" b="0" i="0" u="none" strike="noStrike" kern="1200" baseline="0" dirty="0">
                        <a:solidFill>
                          <a:srgbClr val="000000"/>
                        </a:solidFill>
                        <a:effectLst/>
                        <a:latin typeface="Arial Narrow" panose="020B0606020202030204" pitchFamily="34" charset="0"/>
                        <a:ea typeface="+mn-ea"/>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r>
                        <a:rPr lang="en-US" sz="1400" b="0" i="0" u="none" strike="noStrike" kern="1200" baseline="0" dirty="0" smtClean="0">
                          <a:solidFill>
                            <a:srgbClr val="000000"/>
                          </a:solidFill>
                          <a:effectLst/>
                          <a:latin typeface="Arial Narrow" panose="020B0606020202030204" pitchFamily="34" charset="0"/>
                          <a:ea typeface="+mn-ea"/>
                          <a:cs typeface="Arial" panose="020B0604020202020204" pitchFamily="34" charset="0"/>
                        </a:rPr>
                        <a:t>n/a</a:t>
                      </a:r>
                      <a:endParaRPr lang="en-US" sz="1400" b="0" i="0" u="none" strike="noStrike" kern="1200" baseline="0" dirty="0">
                        <a:solidFill>
                          <a:srgbClr val="000000"/>
                        </a:solidFill>
                        <a:effectLst/>
                        <a:latin typeface="Arial Narrow" panose="020B0606020202030204" pitchFamily="34" charset="0"/>
                        <a:ea typeface="+mn-ea"/>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1808261">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dirty="0" smtClean="0">
                          <a:solidFill>
                            <a:schemeClr val="tx1"/>
                          </a:solidFill>
                          <a:effectLst/>
                          <a:latin typeface="Arial Narrow" panose="020B0606020202030204" pitchFamily="34" charset="0"/>
                        </a:rPr>
                        <a:t>Percentage of offenders  participating in skills development programmes measured against the number of offenders enrolled per financial year</a:t>
                      </a:r>
                    </a:p>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dirty="0" smtClean="0">
                          <a:solidFill>
                            <a:schemeClr val="accent5"/>
                          </a:solidFill>
                          <a:effectLst/>
                          <a:latin typeface="Arial Narrow" panose="020B0606020202030204" pitchFamily="34" charset="0"/>
                        </a:rPr>
                        <a:t>(Short</a:t>
                      </a:r>
                      <a:r>
                        <a:rPr lang="en-US" sz="1400" b="1" i="0" u="none" strike="noStrike" baseline="0" dirty="0" smtClean="0">
                          <a:solidFill>
                            <a:schemeClr val="accent5"/>
                          </a:solidFill>
                          <a:effectLst/>
                          <a:latin typeface="Arial Narrow" panose="020B0606020202030204" pitchFamily="34" charset="0"/>
                        </a:rPr>
                        <a:t> –skills training)</a:t>
                      </a:r>
                      <a:endParaRPr lang="en-US" sz="1400" b="1" i="0" u="none" strike="noStrike" dirty="0" smtClean="0">
                        <a:solidFill>
                          <a:schemeClr val="accent5"/>
                        </a:solidFill>
                        <a:effectLst/>
                        <a:latin typeface="Arial Narrow" panose="020B0606020202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80%</a:t>
                      </a:r>
                    </a:p>
                    <a:p>
                      <a:pPr marL="0" algn="l" defTabSz="914331" rtl="0" eaLnBrk="1" fontAlgn="t" latinLnBrk="0" hangingPunct="1"/>
                      <a:r>
                        <a:rPr lang="en-ZA" sz="1400" b="0" i="0" u="none" strike="noStrike" kern="1200" dirty="0" smtClean="0">
                          <a:solidFill>
                            <a:srgbClr val="000000"/>
                          </a:solidFill>
                          <a:effectLst/>
                          <a:latin typeface="Arial Narrow" panose="020B0606020202030204" pitchFamily="34" charset="0"/>
                          <a:ea typeface="+mn-ea"/>
                          <a:cs typeface="+mn-cs"/>
                        </a:rPr>
                        <a:t>(2</a:t>
                      </a:r>
                      <a:r>
                        <a:rPr lang="en-ZA" sz="1400" b="0" i="0" u="none" strike="noStrike" kern="1200" baseline="0" dirty="0" smtClean="0">
                          <a:solidFill>
                            <a:srgbClr val="000000"/>
                          </a:solidFill>
                          <a:effectLst/>
                          <a:latin typeface="Arial Narrow" panose="020B0606020202030204" pitchFamily="34" charset="0"/>
                          <a:ea typeface="+mn-ea"/>
                          <a:cs typeface="+mn-cs"/>
                        </a:rPr>
                        <a:t> 439/3 042</a:t>
                      </a:r>
                      <a:r>
                        <a:rPr lang="en-ZA" sz="1400" b="0" i="0" u="none" strike="noStrike" kern="1200" dirty="0" smtClean="0">
                          <a:solidFill>
                            <a:srgbClr val="000000"/>
                          </a:solidFill>
                          <a:effectLst/>
                          <a:latin typeface="Arial Narrow" panose="020B0606020202030204" pitchFamily="34" charset="0"/>
                          <a:ea typeface="+mn-ea"/>
                          <a:cs typeface="+mn-cs"/>
                        </a:rPr>
                        <a:t>)</a:t>
                      </a:r>
                    </a:p>
                    <a:p>
                      <a:pPr marL="0" algn="l" defTabSz="914331" rtl="0" eaLnBrk="1" fontAlgn="t" latinLnBrk="0" hangingPunct="1"/>
                      <a:endParaRPr lang="en-ZA" sz="1400" b="0" i="0" u="none" strike="noStrike" kern="1200" dirty="0" smtClean="0">
                        <a:solidFill>
                          <a:srgbClr val="000000"/>
                        </a:solidFill>
                        <a:effectLst/>
                        <a:latin typeface="Arial Narrow" panose="020B0606020202030204" pitchFamily="34" charset="0"/>
                        <a:ea typeface="+mn-ea"/>
                        <a:cs typeface="+mn-cs"/>
                      </a:endParaRPr>
                    </a:p>
                    <a:p>
                      <a:pPr marL="0" algn="l" defTabSz="914331" rtl="0" eaLnBrk="1" fontAlgn="t" latinLnBrk="0" hangingPunct="1"/>
                      <a:r>
                        <a:rPr lang="en-ZA" sz="1400" b="0" i="0" u="none" strike="noStrike" kern="1200" dirty="0" smtClean="0">
                          <a:solidFill>
                            <a:srgbClr val="000000"/>
                          </a:solidFill>
                          <a:effectLst/>
                          <a:latin typeface="Arial Narrow" panose="020B0606020202030204" pitchFamily="34" charset="0"/>
                          <a:ea typeface="+mn-ea"/>
                          <a:cs typeface="+mn-cs"/>
                        </a:rPr>
                        <a:t>LMN: (393/489) 80%</a:t>
                      </a:r>
                    </a:p>
                    <a:p>
                      <a:pPr marL="0" algn="l" defTabSz="914331" rtl="0" eaLnBrk="1" fontAlgn="t" latinLnBrk="0" hangingPunct="1"/>
                      <a:r>
                        <a:rPr lang="en-ZA" sz="1400" b="0" i="0" u="none" strike="noStrike" kern="1200" dirty="0" smtClean="0">
                          <a:solidFill>
                            <a:srgbClr val="000000"/>
                          </a:solidFill>
                          <a:effectLst/>
                          <a:latin typeface="Arial Narrow" panose="020B0606020202030204" pitchFamily="34" charset="0"/>
                          <a:ea typeface="+mn-ea"/>
                          <a:cs typeface="+mn-cs"/>
                        </a:rPr>
                        <a:t>FSNC: (381/477) 80%</a:t>
                      </a:r>
                    </a:p>
                    <a:p>
                      <a:pPr marL="0" algn="l" defTabSz="914331" rtl="0" eaLnBrk="1" fontAlgn="t" latinLnBrk="0" hangingPunct="1"/>
                      <a:r>
                        <a:rPr lang="en-ZA" sz="1400" b="0" i="0" u="none" strike="noStrike" kern="1200" dirty="0" smtClean="0">
                          <a:solidFill>
                            <a:srgbClr val="000000"/>
                          </a:solidFill>
                          <a:effectLst/>
                          <a:latin typeface="Arial Narrow" panose="020B0606020202030204" pitchFamily="34" charset="0"/>
                          <a:ea typeface="+mn-ea"/>
                          <a:cs typeface="+mn-cs"/>
                        </a:rPr>
                        <a:t>KZN: (564/705) 80%</a:t>
                      </a:r>
                    </a:p>
                    <a:p>
                      <a:pPr marL="0" algn="l" defTabSz="914331" rtl="0" eaLnBrk="1" fontAlgn="t" latinLnBrk="0" hangingPunct="1"/>
                      <a:r>
                        <a:rPr lang="en-ZA" sz="1400" b="0" i="0" u="none" strike="noStrike" kern="1200" dirty="0" smtClean="0">
                          <a:solidFill>
                            <a:srgbClr val="000000"/>
                          </a:solidFill>
                          <a:effectLst/>
                          <a:latin typeface="Arial Narrow" panose="020B0606020202030204" pitchFamily="34" charset="0"/>
                          <a:ea typeface="+mn-ea"/>
                          <a:cs typeface="+mn-cs"/>
                        </a:rPr>
                        <a:t>WC: (384/477) 80%</a:t>
                      </a:r>
                    </a:p>
                    <a:p>
                      <a:pPr marL="0" algn="l" defTabSz="914331" rtl="0" eaLnBrk="1" fontAlgn="t" latinLnBrk="0" hangingPunct="1"/>
                      <a:r>
                        <a:rPr lang="en-ZA" sz="1400" b="0" i="0" u="none" strike="noStrike" kern="1200" dirty="0" smtClean="0">
                          <a:solidFill>
                            <a:srgbClr val="000000"/>
                          </a:solidFill>
                          <a:effectLst/>
                          <a:latin typeface="Arial Narrow" panose="020B0606020202030204" pitchFamily="34" charset="0"/>
                          <a:ea typeface="+mn-ea"/>
                          <a:cs typeface="+mn-cs"/>
                        </a:rPr>
                        <a:t>GP: (573/714) 80%</a:t>
                      </a:r>
                    </a:p>
                    <a:p>
                      <a:pPr marL="0" algn="l" defTabSz="914331" rtl="0" eaLnBrk="1" fontAlgn="t" latinLnBrk="0" hangingPunct="1"/>
                      <a:r>
                        <a:rPr lang="en-ZA" sz="1400" b="0" i="0" u="none" strike="noStrike" kern="1200" dirty="0" smtClean="0">
                          <a:solidFill>
                            <a:srgbClr val="000000"/>
                          </a:solidFill>
                          <a:effectLst/>
                          <a:latin typeface="Arial Narrow" panose="020B0606020202030204" pitchFamily="34" charset="0"/>
                          <a:ea typeface="+mn-ea"/>
                          <a:cs typeface="+mn-cs"/>
                        </a:rPr>
                        <a:t>EC: (144/180) 80%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99.76%</a:t>
                      </a:r>
                    </a:p>
                    <a:p>
                      <a:pPr marL="0" marR="0" lvl="0" indent="0" algn="l" defTabSz="914331" rtl="0" eaLnBrk="1" fontAlgn="t"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(2 111/2 116)</a:t>
                      </a:r>
                    </a:p>
                    <a:p>
                      <a:pPr marL="0" marR="0" lvl="0" indent="0" algn="l" defTabSz="914331" rtl="0" eaLnBrk="1" fontAlgn="t" latinLnBrk="0" hangingPunct="1">
                        <a:lnSpc>
                          <a:spcPct val="100000"/>
                        </a:lnSpc>
                        <a:spcBef>
                          <a:spcPts val="0"/>
                        </a:spcBef>
                        <a:spcAft>
                          <a:spcPts val="0"/>
                        </a:spcAft>
                        <a:buClrTx/>
                        <a:buSzTx/>
                        <a:buFontTx/>
                        <a:buNone/>
                        <a:tabLst/>
                        <a:defRPr/>
                      </a:pPr>
                      <a:endParaRPr kumimoji="0" lang="en-ZA" sz="14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endParaRPr>
                    </a:p>
                    <a:p>
                      <a:pPr marL="0" marR="0" lvl="0" indent="0" algn="l" defTabSz="914331" rtl="0" eaLnBrk="1" fontAlgn="t"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LMN: (460/460) 100 %</a:t>
                      </a:r>
                    </a:p>
                    <a:p>
                      <a:pPr marL="0" marR="0" lvl="0" indent="0" algn="l" defTabSz="914331" rtl="0" eaLnBrk="1" fontAlgn="t"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FSNC: (550/551) 99.82 %</a:t>
                      </a:r>
                    </a:p>
                    <a:p>
                      <a:pPr marL="0" marR="0" lvl="0" indent="0" algn="l" defTabSz="914331" rtl="0" eaLnBrk="1" fontAlgn="t"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KZN: (334/334) 100%</a:t>
                      </a:r>
                    </a:p>
                    <a:p>
                      <a:pPr marL="0" marR="0" lvl="0" indent="0" algn="l" defTabSz="914331" rtl="0" eaLnBrk="1" fontAlgn="t"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WC: (297/297) 100%</a:t>
                      </a:r>
                    </a:p>
                    <a:p>
                      <a:pPr marL="0" marR="0" lvl="0" indent="0" algn="l" defTabSz="914331" rtl="0" eaLnBrk="1" fontAlgn="t"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GP: (429/429) 100%</a:t>
                      </a:r>
                    </a:p>
                    <a:p>
                      <a:pPr marL="0" marR="0" lvl="0" indent="0" algn="l" defTabSz="914331" rtl="0" eaLnBrk="1" fontAlgn="t"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EC: (41/45) 91.11%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D05E"/>
                    </a:solidFill>
                  </a:tcPr>
                </a:tc>
                <a:tc>
                  <a:txBody>
                    <a:bodyPr/>
                    <a:lstStyle/>
                    <a:p>
                      <a:pPr marL="0" algn="l" defTabSz="914331" rtl="0" eaLnBrk="1" fontAlgn="t" latinLnBrk="0" hangingPunct="1"/>
                      <a:r>
                        <a:rPr kumimoji="0" lang="en-US" sz="1400" b="0"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19.76%</a:t>
                      </a:r>
                      <a:endParaRPr kumimoji="0" lang="en-ZA" sz="1400" b="0"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0" i="0" u="none" strike="noStrike" kern="1200" baseline="0" dirty="0" smtClean="0">
                          <a:solidFill>
                            <a:srgbClr val="000000"/>
                          </a:solidFill>
                          <a:effectLst/>
                          <a:latin typeface="Arial Narrow" panose="020B0606020202030204" pitchFamily="34" charset="0"/>
                          <a:ea typeface="+mn-ea"/>
                          <a:cs typeface="Arial" panose="020B0604020202020204" pitchFamily="34" charset="0"/>
                        </a:rPr>
                        <a:t>Target achieved through support and partnership with external stakeholders such as ( Safety and Security Sector Education and Training Authority( SASSETA), </a:t>
                      </a:r>
                    </a:p>
                    <a:p>
                      <a:pPr marL="0" algn="l" defTabSz="914331" rtl="0" eaLnBrk="1" fontAlgn="t" latinLnBrk="0" hangingPunct="1"/>
                      <a:r>
                        <a:rPr lang="en-US" sz="1400" b="0" i="0" u="none" strike="noStrike" kern="1200" baseline="0" dirty="0" smtClean="0">
                          <a:solidFill>
                            <a:srgbClr val="000000"/>
                          </a:solidFill>
                          <a:effectLst/>
                          <a:latin typeface="Arial Narrow" panose="020B0606020202030204" pitchFamily="34" charset="0"/>
                          <a:ea typeface="+mn-ea"/>
                          <a:cs typeface="Arial" panose="020B0604020202020204" pitchFamily="34" charset="0"/>
                        </a:rPr>
                        <a:t> Service Seta and MerSeta.</a:t>
                      </a:r>
                    </a:p>
                    <a:p>
                      <a:pPr marL="0" marR="0" indent="0" algn="l" defTabSz="914331" rtl="0" eaLnBrk="1" fontAlgn="t" latinLnBrk="0" hangingPunct="1">
                        <a:lnSpc>
                          <a:spcPct val="100000"/>
                        </a:lnSpc>
                        <a:spcBef>
                          <a:spcPts val="0"/>
                        </a:spcBef>
                        <a:spcAft>
                          <a:spcPts val="0"/>
                        </a:spcAft>
                        <a:buClrTx/>
                        <a:buSzTx/>
                        <a:buFontTx/>
                        <a:buNone/>
                        <a:tabLst/>
                        <a:defRPr/>
                      </a:pPr>
                      <a:r>
                        <a:rPr lang="en-US" sz="1400" b="0" i="0" u="none" strike="noStrike" kern="1200" baseline="0" dirty="0" smtClean="0">
                          <a:solidFill>
                            <a:srgbClr val="000000"/>
                          </a:solidFill>
                          <a:effectLst/>
                          <a:latin typeface="Arial Narrow" panose="020B0606020202030204" pitchFamily="34" charset="0"/>
                          <a:ea typeface="+mn-ea"/>
                          <a:cs typeface="Arial" panose="020B0604020202020204" pitchFamily="34" charset="0"/>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r>
                        <a:rPr lang="en-US" sz="1400" b="0" i="0" u="none" strike="noStrike" kern="1200" baseline="0" dirty="0" smtClean="0">
                          <a:solidFill>
                            <a:srgbClr val="000000"/>
                          </a:solidFill>
                          <a:effectLst/>
                          <a:latin typeface="Arial Narrow" panose="020B0606020202030204" pitchFamily="34" charset="0"/>
                          <a:ea typeface="+mn-ea"/>
                          <a:cs typeface="Arial" panose="020B0604020202020204" pitchFamily="34" charset="0"/>
                        </a:rPr>
                        <a:t>n/a</a:t>
                      </a:r>
                      <a:endParaRPr lang="en-ZA" sz="1400" b="0" i="0" u="none" strike="noStrike" kern="1200" baseline="0" dirty="0">
                        <a:solidFill>
                          <a:srgbClr val="000000"/>
                        </a:solidFill>
                        <a:effectLst/>
                        <a:latin typeface="Arial Narrow" panose="020B0606020202030204" pitchFamily="34" charset="0"/>
                        <a:ea typeface="+mn-ea"/>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bl>
          </a:graphicData>
        </a:graphic>
      </p:graphicFrame>
      <p:sp>
        <p:nvSpPr>
          <p:cNvPr id="6" name="Title 3"/>
          <p:cNvSpPr>
            <a:spLocks noGrp="1"/>
          </p:cNvSpPr>
          <p:nvPr>
            <p:ph type="title"/>
          </p:nvPr>
        </p:nvSpPr>
        <p:spPr>
          <a:xfrm>
            <a:off x="328533" y="532871"/>
            <a:ext cx="8647112" cy="812530"/>
          </a:xfrm>
        </p:spPr>
        <p:txBody>
          <a:bodyPr anchor="ctr"/>
          <a:lstStyle/>
          <a:p>
            <a:pPr lvl="0" algn="ctr">
              <a:lnSpc>
                <a:spcPct val="110000"/>
              </a:lnSpc>
            </a:pPr>
            <a:r>
              <a:rPr lang="en-US" sz="2400" kern="1200" dirty="0" smtClean="0">
                <a:solidFill>
                  <a:srgbClr val="006600"/>
                </a:solidFill>
              </a:rPr>
              <a:t>PROGRAMME 3: REHABILITATION</a:t>
            </a:r>
            <a:r>
              <a:rPr lang="en-US" sz="2400" kern="1200" dirty="0" smtClean="0">
                <a:solidFill>
                  <a:srgbClr val="FF0000"/>
                </a:solidFill>
              </a:rPr>
              <a:t/>
            </a:r>
            <a:br>
              <a:rPr lang="en-US" sz="2400" kern="1200" dirty="0" smtClean="0">
                <a:solidFill>
                  <a:srgbClr val="FF0000"/>
                </a:solidFill>
              </a:rPr>
            </a:br>
            <a:r>
              <a:rPr lang="en-US" sz="2400" kern="1200" dirty="0" smtClean="0"/>
              <a:t>OFFENDER DEVELOPMENT</a:t>
            </a:r>
            <a:endParaRPr lang="en-US" sz="2400" dirty="0"/>
          </a:p>
        </p:txBody>
      </p:sp>
    </p:spTree>
    <p:extLst>
      <p:ext uri="{BB962C8B-B14F-4D97-AF65-F5344CB8AC3E}">
        <p14:creationId xmlns:p14="http://schemas.microsoft.com/office/powerpoint/2010/main" xmlns="" val="12512363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448031346"/>
              </p:ext>
            </p:extLst>
          </p:nvPr>
        </p:nvGraphicFramePr>
        <p:xfrm>
          <a:off x="218409" y="1659777"/>
          <a:ext cx="8706513" cy="3721848"/>
        </p:xfrm>
        <a:graphic>
          <a:graphicData uri="http://schemas.openxmlformats.org/drawingml/2006/table">
            <a:tbl>
              <a:tblPr firstRow="1" bandRow="1">
                <a:tableStyleId>{5C22544A-7EE6-4342-B048-85BDC9FD1C3A}</a:tableStyleId>
              </a:tblPr>
              <a:tblGrid>
                <a:gridCol w="1315116">
                  <a:extLst>
                    <a:ext uri="{9D8B030D-6E8A-4147-A177-3AD203B41FA5}">
                      <a16:colId xmlns:a16="http://schemas.microsoft.com/office/drawing/2014/main" xmlns="" val="20000"/>
                    </a:ext>
                  </a:extLst>
                </a:gridCol>
                <a:gridCol w="1981200">
                  <a:extLst>
                    <a:ext uri="{9D8B030D-6E8A-4147-A177-3AD203B41FA5}">
                      <a16:colId xmlns:a16="http://schemas.microsoft.com/office/drawing/2014/main" xmlns="" val="20001"/>
                    </a:ext>
                  </a:extLst>
                </a:gridCol>
                <a:gridCol w="2133600">
                  <a:extLst>
                    <a:ext uri="{9D8B030D-6E8A-4147-A177-3AD203B41FA5}">
                      <a16:colId xmlns:a16="http://schemas.microsoft.com/office/drawing/2014/main" xmlns="" val="20002"/>
                    </a:ext>
                  </a:extLst>
                </a:gridCol>
                <a:gridCol w="914400">
                  <a:extLst>
                    <a:ext uri="{9D8B030D-6E8A-4147-A177-3AD203B41FA5}">
                      <a16:colId xmlns:a16="http://schemas.microsoft.com/office/drawing/2014/main" xmlns="" val="20003"/>
                    </a:ext>
                  </a:extLst>
                </a:gridCol>
                <a:gridCol w="1582093">
                  <a:extLst>
                    <a:ext uri="{9D8B030D-6E8A-4147-A177-3AD203B41FA5}">
                      <a16:colId xmlns:a16="http://schemas.microsoft.com/office/drawing/2014/main" xmlns="" val="20004"/>
                    </a:ext>
                  </a:extLst>
                </a:gridCol>
                <a:gridCol w="780104">
                  <a:extLst>
                    <a:ext uri="{9D8B030D-6E8A-4147-A177-3AD203B41FA5}">
                      <a16:colId xmlns:a16="http://schemas.microsoft.com/office/drawing/2014/main" xmlns="" val="20005"/>
                    </a:ext>
                  </a:extLst>
                </a:gridCol>
              </a:tblGrid>
              <a:tr h="938643">
                <a:tc>
                  <a:txBody>
                    <a:bodyPr/>
                    <a:lstStyle/>
                    <a:p>
                      <a:pPr marL="0" algn="l" defTabSz="914331" rtl="0" eaLnBrk="1" fontAlgn="t" latinLnBrk="0" hangingPunct="1"/>
                      <a:r>
                        <a:rPr lang="en-US" sz="1400" b="1" i="0" u="none" strike="noStrike" kern="1200" dirty="0" smtClean="0">
                          <a:solidFill>
                            <a:schemeClr val="bg1"/>
                          </a:solidFill>
                          <a:effectLst/>
                          <a:latin typeface="Arial Narrow" panose="020B0606020202030204" pitchFamily="34" charset="0"/>
                          <a:ea typeface="+mn-ea"/>
                          <a:cs typeface="+mn-cs"/>
                        </a:rPr>
                        <a:t>Performance Indicator</a:t>
                      </a:r>
                      <a:endParaRPr lang="en-US" sz="1400" b="1" i="0" u="none" strike="noStrike" kern="1200" dirty="0">
                        <a:solidFill>
                          <a:schemeClr val="bg1"/>
                        </a:solidFill>
                        <a:effectLst/>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400" b="1" i="0" u="none" strike="noStrike" kern="1200" dirty="0" smtClean="0">
                          <a:solidFill>
                            <a:schemeClr val="bg1"/>
                          </a:solidFill>
                          <a:effectLst/>
                          <a:latin typeface="Arial Narrow" panose="020B0606020202030204" pitchFamily="34" charset="0"/>
                          <a:ea typeface="+mn-ea"/>
                          <a:cs typeface="+mn-cs"/>
                        </a:rPr>
                        <a:t>Q3 Target 2019/20 </a:t>
                      </a:r>
                      <a:endParaRPr lang="en-US" sz="1400" b="1" i="0" u="none" strike="noStrike" kern="1200" dirty="0">
                        <a:solidFill>
                          <a:schemeClr val="bg1"/>
                        </a:solidFill>
                        <a:effectLst/>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400" b="1" i="0" u="none" strike="noStrike" kern="1200" dirty="0" smtClean="0">
                          <a:solidFill>
                            <a:schemeClr val="bg1"/>
                          </a:solidFill>
                          <a:effectLst/>
                          <a:latin typeface="Arial Narrow" panose="020B0606020202030204" pitchFamily="34" charset="0"/>
                          <a:ea typeface="+mn-ea"/>
                          <a:cs typeface="+mn-cs"/>
                        </a:rPr>
                        <a:t>Quarter 3</a:t>
                      </a:r>
                      <a:r>
                        <a:rPr lang="en-US" sz="1400" b="1" i="0" u="none" strike="noStrike" kern="1200" dirty="0">
                          <a:solidFill>
                            <a:schemeClr val="bg1"/>
                          </a:solidFill>
                          <a:effectLst/>
                          <a:latin typeface="Arial Narrow" panose="020B0606020202030204" pitchFamily="34" charset="0"/>
                          <a:ea typeface="+mn-ea"/>
                          <a:cs typeface="+mn-cs"/>
                        </a:rPr>
                        <a:t/>
                      </a:r>
                      <a:br>
                        <a:rPr lang="en-US" sz="1400" b="1" i="0" u="none" strike="noStrike" kern="1200" dirty="0">
                          <a:solidFill>
                            <a:schemeClr val="bg1"/>
                          </a:solidFill>
                          <a:effectLst/>
                          <a:latin typeface="Arial Narrow" panose="020B0606020202030204" pitchFamily="34" charset="0"/>
                          <a:ea typeface="+mn-ea"/>
                          <a:cs typeface="+mn-cs"/>
                        </a:rPr>
                      </a:br>
                      <a:r>
                        <a:rPr lang="en-US" sz="1400" b="1" i="0" u="none" strike="noStrike" kern="1200" dirty="0">
                          <a:solidFill>
                            <a:schemeClr val="bg1"/>
                          </a:solidFill>
                          <a:effectLst/>
                          <a:latin typeface="Arial Narrow" panose="020B0606020202030204" pitchFamily="34" charset="0"/>
                          <a:ea typeface="+mn-ea"/>
                          <a:cs typeface="+mn-cs"/>
                        </a:rPr>
                        <a:t>Performance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400" b="1" i="0" u="none" strike="noStrike" kern="1200" dirty="0" smtClean="0">
                          <a:solidFill>
                            <a:schemeClr val="bg1"/>
                          </a:solidFill>
                          <a:effectLst/>
                          <a:latin typeface="Arial Narrow" panose="020B0606020202030204" pitchFamily="34" charset="0"/>
                          <a:ea typeface="+mn-ea"/>
                          <a:cs typeface="+mn-cs"/>
                        </a:rPr>
                        <a:t>Deviation from planned  target</a:t>
                      </a:r>
                      <a:endParaRPr lang="en-US" sz="1400" b="1" i="0" u="none" strike="noStrike" kern="1200" dirty="0">
                        <a:solidFill>
                          <a:schemeClr val="bg1"/>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smtClean="0">
                          <a:solidFill>
                            <a:schemeClr val="bg1"/>
                          </a:solidFill>
                          <a:effectLst/>
                          <a:latin typeface="Arial Narrow" panose="020B0606020202030204" pitchFamily="34" charset="0"/>
                          <a:ea typeface="+mn-ea"/>
                          <a:cs typeface="+mn-cs"/>
                        </a:rPr>
                        <a:t>Reasons for over/under achievement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smtClean="0">
                          <a:solidFill>
                            <a:schemeClr val="bg1"/>
                          </a:solidFill>
                          <a:effectLst/>
                          <a:latin typeface="Arial Narrow" panose="020B0606020202030204" pitchFamily="34" charset="0"/>
                          <a:ea typeface="+mn-ea"/>
                          <a:cs typeface="+mn-cs"/>
                        </a:rPr>
                        <a:t>Corrective action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1905000">
                <a:tc>
                  <a:txBody>
                    <a:bodyPr/>
                    <a:lstStyle/>
                    <a:p>
                      <a:pPr algn="l" fontAlgn="t"/>
                      <a:r>
                        <a:rPr lang="en-US" sz="1400" b="1" i="0" u="none" strike="noStrike" dirty="0" smtClean="0">
                          <a:solidFill>
                            <a:schemeClr val="tx1"/>
                          </a:solidFill>
                          <a:effectLst/>
                          <a:latin typeface="Arial Narrow" panose="020B0606020202030204" pitchFamily="34" charset="0"/>
                        </a:rPr>
                        <a:t>Percentage of offenders  participating in skills development programmes measured against the number of offenders enrolled per financial year (TVET)</a:t>
                      </a:r>
                    </a:p>
                    <a:p>
                      <a:pPr algn="l" fontAlgn="t"/>
                      <a:endParaRPr lang="en-US" sz="1400" b="1" i="0" u="none" strike="noStrike" dirty="0" smtClean="0">
                        <a:solidFill>
                          <a:schemeClr val="tx1"/>
                        </a:solidFill>
                        <a:effectLst/>
                        <a:latin typeface="Arial Narrow" panose="020B0606020202030204" pitchFamily="34" charset="0"/>
                      </a:endParaRPr>
                    </a:p>
                    <a:p>
                      <a:pPr algn="l" fontAlgn="t"/>
                      <a:endParaRPr lang="en-US" sz="1400" b="1" i="0" u="none" strike="noStrike" dirty="0" smtClean="0">
                        <a:solidFill>
                          <a:srgbClr val="FF0000"/>
                        </a:solidFill>
                        <a:effectLst/>
                        <a:latin typeface="Arial Narrow" panose="020B0606020202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400" b="1" i="0" u="none" strike="noStrike" kern="1200" dirty="0" smtClean="0">
                          <a:solidFill>
                            <a:srgbClr val="000000"/>
                          </a:solidFill>
                          <a:effectLst/>
                          <a:latin typeface="Arial Narrow" panose="020B0606020202030204" pitchFamily="34" charset="0"/>
                          <a:ea typeface="+mn-ea"/>
                          <a:cs typeface="+mn-cs"/>
                        </a:rPr>
                        <a:t>80%</a:t>
                      </a:r>
                    </a:p>
                    <a:p>
                      <a:pPr algn="l" fontAlgn="t"/>
                      <a:r>
                        <a:rPr lang="en-US" sz="1400" b="1" i="0" u="none" strike="noStrike" kern="1200" dirty="0" smtClean="0">
                          <a:solidFill>
                            <a:srgbClr val="000000"/>
                          </a:solidFill>
                          <a:effectLst/>
                          <a:latin typeface="Arial Narrow" panose="020B0606020202030204" pitchFamily="34" charset="0"/>
                          <a:ea typeface="+mn-ea"/>
                          <a:cs typeface="+mn-cs"/>
                        </a:rPr>
                        <a:t>(3</a:t>
                      </a:r>
                      <a:r>
                        <a:rPr lang="en-US" sz="1400" b="1" i="0" u="none" strike="noStrike" kern="1200" baseline="0" dirty="0" smtClean="0">
                          <a:solidFill>
                            <a:srgbClr val="000000"/>
                          </a:solidFill>
                          <a:effectLst/>
                          <a:latin typeface="Arial Narrow" panose="020B0606020202030204" pitchFamily="34" charset="0"/>
                          <a:ea typeface="+mn-ea"/>
                          <a:cs typeface="+mn-cs"/>
                        </a:rPr>
                        <a:t> 591/4 490</a:t>
                      </a:r>
                      <a:r>
                        <a:rPr lang="en-US" sz="1400" b="1" i="0" u="none" strike="noStrike" kern="1200" dirty="0" smtClean="0">
                          <a:solidFill>
                            <a:srgbClr val="000000"/>
                          </a:solidFill>
                          <a:effectLst/>
                          <a:latin typeface="Arial Narrow" panose="020B0606020202030204" pitchFamily="34" charset="0"/>
                          <a:ea typeface="+mn-ea"/>
                          <a:cs typeface="+mn-cs"/>
                        </a:rPr>
                        <a:t>)</a:t>
                      </a:r>
                    </a:p>
                    <a:p>
                      <a:pPr algn="l" fontAlgn="t"/>
                      <a:endParaRPr lang="en-US" sz="1400" b="0" i="0" u="none" strike="noStrike" kern="1200" dirty="0" smtClean="0">
                        <a:solidFill>
                          <a:srgbClr val="000000"/>
                        </a:solidFill>
                        <a:effectLst/>
                        <a:latin typeface="Arial Narrow" panose="020B0606020202030204" pitchFamily="34" charset="0"/>
                        <a:ea typeface="+mn-ea"/>
                        <a:cs typeface="+mn-cs"/>
                      </a:endParaRPr>
                    </a:p>
                    <a:p>
                      <a:pPr algn="l" fontAlgn="t"/>
                      <a:r>
                        <a:rPr lang="en-US" sz="1400" b="0" i="0" u="none" strike="noStrike" kern="1200" dirty="0" smtClean="0">
                          <a:solidFill>
                            <a:srgbClr val="000000"/>
                          </a:solidFill>
                          <a:effectLst/>
                          <a:latin typeface="Arial Narrow" panose="020B0606020202030204" pitchFamily="34" charset="0"/>
                          <a:ea typeface="+mn-ea"/>
                          <a:cs typeface="+mn-cs"/>
                        </a:rPr>
                        <a:t>LMN: (531/665) 80%</a:t>
                      </a:r>
                    </a:p>
                    <a:p>
                      <a:pPr algn="l" fontAlgn="t"/>
                      <a:r>
                        <a:rPr lang="en-US" sz="1400" b="0" i="0" u="none" strike="noStrike" kern="1200" dirty="0" smtClean="0">
                          <a:solidFill>
                            <a:srgbClr val="000000"/>
                          </a:solidFill>
                          <a:effectLst/>
                          <a:latin typeface="Arial Narrow" panose="020B0606020202030204" pitchFamily="34" charset="0"/>
                          <a:ea typeface="+mn-ea"/>
                          <a:cs typeface="+mn-cs"/>
                        </a:rPr>
                        <a:t>FSNC: (549/687) 80%</a:t>
                      </a:r>
                    </a:p>
                    <a:p>
                      <a:pPr algn="l" fontAlgn="t"/>
                      <a:r>
                        <a:rPr lang="en-US" sz="1400" b="0" i="0" u="none" strike="noStrike" kern="1200" dirty="0" smtClean="0">
                          <a:solidFill>
                            <a:srgbClr val="000000"/>
                          </a:solidFill>
                          <a:effectLst/>
                          <a:latin typeface="Arial Narrow" panose="020B0606020202030204" pitchFamily="34" charset="0"/>
                          <a:ea typeface="+mn-ea"/>
                          <a:cs typeface="+mn-cs"/>
                        </a:rPr>
                        <a:t>KZN: (473/591) 80%</a:t>
                      </a:r>
                    </a:p>
                    <a:p>
                      <a:pPr algn="l" fontAlgn="t"/>
                      <a:r>
                        <a:rPr lang="en-US" sz="1400" b="0" i="0" u="none" strike="noStrike" kern="1200" dirty="0" smtClean="0">
                          <a:solidFill>
                            <a:srgbClr val="000000"/>
                          </a:solidFill>
                          <a:effectLst/>
                          <a:latin typeface="Arial Narrow" panose="020B0606020202030204" pitchFamily="34" charset="0"/>
                          <a:ea typeface="+mn-ea"/>
                          <a:cs typeface="+mn-cs"/>
                        </a:rPr>
                        <a:t>WC: (360/450) 80%</a:t>
                      </a:r>
                    </a:p>
                    <a:p>
                      <a:pPr algn="l" fontAlgn="t"/>
                      <a:r>
                        <a:rPr lang="en-US" sz="1400" b="0" i="0" u="none" strike="noStrike" kern="1200" dirty="0" smtClean="0">
                          <a:solidFill>
                            <a:srgbClr val="000000"/>
                          </a:solidFill>
                          <a:effectLst/>
                          <a:latin typeface="Arial Narrow" panose="020B0606020202030204" pitchFamily="34" charset="0"/>
                          <a:ea typeface="+mn-ea"/>
                          <a:cs typeface="+mn-cs"/>
                        </a:rPr>
                        <a:t>GP: (1</a:t>
                      </a:r>
                      <a:r>
                        <a:rPr lang="en-US" sz="1400" b="0" i="0" u="none" strike="noStrike" kern="1200" baseline="0" dirty="0" smtClean="0">
                          <a:solidFill>
                            <a:srgbClr val="000000"/>
                          </a:solidFill>
                          <a:effectLst/>
                          <a:latin typeface="Arial Narrow" panose="020B0606020202030204" pitchFamily="34" charset="0"/>
                          <a:ea typeface="+mn-ea"/>
                          <a:cs typeface="+mn-cs"/>
                        </a:rPr>
                        <a:t> 144/1 428</a:t>
                      </a:r>
                      <a:r>
                        <a:rPr lang="en-US" sz="1400" b="0" i="0" u="none" strike="noStrike" kern="1200" dirty="0" smtClean="0">
                          <a:solidFill>
                            <a:srgbClr val="000000"/>
                          </a:solidFill>
                          <a:effectLst/>
                          <a:latin typeface="Arial Narrow" panose="020B0606020202030204" pitchFamily="34" charset="0"/>
                          <a:ea typeface="+mn-ea"/>
                          <a:cs typeface="+mn-cs"/>
                        </a:rPr>
                        <a:t>) 80%</a:t>
                      </a:r>
                    </a:p>
                    <a:p>
                      <a:pPr algn="l" fontAlgn="t"/>
                      <a:r>
                        <a:rPr lang="en-US" sz="1400" b="0" i="0" u="none" strike="noStrike" kern="1200" dirty="0" smtClean="0">
                          <a:solidFill>
                            <a:srgbClr val="000000"/>
                          </a:solidFill>
                          <a:effectLst/>
                          <a:latin typeface="Arial Narrow" panose="020B0606020202030204" pitchFamily="34" charset="0"/>
                          <a:ea typeface="+mn-ea"/>
                          <a:cs typeface="+mn-cs"/>
                        </a:rPr>
                        <a:t>EC: (535/671) 80%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dirty="0" smtClean="0">
                          <a:solidFill>
                            <a:schemeClr val="tx1"/>
                          </a:solidFill>
                          <a:effectLst/>
                          <a:latin typeface="Arial Narrow" panose="020B0606020202030204" pitchFamily="34" charset="0"/>
                        </a:rPr>
                        <a:t>98.44%</a:t>
                      </a:r>
                    </a:p>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dirty="0" smtClean="0">
                          <a:solidFill>
                            <a:schemeClr val="tx1"/>
                          </a:solidFill>
                          <a:effectLst/>
                          <a:latin typeface="Arial Narrow" panose="020B0606020202030204" pitchFamily="34" charset="0"/>
                        </a:rPr>
                        <a:t>(6 701</a:t>
                      </a:r>
                      <a:r>
                        <a:rPr lang="en-US" sz="1400" b="1" i="0" u="none" strike="noStrike" baseline="0" dirty="0" smtClean="0">
                          <a:solidFill>
                            <a:schemeClr val="tx1"/>
                          </a:solidFill>
                          <a:effectLst/>
                          <a:latin typeface="Arial Narrow" panose="020B0606020202030204" pitchFamily="34" charset="0"/>
                        </a:rPr>
                        <a:t>/6 807</a:t>
                      </a:r>
                      <a:r>
                        <a:rPr lang="en-US" sz="1400" b="1" i="0" u="none" strike="noStrike" dirty="0" smtClean="0">
                          <a:solidFill>
                            <a:schemeClr val="tx1"/>
                          </a:solidFill>
                          <a:effectLst/>
                          <a:latin typeface="Arial Narrow" panose="020B0606020202030204" pitchFamily="34" charset="0"/>
                        </a:rPr>
                        <a:t>)</a:t>
                      </a:r>
                    </a:p>
                    <a:p>
                      <a:pPr marL="0" marR="0" indent="0" algn="l" defTabSz="914331" rtl="0" eaLnBrk="1" fontAlgn="t" latinLnBrk="0" hangingPunct="1">
                        <a:lnSpc>
                          <a:spcPct val="100000"/>
                        </a:lnSpc>
                        <a:spcBef>
                          <a:spcPts val="0"/>
                        </a:spcBef>
                        <a:spcAft>
                          <a:spcPts val="0"/>
                        </a:spcAft>
                        <a:buClrTx/>
                        <a:buSzTx/>
                        <a:buFontTx/>
                        <a:buNone/>
                        <a:tabLst/>
                        <a:defRPr/>
                      </a:pPr>
                      <a:endParaRPr lang="en-US" sz="1400" b="1" i="0" u="none" strike="noStrike" dirty="0" smtClean="0">
                        <a:solidFill>
                          <a:schemeClr val="tx1"/>
                        </a:solidFill>
                        <a:effectLst/>
                        <a:latin typeface="Arial Narrow" panose="020B0606020202030204" pitchFamily="34" charset="0"/>
                      </a:endParaRPr>
                    </a:p>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dirty="0" smtClean="0">
                          <a:solidFill>
                            <a:schemeClr val="tx1"/>
                          </a:solidFill>
                          <a:effectLst/>
                          <a:latin typeface="Arial Narrow" panose="020B0606020202030204" pitchFamily="34" charset="0"/>
                        </a:rPr>
                        <a:t>LMN: (1 494/1</a:t>
                      </a:r>
                      <a:r>
                        <a:rPr lang="en-US" sz="1400" b="1" i="0" u="none" strike="noStrike" baseline="0" dirty="0" smtClean="0">
                          <a:solidFill>
                            <a:schemeClr val="tx1"/>
                          </a:solidFill>
                          <a:effectLst/>
                          <a:latin typeface="Arial Narrow" panose="020B0606020202030204" pitchFamily="34" charset="0"/>
                        </a:rPr>
                        <a:t> 526</a:t>
                      </a:r>
                      <a:r>
                        <a:rPr lang="en-US" sz="1400" b="1" i="0" u="none" strike="noStrike" dirty="0" smtClean="0">
                          <a:solidFill>
                            <a:schemeClr val="tx1"/>
                          </a:solidFill>
                          <a:effectLst/>
                          <a:latin typeface="Arial Narrow" panose="020B0606020202030204" pitchFamily="34" charset="0"/>
                        </a:rPr>
                        <a:t>) 97.90%</a:t>
                      </a:r>
                    </a:p>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dirty="0" smtClean="0">
                          <a:solidFill>
                            <a:schemeClr val="tx1"/>
                          </a:solidFill>
                          <a:effectLst/>
                          <a:latin typeface="Arial Narrow" panose="020B0606020202030204" pitchFamily="34" charset="0"/>
                        </a:rPr>
                        <a:t>FSNC: (1</a:t>
                      </a:r>
                      <a:r>
                        <a:rPr lang="en-US" sz="1400" b="1" i="0" u="none" strike="noStrike" baseline="0" dirty="0" smtClean="0">
                          <a:solidFill>
                            <a:schemeClr val="tx1"/>
                          </a:solidFill>
                          <a:effectLst/>
                          <a:latin typeface="Arial Narrow" panose="020B0606020202030204" pitchFamily="34" charset="0"/>
                        </a:rPr>
                        <a:t> 173/1 179</a:t>
                      </a:r>
                      <a:r>
                        <a:rPr lang="en-US" sz="1400" b="1" i="0" u="none" strike="noStrike" dirty="0" smtClean="0">
                          <a:solidFill>
                            <a:schemeClr val="tx1"/>
                          </a:solidFill>
                          <a:effectLst/>
                          <a:latin typeface="Arial Narrow" panose="020B0606020202030204" pitchFamily="34" charset="0"/>
                        </a:rPr>
                        <a:t>) 99.49%</a:t>
                      </a:r>
                    </a:p>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dirty="0" smtClean="0">
                          <a:solidFill>
                            <a:schemeClr val="tx1"/>
                          </a:solidFill>
                          <a:effectLst/>
                          <a:latin typeface="Arial Narrow" panose="020B0606020202030204" pitchFamily="34" charset="0"/>
                        </a:rPr>
                        <a:t>KZN: (276/</a:t>
                      </a:r>
                      <a:r>
                        <a:rPr lang="en-US" sz="1400" b="1" i="0" u="none" strike="noStrike" baseline="0" dirty="0" smtClean="0">
                          <a:solidFill>
                            <a:schemeClr val="tx1"/>
                          </a:solidFill>
                          <a:effectLst/>
                          <a:latin typeface="Arial Narrow" panose="020B0606020202030204" pitchFamily="34" charset="0"/>
                        </a:rPr>
                        <a:t> 278</a:t>
                      </a:r>
                      <a:r>
                        <a:rPr lang="en-US" sz="1400" b="1" i="0" u="none" strike="noStrike" dirty="0" smtClean="0">
                          <a:solidFill>
                            <a:schemeClr val="tx1"/>
                          </a:solidFill>
                          <a:effectLst/>
                          <a:latin typeface="Arial Narrow" panose="020B0606020202030204" pitchFamily="34" charset="0"/>
                        </a:rPr>
                        <a:t>) 99.10%</a:t>
                      </a:r>
                    </a:p>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dirty="0" smtClean="0">
                          <a:solidFill>
                            <a:schemeClr val="tx1"/>
                          </a:solidFill>
                          <a:effectLst/>
                          <a:latin typeface="Arial Narrow" panose="020B0606020202030204" pitchFamily="34" charset="0"/>
                        </a:rPr>
                        <a:t>WC: (177/178) 99.44%</a:t>
                      </a:r>
                    </a:p>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dirty="0" smtClean="0">
                          <a:solidFill>
                            <a:schemeClr val="tx1"/>
                          </a:solidFill>
                          <a:effectLst/>
                          <a:latin typeface="Arial Narrow" panose="020B0606020202030204" pitchFamily="34" charset="0"/>
                        </a:rPr>
                        <a:t>GP: (3</a:t>
                      </a:r>
                      <a:r>
                        <a:rPr lang="en-US" sz="1400" b="1" i="0" u="none" strike="noStrike" baseline="0" dirty="0" smtClean="0">
                          <a:solidFill>
                            <a:schemeClr val="tx1"/>
                          </a:solidFill>
                          <a:effectLst/>
                          <a:latin typeface="Arial Narrow" panose="020B0606020202030204" pitchFamily="34" charset="0"/>
                        </a:rPr>
                        <a:t> 064/3 127</a:t>
                      </a:r>
                      <a:r>
                        <a:rPr lang="en-US" sz="1400" b="1" i="0" u="none" strike="noStrike" dirty="0" smtClean="0">
                          <a:solidFill>
                            <a:schemeClr val="tx1"/>
                          </a:solidFill>
                          <a:effectLst/>
                          <a:latin typeface="Arial Narrow" panose="020B0606020202030204" pitchFamily="34" charset="0"/>
                        </a:rPr>
                        <a:t>) 98.01%</a:t>
                      </a:r>
                    </a:p>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dirty="0" smtClean="0">
                          <a:solidFill>
                            <a:schemeClr val="tx1"/>
                          </a:solidFill>
                          <a:effectLst/>
                          <a:latin typeface="Arial Narrow" panose="020B0606020202030204" pitchFamily="34" charset="0"/>
                        </a:rPr>
                        <a:t>EC: (517/520) 99.49%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D05E"/>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Arial Narrow" panose="020B0606020202030204" pitchFamily="34" charset="0"/>
                        </a:rPr>
                        <a:t>18.44%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r>
                        <a:rPr lang="en-US" sz="1400" b="0" i="0" u="none" strike="noStrike" kern="1200" baseline="0" dirty="0" smtClean="0">
                          <a:solidFill>
                            <a:srgbClr val="000000"/>
                          </a:solidFill>
                          <a:effectLst/>
                          <a:latin typeface="Arial Narrow" panose="020B0606020202030204" pitchFamily="34" charset="0"/>
                          <a:ea typeface="+mn-ea"/>
                          <a:cs typeface="Arial" panose="020B0604020202020204" pitchFamily="34" charset="0"/>
                        </a:rPr>
                        <a:t>Partnership with TVET colleges assisted DCS with programme provisioning.</a:t>
                      </a:r>
                      <a:endParaRPr lang="en-US" sz="1400" b="0" i="0" u="none" strike="noStrike" kern="1200" baseline="0" dirty="0">
                        <a:solidFill>
                          <a:srgbClr val="000000"/>
                        </a:solidFill>
                        <a:effectLst/>
                        <a:latin typeface="Arial Narrow" panose="020B0606020202030204" pitchFamily="34" charset="0"/>
                        <a:ea typeface="+mn-ea"/>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r>
                        <a:rPr lang="en-US" sz="1400" b="0" i="0" u="none" strike="noStrike" kern="1200" baseline="0" dirty="0" smtClean="0">
                          <a:solidFill>
                            <a:srgbClr val="000000"/>
                          </a:solidFill>
                          <a:effectLst/>
                          <a:latin typeface="Arial Narrow" panose="020B0606020202030204" pitchFamily="34" charset="0"/>
                          <a:ea typeface="+mn-ea"/>
                          <a:cs typeface="Arial" panose="020B0604020202020204" pitchFamily="34" charset="0"/>
                        </a:rPr>
                        <a:t>n/a</a:t>
                      </a:r>
                      <a:endParaRPr lang="en-US" sz="1400" b="0" i="0" u="none" strike="noStrike" kern="1200" baseline="0" dirty="0">
                        <a:solidFill>
                          <a:srgbClr val="000000"/>
                        </a:solidFill>
                        <a:effectLst/>
                        <a:latin typeface="Arial Narrow" panose="020B0606020202030204" pitchFamily="34" charset="0"/>
                        <a:ea typeface="+mn-ea"/>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bl>
          </a:graphicData>
        </a:graphic>
      </p:graphicFrame>
      <p:sp>
        <p:nvSpPr>
          <p:cNvPr id="6" name="Title 3"/>
          <p:cNvSpPr>
            <a:spLocks noGrp="1"/>
          </p:cNvSpPr>
          <p:nvPr>
            <p:ph type="title"/>
          </p:nvPr>
        </p:nvSpPr>
        <p:spPr>
          <a:xfrm>
            <a:off x="372100" y="644378"/>
            <a:ext cx="8647112" cy="812530"/>
          </a:xfrm>
        </p:spPr>
        <p:txBody>
          <a:bodyPr anchor="ctr"/>
          <a:lstStyle/>
          <a:p>
            <a:pPr lvl="0" algn="ctr">
              <a:lnSpc>
                <a:spcPct val="110000"/>
              </a:lnSpc>
            </a:pPr>
            <a:r>
              <a:rPr lang="en-US" sz="2400" kern="1200" dirty="0" smtClean="0">
                <a:solidFill>
                  <a:srgbClr val="006600"/>
                </a:solidFill>
              </a:rPr>
              <a:t>PROGRAMME 3: REHABILITATION</a:t>
            </a:r>
            <a:r>
              <a:rPr lang="en-US" sz="2400" kern="1200" dirty="0" smtClean="0">
                <a:solidFill>
                  <a:srgbClr val="FF0000"/>
                </a:solidFill>
              </a:rPr>
              <a:t/>
            </a:r>
            <a:br>
              <a:rPr lang="en-US" sz="2400" kern="1200" dirty="0" smtClean="0">
                <a:solidFill>
                  <a:srgbClr val="FF0000"/>
                </a:solidFill>
              </a:rPr>
            </a:br>
            <a:r>
              <a:rPr lang="en-US" sz="2400" kern="1200" dirty="0" smtClean="0"/>
              <a:t>OFFENDER DEVELOPMENT</a:t>
            </a:r>
            <a:endParaRPr lang="en-US" sz="2400" dirty="0"/>
          </a:p>
        </p:txBody>
      </p:sp>
    </p:spTree>
    <p:extLst>
      <p:ext uri="{BB962C8B-B14F-4D97-AF65-F5344CB8AC3E}">
        <p14:creationId xmlns:p14="http://schemas.microsoft.com/office/powerpoint/2010/main" xmlns="" val="32530708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1699144737"/>
              </p:ext>
            </p:extLst>
          </p:nvPr>
        </p:nvGraphicFramePr>
        <p:xfrm>
          <a:off x="344485" y="1335288"/>
          <a:ext cx="8536965" cy="5081713"/>
        </p:xfrm>
        <a:graphic>
          <a:graphicData uri="http://schemas.openxmlformats.org/drawingml/2006/table">
            <a:tbl>
              <a:tblPr firstRow="1" bandRow="1">
                <a:tableStyleId>{5C22544A-7EE6-4342-B048-85BDC9FD1C3A}</a:tableStyleId>
              </a:tblPr>
              <a:tblGrid>
                <a:gridCol w="1624843">
                  <a:extLst>
                    <a:ext uri="{9D8B030D-6E8A-4147-A177-3AD203B41FA5}">
                      <a16:colId xmlns:a16="http://schemas.microsoft.com/office/drawing/2014/main" xmlns="" val="20000"/>
                    </a:ext>
                  </a:extLst>
                </a:gridCol>
                <a:gridCol w="936834">
                  <a:extLst>
                    <a:ext uri="{9D8B030D-6E8A-4147-A177-3AD203B41FA5}">
                      <a16:colId xmlns:a16="http://schemas.microsoft.com/office/drawing/2014/main" xmlns="" val="20001"/>
                    </a:ext>
                  </a:extLst>
                </a:gridCol>
                <a:gridCol w="1249379">
                  <a:extLst>
                    <a:ext uri="{9D8B030D-6E8A-4147-A177-3AD203B41FA5}">
                      <a16:colId xmlns:a16="http://schemas.microsoft.com/office/drawing/2014/main" xmlns="" val="20002"/>
                    </a:ext>
                  </a:extLst>
                </a:gridCol>
                <a:gridCol w="1213164">
                  <a:extLst>
                    <a:ext uri="{9D8B030D-6E8A-4147-A177-3AD203B41FA5}">
                      <a16:colId xmlns:a16="http://schemas.microsoft.com/office/drawing/2014/main" xmlns="" val="20003"/>
                    </a:ext>
                  </a:extLst>
                </a:gridCol>
                <a:gridCol w="2181885">
                  <a:extLst>
                    <a:ext uri="{9D8B030D-6E8A-4147-A177-3AD203B41FA5}">
                      <a16:colId xmlns:a16="http://schemas.microsoft.com/office/drawing/2014/main" xmlns="" val="20004"/>
                    </a:ext>
                  </a:extLst>
                </a:gridCol>
                <a:gridCol w="1330860">
                  <a:extLst>
                    <a:ext uri="{9D8B030D-6E8A-4147-A177-3AD203B41FA5}">
                      <a16:colId xmlns:a16="http://schemas.microsoft.com/office/drawing/2014/main" xmlns="" val="20005"/>
                    </a:ext>
                  </a:extLst>
                </a:gridCol>
              </a:tblGrid>
              <a:tr h="1008823">
                <a:tc>
                  <a:txBody>
                    <a:bodyPr/>
                    <a:lstStyle/>
                    <a:p>
                      <a:pPr marL="0" algn="l" defTabSz="914331" rtl="0" eaLnBrk="1" fontAlgn="t" latinLnBrk="0" hangingPunct="1"/>
                      <a:r>
                        <a:rPr lang="en-US" sz="1400" b="1" i="0" u="none" strike="noStrike" kern="1200" dirty="0" smtClean="0">
                          <a:solidFill>
                            <a:schemeClr val="bg1"/>
                          </a:solidFill>
                          <a:effectLst/>
                          <a:latin typeface="Arial Narrow" panose="020B0606020202030204" pitchFamily="34" charset="0"/>
                          <a:ea typeface="+mn-ea"/>
                          <a:cs typeface="+mn-cs"/>
                        </a:rPr>
                        <a:t>Performance Indicator</a:t>
                      </a:r>
                      <a:endParaRPr lang="en-US" sz="1400" b="1" i="0" u="none" strike="noStrike" kern="1200" dirty="0">
                        <a:solidFill>
                          <a:schemeClr val="bg1"/>
                        </a:solidFill>
                        <a:effectLst/>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400" b="1" i="0" u="none" strike="noStrike" kern="1200" dirty="0" smtClean="0">
                          <a:solidFill>
                            <a:schemeClr val="bg1"/>
                          </a:solidFill>
                          <a:effectLst/>
                          <a:latin typeface="Arial Narrow" panose="020B0606020202030204" pitchFamily="34" charset="0"/>
                          <a:ea typeface="+mn-ea"/>
                          <a:cs typeface="+mn-cs"/>
                        </a:rPr>
                        <a:t>Q3 Target 2019/20 </a:t>
                      </a:r>
                      <a:endParaRPr lang="en-US" sz="1400" b="1" i="0" u="none" strike="noStrike" kern="1200" dirty="0">
                        <a:solidFill>
                          <a:schemeClr val="bg1"/>
                        </a:solidFill>
                        <a:effectLst/>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400" b="1" i="0" u="none" strike="noStrike" kern="1200" dirty="0" smtClean="0">
                          <a:solidFill>
                            <a:schemeClr val="bg1"/>
                          </a:solidFill>
                          <a:effectLst/>
                          <a:latin typeface="Arial Narrow" panose="020B0606020202030204" pitchFamily="34" charset="0"/>
                          <a:ea typeface="+mn-ea"/>
                          <a:cs typeface="+mn-cs"/>
                        </a:rPr>
                        <a:t>Quarter 3</a:t>
                      </a:r>
                      <a:r>
                        <a:rPr lang="en-US" sz="1400" b="1" i="0" u="none" strike="noStrike" kern="1200" dirty="0">
                          <a:solidFill>
                            <a:schemeClr val="bg1"/>
                          </a:solidFill>
                          <a:effectLst/>
                          <a:latin typeface="Arial Narrow" panose="020B0606020202030204" pitchFamily="34" charset="0"/>
                          <a:ea typeface="+mn-ea"/>
                          <a:cs typeface="+mn-cs"/>
                        </a:rPr>
                        <a:t/>
                      </a:r>
                      <a:br>
                        <a:rPr lang="en-US" sz="1400" b="1" i="0" u="none" strike="noStrike" kern="1200" dirty="0">
                          <a:solidFill>
                            <a:schemeClr val="bg1"/>
                          </a:solidFill>
                          <a:effectLst/>
                          <a:latin typeface="Arial Narrow" panose="020B0606020202030204" pitchFamily="34" charset="0"/>
                          <a:ea typeface="+mn-ea"/>
                          <a:cs typeface="+mn-cs"/>
                        </a:rPr>
                      </a:br>
                      <a:r>
                        <a:rPr lang="en-US" sz="1400" b="1" i="0" u="none" strike="noStrike" kern="1200" dirty="0">
                          <a:solidFill>
                            <a:schemeClr val="bg1"/>
                          </a:solidFill>
                          <a:effectLst/>
                          <a:latin typeface="Arial Narrow" panose="020B0606020202030204" pitchFamily="34" charset="0"/>
                          <a:ea typeface="+mn-ea"/>
                          <a:cs typeface="+mn-cs"/>
                        </a:rPr>
                        <a:t>Performance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400" b="1" i="0" u="none" strike="noStrike" kern="1200" dirty="0" smtClean="0">
                          <a:solidFill>
                            <a:schemeClr val="bg1"/>
                          </a:solidFill>
                          <a:effectLst/>
                          <a:latin typeface="Arial Narrow" panose="020B0606020202030204" pitchFamily="34" charset="0"/>
                          <a:ea typeface="+mn-ea"/>
                          <a:cs typeface="+mn-cs"/>
                        </a:rPr>
                        <a:t>Deviation from planned  target</a:t>
                      </a:r>
                      <a:endParaRPr lang="en-US" sz="1400" b="1" i="0" u="none" strike="noStrike" kern="1200" dirty="0">
                        <a:solidFill>
                          <a:schemeClr val="bg1"/>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smtClean="0">
                          <a:solidFill>
                            <a:schemeClr val="bg1"/>
                          </a:solidFill>
                          <a:effectLst/>
                          <a:latin typeface="Arial Narrow" panose="020B0606020202030204" pitchFamily="34" charset="0"/>
                          <a:ea typeface="+mn-ea"/>
                          <a:cs typeface="+mn-cs"/>
                        </a:rPr>
                        <a:t>Reasons for over/under achievement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smtClean="0">
                          <a:solidFill>
                            <a:schemeClr val="bg1"/>
                          </a:solidFill>
                          <a:effectLst/>
                          <a:latin typeface="Arial Narrow" panose="020B0606020202030204" pitchFamily="34" charset="0"/>
                          <a:ea typeface="+mn-ea"/>
                          <a:cs typeface="+mn-cs"/>
                        </a:rPr>
                        <a:t>Corrective action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1770689">
                <a:tc rowSpan="2">
                  <a:txBody>
                    <a:bodyPr/>
                    <a:lstStyle/>
                    <a:p>
                      <a:pPr algn="l" fontAlgn="t"/>
                      <a:r>
                        <a:rPr lang="en-US" sz="1400" b="1" i="0" u="none" strike="noStrike" dirty="0" smtClean="0">
                          <a:solidFill>
                            <a:schemeClr val="tx1"/>
                          </a:solidFill>
                          <a:effectLst/>
                          <a:latin typeface="Arial Narrow" panose="020B0606020202030204" pitchFamily="34" charset="0"/>
                        </a:rPr>
                        <a:t>Number of offenders who participate in Educational programmes per the Daily Attendance Register per Academic Year (AET and FET)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r>
                        <a:rPr lang="en-US" sz="1400" b="1" i="0" u="none" strike="noStrike" kern="1200" dirty="0" smtClean="0">
                          <a:solidFill>
                            <a:schemeClr val="tx1"/>
                          </a:solidFill>
                          <a:effectLst/>
                          <a:latin typeface="Arial Narrow" panose="020B0606020202030204" pitchFamily="34" charset="0"/>
                          <a:ea typeface="+mn-ea"/>
                          <a:cs typeface="+mn-cs"/>
                        </a:rPr>
                        <a:t>10 527</a:t>
                      </a:r>
                    </a:p>
                    <a:p>
                      <a:pPr algn="l" fontAlgn="t"/>
                      <a:endParaRPr lang="en-US" sz="1400" b="0" i="0" u="none" strike="noStrike" dirty="0" smtClean="0">
                        <a:solidFill>
                          <a:schemeClr val="tx1"/>
                        </a:solidFill>
                        <a:effectLst/>
                        <a:latin typeface="Arial Narrow" panose="020B0606020202030204" pitchFamily="34" charset="0"/>
                      </a:endParaRPr>
                    </a:p>
                    <a:p>
                      <a:pPr algn="l" fontAlgn="t"/>
                      <a:r>
                        <a:rPr lang="en-US" sz="1400" b="0" i="0" u="none" strike="noStrike" dirty="0" smtClean="0">
                          <a:solidFill>
                            <a:schemeClr val="tx1"/>
                          </a:solidFill>
                          <a:effectLst/>
                          <a:latin typeface="Arial Narrow" panose="020B0606020202030204" pitchFamily="34" charset="0"/>
                        </a:rPr>
                        <a:t>LMN: 2 477</a:t>
                      </a:r>
                    </a:p>
                    <a:p>
                      <a:pPr algn="l" fontAlgn="t"/>
                      <a:r>
                        <a:rPr lang="en-US" sz="1400" b="0" i="0" u="none" strike="noStrike" dirty="0" smtClean="0">
                          <a:solidFill>
                            <a:schemeClr val="tx1"/>
                          </a:solidFill>
                          <a:effectLst/>
                          <a:latin typeface="Arial Narrow" panose="020B0606020202030204" pitchFamily="34" charset="0"/>
                        </a:rPr>
                        <a:t>FSNC:1 616</a:t>
                      </a:r>
                    </a:p>
                    <a:p>
                      <a:pPr algn="l" fontAlgn="t"/>
                      <a:r>
                        <a:rPr lang="en-US" sz="1400" b="0" i="0" u="none" strike="noStrike" dirty="0" smtClean="0">
                          <a:solidFill>
                            <a:schemeClr val="tx1"/>
                          </a:solidFill>
                          <a:effectLst/>
                          <a:latin typeface="Arial Narrow" panose="020B0606020202030204" pitchFamily="34" charset="0"/>
                        </a:rPr>
                        <a:t>KZN: 2 015</a:t>
                      </a:r>
                    </a:p>
                    <a:p>
                      <a:pPr algn="l" fontAlgn="t"/>
                      <a:r>
                        <a:rPr lang="en-US" sz="1400" b="0" i="0" u="none" strike="noStrike" dirty="0" smtClean="0">
                          <a:solidFill>
                            <a:schemeClr val="tx1"/>
                          </a:solidFill>
                          <a:effectLst/>
                          <a:latin typeface="Arial Narrow" panose="020B0606020202030204" pitchFamily="34" charset="0"/>
                        </a:rPr>
                        <a:t>WC: 1 422</a:t>
                      </a:r>
                    </a:p>
                    <a:p>
                      <a:pPr algn="l" fontAlgn="t"/>
                      <a:r>
                        <a:rPr lang="en-US" sz="1400" b="0" i="0" u="none" strike="noStrike" dirty="0" smtClean="0">
                          <a:solidFill>
                            <a:schemeClr val="tx1"/>
                          </a:solidFill>
                          <a:effectLst/>
                          <a:latin typeface="Arial Narrow" panose="020B0606020202030204" pitchFamily="34" charset="0"/>
                        </a:rPr>
                        <a:t>GP: 1 654</a:t>
                      </a:r>
                    </a:p>
                    <a:p>
                      <a:pPr algn="l" fontAlgn="t"/>
                      <a:r>
                        <a:rPr lang="en-US" sz="1400" b="0" i="0" u="none" strike="noStrike" dirty="0" smtClean="0">
                          <a:solidFill>
                            <a:schemeClr val="tx1"/>
                          </a:solidFill>
                          <a:effectLst/>
                          <a:latin typeface="Arial Narrow" panose="020B0606020202030204" pitchFamily="34" charset="0"/>
                        </a:rPr>
                        <a:t>EC: 1 343</a:t>
                      </a:r>
                    </a:p>
                    <a:p>
                      <a:pPr algn="l" fontAlgn="t"/>
                      <a:r>
                        <a:rPr lang="en-US" sz="1400" b="1" i="0" u="none" strike="noStrike" dirty="0" smtClean="0">
                          <a:solidFill>
                            <a:schemeClr val="tx1"/>
                          </a:solidFill>
                          <a:effectLst/>
                          <a:latin typeface="Arial Narrow" panose="020B0606020202030204" pitchFamily="34" charset="0"/>
                        </a:rPr>
                        <a:t>AET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r>
                        <a:rPr lang="en-US" sz="1400" b="1" i="0" u="none" strike="noStrike" dirty="0" smtClean="0">
                          <a:solidFill>
                            <a:schemeClr val="tx1"/>
                          </a:solidFill>
                          <a:effectLst/>
                          <a:latin typeface="Arial Narrow" panose="020B0606020202030204" pitchFamily="34" charset="0"/>
                        </a:rPr>
                        <a:t>10  053</a:t>
                      </a:r>
                    </a:p>
                    <a:p>
                      <a:pPr marL="0" algn="l" defTabSz="914331" rtl="0" eaLnBrk="1" fontAlgn="t" latinLnBrk="0" hangingPunct="1"/>
                      <a:endParaRPr lang="en-US" sz="1400" b="1" i="0" u="none" strike="noStrike" dirty="0" smtClean="0">
                        <a:solidFill>
                          <a:schemeClr val="tx1"/>
                        </a:solidFill>
                        <a:effectLst/>
                        <a:latin typeface="Arial Narrow" panose="020B0606020202030204" pitchFamily="34" charset="0"/>
                      </a:endParaRPr>
                    </a:p>
                    <a:p>
                      <a:pPr marL="0" algn="l" defTabSz="914331" rtl="0" eaLnBrk="1" fontAlgn="t" latinLnBrk="0" hangingPunct="1"/>
                      <a:r>
                        <a:rPr lang="en-US" sz="1400" b="1" i="0" u="none" strike="noStrike" kern="1200" dirty="0" smtClean="0">
                          <a:solidFill>
                            <a:schemeClr val="bg1"/>
                          </a:solidFill>
                          <a:effectLst/>
                          <a:latin typeface="Arial Narrow" panose="020B0606020202030204" pitchFamily="34" charset="0"/>
                          <a:ea typeface="+mn-ea"/>
                          <a:cs typeface="+mn-cs"/>
                        </a:rPr>
                        <a:t>LMN: 2</a:t>
                      </a:r>
                      <a:r>
                        <a:rPr lang="en-US" sz="1400" b="1" i="0" u="none" strike="noStrike" kern="1200" baseline="0" dirty="0" smtClean="0">
                          <a:solidFill>
                            <a:schemeClr val="bg1"/>
                          </a:solidFill>
                          <a:effectLst/>
                          <a:latin typeface="Arial Narrow" panose="020B0606020202030204" pitchFamily="34" charset="0"/>
                          <a:ea typeface="+mn-ea"/>
                          <a:cs typeface="+mn-cs"/>
                        </a:rPr>
                        <a:t> 301</a:t>
                      </a:r>
                      <a:endParaRPr lang="en-US" sz="1400" b="1" i="0" u="none" strike="noStrike" kern="1200" dirty="0" smtClean="0">
                        <a:solidFill>
                          <a:schemeClr val="bg1"/>
                        </a:solidFill>
                        <a:effectLst/>
                        <a:latin typeface="Arial Narrow" panose="020B0606020202030204" pitchFamily="34" charset="0"/>
                        <a:ea typeface="+mn-ea"/>
                        <a:cs typeface="+mn-cs"/>
                      </a:endParaRPr>
                    </a:p>
                    <a:p>
                      <a:pPr marL="0" algn="l" defTabSz="914331" rtl="0" eaLnBrk="1" fontAlgn="t" latinLnBrk="0" hangingPunct="1"/>
                      <a:r>
                        <a:rPr lang="en-US" sz="1400" b="1" i="0" u="none" strike="noStrike" kern="1200" dirty="0" smtClean="0">
                          <a:solidFill>
                            <a:schemeClr val="tx1"/>
                          </a:solidFill>
                          <a:effectLst/>
                          <a:latin typeface="Arial Narrow" panose="020B0606020202030204" pitchFamily="34" charset="0"/>
                          <a:ea typeface="+mn-ea"/>
                          <a:cs typeface="+mn-cs"/>
                        </a:rPr>
                        <a:t>FSNC: 1 689</a:t>
                      </a:r>
                    </a:p>
                    <a:p>
                      <a:pPr marL="0" algn="l" defTabSz="914331" rtl="0" eaLnBrk="1" fontAlgn="t" latinLnBrk="0" hangingPunct="1"/>
                      <a:r>
                        <a:rPr lang="en-US" sz="1400" b="1" i="0" u="none" strike="noStrike" kern="1200" dirty="0" smtClean="0">
                          <a:solidFill>
                            <a:schemeClr val="bg1"/>
                          </a:solidFill>
                          <a:effectLst/>
                          <a:latin typeface="Arial Narrow" panose="020B0606020202030204" pitchFamily="34" charset="0"/>
                          <a:ea typeface="+mn-ea"/>
                          <a:cs typeface="+mn-cs"/>
                        </a:rPr>
                        <a:t>KZN: 1 755</a:t>
                      </a:r>
                    </a:p>
                    <a:p>
                      <a:pPr marL="0" algn="l" defTabSz="914331" rtl="0" eaLnBrk="1" fontAlgn="t" latinLnBrk="0" hangingPunct="1"/>
                      <a:r>
                        <a:rPr lang="en-US" sz="1400" b="1" i="0" u="none" strike="noStrike" kern="1200" dirty="0" smtClean="0">
                          <a:solidFill>
                            <a:schemeClr val="bg1"/>
                          </a:solidFill>
                          <a:effectLst/>
                          <a:latin typeface="Arial Narrow" panose="020B0606020202030204" pitchFamily="34" charset="0"/>
                          <a:ea typeface="+mn-ea"/>
                          <a:cs typeface="+mn-cs"/>
                        </a:rPr>
                        <a:t>WC: 1 244</a:t>
                      </a:r>
                    </a:p>
                    <a:p>
                      <a:pPr marL="0" algn="l" defTabSz="914331" rtl="0" eaLnBrk="1" fontAlgn="t" latinLnBrk="0" hangingPunct="1"/>
                      <a:r>
                        <a:rPr lang="en-US" sz="1400" b="1" i="0" u="none" strike="noStrike" kern="1200" dirty="0" smtClean="0">
                          <a:solidFill>
                            <a:schemeClr val="tx1"/>
                          </a:solidFill>
                          <a:effectLst/>
                          <a:latin typeface="Arial Narrow" panose="020B0606020202030204" pitchFamily="34" charset="0"/>
                          <a:ea typeface="+mn-ea"/>
                          <a:cs typeface="+mn-cs"/>
                        </a:rPr>
                        <a:t>GP:  1 690</a:t>
                      </a:r>
                    </a:p>
                    <a:p>
                      <a:pPr marL="0" algn="l" defTabSz="914331" rtl="0" eaLnBrk="1" fontAlgn="t" latinLnBrk="0" hangingPunct="1"/>
                      <a:r>
                        <a:rPr lang="en-US" sz="1400" b="1" i="0" u="none" strike="noStrike" kern="1200" dirty="0" smtClean="0">
                          <a:solidFill>
                            <a:schemeClr val="tx1"/>
                          </a:solidFill>
                          <a:effectLst/>
                          <a:latin typeface="Arial Narrow" panose="020B0606020202030204" pitchFamily="34" charset="0"/>
                          <a:ea typeface="+mn-ea"/>
                          <a:cs typeface="+mn-cs"/>
                        </a:rPr>
                        <a:t>EC: 1 374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algn="l" defTabSz="914331" rtl="0" eaLnBrk="1" fontAlgn="t" latinLnBrk="0" hangingPunct="1"/>
                      <a:r>
                        <a:rPr lang="en-US" sz="1400" b="1" i="0" u="none" strike="noStrike" kern="1200" dirty="0" smtClean="0">
                          <a:solidFill>
                            <a:schemeClr val="tx1"/>
                          </a:solidFill>
                          <a:effectLst/>
                          <a:latin typeface="Arial Narrow" panose="020B0606020202030204" pitchFamily="34" charset="0"/>
                          <a:ea typeface="+mn-ea"/>
                          <a:cs typeface="+mn-cs"/>
                        </a:rPr>
                        <a:t>474</a:t>
                      </a:r>
                      <a:endParaRPr lang="en-ZA" sz="1400" b="1" i="0" u="none" strike="noStrike" kern="1200" dirty="0" smtClean="0">
                        <a:solidFill>
                          <a:schemeClr val="tx1"/>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lang="en-US" sz="1400" b="0" i="0" u="none" strike="noStrike" kern="1200" dirty="0" smtClean="0">
                          <a:solidFill>
                            <a:schemeClr val="tx1"/>
                          </a:solidFill>
                          <a:effectLst/>
                          <a:latin typeface="Arial Narrow" panose="020B0606020202030204" pitchFamily="34" charset="0"/>
                          <a:ea typeface="+mn-ea"/>
                          <a:cs typeface="+mn-cs"/>
                        </a:rPr>
                        <a:t>Target not achieved due to reduction of illiteracy level of the country.  As of 2015, South Africa's total literacy rate was around 94.37%, which means almost 95 percent of all South Africans could read and write.  The illiteracy level is decreasing at a rate of 1,59% per year, according to Statista.</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lang="en-ZA" sz="1400" b="0" i="0" u="none" strike="noStrike" kern="1200" dirty="0" smtClean="0">
                          <a:solidFill>
                            <a:schemeClr val="tx1"/>
                          </a:solidFill>
                          <a:effectLst/>
                          <a:latin typeface="Arial Narrow" panose="020B0606020202030204" pitchFamily="34" charset="0"/>
                          <a:ea typeface="+mn-ea"/>
                          <a:cs typeface="+mn-cs"/>
                        </a:rPr>
                        <a:t>Review of the target for the 2020 academic year</a:t>
                      </a:r>
                      <a:endParaRPr lang="en-ZA" sz="1400" b="0" i="0" u="none" strike="noStrike" kern="1200" dirty="0">
                        <a:solidFill>
                          <a:schemeClr val="tx1"/>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1605665">
                <a:tc vMerge="1">
                  <a:txBody>
                    <a:bodyPr/>
                    <a:lstStyle/>
                    <a:p>
                      <a:pPr algn="l" fontAlgn="t"/>
                      <a:endParaRPr lang="en-US" sz="1200" b="1" i="0" u="none" strike="noStrike" dirty="0">
                        <a:solidFill>
                          <a:schemeClr val="tx1"/>
                        </a:solidFill>
                        <a:effectLst/>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r>
                        <a:rPr lang="en-US" sz="1400" b="1" i="0" u="none" strike="noStrike" kern="1200" dirty="0" smtClean="0">
                          <a:solidFill>
                            <a:schemeClr val="tx1"/>
                          </a:solidFill>
                          <a:effectLst/>
                          <a:latin typeface="Arial Narrow" panose="020B0606020202030204" pitchFamily="34" charset="0"/>
                          <a:ea typeface="+mn-ea"/>
                          <a:cs typeface="+mn-cs"/>
                        </a:rPr>
                        <a:t>718</a:t>
                      </a:r>
                      <a:endParaRPr lang="en-ZA" sz="1400" b="1" i="0" u="none" strike="noStrike" kern="1200" dirty="0" smtClean="0">
                        <a:solidFill>
                          <a:schemeClr val="tx1"/>
                        </a:solidFill>
                        <a:effectLst/>
                        <a:latin typeface="Arial Narrow" panose="020B0606020202030204" pitchFamily="34" charset="0"/>
                        <a:ea typeface="+mn-ea"/>
                        <a:cs typeface="+mn-cs"/>
                      </a:endParaRPr>
                    </a:p>
                    <a:p>
                      <a:pPr marL="0" algn="l" defTabSz="914331" rtl="0" eaLnBrk="1" fontAlgn="t" latinLnBrk="0" hangingPunct="1"/>
                      <a:endParaRPr lang="en-ZA" sz="1400" b="0" i="0" u="none" strike="noStrike" kern="1200" dirty="0" smtClean="0">
                        <a:solidFill>
                          <a:schemeClr val="tx1"/>
                        </a:solidFill>
                        <a:effectLst/>
                        <a:latin typeface="Arial Narrow" panose="020B0606020202030204" pitchFamily="34" charset="0"/>
                        <a:ea typeface="+mn-ea"/>
                        <a:cs typeface="+mn-cs"/>
                      </a:endParaRPr>
                    </a:p>
                    <a:p>
                      <a:pPr marL="0" algn="l" defTabSz="914331" rtl="0" eaLnBrk="1" fontAlgn="t" latinLnBrk="0" hangingPunct="1"/>
                      <a:r>
                        <a:rPr lang="en-ZA" sz="1400" b="0" i="0" u="none" strike="noStrike" kern="1200" dirty="0" smtClean="0">
                          <a:solidFill>
                            <a:schemeClr val="tx1"/>
                          </a:solidFill>
                          <a:effectLst/>
                          <a:latin typeface="Arial Narrow" panose="020B0606020202030204" pitchFamily="34" charset="0"/>
                          <a:ea typeface="+mn-ea"/>
                          <a:cs typeface="+mn-cs"/>
                        </a:rPr>
                        <a:t>LMN: 137  </a:t>
                      </a:r>
                    </a:p>
                    <a:p>
                      <a:pPr marL="0" algn="l" defTabSz="914331" rtl="0" eaLnBrk="1" fontAlgn="t" latinLnBrk="0" hangingPunct="1"/>
                      <a:r>
                        <a:rPr lang="en-ZA" sz="1400" b="0" i="0" u="none" strike="noStrike" kern="1200" dirty="0" smtClean="0">
                          <a:solidFill>
                            <a:schemeClr val="tx1"/>
                          </a:solidFill>
                          <a:effectLst/>
                          <a:latin typeface="Arial Narrow" panose="020B0606020202030204" pitchFamily="34" charset="0"/>
                          <a:ea typeface="+mn-ea"/>
                          <a:cs typeface="+mn-cs"/>
                        </a:rPr>
                        <a:t>FSNC:  77</a:t>
                      </a:r>
                    </a:p>
                    <a:p>
                      <a:pPr marL="0" algn="l" defTabSz="914331" rtl="0" eaLnBrk="1" fontAlgn="t" latinLnBrk="0" hangingPunct="1"/>
                      <a:r>
                        <a:rPr lang="en-ZA" sz="1400" b="0" i="0" u="none" strike="noStrike" kern="1200" dirty="0" smtClean="0">
                          <a:solidFill>
                            <a:schemeClr val="tx1"/>
                          </a:solidFill>
                          <a:effectLst/>
                          <a:latin typeface="Arial Narrow" panose="020B0606020202030204" pitchFamily="34" charset="0"/>
                          <a:ea typeface="+mn-ea"/>
                          <a:cs typeface="+mn-cs"/>
                        </a:rPr>
                        <a:t>KZN:  233</a:t>
                      </a:r>
                    </a:p>
                    <a:p>
                      <a:pPr marL="0" algn="l" defTabSz="914331" rtl="0" eaLnBrk="1" fontAlgn="t" latinLnBrk="0" hangingPunct="1"/>
                      <a:r>
                        <a:rPr lang="en-ZA" sz="1400" b="0" i="0" u="none" strike="noStrike" kern="1200" dirty="0" smtClean="0">
                          <a:solidFill>
                            <a:schemeClr val="tx1"/>
                          </a:solidFill>
                          <a:effectLst/>
                          <a:latin typeface="Arial Narrow" panose="020B0606020202030204" pitchFamily="34" charset="0"/>
                          <a:ea typeface="+mn-ea"/>
                          <a:cs typeface="+mn-cs"/>
                        </a:rPr>
                        <a:t>WC:  41</a:t>
                      </a:r>
                    </a:p>
                    <a:p>
                      <a:pPr marL="0" algn="l" defTabSz="914331" rtl="0" eaLnBrk="1" fontAlgn="t" latinLnBrk="0" hangingPunct="1"/>
                      <a:r>
                        <a:rPr lang="en-ZA" sz="1400" b="0" i="0" u="none" strike="noStrike" kern="1200" dirty="0" smtClean="0">
                          <a:solidFill>
                            <a:schemeClr val="tx1"/>
                          </a:solidFill>
                          <a:effectLst/>
                          <a:latin typeface="Arial Narrow" panose="020B0606020202030204" pitchFamily="34" charset="0"/>
                          <a:ea typeface="+mn-ea"/>
                          <a:cs typeface="+mn-cs"/>
                        </a:rPr>
                        <a:t>GP:   117</a:t>
                      </a:r>
                    </a:p>
                    <a:p>
                      <a:pPr marL="0" algn="l" defTabSz="914331" rtl="0" eaLnBrk="1" fontAlgn="t" latinLnBrk="0" hangingPunct="1"/>
                      <a:r>
                        <a:rPr lang="en-ZA" sz="1400" b="0" i="0" u="none" strike="noStrike" kern="1200" dirty="0" smtClean="0">
                          <a:solidFill>
                            <a:schemeClr val="tx1"/>
                          </a:solidFill>
                          <a:effectLst/>
                          <a:latin typeface="Arial Narrow" panose="020B0606020202030204" pitchFamily="34" charset="0"/>
                          <a:ea typeface="+mn-ea"/>
                          <a:cs typeface="+mn-cs"/>
                        </a:rPr>
                        <a:t>EC:  113</a:t>
                      </a:r>
                    </a:p>
                    <a:p>
                      <a:pPr marL="0" algn="l" defTabSz="914331" rtl="0" eaLnBrk="1" fontAlgn="t" latinLnBrk="0" hangingPunct="1"/>
                      <a:r>
                        <a:rPr lang="en-ZA" sz="1400" b="1" i="0" u="none" strike="noStrike" kern="1200" dirty="0" smtClean="0">
                          <a:solidFill>
                            <a:schemeClr val="tx1"/>
                          </a:solidFill>
                          <a:effectLst/>
                          <a:latin typeface="Arial Narrow" panose="020B0606020202030204" pitchFamily="34" charset="0"/>
                          <a:ea typeface="+mn-ea"/>
                          <a:cs typeface="+mn-cs"/>
                        </a:rPr>
                        <a:t>FET</a:t>
                      </a:r>
                      <a:endParaRPr lang="en-ZA" sz="1400" b="1" i="0" u="none" strike="noStrike" kern="1200" dirty="0">
                        <a:solidFill>
                          <a:schemeClr val="tx1"/>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r>
                        <a:rPr lang="en-US" sz="1400" b="1" i="0" u="none" strike="noStrike" kern="1200" dirty="0" smtClean="0">
                          <a:solidFill>
                            <a:schemeClr val="tx1"/>
                          </a:solidFill>
                          <a:effectLst/>
                          <a:latin typeface="Arial Narrow" panose="020B0606020202030204" pitchFamily="34" charset="0"/>
                          <a:ea typeface="+mn-ea"/>
                          <a:cs typeface="+mn-cs"/>
                        </a:rPr>
                        <a:t>911</a:t>
                      </a:r>
                    </a:p>
                    <a:p>
                      <a:pPr marL="0" algn="l" defTabSz="914331" rtl="0" eaLnBrk="1" fontAlgn="t" latinLnBrk="0" hangingPunct="1"/>
                      <a:endParaRPr lang="en-ZA" sz="1400" b="1" i="0" u="none" strike="noStrike" kern="1200" dirty="0" smtClean="0">
                        <a:solidFill>
                          <a:schemeClr val="tx1"/>
                        </a:solidFill>
                        <a:effectLst/>
                        <a:latin typeface="Arial Narrow" panose="020B0606020202030204" pitchFamily="34" charset="0"/>
                        <a:ea typeface="+mn-ea"/>
                        <a:cs typeface="+mn-cs"/>
                      </a:endParaRPr>
                    </a:p>
                    <a:p>
                      <a:pPr marL="0" algn="l" defTabSz="914331" rtl="0" eaLnBrk="1" fontAlgn="t" latinLnBrk="0" hangingPunct="1"/>
                      <a:r>
                        <a:rPr lang="en-ZA" sz="1400" b="1" i="0" u="none" strike="noStrike" kern="1200" dirty="0" smtClean="0">
                          <a:solidFill>
                            <a:schemeClr val="tx1"/>
                          </a:solidFill>
                          <a:effectLst/>
                          <a:latin typeface="Arial Narrow" panose="020B0606020202030204" pitchFamily="34" charset="0"/>
                          <a:ea typeface="+mn-ea"/>
                          <a:cs typeface="+mn-cs"/>
                        </a:rPr>
                        <a:t>LMN: 314</a:t>
                      </a:r>
                    </a:p>
                    <a:p>
                      <a:pPr marL="0" algn="l" defTabSz="914331" rtl="0" eaLnBrk="1" fontAlgn="t" latinLnBrk="0" hangingPunct="1"/>
                      <a:r>
                        <a:rPr lang="en-ZA" sz="1400" b="1" i="0" u="none" strike="noStrike" kern="1200" dirty="0" smtClean="0">
                          <a:solidFill>
                            <a:schemeClr val="tx1"/>
                          </a:solidFill>
                          <a:effectLst/>
                          <a:latin typeface="Arial Narrow" panose="020B0606020202030204" pitchFamily="34" charset="0"/>
                          <a:ea typeface="+mn-ea"/>
                          <a:cs typeface="+mn-cs"/>
                        </a:rPr>
                        <a:t>FSNC: 84</a:t>
                      </a:r>
                    </a:p>
                    <a:p>
                      <a:pPr marL="0" algn="l" defTabSz="914331" rtl="0" eaLnBrk="1" fontAlgn="t" latinLnBrk="0" hangingPunct="1"/>
                      <a:r>
                        <a:rPr lang="en-ZA" sz="1400" b="1" i="0" u="none" strike="noStrike" kern="1200" dirty="0" smtClean="0">
                          <a:solidFill>
                            <a:schemeClr val="tx1"/>
                          </a:solidFill>
                          <a:effectLst/>
                          <a:latin typeface="Arial Narrow" panose="020B0606020202030204" pitchFamily="34" charset="0"/>
                          <a:ea typeface="+mn-ea"/>
                          <a:cs typeface="+mn-cs"/>
                        </a:rPr>
                        <a:t>KZN: 237</a:t>
                      </a:r>
                    </a:p>
                    <a:p>
                      <a:pPr marL="0" algn="l" defTabSz="914331" rtl="0" eaLnBrk="1" fontAlgn="t" latinLnBrk="0" hangingPunct="1"/>
                      <a:r>
                        <a:rPr lang="en-ZA" sz="1400" b="1" i="0" u="none" strike="noStrike" kern="1200" dirty="0" smtClean="0">
                          <a:solidFill>
                            <a:schemeClr val="tx1"/>
                          </a:solidFill>
                          <a:effectLst/>
                          <a:latin typeface="Arial Narrow" panose="020B0606020202030204" pitchFamily="34" charset="0"/>
                          <a:ea typeface="+mn-ea"/>
                          <a:cs typeface="+mn-cs"/>
                        </a:rPr>
                        <a:t>WC: 45</a:t>
                      </a:r>
                    </a:p>
                    <a:p>
                      <a:pPr marL="0" algn="l" defTabSz="914331" rtl="0" eaLnBrk="1" fontAlgn="t" latinLnBrk="0" hangingPunct="1"/>
                      <a:r>
                        <a:rPr lang="en-ZA" sz="1400" b="1" i="0" u="none" strike="noStrike" kern="1200" dirty="0" smtClean="0">
                          <a:solidFill>
                            <a:srgbClr val="FF0000"/>
                          </a:solidFill>
                          <a:effectLst/>
                          <a:latin typeface="Arial Narrow" panose="020B0606020202030204" pitchFamily="34" charset="0"/>
                          <a:ea typeface="+mn-ea"/>
                          <a:cs typeface="+mn-cs"/>
                        </a:rPr>
                        <a:t>GP:  108</a:t>
                      </a:r>
                    </a:p>
                    <a:p>
                      <a:pPr marL="0" algn="l" defTabSz="914331" rtl="0" eaLnBrk="1" fontAlgn="t" latinLnBrk="0" hangingPunct="1"/>
                      <a:r>
                        <a:rPr lang="en-ZA" sz="1400" b="1" i="0" u="none" strike="noStrike" kern="1200" dirty="0" smtClean="0">
                          <a:solidFill>
                            <a:schemeClr val="tx1"/>
                          </a:solidFill>
                          <a:effectLst/>
                          <a:latin typeface="Arial Narrow" panose="020B0606020202030204" pitchFamily="34" charset="0"/>
                          <a:ea typeface="+mn-ea"/>
                          <a:cs typeface="+mn-cs"/>
                        </a:rPr>
                        <a:t>EC: 123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algn="l" defTabSz="914331" rtl="0" eaLnBrk="1" fontAlgn="t" latinLnBrk="0" hangingPunct="1"/>
                      <a:r>
                        <a:rPr lang="en-US" sz="1400" b="1" i="0" u="none" strike="noStrike" kern="1200" dirty="0" smtClean="0">
                          <a:solidFill>
                            <a:schemeClr val="tx1"/>
                          </a:solidFill>
                          <a:effectLst/>
                          <a:latin typeface="Arial Narrow" panose="020B0606020202030204" pitchFamily="34" charset="0"/>
                          <a:ea typeface="+mn-ea"/>
                          <a:cs typeface="+mn-cs"/>
                        </a:rPr>
                        <a:t>193</a:t>
                      </a:r>
                      <a:endParaRPr lang="en-ZA" sz="1400" b="1" i="0" u="none" strike="noStrike" kern="1200" dirty="0" smtClean="0">
                        <a:solidFill>
                          <a:schemeClr val="tx1"/>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lang="en-US" sz="1400" b="0" i="0" u="none" strike="noStrike" kern="1200" dirty="0" smtClean="0">
                          <a:solidFill>
                            <a:schemeClr val="tx1"/>
                          </a:solidFill>
                          <a:effectLst/>
                          <a:latin typeface="Arial Narrow" panose="020B0606020202030204" pitchFamily="34" charset="0"/>
                          <a:ea typeface="+mn-ea"/>
                          <a:cs typeface="+mn-cs"/>
                        </a:rPr>
                        <a:t>More learners are participating</a:t>
                      </a:r>
                      <a:r>
                        <a:rPr lang="en-US" sz="1400" b="0" i="0" u="none" strike="noStrike" kern="1200" baseline="0" dirty="0" smtClean="0">
                          <a:solidFill>
                            <a:schemeClr val="tx1"/>
                          </a:solidFill>
                          <a:effectLst/>
                          <a:latin typeface="Arial Narrow" panose="020B0606020202030204" pitchFamily="34" charset="0"/>
                          <a:ea typeface="+mn-ea"/>
                          <a:cs typeface="+mn-cs"/>
                        </a:rPr>
                        <a:t> in FET programme</a:t>
                      </a:r>
                      <a:endParaRPr lang="en-US" sz="1400" b="0" i="0" u="none" strike="noStrike" kern="1200" dirty="0">
                        <a:solidFill>
                          <a:schemeClr val="tx1"/>
                        </a:solidFill>
                        <a:effectLst/>
                        <a:latin typeface="Arial Narrow" panose="020B0606020202030204" pitchFamily="34"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lang="en-US" sz="1400" b="0" i="0" u="none" strike="noStrike" kern="1200" dirty="0" smtClean="0">
                          <a:solidFill>
                            <a:schemeClr val="tx1"/>
                          </a:solidFill>
                          <a:effectLst/>
                          <a:latin typeface="Arial Narrow" panose="020B0606020202030204" pitchFamily="34" charset="0"/>
                          <a:ea typeface="+mn-ea"/>
                          <a:cs typeface="+mn-cs"/>
                        </a:rPr>
                        <a:t>n/a</a:t>
                      </a:r>
                      <a:endParaRPr lang="en-US" sz="1400" b="0" i="0" u="none" strike="noStrike" kern="1200" dirty="0">
                        <a:solidFill>
                          <a:schemeClr val="tx1"/>
                        </a:solidFill>
                        <a:effectLst/>
                        <a:latin typeface="Arial Narrow" panose="020B0606020202030204" pitchFamily="34"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bl>
          </a:graphicData>
        </a:graphic>
      </p:graphicFrame>
      <p:sp>
        <p:nvSpPr>
          <p:cNvPr id="6" name="Title 3"/>
          <p:cNvSpPr>
            <a:spLocks noGrp="1"/>
          </p:cNvSpPr>
          <p:nvPr>
            <p:ph type="title"/>
          </p:nvPr>
        </p:nvSpPr>
        <p:spPr>
          <a:xfrm>
            <a:off x="344486" y="494134"/>
            <a:ext cx="8647112" cy="812530"/>
          </a:xfrm>
        </p:spPr>
        <p:txBody>
          <a:bodyPr anchor="ctr"/>
          <a:lstStyle/>
          <a:p>
            <a:pPr lvl="0" algn="ctr">
              <a:lnSpc>
                <a:spcPct val="110000"/>
              </a:lnSpc>
            </a:pPr>
            <a:r>
              <a:rPr lang="en-US" sz="2400" kern="1200" dirty="0" smtClean="0">
                <a:solidFill>
                  <a:srgbClr val="006600"/>
                </a:solidFill>
              </a:rPr>
              <a:t>PROGRAMME 3: REHABILITATION</a:t>
            </a:r>
            <a:r>
              <a:rPr lang="en-US" sz="2400" kern="1200" dirty="0" smtClean="0">
                <a:solidFill>
                  <a:srgbClr val="FF0000"/>
                </a:solidFill>
              </a:rPr>
              <a:t/>
            </a:r>
            <a:br>
              <a:rPr lang="en-US" sz="2400" kern="1200" dirty="0" smtClean="0">
                <a:solidFill>
                  <a:srgbClr val="FF0000"/>
                </a:solidFill>
              </a:rPr>
            </a:br>
            <a:r>
              <a:rPr lang="en-US" sz="2400" kern="1200" dirty="0" smtClean="0"/>
              <a:t>OFFENDER DEVELOPMENT</a:t>
            </a:r>
            <a:endParaRPr lang="en-US" sz="2400" dirty="0"/>
          </a:p>
        </p:txBody>
      </p:sp>
    </p:spTree>
    <p:extLst>
      <p:ext uri="{BB962C8B-B14F-4D97-AF65-F5344CB8AC3E}">
        <p14:creationId xmlns:p14="http://schemas.microsoft.com/office/powerpoint/2010/main" xmlns="" val="16297789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E257AD74-B80A-46C1-B508-BBF3FDEF0BB0}"/>
              </a:ext>
            </a:extLst>
          </p:cNvPr>
          <p:cNvSpPr/>
          <p:nvPr/>
        </p:nvSpPr>
        <p:spPr>
          <a:xfrm>
            <a:off x="12" y="0"/>
            <a:ext cx="3034601" cy="6858000"/>
          </a:xfrm>
          <a:prstGeom prst="rect">
            <a:avLst/>
          </a:prstGeom>
          <a:solidFill>
            <a:srgbClr val="005427"/>
          </a:solidFill>
          <a:ln w="12700" cap="flat" cmpd="sng" algn="ctr">
            <a:noFill/>
            <a:prstDash val="solid"/>
            <a:miter lim="800000"/>
          </a:ln>
          <a:effectLst/>
        </p:spPr>
        <p:txBody>
          <a:bodyPr rtlCol="0" anchor="t"/>
          <a:lstStyle/>
          <a:p>
            <a:pPr algn="ctr" defTabSz="914400" fontAlgn="auto">
              <a:spcBef>
                <a:spcPts val="0"/>
              </a:spcBef>
              <a:spcAft>
                <a:spcPts val="0"/>
              </a:spcAft>
            </a:pPr>
            <a:endParaRPr lang="en-GB" sz="2800" b="1" kern="0" dirty="0" smtClean="0">
              <a:solidFill>
                <a:prstClr val="white"/>
              </a:solidFill>
              <a:latin typeface="Lato"/>
            </a:endParaRPr>
          </a:p>
          <a:p>
            <a:pPr algn="ctr" defTabSz="914400" fontAlgn="auto">
              <a:spcBef>
                <a:spcPts val="0"/>
              </a:spcBef>
              <a:spcAft>
                <a:spcPts val="0"/>
              </a:spcAft>
            </a:pPr>
            <a:endParaRPr lang="en-GB" sz="2800" b="1" kern="0" dirty="0" smtClean="0">
              <a:solidFill>
                <a:prstClr val="white"/>
              </a:solidFill>
              <a:latin typeface="Lato"/>
            </a:endParaRPr>
          </a:p>
          <a:p>
            <a:pPr algn="ctr" defTabSz="914400" fontAlgn="auto">
              <a:spcBef>
                <a:spcPts val="0"/>
              </a:spcBef>
              <a:spcAft>
                <a:spcPts val="0"/>
              </a:spcAft>
            </a:pPr>
            <a:endParaRPr lang="en-GB" sz="2800" b="1" kern="0" dirty="0" smtClean="0">
              <a:solidFill>
                <a:prstClr val="white"/>
              </a:solidFill>
              <a:latin typeface="Lato"/>
            </a:endParaRPr>
          </a:p>
        </p:txBody>
      </p:sp>
      <p:sp>
        <p:nvSpPr>
          <p:cNvPr id="7" name="Rectangle 6">
            <a:extLst>
              <a:ext uri="{FF2B5EF4-FFF2-40B4-BE49-F238E27FC236}">
                <a16:creationId xmlns:a16="http://schemas.microsoft.com/office/drawing/2014/main" xmlns="" id="{4A61BAA2-1015-439D-B53A-ED3DC019E093}"/>
              </a:ext>
            </a:extLst>
          </p:cNvPr>
          <p:cNvSpPr/>
          <p:nvPr/>
        </p:nvSpPr>
        <p:spPr>
          <a:xfrm>
            <a:off x="12" y="5588603"/>
            <a:ext cx="89807" cy="866830"/>
          </a:xfrm>
          <a:prstGeom prst="rect">
            <a:avLst/>
          </a:prstGeom>
          <a:solidFill>
            <a:srgbClr val="CAAE5F"/>
          </a:solidFill>
          <a:ln w="12700" cap="flat" cmpd="sng" algn="ctr">
            <a:noFill/>
            <a:prstDash val="solid"/>
            <a:miter lim="800000"/>
          </a:ln>
          <a:effectLst/>
        </p:spPr>
        <p:txBody>
          <a:bodyPr rtlCol="0" anchor="ctr"/>
          <a:lstStyle/>
          <a:p>
            <a:pPr algn="ctr" defTabSz="914400" fontAlgn="auto">
              <a:spcBef>
                <a:spcPts val="0"/>
              </a:spcBef>
              <a:spcAft>
                <a:spcPts val="0"/>
              </a:spcAft>
            </a:pPr>
            <a:endParaRPr lang="en-GB" kern="0" baseline="-25000" dirty="0" smtClean="0">
              <a:solidFill>
                <a:prstClr val="white"/>
              </a:solidFill>
              <a:latin typeface="Lato"/>
            </a:endParaRPr>
          </a:p>
        </p:txBody>
      </p:sp>
      <p:sp>
        <p:nvSpPr>
          <p:cNvPr id="10" name="Title 3">
            <a:extLst>
              <a:ext uri="{FF2B5EF4-FFF2-40B4-BE49-F238E27FC236}">
                <a16:creationId xmlns:a16="http://schemas.microsoft.com/office/drawing/2014/main" xmlns="" id="{2084556A-6695-4787-A636-70E1FCF69EC3}"/>
              </a:ext>
            </a:extLst>
          </p:cNvPr>
          <p:cNvSpPr txBox="1">
            <a:spLocks/>
          </p:cNvSpPr>
          <p:nvPr/>
        </p:nvSpPr>
        <p:spPr>
          <a:xfrm rot="16200000">
            <a:off x="-2812256" y="2856729"/>
            <a:ext cx="6638926" cy="1014413"/>
          </a:xfrm>
          <a:prstGeom prst="rect">
            <a:avLst/>
          </a:prstGeom>
        </p:spPr>
        <p:txBody>
          <a:bodyPr vert="horz" lIns="91440" tIns="45720" rIns="91440" bIns="45720" rtlCol="0" anchor="ctr">
            <a:normAutofit/>
          </a:bodyPr>
          <a:lstStyle>
            <a:lvl1pPr algn="l" defTabSz="869137" rtl="0" eaLnBrk="1" latinLnBrk="0" hangingPunct="1">
              <a:lnSpc>
                <a:spcPct val="90000"/>
              </a:lnSpc>
              <a:spcBef>
                <a:spcPct val="0"/>
              </a:spcBef>
              <a:buNone/>
              <a:defRPr sz="2800" b="1" kern="1200">
                <a:solidFill>
                  <a:schemeClr val="tx1"/>
                </a:solidFill>
                <a:latin typeface="+mj-lt"/>
                <a:ea typeface="+mj-ea"/>
                <a:cs typeface="+mj-cs"/>
              </a:defRPr>
            </a:lvl1pPr>
          </a:lstStyle>
          <a:p>
            <a:pPr fontAlgn="auto">
              <a:spcAft>
                <a:spcPts val="0"/>
              </a:spcAft>
            </a:pPr>
            <a:r>
              <a:rPr lang="en-GB" sz="2400" dirty="0" smtClean="0">
                <a:solidFill>
                  <a:prstClr val="white"/>
                </a:solidFill>
                <a:latin typeface="Lato"/>
              </a:rPr>
              <a:t>2019/20 3</a:t>
            </a:r>
            <a:r>
              <a:rPr lang="en-GB" sz="2400" baseline="30000" dirty="0" smtClean="0">
                <a:solidFill>
                  <a:prstClr val="white"/>
                </a:solidFill>
                <a:latin typeface="Lato"/>
              </a:rPr>
              <a:t>RD</a:t>
            </a:r>
            <a:r>
              <a:rPr lang="en-GB" sz="2400" dirty="0" smtClean="0">
                <a:solidFill>
                  <a:prstClr val="white"/>
                </a:solidFill>
                <a:latin typeface="Lato"/>
              </a:rPr>
              <a:t>  QUARTER PERFORMANCE REVIEW</a:t>
            </a:r>
            <a:endParaRPr lang="en-GB" sz="2400" dirty="0">
              <a:solidFill>
                <a:prstClr val="white"/>
              </a:solidFill>
              <a:latin typeface="Lato"/>
            </a:endParaRPr>
          </a:p>
        </p:txBody>
      </p:sp>
      <p:sp>
        <p:nvSpPr>
          <p:cNvPr id="6" name="Title 1">
            <a:extLst>
              <a:ext uri="{FF2B5EF4-FFF2-40B4-BE49-F238E27FC236}">
                <a16:creationId xmlns:a16="http://schemas.microsoft.com/office/drawing/2014/main" xmlns="" id="{AC64080E-8B45-418B-8A50-0BE35E625706}"/>
              </a:ext>
            </a:extLst>
          </p:cNvPr>
          <p:cNvSpPr txBox="1">
            <a:spLocks/>
          </p:cNvSpPr>
          <p:nvPr/>
        </p:nvSpPr>
        <p:spPr>
          <a:xfrm>
            <a:off x="3638773" y="2857539"/>
            <a:ext cx="5093482" cy="1818597"/>
          </a:xfrm>
          <a:prstGeom prst="rect">
            <a:avLst/>
          </a:prstGeom>
          <a:solidFill>
            <a:srgbClr val="FFFFFF">
              <a:alpha val="69804"/>
            </a:srgbClr>
          </a:solidFill>
        </p:spPr>
        <p:txBody>
          <a:bodyPr vert="horz" lIns="91440" tIns="45720" rIns="91440" bIns="45720" rtlCol="0" anchor="b">
            <a:noAutofit/>
          </a:bodyPr>
          <a:lstStyle>
            <a:lvl1pPr algn="ctr" defTabSz="869137" rtl="0" eaLnBrk="1" latinLnBrk="0" hangingPunct="1">
              <a:lnSpc>
                <a:spcPct val="90000"/>
              </a:lnSpc>
              <a:spcBef>
                <a:spcPct val="0"/>
              </a:spcBef>
              <a:buNone/>
              <a:defRPr sz="4000" b="1" kern="1200" cap="all" baseline="0">
                <a:solidFill>
                  <a:schemeClr val="tx1"/>
                </a:solidFill>
                <a:latin typeface="+mj-lt"/>
                <a:ea typeface="+mj-ea"/>
                <a:cs typeface="+mj-cs"/>
              </a:defRPr>
            </a:lvl1pPr>
          </a:lstStyle>
          <a:p>
            <a:pPr defTabSz="914400">
              <a:lnSpc>
                <a:spcPct val="100000"/>
              </a:lnSpc>
              <a:spcBef>
                <a:spcPts val="600"/>
              </a:spcBef>
            </a:pPr>
            <a:endParaRPr lang="en-ZA" dirty="0" smtClean="0">
              <a:solidFill>
                <a:prstClr val="black"/>
              </a:solidFill>
            </a:endParaRPr>
          </a:p>
          <a:p>
            <a:pPr defTabSz="914400">
              <a:lnSpc>
                <a:spcPct val="100000"/>
              </a:lnSpc>
              <a:spcBef>
                <a:spcPts val="600"/>
              </a:spcBef>
            </a:pPr>
            <a:r>
              <a:rPr lang="en-ZA" dirty="0" smtClean="0">
                <a:solidFill>
                  <a:prstClr val="black"/>
                </a:solidFill>
              </a:rPr>
              <a:t>Overview of the 3</a:t>
            </a:r>
            <a:r>
              <a:rPr lang="en-ZA" baseline="30000" dirty="0" smtClean="0">
                <a:solidFill>
                  <a:prstClr val="black"/>
                </a:solidFill>
              </a:rPr>
              <a:t>RD</a:t>
            </a:r>
            <a:r>
              <a:rPr lang="en-ZA" dirty="0" smtClean="0">
                <a:solidFill>
                  <a:prstClr val="black"/>
                </a:solidFill>
              </a:rPr>
              <a:t>  quarter performance</a:t>
            </a:r>
            <a:endParaRPr lang="en-ZA" dirty="0">
              <a:solidFill>
                <a:prstClr val="black"/>
              </a:solidFill>
            </a:endParaRPr>
          </a:p>
        </p:txBody>
      </p:sp>
      <p:sp>
        <p:nvSpPr>
          <p:cNvPr id="8" name="Subtitle 2">
            <a:extLst>
              <a:ext uri="{FF2B5EF4-FFF2-40B4-BE49-F238E27FC236}">
                <a16:creationId xmlns:a16="http://schemas.microsoft.com/office/drawing/2014/main" xmlns="" id="{2D5A021C-70AF-478C-9C9F-539DEC5AF55D}"/>
              </a:ext>
            </a:extLst>
          </p:cNvPr>
          <p:cNvSpPr txBox="1">
            <a:spLocks/>
          </p:cNvSpPr>
          <p:nvPr/>
        </p:nvSpPr>
        <p:spPr>
          <a:xfrm>
            <a:off x="3736605" y="6022018"/>
            <a:ext cx="5093482" cy="747556"/>
          </a:xfrm>
          <a:prstGeom prst="rect">
            <a:avLst/>
          </a:prstGeom>
          <a:solidFill>
            <a:srgbClr val="FFFFFF">
              <a:alpha val="69804"/>
            </a:srgbClr>
          </a:solidFill>
        </p:spPr>
        <p:txBody>
          <a:bodyPr vert="horz" lIns="91440" tIns="45720" rIns="91440" bIns="45720" rtlCol="0">
            <a:normAutofit/>
          </a:bodyPr>
          <a:lstStyle>
            <a:lvl1pPr marL="0" indent="0" algn="ctr" defTabSz="869137" rtl="0" eaLnBrk="1" latinLnBrk="0" hangingPunct="1">
              <a:lnSpc>
                <a:spcPct val="90000"/>
              </a:lnSpc>
              <a:spcBef>
                <a:spcPts val="951"/>
              </a:spcBef>
              <a:buFont typeface="Arial" panose="020B0604020202020204" pitchFamily="34" charset="0"/>
              <a:buNone/>
              <a:defRPr sz="2281" kern="1200" cap="all" baseline="0">
                <a:solidFill>
                  <a:schemeClr val="accent3">
                    <a:lumMod val="75000"/>
                  </a:schemeClr>
                </a:solidFill>
                <a:latin typeface="+mn-lt"/>
                <a:ea typeface="+mn-ea"/>
                <a:cs typeface="+mn-cs"/>
              </a:defRPr>
            </a:lvl1pPr>
            <a:lvl2pPr marL="434569" indent="0" algn="ctr" defTabSz="869137" rtl="0" eaLnBrk="1" latinLnBrk="0" hangingPunct="1">
              <a:lnSpc>
                <a:spcPct val="90000"/>
              </a:lnSpc>
              <a:spcBef>
                <a:spcPts val="475"/>
              </a:spcBef>
              <a:buFont typeface="Arial" panose="020B0604020202020204" pitchFamily="34" charset="0"/>
              <a:buNone/>
              <a:defRPr sz="1901" kern="1200">
                <a:solidFill>
                  <a:schemeClr val="tx1"/>
                </a:solidFill>
                <a:latin typeface="+mn-lt"/>
                <a:ea typeface="+mn-ea"/>
                <a:cs typeface="+mn-cs"/>
              </a:defRPr>
            </a:lvl2pPr>
            <a:lvl3pPr marL="869137" indent="0" algn="ctr" defTabSz="869137" rtl="0" eaLnBrk="1" latinLnBrk="0" hangingPunct="1">
              <a:lnSpc>
                <a:spcPct val="90000"/>
              </a:lnSpc>
              <a:spcBef>
                <a:spcPts val="475"/>
              </a:spcBef>
              <a:buFont typeface="Arial" panose="020B0604020202020204" pitchFamily="34" charset="0"/>
              <a:buNone/>
              <a:defRPr sz="1711" kern="1200">
                <a:solidFill>
                  <a:schemeClr val="tx1"/>
                </a:solidFill>
                <a:latin typeface="+mn-lt"/>
                <a:ea typeface="+mn-ea"/>
                <a:cs typeface="+mn-cs"/>
              </a:defRPr>
            </a:lvl3pPr>
            <a:lvl4pPr marL="1303706" indent="0" algn="ctr" defTabSz="869137" rtl="0" eaLnBrk="1" latinLnBrk="0" hangingPunct="1">
              <a:lnSpc>
                <a:spcPct val="90000"/>
              </a:lnSpc>
              <a:spcBef>
                <a:spcPts val="475"/>
              </a:spcBef>
              <a:buFont typeface="Arial" panose="020B0604020202020204" pitchFamily="34" charset="0"/>
              <a:buNone/>
              <a:defRPr sz="1521" kern="1200">
                <a:solidFill>
                  <a:schemeClr val="tx1"/>
                </a:solidFill>
                <a:latin typeface="+mn-lt"/>
                <a:ea typeface="+mn-ea"/>
                <a:cs typeface="+mn-cs"/>
              </a:defRPr>
            </a:lvl4pPr>
            <a:lvl5pPr marL="1738274" indent="0" algn="ctr" defTabSz="869137" rtl="0" eaLnBrk="1" latinLnBrk="0" hangingPunct="1">
              <a:lnSpc>
                <a:spcPct val="90000"/>
              </a:lnSpc>
              <a:spcBef>
                <a:spcPts val="475"/>
              </a:spcBef>
              <a:buFont typeface="Arial" panose="020B0604020202020204" pitchFamily="34" charset="0"/>
              <a:buNone/>
              <a:defRPr sz="1521" kern="1200">
                <a:solidFill>
                  <a:schemeClr val="tx1"/>
                </a:solidFill>
                <a:latin typeface="+mn-lt"/>
                <a:ea typeface="+mn-ea"/>
                <a:cs typeface="+mn-cs"/>
              </a:defRPr>
            </a:lvl5pPr>
            <a:lvl6pPr marL="2172843" indent="0" algn="ctr" defTabSz="869137" rtl="0" eaLnBrk="1" latinLnBrk="0" hangingPunct="1">
              <a:lnSpc>
                <a:spcPct val="90000"/>
              </a:lnSpc>
              <a:spcBef>
                <a:spcPts val="475"/>
              </a:spcBef>
              <a:buFont typeface="Arial" panose="020B0604020202020204" pitchFamily="34" charset="0"/>
              <a:buNone/>
              <a:defRPr sz="1521" kern="1200">
                <a:solidFill>
                  <a:schemeClr val="tx1"/>
                </a:solidFill>
                <a:latin typeface="+mn-lt"/>
                <a:ea typeface="+mn-ea"/>
                <a:cs typeface="+mn-cs"/>
              </a:defRPr>
            </a:lvl6pPr>
            <a:lvl7pPr marL="2607412" indent="0" algn="ctr" defTabSz="869137" rtl="0" eaLnBrk="1" latinLnBrk="0" hangingPunct="1">
              <a:lnSpc>
                <a:spcPct val="90000"/>
              </a:lnSpc>
              <a:spcBef>
                <a:spcPts val="475"/>
              </a:spcBef>
              <a:buFont typeface="Arial" panose="020B0604020202020204" pitchFamily="34" charset="0"/>
              <a:buNone/>
              <a:defRPr sz="1521" kern="1200">
                <a:solidFill>
                  <a:schemeClr val="tx1"/>
                </a:solidFill>
                <a:latin typeface="+mn-lt"/>
                <a:ea typeface="+mn-ea"/>
                <a:cs typeface="+mn-cs"/>
              </a:defRPr>
            </a:lvl7pPr>
            <a:lvl8pPr marL="3041980" indent="0" algn="ctr" defTabSz="869137" rtl="0" eaLnBrk="1" latinLnBrk="0" hangingPunct="1">
              <a:lnSpc>
                <a:spcPct val="90000"/>
              </a:lnSpc>
              <a:spcBef>
                <a:spcPts val="475"/>
              </a:spcBef>
              <a:buFont typeface="Arial" panose="020B0604020202020204" pitchFamily="34" charset="0"/>
              <a:buNone/>
              <a:defRPr sz="1521" kern="1200">
                <a:solidFill>
                  <a:schemeClr val="tx1"/>
                </a:solidFill>
                <a:latin typeface="+mn-lt"/>
                <a:ea typeface="+mn-ea"/>
                <a:cs typeface="+mn-cs"/>
              </a:defRPr>
            </a:lvl8pPr>
            <a:lvl9pPr marL="3476549" indent="0" algn="ctr" defTabSz="869137" rtl="0" eaLnBrk="1" latinLnBrk="0" hangingPunct="1">
              <a:lnSpc>
                <a:spcPct val="90000"/>
              </a:lnSpc>
              <a:spcBef>
                <a:spcPts val="475"/>
              </a:spcBef>
              <a:buFont typeface="Arial" panose="020B0604020202020204" pitchFamily="34" charset="0"/>
              <a:buNone/>
              <a:defRPr sz="1521" kern="1200">
                <a:solidFill>
                  <a:schemeClr val="tx1"/>
                </a:solidFill>
                <a:latin typeface="+mn-lt"/>
                <a:ea typeface="+mn-ea"/>
                <a:cs typeface="+mn-cs"/>
              </a:defRPr>
            </a:lvl9pPr>
          </a:lstStyle>
          <a:p>
            <a:pPr fontAlgn="auto">
              <a:spcAft>
                <a:spcPts val="0"/>
              </a:spcAft>
            </a:pPr>
            <a:r>
              <a:rPr lang="en-US" dirty="0" smtClean="0">
                <a:solidFill>
                  <a:srgbClr val="A9711B">
                    <a:lumMod val="75000"/>
                  </a:srgbClr>
                </a:solidFill>
                <a:latin typeface="Lato"/>
              </a:rPr>
              <a:t>3</a:t>
            </a:r>
            <a:r>
              <a:rPr lang="en-US" baseline="30000" dirty="0" smtClean="0">
                <a:solidFill>
                  <a:srgbClr val="A9711B">
                    <a:lumMod val="75000"/>
                  </a:srgbClr>
                </a:solidFill>
                <a:latin typeface="Lato"/>
              </a:rPr>
              <a:t>RD</a:t>
            </a:r>
            <a:r>
              <a:rPr lang="en-US" dirty="0" smtClean="0">
                <a:solidFill>
                  <a:srgbClr val="A9711B">
                    <a:lumMod val="75000"/>
                  </a:srgbClr>
                </a:solidFill>
                <a:latin typeface="Lato"/>
              </a:rPr>
              <a:t>   Quarter of 2019/20</a:t>
            </a:r>
          </a:p>
        </p:txBody>
      </p:sp>
    </p:spTree>
    <p:extLst>
      <p:ext uri="{BB962C8B-B14F-4D97-AF65-F5344CB8AC3E}">
        <p14:creationId xmlns:p14="http://schemas.microsoft.com/office/powerpoint/2010/main" xmlns="" val="28291728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716007389"/>
              </p:ext>
            </p:extLst>
          </p:nvPr>
        </p:nvGraphicFramePr>
        <p:xfrm>
          <a:off x="228599" y="1657869"/>
          <a:ext cx="8661401" cy="4562178"/>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xmlns="" val="20000"/>
                    </a:ext>
                  </a:extLst>
                </a:gridCol>
                <a:gridCol w="1752600">
                  <a:extLst>
                    <a:ext uri="{9D8B030D-6E8A-4147-A177-3AD203B41FA5}">
                      <a16:colId xmlns:a16="http://schemas.microsoft.com/office/drawing/2014/main" xmlns="" val="20001"/>
                    </a:ext>
                  </a:extLst>
                </a:gridCol>
                <a:gridCol w="1849602">
                  <a:extLst>
                    <a:ext uri="{9D8B030D-6E8A-4147-A177-3AD203B41FA5}">
                      <a16:colId xmlns:a16="http://schemas.microsoft.com/office/drawing/2014/main" xmlns="" val="20002"/>
                    </a:ext>
                  </a:extLst>
                </a:gridCol>
                <a:gridCol w="1249549">
                  <a:extLst>
                    <a:ext uri="{9D8B030D-6E8A-4147-A177-3AD203B41FA5}">
                      <a16:colId xmlns:a16="http://schemas.microsoft.com/office/drawing/2014/main" xmlns="" val="20003"/>
                    </a:ext>
                  </a:extLst>
                </a:gridCol>
                <a:gridCol w="1180925">
                  <a:extLst>
                    <a:ext uri="{9D8B030D-6E8A-4147-A177-3AD203B41FA5}">
                      <a16:colId xmlns:a16="http://schemas.microsoft.com/office/drawing/2014/main" xmlns="" val="20004"/>
                    </a:ext>
                  </a:extLst>
                </a:gridCol>
                <a:gridCol w="1180925">
                  <a:extLst>
                    <a:ext uri="{9D8B030D-6E8A-4147-A177-3AD203B41FA5}">
                      <a16:colId xmlns:a16="http://schemas.microsoft.com/office/drawing/2014/main" xmlns="" val="20005"/>
                    </a:ext>
                  </a:extLst>
                </a:gridCol>
              </a:tblGrid>
              <a:tr h="1238919">
                <a:tc>
                  <a:txBody>
                    <a:bodyPr/>
                    <a:lstStyle/>
                    <a:p>
                      <a:pPr marL="0" algn="l" defTabSz="914331" rtl="0" eaLnBrk="1" fontAlgn="t" latinLnBrk="0" hangingPunct="1"/>
                      <a:r>
                        <a:rPr lang="en-US" sz="1400" b="1" i="0" u="none" strike="noStrike" kern="1200" dirty="0" smtClean="0">
                          <a:solidFill>
                            <a:schemeClr val="bg1"/>
                          </a:solidFill>
                          <a:effectLst/>
                          <a:latin typeface="Arial Narrow" panose="020B0606020202030204" pitchFamily="34" charset="0"/>
                          <a:ea typeface="+mn-ea"/>
                          <a:cs typeface="+mn-cs"/>
                        </a:rPr>
                        <a:t>Performance Indicator</a:t>
                      </a:r>
                      <a:endParaRPr lang="en-US" sz="1400" b="1" i="0" u="none" strike="noStrike" kern="1200" dirty="0">
                        <a:solidFill>
                          <a:schemeClr val="bg1"/>
                        </a:solidFill>
                        <a:effectLst/>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400" b="1" i="0" u="none" strike="noStrike" kern="1200" dirty="0" smtClean="0">
                          <a:solidFill>
                            <a:schemeClr val="bg1"/>
                          </a:solidFill>
                          <a:effectLst/>
                          <a:latin typeface="Arial Narrow" panose="020B0606020202030204" pitchFamily="34" charset="0"/>
                          <a:ea typeface="+mn-ea"/>
                          <a:cs typeface="+mn-cs"/>
                        </a:rPr>
                        <a:t>Q3 Target 2019/20 </a:t>
                      </a:r>
                      <a:endParaRPr lang="en-US" sz="1400" b="1" i="0" u="none" strike="noStrike" kern="1200" dirty="0">
                        <a:solidFill>
                          <a:schemeClr val="bg1"/>
                        </a:solidFill>
                        <a:effectLst/>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400" b="1" i="0" u="none" strike="noStrike" kern="1200" dirty="0" smtClean="0">
                          <a:solidFill>
                            <a:schemeClr val="bg1"/>
                          </a:solidFill>
                          <a:effectLst/>
                          <a:latin typeface="Arial Narrow" panose="020B0606020202030204" pitchFamily="34" charset="0"/>
                          <a:ea typeface="+mn-ea"/>
                          <a:cs typeface="+mn-cs"/>
                        </a:rPr>
                        <a:t>Quarter 3</a:t>
                      </a:r>
                      <a:r>
                        <a:rPr lang="en-US" sz="1400" b="1" i="0" u="none" strike="noStrike" kern="1200" dirty="0">
                          <a:solidFill>
                            <a:schemeClr val="bg1"/>
                          </a:solidFill>
                          <a:effectLst/>
                          <a:latin typeface="Arial Narrow" panose="020B0606020202030204" pitchFamily="34" charset="0"/>
                          <a:ea typeface="+mn-ea"/>
                          <a:cs typeface="+mn-cs"/>
                        </a:rPr>
                        <a:t/>
                      </a:r>
                      <a:br>
                        <a:rPr lang="en-US" sz="1400" b="1" i="0" u="none" strike="noStrike" kern="1200" dirty="0">
                          <a:solidFill>
                            <a:schemeClr val="bg1"/>
                          </a:solidFill>
                          <a:effectLst/>
                          <a:latin typeface="Arial Narrow" panose="020B0606020202030204" pitchFamily="34" charset="0"/>
                          <a:ea typeface="+mn-ea"/>
                          <a:cs typeface="+mn-cs"/>
                        </a:rPr>
                      </a:br>
                      <a:r>
                        <a:rPr lang="en-US" sz="1400" b="1" i="0" u="none" strike="noStrike" kern="1200" dirty="0">
                          <a:solidFill>
                            <a:schemeClr val="bg1"/>
                          </a:solidFill>
                          <a:effectLst/>
                          <a:latin typeface="Arial Narrow" panose="020B0606020202030204" pitchFamily="34" charset="0"/>
                          <a:ea typeface="+mn-ea"/>
                          <a:cs typeface="+mn-cs"/>
                        </a:rPr>
                        <a:t>Performance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400" b="1" i="0" u="none" strike="noStrike" kern="1200" dirty="0" smtClean="0">
                          <a:solidFill>
                            <a:schemeClr val="bg1"/>
                          </a:solidFill>
                          <a:effectLst/>
                          <a:latin typeface="Arial Narrow" panose="020B0606020202030204" pitchFamily="34" charset="0"/>
                          <a:ea typeface="+mn-ea"/>
                          <a:cs typeface="+mn-cs"/>
                        </a:rPr>
                        <a:t>Deviation from planned  target</a:t>
                      </a:r>
                      <a:endParaRPr lang="en-US" sz="1400" b="1" i="0" u="none" strike="noStrike" kern="1200" dirty="0">
                        <a:solidFill>
                          <a:schemeClr val="bg1"/>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smtClean="0">
                          <a:solidFill>
                            <a:schemeClr val="bg1"/>
                          </a:solidFill>
                          <a:effectLst/>
                          <a:latin typeface="Arial Narrow" panose="020B0606020202030204" pitchFamily="34" charset="0"/>
                          <a:ea typeface="+mn-ea"/>
                          <a:cs typeface="+mn-cs"/>
                        </a:rPr>
                        <a:t>Reasons for over/under achievement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smtClean="0">
                          <a:solidFill>
                            <a:schemeClr val="bg1"/>
                          </a:solidFill>
                          <a:effectLst/>
                          <a:latin typeface="Arial Narrow" panose="020B0606020202030204" pitchFamily="34" charset="0"/>
                          <a:ea typeface="+mn-ea"/>
                          <a:cs typeface="+mn-cs"/>
                        </a:rPr>
                        <a:t>Corrective action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323259">
                <a:tc>
                  <a:txBody>
                    <a:bodyPr/>
                    <a:lstStyle/>
                    <a:p>
                      <a:pPr algn="l" fontAlgn="t"/>
                      <a:r>
                        <a:rPr lang="en-US" sz="1400" b="1" i="0" u="none" strike="noStrike" dirty="0">
                          <a:solidFill>
                            <a:schemeClr val="tx1"/>
                          </a:solidFill>
                          <a:effectLst/>
                          <a:latin typeface="Arial Narrow" panose="020B0606020202030204" pitchFamily="34" charset="0"/>
                        </a:rPr>
                        <a:t>Grade 12 pass rate obtained per academic year</a:t>
                      </a:r>
                      <a:r>
                        <a:rPr lang="en-US" sz="1400" b="1" i="0" u="none" strike="noStrike" dirty="0" smtClean="0">
                          <a:solidFill>
                            <a:schemeClr val="tx1"/>
                          </a:solidFill>
                          <a:effectLst/>
                          <a:latin typeface="Arial Narrow" panose="020B0606020202030204" pitchFamily="34" charset="0"/>
                        </a:rPr>
                        <a: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lang="en-ZA" sz="1400" b="0" i="0" u="none" strike="noStrike" kern="1200" dirty="0" smtClean="0">
                          <a:solidFill>
                            <a:schemeClr val="tx1"/>
                          </a:solidFill>
                          <a:effectLst/>
                          <a:latin typeface="Arial Narrow" panose="020B0606020202030204" pitchFamily="34" charset="0"/>
                          <a:ea typeface="+mn-ea"/>
                          <a:cs typeface="+mn-cs"/>
                        </a:rPr>
                        <a:t>73%</a:t>
                      </a:r>
                    </a:p>
                    <a:p>
                      <a:pPr marL="0" marR="0" lvl="0" indent="0" algn="l" defTabSz="914331" rtl="0" eaLnBrk="1" fontAlgn="t" latinLnBrk="0" hangingPunct="1">
                        <a:lnSpc>
                          <a:spcPct val="100000"/>
                        </a:lnSpc>
                        <a:spcBef>
                          <a:spcPts val="0"/>
                        </a:spcBef>
                        <a:spcAft>
                          <a:spcPts val="0"/>
                        </a:spcAft>
                        <a:buClrTx/>
                        <a:buSzTx/>
                        <a:buFontTx/>
                        <a:buNone/>
                        <a:tabLst/>
                        <a:defRPr/>
                      </a:pPr>
                      <a:r>
                        <a:rPr lang="en-ZA" sz="1400" b="0" i="0" u="none" strike="noStrike" kern="1200" dirty="0" smtClean="0">
                          <a:solidFill>
                            <a:schemeClr val="tx1"/>
                          </a:solidFill>
                          <a:effectLst/>
                          <a:latin typeface="Arial Narrow" panose="020B0606020202030204" pitchFamily="34" charset="0"/>
                          <a:ea typeface="+mn-ea"/>
                          <a:cs typeface="+mn-cs"/>
                        </a:rPr>
                        <a:t>(112/153)</a:t>
                      </a:r>
                    </a:p>
                    <a:p>
                      <a:pPr marL="0" marR="0" lvl="0" indent="0" algn="l" defTabSz="914331" rtl="0" eaLnBrk="1" fontAlgn="t" latinLnBrk="0" hangingPunct="1">
                        <a:lnSpc>
                          <a:spcPct val="100000"/>
                        </a:lnSpc>
                        <a:spcBef>
                          <a:spcPts val="0"/>
                        </a:spcBef>
                        <a:spcAft>
                          <a:spcPts val="0"/>
                        </a:spcAft>
                        <a:buClrTx/>
                        <a:buSzTx/>
                        <a:buFontTx/>
                        <a:buNone/>
                        <a:tabLst/>
                        <a:defRPr/>
                      </a:pPr>
                      <a:endParaRPr lang="en-ZA" sz="1400" b="0" i="0" u="none" strike="noStrike" kern="1200" dirty="0" smtClean="0">
                        <a:solidFill>
                          <a:schemeClr val="tx1"/>
                        </a:solidFill>
                        <a:effectLst/>
                        <a:latin typeface="Arial Narrow" panose="020B0606020202030204" pitchFamily="34" charset="0"/>
                        <a:ea typeface="+mn-ea"/>
                        <a:cs typeface="+mn-cs"/>
                      </a:endParaRPr>
                    </a:p>
                    <a:p>
                      <a:pPr algn="l" fontAlgn="t"/>
                      <a:endParaRPr lang="en-US" sz="1400" b="0" i="0" u="none" strike="noStrike" kern="1200" dirty="0" smtClean="0">
                        <a:solidFill>
                          <a:schemeClr val="tx1"/>
                        </a:solidFill>
                        <a:effectLst/>
                        <a:latin typeface="Arial Narrow" panose="020B0606020202030204" pitchFamily="34" charset="0"/>
                        <a:ea typeface="+mn-ea"/>
                        <a:cs typeface="+mn-cs"/>
                      </a:endParaRPr>
                    </a:p>
                    <a:p>
                      <a:pPr algn="l" fontAlgn="t"/>
                      <a:r>
                        <a:rPr lang="en-US" sz="1400" b="0" i="0" u="none" strike="noStrike" kern="1200" dirty="0" smtClean="0">
                          <a:solidFill>
                            <a:schemeClr val="tx1"/>
                          </a:solidFill>
                          <a:effectLst/>
                          <a:latin typeface="Arial Narrow" panose="020B0606020202030204" pitchFamily="34" charset="0"/>
                          <a:ea typeface="+mn-ea"/>
                          <a:cs typeface="+mn-cs"/>
                        </a:rPr>
                        <a:t>LMN: (26/35)  74.%</a:t>
                      </a:r>
                    </a:p>
                    <a:p>
                      <a:pPr algn="l" fontAlgn="t"/>
                      <a:r>
                        <a:rPr lang="en-US" sz="1400" b="0" i="0" u="none" strike="noStrike" kern="1200" dirty="0" smtClean="0">
                          <a:solidFill>
                            <a:schemeClr val="tx1"/>
                          </a:solidFill>
                          <a:effectLst/>
                          <a:latin typeface="Arial Narrow" panose="020B0606020202030204" pitchFamily="34" charset="0"/>
                          <a:ea typeface="+mn-ea"/>
                          <a:cs typeface="+mn-cs"/>
                        </a:rPr>
                        <a:t>FSNC: (11/15) 73%</a:t>
                      </a:r>
                    </a:p>
                    <a:p>
                      <a:pPr algn="l" fontAlgn="t"/>
                      <a:r>
                        <a:rPr lang="en-US" sz="1400" b="0" i="0" u="none" strike="noStrike" kern="1200" dirty="0" smtClean="0">
                          <a:solidFill>
                            <a:schemeClr val="tx1"/>
                          </a:solidFill>
                          <a:effectLst/>
                          <a:latin typeface="Arial Narrow" panose="020B0606020202030204" pitchFamily="34" charset="0"/>
                          <a:ea typeface="+mn-ea"/>
                          <a:cs typeface="+mn-cs"/>
                        </a:rPr>
                        <a:t>KZN: (24/33) 72%</a:t>
                      </a:r>
                    </a:p>
                    <a:p>
                      <a:pPr algn="l" fontAlgn="t"/>
                      <a:r>
                        <a:rPr lang="en-US" sz="1400" b="0" i="0" u="none" strike="noStrike" kern="1200" dirty="0" smtClean="0">
                          <a:solidFill>
                            <a:schemeClr val="tx1"/>
                          </a:solidFill>
                          <a:effectLst/>
                          <a:latin typeface="Arial Narrow" panose="020B0606020202030204" pitchFamily="34" charset="0"/>
                          <a:ea typeface="+mn-ea"/>
                          <a:cs typeface="+mn-cs"/>
                        </a:rPr>
                        <a:t>WC: (11/15)73%</a:t>
                      </a:r>
                    </a:p>
                    <a:p>
                      <a:pPr algn="l" fontAlgn="t"/>
                      <a:r>
                        <a:rPr lang="en-US" sz="1400" b="0" i="0" u="none" strike="noStrike" kern="1200" dirty="0" smtClean="0">
                          <a:solidFill>
                            <a:schemeClr val="tx1"/>
                          </a:solidFill>
                          <a:effectLst/>
                          <a:latin typeface="Arial Narrow" panose="020B0606020202030204" pitchFamily="34" charset="0"/>
                          <a:ea typeface="+mn-ea"/>
                          <a:cs typeface="+mn-cs"/>
                        </a:rPr>
                        <a:t>GP: (25/34) 74%</a:t>
                      </a:r>
                    </a:p>
                    <a:p>
                      <a:pPr algn="l" fontAlgn="t"/>
                      <a:r>
                        <a:rPr lang="en-US" sz="1400" b="0" i="0" u="none" strike="noStrike" kern="1200" dirty="0" smtClean="0">
                          <a:solidFill>
                            <a:schemeClr val="tx1"/>
                          </a:solidFill>
                          <a:effectLst/>
                          <a:latin typeface="Arial Narrow" panose="020B0606020202030204" pitchFamily="34" charset="0"/>
                          <a:ea typeface="+mn-ea"/>
                          <a:cs typeface="+mn-cs"/>
                        </a:rPr>
                        <a:t>EC: (15/21) 71%</a:t>
                      </a:r>
                    </a:p>
                    <a:p>
                      <a:pPr marL="0" marR="0" lvl="0" indent="0" algn="l" defTabSz="914331" rtl="0" eaLnBrk="1" fontAlgn="t" latinLnBrk="0" hangingPunct="1">
                        <a:lnSpc>
                          <a:spcPct val="100000"/>
                        </a:lnSpc>
                        <a:spcBef>
                          <a:spcPts val="0"/>
                        </a:spcBef>
                        <a:spcAft>
                          <a:spcPts val="0"/>
                        </a:spcAft>
                        <a:buClrTx/>
                        <a:buSzTx/>
                        <a:buFontTx/>
                        <a:buNone/>
                        <a:tabLst/>
                        <a:defRPr/>
                      </a:pPr>
                      <a:endParaRPr lang="en-ZA" sz="1400" b="0" i="0" u="none" strike="noStrike" kern="1200" dirty="0" smtClean="0">
                        <a:solidFill>
                          <a:schemeClr val="tx1"/>
                        </a:solidFill>
                        <a:effectLst/>
                        <a:latin typeface="Arial Narrow" panose="020B0606020202030204" pitchFamily="34" charset="0"/>
                        <a:ea typeface="+mn-ea"/>
                        <a:cs typeface="+mn-cs"/>
                      </a:endParaRPr>
                    </a:p>
                    <a:p>
                      <a:pPr marL="0" marR="0" lvl="0" indent="0" algn="l" defTabSz="914331" rtl="0" eaLnBrk="1" fontAlgn="t" latinLnBrk="0" hangingPunct="1">
                        <a:lnSpc>
                          <a:spcPct val="100000"/>
                        </a:lnSpc>
                        <a:spcBef>
                          <a:spcPts val="0"/>
                        </a:spcBef>
                        <a:spcAft>
                          <a:spcPts val="0"/>
                        </a:spcAft>
                        <a:buClrTx/>
                        <a:buSzTx/>
                        <a:buFontTx/>
                        <a:buNone/>
                        <a:tabLst/>
                        <a:defRPr/>
                      </a:pPr>
                      <a:endParaRPr lang="en-ZA" sz="1400" b="0" i="0" u="none" strike="noStrike" kern="1200" dirty="0">
                        <a:solidFill>
                          <a:schemeClr val="tx1"/>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lang="en-ZA" sz="1400" b="1" i="0" u="none" strike="noStrike" kern="1200" dirty="0" smtClean="0">
                          <a:solidFill>
                            <a:schemeClr val="tx1"/>
                          </a:solidFill>
                          <a:effectLst/>
                          <a:latin typeface="Arial Narrow" panose="020B0606020202030204" pitchFamily="34" charset="0"/>
                          <a:ea typeface="+mn-ea"/>
                          <a:cs typeface="+mn-cs"/>
                        </a:rPr>
                        <a:t>82.61%</a:t>
                      </a:r>
                    </a:p>
                    <a:p>
                      <a:pPr marL="0" marR="0" lvl="0" indent="0" algn="l" defTabSz="914331" rtl="0" eaLnBrk="1" fontAlgn="t" latinLnBrk="0" hangingPunct="1">
                        <a:lnSpc>
                          <a:spcPct val="100000"/>
                        </a:lnSpc>
                        <a:spcBef>
                          <a:spcPts val="0"/>
                        </a:spcBef>
                        <a:spcAft>
                          <a:spcPts val="0"/>
                        </a:spcAft>
                        <a:buClrTx/>
                        <a:buSzTx/>
                        <a:buFontTx/>
                        <a:buNone/>
                        <a:tabLst/>
                        <a:defRPr/>
                      </a:pPr>
                      <a:r>
                        <a:rPr lang="en-ZA" sz="1400" b="1" i="0" u="none" strike="noStrike" kern="1200" dirty="0" smtClean="0">
                          <a:solidFill>
                            <a:schemeClr val="tx1"/>
                          </a:solidFill>
                          <a:effectLst/>
                          <a:latin typeface="Arial Narrow" panose="020B0606020202030204" pitchFamily="34" charset="0"/>
                          <a:ea typeface="+mn-ea"/>
                          <a:cs typeface="+mn-cs"/>
                        </a:rPr>
                        <a:t>(133/161)</a:t>
                      </a:r>
                    </a:p>
                    <a:p>
                      <a:pPr marL="0" marR="0" lvl="0" indent="0" algn="l" defTabSz="914331" rtl="0" eaLnBrk="1" fontAlgn="t" latinLnBrk="0" hangingPunct="1">
                        <a:lnSpc>
                          <a:spcPct val="100000"/>
                        </a:lnSpc>
                        <a:spcBef>
                          <a:spcPts val="0"/>
                        </a:spcBef>
                        <a:spcAft>
                          <a:spcPts val="0"/>
                        </a:spcAft>
                        <a:buClrTx/>
                        <a:buSzTx/>
                        <a:buFontTx/>
                        <a:buNone/>
                        <a:tabLst/>
                        <a:defRPr/>
                      </a:pPr>
                      <a:endParaRPr lang="en-ZA" sz="1400" b="1" i="0" u="none" strike="noStrike" kern="1200" dirty="0" smtClean="0">
                        <a:solidFill>
                          <a:schemeClr val="tx1"/>
                        </a:solidFill>
                        <a:effectLst/>
                        <a:latin typeface="Arial Narrow" panose="020B0606020202030204" pitchFamily="34" charset="0"/>
                        <a:ea typeface="+mn-ea"/>
                        <a:cs typeface="+mn-cs"/>
                      </a:endParaRPr>
                    </a:p>
                    <a:p>
                      <a:pPr algn="l" fontAlgn="t"/>
                      <a:endParaRPr lang="en-US" sz="1400" b="1" i="0" u="none" strike="noStrike" kern="1200" dirty="0" smtClean="0">
                        <a:solidFill>
                          <a:srgbClr val="FF0000"/>
                        </a:solidFill>
                        <a:effectLst/>
                        <a:latin typeface="Arial Narrow" panose="020B0606020202030204" pitchFamily="34" charset="0"/>
                        <a:ea typeface="+mn-ea"/>
                        <a:cs typeface="+mn-cs"/>
                      </a:endParaRPr>
                    </a:p>
                    <a:p>
                      <a:pPr algn="l" fontAlgn="t"/>
                      <a:r>
                        <a:rPr lang="en-US" sz="1400" b="1" i="0" u="none" strike="noStrike" kern="1200" dirty="0" smtClean="0">
                          <a:solidFill>
                            <a:srgbClr val="FF0000"/>
                          </a:solidFill>
                          <a:effectLst/>
                          <a:latin typeface="Arial Narrow" panose="020B0606020202030204" pitchFamily="34" charset="0"/>
                          <a:ea typeface="+mn-ea"/>
                          <a:cs typeface="+mn-cs"/>
                        </a:rPr>
                        <a:t>LMN: (46/69) 66.67%</a:t>
                      </a:r>
                    </a:p>
                    <a:p>
                      <a:pPr algn="l" fontAlgn="t"/>
                      <a:r>
                        <a:rPr lang="en-US" sz="1400" b="1" i="0" u="none" strike="noStrike" kern="1200" dirty="0" smtClean="0">
                          <a:solidFill>
                            <a:schemeClr val="tx1"/>
                          </a:solidFill>
                          <a:effectLst/>
                          <a:latin typeface="Arial Narrow" panose="020B0606020202030204" pitchFamily="34" charset="0"/>
                          <a:ea typeface="+mn-ea"/>
                          <a:cs typeface="+mn-cs"/>
                        </a:rPr>
                        <a:t>FSNC: (10/11) 90.91%</a:t>
                      </a:r>
                    </a:p>
                    <a:p>
                      <a:pPr algn="l" fontAlgn="t"/>
                      <a:r>
                        <a:rPr lang="en-US" sz="1400" b="1" i="0" u="none" strike="noStrike" kern="1200" dirty="0" smtClean="0">
                          <a:solidFill>
                            <a:schemeClr val="tx1"/>
                          </a:solidFill>
                          <a:effectLst/>
                          <a:latin typeface="Arial Narrow" panose="020B0606020202030204" pitchFamily="34" charset="0"/>
                          <a:ea typeface="+mn-ea"/>
                          <a:cs typeface="+mn-cs"/>
                        </a:rPr>
                        <a:t>KZN: (34/34) 100%</a:t>
                      </a:r>
                    </a:p>
                    <a:p>
                      <a:pPr algn="l" fontAlgn="t"/>
                      <a:r>
                        <a:rPr lang="en-US" sz="1400" b="1" i="0" u="none" strike="noStrike" kern="1200" dirty="0" smtClean="0">
                          <a:solidFill>
                            <a:schemeClr val="tx1"/>
                          </a:solidFill>
                          <a:effectLst/>
                          <a:latin typeface="Arial Narrow" panose="020B0606020202030204" pitchFamily="34" charset="0"/>
                          <a:ea typeface="+mn-ea"/>
                          <a:cs typeface="+mn-cs"/>
                        </a:rPr>
                        <a:t>WC: (9/11) 81.82%</a:t>
                      </a:r>
                    </a:p>
                    <a:p>
                      <a:pPr algn="l" fontAlgn="t"/>
                      <a:r>
                        <a:rPr lang="en-US" sz="1400" b="1" i="0" u="none" strike="noStrike" kern="1200" dirty="0" smtClean="0">
                          <a:solidFill>
                            <a:schemeClr val="tx1"/>
                          </a:solidFill>
                          <a:effectLst/>
                          <a:latin typeface="Arial Narrow" panose="020B0606020202030204" pitchFamily="34" charset="0"/>
                          <a:ea typeface="+mn-ea"/>
                          <a:cs typeface="+mn-cs"/>
                        </a:rPr>
                        <a:t>GP: (6/7) 85.71%</a:t>
                      </a:r>
                    </a:p>
                    <a:p>
                      <a:pPr algn="l" fontAlgn="t"/>
                      <a:r>
                        <a:rPr lang="en-US" sz="1400" b="1" i="0" u="none" strike="noStrike" kern="1200" dirty="0" smtClean="0">
                          <a:solidFill>
                            <a:schemeClr val="tx1"/>
                          </a:solidFill>
                          <a:effectLst/>
                          <a:latin typeface="Arial Narrow" panose="020B0606020202030204" pitchFamily="34" charset="0"/>
                          <a:ea typeface="+mn-ea"/>
                          <a:cs typeface="+mn-cs"/>
                        </a:rPr>
                        <a:t>EC: (28/29) 96.55%</a:t>
                      </a:r>
                    </a:p>
                    <a:p>
                      <a:pPr marL="0" marR="0" lvl="0" indent="0" algn="l" defTabSz="914331" rtl="0" eaLnBrk="1" fontAlgn="t" latinLnBrk="0" hangingPunct="1">
                        <a:lnSpc>
                          <a:spcPct val="100000"/>
                        </a:lnSpc>
                        <a:spcBef>
                          <a:spcPts val="0"/>
                        </a:spcBef>
                        <a:spcAft>
                          <a:spcPts val="0"/>
                        </a:spcAft>
                        <a:buClrTx/>
                        <a:buSzTx/>
                        <a:buFontTx/>
                        <a:buNone/>
                        <a:tabLst/>
                        <a:defRPr/>
                      </a:pPr>
                      <a:endParaRPr lang="en-ZA" sz="1400" b="0" i="0" u="none" strike="noStrike" kern="1200" dirty="0" smtClean="0">
                        <a:solidFill>
                          <a:schemeClr val="tx1"/>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lang="en-US" sz="1400" b="0" i="0" u="none" strike="noStrike" kern="1200" dirty="0" smtClean="0">
                          <a:solidFill>
                            <a:schemeClr val="tx1"/>
                          </a:solidFill>
                          <a:effectLst/>
                          <a:latin typeface="Arial Narrow" panose="020B0606020202030204" pitchFamily="34" charset="0"/>
                          <a:ea typeface="+mn-ea"/>
                          <a:cs typeface="+mn-cs"/>
                        </a:rPr>
                        <a:t>9.61%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lang="en-ZA" sz="1400" b="0" i="0" u="none" strike="noStrike" kern="1200" dirty="0" smtClean="0">
                          <a:solidFill>
                            <a:schemeClr val="tx1"/>
                          </a:solidFill>
                          <a:effectLst/>
                          <a:latin typeface="Arial Narrow" panose="020B0606020202030204" pitchFamily="34" charset="0"/>
                          <a:ea typeface="+mn-ea"/>
                          <a:cs typeface="+mn-cs"/>
                        </a:rPr>
                        <a:t>Subject related intervention programmes were offered.</a:t>
                      </a:r>
                      <a:endParaRPr lang="en-ZA" sz="1400" b="0" i="0" u="none" strike="noStrike" kern="1200" dirty="0">
                        <a:solidFill>
                          <a:schemeClr val="tx1"/>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lang="en-ZA" sz="1400" b="0" i="0" u="none" strike="noStrike" kern="1200" dirty="0" smtClean="0">
                          <a:solidFill>
                            <a:schemeClr val="tx1"/>
                          </a:solidFill>
                          <a:effectLst/>
                          <a:latin typeface="Arial Narrow" panose="020B0606020202030204" pitchFamily="34" charset="0"/>
                          <a:ea typeface="+mn-ea"/>
                          <a:cs typeface="+mn-cs"/>
                        </a:rPr>
                        <a:t>n/a</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bl>
          </a:graphicData>
        </a:graphic>
      </p:graphicFrame>
      <p:sp>
        <p:nvSpPr>
          <p:cNvPr id="6" name="Title 3"/>
          <p:cNvSpPr>
            <a:spLocks noGrp="1"/>
          </p:cNvSpPr>
          <p:nvPr>
            <p:ph type="title"/>
          </p:nvPr>
        </p:nvSpPr>
        <p:spPr>
          <a:xfrm>
            <a:off x="344486" y="604934"/>
            <a:ext cx="8647112" cy="812530"/>
          </a:xfrm>
        </p:spPr>
        <p:txBody>
          <a:bodyPr anchor="ctr"/>
          <a:lstStyle/>
          <a:p>
            <a:pPr lvl="0" algn="ctr">
              <a:lnSpc>
                <a:spcPct val="110000"/>
              </a:lnSpc>
            </a:pPr>
            <a:r>
              <a:rPr lang="en-US" sz="2400" kern="1200" dirty="0" smtClean="0">
                <a:solidFill>
                  <a:srgbClr val="006600"/>
                </a:solidFill>
              </a:rPr>
              <a:t>PROGRAMME 3: REHABILITATION</a:t>
            </a:r>
            <a:r>
              <a:rPr lang="en-US" sz="2400" kern="1200" dirty="0" smtClean="0">
                <a:solidFill>
                  <a:srgbClr val="FF0000"/>
                </a:solidFill>
              </a:rPr>
              <a:t/>
            </a:r>
            <a:br>
              <a:rPr lang="en-US" sz="2400" kern="1200" dirty="0" smtClean="0">
                <a:solidFill>
                  <a:srgbClr val="FF0000"/>
                </a:solidFill>
              </a:rPr>
            </a:br>
            <a:r>
              <a:rPr lang="en-US" sz="2400" kern="1200" dirty="0" smtClean="0"/>
              <a:t>OFFENDER DEVELOPMENT</a:t>
            </a:r>
            <a:endParaRPr lang="en-US" sz="2400" dirty="0"/>
          </a:p>
        </p:txBody>
      </p:sp>
    </p:spTree>
    <p:extLst>
      <p:ext uri="{BB962C8B-B14F-4D97-AF65-F5344CB8AC3E}">
        <p14:creationId xmlns:p14="http://schemas.microsoft.com/office/powerpoint/2010/main" xmlns="" val="26735424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2450091101"/>
              </p:ext>
            </p:extLst>
          </p:nvPr>
        </p:nvGraphicFramePr>
        <p:xfrm>
          <a:off x="201321" y="1350334"/>
          <a:ext cx="8797633" cy="5420155"/>
        </p:xfrm>
        <a:graphic>
          <a:graphicData uri="http://schemas.openxmlformats.org/drawingml/2006/table">
            <a:tbl>
              <a:tblPr firstRow="1" bandRow="1">
                <a:tableStyleId>{5C22544A-7EE6-4342-B048-85BDC9FD1C3A}</a:tableStyleId>
              </a:tblPr>
              <a:tblGrid>
                <a:gridCol w="1690452">
                  <a:extLst>
                    <a:ext uri="{9D8B030D-6E8A-4147-A177-3AD203B41FA5}">
                      <a16:colId xmlns:a16="http://schemas.microsoft.com/office/drawing/2014/main" xmlns="" val="20000"/>
                    </a:ext>
                  </a:extLst>
                </a:gridCol>
                <a:gridCol w="1878276">
                  <a:extLst>
                    <a:ext uri="{9D8B030D-6E8A-4147-A177-3AD203B41FA5}">
                      <a16:colId xmlns:a16="http://schemas.microsoft.com/office/drawing/2014/main" xmlns="" val="20001"/>
                    </a:ext>
                  </a:extLst>
                </a:gridCol>
                <a:gridCol w="1878276">
                  <a:extLst>
                    <a:ext uri="{9D8B030D-6E8A-4147-A177-3AD203B41FA5}">
                      <a16:colId xmlns:a16="http://schemas.microsoft.com/office/drawing/2014/main" xmlns="" val="20002"/>
                    </a:ext>
                  </a:extLst>
                </a:gridCol>
                <a:gridCol w="1209675">
                  <a:extLst>
                    <a:ext uri="{9D8B030D-6E8A-4147-A177-3AD203B41FA5}">
                      <a16:colId xmlns:a16="http://schemas.microsoft.com/office/drawing/2014/main" xmlns="" val="20003"/>
                    </a:ext>
                  </a:extLst>
                </a:gridCol>
                <a:gridCol w="1362075">
                  <a:extLst>
                    <a:ext uri="{9D8B030D-6E8A-4147-A177-3AD203B41FA5}">
                      <a16:colId xmlns:a16="http://schemas.microsoft.com/office/drawing/2014/main" xmlns="" val="20004"/>
                    </a:ext>
                  </a:extLst>
                </a:gridCol>
                <a:gridCol w="778879">
                  <a:extLst>
                    <a:ext uri="{9D8B030D-6E8A-4147-A177-3AD203B41FA5}">
                      <a16:colId xmlns:a16="http://schemas.microsoft.com/office/drawing/2014/main" xmlns="" val="20005"/>
                    </a:ext>
                  </a:extLst>
                </a:gridCol>
              </a:tblGrid>
              <a:tr h="520996">
                <a:tc>
                  <a:txBody>
                    <a:bodyPr/>
                    <a:lstStyle/>
                    <a:p>
                      <a:pPr marL="0" algn="l" defTabSz="914331" rtl="0" eaLnBrk="1" fontAlgn="t" latinLnBrk="0" hangingPunct="1"/>
                      <a:r>
                        <a:rPr lang="en-US" sz="1400" b="1" i="0" u="none" strike="noStrike" kern="1200" dirty="0" smtClean="0">
                          <a:solidFill>
                            <a:schemeClr val="bg1"/>
                          </a:solidFill>
                          <a:effectLst/>
                          <a:latin typeface="Arial Narrow" panose="020B0606020202030204" pitchFamily="34" charset="0"/>
                          <a:ea typeface="+mn-ea"/>
                          <a:cs typeface="+mn-cs"/>
                        </a:rPr>
                        <a:t>Performance Indicator</a:t>
                      </a:r>
                      <a:endParaRPr lang="en-US" sz="1400" b="1" i="0" u="none" strike="noStrike" kern="1200" dirty="0">
                        <a:solidFill>
                          <a:schemeClr val="bg1"/>
                        </a:solidFill>
                        <a:effectLst/>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400" b="1" i="0" u="none" strike="noStrike" kern="1200" dirty="0" smtClean="0">
                          <a:solidFill>
                            <a:schemeClr val="bg1"/>
                          </a:solidFill>
                          <a:effectLst/>
                          <a:latin typeface="Arial Narrow" panose="020B0606020202030204" pitchFamily="34" charset="0"/>
                          <a:ea typeface="+mn-ea"/>
                          <a:cs typeface="+mn-cs"/>
                        </a:rPr>
                        <a:t>Q3 Target 2019/20</a:t>
                      </a:r>
                      <a:endParaRPr lang="en-US" sz="1400" b="1" i="0" u="none" strike="noStrike" kern="1200" dirty="0">
                        <a:solidFill>
                          <a:schemeClr val="bg1"/>
                        </a:solidFill>
                        <a:effectLst/>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400" b="1" i="0" u="none" strike="noStrike" kern="1200" dirty="0" smtClean="0">
                          <a:solidFill>
                            <a:schemeClr val="bg1"/>
                          </a:solidFill>
                          <a:effectLst/>
                          <a:latin typeface="Arial Narrow" panose="020B0606020202030204" pitchFamily="34" charset="0"/>
                          <a:ea typeface="+mn-ea"/>
                          <a:cs typeface="+mn-cs"/>
                        </a:rPr>
                        <a:t>Quarter 3 </a:t>
                      </a:r>
                    </a:p>
                    <a:p>
                      <a:pPr marL="0" algn="l" defTabSz="914331" rtl="0" eaLnBrk="1" fontAlgn="t" latinLnBrk="0" hangingPunct="1"/>
                      <a:r>
                        <a:rPr lang="en-US" sz="1400" b="1" i="0" u="none" strike="noStrike" kern="1200" dirty="0" smtClean="0">
                          <a:solidFill>
                            <a:schemeClr val="bg1"/>
                          </a:solidFill>
                          <a:effectLst/>
                          <a:latin typeface="Arial Narrow" panose="020B0606020202030204" pitchFamily="34" charset="0"/>
                          <a:ea typeface="+mn-ea"/>
                          <a:cs typeface="+mn-cs"/>
                        </a:rPr>
                        <a:t>Performance</a:t>
                      </a:r>
                      <a:endParaRPr lang="en-US" sz="1400" b="1" i="0" u="none" strike="noStrike" kern="1200" dirty="0">
                        <a:solidFill>
                          <a:schemeClr val="bg1"/>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400" b="1" i="0" u="none" strike="noStrike" kern="1200" dirty="0" smtClean="0">
                          <a:solidFill>
                            <a:schemeClr val="bg1"/>
                          </a:solidFill>
                          <a:effectLst/>
                          <a:latin typeface="Arial Narrow" panose="020B0606020202030204" pitchFamily="34" charset="0"/>
                          <a:ea typeface="+mn-ea"/>
                          <a:cs typeface="+mn-cs"/>
                        </a:rPr>
                        <a:t>Deviation from planned  target</a:t>
                      </a:r>
                      <a:endParaRPr lang="en-US" sz="1400" b="1" i="0" u="none" strike="noStrike" kern="1200" dirty="0">
                        <a:solidFill>
                          <a:schemeClr val="bg1"/>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smtClean="0">
                          <a:solidFill>
                            <a:schemeClr val="bg1"/>
                          </a:solidFill>
                          <a:effectLst/>
                          <a:latin typeface="Arial Narrow" panose="020B0606020202030204" pitchFamily="34" charset="0"/>
                          <a:ea typeface="+mn-ea"/>
                          <a:cs typeface="+mn-cs"/>
                        </a:rPr>
                        <a:t>Reasons for over/under achievement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smtClean="0">
                          <a:solidFill>
                            <a:schemeClr val="bg1"/>
                          </a:solidFill>
                          <a:effectLst/>
                          <a:latin typeface="Arial Narrow" panose="020B0606020202030204" pitchFamily="34" charset="0"/>
                          <a:ea typeface="+mn-ea"/>
                          <a:cs typeface="+mn-cs"/>
                        </a:rPr>
                        <a:t>Corrective action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1609030">
                <a:tc>
                  <a:txBody>
                    <a:bodyPr/>
                    <a:lstStyle/>
                    <a:p>
                      <a:pPr algn="l" fontAlgn="t"/>
                      <a:r>
                        <a:rPr lang="en-US" sz="1100" b="1" i="0" u="none" strike="noStrike" kern="1200" dirty="0" smtClean="0">
                          <a:solidFill>
                            <a:schemeClr val="tx1"/>
                          </a:solidFill>
                          <a:effectLst/>
                          <a:latin typeface="Arial Narrow" panose="020B0606020202030204" pitchFamily="34" charset="0"/>
                          <a:ea typeface="+mn-ea"/>
                          <a:cs typeface="+mn-cs"/>
                        </a:rPr>
                        <a:t>Percentage of incarcerated offenders, probationers and parolees who are involved in Social Work services per year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100" b="1" i="0" u="none" strike="noStrike" kern="1200" dirty="0" smtClean="0">
                          <a:solidFill>
                            <a:schemeClr val="tx1"/>
                          </a:solidFill>
                          <a:effectLst/>
                          <a:latin typeface="Arial Narrow" panose="020B0606020202030204" pitchFamily="34" charset="0"/>
                          <a:ea typeface="+mn-ea"/>
                          <a:cs typeface="+mn-cs"/>
                        </a:rPr>
                        <a:t>38%</a:t>
                      </a:r>
                    </a:p>
                    <a:p>
                      <a:pPr algn="l" fontAlgn="t"/>
                      <a:r>
                        <a:rPr lang="en-US" sz="1100" b="1" i="0" u="none" strike="noStrike" kern="1200" dirty="0" smtClean="0">
                          <a:solidFill>
                            <a:schemeClr val="tx1"/>
                          </a:solidFill>
                          <a:effectLst/>
                          <a:latin typeface="Arial Narrow" panose="020B0606020202030204" pitchFamily="34" charset="0"/>
                          <a:ea typeface="+mn-ea"/>
                          <a:cs typeface="+mn-cs"/>
                        </a:rPr>
                        <a:t>(74</a:t>
                      </a:r>
                      <a:r>
                        <a:rPr lang="en-US" sz="1100" b="1" i="0" u="none" strike="noStrike" kern="1200" baseline="0" dirty="0" smtClean="0">
                          <a:solidFill>
                            <a:schemeClr val="tx1"/>
                          </a:solidFill>
                          <a:effectLst/>
                          <a:latin typeface="Arial Narrow" panose="020B0606020202030204" pitchFamily="34" charset="0"/>
                          <a:ea typeface="+mn-ea"/>
                          <a:cs typeface="+mn-cs"/>
                        </a:rPr>
                        <a:t> 680/196 527</a:t>
                      </a:r>
                      <a:r>
                        <a:rPr lang="en-US" sz="1100" b="1" i="0" u="none" strike="noStrike" kern="1200" dirty="0" smtClean="0">
                          <a:solidFill>
                            <a:schemeClr val="tx1"/>
                          </a:solidFill>
                          <a:effectLst/>
                          <a:latin typeface="Arial Narrow" panose="020B0606020202030204" pitchFamily="34" charset="0"/>
                          <a:ea typeface="+mn-ea"/>
                          <a:cs typeface="+mn-cs"/>
                        </a:rPr>
                        <a:t>)</a:t>
                      </a:r>
                    </a:p>
                    <a:p>
                      <a:pPr algn="l" fontAlgn="t"/>
                      <a:endParaRPr lang="en-US" sz="1100" b="1" i="0" u="none" strike="noStrike" kern="1200" dirty="0" smtClean="0">
                        <a:solidFill>
                          <a:schemeClr val="tx1"/>
                        </a:solidFill>
                        <a:effectLst/>
                        <a:latin typeface="Arial Narrow" panose="020B0606020202030204" pitchFamily="34" charset="0"/>
                        <a:ea typeface="+mn-ea"/>
                        <a:cs typeface="+mn-cs"/>
                      </a:endParaRPr>
                    </a:p>
                    <a:p>
                      <a:pPr algn="l" fontAlgn="t"/>
                      <a:r>
                        <a:rPr lang="en-US" sz="1100" b="0" i="0" u="none" strike="noStrike" kern="1200" dirty="0" smtClean="0">
                          <a:solidFill>
                            <a:schemeClr val="tx1"/>
                          </a:solidFill>
                          <a:effectLst/>
                          <a:latin typeface="Arial Narrow" panose="020B0606020202030204" pitchFamily="34" charset="0"/>
                          <a:ea typeface="+mn-ea"/>
                          <a:cs typeface="+mn-cs"/>
                        </a:rPr>
                        <a:t>LMN: (12</a:t>
                      </a:r>
                      <a:r>
                        <a:rPr lang="en-US" sz="1100" b="0" i="0" u="none" strike="noStrike" kern="1200" baseline="0" dirty="0" smtClean="0">
                          <a:solidFill>
                            <a:schemeClr val="tx1"/>
                          </a:solidFill>
                          <a:effectLst/>
                          <a:latin typeface="Arial Narrow" panose="020B0606020202030204" pitchFamily="34" charset="0"/>
                          <a:ea typeface="+mn-ea"/>
                          <a:cs typeface="+mn-cs"/>
                        </a:rPr>
                        <a:t> 181/32 054</a:t>
                      </a:r>
                      <a:r>
                        <a:rPr lang="en-US" sz="1100" b="0" i="0" u="none" strike="noStrike" kern="1200" dirty="0" smtClean="0">
                          <a:solidFill>
                            <a:schemeClr val="tx1"/>
                          </a:solidFill>
                          <a:effectLst/>
                          <a:latin typeface="Arial Narrow" panose="020B0606020202030204" pitchFamily="34" charset="0"/>
                          <a:ea typeface="+mn-ea"/>
                          <a:cs typeface="+mn-cs"/>
                        </a:rPr>
                        <a:t>) 38%</a:t>
                      </a:r>
                    </a:p>
                    <a:p>
                      <a:pPr algn="l" fontAlgn="t"/>
                      <a:r>
                        <a:rPr lang="en-US" sz="1100" b="0" i="0" u="none" strike="noStrike" kern="1200" dirty="0" smtClean="0">
                          <a:solidFill>
                            <a:schemeClr val="tx1"/>
                          </a:solidFill>
                          <a:effectLst/>
                          <a:latin typeface="Arial Narrow" panose="020B0606020202030204" pitchFamily="34" charset="0"/>
                          <a:ea typeface="+mn-ea"/>
                          <a:cs typeface="+mn-cs"/>
                        </a:rPr>
                        <a:t>FSNC: (10</a:t>
                      </a:r>
                      <a:r>
                        <a:rPr lang="en-US" sz="1100" b="0" i="0" u="none" strike="noStrike" kern="1200" baseline="0" dirty="0" smtClean="0">
                          <a:solidFill>
                            <a:schemeClr val="tx1"/>
                          </a:solidFill>
                          <a:effectLst/>
                          <a:latin typeface="Arial Narrow" panose="020B0606020202030204" pitchFamily="34" charset="0"/>
                          <a:ea typeface="+mn-ea"/>
                          <a:cs typeface="+mn-cs"/>
                        </a:rPr>
                        <a:t> 478/27 574</a:t>
                      </a:r>
                      <a:r>
                        <a:rPr lang="en-US" sz="1100" b="0" i="0" u="none" strike="noStrike" kern="1200" dirty="0" smtClean="0">
                          <a:solidFill>
                            <a:schemeClr val="tx1"/>
                          </a:solidFill>
                          <a:effectLst/>
                          <a:latin typeface="Arial Narrow" panose="020B0606020202030204" pitchFamily="34" charset="0"/>
                          <a:ea typeface="+mn-ea"/>
                          <a:cs typeface="+mn-cs"/>
                        </a:rPr>
                        <a:t>) 38%</a:t>
                      </a:r>
                    </a:p>
                    <a:p>
                      <a:pPr algn="l" fontAlgn="t"/>
                      <a:r>
                        <a:rPr lang="en-US" sz="1100" b="0" i="0" u="none" strike="noStrike" kern="1200" dirty="0" smtClean="0">
                          <a:solidFill>
                            <a:schemeClr val="tx1"/>
                          </a:solidFill>
                          <a:effectLst/>
                          <a:latin typeface="Arial Narrow" panose="020B0606020202030204" pitchFamily="34" charset="0"/>
                          <a:ea typeface="+mn-ea"/>
                          <a:cs typeface="+mn-cs"/>
                        </a:rPr>
                        <a:t>KZN: (13</a:t>
                      </a:r>
                      <a:r>
                        <a:rPr lang="en-US" sz="1100" b="0" i="0" u="none" strike="noStrike" kern="1200" baseline="0" dirty="0" smtClean="0">
                          <a:solidFill>
                            <a:schemeClr val="tx1"/>
                          </a:solidFill>
                          <a:effectLst/>
                          <a:latin typeface="Arial Narrow" panose="020B0606020202030204" pitchFamily="34" charset="0"/>
                          <a:ea typeface="+mn-ea"/>
                          <a:cs typeface="+mn-cs"/>
                        </a:rPr>
                        <a:t>  595/35 776</a:t>
                      </a:r>
                      <a:r>
                        <a:rPr lang="en-US" sz="1100" b="0" i="0" u="none" strike="noStrike" kern="1200" dirty="0" smtClean="0">
                          <a:solidFill>
                            <a:schemeClr val="tx1"/>
                          </a:solidFill>
                          <a:effectLst/>
                          <a:latin typeface="Arial Narrow" panose="020B0606020202030204" pitchFamily="34" charset="0"/>
                          <a:ea typeface="+mn-ea"/>
                          <a:cs typeface="+mn-cs"/>
                        </a:rPr>
                        <a:t>) 38%</a:t>
                      </a:r>
                    </a:p>
                    <a:p>
                      <a:pPr algn="l" fontAlgn="t"/>
                      <a:r>
                        <a:rPr lang="en-US" sz="1100" b="0" i="0" u="none" strike="noStrike" kern="1200" dirty="0" smtClean="0">
                          <a:solidFill>
                            <a:schemeClr val="tx1"/>
                          </a:solidFill>
                          <a:effectLst/>
                          <a:latin typeface="Arial Narrow" panose="020B0606020202030204" pitchFamily="34" charset="0"/>
                          <a:ea typeface="+mn-ea"/>
                          <a:cs typeface="+mn-cs"/>
                        </a:rPr>
                        <a:t>WC: (11</a:t>
                      </a:r>
                      <a:r>
                        <a:rPr lang="en-US" sz="1100" b="0" i="0" u="none" strike="noStrike" kern="1200" baseline="0" dirty="0" smtClean="0">
                          <a:solidFill>
                            <a:schemeClr val="tx1"/>
                          </a:solidFill>
                          <a:effectLst/>
                          <a:latin typeface="Arial Narrow" panose="020B0606020202030204" pitchFamily="34" charset="0"/>
                          <a:ea typeface="+mn-ea"/>
                          <a:cs typeface="+mn-cs"/>
                        </a:rPr>
                        <a:t> 732/30 874</a:t>
                      </a:r>
                      <a:r>
                        <a:rPr lang="en-US" sz="1100" b="0" i="0" u="none" strike="noStrike" kern="1200" dirty="0" smtClean="0">
                          <a:solidFill>
                            <a:schemeClr val="tx1"/>
                          </a:solidFill>
                          <a:effectLst/>
                          <a:latin typeface="Arial Narrow" panose="020B0606020202030204" pitchFamily="34" charset="0"/>
                          <a:ea typeface="+mn-ea"/>
                          <a:cs typeface="+mn-cs"/>
                        </a:rPr>
                        <a:t>) 38%</a:t>
                      </a:r>
                    </a:p>
                    <a:p>
                      <a:pPr algn="l" fontAlgn="t"/>
                      <a:r>
                        <a:rPr lang="en-US" sz="1100" b="0" i="0" u="none" strike="noStrike" kern="1200" dirty="0" smtClean="0">
                          <a:solidFill>
                            <a:schemeClr val="tx1"/>
                          </a:solidFill>
                          <a:effectLst/>
                          <a:latin typeface="Arial Narrow" panose="020B0606020202030204" pitchFamily="34" charset="0"/>
                          <a:ea typeface="+mn-ea"/>
                          <a:cs typeface="+mn-cs"/>
                        </a:rPr>
                        <a:t>GP: (16</a:t>
                      </a:r>
                      <a:r>
                        <a:rPr lang="en-US" sz="1100" b="0" i="0" u="none" strike="noStrike" kern="1200" baseline="0" dirty="0" smtClean="0">
                          <a:solidFill>
                            <a:schemeClr val="tx1"/>
                          </a:solidFill>
                          <a:effectLst/>
                          <a:latin typeface="Arial Narrow" panose="020B0606020202030204" pitchFamily="34" charset="0"/>
                          <a:ea typeface="+mn-ea"/>
                          <a:cs typeface="+mn-cs"/>
                        </a:rPr>
                        <a:t> 062/42 269</a:t>
                      </a:r>
                      <a:r>
                        <a:rPr lang="en-US" sz="1100" b="0" i="0" u="none" strike="noStrike" kern="1200" dirty="0" smtClean="0">
                          <a:solidFill>
                            <a:schemeClr val="tx1"/>
                          </a:solidFill>
                          <a:effectLst/>
                          <a:latin typeface="Arial Narrow" panose="020B0606020202030204" pitchFamily="34" charset="0"/>
                          <a:ea typeface="+mn-ea"/>
                          <a:cs typeface="+mn-cs"/>
                        </a:rPr>
                        <a:t>) 38%</a:t>
                      </a:r>
                    </a:p>
                    <a:p>
                      <a:pPr algn="l" fontAlgn="t"/>
                      <a:r>
                        <a:rPr lang="en-US" sz="1100" b="0" i="0" u="none" strike="noStrike" kern="1200" dirty="0" smtClean="0">
                          <a:solidFill>
                            <a:schemeClr val="tx1"/>
                          </a:solidFill>
                          <a:effectLst/>
                          <a:latin typeface="Arial Narrow" panose="020B0606020202030204" pitchFamily="34" charset="0"/>
                          <a:ea typeface="+mn-ea"/>
                          <a:cs typeface="+mn-cs"/>
                        </a:rPr>
                        <a:t>EC: (10</a:t>
                      </a:r>
                      <a:r>
                        <a:rPr lang="en-US" sz="1100" b="0" i="0" u="none" strike="noStrike" kern="1200" baseline="0" dirty="0" smtClean="0">
                          <a:solidFill>
                            <a:schemeClr val="tx1"/>
                          </a:solidFill>
                          <a:effectLst/>
                          <a:latin typeface="Arial Narrow" panose="020B0606020202030204" pitchFamily="34" charset="0"/>
                          <a:ea typeface="+mn-ea"/>
                          <a:cs typeface="+mn-cs"/>
                        </a:rPr>
                        <a:t> 632/27 980</a:t>
                      </a:r>
                      <a:r>
                        <a:rPr lang="en-US" sz="1100" b="0" i="0" u="none" strike="noStrike" kern="1200" dirty="0" smtClean="0">
                          <a:solidFill>
                            <a:schemeClr val="tx1"/>
                          </a:solidFill>
                          <a:effectLst/>
                          <a:latin typeface="Arial Narrow" panose="020B0606020202030204" pitchFamily="34" charset="0"/>
                          <a:ea typeface="+mn-ea"/>
                          <a:cs typeface="+mn-cs"/>
                        </a:rPr>
                        <a:t>) 38%</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31" rtl="0" eaLnBrk="1" fontAlgn="auto" latinLnBrk="0" hangingPunct="1">
                        <a:lnSpc>
                          <a:spcPct val="100000"/>
                        </a:lnSpc>
                        <a:spcBef>
                          <a:spcPts val="0"/>
                        </a:spcBef>
                        <a:spcAft>
                          <a:spcPts val="0"/>
                        </a:spcAft>
                        <a:buClrTx/>
                        <a:buSzTx/>
                        <a:buFontTx/>
                        <a:buNone/>
                        <a:tabLst/>
                        <a:defRPr/>
                      </a:pPr>
                      <a:r>
                        <a:rPr lang="en-US" sz="1100" b="1" dirty="0" smtClean="0">
                          <a:latin typeface="Arial Narrow" panose="020B0606020202030204" pitchFamily="34" charset="0"/>
                        </a:rPr>
                        <a:t>51.31%</a:t>
                      </a:r>
                    </a:p>
                    <a:p>
                      <a:r>
                        <a:rPr lang="en-US" sz="1100" b="1" dirty="0" smtClean="0">
                          <a:latin typeface="Arial Narrow" panose="020B0606020202030204" pitchFamily="34" charset="0"/>
                        </a:rPr>
                        <a:t>(88</a:t>
                      </a:r>
                      <a:r>
                        <a:rPr lang="en-US" sz="1100" b="1" baseline="0" dirty="0" smtClean="0">
                          <a:latin typeface="Arial Narrow" panose="020B0606020202030204" pitchFamily="34" charset="0"/>
                        </a:rPr>
                        <a:t> 357/172  211)</a:t>
                      </a:r>
                      <a:endParaRPr lang="en-US" sz="1100" b="1" dirty="0" smtClean="0">
                        <a:latin typeface="Arial Narrow" panose="020B0606020202030204" pitchFamily="34" charset="0"/>
                      </a:endParaRPr>
                    </a:p>
                    <a:p>
                      <a:endParaRPr lang="en-US" sz="1100" dirty="0" smtClean="0">
                        <a:latin typeface="Arial Narrow" panose="020B0606020202030204" pitchFamily="34" charset="0"/>
                      </a:endParaRPr>
                    </a:p>
                    <a:p>
                      <a:r>
                        <a:rPr lang="en-US" sz="1100" b="1" dirty="0" smtClean="0">
                          <a:latin typeface="Arial Narrow" panose="020B0606020202030204" pitchFamily="34" charset="0"/>
                        </a:rPr>
                        <a:t>LMN: (14</a:t>
                      </a:r>
                      <a:r>
                        <a:rPr lang="en-US" sz="1100" b="1" baseline="0" dirty="0" smtClean="0">
                          <a:latin typeface="Arial Narrow" panose="020B0606020202030204" pitchFamily="34" charset="0"/>
                        </a:rPr>
                        <a:t> 890/28 798</a:t>
                      </a:r>
                      <a:r>
                        <a:rPr lang="en-US" sz="1100" b="1" dirty="0" smtClean="0">
                          <a:latin typeface="Arial Narrow" panose="020B0606020202030204" pitchFamily="34" charset="0"/>
                        </a:rPr>
                        <a:t>)  51.70%</a:t>
                      </a:r>
                    </a:p>
                    <a:p>
                      <a:r>
                        <a:rPr lang="en-US" sz="1100" b="1" dirty="0" smtClean="0">
                          <a:latin typeface="Arial Narrow" panose="020B0606020202030204" pitchFamily="34" charset="0"/>
                        </a:rPr>
                        <a:t>FSNC: (11</a:t>
                      </a:r>
                      <a:r>
                        <a:rPr lang="en-US" sz="1100" b="1" baseline="0" dirty="0" smtClean="0">
                          <a:latin typeface="Arial Narrow" panose="020B0606020202030204" pitchFamily="34" charset="0"/>
                        </a:rPr>
                        <a:t> 480/23 816</a:t>
                      </a:r>
                      <a:r>
                        <a:rPr lang="en-US" sz="1100" b="1" dirty="0" smtClean="0">
                          <a:latin typeface="Arial Narrow" panose="020B0606020202030204" pitchFamily="34" charset="0"/>
                        </a:rPr>
                        <a:t>)  48.20%</a:t>
                      </a:r>
                    </a:p>
                    <a:p>
                      <a:r>
                        <a:rPr lang="en-US" sz="1100" b="1" dirty="0" smtClean="0">
                          <a:latin typeface="Arial Narrow" panose="020B0606020202030204" pitchFamily="34" charset="0"/>
                        </a:rPr>
                        <a:t>KZN: (16</a:t>
                      </a:r>
                      <a:r>
                        <a:rPr lang="en-US" sz="1100" b="1" baseline="0" dirty="0" smtClean="0">
                          <a:latin typeface="Arial Narrow" panose="020B0606020202030204" pitchFamily="34" charset="0"/>
                        </a:rPr>
                        <a:t> 481/34  031</a:t>
                      </a:r>
                      <a:r>
                        <a:rPr lang="en-US" sz="1100" b="1" dirty="0" smtClean="0">
                          <a:latin typeface="Arial Narrow" panose="020B0606020202030204" pitchFamily="34" charset="0"/>
                        </a:rPr>
                        <a:t>)  48.43%</a:t>
                      </a:r>
                    </a:p>
                    <a:p>
                      <a:r>
                        <a:rPr lang="en-US" sz="1100" b="1" dirty="0" smtClean="0">
                          <a:latin typeface="Arial Narrow" panose="020B0606020202030204" pitchFamily="34" charset="0"/>
                        </a:rPr>
                        <a:t>WC: (13</a:t>
                      </a:r>
                      <a:r>
                        <a:rPr lang="en-US" sz="1100" b="1" baseline="0" dirty="0" smtClean="0">
                          <a:latin typeface="Arial Narrow" panose="020B0606020202030204" pitchFamily="34" charset="0"/>
                        </a:rPr>
                        <a:t> 666/26 148</a:t>
                      </a:r>
                      <a:r>
                        <a:rPr lang="en-US" sz="1100" b="1" dirty="0" smtClean="0">
                          <a:latin typeface="Arial Narrow" panose="020B0606020202030204" pitchFamily="34" charset="0"/>
                        </a:rPr>
                        <a:t>)  52.26%</a:t>
                      </a:r>
                    </a:p>
                    <a:p>
                      <a:r>
                        <a:rPr lang="en-US" sz="1100" b="1" dirty="0" smtClean="0">
                          <a:latin typeface="Arial Narrow" panose="020B0606020202030204" pitchFamily="34" charset="0"/>
                        </a:rPr>
                        <a:t>GP: (17</a:t>
                      </a:r>
                      <a:r>
                        <a:rPr lang="en-US" sz="1100" b="1" baseline="0" dirty="0" smtClean="0">
                          <a:latin typeface="Arial Narrow" panose="020B0606020202030204" pitchFamily="34" charset="0"/>
                        </a:rPr>
                        <a:t> 311/35 226</a:t>
                      </a:r>
                      <a:r>
                        <a:rPr lang="en-US" sz="1100" b="1" dirty="0" smtClean="0">
                          <a:latin typeface="Arial Narrow" panose="020B0606020202030204" pitchFamily="34" charset="0"/>
                        </a:rPr>
                        <a:t>)  49.14 %</a:t>
                      </a:r>
                    </a:p>
                    <a:p>
                      <a:r>
                        <a:rPr lang="en-US" sz="1100" b="1" dirty="0" smtClean="0">
                          <a:latin typeface="Arial Narrow" panose="020B0606020202030204" pitchFamily="34" charset="0"/>
                        </a:rPr>
                        <a:t>EC: (14</a:t>
                      </a:r>
                      <a:r>
                        <a:rPr lang="en-US" sz="1100" b="1" baseline="0" dirty="0" smtClean="0">
                          <a:latin typeface="Arial Narrow" panose="020B0606020202030204" pitchFamily="34" charset="0"/>
                        </a:rPr>
                        <a:t> 529/24 192</a:t>
                      </a:r>
                      <a:r>
                        <a:rPr lang="en-US" sz="1100" b="1" dirty="0" smtClean="0">
                          <a:latin typeface="Arial Narrow" panose="020B0606020202030204" pitchFamily="34" charset="0"/>
                        </a:rPr>
                        <a:t>)  60.06%</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US" sz="1100" dirty="0" smtClean="0">
                          <a:latin typeface="Arial Narrow" panose="020B0606020202030204" pitchFamily="34" charset="0"/>
                        </a:rPr>
                        <a:t>13.31%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lang="en-US" sz="1100" b="0" i="0" u="none" strike="noStrike" kern="1200" dirty="0" smtClean="0">
                          <a:solidFill>
                            <a:schemeClr val="tx1"/>
                          </a:solidFill>
                          <a:effectLst/>
                          <a:latin typeface="Arial Narrow" panose="020B0606020202030204" pitchFamily="34" charset="0"/>
                          <a:ea typeface="+mn-ea"/>
                          <a:cs typeface="+mn-cs"/>
                        </a:rPr>
                        <a:t>Effective marketing and willingness of offenders, parolees,  social work services to offenders, parolees and probationers.</a:t>
                      </a:r>
                      <a:endParaRPr lang="en-ZA" sz="1100" b="0" i="0" u="none" strike="noStrike" kern="1200" dirty="0">
                        <a:solidFill>
                          <a:schemeClr val="tx1"/>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lang="en-US" sz="1100" b="0" i="0" u="none" strike="noStrike" kern="1200" dirty="0" smtClean="0">
                          <a:solidFill>
                            <a:schemeClr val="tx1"/>
                          </a:solidFill>
                          <a:effectLst/>
                          <a:latin typeface="Arial Narrow" panose="020B0606020202030204" pitchFamily="34" charset="0"/>
                          <a:ea typeface="+mn-ea"/>
                          <a:cs typeface="+mn-cs"/>
                        </a:rPr>
                        <a:t>n/a</a:t>
                      </a:r>
                      <a:endParaRPr lang="en-ZA" sz="1100" b="0" i="0" u="none" strike="noStrike" kern="1200" dirty="0">
                        <a:solidFill>
                          <a:schemeClr val="tx1"/>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1619312">
                <a:tc>
                  <a:txBody>
                    <a:bodyPr/>
                    <a:lstStyle/>
                    <a:p>
                      <a:pPr algn="l" fontAlgn="t"/>
                      <a:r>
                        <a:rPr lang="en-US" sz="1100" b="1" i="0" u="none" strike="noStrike" dirty="0">
                          <a:solidFill>
                            <a:schemeClr val="tx1"/>
                          </a:solidFill>
                          <a:effectLst/>
                          <a:latin typeface="Arial Narrow" panose="020B0606020202030204" pitchFamily="34" charset="0"/>
                        </a:rPr>
                        <a:t>Percentage of inmates who are involved in psychological services per year</a:t>
                      </a:r>
                      <a:r>
                        <a:rPr lang="en-US" sz="1100" b="1" i="0" u="none" strike="noStrike" dirty="0" smtClean="0">
                          <a:solidFill>
                            <a:schemeClr val="tx1"/>
                          </a:solidFill>
                          <a:effectLst/>
                          <a:latin typeface="Arial Narrow" panose="020B0606020202030204" pitchFamily="34" charset="0"/>
                        </a:rPr>
                        <a:t>.</a:t>
                      </a:r>
                    </a:p>
                    <a:p>
                      <a:pPr algn="l" fontAlgn="t"/>
                      <a:endParaRPr lang="en-US" sz="1100" b="1" i="0" u="none" strike="noStrike" dirty="0" smtClean="0">
                        <a:solidFill>
                          <a:schemeClr val="tx1"/>
                        </a:solidFill>
                        <a:effectLst/>
                        <a:latin typeface="Arial Narrow" panose="020B0606020202030204" pitchFamily="34" charset="0"/>
                      </a:endParaRPr>
                    </a:p>
                    <a:p>
                      <a:pPr algn="l" fontAlgn="t"/>
                      <a:r>
                        <a:rPr lang="en-US" sz="1100" b="1" i="0" u="none" strike="noStrike" dirty="0">
                          <a:solidFill>
                            <a:schemeClr val="tx1"/>
                          </a:solidFill>
                          <a:effectLst/>
                          <a:latin typeface="Arial Narrow" panose="020B0606020202030204" pitchFamily="34" charset="0"/>
                        </a:rPr>
                        <a:t/>
                      </a:r>
                      <a:br>
                        <a:rPr lang="en-US" sz="1100" b="1" i="0" u="none" strike="noStrike" dirty="0">
                          <a:solidFill>
                            <a:schemeClr val="tx1"/>
                          </a:solidFill>
                          <a:effectLst/>
                          <a:latin typeface="Arial Narrow" panose="020B0606020202030204" pitchFamily="34" charset="0"/>
                        </a:rPr>
                      </a:br>
                      <a:r>
                        <a:rPr lang="en-US" sz="1100" b="1" i="0" u="none" strike="noStrike" dirty="0">
                          <a:solidFill>
                            <a:schemeClr val="tx1"/>
                          </a:solidFill>
                          <a:effectLst/>
                          <a:latin typeface="Arial Narrow" panose="020B0606020202030204" pitchFamily="34" charset="0"/>
                        </a:rPr>
                        <a:t/>
                      </a:r>
                      <a:br>
                        <a:rPr lang="en-US" sz="1100" b="1" i="0" u="none" strike="noStrike" dirty="0">
                          <a:solidFill>
                            <a:schemeClr val="tx1"/>
                          </a:solidFill>
                          <a:effectLst/>
                          <a:latin typeface="Arial Narrow" panose="020B0606020202030204" pitchFamily="34" charset="0"/>
                        </a:rPr>
                      </a:br>
                      <a:endParaRPr lang="en-US" sz="1100" b="1" i="0" u="none" strike="noStrike" dirty="0">
                        <a:solidFill>
                          <a:schemeClr val="tx1"/>
                        </a:solidFill>
                        <a:effectLst/>
                        <a:latin typeface="Arial Narrow" panose="020B0606020202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100" b="1" i="0" u="none" strike="noStrike" kern="1200" dirty="0" smtClean="0">
                          <a:solidFill>
                            <a:schemeClr val="tx1"/>
                          </a:solidFill>
                          <a:effectLst/>
                          <a:latin typeface="Arial Narrow" panose="020B0606020202030204" pitchFamily="34" charset="0"/>
                          <a:ea typeface="+mn-ea"/>
                          <a:cs typeface="+mn-cs"/>
                        </a:rPr>
                        <a:t>14.25%</a:t>
                      </a:r>
                    </a:p>
                    <a:p>
                      <a:pPr algn="l" fontAlgn="t"/>
                      <a:r>
                        <a:rPr lang="en-US" sz="1100" b="1" i="0" u="none" strike="noStrike" kern="1200" dirty="0" smtClean="0">
                          <a:solidFill>
                            <a:schemeClr val="tx1"/>
                          </a:solidFill>
                          <a:effectLst/>
                          <a:latin typeface="Arial Narrow" panose="020B0606020202030204" pitchFamily="34" charset="0"/>
                          <a:ea typeface="+mn-ea"/>
                          <a:cs typeface="+mn-cs"/>
                        </a:rPr>
                        <a:t>(23</a:t>
                      </a:r>
                      <a:r>
                        <a:rPr lang="en-US" sz="1100" b="1" i="0" u="none" strike="noStrike" kern="1200" baseline="0" dirty="0" smtClean="0">
                          <a:solidFill>
                            <a:schemeClr val="tx1"/>
                          </a:solidFill>
                          <a:effectLst/>
                          <a:latin typeface="Arial Narrow" panose="020B0606020202030204" pitchFamily="34" charset="0"/>
                          <a:ea typeface="+mn-ea"/>
                          <a:cs typeface="+mn-cs"/>
                        </a:rPr>
                        <a:t> 719</a:t>
                      </a:r>
                      <a:r>
                        <a:rPr lang="en-US" sz="1100" b="1" i="0" u="none" strike="noStrike" kern="1200" dirty="0" smtClean="0">
                          <a:solidFill>
                            <a:schemeClr val="tx1"/>
                          </a:solidFill>
                          <a:effectLst/>
                          <a:latin typeface="Arial Narrow" panose="020B0606020202030204" pitchFamily="34" charset="0"/>
                          <a:ea typeface="+mn-ea"/>
                          <a:cs typeface="+mn-cs"/>
                        </a:rPr>
                        <a:t>/166 449)</a:t>
                      </a:r>
                      <a:endParaRPr lang="en-US" sz="1100" b="1" i="0" u="none" strike="noStrike" kern="1200" baseline="0" dirty="0" smtClean="0">
                        <a:solidFill>
                          <a:schemeClr val="tx1"/>
                        </a:solidFill>
                        <a:effectLst/>
                        <a:latin typeface="Arial Narrow" panose="020B0606020202030204" pitchFamily="34" charset="0"/>
                        <a:ea typeface="+mn-ea"/>
                        <a:cs typeface="+mn-cs"/>
                      </a:endParaRPr>
                    </a:p>
                    <a:p>
                      <a:pPr algn="l" fontAlgn="t"/>
                      <a:endParaRPr lang="en-US" sz="1100" b="0" i="0" u="none" strike="noStrike" kern="1200" dirty="0" smtClean="0">
                        <a:solidFill>
                          <a:schemeClr val="tx1"/>
                        </a:solidFill>
                        <a:effectLst/>
                        <a:latin typeface="Arial Narrow" panose="020B0606020202030204" pitchFamily="34" charset="0"/>
                        <a:ea typeface="+mn-ea"/>
                        <a:cs typeface="+mn-cs"/>
                      </a:endParaRPr>
                    </a:p>
                    <a:p>
                      <a:pPr algn="l" fontAlgn="t"/>
                      <a:r>
                        <a:rPr lang="en-US" sz="1100" b="0" i="0" u="none" strike="noStrike" kern="1200" dirty="0" smtClean="0">
                          <a:solidFill>
                            <a:schemeClr val="tx1"/>
                          </a:solidFill>
                          <a:effectLst/>
                          <a:latin typeface="Arial Narrow" panose="020B0606020202030204" pitchFamily="34" charset="0"/>
                          <a:ea typeface="+mn-ea"/>
                          <a:cs typeface="+mn-cs"/>
                        </a:rPr>
                        <a:t>LMN: (2</a:t>
                      </a:r>
                      <a:r>
                        <a:rPr lang="en-US" sz="1100" b="0" i="0" u="none" strike="noStrike" kern="1200" baseline="0" dirty="0" smtClean="0">
                          <a:solidFill>
                            <a:schemeClr val="tx1"/>
                          </a:solidFill>
                          <a:effectLst/>
                          <a:latin typeface="Arial Narrow" panose="020B0606020202030204" pitchFamily="34" charset="0"/>
                          <a:ea typeface="+mn-ea"/>
                          <a:cs typeface="+mn-cs"/>
                        </a:rPr>
                        <a:t> 423/24510</a:t>
                      </a:r>
                      <a:r>
                        <a:rPr lang="en-US" sz="1100" b="0" i="0" u="none" strike="noStrike" kern="1200" dirty="0" smtClean="0">
                          <a:solidFill>
                            <a:schemeClr val="tx1"/>
                          </a:solidFill>
                          <a:effectLst/>
                          <a:latin typeface="Arial Narrow" panose="020B0606020202030204" pitchFamily="34" charset="0"/>
                          <a:ea typeface="+mn-ea"/>
                          <a:cs typeface="+mn-cs"/>
                        </a:rPr>
                        <a:t>) 10%</a:t>
                      </a:r>
                    </a:p>
                    <a:p>
                      <a:pPr algn="l" fontAlgn="t"/>
                      <a:r>
                        <a:rPr lang="en-US" sz="1100" b="0" i="0" u="none" strike="noStrike" kern="1200" dirty="0" smtClean="0">
                          <a:solidFill>
                            <a:schemeClr val="tx1"/>
                          </a:solidFill>
                          <a:effectLst/>
                          <a:latin typeface="Arial Narrow" panose="020B0606020202030204" pitchFamily="34" charset="0"/>
                          <a:ea typeface="+mn-ea"/>
                          <a:cs typeface="+mn-cs"/>
                        </a:rPr>
                        <a:t>FSNC: (1 885/23 741) 8%</a:t>
                      </a:r>
                    </a:p>
                    <a:p>
                      <a:pPr algn="l" fontAlgn="t"/>
                      <a:r>
                        <a:rPr lang="en-US" sz="1100" b="0" i="0" u="none" strike="noStrike" kern="1200" dirty="0" smtClean="0">
                          <a:solidFill>
                            <a:schemeClr val="tx1"/>
                          </a:solidFill>
                          <a:effectLst/>
                          <a:latin typeface="Arial Narrow" panose="020B0606020202030204" pitchFamily="34" charset="0"/>
                          <a:ea typeface="+mn-ea"/>
                          <a:cs typeface="+mn-cs"/>
                        </a:rPr>
                        <a:t>KZN: (2</a:t>
                      </a:r>
                      <a:r>
                        <a:rPr lang="en-US" sz="1100" b="0" i="0" u="none" strike="noStrike" kern="1200" baseline="0" dirty="0" smtClean="0">
                          <a:solidFill>
                            <a:schemeClr val="tx1"/>
                          </a:solidFill>
                          <a:effectLst/>
                          <a:latin typeface="Arial Narrow" panose="020B0606020202030204" pitchFamily="34" charset="0"/>
                          <a:ea typeface="+mn-ea"/>
                          <a:cs typeface="+mn-cs"/>
                        </a:rPr>
                        <a:t> 423</a:t>
                      </a:r>
                      <a:r>
                        <a:rPr lang="en-US" sz="1100" b="0" i="0" u="none" strike="noStrike" kern="1200" dirty="0" smtClean="0">
                          <a:solidFill>
                            <a:schemeClr val="tx1"/>
                          </a:solidFill>
                          <a:effectLst/>
                          <a:latin typeface="Arial Narrow" panose="020B0606020202030204" pitchFamily="34" charset="0"/>
                          <a:ea typeface="+mn-ea"/>
                          <a:cs typeface="+mn-cs"/>
                        </a:rPr>
                        <a:t>/29 804) 8%</a:t>
                      </a:r>
                    </a:p>
                    <a:p>
                      <a:pPr algn="l" fontAlgn="t"/>
                      <a:r>
                        <a:rPr lang="en-US" sz="1100" b="0" i="0" u="none" strike="noStrike" kern="1200" dirty="0" smtClean="0">
                          <a:solidFill>
                            <a:schemeClr val="tx1"/>
                          </a:solidFill>
                          <a:effectLst/>
                          <a:latin typeface="Arial Narrow" panose="020B0606020202030204" pitchFamily="34" charset="0"/>
                          <a:ea typeface="+mn-ea"/>
                          <a:cs typeface="+mn-cs"/>
                        </a:rPr>
                        <a:t>WC: (6</a:t>
                      </a:r>
                      <a:r>
                        <a:rPr lang="en-US" sz="1100" b="0" i="0" u="none" strike="noStrike" kern="1200" baseline="0" dirty="0" smtClean="0">
                          <a:solidFill>
                            <a:schemeClr val="tx1"/>
                          </a:solidFill>
                          <a:effectLst/>
                          <a:latin typeface="Arial Narrow" panose="020B0606020202030204" pitchFamily="34" charset="0"/>
                          <a:ea typeface="+mn-ea"/>
                          <a:cs typeface="+mn-cs"/>
                        </a:rPr>
                        <a:t> 203</a:t>
                      </a:r>
                      <a:r>
                        <a:rPr lang="en-US" sz="1100" b="0" i="0" u="none" strike="noStrike" kern="1200" dirty="0" smtClean="0">
                          <a:solidFill>
                            <a:schemeClr val="tx1"/>
                          </a:solidFill>
                          <a:effectLst/>
                          <a:latin typeface="Arial Narrow" panose="020B0606020202030204" pitchFamily="34" charset="0"/>
                          <a:ea typeface="+mn-ea"/>
                          <a:cs typeface="+mn-cs"/>
                        </a:rPr>
                        <a:t>/29 651) 21%</a:t>
                      </a:r>
                    </a:p>
                    <a:p>
                      <a:pPr algn="l" fontAlgn="t"/>
                      <a:r>
                        <a:rPr lang="en-US" sz="1100" b="0" i="0" u="none" strike="noStrike" kern="1200" dirty="0" smtClean="0">
                          <a:solidFill>
                            <a:schemeClr val="tx1"/>
                          </a:solidFill>
                          <a:effectLst/>
                          <a:latin typeface="Arial Narrow" panose="020B0606020202030204" pitchFamily="34" charset="0"/>
                          <a:ea typeface="+mn-ea"/>
                          <a:cs typeface="+mn-cs"/>
                        </a:rPr>
                        <a:t>GP: (8</a:t>
                      </a:r>
                      <a:r>
                        <a:rPr lang="en-US" sz="1100" b="0" i="0" u="none" strike="noStrike" kern="1200" baseline="0" dirty="0" smtClean="0">
                          <a:solidFill>
                            <a:schemeClr val="tx1"/>
                          </a:solidFill>
                          <a:effectLst/>
                          <a:latin typeface="Arial Narrow" panose="020B0606020202030204" pitchFamily="34" charset="0"/>
                          <a:ea typeface="+mn-ea"/>
                          <a:cs typeface="+mn-cs"/>
                        </a:rPr>
                        <a:t> 362</a:t>
                      </a:r>
                      <a:r>
                        <a:rPr lang="en-US" sz="1100" b="0" i="0" u="none" strike="noStrike" kern="1200" dirty="0" smtClean="0">
                          <a:solidFill>
                            <a:schemeClr val="tx1"/>
                          </a:solidFill>
                          <a:effectLst/>
                          <a:latin typeface="Arial Narrow" panose="020B0606020202030204" pitchFamily="34" charset="0"/>
                          <a:ea typeface="+mn-ea"/>
                          <a:cs typeface="+mn-cs"/>
                        </a:rPr>
                        <a:t>/38 168) </a:t>
                      </a:r>
                      <a:r>
                        <a:rPr lang="en-US" sz="1100" b="0" i="0" u="none" strike="noStrike" kern="1200" baseline="0" dirty="0" smtClean="0">
                          <a:solidFill>
                            <a:schemeClr val="tx1"/>
                          </a:solidFill>
                          <a:effectLst/>
                          <a:latin typeface="Arial Narrow" panose="020B0606020202030204" pitchFamily="34" charset="0"/>
                          <a:ea typeface="+mn-ea"/>
                          <a:cs typeface="+mn-cs"/>
                        </a:rPr>
                        <a:t> 22</a:t>
                      </a:r>
                      <a:r>
                        <a:rPr lang="en-US" sz="1100" b="0" i="0" u="none" strike="noStrike" kern="1200" dirty="0" smtClean="0">
                          <a:solidFill>
                            <a:schemeClr val="tx1"/>
                          </a:solidFill>
                          <a:effectLst/>
                          <a:latin typeface="Arial Narrow" panose="020B0606020202030204" pitchFamily="34" charset="0"/>
                          <a:ea typeface="+mn-ea"/>
                          <a:cs typeface="+mn-cs"/>
                        </a:rPr>
                        <a:t>%</a:t>
                      </a:r>
                    </a:p>
                    <a:p>
                      <a:pPr algn="l" fontAlgn="t"/>
                      <a:r>
                        <a:rPr lang="en-US" sz="1100" b="0" i="0" u="none" strike="noStrike" kern="1200" dirty="0" smtClean="0">
                          <a:solidFill>
                            <a:schemeClr val="tx1"/>
                          </a:solidFill>
                          <a:effectLst/>
                          <a:latin typeface="Arial Narrow" panose="020B0606020202030204" pitchFamily="34" charset="0"/>
                          <a:ea typeface="+mn-ea"/>
                          <a:cs typeface="+mn-cs"/>
                        </a:rPr>
                        <a:t>EC: (2</a:t>
                      </a:r>
                      <a:r>
                        <a:rPr lang="en-US" sz="1100" b="0" i="0" u="none" strike="noStrike" kern="1200" baseline="0" dirty="0" smtClean="0">
                          <a:solidFill>
                            <a:schemeClr val="tx1"/>
                          </a:solidFill>
                          <a:effectLst/>
                          <a:latin typeface="Arial Narrow" panose="020B0606020202030204" pitchFamily="34" charset="0"/>
                          <a:ea typeface="+mn-ea"/>
                          <a:cs typeface="+mn-cs"/>
                        </a:rPr>
                        <a:t> 423</a:t>
                      </a:r>
                      <a:r>
                        <a:rPr lang="en-US" sz="1100" b="0" i="0" u="none" strike="noStrike" kern="1200" dirty="0" smtClean="0">
                          <a:solidFill>
                            <a:schemeClr val="tx1"/>
                          </a:solidFill>
                          <a:effectLst/>
                          <a:latin typeface="Arial Narrow" panose="020B0606020202030204" pitchFamily="34" charset="0"/>
                          <a:ea typeface="+mn-ea"/>
                          <a:cs typeface="+mn-cs"/>
                        </a:rPr>
                        <a:t>/ 20 575) 12%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31" rtl="0" eaLnBrk="1" fontAlgn="auto" latinLnBrk="0" hangingPunct="1">
                        <a:lnSpc>
                          <a:spcPct val="100000"/>
                        </a:lnSpc>
                        <a:spcBef>
                          <a:spcPts val="0"/>
                        </a:spcBef>
                        <a:spcAft>
                          <a:spcPts val="0"/>
                        </a:spcAft>
                        <a:buClrTx/>
                        <a:buSzTx/>
                        <a:buFontTx/>
                        <a:buNone/>
                        <a:tabLst/>
                        <a:defRPr/>
                      </a:pPr>
                      <a:r>
                        <a:rPr lang="en-US" sz="1100" b="1" dirty="0" smtClean="0">
                          <a:latin typeface="Arial Narrow" panose="020B0606020202030204" pitchFamily="34" charset="0"/>
                        </a:rPr>
                        <a:t>23.91%</a:t>
                      </a:r>
                    </a:p>
                    <a:p>
                      <a:r>
                        <a:rPr lang="en-US" sz="1100" b="1" dirty="0" smtClean="0">
                          <a:latin typeface="Arial Narrow" panose="020B0606020202030204" pitchFamily="34" charset="0"/>
                        </a:rPr>
                        <a:t>(39</a:t>
                      </a:r>
                      <a:r>
                        <a:rPr lang="en-US" sz="1100" b="1" baseline="0" dirty="0" smtClean="0">
                          <a:latin typeface="Arial Narrow" panose="020B0606020202030204" pitchFamily="34" charset="0"/>
                        </a:rPr>
                        <a:t> 169 /163 830</a:t>
                      </a:r>
                      <a:r>
                        <a:rPr lang="en-US" sz="1100" dirty="0" smtClean="0">
                          <a:latin typeface="Arial Narrow" panose="020B0606020202030204" pitchFamily="34" charset="0"/>
                        </a:rPr>
                        <a:t>)</a:t>
                      </a:r>
                    </a:p>
                    <a:p>
                      <a:endParaRPr lang="en-US" sz="1100" dirty="0" smtClean="0">
                        <a:latin typeface="Arial Narrow" panose="020B0606020202030204" pitchFamily="34" charset="0"/>
                      </a:endParaRPr>
                    </a:p>
                    <a:p>
                      <a:r>
                        <a:rPr lang="en-US" sz="1100" b="1" dirty="0" smtClean="0">
                          <a:latin typeface="Arial Narrow" panose="020B0606020202030204" pitchFamily="34" charset="0"/>
                        </a:rPr>
                        <a:t>LMN: (6</a:t>
                      </a:r>
                      <a:r>
                        <a:rPr lang="en-US" sz="1100" b="1" baseline="0" dirty="0" smtClean="0">
                          <a:latin typeface="Arial Narrow" panose="020B0606020202030204" pitchFamily="34" charset="0"/>
                        </a:rPr>
                        <a:t> 636/26 111</a:t>
                      </a:r>
                      <a:r>
                        <a:rPr lang="en-US" sz="1100" b="1" dirty="0" smtClean="0">
                          <a:latin typeface="Arial Narrow" panose="020B0606020202030204" pitchFamily="34" charset="0"/>
                        </a:rPr>
                        <a:t>)  25.41%</a:t>
                      </a:r>
                    </a:p>
                    <a:p>
                      <a:r>
                        <a:rPr lang="en-US" sz="1100" b="1" dirty="0" smtClean="0">
                          <a:latin typeface="Arial Narrow" panose="020B0606020202030204" pitchFamily="34" charset="0"/>
                        </a:rPr>
                        <a:t>FSNC: (</a:t>
                      </a:r>
                      <a:r>
                        <a:rPr lang="en-US" sz="1100" b="1" baseline="0" dirty="0" smtClean="0">
                          <a:latin typeface="Arial Narrow" panose="020B0606020202030204" pitchFamily="34" charset="0"/>
                        </a:rPr>
                        <a:t> 2  985/22 903)</a:t>
                      </a:r>
                      <a:r>
                        <a:rPr lang="en-US" sz="1100" b="1" dirty="0" smtClean="0">
                          <a:latin typeface="Arial Narrow" panose="020B0606020202030204" pitchFamily="34" charset="0"/>
                        </a:rPr>
                        <a:t>  13.03%</a:t>
                      </a:r>
                    </a:p>
                    <a:p>
                      <a:r>
                        <a:rPr lang="en-US" sz="1100" b="1" dirty="0" smtClean="0">
                          <a:latin typeface="Arial Narrow" panose="020B0606020202030204" pitchFamily="34" charset="0"/>
                        </a:rPr>
                        <a:t>KZN: (</a:t>
                      </a:r>
                      <a:r>
                        <a:rPr lang="en-US" sz="1100" b="1" baseline="0" dirty="0" smtClean="0">
                          <a:latin typeface="Arial Narrow" panose="020B0606020202030204" pitchFamily="34" charset="0"/>
                        </a:rPr>
                        <a:t> 3 476/ 27 306</a:t>
                      </a:r>
                      <a:r>
                        <a:rPr lang="en-US" sz="1100" b="1" dirty="0" smtClean="0">
                          <a:latin typeface="Arial Narrow" panose="020B0606020202030204" pitchFamily="34" charset="0"/>
                        </a:rPr>
                        <a:t>)  12.73%</a:t>
                      </a:r>
                    </a:p>
                    <a:p>
                      <a:r>
                        <a:rPr lang="en-US" sz="1100" b="1" dirty="0" smtClean="0">
                          <a:latin typeface="Arial Narrow" panose="020B0606020202030204" pitchFamily="34" charset="0"/>
                        </a:rPr>
                        <a:t>WC: (9 694</a:t>
                      </a:r>
                      <a:r>
                        <a:rPr lang="en-US" sz="1100" b="1" baseline="0" dirty="0" smtClean="0">
                          <a:latin typeface="Arial Narrow" panose="020B0606020202030204" pitchFamily="34" charset="0"/>
                        </a:rPr>
                        <a:t> / 28 241</a:t>
                      </a:r>
                      <a:r>
                        <a:rPr lang="en-US" sz="1100" b="1" dirty="0" smtClean="0">
                          <a:latin typeface="Arial Narrow" panose="020B0606020202030204" pitchFamily="34" charset="0"/>
                        </a:rPr>
                        <a:t>)  34.33 %</a:t>
                      </a:r>
                    </a:p>
                    <a:p>
                      <a:r>
                        <a:rPr lang="en-US" sz="1100" b="1" dirty="0" smtClean="0">
                          <a:latin typeface="Arial Narrow" panose="020B0606020202030204" pitchFamily="34" charset="0"/>
                        </a:rPr>
                        <a:t>GP: (</a:t>
                      </a:r>
                      <a:r>
                        <a:rPr lang="en-US" sz="1100" b="1" baseline="0" dirty="0" smtClean="0">
                          <a:latin typeface="Arial Narrow" panose="020B0606020202030204" pitchFamily="34" charset="0"/>
                        </a:rPr>
                        <a:t> 12 862/37 993</a:t>
                      </a:r>
                      <a:r>
                        <a:rPr lang="en-US" sz="1100" b="1" dirty="0" smtClean="0">
                          <a:latin typeface="Arial Narrow" panose="020B0606020202030204" pitchFamily="34" charset="0"/>
                        </a:rPr>
                        <a:t>)  33.85%</a:t>
                      </a:r>
                    </a:p>
                    <a:p>
                      <a:r>
                        <a:rPr lang="en-US" sz="1100" b="1" dirty="0" smtClean="0">
                          <a:latin typeface="Arial Narrow" panose="020B0606020202030204" pitchFamily="34" charset="0"/>
                        </a:rPr>
                        <a:t>EC: (3</a:t>
                      </a:r>
                      <a:r>
                        <a:rPr lang="en-US" sz="1100" b="1" baseline="0" dirty="0" smtClean="0">
                          <a:latin typeface="Arial Narrow" panose="020B0606020202030204" pitchFamily="34" charset="0"/>
                        </a:rPr>
                        <a:t> 516/ 21 276</a:t>
                      </a:r>
                      <a:r>
                        <a:rPr lang="en-US" sz="1100" b="1" dirty="0" smtClean="0">
                          <a:latin typeface="Arial Narrow" panose="020B0606020202030204" pitchFamily="34" charset="0"/>
                        </a:rPr>
                        <a:t>)  16.53%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US" sz="1100" dirty="0" smtClean="0">
                          <a:latin typeface="Arial Narrow" panose="020B0606020202030204" pitchFamily="34" charset="0"/>
                        </a:rPr>
                        <a:t>9.66%</a:t>
                      </a:r>
                    </a:p>
                    <a:p>
                      <a:endParaRPr lang="en-US" sz="1100" dirty="0">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lang="en-US" sz="1100" b="0" i="0" u="none" strike="noStrike" kern="1200" dirty="0" smtClean="0">
                          <a:solidFill>
                            <a:schemeClr val="tx1"/>
                          </a:solidFill>
                          <a:effectLst/>
                          <a:latin typeface="Arial Narrow" panose="020B0606020202030204" pitchFamily="34" charset="0"/>
                          <a:ea typeface="+mn-ea"/>
                          <a:cs typeface="+mn-cs"/>
                        </a:rPr>
                        <a:t>Target achieved due  to additional assistance rendered by student psychologists and community service psychologists.</a:t>
                      </a:r>
                      <a:endParaRPr lang="en-ZA" sz="1100" b="0" i="0" u="none" strike="noStrike" kern="1200" dirty="0">
                        <a:solidFill>
                          <a:schemeClr val="tx1"/>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lang="en-US" sz="1100" b="0" i="0" u="none" strike="noStrike" kern="1200" dirty="0" smtClean="0">
                          <a:solidFill>
                            <a:schemeClr val="tx1"/>
                          </a:solidFill>
                          <a:effectLst/>
                          <a:latin typeface="Arial Narrow" panose="020B0606020202030204" pitchFamily="34" charset="0"/>
                          <a:ea typeface="+mn-ea"/>
                          <a:cs typeface="+mn-cs"/>
                        </a:rPr>
                        <a:t>n/a</a:t>
                      </a:r>
                      <a:endParaRPr lang="en-ZA" sz="1100" b="0" i="0" u="none" strike="noStrike" kern="1200" dirty="0">
                        <a:solidFill>
                          <a:schemeClr val="tx1"/>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1542208">
                <a:tc>
                  <a:txBody>
                    <a:bodyPr/>
                    <a:lstStyle/>
                    <a:p>
                      <a:pPr marL="0" algn="l" defTabSz="914331" rtl="0" eaLnBrk="1" fontAlgn="t" latinLnBrk="0" hangingPunct="1"/>
                      <a:r>
                        <a:rPr lang="en-US" sz="1100" b="1" i="0" u="none" strike="noStrike" kern="1200" dirty="0" smtClean="0">
                          <a:solidFill>
                            <a:schemeClr val="tx1"/>
                          </a:solidFill>
                          <a:effectLst/>
                          <a:latin typeface="Arial Narrow" panose="020B0606020202030204" pitchFamily="34" charset="0"/>
                          <a:ea typeface="+mn-ea"/>
                          <a:cs typeface="+mn-cs"/>
                        </a:rPr>
                        <a:t>Percentage </a:t>
                      </a:r>
                      <a:r>
                        <a:rPr lang="en-US" sz="1100" b="1" i="0" u="none" strike="noStrike" kern="1200" dirty="0">
                          <a:solidFill>
                            <a:schemeClr val="tx1"/>
                          </a:solidFill>
                          <a:effectLst/>
                          <a:latin typeface="Arial Narrow" panose="020B0606020202030204" pitchFamily="34" charset="0"/>
                          <a:ea typeface="+mn-ea"/>
                          <a:cs typeface="+mn-cs"/>
                        </a:rPr>
                        <a:t>of inmates who benefit from spiritual services per year</a:t>
                      </a:r>
                      <a:r>
                        <a:rPr lang="en-US" sz="1100" b="1" i="0" u="none" strike="noStrike" kern="1200" dirty="0" smtClean="0">
                          <a:solidFill>
                            <a:schemeClr val="tx1"/>
                          </a:solidFill>
                          <a:effectLst/>
                          <a:latin typeface="Arial Narrow" panose="020B0606020202030204" pitchFamily="34" charset="0"/>
                          <a:ea typeface="+mn-ea"/>
                          <a:cs typeface="+mn-cs"/>
                        </a:rPr>
                        <a:t>.</a:t>
                      </a:r>
                    </a:p>
                    <a:p>
                      <a:pPr marL="0" algn="l" defTabSz="914331" rtl="0" eaLnBrk="1" fontAlgn="t" latinLnBrk="0" hangingPunct="1"/>
                      <a:endParaRPr lang="en-US" sz="1100" b="1" i="0" u="none" strike="noStrike" kern="1200" dirty="0" smtClean="0">
                        <a:solidFill>
                          <a:schemeClr val="tx1"/>
                        </a:solidFill>
                        <a:effectLst/>
                        <a:latin typeface="Arial Narrow" panose="020B0606020202030204" pitchFamily="34" charset="0"/>
                        <a:ea typeface="+mn-ea"/>
                        <a:cs typeface="+mn-cs"/>
                      </a:endParaRPr>
                    </a:p>
                    <a:p>
                      <a:pPr marL="0" algn="l" defTabSz="914331" rtl="0" eaLnBrk="1" fontAlgn="t" latinLnBrk="0" hangingPunct="1"/>
                      <a:r>
                        <a:rPr lang="en-US" sz="1100" b="1" i="0" u="none" strike="noStrike" kern="1200" dirty="0">
                          <a:solidFill>
                            <a:srgbClr val="000000"/>
                          </a:solidFill>
                          <a:effectLst/>
                          <a:latin typeface="Arial Narrow" panose="020B0606020202030204" pitchFamily="34" charset="0"/>
                          <a:ea typeface="+mn-ea"/>
                          <a:cs typeface="+mn-cs"/>
                        </a:rPr>
                        <a:t/>
                      </a:r>
                      <a:br>
                        <a:rPr lang="en-US" sz="1100" b="1" i="0" u="none" strike="noStrike" kern="1200" dirty="0">
                          <a:solidFill>
                            <a:srgbClr val="000000"/>
                          </a:solidFill>
                          <a:effectLst/>
                          <a:latin typeface="Arial Narrow" panose="020B0606020202030204" pitchFamily="34" charset="0"/>
                          <a:ea typeface="+mn-ea"/>
                          <a:cs typeface="+mn-cs"/>
                        </a:rPr>
                      </a:br>
                      <a:r>
                        <a:rPr lang="en-US" sz="1100" b="0" i="0" u="none" strike="noStrike" kern="1200" dirty="0">
                          <a:solidFill>
                            <a:srgbClr val="000000"/>
                          </a:solidFill>
                          <a:effectLst/>
                          <a:latin typeface="Arial Narrow" panose="020B0606020202030204" pitchFamily="34" charset="0"/>
                          <a:ea typeface="+mn-ea"/>
                          <a:cs typeface="+mn-cs"/>
                        </a:rPr>
                        <a:t/>
                      </a:r>
                      <a:br>
                        <a:rPr lang="en-US" sz="1100" b="0" i="0" u="none" strike="noStrike" kern="1200" dirty="0">
                          <a:solidFill>
                            <a:srgbClr val="000000"/>
                          </a:solidFill>
                          <a:effectLst/>
                          <a:latin typeface="Arial Narrow" panose="020B0606020202030204" pitchFamily="34" charset="0"/>
                          <a:ea typeface="+mn-ea"/>
                          <a:cs typeface="+mn-cs"/>
                        </a:rPr>
                      </a:br>
                      <a:endParaRPr lang="en-US" sz="1100" b="0" i="0" u="none" strike="noStrike" kern="1200" dirty="0">
                        <a:solidFill>
                          <a:srgbClr val="000000"/>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100" b="1" i="0" u="none" strike="noStrike" kern="1200" dirty="0" smtClean="0">
                          <a:solidFill>
                            <a:schemeClr val="tx1"/>
                          </a:solidFill>
                          <a:effectLst/>
                          <a:latin typeface="Arial Narrow" panose="020B0606020202030204" pitchFamily="34" charset="0"/>
                          <a:ea typeface="+mn-ea"/>
                          <a:cs typeface="+mn-cs"/>
                        </a:rPr>
                        <a:t>46.5%</a:t>
                      </a:r>
                    </a:p>
                    <a:p>
                      <a:pPr marL="0" algn="l" defTabSz="914331" rtl="0" eaLnBrk="1" fontAlgn="t" latinLnBrk="0" hangingPunct="1"/>
                      <a:r>
                        <a:rPr lang="en-US" sz="1100" b="1" i="0" u="none" strike="noStrike" kern="1200" dirty="0" smtClean="0">
                          <a:solidFill>
                            <a:schemeClr val="tx1"/>
                          </a:solidFill>
                          <a:effectLst/>
                          <a:latin typeface="Arial Narrow" panose="020B0606020202030204" pitchFamily="34" charset="0"/>
                          <a:ea typeface="+mn-ea"/>
                          <a:cs typeface="+mn-cs"/>
                        </a:rPr>
                        <a:t>(77</a:t>
                      </a:r>
                      <a:r>
                        <a:rPr lang="en-US" sz="1100" b="1" i="0" u="none" strike="noStrike" kern="1200" baseline="0" dirty="0" smtClean="0">
                          <a:solidFill>
                            <a:schemeClr val="tx1"/>
                          </a:solidFill>
                          <a:effectLst/>
                          <a:latin typeface="Arial Narrow" panose="020B0606020202030204" pitchFamily="34" charset="0"/>
                          <a:ea typeface="+mn-ea"/>
                          <a:cs typeface="+mn-cs"/>
                        </a:rPr>
                        <a:t> 400</a:t>
                      </a:r>
                      <a:r>
                        <a:rPr lang="en-US" sz="1100" b="1" i="0" u="none" strike="noStrike" kern="1200" dirty="0" smtClean="0">
                          <a:solidFill>
                            <a:schemeClr val="tx1"/>
                          </a:solidFill>
                          <a:effectLst/>
                          <a:latin typeface="Arial Narrow" panose="020B0606020202030204" pitchFamily="34" charset="0"/>
                          <a:ea typeface="+mn-ea"/>
                          <a:cs typeface="+mn-cs"/>
                        </a:rPr>
                        <a:t>/166 449)  </a:t>
                      </a:r>
                    </a:p>
                    <a:p>
                      <a:pPr marL="0" algn="l" defTabSz="914331" rtl="0" eaLnBrk="1" fontAlgn="t" latinLnBrk="0" hangingPunct="1"/>
                      <a:endParaRPr lang="en-US" sz="1100" b="0" i="0" u="none" strike="noStrike" kern="1200" dirty="0" smtClean="0">
                        <a:solidFill>
                          <a:schemeClr val="tx1"/>
                        </a:solidFill>
                        <a:effectLst/>
                        <a:latin typeface="Arial Narrow" panose="020B0606020202030204" pitchFamily="34" charset="0"/>
                        <a:ea typeface="+mn-ea"/>
                        <a:cs typeface="+mn-cs"/>
                      </a:endParaRPr>
                    </a:p>
                    <a:p>
                      <a:pPr marL="0" algn="l" defTabSz="914331" rtl="0" eaLnBrk="1" fontAlgn="t" latinLnBrk="0" hangingPunct="1"/>
                      <a:r>
                        <a:rPr lang="en-US" sz="1100" b="0" i="0" u="none" strike="noStrike" kern="1200" dirty="0" smtClean="0">
                          <a:solidFill>
                            <a:schemeClr val="tx1"/>
                          </a:solidFill>
                          <a:effectLst/>
                          <a:latin typeface="Arial Narrow" panose="020B0606020202030204" pitchFamily="34" charset="0"/>
                          <a:ea typeface="+mn-ea"/>
                          <a:cs typeface="+mn-cs"/>
                        </a:rPr>
                        <a:t>LMN: (11</a:t>
                      </a:r>
                      <a:r>
                        <a:rPr lang="en-US" sz="1100" b="0" i="0" u="none" strike="noStrike" kern="1200" baseline="0" dirty="0" smtClean="0">
                          <a:solidFill>
                            <a:schemeClr val="tx1"/>
                          </a:solidFill>
                          <a:effectLst/>
                          <a:latin typeface="Arial Narrow" panose="020B0606020202030204" pitchFamily="34" charset="0"/>
                          <a:ea typeface="+mn-ea"/>
                          <a:cs typeface="+mn-cs"/>
                        </a:rPr>
                        <a:t> 397/24 510</a:t>
                      </a:r>
                      <a:r>
                        <a:rPr lang="en-US" sz="1100" b="0" i="0" u="none" strike="noStrike" kern="1200" dirty="0" smtClean="0">
                          <a:solidFill>
                            <a:schemeClr val="tx1"/>
                          </a:solidFill>
                          <a:effectLst/>
                          <a:latin typeface="Arial Narrow" panose="020B0606020202030204" pitchFamily="34" charset="0"/>
                          <a:ea typeface="+mn-ea"/>
                          <a:cs typeface="+mn-cs"/>
                        </a:rPr>
                        <a:t>) 46%</a:t>
                      </a:r>
                    </a:p>
                    <a:p>
                      <a:pPr marL="0" algn="l" defTabSz="914331" rtl="0" eaLnBrk="1" fontAlgn="t" latinLnBrk="0" hangingPunct="1"/>
                      <a:r>
                        <a:rPr lang="en-US" sz="1100" b="0" i="0" u="none" strike="noStrike" kern="1200" dirty="0" smtClean="0">
                          <a:solidFill>
                            <a:schemeClr val="tx1"/>
                          </a:solidFill>
                          <a:effectLst/>
                          <a:latin typeface="Arial Narrow" panose="020B0606020202030204" pitchFamily="34" charset="0"/>
                          <a:ea typeface="+mn-ea"/>
                          <a:cs typeface="+mn-cs"/>
                        </a:rPr>
                        <a:t>FSNC: (11</a:t>
                      </a:r>
                      <a:r>
                        <a:rPr lang="en-US" sz="1100" b="0" i="0" u="none" strike="noStrike" kern="1200" baseline="0" dirty="0" smtClean="0">
                          <a:solidFill>
                            <a:schemeClr val="tx1"/>
                          </a:solidFill>
                          <a:effectLst/>
                          <a:latin typeface="Arial Narrow" panose="020B0606020202030204" pitchFamily="34" charset="0"/>
                          <a:ea typeface="+mn-ea"/>
                          <a:cs typeface="+mn-cs"/>
                        </a:rPr>
                        <a:t> 040/23 741</a:t>
                      </a:r>
                      <a:r>
                        <a:rPr lang="en-US" sz="1100" b="0" i="0" u="none" strike="noStrike" kern="1200" dirty="0" smtClean="0">
                          <a:solidFill>
                            <a:schemeClr val="tx1"/>
                          </a:solidFill>
                          <a:effectLst/>
                          <a:latin typeface="Arial Narrow" panose="020B0606020202030204" pitchFamily="34" charset="0"/>
                          <a:ea typeface="+mn-ea"/>
                          <a:cs typeface="+mn-cs"/>
                        </a:rPr>
                        <a:t>) 47%</a:t>
                      </a:r>
                    </a:p>
                    <a:p>
                      <a:pPr marL="0" algn="l" defTabSz="914331" rtl="0" eaLnBrk="1" fontAlgn="t" latinLnBrk="0" hangingPunct="1"/>
                      <a:r>
                        <a:rPr lang="en-US" sz="1100" b="0" i="0" u="none" strike="noStrike" kern="1200" dirty="0" smtClean="0">
                          <a:solidFill>
                            <a:schemeClr val="tx1"/>
                          </a:solidFill>
                          <a:effectLst/>
                          <a:latin typeface="Arial Narrow" panose="020B0606020202030204" pitchFamily="34" charset="0"/>
                          <a:ea typeface="+mn-ea"/>
                          <a:cs typeface="+mn-cs"/>
                        </a:rPr>
                        <a:t>KZN: (13</a:t>
                      </a:r>
                      <a:r>
                        <a:rPr lang="en-US" sz="1100" b="0" i="0" u="none" strike="noStrike" kern="1200" baseline="0" dirty="0" smtClean="0">
                          <a:solidFill>
                            <a:schemeClr val="tx1"/>
                          </a:solidFill>
                          <a:effectLst/>
                          <a:latin typeface="Arial Narrow" panose="020B0606020202030204" pitchFamily="34" charset="0"/>
                          <a:ea typeface="+mn-ea"/>
                          <a:cs typeface="+mn-cs"/>
                        </a:rPr>
                        <a:t> 860</a:t>
                      </a:r>
                      <a:r>
                        <a:rPr lang="en-US" sz="1100" b="0" i="0" u="none" strike="noStrike" kern="1200" dirty="0" smtClean="0">
                          <a:solidFill>
                            <a:schemeClr val="tx1"/>
                          </a:solidFill>
                          <a:effectLst/>
                          <a:latin typeface="Arial Narrow" panose="020B0606020202030204" pitchFamily="34" charset="0"/>
                          <a:ea typeface="+mn-ea"/>
                          <a:cs typeface="+mn-cs"/>
                        </a:rPr>
                        <a:t>/29 804) 47%</a:t>
                      </a:r>
                    </a:p>
                    <a:p>
                      <a:pPr marL="0" algn="l" defTabSz="914331" rtl="0" eaLnBrk="1" fontAlgn="t" latinLnBrk="0" hangingPunct="1"/>
                      <a:r>
                        <a:rPr lang="en-US" sz="1100" b="0" i="0" u="none" strike="noStrike" kern="1200" dirty="0" smtClean="0">
                          <a:solidFill>
                            <a:schemeClr val="tx1"/>
                          </a:solidFill>
                          <a:effectLst/>
                          <a:latin typeface="Arial Narrow" panose="020B0606020202030204" pitchFamily="34" charset="0"/>
                          <a:ea typeface="+mn-ea"/>
                          <a:cs typeface="+mn-cs"/>
                        </a:rPr>
                        <a:t>WC: (13</a:t>
                      </a:r>
                      <a:r>
                        <a:rPr lang="en-US" sz="1100" b="0" i="0" u="none" strike="noStrike" kern="1200" baseline="0" dirty="0" smtClean="0">
                          <a:solidFill>
                            <a:schemeClr val="tx1"/>
                          </a:solidFill>
                          <a:effectLst/>
                          <a:latin typeface="Arial Narrow" panose="020B0606020202030204" pitchFamily="34" charset="0"/>
                          <a:ea typeface="+mn-ea"/>
                          <a:cs typeface="+mn-cs"/>
                        </a:rPr>
                        <a:t> 788/29 651</a:t>
                      </a:r>
                      <a:r>
                        <a:rPr lang="en-US" sz="1100" b="0" i="0" u="none" strike="noStrike" kern="1200" dirty="0" smtClean="0">
                          <a:solidFill>
                            <a:schemeClr val="tx1"/>
                          </a:solidFill>
                          <a:effectLst/>
                          <a:latin typeface="Arial Narrow" panose="020B0606020202030204" pitchFamily="34" charset="0"/>
                          <a:ea typeface="+mn-ea"/>
                          <a:cs typeface="+mn-cs"/>
                        </a:rPr>
                        <a:t>) 47%</a:t>
                      </a:r>
                    </a:p>
                    <a:p>
                      <a:pPr marL="0" algn="l" defTabSz="914331" rtl="0" eaLnBrk="1" fontAlgn="t" latinLnBrk="0" hangingPunct="1"/>
                      <a:r>
                        <a:rPr lang="en-US" sz="1100" b="0" i="0" u="none" strike="noStrike" kern="1200" dirty="0" smtClean="0">
                          <a:solidFill>
                            <a:schemeClr val="tx1"/>
                          </a:solidFill>
                          <a:effectLst/>
                          <a:latin typeface="Arial Narrow" panose="020B0606020202030204" pitchFamily="34" charset="0"/>
                          <a:ea typeface="+mn-ea"/>
                          <a:cs typeface="+mn-cs"/>
                        </a:rPr>
                        <a:t>GP: (17</a:t>
                      </a:r>
                      <a:r>
                        <a:rPr lang="en-US" sz="1100" b="0" i="0" u="none" strike="noStrike" kern="1200" baseline="0" dirty="0" smtClean="0">
                          <a:solidFill>
                            <a:schemeClr val="tx1"/>
                          </a:solidFill>
                          <a:effectLst/>
                          <a:latin typeface="Arial Narrow" panose="020B0606020202030204" pitchFamily="34" charset="0"/>
                          <a:ea typeface="+mn-ea"/>
                          <a:cs typeface="+mn-cs"/>
                        </a:rPr>
                        <a:t> 748</a:t>
                      </a:r>
                      <a:r>
                        <a:rPr lang="en-US" sz="1100" b="0" i="0" u="none" strike="noStrike" kern="1200" dirty="0" smtClean="0">
                          <a:solidFill>
                            <a:schemeClr val="tx1"/>
                          </a:solidFill>
                          <a:effectLst/>
                          <a:latin typeface="Arial Narrow" panose="020B0606020202030204" pitchFamily="34" charset="0"/>
                          <a:ea typeface="+mn-ea"/>
                          <a:cs typeface="+mn-cs"/>
                        </a:rPr>
                        <a:t>/38 168) 46%</a:t>
                      </a:r>
                    </a:p>
                    <a:p>
                      <a:pPr marL="0" algn="l" defTabSz="914331" rtl="0" eaLnBrk="1" fontAlgn="t" latinLnBrk="0" hangingPunct="1"/>
                      <a:r>
                        <a:rPr lang="en-US" sz="1100" b="0" i="0" u="none" strike="noStrike" kern="1200" dirty="0" smtClean="0">
                          <a:solidFill>
                            <a:schemeClr val="tx1"/>
                          </a:solidFill>
                          <a:effectLst/>
                          <a:latin typeface="Arial Narrow" panose="020B0606020202030204" pitchFamily="34" charset="0"/>
                          <a:ea typeface="+mn-ea"/>
                          <a:cs typeface="+mn-cs"/>
                        </a:rPr>
                        <a:t>EC: (9</a:t>
                      </a:r>
                      <a:r>
                        <a:rPr lang="en-US" sz="1100" b="0" i="0" u="none" strike="noStrike" kern="1200" baseline="0" dirty="0" smtClean="0">
                          <a:solidFill>
                            <a:schemeClr val="tx1"/>
                          </a:solidFill>
                          <a:effectLst/>
                          <a:latin typeface="Arial Narrow" panose="020B0606020202030204" pitchFamily="34" charset="0"/>
                          <a:ea typeface="+mn-ea"/>
                          <a:cs typeface="+mn-cs"/>
                        </a:rPr>
                        <a:t> 567/20 575</a:t>
                      </a:r>
                      <a:r>
                        <a:rPr lang="en-US" sz="1100" b="0" i="0" u="none" strike="noStrike" kern="1200" dirty="0" smtClean="0">
                          <a:solidFill>
                            <a:schemeClr val="tx1"/>
                          </a:solidFill>
                          <a:effectLst/>
                          <a:latin typeface="Arial Narrow" panose="020B0606020202030204" pitchFamily="34" charset="0"/>
                          <a:ea typeface="+mn-ea"/>
                          <a:cs typeface="+mn-cs"/>
                        </a:rPr>
                        <a:t>) 46%</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31" rtl="0" eaLnBrk="1" fontAlgn="auto" latinLnBrk="0" hangingPunct="1">
                        <a:lnSpc>
                          <a:spcPct val="100000"/>
                        </a:lnSpc>
                        <a:spcBef>
                          <a:spcPts val="0"/>
                        </a:spcBef>
                        <a:spcAft>
                          <a:spcPts val="0"/>
                        </a:spcAft>
                        <a:buClrTx/>
                        <a:buSzTx/>
                        <a:buFontTx/>
                        <a:buNone/>
                        <a:tabLst/>
                        <a:defRPr/>
                      </a:pPr>
                      <a:r>
                        <a:rPr lang="en-US" sz="1100" dirty="0" smtClean="0">
                          <a:latin typeface="Arial Narrow" panose="020B0606020202030204" pitchFamily="34" charset="0"/>
                        </a:rPr>
                        <a:t> </a:t>
                      </a:r>
                      <a:r>
                        <a:rPr lang="en-US" sz="1100" b="1" dirty="0" smtClean="0">
                          <a:latin typeface="Arial Narrow" panose="020B0606020202030204" pitchFamily="34" charset="0"/>
                        </a:rPr>
                        <a:t>78.13%</a:t>
                      </a:r>
                    </a:p>
                    <a:p>
                      <a:r>
                        <a:rPr lang="en-US" sz="1100" b="1" dirty="0" smtClean="0">
                          <a:latin typeface="Arial Narrow" panose="020B0606020202030204" pitchFamily="34" charset="0"/>
                        </a:rPr>
                        <a:t>(12</a:t>
                      </a:r>
                      <a:r>
                        <a:rPr lang="en-US" sz="1100" b="1" baseline="0" dirty="0" smtClean="0">
                          <a:latin typeface="Arial Narrow" panose="020B0606020202030204" pitchFamily="34" charset="0"/>
                        </a:rPr>
                        <a:t>7 995//163 830)</a:t>
                      </a:r>
                      <a:endParaRPr lang="en-US" sz="1100" b="1" dirty="0" smtClean="0">
                        <a:latin typeface="Arial Narrow" panose="020B0606020202030204" pitchFamily="34" charset="0"/>
                      </a:endParaRPr>
                    </a:p>
                    <a:p>
                      <a:endParaRPr lang="en-US" sz="1100" dirty="0" smtClean="0">
                        <a:latin typeface="Arial Narrow" panose="020B0606020202030204" pitchFamily="34" charset="0"/>
                      </a:endParaRPr>
                    </a:p>
                    <a:p>
                      <a:r>
                        <a:rPr lang="en-US" sz="1100" b="1" dirty="0" smtClean="0">
                          <a:latin typeface="Arial Narrow" panose="020B0606020202030204" pitchFamily="34" charset="0"/>
                        </a:rPr>
                        <a:t>LMN: (24</a:t>
                      </a:r>
                      <a:r>
                        <a:rPr lang="en-US" sz="1100" b="1" baseline="0" dirty="0" smtClean="0">
                          <a:latin typeface="Arial Narrow" panose="020B0606020202030204" pitchFamily="34" charset="0"/>
                        </a:rPr>
                        <a:t> 111/26  111</a:t>
                      </a:r>
                      <a:r>
                        <a:rPr lang="en-US" sz="1100" b="1" dirty="0" smtClean="0">
                          <a:latin typeface="Arial Narrow" panose="020B0606020202030204" pitchFamily="34" charset="0"/>
                        </a:rPr>
                        <a:t>)  92.34%</a:t>
                      </a:r>
                    </a:p>
                    <a:p>
                      <a:r>
                        <a:rPr lang="en-US" sz="1100" b="1" dirty="0" smtClean="0">
                          <a:latin typeface="Arial Narrow" panose="020B0606020202030204" pitchFamily="34" charset="0"/>
                        </a:rPr>
                        <a:t>FSNC: (18</a:t>
                      </a:r>
                      <a:r>
                        <a:rPr lang="en-US" sz="1100" b="1" baseline="0" dirty="0" smtClean="0">
                          <a:latin typeface="Arial Narrow" panose="020B0606020202030204" pitchFamily="34" charset="0"/>
                        </a:rPr>
                        <a:t> 814/ 22 903</a:t>
                      </a:r>
                      <a:r>
                        <a:rPr lang="en-US" sz="1100" b="1" dirty="0" smtClean="0">
                          <a:latin typeface="Arial Narrow" panose="020B0606020202030204" pitchFamily="34" charset="0"/>
                        </a:rPr>
                        <a:t>)  82.15%</a:t>
                      </a:r>
                    </a:p>
                    <a:p>
                      <a:r>
                        <a:rPr lang="en-US" sz="1100" b="1" dirty="0" smtClean="0">
                          <a:latin typeface="Arial Narrow" panose="020B0606020202030204" pitchFamily="34" charset="0"/>
                        </a:rPr>
                        <a:t>KZN: (</a:t>
                      </a:r>
                      <a:r>
                        <a:rPr lang="en-US" sz="1100" b="1" baseline="0" dirty="0" smtClean="0">
                          <a:latin typeface="Arial Narrow" panose="020B0606020202030204" pitchFamily="34" charset="0"/>
                        </a:rPr>
                        <a:t> 21 205/ 27 306</a:t>
                      </a:r>
                      <a:r>
                        <a:rPr lang="en-US" sz="1100" b="1" dirty="0" smtClean="0">
                          <a:latin typeface="Arial Narrow" panose="020B0606020202030204" pitchFamily="34" charset="0"/>
                        </a:rPr>
                        <a:t>)  77.66%</a:t>
                      </a:r>
                    </a:p>
                    <a:p>
                      <a:r>
                        <a:rPr lang="en-US" sz="1100" b="1" dirty="0" smtClean="0">
                          <a:latin typeface="Arial Narrow" panose="020B0606020202030204" pitchFamily="34" charset="0"/>
                        </a:rPr>
                        <a:t>WC: (20408</a:t>
                      </a:r>
                      <a:r>
                        <a:rPr lang="en-US" sz="1100" b="1" baseline="0" dirty="0" smtClean="0">
                          <a:latin typeface="Arial Narrow" panose="020B0606020202030204" pitchFamily="34" charset="0"/>
                        </a:rPr>
                        <a:t> / 28 241</a:t>
                      </a:r>
                      <a:r>
                        <a:rPr lang="en-US" sz="1100" b="1" dirty="0" smtClean="0">
                          <a:latin typeface="Arial Narrow" panose="020B0606020202030204" pitchFamily="34" charset="0"/>
                        </a:rPr>
                        <a:t>) </a:t>
                      </a:r>
                      <a:r>
                        <a:rPr lang="en-US" sz="1100" b="1" baseline="0" dirty="0" smtClean="0">
                          <a:latin typeface="Arial Narrow" panose="020B0606020202030204" pitchFamily="34" charset="0"/>
                        </a:rPr>
                        <a:t> 72.26 </a:t>
                      </a:r>
                      <a:r>
                        <a:rPr lang="en-US" sz="1100" b="1" dirty="0" smtClean="0">
                          <a:latin typeface="Arial Narrow" panose="020B0606020202030204" pitchFamily="34" charset="0"/>
                        </a:rPr>
                        <a:t>%</a:t>
                      </a:r>
                    </a:p>
                    <a:p>
                      <a:r>
                        <a:rPr lang="en-US" sz="1100" b="1" dirty="0" smtClean="0">
                          <a:latin typeface="Arial Narrow" panose="020B0606020202030204" pitchFamily="34" charset="0"/>
                        </a:rPr>
                        <a:t>GP: (28</a:t>
                      </a:r>
                      <a:r>
                        <a:rPr lang="en-US" sz="1100" b="1" baseline="0" dirty="0" smtClean="0">
                          <a:latin typeface="Arial Narrow" panose="020B0606020202030204" pitchFamily="34" charset="0"/>
                        </a:rPr>
                        <a:t> 011/ 37 993</a:t>
                      </a:r>
                      <a:r>
                        <a:rPr lang="en-US" sz="1100" b="1" dirty="0" smtClean="0">
                          <a:latin typeface="Arial Narrow" panose="020B0606020202030204" pitchFamily="34" charset="0"/>
                        </a:rPr>
                        <a:t>)  73.73%</a:t>
                      </a:r>
                    </a:p>
                    <a:p>
                      <a:r>
                        <a:rPr lang="en-US" sz="1100" b="1" dirty="0" smtClean="0">
                          <a:latin typeface="Arial Narrow" panose="020B0606020202030204" pitchFamily="34" charset="0"/>
                        </a:rPr>
                        <a:t>EC: (</a:t>
                      </a:r>
                      <a:r>
                        <a:rPr lang="en-US" sz="1100" b="1" baseline="0" dirty="0" smtClean="0">
                          <a:latin typeface="Arial Narrow" panose="020B0606020202030204" pitchFamily="34" charset="0"/>
                        </a:rPr>
                        <a:t> 15 446/ 21 276</a:t>
                      </a:r>
                      <a:r>
                        <a:rPr lang="en-US" sz="1100" b="1" dirty="0" smtClean="0">
                          <a:latin typeface="Arial Narrow" panose="020B0606020202030204" pitchFamily="34" charset="0"/>
                        </a:rPr>
                        <a:t>)  72.60%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US" sz="1100" dirty="0" smtClean="0">
                          <a:latin typeface="Arial Narrow" panose="020B0606020202030204" pitchFamily="34" charset="0"/>
                        </a:rPr>
                        <a:t>31.63%</a:t>
                      </a:r>
                      <a:endParaRPr lang="en-US" sz="1100" dirty="0">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lang="en-US" sz="1100" b="0" i="0" u="none" strike="noStrike" kern="1200" dirty="0">
                          <a:solidFill>
                            <a:schemeClr val="tx1"/>
                          </a:solidFill>
                          <a:effectLst/>
                          <a:latin typeface="Arial Narrow" panose="020B0606020202030204" pitchFamily="34" charset="0"/>
                          <a:ea typeface="+mn-ea"/>
                          <a:cs typeface="+mn-cs"/>
                        </a:rPr>
                        <a:t>Increased  involvement of inmates in spiritual care sessions due to consultative meeting held with churches/faiths.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lang="en-US" sz="1100" b="0" i="0" u="none" strike="noStrike" kern="1200" dirty="0" smtClean="0">
                          <a:solidFill>
                            <a:schemeClr val="tx1"/>
                          </a:solidFill>
                          <a:effectLst/>
                          <a:latin typeface="Arial Narrow" panose="020B0606020202030204" pitchFamily="34" charset="0"/>
                          <a:ea typeface="+mn-ea"/>
                          <a:cs typeface="+mn-cs"/>
                        </a:rPr>
                        <a:t>n/a</a:t>
                      </a:r>
                      <a:endParaRPr lang="en-ZA" sz="1100" b="0" i="0" u="none" strike="noStrike" kern="1200" dirty="0">
                        <a:solidFill>
                          <a:schemeClr val="tx1"/>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bl>
          </a:graphicData>
        </a:graphic>
      </p:graphicFrame>
      <p:sp>
        <p:nvSpPr>
          <p:cNvPr id="5" name="Title 3"/>
          <p:cNvSpPr>
            <a:spLocks noGrp="1"/>
          </p:cNvSpPr>
          <p:nvPr>
            <p:ph type="title"/>
          </p:nvPr>
        </p:nvSpPr>
        <p:spPr>
          <a:xfrm>
            <a:off x="201320" y="492760"/>
            <a:ext cx="8797634" cy="442905"/>
          </a:xfrm>
        </p:spPr>
        <p:txBody>
          <a:bodyPr/>
          <a:lstStyle/>
          <a:p>
            <a:pPr lvl="0" algn="ctr">
              <a:lnSpc>
                <a:spcPct val="110000"/>
              </a:lnSpc>
              <a:spcBef>
                <a:spcPct val="90000"/>
              </a:spcBef>
              <a:buClr>
                <a:srgbClr val="7D0900"/>
              </a:buClr>
            </a:pPr>
            <a:r>
              <a:rPr lang="en-US" sz="2400" kern="1200" dirty="0">
                <a:solidFill>
                  <a:srgbClr val="006600"/>
                </a:solidFill>
              </a:rPr>
              <a:t>PROGRAMME 3: REHABILITATION</a:t>
            </a:r>
            <a:r>
              <a:rPr lang="en-US" sz="1600" kern="1200" dirty="0">
                <a:solidFill>
                  <a:srgbClr val="FF0000"/>
                </a:solidFill>
              </a:rPr>
              <a:t/>
            </a:r>
            <a:br>
              <a:rPr lang="en-US" sz="1600" kern="1200" dirty="0">
                <a:solidFill>
                  <a:srgbClr val="FF0000"/>
                </a:solidFill>
              </a:rPr>
            </a:br>
            <a:r>
              <a:rPr lang="en-US" kern="1200" dirty="0" smtClean="0"/>
              <a:t>PSYCHOLOGICAL, SOCIAL WORK AND SPIRITUAL SERVICES</a:t>
            </a:r>
            <a:r>
              <a:rPr lang="en-US" b="0" dirty="0" smtClean="0">
                <a:solidFill>
                  <a:srgbClr val="000000"/>
                </a:solidFill>
                <a:effectLst>
                  <a:outerShdw blurRad="38100" dist="38100" dir="2700000" algn="tl">
                    <a:srgbClr val="000000">
                      <a:alpha val="43137"/>
                    </a:srgbClr>
                  </a:outerShdw>
                </a:effectLst>
                <a:ea typeface="+mn-ea"/>
              </a:rPr>
              <a:t/>
            </a:r>
            <a:br>
              <a:rPr lang="en-US" b="0" dirty="0" smtClean="0">
                <a:solidFill>
                  <a:srgbClr val="000000"/>
                </a:solidFill>
                <a:effectLst>
                  <a:outerShdw blurRad="38100" dist="38100" dir="2700000" algn="tl">
                    <a:srgbClr val="000000">
                      <a:alpha val="43137"/>
                    </a:srgbClr>
                  </a:outerShdw>
                </a:effectLst>
                <a:ea typeface="+mn-ea"/>
              </a:rPr>
            </a:br>
            <a:endParaRPr lang="en-US" sz="2800" dirty="0"/>
          </a:p>
        </p:txBody>
      </p:sp>
    </p:spTree>
    <p:extLst>
      <p:ext uri="{BB962C8B-B14F-4D97-AF65-F5344CB8AC3E}">
        <p14:creationId xmlns:p14="http://schemas.microsoft.com/office/powerpoint/2010/main" xmlns="" val="31750441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E257AD74-B80A-46C1-B508-BBF3FDEF0BB0}"/>
              </a:ext>
            </a:extLst>
          </p:cNvPr>
          <p:cNvSpPr/>
          <p:nvPr/>
        </p:nvSpPr>
        <p:spPr>
          <a:xfrm>
            <a:off x="12" y="0"/>
            <a:ext cx="3034601" cy="6858000"/>
          </a:xfrm>
          <a:prstGeom prst="rect">
            <a:avLst/>
          </a:prstGeom>
          <a:solidFill>
            <a:srgbClr val="005427"/>
          </a:solidFill>
          <a:ln w="12700" cap="flat" cmpd="sng" algn="ctr">
            <a:noFill/>
            <a:prstDash val="solid"/>
            <a:miter lim="800000"/>
          </a:ln>
          <a:effectLst/>
        </p:spPr>
        <p:txBody>
          <a:bodyPr rtlCol="0" anchor="t"/>
          <a:lstStyle/>
          <a:p>
            <a:pPr algn="ctr" defTabSz="914400" fontAlgn="auto">
              <a:spcBef>
                <a:spcPts val="0"/>
              </a:spcBef>
              <a:spcAft>
                <a:spcPts val="0"/>
              </a:spcAft>
            </a:pPr>
            <a:endParaRPr lang="en-GB" sz="2800" b="1" kern="0" dirty="0" smtClean="0">
              <a:solidFill>
                <a:prstClr val="white"/>
              </a:solidFill>
              <a:latin typeface="Lato"/>
            </a:endParaRPr>
          </a:p>
          <a:p>
            <a:pPr algn="ctr" defTabSz="914400" fontAlgn="auto">
              <a:spcBef>
                <a:spcPts val="0"/>
              </a:spcBef>
              <a:spcAft>
                <a:spcPts val="0"/>
              </a:spcAft>
            </a:pPr>
            <a:endParaRPr lang="en-GB" sz="2800" b="1" kern="0" dirty="0" smtClean="0">
              <a:solidFill>
                <a:prstClr val="white"/>
              </a:solidFill>
              <a:latin typeface="Lato"/>
            </a:endParaRPr>
          </a:p>
          <a:p>
            <a:pPr algn="ctr" defTabSz="914400" fontAlgn="auto">
              <a:spcBef>
                <a:spcPts val="0"/>
              </a:spcBef>
              <a:spcAft>
                <a:spcPts val="0"/>
              </a:spcAft>
            </a:pPr>
            <a:endParaRPr lang="en-GB" sz="2800" b="1" kern="0" dirty="0" smtClean="0">
              <a:solidFill>
                <a:prstClr val="white"/>
              </a:solidFill>
              <a:latin typeface="Lato"/>
            </a:endParaRPr>
          </a:p>
        </p:txBody>
      </p:sp>
      <p:sp>
        <p:nvSpPr>
          <p:cNvPr id="7" name="Rectangle 6">
            <a:extLst>
              <a:ext uri="{FF2B5EF4-FFF2-40B4-BE49-F238E27FC236}">
                <a16:creationId xmlns:a16="http://schemas.microsoft.com/office/drawing/2014/main" xmlns="" id="{4A61BAA2-1015-439D-B53A-ED3DC019E093}"/>
              </a:ext>
            </a:extLst>
          </p:cNvPr>
          <p:cNvSpPr/>
          <p:nvPr/>
        </p:nvSpPr>
        <p:spPr>
          <a:xfrm>
            <a:off x="12" y="5588603"/>
            <a:ext cx="89807" cy="866830"/>
          </a:xfrm>
          <a:prstGeom prst="rect">
            <a:avLst/>
          </a:prstGeom>
          <a:solidFill>
            <a:srgbClr val="CAAE5F"/>
          </a:solidFill>
          <a:ln w="12700" cap="flat" cmpd="sng" algn="ctr">
            <a:noFill/>
            <a:prstDash val="solid"/>
            <a:miter lim="800000"/>
          </a:ln>
          <a:effectLst/>
        </p:spPr>
        <p:txBody>
          <a:bodyPr rtlCol="0" anchor="ctr"/>
          <a:lstStyle/>
          <a:p>
            <a:pPr algn="ctr" defTabSz="914400" fontAlgn="auto">
              <a:spcBef>
                <a:spcPts val="0"/>
              </a:spcBef>
              <a:spcAft>
                <a:spcPts val="0"/>
              </a:spcAft>
            </a:pPr>
            <a:endParaRPr lang="en-GB" kern="0" baseline="-25000" dirty="0" smtClean="0">
              <a:solidFill>
                <a:prstClr val="white"/>
              </a:solidFill>
              <a:latin typeface="Lato"/>
            </a:endParaRPr>
          </a:p>
        </p:txBody>
      </p:sp>
      <p:sp>
        <p:nvSpPr>
          <p:cNvPr id="6" name="Title 1">
            <a:extLst>
              <a:ext uri="{FF2B5EF4-FFF2-40B4-BE49-F238E27FC236}">
                <a16:creationId xmlns:a16="http://schemas.microsoft.com/office/drawing/2014/main" xmlns="" id="{AC64080E-8B45-418B-8A50-0BE35E625706}"/>
              </a:ext>
            </a:extLst>
          </p:cNvPr>
          <p:cNvSpPr txBox="1">
            <a:spLocks/>
          </p:cNvSpPr>
          <p:nvPr/>
        </p:nvSpPr>
        <p:spPr>
          <a:xfrm>
            <a:off x="3233057" y="2291482"/>
            <a:ext cx="5499198" cy="1818597"/>
          </a:xfrm>
          <a:prstGeom prst="rect">
            <a:avLst/>
          </a:prstGeom>
          <a:solidFill>
            <a:srgbClr val="FFFFFF">
              <a:alpha val="69804"/>
            </a:srgbClr>
          </a:solidFill>
        </p:spPr>
        <p:txBody>
          <a:bodyPr vert="horz" lIns="91440" tIns="45720" rIns="91440" bIns="45720" rtlCol="0" anchor="b">
            <a:noAutofit/>
          </a:bodyPr>
          <a:lstStyle>
            <a:lvl1pPr algn="ctr" defTabSz="869137" rtl="0" eaLnBrk="1" latinLnBrk="0" hangingPunct="1">
              <a:lnSpc>
                <a:spcPct val="90000"/>
              </a:lnSpc>
              <a:spcBef>
                <a:spcPct val="0"/>
              </a:spcBef>
              <a:buNone/>
              <a:defRPr sz="4000" b="1" kern="1200" cap="all" baseline="0">
                <a:solidFill>
                  <a:schemeClr val="tx1"/>
                </a:solidFill>
                <a:latin typeface="+mj-lt"/>
                <a:ea typeface="+mj-ea"/>
                <a:cs typeface="+mj-cs"/>
              </a:defRPr>
            </a:lvl1pPr>
          </a:lstStyle>
          <a:p>
            <a:pPr defTabSz="914400">
              <a:lnSpc>
                <a:spcPct val="100000"/>
              </a:lnSpc>
              <a:spcBef>
                <a:spcPts val="600"/>
              </a:spcBef>
            </a:pPr>
            <a:endParaRPr lang="en-ZA" dirty="0" smtClean="0">
              <a:solidFill>
                <a:prstClr val="black"/>
              </a:solidFill>
            </a:endParaRPr>
          </a:p>
          <a:p>
            <a:pPr defTabSz="914400">
              <a:lnSpc>
                <a:spcPct val="100000"/>
              </a:lnSpc>
              <a:spcBef>
                <a:spcPts val="600"/>
              </a:spcBef>
            </a:pPr>
            <a:r>
              <a:rPr lang="en-ZA" dirty="0" smtClean="0">
                <a:solidFill>
                  <a:prstClr val="black"/>
                </a:solidFill>
              </a:rPr>
              <a:t>Performance FOR PROGRAMME 4: CARE</a:t>
            </a:r>
            <a:endParaRPr lang="en-ZA" dirty="0">
              <a:solidFill>
                <a:prstClr val="black"/>
              </a:solidFill>
            </a:endParaRPr>
          </a:p>
        </p:txBody>
      </p:sp>
      <p:sp>
        <p:nvSpPr>
          <p:cNvPr id="8" name="Subtitle 2">
            <a:extLst>
              <a:ext uri="{FF2B5EF4-FFF2-40B4-BE49-F238E27FC236}">
                <a16:creationId xmlns:a16="http://schemas.microsoft.com/office/drawing/2014/main" xmlns="" id="{2D5A021C-70AF-478C-9C9F-539DEC5AF55D}"/>
              </a:ext>
            </a:extLst>
          </p:cNvPr>
          <p:cNvSpPr txBox="1">
            <a:spLocks/>
          </p:cNvSpPr>
          <p:nvPr/>
        </p:nvSpPr>
        <p:spPr>
          <a:xfrm>
            <a:off x="3736605" y="6022018"/>
            <a:ext cx="5093482" cy="747556"/>
          </a:xfrm>
          <a:prstGeom prst="rect">
            <a:avLst/>
          </a:prstGeom>
          <a:solidFill>
            <a:srgbClr val="FFFFFF">
              <a:alpha val="69804"/>
            </a:srgbClr>
          </a:solidFill>
        </p:spPr>
        <p:txBody>
          <a:bodyPr vert="horz" lIns="91440" tIns="45720" rIns="91440" bIns="45720" rtlCol="0">
            <a:normAutofit/>
          </a:bodyPr>
          <a:lstStyle>
            <a:lvl1pPr marL="0" indent="0" algn="ctr" defTabSz="869137" rtl="0" eaLnBrk="1" latinLnBrk="0" hangingPunct="1">
              <a:lnSpc>
                <a:spcPct val="90000"/>
              </a:lnSpc>
              <a:spcBef>
                <a:spcPts val="951"/>
              </a:spcBef>
              <a:buFont typeface="Arial" panose="020B0604020202020204" pitchFamily="34" charset="0"/>
              <a:buNone/>
              <a:defRPr sz="2281" kern="1200" cap="all" baseline="0">
                <a:solidFill>
                  <a:schemeClr val="accent3">
                    <a:lumMod val="75000"/>
                  </a:schemeClr>
                </a:solidFill>
                <a:latin typeface="+mn-lt"/>
                <a:ea typeface="+mn-ea"/>
                <a:cs typeface="+mn-cs"/>
              </a:defRPr>
            </a:lvl1pPr>
            <a:lvl2pPr marL="434569" indent="0" algn="ctr" defTabSz="869137" rtl="0" eaLnBrk="1" latinLnBrk="0" hangingPunct="1">
              <a:lnSpc>
                <a:spcPct val="90000"/>
              </a:lnSpc>
              <a:spcBef>
                <a:spcPts val="475"/>
              </a:spcBef>
              <a:buFont typeface="Arial" panose="020B0604020202020204" pitchFamily="34" charset="0"/>
              <a:buNone/>
              <a:defRPr sz="1901" kern="1200">
                <a:solidFill>
                  <a:schemeClr val="tx1"/>
                </a:solidFill>
                <a:latin typeface="+mn-lt"/>
                <a:ea typeface="+mn-ea"/>
                <a:cs typeface="+mn-cs"/>
              </a:defRPr>
            </a:lvl2pPr>
            <a:lvl3pPr marL="869137" indent="0" algn="ctr" defTabSz="869137" rtl="0" eaLnBrk="1" latinLnBrk="0" hangingPunct="1">
              <a:lnSpc>
                <a:spcPct val="90000"/>
              </a:lnSpc>
              <a:spcBef>
                <a:spcPts val="475"/>
              </a:spcBef>
              <a:buFont typeface="Arial" panose="020B0604020202020204" pitchFamily="34" charset="0"/>
              <a:buNone/>
              <a:defRPr sz="1711" kern="1200">
                <a:solidFill>
                  <a:schemeClr val="tx1"/>
                </a:solidFill>
                <a:latin typeface="+mn-lt"/>
                <a:ea typeface="+mn-ea"/>
                <a:cs typeface="+mn-cs"/>
              </a:defRPr>
            </a:lvl3pPr>
            <a:lvl4pPr marL="1303706" indent="0" algn="ctr" defTabSz="869137" rtl="0" eaLnBrk="1" latinLnBrk="0" hangingPunct="1">
              <a:lnSpc>
                <a:spcPct val="90000"/>
              </a:lnSpc>
              <a:spcBef>
                <a:spcPts val="475"/>
              </a:spcBef>
              <a:buFont typeface="Arial" panose="020B0604020202020204" pitchFamily="34" charset="0"/>
              <a:buNone/>
              <a:defRPr sz="1521" kern="1200">
                <a:solidFill>
                  <a:schemeClr val="tx1"/>
                </a:solidFill>
                <a:latin typeface="+mn-lt"/>
                <a:ea typeface="+mn-ea"/>
                <a:cs typeface="+mn-cs"/>
              </a:defRPr>
            </a:lvl4pPr>
            <a:lvl5pPr marL="1738274" indent="0" algn="ctr" defTabSz="869137" rtl="0" eaLnBrk="1" latinLnBrk="0" hangingPunct="1">
              <a:lnSpc>
                <a:spcPct val="90000"/>
              </a:lnSpc>
              <a:spcBef>
                <a:spcPts val="475"/>
              </a:spcBef>
              <a:buFont typeface="Arial" panose="020B0604020202020204" pitchFamily="34" charset="0"/>
              <a:buNone/>
              <a:defRPr sz="1521" kern="1200">
                <a:solidFill>
                  <a:schemeClr val="tx1"/>
                </a:solidFill>
                <a:latin typeface="+mn-lt"/>
                <a:ea typeface="+mn-ea"/>
                <a:cs typeface="+mn-cs"/>
              </a:defRPr>
            </a:lvl5pPr>
            <a:lvl6pPr marL="2172843" indent="0" algn="ctr" defTabSz="869137" rtl="0" eaLnBrk="1" latinLnBrk="0" hangingPunct="1">
              <a:lnSpc>
                <a:spcPct val="90000"/>
              </a:lnSpc>
              <a:spcBef>
                <a:spcPts val="475"/>
              </a:spcBef>
              <a:buFont typeface="Arial" panose="020B0604020202020204" pitchFamily="34" charset="0"/>
              <a:buNone/>
              <a:defRPr sz="1521" kern="1200">
                <a:solidFill>
                  <a:schemeClr val="tx1"/>
                </a:solidFill>
                <a:latin typeface="+mn-lt"/>
                <a:ea typeface="+mn-ea"/>
                <a:cs typeface="+mn-cs"/>
              </a:defRPr>
            </a:lvl6pPr>
            <a:lvl7pPr marL="2607412" indent="0" algn="ctr" defTabSz="869137" rtl="0" eaLnBrk="1" latinLnBrk="0" hangingPunct="1">
              <a:lnSpc>
                <a:spcPct val="90000"/>
              </a:lnSpc>
              <a:spcBef>
                <a:spcPts val="475"/>
              </a:spcBef>
              <a:buFont typeface="Arial" panose="020B0604020202020204" pitchFamily="34" charset="0"/>
              <a:buNone/>
              <a:defRPr sz="1521" kern="1200">
                <a:solidFill>
                  <a:schemeClr val="tx1"/>
                </a:solidFill>
                <a:latin typeface="+mn-lt"/>
                <a:ea typeface="+mn-ea"/>
                <a:cs typeface="+mn-cs"/>
              </a:defRPr>
            </a:lvl7pPr>
            <a:lvl8pPr marL="3041980" indent="0" algn="ctr" defTabSz="869137" rtl="0" eaLnBrk="1" latinLnBrk="0" hangingPunct="1">
              <a:lnSpc>
                <a:spcPct val="90000"/>
              </a:lnSpc>
              <a:spcBef>
                <a:spcPts val="475"/>
              </a:spcBef>
              <a:buFont typeface="Arial" panose="020B0604020202020204" pitchFamily="34" charset="0"/>
              <a:buNone/>
              <a:defRPr sz="1521" kern="1200">
                <a:solidFill>
                  <a:schemeClr val="tx1"/>
                </a:solidFill>
                <a:latin typeface="+mn-lt"/>
                <a:ea typeface="+mn-ea"/>
                <a:cs typeface="+mn-cs"/>
              </a:defRPr>
            </a:lvl8pPr>
            <a:lvl9pPr marL="3476549" indent="0" algn="ctr" defTabSz="869137" rtl="0" eaLnBrk="1" latinLnBrk="0" hangingPunct="1">
              <a:lnSpc>
                <a:spcPct val="90000"/>
              </a:lnSpc>
              <a:spcBef>
                <a:spcPts val="475"/>
              </a:spcBef>
              <a:buFont typeface="Arial" panose="020B0604020202020204" pitchFamily="34" charset="0"/>
              <a:buNone/>
              <a:defRPr sz="1521" kern="1200">
                <a:solidFill>
                  <a:schemeClr val="tx1"/>
                </a:solidFill>
                <a:latin typeface="+mn-lt"/>
                <a:ea typeface="+mn-ea"/>
                <a:cs typeface="+mn-cs"/>
              </a:defRPr>
            </a:lvl9pPr>
          </a:lstStyle>
          <a:p>
            <a:pPr fontAlgn="auto">
              <a:spcAft>
                <a:spcPts val="0"/>
              </a:spcAft>
            </a:pPr>
            <a:r>
              <a:rPr lang="en-US" dirty="0" smtClean="0">
                <a:solidFill>
                  <a:srgbClr val="A9711B">
                    <a:lumMod val="75000"/>
                  </a:srgbClr>
                </a:solidFill>
                <a:latin typeface="Lato"/>
              </a:rPr>
              <a:t>Quarter 3 of 2019/2020</a:t>
            </a:r>
          </a:p>
        </p:txBody>
      </p:sp>
      <p:sp>
        <p:nvSpPr>
          <p:cNvPr id="9" name="Title 3">
            <a:extLst>
              <a:ext uri="{FF2B5EF4-FFF2-40B4-BE49-F238E27FC236}">
                <a16:creationId xmlns:a16="http://schemas.microsoft.com/office/drawing/2014/main" xmlns="" id="{2084556A-6695-4787-A636-70E1FCF69EC3}"/>
              </a:ext>
            </a:extLst>
          </p:cNvPr>
          <p:cNvSpPr txBox="1">
            <a:spLocks/>
          </p:cNvSpPr>
          <p:nvPr/>
        </p:nvSpPr>
        <p:spPr>
          <a:xfrm rot="16200000">
            <a:off x="-2812256" y="2856729"/>
            <a:ext cx="6638926" cy="1014413"/>
          </a:xfrm>
          <a:prstGeom prst="rect">
            <a:avLst/>
          </a:prstGeom>
        </p:spPr>
        <p:txBody>
          <a:bodyPr vert="horz" lIns="91440" tIns="45720" rIns="91440" bIns="45720" rtlCol="0" anchor="ctr">
            <a:normAutofit/>
          </a:bodyPr>
          <a:lstStyle>
            <a:lvl1pPr algn="l" defTabSz="869137" rtl="0" eaLnBrk="1" latinLnBrk="0" hangingPunct="1">
              <a:lnSpc>
                <a:spcPct val="90000"/>
              </a:lnSpc>
              <a:spcBef>
                <a:spcPct val="0"/>
              </a:spcBef>
              <a:buNone/>
              <a:defRPr sz="2800" b="1" kern="1200">
                <a:solidFill>
                  <a:schemeClr val="tx1"/>
                </a:solidFill>
                <a:latin typeface="+mj-lt"/>
                <a:ea typeface="+mj-ea"/>
                <a:cs typeface="+mj-cs"/>
              </a:defRPr>
            </a:lvl1pPr>
          </a:lstStyle>
          <a:p>
            <a:pPr fontAlgn="auto">
              <a:spcAft>
                <a:spcPts val="0"/>
              </a:spcAft>
            </a:pPr>
            <a:r>
              <a:rPr lang="en-GB" sz="2400" dirty="0" smtClean="0">
                <a:solidFill>
                  <a:prstClr val="white"/>
                </a:solidFill>
                <a:latin typeface="Lato"/>
              </a:rPr>
              <a:t>2019/20 3</a:t>
            </a:r>
            <a:r>
              <a:rPr lang="en-GB" sz="2400" baseline="30000" dirty="0" smtClean="0">
                <a:solidFill>
                  <a:prstClr val="white"/>
                </a:solidFill>
                <a:latin typeface="Lato"/>
              </a:rPr>
              <a:t>RD</a:t>
            </a:r>
            <a:r>
              <a:rPr lang="en-GB" sz="2400" dirty="0" smtClean="0">
                <a:solidFill>
                  <a:prstClr val="white"/>
                </a:solidFill>
                <a:latin typeface="Lato"/>
              </a:rPr>
              <a:t>  QUARTER PERFORMANCE REVIEW</a:t>
            </a:r>
            <a:endParaRPr lang="en-GB" sz="2400" dirty="0">
              <a:solidFill>
                <a:prstClr val="white"/>
              </a:solidFill>
              <a:latin typeface="Lato"/>
            </a:endParaRPr>
          </a:p>
        </p:txBody>
      </p:sp>
    </p:spTree>
    <p:extLst>
      <p:ext uri="{BB962C8B-B14F-4D97-AF65-F5344CB8AC3E}">
        <p14:creationId xmlns:p14="http://schemas.microsoft.com/office/powerpoint/2010/main" xmlns="" val="27265396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1136998901"/>
              </p:ext>
            </p:extLst>
          </p:nvPr>
        </p:nvGraphicFramePr>
        <p:xfrm>
          <a:off x="267547" y="1638911"/>
          <a:ext cx="8578279" cy="4733443"/>
        </p:xfrm>
        <a:graphic>
          <a:graphicData uri="http://schemas.openxmlformats.org/drawingml/2006/table">
            <a:tbl>
              <a:tblPr firstRow="1" bandRow="1">
                <a:tableStyleId>{5C22544A-7EE6-4342-B048-85BDC9FD1C3A}</a:tableStyleId>
              </a:tblPr>
              <a:tblGrid>
                <a:gridCol w="1191139">
                  <a:extLst>
                    <a:ext uri="{9D8B030D-6E8A-4147-A177-3AD203B41FA5}">
                      <a16:colId xmlns:a16="http://schemas.microsoft.com/office/drawing/2014/main" xmlns="" val="20000"/>
                    </a:ext>
                  </a:extLst>
                </a:gridCol>
                <a:gridCol w="1784244">
                  <a:extLst>
                    <a:ext uri="{9D8B030D-6E8A-4147-A177-3AD203B41FA5}">
                      <a16:colId xmlns:a16="http://schemas.microsoft.com/office/drawing/2014/main" xmlns="" val="20001"/>
                    </a:ext>
                  </a:extLst>
                </a:gridCol>
                <a:gridCol w="2058413">
                  <a:extLst>
                    <a:ext uri="{9D8B030D-6E8A-4147-A177-3AD203B41FA5}">
                      <a16:colId xmlns:a16="http://schemas.microsoft.com/office/drawing/2014/main" xmlns="" val="20002"/>
                    </a:ext>
                  </a:extLst>
                </a:gridCol>
                <a:gridCol w="1044645">
                  <a:extLst>
                    <a:ext uri="{9D8B030D-6E8A-4147-A177-3AD203B41FA5}">
                      <a16:colId xmlns:a16="http://schemas.microsoft.com/office/drawing/2014/main" xmlns="" val="20003"/>
                    </a:ext>
                  </a:extLst>
                </a:gridCol>
                <a:gridCol w="1462333">
                  <a:extLst>
                    <a:ext uri="{9D8B030D-6E8A-4147-A177-3AD203B41FA5}">
                      <a16:colId xmlns:a16="http://schemas.microsoft.com/office/drawing/2014/main" xmlns="" val="20004"/>
                    </a:ext>
                  </a:extLst>
                </a:gridCol>
                <a:gridCol w="1037505">
                  <a:extLst>
                    <a:ext uri="{9D8B030D-6E8A-4147-A177-3AD203B41FA5}">
                      <a16:colId xmlns:a16="http://schemas.microsoft.com/office/drawing/2014/main" xmlns="" val="20005"/>
                    </a:ext>
                  </a:extLst>
                </a:gridCol>
              </a:tblGrid>
              <a:tr h="699814">
                <a:tc>
                  <a:txBody>
                    <a:bodyPr/>
                    <a:lstStyle/>
                    <a:p>
                      <a:pPr marL="0" algn="l" defTabSz="914331" rtl="0" eaLnBrk="1" fontAlgn="t" latinLnBrk="0" hangingPunct="1"/>
                      <a:r>
                        <a:rPr lang="en-US" sz="1400" b="1" i="0" u="none" strike="noStrike" kern="1200" dirty="0" smtClean="0">
                          <a:solidFill>
                            <a:schemeClr val="bg1"/>
                          </a:solidFill>
                          <a:effectLst/>
                          <a:latin typeface="Arial Narrow" panose="020B0606020202030204" pitchFamily="34" charset="0"/>
                          <a:ea typeface="+mn-ea"/>
                          <a:cs typeface="+mn-cs"/>
                        </a:rPr>
                        <a:t>Performance Indicator</a:t>
                      </a:r>
                      <a:endParaRPr lang="en-US" sz="1400" b="1" i="0" u="none" strike="noStrike" kern="1200" dirty="0">
                        <a:solidFill>
                          <a:schemeClr val="bg1"/>
                        </a:solidFill>
                        <a:effectLst/>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400" b="1" i="0" u="none" strike="noStrike" kern="1200" dirty="0" smtClean="0">
                          <a:solidFill>
                            <a:schemeClr val="bg1"/>
                          </a:solidFill>
                          <a:effectLst/>
                          <a:latin typeface="Arial Narrow" panose="020B0606020202030204" pitchFamily="34" charset="0"/>
                          <a:ea typeface="+mn-ea"/>
                          <a:cs typeface="+mn-cs"/>
                        </a:rPr>
                        <a:t>Q3 Target 2019/20 </a:t>
                      </a:r>
                      <a:endParaRPr lang="en-US" sz="1400" b="1" i="0" u="none" strike="noStrike" kern="1200" dirty="0">
                        <a:solidFill>
                          <a:schemeClr val="bg1"/>
                        </a:solidFill>
                        <a:effectLst/>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400" b="1" i="0" u="none" strike="noStrike" kern="1200" dirty="0" smtClean="0">
                          <a:solidFill>
                            <a:schemeClr val="bg1"/>
                          </a:solidFill>
                          <a:effectLst/>
                          <a:latin typeface="Arial Narrow" panose="020B0606020202030204" pitchFamily="34" charset="0"/>
                          <a:ea typeface="+mn-ea"/>
                          <a:cs typeface="+mn-cs"/>
                        </a:rPr>
                        <a:t>Quarter 3</a:t>
                      </a:r>
                      <a:r>
                        <a:rPr lang="en-US" sz="1400" b="1" i="0" u="none" strike="noStrike" kern="1200" baseline="0" dirty="0" smtClean="0">
                          <a:solidFill>
                            <a:schemeClr val="bg1"/>
                          </a:solidFill>
                          <a:effectLst/>
                          <a:latin typeface="Arial Narrow" panose="020B0606020202030204" pitchFamily="34" charset="0"/>
                          <a:ea typeface="+mn-ea"/>
                          <a:cs typeface="+mn-cs"/>
                        </a:rPr>
                        <a:t> Performance</a:t>
                      </a:r>
                      <a:endParaRPr lang="en-US" sz="1400" b="1" i="0" u="none" strike="noStrike" kern="1200" dirty="0">
                        <a:solidFill>
                          <a:schemeClr val="bg1"/>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400" b="1" i="0" u="none" strike="noStrike" kern="1200" dirty="0" smtClean="0">
                          <a:solidFill>
                            <a:schemeClr val="bg1"/>
                          </a:solidFill>
                          <a:effectLst/>
                          <a:latin typeface="Arial Narrow" panose="020B0606020202030204" pitchFamily="34" charset="0"/>
                          <a:ea typeface="+mn-ea"/>
                          <a:cs typeface="+mn-cs"/>
                        </a:rPr>
                        <a:t>Deviation from planned  target</a:t>
                      </a:r>
                      <a:endParaRPr lang="en-US" sz="1400" b="1" i="0" u="none" strike="noStrike" kern="1200" dirty="0">
                        <a:solidFill>
                          <a:schemeClr val="bg1"/>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smtClean="0">
                          <a:solidFill>
                            <a:schemeClr val="bg1"/>
                          </a:solidFill>
                          <a:effectLst/>
                          <a:latin typeface="Arial Narrow" panose="020B0606020202030204" pitchFamily="34" charset="0"/>
                          <a:ea typeface="+mn-ea"/>
                          <a:cs typeface="+mn-cs"/>
                        </a:rPr>
                        <a:t>Reasons for over/under achievement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smtClean="0">
                          <a:solidFill>
                            <a:schemeClr val="bg1"/>
                          </a:solidFill>
                          <a:effectLst/>
                          <a:latin typeface="Arial Narrow" panose="020B0606020202030204" pitchFamily="34" charset="0"/>
                          <a:ea typeface="+mn-ea"/>
                          <a:cs typeface="+mn-cs"/>
                        </a:rPr>
                        <a:t>Corrective action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2241024">
                <a:tc>
                  <a:txBody>
                    <a:bodyPr/>
                    <a:lstStyle/>
                    <a:p>
                      <a:pPr marL="0" algn="l" defTabSz="914331" rtl="0" eaLnBrk="1" fontAlgn="t" latinLnBrk="0" hangingPunct="1"/>
                      <a:r>
                        <a:rPr lang="en-US" sz="1300" b="1" i="0" u="none" strike="noStrike" kern="1200" dirty="0">
                          <a:solidFill>
                            <a:schemeClr val="tx1"/>
                          </a:solidFill>
                          <a:effectLst/>
                          <a:latin typeface="Arial Narrow" panose="020B0606020202030204" pitchFamily="34" charset="0"/>
                          <a:ea typeface="+mn-ea"/>
                          <a:cs typeface="Arial" panose="020B0604020202020204" pitchFamily="34" charset="0"/>
                        </a:rPr>
                        <a:t>Percentage of inmates on </a:t>
                      </a:r>
                      <a:r>
                        <a:rPr lang="en-US" sz="1300" b="1" i="0" u="none" strike="noStrike" kern="1200" dirty="0" smtClean="0">
                          <a:solidFill>
                            <a:schemeClr val="tx1"/>
                          </a:solidFill>
                          <a:effectLst/>
                          <a:latin typeface="Arial Narrow" panose="020B0606020202030204" pitchFamily="34" charset="0"/>
                          <a:ea typeface="+mn-ea"/>
                          <a:cs typeface="Arial" panose="020B0604020202020204" pitchFamily="34" charset="0"/>
                        </a:rPr>
                        <a:t>Anti-Retroviral </a:t>
                      </a:r>
                      <a:r>
                        <a:rPr lang="en-US" sz="1300" b="1" i="0" u="none" strike="noStrike" kern="1200" dirty="0">
                          <a:solidFill>
                            <a:schemeClr val="tx1"/>
                          </a:solidFill>
                          <a:effectLst/>
                          <a:latin typeface="Arial Narrow" panose="020B0606020202030204" pitchFamily="34" charset="0"/>
                          <a:ea typeface="+mn-ea"/>
                          <a:cs typeface="Arial" panose="020B0604020202020204" pitchFamily="34" charset="0"/>
                        </a:rPr>
                        <a:t>therapy (ART).</a:t>
                      </a:r>
                      <a:br>
                        <a:rPr lang="en-US" sz="1300" b="1" i="0" u="none" strike="noStrike" kern="1200" dirty="0">
                          <a:solidFill>
                            <a:schemeClr val="tx1"/>
                          </a:solidFill>
                          <a:effectLst/>
                          <a:latin typeface="Arial Narrow" panose="020B0606020202030204" pitchFamily="34" charset="0"/>
                          <a:ea typeface="+mn-ea"/>
                          <a:cs typeface="Arial" panose="020B0604020202020204" pitchFamily="34" charset="0"/>
                        </a:rPr>
                      </a:br>
                      <a:endParaRPr lang="en-US" sz="1300" b="1" i="0" u="none" strike="noStrike" kern="1200" dirty="0" smtClean="0">
                        <a:solidFill>
                          <a:schemeClr val="tx1"/>
                        </a:solidFill>
                        <a:effectLst/>
                        <a:latin typeface="Arial Narrow" panose="020B0606020202030204" pitchFamily="34" charset="0"/>
                        <a:ea typeface="+mn-ea"/>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300" b="1" i="0" u="none" strike="noStrike" kern="1200" dirty="0" smtClean="0">
                          <a:solidFill>
                            <a:schemeClr val="tx1"/>
                          </a:solidFill>
                          <a:effectLst/>
                          <a:latin typeface="Arial Narrow" panose="020B0606020202030204" pitchFamily="34" charset="0"/>
                          <a:ea typeface="+mn-ea"/>
                          <a:cs typeface="Arial" panose="020B0604020202020204" pitchFamily="34" charset="0"/>
                          <a:sym typeface="Wingdings" panose="05000000000000000000" pitchFamily="2" charset="2"/>
                        </a:rPr>
                        <a:t>90%</a:t>
                      </a:r>
                    </a:p>
                    <a:p>
                      <a:pPr marL="0" algn="l" defTabSz="914331" rtl="0" eaLnBrk="1" fontAlgn="t" latinLnBrk="0" hangingPunct="1"/>
                      <a:r>
                        <a:rPr lang="en-US" sz="1300" b="1" i="0" u="none" strike="noStrike" kern="1200" dirty="0" smtClean="0">
                          <a:solidFill>
                            <a:schemeClr val="tx1"/>
                          </a:solidFill>
                          <a:effectLst/>
                          <a:latin typeface="Arial Narrow" panose="020B0606020202030204" pitchFamily="34" charset="0"/>
                          <a:ea typeface="+mn-ea"/>
                          <a:cs typeface="Arial" panose="020B0604020202020204" pitchFamily="34" charset="0"/>
                          <a:sym typeface="Wingdings" panose="05000000000000000000" pitchFamily="2" charset="2"/>
                        </a:rPr>
                        <a:t>(28</a:t>
                      </a:r>
                      <a:r>
                        <a:rPr lang="en-US" sz="1300" b="1" i="0" u="none" strike="noStrike" kern="1200" baseline="0" dirty="0" smtClean="0">
                          <a:solidFill>
                            <a:schemeClr val="tx1"/>
                          </a:solidFill>
                          <a:effectLst/>
                          <a:latin typeface="Arial Narrow" panose="020B0606020202030204" pitchFamily="34" charset="0"/>
                          <a:ea typeface="+mn-ea"/>
                          <a:cs typeface="Arial" panose="020B0604020202020204" pitchFamily="34" charset="0"/>
                          <a:sym typeface="Wingdings" panose="05000000000000000000" pitchFamily="2" charset="2"/>
                        </a:rPr>
                        <a:t> 988/32 209)</a:t>
                      </a:r>
                      <a:endParaRPr lang="en-US" sz="1300" b="1" i="0" u="none" strike="noStrike" kern="1200" dirty="0" smtClean="0">
                        <a:solidFill>
                          <a:schemeClr val="tx1"/>
                        </a:solidFill>
                        <a:effectLst/>
                        <a:latin typeface="Arial Narrow" panose="020B0606020202030204" pitchFamily="34" charset="0"/>
                        <a:ea typeface="+mn-ea"/>
                        <a:cs typeface="Arial" panose="020B0604020202020204" pitchFamily="34" charset="0"/>
                        <a:sym typeface="Wingdings" panose="05000000000000000000" pitchFamily="2" charset="2"/>
                      </a:endParaRPr>
                    </a:p>
                    <a:p>
                      <a:pPr marL="0" algn="l" defTabSz="914331" rtl="0" eaLnBrk="1" fontAlgn="t" latinLnBrk="0" hangingPunct="1"/>
                      <a:endParaRPr lang="en-US" sz="1300" b="0" i="0" u="none" strike="noStrike" kern="1200" dirty="0" smtClean="0">
                        <a:solidFill>
                          <a:schemeClr val="tx1"/>
                        </a:solidFill>
                        <a:effectLst/>
                        <a:latin typeface="Arial Narrow" panose="020B0606020202030204" pitchFamily="34" charset="0"/>
                        <a:ea typeface="+mn-ea"/>
                        <a:cs typeface="Arial" panose="020B0604020202020204" pitchFamily="34" charset="0"/>
                        <a:sym typeface="Wingdings" panose="05000000000000000000" pitchFamily="2" charset="2"/>
                      </a:endParaRPr>
                    </a:p>
                    <a:p>
                      <a:pPr marL="0" algn="l" defTabSz="914331" rtl="0" eaLnBrk="1" fontAlgn="t" latinLnBrk="0" hangingPunct="1"/>
                      <a:r>
                        <a:rPr lang="en-US" sz="1300" b="0" i="0" u="none" strike="noStrike" kern="1200" dirty="0" smtClean="0">
                          <a:solidFill>
                            <a:schemeClr val="tx1"/>
                          </a:solidFill>
                          <a:effectLst/>
                          <a:latin typeface="Arial Narrow" panose="020B0606020202030204" pitchFamily="34" charset="0"/>
                          <a:ea typeface="+mn-ea"/>
                          <a:cs typeface="Arial" panose="020B0604020202020204" pitchFamily="34" charset="0"/>
                          <a:sym typeface="Wingdings" panose="05000000000000000000" pitchFamily="2" charset="2"/>
                        </a:rPr>
                        <a:t>LMN: (4</a:t>
                      </a:r>
                      <a:r>
                        <a:rPr lang="en-US" sz="1300" b="0" i="0" u="none" strike="noStrike" kern="1200" baseline="0" dirty="0" smtClean="0">
                          <a:solidFill>
                            <a:schemeClr val="tx1"/>
                          </a:solidFill>
                          <a:effectLst/>
                          <a:latin typeface="Arial Narrow" panose="020B0606020202030204" pitchFamily="34" charset="0"/>
                          <a:ea typeface="+mn-ea"/>
                          <a:cs typeface="Arial" panose="020B0604020202020204" pitchFamily="34" charset="0"/>
                          <a:sym typeface="Wingdings" panose="05000000000000000000" pitchFamily="2" charset="2"/>
                        </a:rPr>
                        <a:t> 349/4 831</a:t>
                      </a:r>
                      <a:r>
                        <a:rPr lang="en-US" sz="1300" b="0" i="0" u="none" strike="noStrike" kern="1200" dirty="0" smtClean="0">
                          <a:solidFill>
                            <a:schemeClr val="tx1"/>
                          </a:solidFill>
                          <a:effectLst/>
                          <a:latin typeface="Arial Narrow" panose="020B0606020202030204" pitchFamily="34" charset="0"/>
                          <a:ea typeface="+mn-ea"/>
                          <a:cs typeface="Arial" panose="020B0604020202020204" pitchFamily="34" charset="0"/>
                          <a:sym typeface="Wingdings" panose="05000000000000000000" pitchFamily="2" charset="2"/>
                        </a:rPr>
                        <a:t>) 90%</a:t>
                      </a:r>
                    </a:p>
                    <a:p>
                      <a:pPr marL="0" algn="l" defTabSz="914331" rtl="0" eaLnBrk="1" fontAlgn="t" latinLnBrk="0" hangingPunct="1"/>
                      <a:r>
                        <a:rPr lang="en-US" sz="1300" b="0" i="0" u="none" strike="noStrike" kern="1200" dirty="0" smtClean="0">
                          <a:solidFill>
                            <a:schemeClr val="tx1"/>
                          </a:solidFill>
                          <a:effectLst/>
                          <a:latin typeface="Arial Narrow" panose="020B0606020202030204" pitchFamily="34" charset="0"/>
                          <a:ea typeface="+mn-ea"/>
                          <a:cs typeface="Arial" panose="020B0604020202020204" pitchFamily="34" charset="0"/>
                          <a:sym typeface="Wingdings" panose="05000000000000000000" pitchFamily="2" charset="2"/>
                        </a:rPr>
                        <a:t>FSNC: (4</a:t>
                      </a:r>
                      <a:r>
                        <a:rPr lang="en-US" sz="1300" b="0" i="0" u="none" strike="noStrike" kern="1200" baseline="0" dirty="0" smtClean="0">
                          <a:solidFill>
                            <a:schemeClr val="tx1"/>
                          </a:solidFill>
                          <a:effectLst/>
                          <a:latin typeface="Arial Narrow" panose="020B0606020202030204" pitchFamily="34" charset="0"/>
                          <a:ea typeface="+mn-ea"/>
                          <a:cs typeface="Arial" panose="020B0604020202020204" pitchFamily="34" charset="0"/>
                          <a:sym typeface="Wingdings" panose="05000000000000000000" pitchFamily="2" charset="2"/>
                        </a:rPr>
                        <a:t> 639/5 153</a:t>
                      </a:r>
                      <a:r>
                        <a:rPr lang="en-US" sz="1300" b="0" i="0" u="none" strike="noStrike" kern="1200" dirty="0" smtClean="0">
                          <a:solidFill>
                            <a:schemeClr val="tx1"/>
                          </a:solidFill>
                          <a:effectLst/>
                          <a:latin typeface="Arial Narrow" panose="020B0606020202030204" pitchFamily="34" charset="0"/>
                          <a:ea typeface="+mn-ea"/>
                          <a:cs typeface="Arial" panose="020B0604020202020204" pitchFamily="34" charset="0"/>
                          <a:sym typeface="Wingdings" panose="05000000000000000000" pitchFamily="2" charset="2"/>
                        </a:rPr>
                        <a:t>) 90%</a:t>
                      </a:r>
                    </a:p>
                    <a:p>
                      <a:pPr marL="0" algn="l" defTabSz="914331" rtl="0" eaLnBrk="1" fontAlgn="t" latinLnBrk="0" hangingPunct="1"/>
                      <a:r>
                        <a:rPr lang="en-US" sz="1300" b="0" i="0" u="none" strike="noStrike" kern="1200" dirty="0" smtClean="0">
                          <a:solidFill>
                            <a:schemeClr val="tx1"/>
                          </a:solidFill>
                          <a:effectLst/>
                          <a:latin typeface="Arial Narrow" panose="020B0606020202030204" pitchFamily="34" charset="0"/>
                          <a:ea typeface="+mn-ea"/>
                          <a:cs typeface="Arial" panose="020B0604020202020204" pitchFamily="34" charset="0"/>
                          <a:sym typeface="Wingdings" panose="05000000000000000000" pitchFamily="2" charset="2"/>
                        </a:rPr>
                        <a:t>KZN: (8</a:t>
                      </a:r>
                      <a:r>
                        <a:rPr lang="en-US" sz="1300" b="0" i="0" u="none" strike="noStrike" kern="1200" baseline="0" dirty="0" smtClean="0">
                          <a:solidFill>
                            <a:schemeClr val="tx1"/>
                          </a:solidFill>
                          <a:effectLst/>
                          <a:latin typeface="Arial Narrow" panose="020B0606020202030204" pitchFamily="34" charset="0"/>
                          <a:ea typeface="+mn-ea"/>
                          <a:cs typeface="Arial" panose="020B0604020202020204" pitchFamily="34" charset="0"/>
                          <a:sym typeface="Wingdings" panose="05000000000000000000" pitchFamily="2" charset="2"/>
                        </a:rPr>
                        <a:t> 116/9 020</a:t>
                      </a:r>
                      <a:r>
                        <a:rPr lang="en-US" sz="1300" b="0" i="0" u="none" strike="noStrike" kern="1200" dirty="0" smtClean="0">
                          <a:solidFill>
                            <a:schemeClr val="tx1"/>
                          </a:solidFill>
                          <a:effectLst/>
                          <a:latin typeface="Arial Narrow" panose="020B0606020202030204" pitchFamily="34" charset="0"/>
                          <a:ea typeface="+mn-ea"/>
                          <a:cs typeface="Arial" panose="020B0604020202020204" pitchFamily="34" charset="0"/>
                          <a:sym typeface="Wingdings" panose="05000000000000000000" pitchFamily="2" charset="2"/>
                        </a:rPr>
                        <a:t>) 90%</a:t>
                      </a:r>
                    </a:p>
                    <a:p>
                      <a:pPr marL="0" algn="l" defTabSz="914331" rtl="0" eaLnBrk="1" fontAlgn="t" latinLnBrk="0" hangingPunct="1"/>
                      <a:r>
                        <a:rPr lang="en-US" sz="1300" b="0" i="0" u="none" strike="noStrike" kern="1200" dirty="0" smtClean="0">
                          <a:solidFill>
                            <a:schemeClr val="tx1"/>
                          </a:solidFill>
                          <a:effectLst/>
                          <a:latin typeface="Arial Narrow" panose="020B0606020202030204" pitchFamily="34" charset="0"/>
                          <a:ea typeface="+mn-ea"/>
                          <a:cs typeface="Arial" panose="020B0604020202020204" pitchFamily="34" charset="0"/>
                          <a:sym typeface="Wingdings" panose="05000000000000000000" pitchFamily="2" charset="2"/>
                        </a:rPr>
                        <a:t>WC: (2</a:t>
                      </a:r>
                      <a:r>
                        <a:rPr lang="en-US" sz="1300" b="0" i="0" u="none" strike="noStrike" kern="1200" baseline="0" dirty="0" smtClean="0">
                          <a:solidFill>
                            <a:schemeClr val="tx1"/>
                          </a:solidFill>
                          <a:effectLst/>
                          <a:latin typeface="Arial Narrow" panose="020B0606020202030204" pitchFamily="34" charset="0"/>
                          <a:ea typeface="+mn-ea"/>
                          <a:cs typeface="Arial" panose="020B0604020202020204" pitchFamily="34" charset="0"/>
                          <a:sym typeface="Wingdings" panose="05000000000000000000" pitchFamily="2" charset="2"/>
                        </a:rPr>
                        <a:t> 028/2 255</a:t>
                      </a:r>
                      <a:r>
                        <a:rPr lang="en-US" sz="1300" b="0" i="0" u="none" strike="noStrike" kern="1200" dirty="0" smtClean="0">
                          <a:solidFill>
                            <a:schemeClr val="tx1"/>
                          </a:solidFill>
                          <a:effectLst/>
                          <a:latin typeface="Arial Narrow" panose="020B0606020202030204" pitchFamily="34" charset="0"/>
                          <a:ea typeface="+mn-ea"/>
                          <a:cs typeface="Arial" panose="020B0604020202020204" pitchFamily="34" charset="0"/>
                          <a:sym typeface="Wingdings" panose="05000000000000000000" pitchFamily="2" charset="2"/>
                        </a:rPr>
                        <a:t>) 90%</a:t>
                      </a:r>
                    </a:p>
                    <a:p>
                      <a:pPr marL="0" algn="l" defTabSz="914331" rtl="0" eaLnBrk="1" fontAlgn="t" latinLnBrk="0" hangingPunct="1"/>
                      <a:r>
                        <a:rPr lang="en-US" sz="1300" b="0" i="0" u="none" strike="noStrike" kern="1200" dirty="0" smtClean="0">
                          <a:solidFill>
                            <a:schemeClr val="tx1"/>
                          </a:solidFill>
                          <a:effectLst/>
                          <a:latin typeface="Arial Narrow" panose="020B0606020202030204" pitchFamily="34" charset="0"/>
                          <a:ea typeface="+mn-ea"/>
                          <a:cs typeface="Arial" panose="020B0604020202020204" pitchFamily="34" charset="0"/>
                          <a:sym typeface="Wingdings" panose="05000000000000000000" pitchFamily="2" charset="2"/>
                        </a:rPr>
                        <a:t>GP: (6</a:t>
                      </a:r>
                      <a:r>
                        <a:rPr lang="en-US" sz="1300" b="0" i="0" u="none" strike="noStrike" kern="1200" baseline="0" dirty="0" smtClean="0">
                          <a:solidFill>
                            <a:schemeClr val="tx1"/>
                          </a:solidFill>
                          <a:effectLst/>
                          <a:latin typeface="Arial Narrow" panose="020B0606020202030204" pitchFamily="34" charset="0"/>
                          <a:ea typeface="+mn-ea"/>
                          <a:cs typeface="Arial" panose="020B0604020202020204" pitchFamily="34" charset="0"/>
                          <a:sym typeface="Wingdings" panose="05000000000000000000" pitchFamily="2" charset="2"/>
                        </a:rPr>
                        <a:t> 957/7730</a:t>
                      </a:r>
                      <a:r>
                        <a:rPr lang="en-US" sz="1300" b="0" i="0" u="none" strike="noStrike" kern="1200" dirty="0" smtClean="0">
                          <a:solidFill>
                            <a:schemeClr val="tx1"/>
                          </a:solidFill>
                          <a:effectLst/>
                          <a:latin typeface="Arial Narrow" panose="020B0606020202030204" pitchFamily="34" charset="0"/>
                          <a:ea typeface="+mn-ea"/>
                          <a:cs typeface="Arial" panose="020B0604020202020204" pitchFamily="34" charset="0"/>
                          <a:sym typeface="Wingdings" panose="05000000000000000000" pitchFamily="2" charset="2"/>
                        </a:rPr>
                        <a:t>) 90%</a:t>
                      </a:r>
                    </a:p>
                    <a:p>
                      <a:pPr marL="0" algn="l" defTabSz="914331" rtl="0" eaLnBrk="1" fontAlgn="t" latinLnBrk="0" hangingPunct="1"/>
                      <a:r>
                        <a:rPr lang="en-US" sz="1300" b="0" i="0" u="none" strike="noStrike" kern="1200" dirty="0" smtClean="0">
                          <a:solidFill>
                            <a:schemeClr val="tx1"/>
                          </a:solidFill>
                          <a:effectLst/>
                          <a:latin typeface="Arial Narrow" panose="020B0606020202030204" pitchFamily="34" charset="0"/>
                          <a:ea typeface="+mn-ea"/>
                          <a:cs typeface="Arial" panose="020B0604020202020204" pitchFamily="34" charset="0"/>
                          <a:sym typeface="Wingdings" panose="05000000000000000000" pitchFamily="2" charset="2"/>
                        </a:rPr>
                        <a:t>EC: (2 899/3</a:t>
                      </a:r>
                      <a:r>
                        <a:rPr lang="en-US" sz="1300" b="0" i="0" u="none" strike="noStrike" kern="1200" baseline="0" dirty="0" smtClean="0">
                          <a:solidFill>
                            <a:schemeClr val="tx1"/>
                          </a:solidFill>
                          <a:effectLst/>
                          <a:latin typeface="Arial Narrow" panose="020B0606020202030204" pitchFamily="34" charset="0"/>
                          <a:ea typeface="+mn-ea"/>
                          <a:cs typeface="Arial" panose="020B0604020202020204" pitchFamily="34" charset="0"/>
                          <a:sym typeface="Wingdings" panose="05000000000000000000" pitchFamily="2" charset="2"/>
                        </a:rPr>
                        <a:t> 220</a:t>
                      </a:r>
                      <a:r>
                        <a:rPr lang="en-US" sz="1300" b="0" i="0" u="none" strike="noStrike" kern="1200" dirty="0" smtClean="0">
                          <a:solidFill>
                            <a:schemeClr val="tx1"/>
                          </a:solidFill>
                          <a:effectLst/>
                          <a:latin typeface="Arial Narrow" panose="020B0606020202030204" pitchFamily="34" charset="0"/>
                          <a:ea typeface="+mn-ea"/>
                          <a:cs typeface="Arial" panose="020B0604020202020204" pitchFamily="34" charset="0"/>
                          <a:sym typeface="Wingdings" panose="05000000000000000000" pitchFamily="2" charset="2"/>
                        </a:rPr>
                        <a:t>) 90%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300" b="1" i="0" u="none" strike="noStrike" dirty="0" smtClean="0">
                          <a:solidFill>
                            <a:srgbClr val="000000"/>
                          </a:solidFill>
                          <a:effectLst/>
                          <a:latin typeface="Arial Narrow" panose="020B0606020202030204" pitchFamily="34" charset="0"/>
                          <a:cs typeface="Arial" panose="020B0604020202020204" pitchFamily="34" charset="0"/>
                        </a:rPr>
                        <a:t>98.93%</a:t>
                      </a:r>
                    </a:p>
                    <a:p>
                      <a:pPr algn="l" fontAlgn="t"/>
                      <a:r>
                        <a:rPr lang="en-US" sz="1300" b="1" i="0" u="none" strike="noStrike" dirty="0" smtClean="0">
                          <a:solidFill>
                            <a:srgbClr val="000000"/>
                          </a:solidFill>
                          <a:effectLst/>
                          <a:latin typeface="Arial Narrow" panose="020B0606020202030204" pitchFamily="34" charset="0"/>
                          <a:cs typeface="Arial" panose="020B0604020202020204" pitchFamily="34" charset="0"/>
                        </a:rPr>
                        <a:t>(</a:t>
                      </a:r>
                      <a:r>
                        <a:rPr lang="en-US" sz="1300" b="1" i="0" u="none" strike="noStrike" baseline="0" dirty="0" smtClean="0">
                          <a:solidFill>
                            <a:srgbClr val="000000"/>
                          </a:solidFill>
                          <a:effectLst/>
                          <a:latin typeface="Arial Narrow" panose="020B0606020202030204" pitchFamily="34" charset="0"/>
                          <a:cs typeface="Arial" panose="020B0604020202020204" pitchFamily="34" charset="0"/>
                        </a:rPr>
                        <a:t> 27 219/ 27 513</a:t>
                      </a:r>
                      <a:r>
                        <a:rPr lang="en-US" sz="1300" b="1" i="0" u="none" strike="noStrike" dirty="0" smtClean="0">
                          <a:solidFill>
                            <a:srgbClr val="000000"/>
                          </a:solidFill>
                          <a:effectLst/>
                          <a:latin typeface="Arial Narrow" panose="020B0606020202030204" pitchFamily="34" charset="0"/>
                          <a:cs typeface="Arial" panose="020B0604020202020204" pitchFamily="34" charset="0"/>
                        </a:rPr>
                        <a:t>)</a:t>
                      </a:r>
                    </a:p>
                    <a:p>
                      <a:pPr algn="l" fontAlgn="t"/>
                      <a:endParaRPr lang="en-US" sz="1300" b="1" i="0" u="none" strike="noStrike" dirty="0" smtClean="0">
                        <a:solidFill>
                          <a:srgbClr val="000000"/>
                        </a:solidFill>
                        <a:effectLst/>
                        <a:latin typeface="Arial Narrow" panose="020B0606020202030204" pitchFamily="34" charset="0"/>
                        <a:cs typeface="Arial" panose="020B0604020202020204" pitchFamily="34" charset="0"/>
                      </a:endParaRPr>
                    </a:p>
                    <a:p>
                      <a:pPr algn="l" fontAlgn="t"/>
                      <a:r>
                        <a:rPr lang="en-US" sz="1300" b="1" i="0" u="none" strike="noStrike" dirty="0" smtClean="0">
                          <a:solidFill>
                            <a:srgbClr val="000000"/>
                          </a:solidFill>
                          <a:effectLst/>
                          <a:latin typeface="Arial Narrow" panose="020B0606020202030204" pitchFamily="34" charset="0"/>
                          <a:cs typeface="Arial" panose="020B0604020202020204" pitchFamily="34" charset="0"/>
                        </a:rPr>
                        <a:t>LMN: ( 4 259/4</a:t>
                      </a:r>
                      <a:r>
                        <a:rPr lang="en-US" sz="1300" b="1" i="0" u="none" strike="noStrike" baseline="0" dirty="0" smtClean="0">
                          <a:solidFill>
                            <a:srgbClr val="000000"/>
                          </a:solidFill>
                          <a:effectLst/>
                          <a:latin typeface="Arial Narrow" panose="020B0606020202030204" pitchFamily="34" charset="0"/>
                          <a:cs typeface="Arial" panose="020B0604020202020204" pitchFamily="34" charset="0"/>
                        </a:rPr>
                        <a:t> 291</a:t>
                      </a:r>
                      <a:r>
                        <a:rPr lang="en-US" sz="1300" b="1" i="0" u="none" strike="noStrike" dirty="0" smtClean="0">
                          <a:solidFill>
                            <a:srgbClr val="000000"/>
                          </a:solidFill>
                          <a:effectLst/>
                          <a:latin typeface="Arial Narrow" panose="020B0606020202030204" pitchFamily="34" charset="0"/>
                          <a:cs typeface="Arial" panose="020B0604020202020204" pitchFamily="34" charset="0"/>
                        </a:rPr>
                        <a:t>) 99.</a:t>
                      </a:r>
                      <a:r>
                        <a:rPr lang="en-US" sz="1300" b="1" i="0" u="none" strike="noStrike" baseline="0" dirty="0" smtClean="0">
                          <a:solidFill>
                            <a:srgbClr val="000000"/>
                          </a:solidFill>
                          <a:effectLst/>
                          <a:latin typeface="Arial Narrow" panose="020B0606020202030204" pitchFamily="34" charset="0"/>
                          <a:cs typeface="Arial" panose="020B0604020202020204" pitchFamily="34" charset="0"/>
                        </a:rPr>
                        <a:t>24</a:t>
                      </a:r>
                      <a:r>
                        <a:rPr lang="en-US" sz="1300" b="1" i="0" u="none" strike="noStrike" dirty="0" smtClean="0">
                          <a:solidFill>
                            <a:srgbClr val="000000"/>
                          </a:solidFill>
                          <a:effectLst/>
                          <a:latin typeface="Arial Narrow" panose="020B0606020202030204" pitchFamily="34" charset="0"/>
                          <a:cs typeface="Arial" panose="020B0604020202020204" pitchFamily="34" charset="0"/>
                        </a:rPr>
                        <a:t>%</a:t>
                      </a:r>
                    </a:p>
                    <a:p>
                      <a:pPr algn="l" fontAlgn="t"/>
                      <a:r>
                        <a:rPr lang="en-US" sz="1300" b="1" i="0" u="none" strike="noStrike" dirty="0" smtClean="0">
                          <a:solidFill>
                            <a:srgbClr val="000000"/>
                          </a:solidFill>
                          <a:effectLst/>
                          <a:latin typeface="Arial Narrow" panose="020B0606020202030204" pitchFamily="34" charset="0"/>
                          <a:cs typeface="Arial" panose="020B0604020202020204" pitchFamily="34" charset="0"/>
                        </a:rPr>
                        <a:t>FSNC:(</a:t>
                      </a:r>
                      <a:r>
                        <a:rPr lang="en-US" sz="1300" b="1" i="0" u="none" strike="noStrike" baseline="0" dirty="0" smtClean="0">
                          <a:solidFill>
                            <a:srgbClr val="000000"/>
                          </a:solidFill>
                          <a:effectLst/>
                          <a:latin typeface="Arial Narrow" panose="020B0606020202030204" pitchFamily="34" charset="0"/>
                          <a:cs typeface="Arial" panose="020B0604020202020204" pitchFamily="34" charset="0"/>
                        </a:rPr>
                        <a:t> 4 217/ 4 242</a:t>
                      </a:r>
                      <a:r>
                        <a:rPr lang="en-US" sz="1300" b="1" i="0" u="none" strike="noStrike" dirty="0" smtClean="0">
                          <a:solidFill>
                            <a:srgbClr val="000000"/>
                          </a:solidFill>
                          <a:effectLst/>
                          <a:latin typeface="Arial Narrow" panose="020B0606020202030204" pitchFamily="34" charset="0"/>
                          <a:cs typeface="Arial" panose="020B0604020202020204" pitchFamily="34" charset="0"/>
                        </a:rPr>
                        <a:t>) 99.41%</a:t>
                      </a:r>
                    </a:p>
                    <a:p>
                      <a:pPr algn="l" fontAlgn="t"/>
                      <a:r>
                        <a:rPr lang="en-US" sz="1300" b="1" i="0" u="none" strike="noStrike" dirty="0" smtClean="0">
                          <a:solidFill>
                            <a:srgbClr val="000000"/>
                          </a:solidFill>
                          <a:effectLst/>
                          <a:latin typeface="Arial Narrow" panose="020B0606020202030204" pitchFamily="34" charset="0"/>
                          <a:cs typeface="Arial" panose="020B0604020202020204" pitchFamily="34" charset="0"/>
                        </a:rPr>
                        <a:t>KZN: (7</a:t>
                      </a:r>
                      <a:r>
                        <a:rPr lang="en-US" sz="1300" b="1" i="0" u="none" strike="noStrike" baseline="0" dirty="0" smtClean="0">
                          <a:solidFill>
                            <a:srgbClr val="000000"/>
                          </a:solidFill>
                          <a:effectLst/>
                          <a:latin typeface="Arial Narrow" panose="020B0606020202030204" pitchFamily="34" charset="0"/>
                          <a:cs typeface="Arial" panose="020B0604020202020204" pitchFamily="34" charset="0"/>
                        </a:rPr>
                        <a:t> 552 / 7 607</a:t>
                      </a:r>
                      <a:r>
                        <a:rPr lang="en-US" sz="1300" b="1" i="0" u="none" strike="noStrike" dirty="0" smtClean="0">
                          <a:solidFill>
                            <a:srgbClr val="000000"/>
                          </a:solidFill>
                          <a:effectLst/>
                          <a:latin typeface="Arial Narrow" panose="020B0606020202030204" pitchFamily="34" charset="0"/>
                          <a:cs typeface="Arial" panose="020B0604020202020204" pitchFamily="34" charset="0"/>
                        </a:rPr>
                        <a:t>) 99.29%</a:t>
                      </a:r>
                    </a:p>
                    <a:p>
                      <a:pPr algn="l" fontAlgn="t"/>
                      <a:r>
                        <a:rPr lang="en-US" sz="1300" b="1" i="0" u="none" strike="noStrike" dirty="0" smtClean="0">
                          <a:solidFill>
                            <a:schemeClr val="tx1"/>
                          </a:solidFill>
                          <a:effectLst/>
                          <a:latin typeface="Arial Narrow" panose="020B0606020202030204" pitchFamily="34" charset="0"/>
                          <a:cs typeface="Arial" panose="020B0604020202020204" pitchFamily="34" charset="0"/>
                        </a:rPr>
                        <a:t>WC: (2</a:t>
                      </a:r>
                      <a:r>
                        <a:rPr lang="en-US" sz="1300" b="1" i="0" u="none" strike="noStrike" baseline="0" dirty="0" smtClean="0">
                          <a:solidFill>
                            <a:schemeClr val="tx1"/>
                          </a:solidFill>
                          <a:effectLst/>
                          <a:latin typeface="Arial Narrow" panose="020B0606020202030204" pitchFamily="34" charset="0"/>
                          <a:cs typeface="Arial" panose="020B0604020202020204" pitchFamily="34" charset="0"/>
                        </a:rPr>
                        <a:t> 045/ 2 083</a:t>
                      </a:r>
                      <a:r>
                        <a:rPr lang="en-US" sz="1300" b="1" i="0" u="none" strike="noStrike" dirty="0" smtClean="0">
                          <a:solidFill>
                            <a:schemeClr val="tx1"/>
                          </a:solidFill>
                          <a:effectLst/>
                          <a:latin typeface="Arial Narrow" panose="020B0606020202030204" pitchFamily="34" charset="0"/>
                          <a:cs typeface="Arial" panose="020B0604020202020204" pitchFamily="34" charset="0"/>
                        </a:rPr>
                        <a:t>) 98.19%</a:t>
                      </a:r>
                    </a:p>
                    <a:p>
                      <a:pPr algn="l" fontAlgn="t"/>
                      <a:r>
                        <a:rPr lang="en-US" sz="1300" b="1" i="0" u="none" strike="noStrike" dirty="0" smtClean="0">
                          <a:solidFill>
                            <a:schemeClr val="tx1"/>
                          </a:solidFill>
                          <a:effectLst/>
                          <a:latin typeface="Arial Narrow" panose="020B0606020202030204" pitchFamily="34" charset="0"/>
                          <a:cs typeface="Arial" panose="020B0604020202020204" pitchFamily="34" charset="0"/>
                        </a:rPr>
                        <a:t>GP: (</a:t>
                      </a:r>
                      <a:r>
                        <a:rPr lang="en-US" sz="1300" b="1" i="0" u="none" strike="noStrike" baseline="0" dirty="0" smtClean="0">
                          <a:solidFill>
                            <a:schemeClr val="tx1"/>
                          </a:solidFill>
                          <a:effectLst/>
                          <a:latin typeface="Arial Narrow" panose="020B0606020202030204" pitchFamily="34" charset="0"/>
                          <a:cs typeface="Arial" panose="020B0604020202020204" pitchFamily="34" charset="0"/>
                        </a:rPr>
                        <a:t> 6 559/ 6 687</a:t>
                      </a:r>
                      <a:r>
                        <a:rPr lang="en-US" sz="1300" b="1" i="0" u="none" strike="noStrike" dirty="0" smtClean="0">
                          <a:solidFill>
                            <a:schemeClr val="tx1"/>
                          </a:solidFill>
                          <a:effectLst/>
                          <a:latin typeface="Arial Narrow" panose="020B0606020202030204" pitchFamily="34" charset="0"/>
                          <a:cs typeface="Arial" panose="020B0604020202020204" pitchFamily="34" charset="0"/>
                        </a:rPr>
                        <a:t>) 98.09%</a:t>
                      </a:r>
                    </a:p>
                    <a:p>
                      <a:pPr algn="l" fontAlgn="t"/>
                      <a:r>
                        <a:rPr lang="en-US" sz="1300" b="1" i="0" u="none" strike="noStrike" dirty="0" smtClean="0">
                          <a:solidFill>
                            <a:schemeClr val="tx1"/>
                          </a:solidFill>
                          <a:effectLst/>
                          <a:latin typeface="Arial Narrow" panose="020B0606020202030204" pitchFamily="34" charset="0"/>
                          <a:cs typeface="Arial" panose="020B0604020202020204" pitchFamily="34" charset="0"/>
                        </a:rPr>
                        <a:t>EC: (2</a:t>
                      </a:r>
                      <a:r>
                        <a:rPr lang="en-US" sz="1300" b="1" i="0" u="none" strike="noStrike" baseline="0" dirty="0" smtClean="0">
                          <a:solidFill>
                            <a:schemeClr val="tx1"/>
                          </a:solidFill>
                          <a:effectLst/>
                          <a:latin typeface="Arial Narrow" panose="020B0606020202030204" pitchFamily="34" charset="0"/>
                          <a:cs typeface="Arial" panose="020B0604020202020204" pitchFamily="34" charset="0"/>
                        </a:rPr>
                        <a:t> 586/ 2 604</a:t>
                      </a:r>
                      <a:r>
                        <a:rPr lang="en-US" sz="1300" b="1" i="0" u="none" strike="noStrike" dirty="0" smtClean="0">
                          <a:solidFill>
                            <a:schemeClr val="tx1"/>
                          </a:solidFill>
                          <a:effectLst/>
                          <a:latin typeface="Arial Narrow" panose="020B0606020202030204" pitchFamily="34" charset="0"/>
                          <a:cs typeface="Arial" panose="020B0604020202020204" pitchFamily="34" charset="0"/>
                        </a:rPr>
                        <a:t>) 99.32%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fontAlgn="t"/>
                      <a:r>
                        <a:rPr lang="en-US" sz="1300" b="0" i="0" u="none" strike="noStrike" dirty="0" smtClean="0">
                          <a:solidFill>
                            <a:srgbClr val="000000"/>
                          </a:solidFill>
                          <a:effectLst/>
                          <a:latin typeface="Arial Narrow" panose="020B0606020202030204" pitchFamily="34" charset="0"/>
                          <a:cs typeface="Arial" panose="020B0604020202020204" pitchFamily="34" charset="0"/>
                        </a:rPr>
                        <a:t>8.93%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lang="en-US" sz="1300" b="0" i="0" u="none" strike="noStrike" kern="1200" dirty="0" smtClean="0">
                          <a:solidFill>
                            <a:schemeClr val="tx1"/>
                          </a:solidFill>
                          <a:effectLst/>
                          <a:latin typeface="Arial Narrow" panose="020B0606020202030204" pitchFamily="34" charset="0"/>
                          <a:ea typeface="+mn-ea"/>
                          <a:cs typeface="+mn-cs"/>
                        </a:rPr>
                        <a:t>Continuous compliance with the implementation of UTT guideline,</a:t>
                      </a:r>
                    </a:p>
                    <a:p>
                      <a:pPr marL="0" marR="0" lvl="0" indent="0" algn="l" defTabSz="914331" rtl="0" eaLnBrk="1" fontAlgn="t" latinLnBrk="0" hangingPunct="1">
                        <a:lnSpc>
                          <a:spcPct val="100000"/>
                        </a:lnSpc>
                        <a:spcBef>
                          <a:spcPts val="0"/>
                        </a:spcBef>
                        <a:spcAft>
                          <a:spcPts val="0"/>
                        </a:spcAft>
                        <a:buClrTx/>
                        <a:buSzTx/>
                        <a:buFontTx/>
                        <a:buNone/>
                        <a:tabLst/>
                        <a:defRPr/>
                      </a:pPr>
                      <a:endParaRPr lang="en-US" sz="1300" b="0" i="0" u="none" strike="noStrike" kern="1200" dirty="0" smtClean="0">
                        <a:solidFill>
                          <a:schemeClr val="tx1"/>
                        </a:solidFill>
                        <a:effectLst/>
                        <a:latin typeface="Arial Narrow" panose="020B0606020202030204" pitchFamily="34" charset="0"/>
                        <a:ea typeface="+mn-ea"/>
                        <a:cs typeface="+mn-cs"/>
                      </a:endParaRPr>
                    </a:p>
                    <a:p>
                      <a:pPr marL="0" marR="0" lvl="0" indent="0" algn="l" defTabSz="914331" rtl="0" eaLnBrk="1" fontAlgn="t" latinLnBrk="0" hangingPunct="1">
                        <a:lnSpc>
                          <a:spcPct val="100000"/>
                        </a:lnSpc>
                        <a:spcBef>
                          <a:spcPts val="0"/>
                        </a:spcBef>
                        <a:spcAft>
                          <a:spcPts val="0"/>
                        </a:spcAft>
                        <a:buClrTx/>
                        <a:buSzTx/>
                        <a:buFontTx/>
                        <a:buNone/>
                        <a:tabLst/>
                        <a:defRPr/>
                      </a:pPr>
                      <a:r>
                        <a:rPr lang="en-US" sz="1300" b="0" i="0" u="none" strike="noStrike" kern="1200" dirty="0" smtClean="0">
                          <a:solidFill>
                            <a:schemeClr val="tx1"/>
                          </a:solidFill>
                          <a:effectLst/>
                          <a:latin typeface="Arial Narrow" panose="020B0606020202030204" pitchFamily="34" charset="0"/>
                          <a:ea typeface="+mn-ea"/>
                          <a:cs typeface="+mn-cs"/>
                        </a:rPr>
                        <a:t>Follow up on awaiting initiations and continuous councelling on those that are refuses treatment </a:t>
                      </a:r>
                      <a:endParaRPr lang="en-ZA" sz="1300" b="0" i="0" u="none" strike="noStrike" kern="1200" dirty="0">
                        <a:solidFill>
                          <a:schemeClr val="tx1"/>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lang="en-US" sz="1300" b="0" i="0" u="none" strike="noStrike" kern="1200" dirty="0" smtClean="0">
                          <a:solidFill>
                            <a:schemeClr val="tx1"/>
                          </a:solidFill>
                          <a:effectLst/>
                          <a:latin typeface="Arial Narrow" panose="020B0606020202030204" pitchFamily="34" charset="0"/>
                          <a:ea typeface="+mn-ea"/>
                          <a:cs typeface="+mn-cs"/>
                        </a:rPr>
                        <a:t>n/a</a:t>
                      </a:r>
                      <a:endParaRPr lang="en-ZA" sz="1300" b="0" i="0" u="none" strike="noStrike" kern="1200" dirty="0">
                        <a:solidFill>
                          <a:schemeClr val="tx1"/>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1762854">
                <a:tc>
                  <a:txBody>
                    <a:bodyPr/>
                    <a:lstStyle/>
                    <a:p>
                      <a:pPr algn="l" fontAlgn="t"/>
                      <a:r>
                        <a:rPr lang="en-US" sz="1300" b="1" i="0" u="none" strike="noStrike" kern="1200" dirty="0">
                          <a:solidFill>
                            <a:schemeClr val="tx1"/>
                          </a:solidFill>
                          <a:effectLst/>
                          <a:latin typeface="Arial Narrow" panose="020B0606020202030204" pitchFamily="34" charset="0"/>
                          <a:ea typeface="+mn-ea"/>
                          <a:cs typeface="Arial" panose="020B0604020202020204" pitchFamily="34" charset="0"/>
                        </a:rPr>
                        <a:t>TB (new pulmonary) cure rate of </a:t>
                      </a:r>
                      <a:r>
                        <a:rPr lang="en-US" sz="1300" b="1" i="0" u="none" strike="noStrike" kern="1200" dirty="0" smtClean="0">
                          <a:solidFill>
                            <a:schemeClr val="tx1"/>
                          </a:solidFill>
                          <a:effectLst/>
                          <a:latin typeface="Arial Narrow" panose="020B0606020202030204" pitchFamily="34" charset="0"/>
                          <a:ea typeface="+mn-ea"/>
                          <a:cs typeface="Arial" panose="020B0604020202020204" pitchFamily="34" charset="0"/>
                        </a:rPr>
                        <a:t>offenders</a:t>
                      </a:r>
                    </a:p>
                    <a:p>
                      <a:pPr algn="l" fontAlgn="t"/>
                      <a:endParaRPr lang="en-US" sz="1300" b="1" i="0" u="none" strike="noStrike" kern="1200" dirty="0" smtClean="0">
                        <a:solidFill>
                          <a:schemeClr val="tx1"/>
                        </a:solidFill>
                        <a:effectLst/>
                        <a:latin typeface="Arial Narrow" panose="020B0606020202030204" pitchFamily="34" charset="0"/>
                        <a:ea typeface="+mn-ea"/>
                        <a:cs typeface="Arial" panose="020B0604020202020204" pitchFamily="34" charset="0"/>
                      </a:endParaRPr>
                    </a:p>
                    <a:p>
                      <a:pPr algn="l" fontAlgn="t"/>
                      <a:r>
                        <a:rPr lang="en-US" sz="1300" b="1" i="0" u="none" strike="noStrike" kern="1200" dirty="0">
                          <a:solidFill>
                            <a:srgbClr val="000000"/>
                          </a:solidFill>
                          <a:effectLst/>
                          <a:latin typeface="Arial Narrow" panose="020B0606020202030204" pitchFamily="34" charset="0"/>
                          <a:ea typeface="+mn-ea"/>
                          <a:cs typeface="Arial" panose="020B0604020202020204" pitchFamily="34" charset="0"/>
                        </a:rPr>
                        <a:t/>
                      </a:r>
                      <a:br>
                        <a:rPr lang="en-US" sz="1300" b="1" i="0" u="none" strike="noStrike" kern="1200" dirty="0">
                          <a:solidFill>
                            <a:srgbClr val="000000"/>
                          </a:solidFill>
                          <a:effectLst/>
                          <a:latin typeface="Arial Narrow" panose="020B0606020202030204" pitchFamily="34" charset="0"/>
                          <a:ea typeface="+mn-ea"/>
                          <a:cs typeface="Arial" panose="020B0604020202020204" pitchFamily="34" charset="0"/>
                        </a:rPr>
                      </a:br>
                      <a:r>
                        <a:rPr lang="en-US" sz="1300" b="0" i="0" u="none" strike="noStrike" kern="1200" dirty="0">
                          <a:solidFill>
                            <a:srgbClr val="000000"/>
                          </a:solidFill>
                          <a:effectLst/>
                          <a:latin typeface="Arial Narrow" panose="020B0606020202030204" pitchFamily="34" charset="0"/>
                          <a:ea typeface="+mn-ea"/>
                          <a:cs typeface="Arial" panose="020B0604020202020204" pitchFamily="34" charset="0"/>
                        </a:rPr>
                        <a:t/>
                      </a:r>
                      <a:br>
                        <a:rPr lang="en-US" sz="1300" b="0" i="0" u="none" strike="noStrike" kern="1200" dirty="0">
                          <a:solidFill>
                            <a:srgbClr val="000000"/>
                          </a:solidFill>
                          <a:effectLst/>
                          <a:latin typeface="Arial Narrow" panose="020B0606020202030204" pitchFamily="34" charset="0"/>
                          <a:ea typeface="+mn-ea"/>
                          <a:cs typeface="Arial" panose="020B0604020202020204" pitchFamily="34" charset="0"/>
                        </a:rPr>
                      </a:br>
                      <a:endParaRPr lang="en-US" sz="1300" b="0" i="0" u="none" strike="noStrike" kern="1200" dirty="0">
                        <a:solidFill>
                          <a:srgbClr val="000000"/>
                        </a:solidFill>
                        <a:effectLst/>
                        <a:latin typeface="Arial Narrow" panose="020B0606020202030204" pitchFamily="34" charset="0"/>
                        <a:ea typeface="+mn-ea"/>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300" b="1" i="0" u="none" strike="noStrike" kern="1200" dirty="0" smtClean="0">
                          <a:solidFill>
                            <a:schemeClr val="tx1"/>
                          </a:solidFill>
                          <a:effectLst/>
                          <a:latin typeface="Arial Narrow" panose="020B0606020202030204" pitchFamily="34" charset="0"/>
                          <a:ea typeface="+mn-ea"/>
                          <a:cs typeface="Arial" panose="020B0604020202020204" pitchFamily="34" charset="0"/>
                        </a:rPr>
                        <a:t>89%</a:t>
                      </a:r>
                    </a:p>
                    <a:p>
                      <a:pPr algn="l" fontAlgn="t"/>
                      <a:r>
                        <a:rPr lang="en-US" sz="1300" b="1" i="0" u="none" strike="noStrike" kern="1200" dirty="0" smtClean="0">
                          <a:solidFill>
                            <a:schemeClr val="tx1"/>
                          </a:solidFill>
                          <a:effectLst/>
                          <a:latin typeface="Arial Narrow" panose="020B0606020202030204" pitchFamily="34" charset="0"/>
                          <a:ea typeface="+mn-ea"/>
                          <a:cs typeface="Arial" panose="020B0604020202020204" pitchFamily="34" charset="0"/>
                        </a:rPr>
                        <a:t>(345/388)</a:t>
                      </a:r>
                    </a:p>
                    <a:p>
                      <a:pPr algn="l" fontAlgn="t"/>
                      <a:endParaRPr lang="en-US" sz="1300" b="0" i="0" u="none" strike="noStrike" kern="1200" dirty="0" smtClean="0">
                        <a:solidFill>
                          <a:schemeClr val="tx1"/>
                        </a:solidFill>
                        <a:effectLst/>
                        <a:latin typeface="Arial Narrow" panose="020B0606020202030204" pitchFamily="34" charset="0"/>
                        <a:ea typeface="+mn-ea"/>
                        <a:cs typeface="Arial" panose="020B0604020202020204" pitchFamily="34" charset="0"/>
                      </a:endParaRPr>
                    </a:p>
                    <a:p>
                      <a:pPr algn="l" fontAlgn="t"/>
                      <a:r>
                        <a:rPr lang="en-US" sz="1300" b="0" i="0" u="none" strike="noStrike" kern="1200" dirty="0" smtClean="0">
                          <a:solidFill>
                            <a:schemeClr val="tx1"/>
                          </a:solidFill>
                          <a:effectLst/>
                          <a:latin typeface="Arial Narrow" panose="020B0606020202030204" pitchFamily="34" charset="0"/>
                          <a:ea typeface="+mn-ea"/>
                          <a:cs typeface="Arial" panose="020B0604020202020204" pitchFamily="34" charset="0"/>
                        </a:rPr>
                        <a:t>LMN:(22/25) 88%</a:t>
                      </a:r>
                    </a:p>
                    <a:p>
                      <a:pPr algn="l" fontAlgn="t"/>
                      <a:r>
                        <a:rPr lang="en-US" sz="1300" b="0" i="0" u="none" strike="noStrike" kern="1200" dirty="0" smtClean="0">
                          <a:solidFill>
                            <a:schemeClr val="tx1"/>
                          </a:solidFill>
                          <a:effectLst/>
                          <a:latin typeface="Arial Narrow" panose="020B0606020202030204" pitchFamily="34" charset="0"/>
                          <a:ea typeface="+mn-ea"/>
                          <a:cs typeface="Arial" panose="020B0604020202020204" pitchFamily="34" charset="0"/>
                        </a:rPr>
                        <a:t>FSNC: (41/46) 89%</a:t>
                      </a:r>
                    </a:p>
                    <a:p>
                      <a:pPr algn="l" fontAlgn="t"/>
                      <a:r>
                        <a:rPr lang="en-US" sz="1300" b="0" i="0" u="none" strike="noStrike" kern="1200" dirty="0" smtClean="0">
                          <a:solidFill>
                            <a:schemeClr val="tx1"/>
                          </a:solidFill>
                          <a:effectLst/>
                          <a:latin typeface="Arial Narrow" panose="020B0606020202030204" pitchFamily="34" charset="0"/>
                          <a:ea typeface="+mn-ea"/>
                          <a:cs typeface="Arial" panose="020B0604020202020204" pitchFamily="34" charset="0"/>
                        </a:rPr>
                        <a:t>KZN: (44/49) 90%</a:t>
                      </a:r>
                    </a:p>
                    <a:p>
                      <a:pPr algn="l" fontAlgn="t"/>
                      <a:r>
                        <a:rPr lang="en-US" sz="1300" b="0" i="0" u="none" strike="noStrike" kern="1200" dirty="0" smtClean="0">
                          <a:solidFill>
                            <a:schemeClr val="tx1"/>
                          </a:solidFill>
                          <a:effectLst/>
                          <a:latin typeface="Arial Narrow" panose="020B0606020202030204" pitchFamily="34" charset="0"/>
                          <a:ea typeface="+mn-ea"/>
                          <a:cs typeface="Arial" panose="020B0604020202020204" pitchFamily="34" charset="0"/>
                        </a:rPr>
                        <a:t>WC: (84/95)  88%</a:t>
                      </a:r>
                    </a:p>
                    <a:p>
                      <a:pPr algn="l" fontAlgn="t"/>
                      <a:r>
                        <a:rPr lang="en-US" sz="1300" b="0" i="0" u="none" strike="noStrike" kern="1200" dirty="0" smtClean="0">
                          <a:solidFill>
                            <a:schemeClr val="tx1"/>
                          </a:solidFill>
                          <a:effectLst/>
                          <a:latin typeface="Arial Narrow" panose="020B0606020202030204" pitchFamily="34" charset="0"/>
                          <a:ea typeface="+mn-ea"/>
                          <a:cs typeface="Arial" panose="020B0604020202020204" pitchFamily="34" charset="0"/>
                        </a:rPr>
                        <a:t>GP: (45/51) 88%</a:t>
                      </a:r>
                    </a:p>
                    <a:p>
                      <a:pPr algn="l" fontAlgn="t"/>
                      <a:r>
                        <a:rPr lang="en-US" sz="1300" b="0" i="0" u="none" strike="noStrike" kern="1200" dirty="0" smtClean="0">
                          <a:solidFill>
                            <a:schemeClr val="tx1"/>
                          </a:solidFill>
                          <a:effectLst/>
                          <a:latin typeface="Arial Narrow" panose="020B0606020202030204" pitchFamily="34" charset="0"/>
                          <a:ea typeface="+mn-ea"/>
                          <a:cs typeface="Arial" panose="020B0604020202020204" pitchFamily="34" charset="0"/>
                        </a:rPr>
                        <a:t>EC: (109/122) 89%</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300" b="1" i="0" u="none" strike="noStrike" dirty="0" smtClean="0">
                          <a:solidFill>
                            <a:schemeClr val="tx1"/>
                          </a:solidFill>
                          <a:effectLst/>
                          <a:latin typeface="Arial Narrow" panose="020B0606020202030204" pitchFamily="34" charset="0"/>
                          <a:cs typeface="Arial" panose="020B0604020202020204" pitchFamily="34" charset="0"/>
                        </a:rPr>
                        <a:t>92.27%</a:t>
                      </a:r>
                    </a:p>
                    <a:p>
                      <a:pPr marL="0" marR="0" indent="0" algn="l" defTabSz="914331" rtl="0" eaLnBrk="1" fontAlgn="t" latinLnBrk="0" hangingPunct="1">
                        <a:lnSpc>
                          <a:spcPct val="100000"/>
                        </a:lnSpc>
                        <a:spcBef>
                          <a:spcPts val="0"/>
                        </a:spcBef>
                        <a:spcAft>
                          <a:spcPts val="0"/>
                        </a:spcAft>
                        <a:buClrTx/>
                        <a:buSzTx/>
                        <a:buFontTx/>
                        <a:buNone/>
                        <a:tabLst/>
                        <a:defRPr/>
                      </a:pPr>
                      <a:r>
                        <a:rPr lang="en-US" sz="1300" b="1" i="0" u="none" strike="noStrike" dirty="0" smtClean="0">
                          <a:solidFill>
                            <a:srgbClr val="000000"/>
                          </a:solidFill>
                          <a:effectLst/>
                          <a:latin typeface="Arial Narrow" panose="020B0606020202030204" pitchFamily="34" charset="0"/>
                          <a:cs typeface="Arial" panose="020B0604020202020204" pitchFamily="34" charset="0"/>
                        </a:rPr>
                        <a:t>(</a:t>
                      </a:r>
                      <a:r>
                        <a:rPr lang="en-US" sz="1300" b="1" i="0" u="none" strike="noStrike" baseline="0" dirty="0" smtClean="0">
                          <a:solidFill>
                            <a:srgbClr val="000000"/>
                          </a:solidFill>
                          <a:effectLst/>
                          <a:latin typeface="Arial Narrow" panose="020B0606020202030204" pitchFamily="34" charset="0"/>
                          <a:cs typeface="Arial" panose="020B0604020202020204" pitchFamily="34" charset="0"/>
                        </a:rPr>
                        <a:t> 215/233</a:t>
                      </a:r>
                      <a:r>
                        <a:rPr lang="en-US" sz="1300" b="1" i="0" u="none" strike="noStrike" dirty="0" smtClean="0">
                          <a:solidFill>
                            <a:srgbClr val="000000"/>
                          </a:solidFill>
                          <a:effectLst/>
                          <a:latin typeface="Arial Narrow" panose="020B0606020202030204" pitchFamily="34" charset="0"/>
                          <a:cs typeface="Arial" panose="020B0604020202020204" pitchFamily="34" charset="0"/>
                        </a:rPr>
                        <a:t>)</a:t>
                      </a:r>
                    </a:p>
                    <a:p>
                      <a:pPr marL="0" marR="0" indent="0" algn="l" defTabSz="914331" rtl="0" eaLnBrk="1" fontAlgn="t" latinLnBrk="0" hangingPunct="1">
                        <a:lnSpc>
                          <a:spcPct val="100000"/>
                        </a:lnSpc>
                        <a:spcBef>
                          <a:spcPts val="0"/>
                        </a:spcBef>
                        <a:spcAft>
                          <a:spcPts val="0"/>
                        </a:spcAft>
                        <a:buClrTx/>
                        <a:buSzTx/>
                        <a:buFontTx/>
                        <a:buNone/>
                        <a:tabLst/>
                        <a:defRPr/>
                      </a:pPr>
                      <a:endParaRPr lang="en-US" sz="1300" b="1" i="0" u="none" strike="noStrike" dirty="0" smtClean="0">
                        <a:solidFill>
                          <a:srgbClr val="000000"/>
                        </a:solidFill>
                        <a:effectLst/>
                        <a:latin typeface="Arial Narrow" panose="020B0606020202030204" pitchFamily="34" charset="0"/>
                        <a:cs typeface="Arial" panose="020B0604020202020204" pitchFamily="34" charset="0"/>
                      </a:endParaRPr>
                    </a:p>
                    <a:p>
                      <a:pPr marL="0" marR="0" indent="0" algn="l" defTabSz="914331" rtl="0" eaLnBrk="1" fontAlgn="t" latinLnBrk="0" hangingPunct="1">
                        <a:lnSpc>
                          <a:spcPct val="100000"/>
                        </a:lnSpc>
                        <a:spcBef>
                          <a:spcPts val="0"/>
                        </a:spcBef>
                        <a:spcAft>
                          <a:spcPts val="0"/>
                        </a:spcAft>
                        <a:buClrTx/>
                        <a:buSzTx/>
                        <a:buFontTx/>
                        <a:buNone/>
                        <a:tabLst/>
                        <a:defRPr/>
                      </a:pPr>
                      <a:r>
                        <a:rPr lang="en-US" sz="1300" b="1" i="0" u="none" strike="noStrike" dirty="0" smtClean="0">
                          <a:solidFill>
                            <a:srgbClr val="FF2121"/>
                          </a:solidFill>
                          <a:effectLst/>
                          <a:latin typeface="Arial Narrow" panose="020B0606020202030204" pitchFamily="34" charset="0"/>
                          <a:cs typeface="Arial" panose="020B0604020202020204" pitchFamily="34" charset="0"/>
                        </a:rPr>
                        <a:t>LMN: ( 4/5) 80</a:t>
                      </a:r>
                      <a:r>
                        <a:rPr lang="en-US" sz="1300" b="1" i="0" u="none" strike="noStrike" baseline="0" dirty="0" smtClean="0">
                          <a:solidFill>
                            <a:srgbClr val="FF2121"/>
                          </a:solidFill>
                          <a:effectLst/>
                          <a:latin typeface="Arial Narrow" panose="020B0606020202030204" pitchFamily="34" charset="0"/>
                          <a:cs typeface="Arial" panose="020B0604020202020204" pitchFamily="34" charset="0"/>
                        </a:rPr>
                        <a:t> </a:t>
                      </a:r>
                      <a:r>
                        <a:rPr lang="en-US" sz="1300" b="1" i="0" u="none" strike="noStrike" dirty="0" smtClean="0">
                          <a:solidFill>
                            <a:srgbClr val="FF2121"/>
                          </a:solidFill>
                          <a:effectLst/>
                          <a:latin typeface="Arial Narrow" panose="020B0606020202030204" pitchFamily="34" charset="0"/>
                          <a:cs typeface="Arial" panose="020B0604020202020204" pitchFamily="34" charset="0"/>
                        </a:rPr>
                        <a:t>%</a:t>
                      </a:r>
                    </a:p>
                    <a:p>
                      <a:pPr marL="0" marR="0" indent="0" algn="l" defTabSz="914331" rtl="0" eaLnBrk="1" fontAlgn="t" latinLnBrk="0" hangingPunct="1">
                        <a:lnSpc>
                          <a:spcPct val="100000"/>
                        </a:lnSpc>
                        <a:spcBef>
                          <a:spcPts val="0"/>
                        </a:spcBef>
                        <a:spcAft>
                          <a:spcPts val="0"/>
                        </a:spcAft>
                        <a:buClrTx/>
                        <a:buSzTx/>
                        <a:buFontTx/>
                        <a:buNone/>
                        <a:tabLst/>
                        <a:defRPr/>
                      </a:pPr>
                      <a:r>
                        <a:rPr lang="en-US" sz="1300" b="1" i="0" u="none" strike="noStrike" dirty="0" smtClean="0">
                          <a:solidFill>
                            <a:schemeClr val="tx1"/>
                          </a:solidFill>
                          <a:effectLst/>
                          <a:latin typeface="Arial Narrow" panose="020B0606020202030204" pitchFamily="34" charset="0"/>
                          <a:cs typeface="Arial" panose="020B0604020202020204" pitchFamily="34" charset="0"/>
                        </a:rPr>
                        <a:t>FSNC: (</a:t>
                      </a:r>
                      <a:r>
                        <a:rPr lang="en-US" sz="1300" b="1" i="0" u="none" strike="noStrike" baseline="0" dirty="0" smtClean="0">
                          <a:solidFill>
                            <a:schemeClr val="tx1"/>
                          </a:solidFill>
                          <a:effectLst/>
                          <a:latin typeface="Arial Narrow" panose="020B0606020202030204" pitchFamily="34" charset="0"/>
                          <a:cs typeface="Arial" panose="020B0604020202020204" pitchFamily="34" charset="0"/>
                        </a:rPr>
                        <a:t> 12/ 13</a:t>
                      </a:r>
                      <a:r>
                        <a:rPr lang="en-US" sz="1300" b="1" i="0" u="none" strike="noStrike" dirty="0" smtClean="0">
                          <a:solidFill>
                            <a:schemeClr val="tx1"/>
                          </a:solidFill>
                          <a:effectLst/>
                          <a:latin typeface="Arial Narrow" panose="020B0606020202030204" pitchFamily="34" charset="0"/>
                          <a:cs typeface="Arial" panose="020B0604020202020204" pitchFamily="34" charset="0"/>
                        </a:rPr>
                        <a:t>)</a:t>
                      </a:r>
                      <a:r>
                        <a:rPr lang="en-US" sz="1300" b="1" i="0" u="none" strike="noStrike" baseline="0" dirty="0" smtClean="0">
                          <a:solidFill>
                            <a:schemeClr val="tx1"/>
                          </a:solidFill>
                          <a:effectLst/>
                          <a:latin typeface="Arial Narrow" panose="020B0606020202030204" pitchFamily="34" charset="0"/>
                          <a:cs typeface="Arial" panose="020B0604020202020204" pitchFamily="34" charset="0"/>
                        </a:rPr>
                        <a:t> 92.31</a:t>
                      </a:r>
                      <a:r>
                        <a:rPr lang="en-US" sz="1300" b="1" i="0" u="none" strike="noStrike" dirty="0" smtClean="0">
                          <a:solidFill>
                            <a:schemeClr val="tx1"/>
                          </a:solidFill>
                          <a:effectLst/>
                          <a:latin typeface="Arial Narrow" panose="020B0606020202030204" pitchFamily="34" charset="0"/>
                          <a:cs typeface="Arial" panose="020B0604020202020204" pitchFamily="34" charset="0"/>
                        </a:rPr>
                        <a:t>%</a:t>
                      </a:r>
                    </a:p>
                    <a:p>
                      <a:pPr marL="0" marR="0" indent="0" algn="l" defTabSz="914331" rtl="0" eaLnBrk="1" fontAlgn="t" latinLnBrk="0" hangingPunct="1">
                        <a:lnSpc>
                          <a:spcPct val="100000"/>
                        </a:lnSpc>
                        <a:spcBef>
                          <a:spcPts val="0"/>
                        </a:spcBef>
                        <a:spcAft>
                          <a:spcPts val="0"/>
                        </a:spcAft>
                        <a:buClrTx/>
                        <a:buSzTx/>
                        <a:buFontTx/>
                        <a:buNone/>
                        <a:tabLst/>
                        <a:defRPr/>
                      </a:pPr>
                      <a:r>
                        <a:rPr lang="en-US" sz="1300" b="1" i="0" u="none" strike="noStrike" dirty="0" smtClean="0">
                          <a:solidFill>
                            <a:schemeClr val="tx1"/>
                          </a:solidFill>
                          <a:effectLst/>
                          <a:latin typeface="Arial Narrow" panose="020B0606020202030204" pitchFamily="34" charset="0"/>
                          <a:cs typeface="Arial" panose="020B0604020202020204" pitchFamily="34" charset="0"/>
                        </a:rPr>
                        <a:t>KZN: (20/21)</a:t>
                      </a:r>
                      <a:r>
                        <a:rPr lang="en-US" sz="1300" b="1" i="0" u="none" strike="noStrike" baseline="0" dirty="0" smtClean="0">
                          <a:solidFill>
                            <a:schemeClr val="tx1"/>
                          </a:solidFill>
                          <a:effectLst/>
                          <a:latin typeface="Arial Narrow" panose="020B0606020202030204" pitchFamily="34" charset="0"/>
                          <a:cs typeface="Arial" panose="020B0604020202020204" pitchFamily="34" charset="0"/>
                        </a:rPr>
                        <a:t> 95.24</a:t>
                      </a:r>
                      <a:r>
                        <a:rPr lang="en-US" sz="1300" b="1" i="0" u="none" strike="noStrike" dirty="0" smtClean="0">
                          <a:solidFill>
                            <a:schemeClr val="tx1"/>
                          </a:solidFill>
                          <a:effectLst/>
                          <a:latin typeface="Arial Narrow" panose="020B0606020202030204" pitchFamily="34" charset="0"/>
                          <a:cs typeface="Arial" panose="020B0604020202020204" pitchFamily="34" charset="0"/>
                        </a:rPr>
                        <a:t>%</a:t>
                      </a:r>
                    </a:p>
                    <a:p>
                      <a:pPr marL="0" marR="0" indent="0" algn="l" defTabSz="914331" rtl="0" eaLnBrk="1" fontAlgn="t" latinLnBrk="0" hangingPunct="1">
                        <a:lnSpc>
                          <a:spcPct val="100000"/>
                        </a:lnSpc>
                        <a:spcBef>
                          <a:spcPts val="0"/>
                        </a:spcBef>
                        <a:spcAft>
                          <a:spcPts val="0"/>
                        </a:spcAft>
                        <a:buClrTx/>
                        <a:buSzTx/>
                        <a:buFontTx/>
                        <a:buNone/>
                        <a:tabLst/>
                        <a:defRPr/>
                      </a:pPr>
                      <a:r>
                        <a:rPr lang="en-US" sz="1300" b="1" i="0" u="none" strike="noStrike" dirty="0" smtClean="0">
                          <a:solidFill>
                            <a:schemeClr val="tx1"/>
                          </a:solidFill>
                          <a:effectLst/>
                          <a:latin typeface="Arial Narrow" panose="020B0606020202030204" pitchFamily="34" charset="0"/>
                          <a:cs typeface="Arial" panose="020B0604020202020204" pitchFamily="34" charset="0"/>
                        </a:rPr>
                        <a:t>WC: (114/126)</a:t>
                      </a:r>
                      <a:r>
                        <a:rPr lang="en-US" sz="1300" b="1" i="0" u="none" strike="noStrike" baseline="0" dirty="0" smtClean="0">
                          <a:solidFill>
                            <a:schemeClr val="tx1"/>
                          </a:solidFill>
                          <a:effectLst/>
                          <a:latin typeface="Arial Narrow" panose="020B0606020202030204" pitchFamily="34" charset="0"/>
                          <a:cs typeface="Arial" panose="020B0604020202020204" pitchFamily="34" charset="0"/>
                        </a:rPr>
                        <a:t> 90.48</a:t>
                      </a:r>
                      <a:r>
                        <a:rPr lang="en-US" sz="1300" b="1" i="0" u="none" strike="noStrike" dirty="0" smtClean="0">
                          <a:solidFill>
                            <a:schemeClr val="tx1"/>
                          </a:solidFill>
                          <a:effectLst/>
                          <a:latin typeface="Arial Narrow" panose="020B0606020202030204" pitchFamily="34" charset="0"/>
                          <a:cs typeface="Arial" panose="020B0604020202020204" pitchFamily="34" charset="0"/>
                        </a:rPr>
                        <a:t>%</a:t>
                      </a:r>
                    </a:p>
                    <a:p>
                      <a:pPr marL="0" marR="0" indent="0" algn="l" defTabSz="914331" rtl="0" eaLnBrk="1" fontAlgn="t" latinLnBrk="0" hangingPunct="1">
                        <a:lnSpc>
                          <a:spcPct val="100000"/>
                        </a:lnSpc>
                        <a:spcBef>
                          <a:spcPts val="0"/>
                        </a:spcBef>
                        <a:spcAft>
                          <a:spcPts val="0"/>
                        </a:spcAft>
                        <a:buClrTx/>
                        <a:buSzTx/>
                        <a:buFontTx/>
                        <a:buNone/>
                        <a:tabLst/>
                        <a:defRPr/>
                      </a:pPr>
                      <a:r>
                        <a:rPr lang="en-US" sz="1300" b="1" i="0" u="none" strike="noStrike" dirty="0" smtClean="0">
                          <a:solidFill>
                            <a:schemeClr val="tx1"/>
                          </a:solidFill>
                          <a:effectLst/>
                          <a:latin typeface="Arial Narrow" panose="020B0606020202030204" pitchFamily="34" charset="0"/>
                          <a:cs typeface="Arial" panose="020B0604020202020204" pitchFamily="34" charset="0"/>
                        </a:rPr>
                        <a:t>GP: (12/13)</a:t>
                      </a:r>
                      <a:r>
                        <a:rPr lang="en-US" sz="1300" b="1" i="0" u="none" strike="noStrike" baseline="0" dirty="0" smtClean="0">
                          <a:solidFill>
                            <a:schemeClr val="tx1"/>
                          </a:solidFill>
                          <a:effectLst/>
                          <a:latin typeface="Arial Narrow" panose="020B0606020202030204" pitchFamily="34" charset="0"/>
                          <a:cs typeface="Arial" panose="020B0604020202020204" pitchFamily="34" charset="0"/>
                        </a:rPr>
                        <a:t> 92.31</a:t>
                      </a:r>
                      <a:r>
                        <a:rPr lang="en-US" sz="1300" b="1" i="0" u="none" strike="noStrike" dirty="0" smtClean="0">
                          <a:solidFill>
                            <a:schemeClr val="tx1"/>
                          </a:solidFill>
                          <a:effectLst/>
                          <a:latin typeface="Arial Narrow" panose="020B0606020202030204" pitchFamily="34" charset="0"/>
                          <a:cs typeface="Arial" panose="020B0604020202020204" pitchFamily="34" charset="0"/>
                        </a:rPr>
                        <a:t>%</a:t>
                      </a:r>
                    </a:p>
                    <a:p>
                      <a:pPr marL="0" marR="0" indent="0" algn="l" defTabSz="914331" rtl="0" eaLnBrk="1" fontAlgn="t" latinLnBrk="0" hangingPunct="1">
                        <a:lnSpc>
                          <a:spcPct val="100000"/>
                        </a:lnSpc>
                        <a:spcBef>
                          <a:spcPts val="0"/>
                        </a:spcBef>
                        <a:spcAft>
                          <a:spcPts val="0"/>
                        </a:spcAft>
                        <a:buClrTx/>
                        <a:buSzTx/>
                        <a:buFontTx/>
                        <a:buNone/>
                        <a:tabLst/>
                        <a:defRPr/>
                      </a:pPr>
                      <a:r>
                        <a:rPr lang="en-US" sz="1300" b="1" i="0" u="none" strike="noStrike" dirty="0" smtClean="0">
                          <a:solidFill>
                            <a:schemeClr val="tx1"/>
                          </a:solidFill>
                          <a:effectLst/>
                          <a:latin typeface="Arial Narrow" panose="020B0606020202030204" pitchFamily="34" charset="0"/>
                          <a:cs typeface="Arial" panose="020B0604020202020204" pitchFamily="34" charset="0"/>
                        </a:rPr>
                        <a:t>EC: (53/55) 96.36%</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US" sz="1300" b="0" i="0" u="none" strike="noStrike" kern="1200" baseline="0" dirty="0" smtClean="0">
                          <a:solidFill>
                            <a:srgbClr val="000000"/>
                          </a:solidFill>
                          <a:effectLst/>
                          <a:latin typeface="Arial Narrow" panose="020B0606020202030204" pitchFamily="34" charset="0"/>
                          <a:ea typeface="+mn-ea"/>
                          <a:cs typeface="Arial" panose="020B0604020202020204" pitchFamily="34" charset="0"/>
                        </a:rPr>
                        <a:t>3.27%</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lang="en-US" sz="1300" b="0" i="0" u="none" strike="noStrike" kern="1200" dirty="0" smtClean="0">
                          <a:solidFill>
                            <a:schemeClr val="tx1"/>
                          </a:solidFill>
                          <a:effectLst/>
                          <a:latin typeface="Arial Narrow" panose="020B0606020202030204" pitchFamily="34" charset="0"/>
                          <a:ea typeface="+mn-ea"/>
                          <a:cs typeface="+mn-cs"/>
                        </a:rPr>
                        <a:t>Effective</a:t>
                      </a:r>
                      <a:r>
                        <a:rPr lang="en-US" sz="1300" b="0" i="0" u="none" strike="noStrike" kern="1200" baseline="0" dirty="0" smtClean="0">
                          <a:solidFill>
                            <a:schemeClr val="tx1"/>
                          </a:solidFill>
                          <a:effectLst/>
                          <a:latin typeface="Arial Narrow" panose="020B0606020202030204" pitchFamily="34" charset="0"/>
                          <a:ea typeface="+mn-ea"/>
                          <a:cs typeface="+mn-cs"/>
                        </a:rPr>
                        <a:t> monitoring of initiated patients through Direct Observed  Treatment System (DOTS) </a:t>
                      </a:r>
                      <a:endParaRPr lang="en-US" sz="1300" b="0" i="0" u="none" strike="noStrike" kern="1200" dirty="0">
                        <a:solidFill>
                          <a:schemeClr val="tx1"/>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lang="en-US" sz="1300" b="0" i="0" u="none" strike="noStrike" kern="1200" dirty="0" smtClean="0">
                          <a:solidFill>
                            <a:schemeClr val="tx1"/>
                          </a:solidFill>
                          <a:effectLst/>
                          <a:latin typeface="Arial Narrow" panose="020B0606020202030204" pitchFamily="34" charset="0"/>
                          <a:ea typeface="+mn-ea"/>
                          <a:cs typeface="+mn-cs"/>
                        </a:rPr>
                        <a:t>n/a</a:t>
                      </a:r>
                      <a:endParaRPr lang="en-US" sz="1300" b="0" i="0" u="none" strike="noStrike" kern="1200" dirty="0">
                        <a:solidFill>
                          <a:schemeClr val="tx1"/>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bl>
          </a:graphicData>
        </a:graphic>
      </p:graphicFrame>
      <p:sp>
        <p:nvSpPr>
          <p:cNvPr id="6" name="Title 3"/>
          <p:cNvSpPr>
            <a:spLocks noGrp="1"/>
          </p:cNvSpPr>
          <p:nvPr>
            <p:ph type="title"/>
          </p:nvPr>
        </p:nvSpPr>
        <p:spPr>
          <a:xfrm>
            <a:off x="267547" y="533400"/>
            <a:ext cx="8910320" cy="819150"/>
          </a:xfrm>
        </p:spPr>
        <p:txBody>
          <a:bodyPr/>
          <a:lstStyle/>
          <a:p>
            <a:pPr algn="ctr">
              <a:lnSpc>
                <a:spcPct val="110000"/>
              </a:lnSpc>
            </a:pPr>
            <a:r>
              <a:rPr lang="en-US" sz="2400" kern="1200" dirty="0" smtClean="0">
                <a:solidFill>
                  <a:srgbClr val="006600"/>
                </a:solidFill>
              </a:rPr>
              <a:t>PROGRAMME 4: CARE</a:t>
            </a:r>
            <a:r>
              <a:rPr lang="en-US" sz="2400" kern="1200" dirty="0" smtClean="0">
                <a:solidFill>
                  <a:srgbClr val="FF0000"/>
                </a:solidFill>
              </a:rPr>
              <a:t/>
            </a:r>
            <a:br>
              <a:rPr lang="en-US" sz="2400" kern="1200" dirty="0" smtClean="0">
                <a:solidFill>
                  <a:srgbClr val="FF0000"/>
                </a:solidFill>
              </a:rPr>
            </a:br>
            <a:r>
              <a:rPr lang="en-US" sz="2400" dirty="0" smtClean="0">
                <a:solidFill>
                  <a:srgbClr val="000000"/>
                </a:solidFill>
              </a:rPr>
              <a:t>HEALTH AND HYGIENE SERVICES </a:t>
            </a:r>
            <a:br>
              <a:rPr lang="en-US" sz="2400" dirty="0" smtClean="0">
                <a:solidFill>
                  <a:srgbClr val="000000"/>
                </a:solidFill>
              </a:rPr>
            </a:br>
            <a:r>
              <a:rPr lang="en-US" sz="2400" kern="1200" dirty="0" smtClean="0">
                <a:solidFill>
                  <a:srgbClr val="FF0000"/>
                </a:solidFill>
              </a:rPr>
              <a:t> </a:t>
            </a:r>
            <a:br>
              <a:rPr lang="en-US" sz="2400" kern="1200" dirty="0" smtClean="0">
                <a:solidFill>
                  <a:srgbClr val="FF0000"/>
                </a:solidFill>
              </a:rPr>
            </a:br>
            <a:endParaRPr lang="en-US" sz="2400" dirty="0"/>
          </a:p>
        </p:txBody>
      </p:sp>
    </p:spTree>
    <p:extLst>
      <p:ext uri="{BB962C8B-B14F-4D97-AF65-F5344CB8AC3E}">
        <p14:creationId xmlns:p14="http://schemas.microsoft.com/office/powerpoint/2010/main" xmlns="" val="14097554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2005982157"/>
              </p:ext>
            </p:extLst>
          </p:nvPr>
        </p:nvGraphicFramePr>
        <p:xfrm>
          <a:off x="344486" y="1524001"/>
          <a:ext cx="8647111" cy="3815029"/>
        </p:xfrm>
        <a:graphic>
          <a:graphicData uri="http://schemas.openxmlformats.org/drawingml/2006/table">
            <a:tbl>
              <a:tblPr firstRow="1" bandRow="1">
                <a:tableStyleId>{5C22544A-7EE6-4342-B048-85BDC9FD1C3A}</a:tableStyleId>
              </a:tblPr>
              <a:tblGrid>
                <a:gridCol w="1299587">
                  <a:extLst>
                    <a:ext uri="{9D8B030D-6E8A-4147-A177-3AD203B41FA5}">
                      <a16:colId xmlns:a16="http://schemas.microsoft.com/office/drawing/2014/main" xmlns="" val="20000"/>
                    </a:ext>
                  </a:extLst>
                </a:gridCol>
                <a:gridCol w="1930400">
                  <a:extLst>
                    <a:ext uri="{9D8B030D-6E8A-4147-A177-3AD203B41FA5}">
                      <a16:colId xmlns:a16="http://schemas.microsoft.com/office/drawing/2014/main" xmlns="" val="20001"/>
                    </a:ext>
                  </a:extLst>
                </a:gridCol>
                <a:gridCol w="2096654">
                  <a:extLst>
                    <a:ext uri="{9D8B030D-6E8A-4147-A177-3AD203B41FA5}">
                      <a16:colId xmlns:a16="http://schemas.microsoft.com/office/drawing/2014/main" xmlns="" val="20002"/>
                    </a:ext>
                  </a:extLst>
                </a:gridCol>
                <a:gridCol w="1263073">
                  <a:extLst>
                    <a:ext uri="{9D8B030D-6E8A-4147-A177-3AD203B41FA5}">
                      <a16:colId xmlns:a16="http://schemas.microsoft.com/office/drawing/2014/main" xmlns="" val="20003"/>
                    </a:ext>
                  </a:extLst>
                </a:gridCol>
                <a:gridCol w="1066800">
                  <a:extLst>
                    <a:ext uri="{9D8B030D-6E8A-4147-A177-3AD203B41FA5}">
                      <a16:colId xmlns:a16="http://schemas.microsoft.com/office/drawing/2014/main" xmlns="" val="20004"/>
                    </a:ext>
                  </a:extLst>
                </a:gridCol>
                <a:gridCol w="990597">
                  <a:extLst>
                    <a:ext uri="{9D8B030D-6E8A-4147-A177-3AD203B41FA5}">
                      <a16:colId xmlns:a16="http://schemas.microsoft.com/office/drawing/2014/main" xmlns="" val="20005"/>
                    </a:ext>
                  </a:extLst>
                </a:gridCol>
              </a:tblGrid>
              <a:tr h="910855">
                <a:tc>
                  <a:txBody>
                    <a:bodyPr/>
                    <a:lstStyle/>
                    <a:p>
                      <a:pPr marL="0" algn="l" defTabSz="914331" rtl="0" eaLnBrk="1" fontAlgn="t" latinLnBrk="0" hangingPunct="1"/>
                      <a:r>
                        <a:rPr lang="en-US" sz="1400" b="1" i="0" u="none" strike="noStrike" kern="1200" dirty="0" smtClean="0">
                          <a:solidFill>
                            <a:schemeClr val="bg1"/>
                          </a:solidFill>
                          <a:effectLst/>
                          <a:latin typeface="Arial Narrow" panose="020B0606020202030204" pitchFamily="34" charset="0"/>
                          <a:ea typeface="+mn-ea"/>
                          <a:cs typeface="+mn-cs"/>
                        </a:rPr>
                        <a:t>Performance Indicator</a:t>
                      </a:r>
                      <a:endParaRPr lang="en-US" sz="1400" b="1" i="0" u="none" strike="noStrike" kern="1200" dirty="0">
                        <a:solidFill>
                          <a:schemeClr val="bg1"/>
                        </a:solidFill>
                        <a:effectLst/>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400" b="1" i="0" u="none" strike="noStrike" kern="1200" dirty="0" smtClean="0">
                          <a:solidFill>
                            <a:schemeClr val="bg1"/>
                          </a:solidFill>
                          <a:effectLst/>
                          <a:latin typeface="Arial Narrow" panose="020B0606020202030204" pitchFamily="34" charset="0"/>
                          <a:ea typeface="+mn-ea"/>
                          <a:cs typeface="+mn-cs"/>
                        </a:rPr>
                        <a:t>Q3 Target 2019/20 </a:t>
                      </a:r>
                      <a:endParaRPr lang="en-US" sz="1400" b="1" i="0" u="none" strike="noStrike" kern="1200" dirty="0">
                        <a:solidFill>
                          <a:schemeClr val="bg1"/>
                        </a:solidFill>
                        <a:effectLst/>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400" b="1" i="0" u="none" strike="noStrike" kern="1200" dirty="0" smtClean="0">
                          <a:solidFill>
                            <a:schemeClr val="bg1"/>
                          </a:solidFill>
                          <a:effectLst/>
                          <a:latin typeface="Arial Narrow" panose="020B0606020202030204" pitchFamily="34" charset="0"/>
                          <a:ea typeface="+mn-ea"/>
                          <a:cs typeface="+mn-cs"/>
                        </a:rPr>
                        <a:t>Quarter 3</a:t>
                      </a:r>
                      <a:r>
                        <a:rPr lang="en-US" sz="1400" b="1" i="0" u="none" strike="noStrike" kern="1200" dirty="0">
                          <a:solidFill>
                            <a:schemeClr val="bg1"/>
                          </a:solidFill>
                          <a:effectLst/>
                          <a:latin typeface="Arial Narrow" panose="020B0606020202030204" pitchFamily="34" charset="0"/>
                          <a:ea typeface="+mn-ea"/>
                          <a:cs typeface="+mn-cs"/>
                        </a:rPr>
                        <a:t/>
                      </a:r>
                      <a:br>
                        <a:rPr lang="en-US" sz="1400" b="1" i="0" u="none" strike="noStrike" kern="1200" dirty="0">
                          <a:solidFill>
                            <a:schemeClr val="bg1"/>
                          </a:solidFill>
                          <a:effectLst/>
                          <a:latin typeface="Arial Narrow" panose="020B0606020202030204" pitchFamily="34" charset="0"/>
                          <a:ea typeface="+mn-ea"/>
                          <a:cs typeface="+mn-cs"/>
                        </a:rPr>
                      </a:br>
                      <a:r>
                        <a:rPr lang="en-US" sz="1400" b="1" i="0" u="none" strike="noStrike" kern="1200" dirty="0">
                          <a:solidFill>
                            <a:schemeClr val="bg1"/>
                          </a:solidFill>
                          <a:effectLst/>
                          <a:latin typeface="Arial Narrow" panose="020B0606020202030204" pitchFamily="34" charset="0"/>
                          <a:ea typeface="+mn-ea"/>
                          <a:cs typeface="+mn-cs"/>
                        </a:rPr>
                        <a:t>Performance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400" b="1" i="0" u="none" strike="noStrike" kern="1200" dirty="0" smtClean="0">
                          <a:solidFill>
                            <a:schemeClr val="bg1"/>
                          </a:solidFill>
                          <a:effectLst/>
                          <a:latin typeface="Arial Narrow" panose="020B0606020202030204" pitchFamily="34" charset="0"/>
                          <a:ea typeface="+mn-ea"/>
                          <a:cs typeface="+mn-cs"/>
                        </a:rPr>
                        <a:t>Deviation from planned  target</a:t>
                      </a:r>
                      <a:endParaRPr lang="en-US" sz="1400" b="1" i="0" u="none" strike="noStrike" kern="1200" dirty="0">
                        <a:solidFill>
                          <a:schemeClr val="bg1"/>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smtClean="0">
                          <a:solidFill>
                            <a:schemeClr val="bg1"/>
                          </a:solidFill>
                          <a:effectLst/>
                          <a:latin typeface="Arial Narrow" panose="020B0606020202030204" pitchFamily="34" charset="0"/>
                          <a:ea typeface="+mn-ea"/>
                          <a:cs typeface="+mn-cs"/>
                        </a:rPr>
                        <a:t>Reasons for over/under achievement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smtClean="0">
                          <a:solidFill>
                            <a:schemeClr val="bg1"/>
                          </a:solidFill>
                          <a:effectLst/>
                          <a:latin typeface="Arial Narrow" panose="020B0606020202030204" pitchFamily="34" charset="0"/>
                          <a:ea typeface="+mn-ea"/>
                          <a:cs typeface="+mn-cs"/>
                        </a:rPr>
                        <a:t>Corrective action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2904174">
                <a:tc>
                  <a:txBody>
                    <a:bodyPr/>
                    <a:lstStyle/>
                    <a:p>
                      <a:pPr algn="l" fontAlgn="t"/>
                      <a:r>
                        <a:rPr lang="en-US" sz="1400" b="1" i="0" u="none" strike="noStrike" kern="1200" dirty="0">
                          <a:solidFill>
                            <a:schemeClr val="tx1"/>
                          </a:solidFill>
                          <a:effectLst/>
                          <a:latin typeface="Arial Narrow" panose="020B0606020202030204" pitchFamily="34" charset="0"/>
                          <a:ea typeface="+mn-ea"/>
                          <a:cs typeface="+mn-cs"/>
                        </a:rPr>
                        <a:t>Percentage of therapeutic diets prescribed for inmates</a:t>
                      </a:r>
                      <a:r>
                        <a:rPr lang="en-US" sz="1400" b="1" i="0" u="none" strike="noStrike" kern="1200" dirty="0" smtClean="0">
                          <a:solidFill>
                            <a:srgbClr val="339966"/>
                          </a:solidFill>
                          <a:effectLst/>
                          <a:latin typeface="Arial Narrow" panose="020B0606020202030204" pitchFamily="34" charset="0"/>
                          <a:ea typeface="+mn-ea"/>
                          <a:cs typeface="+mn-cs"/>
                        </a:rPr>
                        <a:t>.</a:t>
                      </a:r>
                    </a:p>
                    <a:p>
                      <a:pPr algn="l" fontAlgn="t"/>
                      <a:endParaRPr lang="en-US" sz="1400" b="1" i="0" u="none" strike="noStrike" kern="1200" dirty="0" smtClean="0">
                        <a:solidFill>
                          <a:srgbClr val="339966"/>
                        </a:solidFill>
                        <a:effectLst/>
                        <a:latin typeface="Arial Narrow" panose="020B0606020202030204" pitchFamily="34" charset="0"/>
                        <a:ea typeface="+mn-ea"/>
                        <a:cs typeface="+mn-cs"/>
                      </a:endParaRPr>
                    </a:p>
                    <a:p>
                      <a:pPr algn="l" fontAlgn="t"/>
                      <a:endParaRPr lang="en-US" sz="1400" b="1" i="0" u="none" strike="noStrike" kern="1200" dirty="0" smtClean="0">
                        <a:solidFill>
                          <a:srgbClr val="339966"/>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smtClean="0">
                          <a:solidFill>
                            <a:schemeClr val="tx1"/>
                          </a:solidFill>
                          <a:effectLst/>
                          <a:latin typeface="Arial Narrow" panose="020B0606020202030204" pitchFamily="34" charset="0"/>
                          <a:ea typeface="+mn-ea"/>
                          <a:cs typeface="+mn-cs"/>
                        </a:rPr>
                        <a:t>12%</a:t>
                      </a:r>
                    </a:p>
                    <a:p>
                      <a:pPr algn="l" fontAlgn="t"/>
                      <a:r>
                        <a:rPr lang="en-US" sz="1400" b="1" i="0" u="none" strike="noStrike" kern="1200" dirty="0" smtClean="0">
                          <a:solidFill>
                            <a:schemeClr val="tx1"/>
                          </a:solidFill>
                          <a:effectLst/>
                          <a:latin typeface="Arial Narrow" panose="020B0606020202030204" pitchFamily="34" charset="0"/>
                          <a:ea typeface="+mn-ea"/>
                          <a:cs typeface="+mn-cs"/>
                        </a:rPr>
                        <a:t>(19 974/166 449)</a:t>
                      </a:r>
                    </a:p>
                    <a:p>
                      <a:pPr algn="l" fontAlgn="t"/>
                      <a:endParaRPr lang="en-US" sz="1400" b="0" i="0" u="none" strike="noStrike" kern="1200" dirty="0" smtClean="0">
                        <a:solidFill>
                          <a:schemeClr val="tx1"/>
                        </a:solidFill>
                        <a:effectLst/>
                        <a:latin typeface="Arial Narrow" panose="020B0606020202030204" pitchFamily="34" charset="0"/>
                        <a:ea typeface="+mn-ea"/>
                        <a:cs typeface="+mn-cs"/>
                      </a:endParaRPr>
                    </a:p>
                    <a:p>
                      <a:pPr algn="l" fontAlgn="t"/>
                      <a:r>
                        <a:rPr lang="en-US" sz="1400" b="0" i="0" u="none" strike="noStrike" kern="1200" dirty="0" smtClean="0">
                          <a:solidFill>
                            <a:schemeClr val="tx1"/>
                          </a:solidFill>
                          <a:effectLst/>
                          <a:latin typeface="Arial Narrow" panose="020B0606020202030204" pitchFamily="34" charset="0"/>
                          <a:ea typeface="+mn-ea"/>
                          <a:cs typeface="+mn-cs"/>
                        </a:rPr>
                        <a:t>LMN: (2 941/24 510) 12%</a:t>
                      </a:r>
                    </a:p>
                    <a:p>
                      <a:pPr algn="l" fontAlgn="t"/>
                      <a:r>
                        <a:rPr lang="en-US" sz="1400" b="0" i="0" u="none" strike="noStrike" kern="1200" dirty="0" smtClean="0">
                          <a:solidFill>
                            <a:schemeClr val="tx1"/>
                          </a:solidFill>
                          <a:effectLst/>
                          <a:latin typeface="Arial Narrow" panose="020B0606020202030204" pitchFamily="34" charset="0"/>
                          <a:ea typeface="+mn-ea"/>
                          <a:cs typeface="+mn-cs"/>
                        </a:rPr>
                        <a:t>FSNC: (2 849/23 741) 12%</a:t>
                      </a:r>
                    </a:p>
                    <a:p>
                      <a:pPr algn="l" fontAlgn="t"/>
                      <a:r>
                        <a:rPr lang="en-US" sz="1400" b="0" i="0" u="none" strike="noStrike" kern="1200" dirty="0" smtClean="0">
                          <a:solidFill>
                            <a:schemeClr val="tx1"/>
                          </a:solidFill>
                          <a:effectLst/>
                          <a:latin typeface="Arial Narrow" panose="020B0606020202030204" pitchFamily="34" charset="0"/>
                          <a:ea typeface="+mn-ea"/>
                          <a:cs typeface="+mn-cs"/>
                        </a:rPr>
                        <a:t>KZN: (3 577/29 804) 12%</a:t>
                      </a:r>
                    </a:p>
                    <a:p>
                      <a:pPr algn="l" fontAlgn="t"/>
                      <a:r>
                        <a:rPr lang="en-US" sz="1400" b="0" i="0" u="none" strike="noStrike" kern="1200" dirty="0" smtClean="0">
                          <a:solidFill>
                            <a:schemeClr val="tx1"/>
                          </a:solidFill>
                          <a:effectLst/>
                          <a:latin typeface="Arial Narrow" panose="020B0606020202030204" pitchFamily="34" charset="0"/>
                          <a:ea typeface="+mn-ea"/>
                          <a:cs typeface="+mn-cs"/>
                        </a:rPr>
                        <a:t>WC: (3 558/29 651) 12%</a:t>
                      </a:r>
                    </a:p>
                    <a:p>
                      <a:pPr algn="l" fontAlgn="t"/>
                      <a:r>
                        <a:rPr lang="en-US" sz="1400" b="0" i="0" u="none" strike="noStrike" kern="1200" dirty="0" smtClean="0">
                          <a:solidFill>
                            <a:schemeClr val="tx1"/>
                          </a:solidFill>
                          <a:effectLst/>
                          <a:latin typeface="Arial Narrow" panose="020B0606020202030204" pitchFamily="34" charset="0"/>
                          <a:ea typeface="+mn-ea"/>
                          <a:cs typeface="+mn-cs"/>
                        </a:rPr>
                        <a:t>GP: (4 580/38 168) 12%</a:t>
                      </a:r>
                    </a:p>
                    <a:p>
                      <a:pPr algn="l" fontAlgn="t"/>
                      <a:r>
                        <a:rPr lang="en-US" sz="1400" b="0" i="0" u="none" strike="noStrike" kern="1200" dirty="0" smtClean="0">
                          <a:solidFill>
                            <a:schemeClr val="tx1"/>
                          </a:solidFill>
                          <a:effectLst/>
                          <a:latin typeface="Arial Narrow" panose="020B0606020202030204" pitchFamily="34" charset="0"/>
                          <a:ea typeface="+mn-ea"/>
                          <a:cs typeface="+mn-cs"/>
                        </a:rPr>
                        <a:t>EC: (2 469/20 575) 12%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5.75%</a:t>
                      </a:r>
                    </a:p>
                    <a:p>
                      <a:pPr algn="l" fontAlgn="t"/>
                      <a:r>
                        <a:rPr lang="en-ZA" sz="1400" b="1" i="0" u="none" strike="noStrike" kern="1200" dirty="0" smtClean="0">
                          <a:solidFill>
                            <a:srgbClr val="000000"/>
                          </a:solidFill>
                          <a:effectLst/>
                          <a:latin typeface="Arial Narrow" panose="020B0606020202030204" pitchFamily="34" charset="0"/>
                          <a:ea typeface="+mn-ea"/>
                          <a:cs typeface="+mn-cs"/>
                        </a:rPr>
                        <a:t>(9 426/163</a:t>
                      </a:r>
                      <a:r>
                        <a:rPr lang="en-ZA" sz="1400" b="1" i="0" u="none" strike="noStrike" kern="1200" baseline="0" dirty="0" smtClean="0">
                          <a:solidFill>
                            <a:srgbClr val="000000"/>
                          </a:solidFill>
                          <a:effectLst/>
                          <a:latin typeface="Arial Narrow" panose="020B0606020202030204" pitchFamily="34" charset="0"/>
                          <a:ea typeface="+mn-ea"/>
                          <a:cs typeface="+mn-cs"/>
                        </a:rPr>
                        <a:t> 830</a:t>
                      </a:r>
                      <a:r>
                        <a:rPr lang="en-ZA" sz="1400" b="1" i="0" u="none" strike="noStrike" kern="1200" dirty="0" smtClean="0">
                          <a:solidFill>
                            <a:srgbClr val="000000"/>
                          </a:solidFill>
                          <a:effectLst/>
                          <a:latin typeface="Arial Narrow" panose="020B0606020202030204" pitchFamily="34" charset="0"/>
                          <a:ea typeface="+mn-ea"/>
                          <a:cs typeface="+mn-cs"/>
                        </a:rPr>
                        <a:t>)</a:t>
                      </a:r>
                    </a:p>
                    <a:p>
                      <a:pPr algn="l" fontAlgn="t"/>
                      <a:endParaRPr lang="en-ZA" sz="1400" b="1" i="0" u="none" strike="noStrike" kern="1200" dirty="0" smtClean="0">
                        <a:solidFill>
                          <a:srgbClr val="000000"/>
                        </a:solidFill>
                        <a:effectLst/>
                        <a:latin typeface="Arial Narrow" panose="020B0606020202030204" pitchFamily="34" charset="0"/>
                        <a:ea typeface="+mn-ea"/>
                        <a:cs typeface="+mn-cs"/>
                      </a:endParaRPr>
                    </a:p>
                    <a:p>
                      <a:pPr algn="l" fontAlgn="t"/>
                      <a:r>
                        <a:rPr lang="en-ZA" sz="1400" b="1" i="0" u="none" strike="noStrike" kern="1200" dirty="0" smtClean="0">
                          <a:solidFill>
                            <a:srgbClr val="000000"/>
                          </a:solidFill>
                          <a:effectLst/>
                          <a:latin typeface="Arial Narrow" panose="020B0606020202030204" pitchFamily="34" charset="0"/>
                          <a:ea typeface="+mn-ea"/>
                          <a:cs typeface="+mn-cs"/>
                        </a:rPr>
                        <a:t>LMN: (1 717/ 26 111)  6.58%</a:t>
                      </a:r>
                    </a:p>
                    <a:p>
                      <a:pPr algn="l" fontAlgn="t"/>
                      <a:r>
                        <a:rPr lang="en-ZA" sz="1400" b="1" i="0" u="none" strike="noStrike" kern="1200" dirty="0" smtClean="0">
                          <a:solidFill>
                            <a:srgbClr val="000000"/>
                          </a:solidFill>
                          <a:effectLst/>
                          <a:latin typeface="Arial Narrow" panose="020B0606020202030204" pitchFamily="34" charset="0"/>
                          <a:ea typeface="+mn-ea"/>
                          <a:cs typeface="+mn-cs"/>
                        </a:rPr>
                        <a:t>FSNC: (</a:t>
                      </a:r>
                      <a:r>
                        <a:rPr lang="en-ZA" sz="1400" b="1" i="0" u="none" strike="noStrike" kern="1200" baseline="0" dirty="0" smtClean="0">
                          <a:solidFill>
                            <a:srgbClr val="000000"/>
                          </a:solidFill>
                          <a:effectLst/>
                          <a:latin typeface="Arial Narrow" panose="020B0606020202030204" pitchFamily="34" charset="0"/>
                          <a:ea typeface="+mn-ea"/>
                          <a:cs typeface="+mn-cs"/>
                        </a:rPr>
                        <a:t> 1 052/ 22  903</a:t>
                      </a:r>
                      <a:r>
                        <a:rPr lang="en-ZA" sz="1400" b="1" i="0" u="none" strike="noStrike" kern="1200" dirty="0" smtClean="0">
                          <a:solidFill>
                            <a:srgbClr val="000000"/>
                          </a:solidFill>
                          <a:effectLst/>
                          <a:latin typeface="Arial Narrow" panose="020B0606020202030204" pitchFamily="34" charset="0"/>
                          <a:ea typeface="+mn-ea"/>
                          <a:cs typeface="+mn-cs"/>
                        </a:rPr>
                        <a:t>) 4.59%</a:t>
                      </a:r>
                    </a:p>
                    <a:p>
                      <a:pPr algn="l" fontAlgn="t"/>
                      <a:r>
                        <a:rPr lang="en-ZA" sz="1400" b="1" i="0" u="none" strike="noStrike" kern="1200" dirty="0" smtClean="0">
                          <a:solidFill>
                            <a:srgbClr val="000000"/>
                          </a:solidFill>
                          <a:effectLst/>
                          <a:latin typeface="Arial Narrow" panose="020B0606020202030204" pitchFamily="34" charset="0"/>
                          <a:ea typeface="+mn-ea"/>
                          <a:cs typeface="+mn-cs"/>
                        </a:rPr>
                        <a:t>KZN: (1</a:t>
                      </a:r>
                      <a:r>
                        <a:rPr lang="en-ZA" sz="1400" b="1" i="0" u="none" strike="noStrike" kern="1200" baseline="0" dirty="0" smtClean="0">
                          <a:solidFill>
                            <a:srgbClr val="000000"/>
                          </a:solidFill>
                          <a:effectLst/>
                          <a:latin typeface="Arial Narrow" panose="020B0606020202030204" pitchFamily="34" charset="0"/>
                          <a:ea typeface="+mn-ea"/>
                          <a:cs typeface="+mn-cs"/>
                        </a:rPr>
                        <a:t> 566/ 27 306</a:t>
                      </a:r>
                      <a:r>
                        <a:rPr lang="en-ZA" sz="1400" b="1" i="0" u="none" strike="noStrike" kern="1200" dirty="0" smtClean="0">
                          <a:solidFill>
                            <a:srgbClr val="000000"/>
                          </a:solidFill>
                          <a:effectLst/>
                          <a:latin typeface="Arial Narrow" panose="020B0606020202030204" pitchFamily="34" charset="0"/>
                          <a:ea typeface="+mn-ea"/>
                          <a:cs typeface="+mn-cs"/>
                        </a:rPr>
                        <a:t>)  5.74%</a:t>
                      </a:r>
                    </a:p>
                    <a:p>
                      <a:pPr algn="l" fontAlgn="t"/>
                      <a:r>
                        <a:rPr lang="en-ZA" sz="1400" b="1" i="0" u="none" strike="noStrike" kern="1200" dirty="0" smtClean="0">
                          <a:solidFill>
                            <a:srgbClr val="000000"/>
                          </a:solidFill>
                          <a:effectLst/>
                          <a:latin typeface="Arial Narrow" panose="020B0606020202030204" pitchFamily="34" charset="0"/>
                          <a:ea typeface="+mn-ea"/>
                          <a:cs typeface="+mn-cs"/>
                        </a:rPr>
                        <a:t>WC: (</a:t>
                      </a:r>
                      <a:r>
                        <a:rPr lang="en-ZA" sz="1400" b="1" i="0" u="none" strike="noStrike" kern="1200" baseline="0" dirty="0" smtClean="0">
                          <a:solidFill>
                            <a:srgbClr val="000000"/>
                          </a:solidFill>
                          <a:effectLst/>
                          <a:latin typeface="Arial Narrow" panose="020B0606020202030204" pitchFamily="34" charset="0"/>
                          <a:ea typeface="+mn-ea"/>
                          <a:cs typeface="+mn-cs"/>
                        </a:rPr>
                        <a:t> 1 369/ 28 241</a:t>
                      </a:r>
                      <a:r>
                        <a:rPr lang="en-ZA" sz="1400" b="1" i="0" u="none" strike="noStrike" kern="1200" dirty="0" smtClean="0">
                          <a:solidFill>
                            <a:srgbClr val="000000"/>
                          </a:solidFill>
                          <a:effectLst/>
                          <a:latin typeface="Arial Narrow" panose="020B0606020202030204" pitchFamily="34" charset="0"/>
                          <a:ea typeface="+mn-ea"/>
                          <a:cs typeface="+mn-cs"/>
                        </a:rPr>
                        <a:t>) 4.85%</a:t>
                      </a:r>
                    </a:p>
                    <a:p>
                      <a:pPr algn="l" fontAlgn="t"/>
                      <a:r>
                        <a:rPr lang="en-ZA" sz="1400" b="1" i="0" u="none" strike="noStrike" kern="1200" dirty="0" smtClean="0">
                          <a:solidFill>
                            <a:srgbClr val="000000"/>
                          </a:solidFill>
                          <a:effectLst/>
                          <a:latin typeface="Arial Narrow" panose="020B0606020202030204" pitchFamily="34" charset="0"/>
                          <a:ea typeface="+mn-ea"/>
                          <a:cs typeface="+mn-cs"/>
                        </a:rPr>
                        <a:t>GP: (2</a:t>
                      </a:r>
                      <a:r>
                        <a:rPr lang="en-ZA" sz="1400" b="1" i="0" u="none" strike="noStrike" kern="1200" baseline="0" dirty="0" smtClean="0">
                          <a:solidFill>
                            <a:srgbClr val="000000"/>
                          </a:solidFill>
                          <a:effectLst/>
                          <a:latin typeface="Arial Narrow" panose="020B0606020202030204" pitchFamily="34" charset="0"/>
                          <a:ea typeface="+mn-ea"/>
                          <a:cs typeface="+mn-cs"/>
                        </a:rPr>
                        <a:t> 380/ 37 993</a:t>
                      </a:r>
                      <a:r>
                        <a:rPr lang="en-ZA" sz="1400" b="1" i="0" u="none" strike="noStrike" kern="1200" dirty="0" smtClean="0">
                          <a:solidFill>
                            <a:srgbClr val="000000"/>
                          </a:solidFill>
                          <a:effectLst/>
                          <a:latin typeface="Arial Narrow" panose="020B0606020202030204" pitchFamily="34" charset="0"/>
                          <a:ea typeface="+mn-ea"/>
                          <a:cs typeface="+mn-cs"/>
                        </a:rPr>
                        <a:t>) 6.26%</a:t>
                      </a:r>
                    </a:p>
                    <a:p>
                      <a:pPr algn="l" fontAlgn="t"/>
                      <a:r>
                        <a:rPr lang="en-ZA" sz="1400" b="1" i="0" u="none" strike="noStrike" kern="1200" dirty="0" smtClean="0">
                          <a:solidFill>
                            <a:srgbClr val="000000"/>
                          </a:solidFill>
                          <a:effectLst/>
                          <a:latin typeface="Arial Narrow" panose="020B0606020202030204" pitchFamily="34" charset="0"/>
                          <a:ea typeface="+mn-ea"/>
                          <a:cs typeface="+mn-cs"/>
                        </a:rPr>
                        <a:t>EC: (1342</a:t>
                      </a:r>
                      <a:r>
                        <a:rPr lang="en-ZA" sz="1400" b="1" i="0" u="none" strike="noStrike" kern="1200" baseline="0" dirty="0" smtClean="0">
                          <a:solidFill>
                            <a:srgbClr val="000000"/>
                          </a:solidFill>
                          <a:effectLst/>
                          <a:latin typeface="Arial Narrow" panose="020B0606020202030204" pitchFamily="34" charset="0"/>
                          <a:ea typeface="+mn-ea"/>
                          <a:cs typeface="+mn-cs"/>
                        </a:rPr>
                        <a:t> /21 276</a:t>
                      </a:r>
                      <a:r>
                        <a:rPr lang="en-ZA" sz="1400" b="1" i="0" u="none" strike="noStrike" kern="1200" dirty="0" smtClean="0">
                          <a:solidFill>
                            <a:srgbClr val="000000"/>
                          </a:solidFill>
                          <a:effectLst/>
                          <a:latin typeface="Arial Narrow" panose="020B0606020202030204" pitchFamily="34" charset="0"/>
                          <a:ea typeface="+mn-ea"/>
                          <a:cs typeface="+mn-cs"/>
                        </a:rPr>
                        <a:t>) 6.31</a:t>
                      </a:r>
                      <a:r>
                        <a:rPr lang="en-ZA" sz="1400" b="1" i="0" u="none" strike="noStrike" kern="1200" baseline="0" dirty="0" smtClean="0">
                          <a:solidFill>
                            <a:srgbClr val="000000"/>
                          </a:solidFill>
                          <a:effectLst/>
                          <a:latin typeface="Arial Narrow" panose="020B0606020202030204" pitchFamily="34" charset="0"/>
                          <a:ea typeface="+mn-ea"/>
                          <a:cs typeface="+mn-cs"/>
                        </a:rPr>
                        <a:t> </a:t>
                      </a:r>
                      <a:r>
                        <a:rPr lang="en-ZA" sz="1400" b="1" i="0" u="none" strike="noStrike" kern="1200" dirty="0" smtClean="0">
                          <a:solidFill>
                            <a:srgbClr val="000000"/>
                          </a:solidFill>
                          <a:effectLst/>
                          <a:latin typeface="Arial Narrow" panose="020B0606020202030204" pitchFamily="34" charset="0"/>
                          <a:ea typeface="+mn-ea"/>
                          <a:cs typeface="+mn-cs"/>
                        </a:rPr>
                        <a: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fr-FR" sz="1400" b="0" i="0" u="none" strike="noStrike" kern="1200" dirty="0" smtClean="0">
                          <a:solidFill>
                            <a:schemeClr val="tx1"/>
                          </a:solidFill>
                          <a:effectLst/>
                          <a:latin typeface="Arial Narrow" panose="020B0606020202030204" pitchFamily="34" charset="0"/>
                          <a:ea typeface="+mn-ea"/>
                          <a:cs typeface="+mn-cs"/>
                        </a:rPr>
                        <a:t>6.43%</a:t>
                      </a:r>
                    </a:p>
                    <a:p>
                      <a:endParaRPr lang="fr-FR" sz="1400" b="0" i="0" u="none" strike="noStrike" kern="1200" dirty="0" smtClean="0">
                        <a:solidFill>
                          <a:schemeClr val="tx1"/>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400" b="0" i="0" u="none" strike="noStrike" kern="1200" dirty="0" smtClean="0">
                          <a:solidFill>
                            <a:srgbClr val="000000"/>
                          </a:solidFill>
                          <a:effectLst/>
                          <a:latin typeface="Arial Narrow" panose="020B0606020202030204" pitchFamily="34" charset="0"/>
                          <a:ea typeface="+mn-ea"/>
                          <a:cs typeface="+mn-cs"/>
                        </a:rPr>
                        <a:t>Target achieved due to effective review of prescribed </a:t>
                      </a:r>
                      <a:r>
                        <a:rPr lang="en-US" sz="1400" b="0" i="0" u="none" strike="noStrike" kern="1200" dirty="0" smtClean="0">
                          <a:solidFill>
                            <a:schemeClr val="tx1"/>
                          </a:solidFill>
                          <a:effectLst/>
                          <a:latin typeface="Arial Narrow" panose="020B0606020202030204" pitchFamily="34" charset="0"/>
                          <a:ea typeface="+mn-ea"/>
                          <a:cs typeface="+mn-cs"/>
                        </a:rPr>
                        <a:t>diets</a:t>
                      </a:r>
                      <a:r>
                        <a:rPr lang="en-US" sz="1400" b="0" i="0" u="none" strike="noStrike" kern="1200" baseline="0" dirty="0" smtClean="0">
                          <a:solidFill>
                            <a:srgbClr val="000000"/>
                          </a:solidFill>
                          <a:effectLst/>
                          <a:latin typeface="Arial Narrow" panose="020B0606020202030204" pitchFamily="34" charset="0"/>
                          <a:ea typeface="+mn-ea"/>
                          <a:cs typeface="+mn-cs"/>
                        </a:rPr>
                        <a:t> scripts</a:t>
                      </a:r>
                      <a:endParaRPr lang="en-ZA" sz="1400" b="0" i="0" u="none" strike="noStrike" kern="1200" dirty="0">
                        <a:solidFill>
                          <a:srgbClr val="000000"/>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400" b="0" i="0" u="none" strike="noStrike" kern="1200" dirty="0" smtClean="0">
                          <a:solidFill>
                            <a:srgbClr val="000000"/>
                          </a:solidFill>
                          <a:effectLst/>
                          <a:latin typeface="Arial Narrow" panose="020B0606020202030204" pitchFamily="34" charset="0"/>
                          <a:ea typeface="+mn-ea"/>
                          <a:cs typeface="+mn-cs"/>
                        </a:rPr>
                        <a:t>n/a</a:t>
                      </a:r>
                      <a:endParaRPr lang="en-ZA" sz="1400" b="0" i="0" u="none" strike="noStrike" kern="1200" dirty="0">
                        <a:solidFill>
                          <a:srgbClr val="000000"/>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bl>
          </a:graphicData>
        </a:graphic>
      </p:graphicFrame>
      <p:sp>
        <p:nvSpPr>
          <p:cNvPr id="6" name="Title 3"/>
          <p:cNvSpPr txBox="1">
            <a:spLocks/>
          </p:cNvSpPr>
          <p:nvPr/>
        </p:nvSpPr>
        <p:spPr bwMode="auto">
          <a:xfrm>
            <a:off x="344485" y="478790"/>
            <a:ext cx="8647112" cy="812530"/>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lgn="ctr" defTabSz="914400">
              <a:lnSpc>
                <a:spcPct val="110000"/>
              </a:lnSpc>
            </a:pPr>
            <a:r>
              <a:rPr lang="en-US" sz="2400" dirty="0" smtClean="0">
                <a:solidFill>
                  <a:srgbClr val="006600"/>
                </a:solidFill>
              </a:rPr>
              <a:t>PROGRAMME 4: CARE</a:t>
            </a:r>
            <a:br>
              <a:rPr lang="en-US" sz="2400" dirty="0" smtClean="0">
                <a:solidFill>
                  <a:srgbClr val="006600"/>
                </a:solidFill>
              </a:rPr>
            </a:br>
            <a:r>
              <a:rPr lang="en-US" sz="2400" dirty="0" smtClean="0">
                <a:solidFill>
                  <a:srgbClr val="000000"/>
                </a:solidFill>
              </a:rPr>
              <a:t>NUTRITIONAL SERVICES</a:t>
            </a:r>
            <a:endParaRPr lang="en-US" sz="2400" kern="0" dirty="0">
              <a:solidFill>
                <a:srgbClr val="000000"/>
              </a:solidFill>
            </a:endParaRPr>
          </a:p>
        </p:txBody>
      </p:sp>
    </p:spTree>
    <p:extLst>
      <p:ext uri="{BB962C8B-B14F-4D97-AF65-F5344CB8AC3E}">
        <p14:creationId xmlns:p14="http://schemas.microsoft.com/office/powerpoint/2010/main" xmlns="" val="7682556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E257AD74-B80A-46C1-B508-BBF3FDEF0BB0}"/>
              </a:ext>
            </a:extLst>
          </p:cNvPr>
          <p:cNvSpPr/>
          <p:nvPr/>
        </p:nvSpPr>
        <p:spPr>
          <a:xfrm>
            <a:off x="12" y="0"/>
            <a:ext cx="3034601" cy="6858000"/>
          </a:xfrm>
          <a:prstGeom prst="rect">
            <a:avLst/>
          </a:prstGeom>
          <a:solidFill>
            <a:srgbClr val="005427"/>
          </a:solidFill>
          <a:ln w="12700" cap="flat" cmpd="sng" algn="ctr">
            <a:noFill/>
            <a:prstDash val="solid"/>
            <a:miter lim="800000"/>
          </a:ln>
          <a:effectLst/>
        </p:spPr>
        <p:txBody>
          <a:bodyPr rtlCol="0" anchor="t"/>
          <a:lstStyle/>
          <a:p>
            <a:pPr algn="ctr" defTabSz="914400" fontAlgn="auto">
              <a:spcBef>
                <a:spcPts val="0"/>
              </a:spcBef>
              <a:spcAft>
                <a:spcPts val="0"/>
              </a:spcAft>
            </a:pPr>
            <a:endParaRPr lang="en-GB" sz="2800" b="1" kern="0" dirty="0" smtClean="0">
              <a:solidFill>
                <a:prstClr val="white"/>
              </a:solidFill>
              <a:latin typeface="Lato"/>
            </a:endParaRPr>
          </a:p>
          <a:p>
            <a:pPr algn="ctr" defTabSz="914400" fontAlgn="auto">
              <a:spcBef>
                <a:spcPts val="0"/>
              </a:spcBef>
              <a:spcAft>
                <a:spcPts val="0"/>
              </a:spcAft>
            </a:pPr>
            <a:endParaRPr lang="en-GB" sz="2800" b="1" kern="0" dirty="0" smtClean="0">
              <a:solidFill>
                <a:prstClr val="white"/>
              </a:solidFill>
              <a:latin typeface="Lato"/>
            </a:endParaRPr>
          </a:p>
          <a:p>
            <a:pPr algn="ctr" defTabSz="914400" fontAlgn="auto">
              <a:spcBef>
                <a:spcPts val="0"/>
              </a:spcBef>
              <a:spcAft>
                <a:spcPts val="0"/>
              </a:spcAft>
            </a:pPr>
            <a:endParaRPr lang="en-GB" sz="2800" b="1" kern="0" dirty="0" smtClean="0">
              <a:solidFill>
                <a:prstClr val="white"/>
              </a:solidFill>
              <a:latin typeface="Lato"/>
            </a:endParaRPr>
          </a:p>
        </p:txBody>
      </p:sp>
      <p:sp>
        <p:nvSpPr>
          <p:cNvPr id="7" name="Rectangle 6">
            <a:extLst>
              <a:ext uri="{FF2B5EF4-FFF2-40B4-BE49-F238E27FC236}">
                <a16:creationId xmlns:a16="http://schemas.microsoft.com/office/drawing/2014/main" xmlns="" id="{4A61BAA2-1015-439D-B53A-ED3DC019E093}"/>
              </a:ext>
            </a:extLst>
          </p:cNvPr>
          <p:cNvSpPr/>
          <p:nvPr/>
        </p:nvSpPr>
        <p:spPr>
          <a:xfrm>
            <a:off x="12" y="5588603"/>
            <a:ext cx="89807" cy="866830"/>
          </a:xfrm>
          <a:prstGeom prst="rect">
            <a:avLst/>
          </a:prstGeom>
          <a:solidFill>
            <a:srgbClr val="CAAE5F"/>
          </a:solidFill>
          <a:ln w="12700" cap="flat" cmpd="sng" algn="ctr">
            <a:noFill/>
            <a:prstDash val="solid"/>
            <a:miter lim="800000"/>
          </a:ln>
          <a:effectLst/>
        </p:spPr>
        <p:txBody>
          <a:bodyPr rtlCol="0" anchor="ctr"/>
          <a:lstStyle/>
          <a:p>
            <a:pPr algn="ctr" defTabSz="914400" fontAlgn="auto">
              <a:spcBef>
                <a:spcPts val="0"/>
              </a:spcBef>
              <a:spcAft>
                <a:spcPts val="0"/>
              </a:spcAft>
            </a:pPr>
            <a:endParaRPr lang="en-GB" kern="0" baseline="-25000" dirty="0" smtClean="0">
              <a:solidFill>
                <a:prstClr val="white"/>
              </a:solidFill>
              <a:latin typeface="Lato"/>
            </a:endParaRPr>
          </a:p>
        </p:txBody>
      </p:sp>
      <p:sp>
        <p:nvSpPr>
          <p:cNvPr id="6" name="Title 1">
            <a:extLst>
              <a:ext uri="{FF2B5EF4-FFF2-40B4-BE49-F238E27FC236}">
                <a16:creationId xmlns:a16="http://schemas.microsoft.com/office/drawing/2014/main" xmlns="" id="{AC64080E-8B45-418B-8A50-0BE35E625706}"/>
              </a:ext>
            </a:extLst>
          </p:cNvPr>
          <p:cNvSpPr txBox="1">
            <a:spLocks/>
          </p:cNvSpPr>
          <p:nvPr/>
        </p:nvSpPr>
        <p:spPr>
          <a:xfrm>
            <a:off x="3233057" y="2291482"/>
            <a:ext cx="5499198" cy="1818597"/>
          </a:xfrm>
          <a:prstGeom prst="rect">
            <a:avLst/>
          </a:prstGeom>
          <a:solidFill>
            <a:srgbClr val="FFFFFF">
              <a:alpha val="69804"/>
            </a:srgbClr>
          </a:solidFill>
        </p:spPr>
        <p:txBody>
          <a:bodyPr vert="horz" lIns="91440" tIns="45720" rIns="91440" bIns="45720" rtlCol="0" anchor="b">
            <a:noAutofit/>
          </a:bodyPr>
          <a:lstStyle>
            <a:lvl1pPr algn="ctr" defTabSz="869137" rtl="0" eaLnBrk="1" latinLnBrk="0" hangingPunct="1">
              <a:lnSpc>
                <a:spcPct val="90000"/>
              </a:lnSpc>
              <a:spcBef>
                <a:spcPct val="0"/>
              </a:spcBef>
              <a:buNone/>
              <a:defRPr sz="4000" b="1" kern="1200" cap="all" baseline="0">
                <a:solidFill>
                  <a:schemeClr val="tx1"/>
                </a:solidFill>
                <a:latin typeface="+mj-lt"/>
                <a:ea typeface="+mj-ea"/>
                <a:cs typeface="+mj-cs"/>
              </a:defRPr>
            </a:lvl1pPr>
          </a:lstStyle>
          <a:p>
            <a:pPr defTabSz="914400">
              <a:lnSpc>
                <a:spcPct val="100000"/>
              </a:lnSpc>
              <a:spcBef>
                <a:spcPts val="600"/>
              </a:spcBef>
            </a:pPr>
            <a:endParaRPr lang="en-ZA" dirty="0" smtClean="0">
              <a:solidFill>
                <a:prstClr val="black"/>
              </a:solidFill>
            </a:endParaRPr>
          </a:p>
          <a:p>
            <a:pPr defTabSz="914400">
              <a:lnSpc>
                <a:spcPct val="100000"/>
              </a:lnSpc>
              <a:spcBef>
                <a:spcPts val="600"/>
              </a:spcBef>
            </a:pPr>
            <a:r>
              <a:rPr lang="en-ZA" dirty="0" smtClean="0">
                <a:solidFill>
                  <a:prstClr val="black"/>
                </a:solidFill>
              </a:rPr>
              <a:t>Performance FOR PROGRAMME 5: SOCIAL REINTEGRATION</a:t>
            </a:r>
            <a:endParaRPr lang="en-ZA" dirty="0">
              <a:solidFill>
                <a:prstClr val="black"/>
              </a:solidFill>
            </a:endParaRPr>
          </a:p>
        </p:txBody>
      </p:sp>
      <p:sp>
        <p:nvSpPr>
          <p:cNvPr id="8" name="Subtitle 2">
            <a:extLst>
              <a:ext uri="{FF2B5EF4-FFF2-40B4-BE49-F238E27FC236}">
                <a16:creationId xmlns:a16="http://schemas.microsoft.com/office/drawing/2014/main" xmlns="" id="{2D5A021C-70AF-478C-9C9F-539DEC5AF55D}"/>
              </a:ext>
            </a:extLst>
          </p:cNvPr>
          <p:cNvSpPr txBox="1">
            <a:spLocks/>
          </p:cNvSpPr>
          <p:nvPr/>
        </p:nvSpPr>
        <p:spPr>
          <a:xfrm>
            <a:off x="3736605" y="6022018"/>
            <a:ext cx="5093482" cy="747556"/>
          </a:xfrm>
          <a:prstGeom prst="rect">
            <a:avLst/>
          </a:prstGeom>
          <a:solidFill>
            <a:srgbClr val="FFFFFF">
              <a:alpha val="69804"/>
            </a:srgbClr>
          </a:solidFill>
        </p:spPr>
        <p:txBody>
          <a:bodyPr vert="horz" lIns="91440" tIns="45720" rIns="91440" bIns="45720" rtlCol="0">
            <a:normAutofit/>
          </a:bodyPr>
          <a:lstStyle>
            <a:lvl1pPr marL="0" indent="0" algn="ctr" defTabSz="869137" rtl="0" eaLnBrk="1" latinLnBrk="0" hangingPunct="1">
              <a:lnSpc>
                <a:spcPct val="90000"/>
              </a:lnSpc>
              <a:spcBef>
                <a:spcPts val="951"/>
              </a:spcBef>
              <a:buFont typeface="Arial" panose="020B0604020202020204" pitchFamily="34" charset="0"/>
              <a:buNone/>
              <a:defRPr sz="2281" kern="1200" cap="all" baseline="0">
                <a:solidFill>
                  <a:schemeClr val="accent3">
                    <a:lumMod val="75000"/>
                  </a:schemeClr>
                </a:solidFill>
                <a:latin typeface="+mn-lt"/>
                <a:ea typeface="+mn-ea"/>
                <a:cs typeface="+mn-cs"/>
              </a:defRPr>
            </a:lvl1pPr>
            <a:lvl2pPr marL="434569" indent="0" algn="ctr" defTabSz="869137" rtl="0" eaLnBrk="1" latinLnBrk="0" hangingPunct="1">
              <a:lnSpc>
                <a:spcPct val="90000"/>
              </a:lnSpc>
              <a:spcBef>
                <a:spcPts val="475"/>
              </a:spcBef>
              <a:buFont typeface="Arial" panose="020B0604020202020204" pitchFamily="34" charset="0"/>
              <a:buNone/>
              <a:defRPr sz="1901" kern="1200">
                <a:solidFill>
                  <a:schemeClr val="tx1"/>
                </a:solidFill>
                <a:latin typeface="+mn-lt"/>
                <a:ea typeface="+mn-ea"/>
                <a:cs typeface="+mn-cs"/>
              </a:defRPr>
            </a:lvl2pPr>
            <a:lvl3pPr marL="869137" indent="0" algn="ctr" defTabSz="869137" rtl="0" eaLnBrk="1" latinLnBrk="0" hangingPunct="1">
              <a:lnSpc>
                <a:spcPct val="90000"/>
              </a:lnSpc>
              <a:spcBef>
                <a:spcPts val="475"/>
              </a:spcBef>
              <a:buFont typeface="Arial" panose="020B0604020202020204" pitchFamily="34" charset="0"/>
              <a:buNone/>
              <a:defRPr sz="1711" kern="1200">
                <a:solidFill>
                  <a:schemeClr val="tx1"/>
                </a:solidFill>
                <a:latin typeface="+mn-lt"/>
                <a:ea typeface="+mn-ea"/>
                <a:cs typeface="+mn-cs"/>
              </a:defRPr>
            </a:lvl3pPr>
            <a:lvl4pPr marL="1303706" indent="0" algn="ctr" defTabSz="869137" rtl="0" eaLnBrk="1" latinLnBrk="0" hangingPunct="1">
              <a:lnSpc>
                <a:spcPct val="90000"/>
              </a:lnSpc>
              <a:spcBef>
                <a:spcPts val="475"/>
              </a:spcBef>
              <a:buFont typeface="Arial" panose="020B0604020202020204" pitchFamily="34" charset="0"/>
              <a:buNone/>
              <a:defRPr sz="1521" kern="1200">
                <a:solidFill>
                  <a:schemeClr val="tx1"/>
                </a:solidFill>
                <a:latin typeface="+mn-lt"/>
                <a:ea typeface="+mn-ea"/>
                <a:cs typeface="+mn-cs"/>
              </a:defRPr>
            </a:lvl4pPr>
            <a:lvl5pPr marL="1738274" indent="0" algn="ctr" defTabSz="869137" rtl="0" eaLnBrk="1" latinLnBrk="0" hangingPunct="1">
              <a:lnSpc>
                <a:spcPct val="90000"/>
              </a:lnSpc>
              <a:spcBef>
                <a:spcPts val="475"/>
              </a:spcBef>
              <a:buFont typeface="Arial" panose="020B0604020202020204" pitchFamily="34" charset="0"/>
              <a:buNone/>
              <a:defRPr sz="1521" kern="1200">
                <a:solidFill>
                  <a:schemeClr val="tx1"/>
                </a:solidFill>
                <a:latin typeface="+mn-lt"/>
                <a:ea typeface="+mn-ea"/>
                <a:cs typeface="+mn-cs"/>
              </a:defRPr>
            </a:lvl5pPr>
            <a:lvl6pPr marL="2172843" indent="0" algn="ctr" defTabSz="869137" rtl="0" eaLnBrk="1" latinLnBrk="0" hangingPunct="1">
              <a:lnSpc>
                <a:spcPct val="90000"/>
              </a:lnSpc>
              <a:spcBef>
                <a:spcPts val="475"/>
              </a:spcBef>
              <a:buFont typeface="Arial" panose="020B0604020202020204" pitchFamily="34" charset="0"/>
              <a:buNone/>
              <a:defRPr sz="1521" kern="1200">
                <a:solidFill>
                  <a:schemeClr val="tx1"/>
                </a:solidFill>
                <a:latin typeface="+mn-lt"/>
                <a:ea typeface="+mn-ea"/>
                <a:cs typeface="+mn-cs"/>
              </a:defRPr>
            </a:lvl6pPr>
            <a:lvl7pPr marL="2607412" indent="0" algn="ctr" defTabSz="869137" rtl="0" eaLnBrk="1" latinLnBrk="0" hangingPunct="1">
              <a:lnSpc>
                <a:spcPct val="90000"/>
              </a:lnSpc>
              <a:spcBef>
                <a:spcPts val="475"/>
              </a:spcBef>
              <a:buFont typeface="Arial" panose="020B0604020202020204" pitchFamily="34" charset="0"/>
              <a:buNone/>
              <a:defRPr sz="1521" kern="1200">
                <a:solidFill>
                  <a:schemeClr val="tx1"/>
                </a:solidFill>
                <a:latin typeface="+mn-lt"/>
                <a:ea typeface="+mn-ea"/>
                <a:cs typeface="+mn-cs"/>
              </a:defRPr>
            </a:lvl7pPr>
            <a:lvl8pPr marL="3041980" indent="0" algn="ctr" defTabSz="869137" rtl="0" eaLnBrk="1" latinLnBrk="0" hangingPunct="1">
              <a:lnSpc>
                <a:spcPct val="90000"/>
              </a:lnSpc>
              <a:spcBef>
                <a:spcPts val="475"/>
              </a:spcBef>
              <a:buFont typeface="Arial" panose="020B0604020202020204" pitchFamily="34" charset="0"/>
              <a:buNone/>
              <a:defRPr sz="1521" kern="1200">
                <a:solidFill>
                  <a:schemeClr val="tx1"/>
                </a:solidFill>
                <a:latin typeface="+mn-lt"/>
                <a:ea typeface="+mn-ea"/>
                <a:cs typeface="+mn-cs"/>
              </a:defRPr>
            </a:lvl8pPr>
            <a:lvl9pPr marL="3476549" indent="0" algn="ctr" defTabSz="869137" rtl="0" eaLnBrk="1" latinLnBrk="0" hangingPunct="1">
              <a:lnSpc>
                <a:spcPct val="90000"/>
              </a:lnSpc>
              <a:spcBef>
                <a:spcPts val="475"/>
              </a:spcBef>
              <a:buFont typeface="Arial" panose="020B0604020202020204" pitchFamily="34" charset="0"/>
              <a:buNone/>
              <a:defRPr sz="1521" kern="1200">
                <a:solidFill>
                  <a:schemeClr val="tx1"/>
                </a:solidFill>
                <a:latin typeface="+mn-lt"/>
                <a:ea typeface="+mn-ea"/>
                <a:cs typeface="+mn-cs"/>
              </a:defRPr>
            </a:lvl9pPr>
          </a:lstStyle>
          <a:p>
            <a:pPr fontAlgn="auto">
              <a:spcAft>
                <a:spcPts val="0"/>
              </a:spcAft>
            </a:pPr>
            <a:r>
              <a:rPr lang="en-US" dirty="0" smtClean="0">
                <a:solidFill>
                  <a:srgbClr val="A9711B">
                    <a:lumMod val="75000"/>
                  </a:srgbClr>
                </a:solidFill>
                <a:latin typeface="Lato"/>
              </a:rPr>
              <a:t>Quarter 3 of 2019/2020</a:t>
            </a:r>
          </a:p>
        </p:txBody>
      </p:sp>
      <p:sp>
        <p:nvSpPr>
          <p:cNvPr id="9" name="Title 3">
            <a:extLst>
              <a:ext uri="{FF2B5EF4-FFF2-40B4-BE49-F238E27FC236}">
                <a16:creationId xmlns:a16="http://schemas.microsoft.com/office/drawing/2014/main" xmlns="" id="{2084556A-6695-4787-A636-70E1FCF69EC3}"/>
              </a:ext>
            </a:extLst>
          </p:cNvPr>
          <p:cNvSpPr txBox="1">
            <a:spLocks/>
          </p:cNvSpPr>
          <p:nvPr/>
        </p:nvSpPr>
        <p:spPr>
          <a:xfrm rot="16200000">
            <a:off x="-2812256" y="2856729"/>
            <a:ext cx="6638926" cy="1014413"/>
          </a:xfrm>
          <a:prstGeom prst="rect">
            <a:avLst/>
          </a:prstGeom>
        </p:spPr>
        <p:txBody>
          <a:bodyPr vert="horz" lIns="91440" tIns="45720" rIns="91440" bIns="45720" rtlCol="0" anchor="ctr">
            <a:normAutofit/>
          </a:bodyPr>
          <a:lstStyle>
            <a:lvl1pPr algn="l" defTabSz="869137" rtl="0" eaLnBrk="1" latinLnBrk="0" hangingPunct="1">
              <a:lnSpc>
                <a:spcPct val="90000"/>
              </a:lnSpc>
              <a:spcBef>
                <a:spcPct val="0"/>
              </a:spcBef>
              <a:buNone/>
              <a:defRPr sz="2800" b="1" kern="1200">
                <a:solidFill>
                  <a:schemeClr val="tx1"/>
                </a:solidFill>
                <a:latin typeface="+mj-lt"/>
                <a:ea typeface="+mj-ea"/>
                <a:cs typeface="+mj-cs"/>
              </a:defRPr>
            </a:lvl1pPr>
          </a:lstStyle>
          <a:p>
            <a:pPr fontAlgn="auto">
              <a:spcAft>
                <a:spcPts val="0"/>
              </a:spcAft>
            </a:pPr>
            <a:r>
              <a:rPr lang="en-GB" sz="2400" dirty="0" smtClean="0">
                <a:solidFill>
                  <a:prstClr val="white"/>
                </a:solidFill>
                <a:latin typeface="Lato"/>
              </a:rPr>
              <a:t>2019/20 3</a:t>
            </a:r>
            <a:r>
              <a:rPr lang="en-GB" sz="2400" baseline="30000" dirty="0" smtClean="0">
                <a:solidFill>
                  <a:prstClr val="white"/>
                </a:solidFill>
                <a:latin typeface="Lato"/>
              </a:rPr>
              <a:t>rd</a:t>
            </a:r>
            <a:r>
              <a:rPr lang="en-GB" sz="2400" dirty="0" smtClean="0">
                <a:solidFill>
                  <a:prstClr val="white"/>
                </a:solidFill>
                <a:latin typeface="Lato"/>
              </a:rPr>
              <a:t>  QUARTER PERFORMANCE REVIEW</a:t>
            </a:r>
            <a:endParaRPr lang="en-GB" sz="2400" dirty="0">
              <a:solidFill>
                <a:prstClr val="white"/>
              </a:solidFill>
              <a:latin typeface="Lato"/>
            </a:endParaRPr>
          </a:p>
        </p:txBody>
      </p:sp>
    </p:spTree>
    <p:extLst>
      <p:ext uri="{BB962C8B-B14F-4D97-AF65-F5344CB8AC3E}">
        <p14:creationId xmlns:p14="http://schemas.microsoft.com/office/powerpoint/2010/main" xmlns="" val="39718434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117775648"/>
              </p:ext>
            </p:extLst>
          </p:nvPr>
        </p:nvGraphicFramePr>
        <p:xfrm>
          <a:off x="174170" y="1417149"/>
          <a:ext cx="8817419" cy="4875965"/>
        </p:xfrm>
        <a:graphic>
          <a:graphicData uri="http://schemas.openxmlformats.org/drawingml/2006/table">
            <a:tbl>
              <a:tblPr firstRow="1" bandRow="1">
                <a:tableStyleId>{5C22544A-7EE6-4342-B048-85BDC9FD1C3A}</a:tableStyleId>
              </a:tblPr>
              <a:tblGrid>
                <a:gridCol w="1281166">
                  <a:extLst>
                    <a:ext uri="{9D8B030D-6E8A-4147-A177-3AD203B41FA5}">
                      <a16:colId xmlns:a16="http://schemas.microsoft.com/office/drawing/2014/main" xmlns="" val="20000"/>
                    </a:ext>
                  </a:extLst>
                </a:gridCol>
                <a:gridCol w="1911347">
                  <a:extLst>
                    <a:ext uri="{9D8B030D-6E8A-4147-A177-3AD203B41FA5}">
                      <a16:colId xmlns:a16="http://schemas.microsoft.com/office/drawing/2014/main" xmlns="" val="20001"/>
                    </a:ext>
                  </a:extLst>
                </a:gridCol>
                <a:gridCol w="2082869">
                  <a:extLst>
                    <a:ext uri="{9D8B030D-6E8A-4147-A177-3AD203B41FA5}">
                      <a16:colId xmlns:a16="http://schemas.microsoft.com/office/drawing/2014/main" xmlns="" val="20002"/>
                    </a:ext>
                  </a:extLst>
                </a:gridCol>
                <a:gridCol w="1130439">
                  <a:extLst>
                    <a:ext uri="{9D8B030D-6E8A-4147-A177-3AD203B41FA5}">
                      <a16:colId xmlns:a16="http://schemas.microsoft.com/office/drawing/2014/main" xmlns="" val="20003"/>
                    </a:ext>
                  </a:extLst>
                </a:gridCol>
                <a:gridCol w="1356526">
                  <a:extLst>
                    <a:ext uri="{9D8B030D-6E8A-4147-A177-3AD203B41FA5}">
                      <a16:colId xmlns:a16="http://schemas.microsoft.com/office/drawing/2014/main" xmlns="" val="20004"/>
                    </a:ext>
                  </a:extLst>
                </a:gridCol>
                <a:gridCol w="1055072">
                  <a:extLst>
                    <a:ext uri="{9D8B030D-6E8A-4147-A177-3AD203B41FA5}">
                      <a16:colId xmlns:a16="http://schemas.microsoft.com/office/drawing/2014/main" xmlns="" val="20005"/>
                    </a:ext>
                  </a:extLst>
                </a:gridCol>
              </a:tblGrid>
              <a:tr h="764076">
                <a:tc>
                  <a:txBody>
                    <a:bodyPr/>
                    <a:lstStyle/>
                    <a:p>
                      <a:pPr marL="0" algn="l" defTabSz="914331" rtl="0" eaLnBrk="1" fontAlgn="t" latinLnBrk="0" hangingPunct="1"/>
                      <a:r>
                        <a:rPr lang="en-US" sz="1400" b="1" i="0" u="none" strike="noStrike" kern="1200" dirty="0" smtClean="0">
                          <a:solidFill>
                            <a:schemeClr val="bg1"/>
                          </a:solidFill>
                          <a:effectLst/>
                          <a:latin typeface="Arial Narrow" panose="020B0606020202030204" pitchFamily="34" charset="0"/>
                          <a:ea typeface="+mn-ea"/>
                          <a:cs typeface="+mn-cs"/>
                        </a:rPr>
                        <a:t>Performance Indicator</a:t>
                      </a:r>
                      <a:endParaRPr lang="en-US" sz="1400" b="1" i="0" u="none" strike="noStrike" kern="1200" dirty="0">
                        <a:solidFill>
                          <a:schemeClr val="bg1"/>
                        </a:solidFill>
                        <a:effectLst/>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400" b="1" i="0" u="none" strike="noStrike" kern="1200" dirty="0" smtClean="0">
                          <a:solidFill>
                            <a:schemeClr val="bg1"/>
                          </a:solidFill>
                          <a:effectLst/>
                          <a:latin typeface="Arial Narrow" panose="020B0606020202030204" pitchFamily="34" charset="0"/>
                          <a:ea typeface="+mn-ea"/>
                          <a:cs typeface="+mn-cs"/>
                        </a:rPr>
                        <a:t>Q3</a:t>
                      </a:r>
                      <a:r>
                        <a:rPr lang="en-US" sz="1400" b="1" i="0" u="none" strike="noStrike" kern="1200" baseline="0" dirty="0" smtClean="0">
                          <a:solidFill>
                            <a:schemeClr val="bg1"/>
                          </a:solidFill>
                          <a:effectLst/>
                          <a:latin typeface="Arial Narrow" panose="020B0606020202030204" pitchFamily="34" charset="0"/>
                          <a:ea typeface="+mn-ea"/>
                          <a:cs typeface="+mn-cs"/>
                        </a:rPr>
                        <a:t> Target 2019/20</a:t>
                      </a:r>
                      <a:endParaRPr lang="en-US" sz="1400" b="1" i="0" u="none" strike="noStrike" kern="1200" dirty="0">
                        <a:solidFill>
                          <a:schemeClr val="bg1"/>
                        </a:solidFill>
                        <a:effectLst/>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400" b="1" i="0" u="none" strike="noStrike" kern="1200" dirty="0" smtClean="0">
                          <a:solidFill>
                            <a:schemeClr val="bg1"/>
                          </a:solidFill>
                          <a:effectLst/>
                          <a:latin typeface="Arial Narrow" panose="020B0606020202030204" pitchFamily="34" charset="0"/>
                          <a:ea typeface="+mn-ea"/>
                          <a:cs typeface="+mn-cs"/>
                        </a:rPr>
                        <a:t>Quarter 3  Performance</a:t>
                      </a:r>
                      <a:endParaRPr lang="en-US" sz="1400" b="1" i="0" u="none" strike="noStrike" kern="1200" dirty="0">
                        <a:solidFill>
                          <a:schemeClr val="bg1"/>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400" b="1" i="0" u="none" strike="noStrike" kern="1200" dirty="0" smtClean="0">
                          <a:solidFill>
                            <a:schemeClr val="bg1"/>
                          </a:solidFill>
                          <a:effectLst/>
                          <a:latin typeface="Arial Narrow" panose="020B0606020202030204" pitchFamily="34" charset="0"/>
                          <a:ea typeface="+mn-ea"/>
                          <a:cs typeface="+mn-cs"/>
                        </a:rPr>
                        <a:t>Deviation from planned  target</a:t>
                      </a:r>
                      <a:endParaRPr lang="en-US" sz="1400" b="1" i="0" u="none" strike="noStrike" kern="1200" dirty="0">
                        <a:solidFill>
                          <a:schemeClr val="bg1"/>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smtClean="0">
                          <a:solidFill>
                            <a:schemeClr val="bg1"/>
                          </a:solidFill>
                          <a:effectLst/>
                          <a:latin typeface="Arial Narrow" panose="020B0606020202030204" pitchFamily="34" charset="0"/>
                          <a:ea typeface="+mn-ea"/>
                          <a:cs typeface="+mn-cs"/>
                        </a:rPr>
                        <a:t>Reasons for over/under achievement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smtClean="0">
                          <a:solidFill>
                            <a:schemeClr val="bg1"/>
                          </a:solidFill>
                          <a:effectLst/>
                          <a:latin typeface="Arial Narrow" panose="020B0606020202030204" pitchFamily="34" charset="0"/>
                          <a:ea typeface="+mn-ea"/>
                          <a:cs typeface="+mn-cs"/>
                        </a:rPr>
                        <a:t>Corrective action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2047685">
                <a:tc>
                  <a:txBody>
                    <a:bodyPr/>
                    <a:lstStyle/>
                    <a:p>
                      <a:pPr algn="l" fontAlgn="t"/>
                      <a:r>
                        <a:rPr lang="en-US" sz="1400" b="1" i="0" u="none" strike="noStrike" kern="1200" dirty="0" smtClean="0">
                          <a:solidFill>
                            <a:schemeClr val="tx1"/>
                          </a:solidFill>
                          <a:effectLst/>
                          <a:latin typeface="Arial Narrow" panose="020B0606020202030204" pitchFamily="34" charset="0"/>
                          <a:ea typeface="+mn-ea"/>
                          <a:cs typeface="+mn-cs"/>
                        </a:rPr>
                        <a:t>Percentage of parolees without violations per year</a:t>
                      </a:r>
                      <a:endParaRPr lang="en-US" sz="1400" b="1" i="0" u="none" strike="noStrike" kern="1200" dirty="0">
                        <a:solidFill>
                          <a:schemeClr val="tx1"/>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31" rtl="0" eaLnBrk="1" fontAlgn="b" latinLnBrk="0" hangingPunct="1">
                        <a:lnSpc>
                          <a:spcPct val="100000"/>
                        </a:lnSpc>
                        <a:spcBef>
                          <a:spcPts val="0"/>
                        </a:spcBef>
                        <a:spcAft>
                          <a:spcPts val="0"/>
                        </a:spcAft>
                        <a:buClrTx/>
                        <a:buSzTx/>
                        <a:buFontTx/>
                        <a:buNone/>
                        <a:tabLst/>
                        <a:defRPr/>
                      </a:pPr>
                      <a:r>
                        <a:rPr lang="en-US" sz="1400" b="1" u="none" strike="noStrike" dirty="0" smtClean="0">
                          <a:solidFill>
                            <a:schemeClr val="tx1"/>
                          </a:solidFill>
                          <a:effectLst/>
                          <a:latin typeface="Arial Narrow" panose="020B0606020202030204" pitchFamily="34" charset="0"/>
                        </a:rPr>
                        <a:t>97% </a:t>
                      </a:r>
                    </a:p>
                    <a:p>
                      <a:pPr marL="0" marR="0" indent="0" algn="l" defTabSz="914331" rtl="0" eaLnBrk="1" fontAlgn="b" latinLnBrk="0" hangingPunct="1">
                        <a:lnSpc>
                          <a:spcPct val="100000"/>
                        </a:lnSpc>
                        <a:spcBef>
                          <a:spcPts val="0"/>
                        </a:spcBef>
                        <a:spcAft>
                          <a:spcPts val="0"/>
                        </a:spcAft>
                        <a:buClrTx/>
                        <a:buSzTx/>
                        <a:buFontTx/>
                        <a:buNone/>
                        <a:tabLst/>
                        <a:defRPr/>
                      </a:pPr>
                      <a:r>
                        <a:rPr lang="en-US" sz="1400" b="1" u="none" strike="noStrike" dirty="0" smtClean="0">
                          <a:solidFill>
                            <a:schemeClr val="tx1"/>
                          </a:solidFill>
                          <a:effectLst/>
                          <a:latin typeface="Arial Narrow" panose="020B0606020202030204" pitchFamily="34" charset="0"/>
                        </a:rPr>
                        <a:t>(55 072/56 775)</a:t>
                      </a:r>
                      <a:endParaRPr lang="en-US" sz="1400" b="1" i="0" u="none" strike="noStrike" dirty="0" smtClean="0">
                        <a:solidFill>
                          <a:schemeClr val="tx1"/>
                        </a:solidFill>
                        <a:effectLst/>
                        <a:latin typeface="Arial Narrow" panose="020B0606020202030204" pitchFamily="34" charset="0"/>
                      </a:endParaRPr>
                    </a:p>
                    <a:p>
                      <a:pPr marL="0" marR="0" indent="0" algn="l" defTabSz="914331" rtl="0" eaLnBrk="1" fontAlgn="b" latinLnBrk="0" hangingPunct="1">
                        <a:lnSpc>
                          <a:spcPct val="100000"/>
                        </a:lnSpc>
                        <a:spcBef>
                          <a:spcPts val="0"/>
                        </a:spcBef>
                        <a:spcAft>
                          <a:spcPts val="0"/>
                        </a:spcAft>
                        <a:buClrTx/>
                        <a:buSzTx/>
                        <a:buFontTx/>
                        <a:buNone/>
                        <a:tabLst/>
                        <a:defRPr/>
                      </a:pPr>
                      <a:endParaRPr lang="en-US" sz="1400" b="0" i="0" u="none" strike="noStrike" kern="1200" dirty="0" smtClean="0">
                        <a:solidFill>
                          <a:schemeClr val="tx1"/>
                        </a:solidFill>
                        <a:effectLst/>
                        <a:latin typeface="Arial Narrow" panose="020B0606020202030204" pitchFamily="34" charset="0"/>
                        <a:ea typeface="+mn-ea"/>
                        <a:cs typeface="Arial" panose="020B0604020202020204" pitchFamily="34" charset="0"/>
                      </a:endParaRPr>
                    </a:p>
                    <a:p>
                      <a:pPr marL="0" marR="0" indent="0" algn="l" defTabSz="914331" rtl="0" eaLnBrk="1" fontAlgn="b" latinLnBrk="0" hangingPunct="1">
                        <a:lnSpc>
                          <a:spcPct val="100000"/>
                        </a:lnSpc>
                        <a:spcBef>
                          <a:spcPts val="0"/>
                        </a:spcBef>
                        <a:spcAft>
                          <a:spcPts val="0"/>
                        </a:spcAft>
                        <a:buClrTx/>
                        <a:buSzTx/>
                        <a:buFontTx/>
                        <a:buNone/>
                        <a:tabLst/>
                        <a:defRPr/>
                      </a:pPr>
                      <a:r>
                        <a:rPr lang="en-US" sz="1400" b="0" i="0" u="none" strike="noStrike" kern="1200" dirty="0" smtClean="0">
                          <a:solidFill>
                            <a:schemeClr val="tx1"/>
                          </a:solidFill>
                          <a:effectLst/>
                          <a:latin typeface="Arial Narrow" panose="020B0606020202030204" pitchFamily="34" charset="0"/>
                          <a:ea typeface="+mn-ea"/>
                          <a:cs typeface="Arial" panose="020B0604020202020204" pitchFamily="34" charset="0"/>
                        </a:rPr>
                        <a:t>LMN:(10 623/10 952</a:t>
                      </a:r>
                      <a:r>
                        <a:rPr lang="en-US" sz="1400" u="none" strike="noStrike" dirty="0" smtClean="0">
                          <a:solidFill>
                            <a:schemeClr val="tx1"/>
                          </a:solidFill>
                          <a:effectLst/>
                          <a:latin typeface="Arial Narrow" panose="020B0606020202030204" pitchFamily="34" charset="0"/>
                        </a:rPr>
                        <a:t>) 97%</a:t>
                      </a:r>
                    </a:p>
                    <a:p>
                      <a:pPr marL="0" marR="0" indent="0" algn="l" defTabSz="914331" rtl="0" eaLnBrk="1" fontAlgn="b" latinLnBrk="0" hangingPunct="1">
                        <a:lnSpc>
                          <a:spcPct val="100000"/>
                        </a:lnSpc>
                        <a:spcBef>
                          <a:spcPts val="0"/>
                        </a:spcBef>
                        <a:spcAft>
                          <a:spcPts val="0"/>
                        </a:spcAft>
                        <a:buClrTx/>
                        <a:buSzTx/>
                        <a:buFontTx/>
                        <a:buNone/>
                        <a:tabLst/>
                        <a:defRPr/>
                      </a:pPr>
                      <a:r>
                        <a:rPr lang="en-US" sz="1400" b="0" i="0" u="none" strike="noStrike" kern="1200" dirty="0" smtClean="0">
                          <a:solidFill>
                            <a:schemeClr val="tx1"/>
                          </a:solidFill>
                          <a:effectLst/>
                          <a:latin typeface="Arial Narrow" panose="020B0606020202030204" pitchFamily="34" charset="0"/>
                          <a:ea typeface="+mn-ea"/>
                          <a:cs typeface="Arial" panose="020B0604020202020204" pitchFamily="34" charset="0"/>
                        </a:rPr>
                        <a:t>FS/NC:(6 652/6 858</a:t>
                      </a:r>
                      <a:r>
                        <a:rPr lang="en-US" sz="1400" u="none" strike="noStrike" dirty="0" smtClean="0">
                          <a:solidFill>
                            <a:schemeClr val="tx1"/>
                          </a:solidFill>
                          <a:effectLst/>
                          <a:latin typeface="Arial Narrow" panose="020B0606020202030204" pitchFamily="34" charset="0"/>
                        </a:rPr>
                        <a:t>)  97%</a:t>
                      </a:r>
                    </a:p>
                    <a:p>
                      <a:pPr marL="0" marR="0" indent="0" algn="l" defTabSz="914331" rtl="0" eaLnBrk="1" fontAlgn="b" latinLnBrk="0" hangingPunct="1">
                        <a:lnSpc>
                          <a:spcPct val="100000"/>
                        </a:lnSpc>
                        <a:spcBef>
                          <a:spcPts val="0"/>
                        </a:spcBef>
                        <a:spcAft>
                          <a:spcPts val="0"/>
                        </a:spcAft>
                        <a:buClrTx/>
                        <a:buSzTx/>
                        <a:buFontTx/>
                        <a:buNone/>
                        <a:tabLst/>
                        <a:defRPr/>
                      </a:pPr>
                      <a:r>
                        <a:rPr lang="en-US" sz="1400" b="0" i="0" u="none" strike="noStrike" kern="1200" dirty="0" smtClean="0">
                          <a:solidFill>
                            <a:schemeClr val="tx1"/>
                          </a:solidFill>
                          <a:effectLst/>
                          <a:latin typeface="Arial Narrow" panose="020B0606020202030204" pitchFamily="34" charset="0"/>
                          <a:ea typeface="+mn-ea"/>
                          <a:cs typeface="Arial" panose="020B0604020202020204" pitchFamily="34" charset="0"/>
                        </a:rPr>
                        <a:t>KZN:(10 221/10 537</a:t>
                      </a:r>
                      <a:r>
                        <a:rPr lang="en-US" sz="1400" u="none" strike="noStrike" dirty="0" smtClean="0">
                          <a:solidFill>
                            <a:schemeClr val="tx1"/>
                          </a:solidFill>
                          <a:effectLst/>
                          <a:latin typeface="Arial Narrow" panose="020B0606020202030204" pitchFamily="34" charset="0"/>
                        </a:rPr>
                        <a:t>)  97%</a:t>
                      </a:r>
                    </a:p>
                    <a:p>
                      <a:pPr marL="0" marR="0" indent="0" algn="l" defTabSz="914331" rtl="0" eaLnBrk="1" fontAlgn="b" latinLnBrk="0" hangingPunct="1">
                        <a:lnSpc>
                          <a:spcPct val="100000"/>
                        </a:lnSpc>
                        <a:spcBef>
                          <a:spcPts val="0"/>
                        </a:spcBef>
                        <a:spcAft>
                          <a:spcPts val="0"/>
                        </a:spcAft>
                        <a:buClrTx/>
                        <a:buSzTx/>
                        <a:buFontTx/>
                        <a:buNone/>
                        <a:tabLst/>
                        <a:defRPr/>
                      </a:pPr>
                      <a:r>
                        <a:rPr lang="en-US" sz="1400" b="0" i="0" u="none" strike="noStrike" kern="1200" dirty="0" smtClean="0">
                          <a:solidFill>
                            <a:schemeClr val="tx1"/>
                          </a:solidFill>
                          <a:effectLst/>
                          <a:latin typeface="Arial Narrow" panose="020B0606020202030204" pitchFamily="34" charset="0"/>
                          <a:ea typeface="+mn-ea"/>
                          <a:cs typeface="Arial" panose="020B0604020202020204" pitchFamily="34" charset="0"/>
                          <a:sym typeface="Wingdings" panose="05000000000000000000" pitchFamily="2" charset="2"/>
                        </a:rPr>
                        <a:t>WC:(7 065/7 284</a:t>
                      </a:r>
                      <a:r>
                        <a:rPr lang="en-US" sz="1400" b="0" i="0" u="none" strike="noStrike" kern="1200" dirty="0" smtClean="0">
                          <a:solidFill>
                            <a:schemeClr val="tx1"/>
                          </a:solidFill>
                          <a:effectLst/>
                          <a:latin typeface="Arial Narrow" panose="020B0606020202030204" pitchFamily="34" charset="0"/>
                          <a:ea typeface="+mn-ea"/>
                          <a:cs typeface="Arial" panose="020B0604020202020204" pitchFamily="34" charset="0"/>
                        </a:rPr>
                        <a:t>)  97%</a:t>
                      </a:r>
                    </a:p>
                    <a:p>
                      <a:pPr marL="0" marR="0" indent="0" algn="l" defTabSz="914331" rtl="0" eaLnBrk="1" fontAlgn="b" latinLnBrk="0" hangingPunct="1">
                        <a:lnSpc>
                          <a:spcPct val="100000"/>
                        </a:lnSpc>
                        <a:spcBef>
                          <a:spcPts val="0"/>
                        </a:spcBef>
                        <a:spcAft>
                          <a:spcPts val="0"/>
                        </a:spcAft>
                        <a:buClrTx/>
                        <a:buSzTx/>
                        <a:buFontTx/>
                        <a:buNone/>
                        <a:tabLst/>
                        <a:defRPr/>
                      </a:pPr>
                      <a:r>
                        <a:rPr lang="en-US" sz="1400" b="0" i="0" u="none" strike="noStrike" kern="1200" dirty="0" smtClean="0">
                          <a:solidFill>
                            <a:schemeClr val="tx1"/>
                          </a:solidFill>
                          <a:effectLst/>
                          <a:latin typeface="Arial Narrow" panose="020B0606020202030204" pitchFamily="34" charset="0"/>
                          <a:ea typeface="+mn-ea"/>
                          <a:cs typeface="Arial" panose="020B0604020202020204" pitchFamily="34" charset="0"/>
                          <a:sym typeface="Wingdings" panose="05000000000000000000" pitchFamily="2" charset="2"/>
                        </a:rPr>
                        <a:t>GP:(11 742/12 105</a:t>
                      </a:r>
                      <a:r>
                        <a:rPr lang="en-US" sz="1400" b="0" i="0" u="none" strike="noStrike" kern="1200" dirty="0" smtClean="0">
                          <a:solidFill>
                            <a:schemeClr val="tx1"/>
                          </a:solidFill>
                          <a:effectLst/>
                          <a:latin typeface="Arial Narrow" panose="020B0606020202030204" pitchFamily="34" charset="0"/>
                          <a:ea typeface="+mn-ea"/>
                          <a:cs typeface="Arial" panose="020B0604020202020204" pitchFamily="34" charset="0"/>
                        </a:rPr>
                        <a:t>)</a:t>
                      </a:r>
                      <a:r>
                        <a:rPr lang="en-US" sz="1400" b="0" i="0" u="none" strike="noStrike" kern="1200" baseline="0" dirty="0" smtClean="0">
                          <a:solidFill>
                            <a:schemeClr val="tx1"/>
                          </a:solidFill>
                          <a:effectLst/>
                          <a:latin typeface="Arial Narrow" panose="020B0606020202030204" pitchFamily="34" charset="0"/>
                          <a:ea typeface="+mn-ea"/>
                          <a:cs typeface="Arial" panose="020B0604020202020204" pitchFamily="34" charset="0"/>
                        </a:rPr>
                        <a:t> </a:t>
                      </a:r>
                      <a:r>
                        <a:rPr lang="en-US" sz="1400" b="0" i="0" u="none" strike="noStrike" kern="1200" dirty="0" smtClean="0">
                          <a:solidFill>
                            <a:schemeClr val="tx1"/>
                          </a:solidFill>
                          <a:effectLst/>
                          <a:latin typeface="Arial Narrow" panose="020B0606020202030204" pitchFamily="34" charset="0"/>
                          <a:ea typeface="+mn-ea"/>
                          <a:cs typeface="Arial" panose="020B0604020202020204" pitchFamily="34" charset="0"/>
                        </a:rPr>
                        <a:t>97%</a:t>
                      </a:r>
                    </a:p>
                    <a:p>
                      <a:pPr marL="0" marR="0" indent="0" algn="l" defTabSz="914331" rtl="0" eaLnBrk="1" fontAlgn="b" latinLnBrk="0" hangingPunct="1">
                        <a:lnSpc>
                          <a:spcPct val="100000"/>
                        </a:lnSpc>
                        <a:spcBef>
                          <a:spcPts val="0"/>
                        </a:spcBef>
                        <a:spcAft>
                          <a:spcPts val="0"/>
                        </a:spcAft>
                        <a:buClrTx/>
                        <a:buSzTx/>
                        <a:buFontTx/>
                        <a:buNone/>
                        <a:tabLst/>
                        <a:defRPr/>
                      </a:pPr>
                      <a:r>
                        <a:rPr lang="en-US" sz="1400" b="0" i="0" u="none" strike="noStrike" kern="1200" dirty="0" smtClean="0">
                          <a:solidFill>
                            <a:schemeClr val="tx1"/>
                          </a:solidFill>
                          <a:effectLst/>
                          <a:latin typeface="Arial Narrow" panose="020B0606020202030204" pitchFamily="34" charset="0"/>
                          <a:ea typeface="+mn-ea"/>
                          <a:cs typeface="Arial" panose="020B0604020202020204" pitchFamily="34" charset="0"/>
                          <a:sym typeface="Wingdings" panose="05000000000000000000" pitchFamily="2" charset="2"/>
                        </a:rPr>
                        <a:t>EC:(8 769/9</a:t>
                      </a:r>
                      <a:r>
                        <a:rPr lang="en-US" sz="1400" b="0" i="0" u="none" strike="noStrike" kern="1200" baseline="0" dirty="0" smtClean="0">
                          <a:solidFill>
                            <a:schemeClr val="tx1"/>
                          </a:solidFill>
                          <a:effectLst/>
                          <a:latin typeface="Arial Narrow" panose="020B0606020202030204" pitchFamily="34" charset="0"/>
                          <a:ea typeface="+mn-ea"/>
                          <a:cs typeface="Arial" panose="020B0604020202020204" pitchFamily="34" charset="0"/>
                          <a:sym typeface="Wingdings" panose="05000000000000000000" pitchFamily="2" charset="2"/>
                        </a:rPr>
                        <a:t> 039</a:t>
                      </a:r>
                      <a:r>
                        <a:rPr lang="en-US" sz="1400" b="0" i="0" u="none" strike="noStrike" kern="1200" dirty="0" smtClean="0">
                          <a:solidFill>
                            <a:schemeClr val="tx1"/>
                          </a:solidFill>
                          <a:effectLst/>
                          <a:latin typeface="Arial Narrow" panose="020B0606020202030204" pitchFamily="34" charset="0"/>
                          <a:ea typeface="+mn-ea"/>
                          <a:cs typeface="Arial" panose="020B0604020202020204" pitchFamily="34" charset="0"/>
                        </a:rPr>
                        <a:t>)  97%</a:t>
                      </a:r>
                      <a:endParaRPr lang="en-US" sz="1400" b="0" i="0" u="none" strike="noStrike" kern="1200" dirty="0">
                        <a:solidFill>
                          <a:schemeClr val="tx1"/>
                        </a:solidFill>
                        <a:effectLst/>
                        <a:latin typeface="Arial Narrow" panose="020B0606020202030204" pitchFamily="34" charset="0"/>
                        <a:ea typeface="+mn-ea"/>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dirty="0" smtClean="0">
                          <a:solidFill>
                            <a:srgbClr val="000000"/>
                          </a:solidFill>
                          <a:effectLst/>
                          <a:latin typeface="Arial Narrow" panose="020B0606020202030204" pitchFamily="34" charset="0"/>
                        </a:rPr>
                        <a:t>98.97%</a:t>
                      </a:r>
                    </a:p>
                    <a:p>
                      <a:pPr algn="l" fontAlgn="t"/>
                      <a:r>
                        <a:rPr lang="en-US" sz="1400" b="1" i="0" u="none" strike="noStrike" dirty="0" smtClean="0">
                          <a:solidFill>
                            <a:srgbClr val="000000"/>
                          </a:solidFill>
                          <a:effectLst/>
                          <a:latin typeface="Arial Narrow" panose="020B0606020202030204" pitchFamily="34" charset="0"/>
                        </a:rPr>
                        <a:t>(53340</a:t>
                      </a:r>
                      <a:r>
                        <a:rPr lang="en-US" sz="1400" b="1" i="0" u="none" strike="noStrike" baseline="0" dirty="0" smtClean="0">
                          <a:solidFill>
                            <a:srgbClr val="000000"/>
                          </a:solidFill>
                          <a:effectLst/>
                          <a:latin typeface="Arial Narrow" panose="020B0606020202030204" pitchFamily="34" charset="0"/>
                        </a:rPr>
                        <a:t> </a:t>
                      </a:r>
                      <a:r>
                        <a:rPr lang="en-US" sz="1400" b="1" i="0" u="none" strike="noStrike" dirty="0" smtClean="0">
                          <a:solidFill>
                            <a:srgbClr val="000000"/>
                          </a:solidFill>
                          <a:effectLst/>
                          <a:latin typeface="Arial Narrow" panose="020B0606020202030204" pitchFamily="34" charset="0"/>
                        </a:rPr>
                        <a:t>/53 896)</a:t>
                      </a:r>
                    </a:p>
                    <a:p>
                      <a:pPr algn="l" fontAlgn="t"/>
                      <a:endParaRPr lang="en-US" sz="1400" b="1" i="0" u="none" strike="noStrike" dirty="0" smtClean="0">
                        <a:solidFill>
                          <a:srgbClr val="000000"/>
                        </a:solidFill>
                        <a:effectLst/>
                        <a:latin typeface="Arial Narrow" panose="020B0606020202030204" pitchFamily="34" charset="0"/>
                      </a:endParaRPr>
                    </a:p>
                    <a:p>
                      <a:pPr algn="l" fontAlgn="t"/>
                      <a:r>
                        <a:rPr lang="en-US" sz="1400" b="1" i="0" u="none" strike="noStrike" dirty="0" smtClean="0">
                          <a:solidFill>
                            <a:srgbClr val="000000"/>
                          </a:solidFill>
                          <a:effectLst/>
                          <a:latin typeface="Arial Narrow" panose="020B0606020202030204" pitchFamily="34" charset="0"/>
                        </a:rPr>
                        <a:t>LMN:</a:t>
                      </a:r>
                      <a:r>
                        <a:rPr lang="en-US" sz="1400" b="1" i="0" u="none" strike="noStrike" baseline="0" dirty="0" smtClean="0">
                          <a:solidFill>
                            <a:srgbClr val="000000"/>
                          </a:solidFill>
                          <a:effectLst/>
                          <a:latin typeface="Arial Narrow" panose="020B0606020202030204" pitchFamily="34" charset="0"/>
                        </a:rPr>
                        <a:t> </a:t>
                      </a:r>
                      <a:r>
                        <a:rPr lang="en-US" sz="1400" b="1" i="0" u="none" strike="noStrike" dirty="0" smtClean="0">
                          <a:solidFill>
                            <a:srgbClr val="000000"/>
                          </a:solidFill>
                          <a:effectLst/>
                          <a:latin typeface="Arial Narrow" panose="020B0606020202030204" pitchFamily="34" charset="0"/>
                        </a:rPr>
                        <a:t>(9</a:t>
                      </a:r>
                      <a:r>
                        <a:rPr lang="en-US" sz="1400" b="1" i="0" u="none" strike="noStrike" baseline="0" dirty="0" smtClean="0">
                          <a:solidFill>
                            <a:srgbClr val="000000"/>
                          </a:solidFill>
                          <a:effectLst/>
                          <a:latin typeface="Arial Narrow" panose="020B0606020202030204" pitchFamily="34" charset="0"/>
                        </a:rPr>
                        <a:t> 365/9 459</a:t>
                      </a:r>
                      <a:r>
                        <a:rPr lang="en-US" sz="1400" b="1" i="0" u="none" strike="noStrike" dirty="0" smtClean="0">
                          <a:solidFill>
                            <a:srgbClr val="000000"/>
                          </a:solidFill>
                          <a:effectLst/>
                          <a:latin typeface="Arial Narrow" panose="020B0606020202030204" pitchFamily="34" charset="0"/>
                        </a:rPr>
                        <a:t>)</a:t>
                      </a:r>
                      <a:r>
                        <a:rPr lang="en-US" sz="1400" b="1" i="0" u="none" strike="noStrike" baseline="0" dirty="0" smtClean="0">
                          <a:solidFill>
                            <a:srgbClr val="000000"/>
                          </a:solidFill>
                          <a:effectLst/>
                          <a:latin typeface="Arial Narrow" panose="020B0606020202030204" pitchFamily="34" charset="0"/>
                        </a:rPr>
                        <a:t>  99</a:t>
                      </a:r>
                      <a:r>
                        <a:rPr lang="en-US" sz="1400" b="1" i="0" u="none" strike="noStrike" dirty="0" smtClean="0">
                          <a:solidFill>
                            <a:srgbClr val="000000"/>
                          </a:solidFill>
                          <a:effectLst/>
                          <a:latin typeface="Arial Narrow" panose="020B0606020202030204" pitchFamily="34" charset="0"/>
                        </a:rPr>
                        <a:t>%</a:t>
                      </a:r>
                    </a:p>
                    <a:p>
                      <a:pPr algn="l" fontAlgn="t"/>
                      <a:r>
                        <a:rPr lang="en-US" sz="1400" b="1" i="0" u="none" strike="noStrike" dirty="0" smtClean="0">
                          <a:solidFill>
                            <a:srgbClr val="000000"/>
                          </a:solidFill>
                          <a:effectLst/>
                          <a:latin typeface="Arial Narrow" panose="020B0606020202030204" pitchFamily="34" charset="0"/>
                        </a:rPr>
                        <a:t>FSNC: (6</a:t>
                      </a:r>
                      <a:r>
                        <a:rPr lang="en-US" sz="1400" b="1" i="0" u="none" strike="noStrike" baseline="0" dirty="0" smtClean="0">
                          <a:solidFill>
                            <a:srgbClr val="000000"/>
                          </a:solidFill>
                          <a:effectLst/>
                          <a:latin typeface="Arial Narrow" panose="020B0606020202030204" pitchFamily="34" charset="0"/>
                        </a:rPr>
                        <a:t> 313/6 402</a:t>
                      </a:r>
                      <a:r>
                        <a:rPr lang="en-US" sz="1400" b="1" i="0" u="none" strike="noStrike" dirty="0" smtClean="0">
                          <a:solidFill>
                            <a:srgbClr val="000000"/>
                          </a:solidFill>
                          <a:effectLst/>
                          <a:latin typeface="Arial Narrow" panose="020B0606020202030204" pitchFamily="34" charset="0"/>
                        </a:rPr>
                        <a:t>)</a:t>
                      </a:r>
                      <a:r>
                        <a:rPr lang="en-US" sz="1400" b="1" i="0" u="none" strike="noStrike" baseline="0" dirty="0" smtClean="0">
                          <a:solidFill>
                            <a:srgbClr val="000000"/>
                          </a:solidFill>
                          <a:effectLst/>
                          <a:latin typeface="Arial Narrow" panose="020B0606020202030204" pitchFamily="34" charset="0"/>
                        </a:rPr>
                        <a:t> 98.60</a:t>
                      </a:r>
                      <a:r>
                        <a:rPr lang="en-US" sz="1400" b="1" i="0" u="none" strike="noStrike" dirty="0" smtClean="0">
                          <a:solidFill>
                            <a:srgbClr val="000000"/>
                          </a:solidFill>
                          <a:effectLst/>
                          <a:latin typeface="Arial Narrow" panose="020B0606020202030204" pitchFamily="34" charset="0"/>
                        </a:rPr>
                        <a:t>%</a:t>
                      </a:r>
                    </a:p>
                    <a:p>
                      <a:pPr algn="l" fontAlgn="t"/>
                      <a:r>
                        <a:rPr lang="en-US" sz="1400" b="1" i="0" u="none" strike="noStrike" dirty="0" smtClean="0">
                          <a:solidFill>
                            <a:srgbClr val="000000"/>
                          </a:solidFill>
                          <a:effectLst/>
                          <a:latin typeface="Arial Narrow" panose="020B0606020202030204" pitchFamily="34" charset="0"/>
                        </a:rPr>
                        <a:t>KZN: (11</a:t>
                      </a:r>
                      <a:r>
                        <a:rPr lang="en-US" sz="1400" b="1" i="0" u="none" strike="noStrike" baseline="0" dirty="0" smtClean="0">
                          <a:solidFill>
                            <a:srgbClr val="000000"/>
                          </a:solidFill>
                          <a:effectLst/>
                          <a:latin typeface="Arial Narrow" panose="020B0606020202030204" pitchFamily="34" charset="0"/>
                        </a:rPr>
                        <a:t> 678/11 724</a:t>
                      </a:r>
                      <a:r>
                        <a:rPr lang="en-US" sz="1400" b="1" i="0" u="none" strike="noStrike" dirty="0" smtClean="0">
                          <a:solidFill>
                            <a:schemeClr val="tx1"/>
                          </a:solidFill>
                          <a:effectLst/>
                          <a:latin typeface="Arial Narrow" panose="020B0606020202030204" pitchFamily="34" charset="0"/>
                        </a:rPr>
                        <a:t>)</a:t>
                      </a:r>
                      <a:r>
                        <a:rPr lang="en-US" sz="1400" b="1" i="0" u="none" strike="noStrike" baseline="0" dirty="0" smtClean="0">
                          <a:solidFill>
                            <a:schemeClr val="tx1"/>
                          </a:solidFill>
                          <a:effectLst/>
                          <a:latin typeface="Arial Narrow" panose="020B0606020202030204" pitchFamily="34" charset="0"/>
                        </a:rPr>
                        <a:t> 99.60</a:t>
                      </a:r>
                      <a:r>
                        <a:rPr lang="en-US" sz="1400" b="1" i="0" u="none" strike="noStrike" dirty="0" smtClean="0">
                          <a:solidFill>
                            <a:schemeClr val="tx1"/>
                          </a:solidFill>
                          <a:effectLst/>
                          <a:latin typeface="Arial Narrow" panose="020B0606020202030204" pitchFamily="34" charset="0"/>
                        </a:rPr>
                        <a:t>%</a:t>
                      </a:r>
                    </a:p>
                    <a:p>
                      <a:pPr algn="l" fontAlgn="t"/>
                      <a:r>
                        <a:rPr lang="en-US" sz="1400" b="1" i="0" u="none" strike="noStrike" dirty="0" smtClean="0">
                          <a:solidFill>
                            <a:schemeClr val="tx1"/>
                          </a:solidFill>
                          <a:effectLst/>
                          <a:latin typeface="Arial Narrow" panose="020B0606020202030204" pitchFamily="34" charset="0"/>
                        </a:rPr>
                        <a:t>WC:</a:t>
                      </a:r>
                      <a:r>
                        <a:rPr lang="en-US" sz="1400" b="1" i="0" u="none" strike="noStrike" baseline="0" dirty="0" smtClean="0">
                          <a:solidFill>
                            <a:schemeClr val="tx1"/>
                          </a:solidFill>
                          <a:effectLst/>
                          <a:latin typeface="Arial Narrow" panose="020B0606020202030204" pitchFamily="34" charset="0"/>
                        </a:rPr>
                        <a:t> </a:t>
                      </a:r>
                      <a:r>
                        <a:rPr lang="en-US" sz="1400" b="1" i="0" u="none" strike="noStrike" dirty="0" smtClean="0">
                          <a:solidFill>
                            <a:schemeClr val="tx1"/>
                          </a:solidFill>
                          <a:effectLst/>
                          <a:latin typeface="Arial Narrow" panose="020B0606020202030204" pitchFamily="34" charset="0"/>
                        </a:rPr>
                        <a:t>(6 </a:t>
                      </a:r>
                      <a:r>
                        <a:rPr lang="en-US" sz="1400" b="1" i="0" u="none" strike="noStrike" baseline="0" dirty="0" smtClean="0">
                          <a:solidFill>
                            <a:schemeClr val="tx1"/>
                          </a:solidFill>
                          <a:effectLst/>
                          <a:latin typeface="Arial Narrow" panose="020B0606020202030204" pitchFamily="34" charset="0"/>
                        </a:rPr>
                        <a:t>668 / 6 868</a:t>
                      </a:r>
                      <a:r>
                        <a:rPr lang="en-US" sz="1400" b="1" i="0" u="none" strike="noStrike" dirty="0" smtClean="0">
                          <a:solidFill>
                            <a:schemeClr val="tx1"/>
                          </a:solidFill>
                          <a:effectLst/>
                          <a:latin typeface="Arial Narrow" panose="020B0606020202030204" pitchFamily="34" charset="0"/>
                        </a:rPr>
                        <a:t>)</a:t>
                      </a:r>
                      <a:r>
                        <a:rPr lang="en-US" sz="1400" b="1" i="0" u="none" strike="noStrike" baseline="0" dirty="0" smtClean="0">
                          <a:solidFill>
                            <a:schemeClr val="tx1"/>
                          </a:solidFill>
                          <a:effectLst/>
                          <a:latin typeface="Arial Narrow" panose="020B0606020202030204" pitchFamily="34" charset="0"/>
                        </a:rPr>
                        <a:t> 97.09</a:t>
                      </a:r>
                      <a:r>
                        <a:rPr lang="en-US" sz="1400" b="1" i="0" u="none" strike="noStrike" dirty="0" smtClean="0">
                          <a:solidFill>
                            <a:schemeClr val="tx1"/>
                          </a:solidFill>
                          <a:effectLst/>
                          <a:latin typeface="Arial Narrow" panose="020B0606020202030204" pitchFamily="34" charset="0"/>
                        </a:rPr>
                        <a:t>%</a:t>
                      </a:r>
                    </a:p>
                    <a:p>
                      <a:pPr algn="l" fontAlgn="t"/>
                      <a:r>
                        <a:rPr lang="en-US" sz="1400" b="1" i="0" u="none" strike="noStrike" dirty="0" smtClean="0">
                          <a:solidFill>
                            <a:srgbClr val="000000"/>
                          </a:solidFill>
                          <a:effectLst/>
                          <a:latin typeface="Arial Narrow" panose="020B0606020202030204" pitchFamily="34" charset="0"/>
                        </a:rPr>
                        <a:t>GP:</a:t>
                      </a:r>
                      <a:r>
                        <a:rPr lang="en-US" sz="1400" b="1" i="0" u="none" strike="noStrike" baseline="0" dirty="0" smtClean="0">
                          <a:solidFill>
                            <a:srgbClr val="000000"/>
                          </a:solidFill>
                          <a:effectLst/>
                          <a:latin typeface="Arial Narrow" panose="020B0606020202030204" pitchFamily="34" charset="0"/>
                        </a:rPr>
                        <a:t> </a:t>
                      </a:r>
                      <a:r>
                        <a:rPr lang="en-US" sz="1400" b="1" i="0" u="none" strike="noStrike" dirty="0" smtClean="0">
                          <a:solidFill>
                            <a:srgbClr val="000000"/>
                          </a:solidFill>
                          <a:effectLst/>
                          <a:latin typeface="Arial Narrow" panose="020B0606020202030204" pitchFamily="34" charset="0"/>
                        </a:rPr>
                        <a:t>(10 443/</a:t>
                      </a:r>
                      <a:r>
                        <a:rPr lang="en-US" sz="1400" b="1" i="0" u="none" strike="noStrike" baseline="0" dirty="0" smtClean="0">
                          <a:solidFill>
                            <a:srgbClr val="000000"/>
                          </a:solidFill>
                          <a:effectLst/>
                          <a:latin typeface="Arial Narrow" panose="020B0606020202030204" pitchFamily="34" charset="0"/>
                        </a:rPr>
                        <a:t> 10 520</a:t>
                      </a:r>
                      <a:r>
                        <a:rPr lang="en-US" sz="1400" b="1" i="0" u="none" strike="noStrike" dirty="0" smtClean="0">
                          <a:solidFill>
                            <a:srgbClr val="000000"/>
                          </a:solidFill>
                          <a:effectLst/>
                          <a:latin typeface="Arial Narrow" panose="020B0606020202030204" pitchFamily="34" charset="0"/>
                        </a:rPr>
                        <a:t>)</a:t>
                      </a:r>
                      <a:r>
                        <a:rPr lang="en-US" sz="1400" b="1" i="0" u="none" strike="noStrike" baseline="0" dirty="0" smtClean="0">
                          <a:solidFill>
                            <a:srgbClr val="000000"/>
                          </a:solidFill>
                          <a:effectLst/>
                          <a:latin typeface="Arial Narrow" panose="020B0606020202030204" pitchFamily="34" charset="0"/>
                        </a:rPr>
                        <a:t> 99.27</a:t>
                      </a:r>
                      <a:r>
                        <a:rPr lang="en-US" sz="1400" b="1" i="0" u="none" strike="noStrike" dirty="0" smtClean="0">
                          <a:solidFill>
                            <a:srgbClr val="000000"/>
                          </a:solidFill>
                          <a:effectLst/>
                          <a:latin typeface="Arial Narrow" panose="020B0606020202030204" pitchFamily="34" charset="0"/>
                        </a:rPr>
                        <a:t>%</a:t>
                      </a:r>
                    </a:p>
                    <a:p>
                      <a:pPr algn="l" fontAlgn="t"/>
                      <a:r>
                        <a:rPr lang="en-US" sz="1400" b="1" i="0" u="none" strike="noStrike" dirty="0" smtClean="0">
                          <a:solidFill>
                            <a:srgbClr val="000000"/>
                          </a:solidFill>
                          <a:effectLst/>
                          <a:latin typeface="Arial Narrow" panose="020B0606020202030204" pitchFamily="34" charset="0"/>
                        </a:rPr>
                        <a:t>EC:</a:t>
                      </a:r>
                      <a:r>
                        <a:rPr lang="en-US" sz="1400" b="1" i="0" u="none" strike="noStrike" baseline="0" dirty="0" smtClean="0">
                          <a:solidFill>
                            <a:srgbClr val="000000"/>
                          </a:solidFill>
                          <a:effectLst/>
                          <a:latin typeface="Arial Narrow" panose="020B0606020202030204" pitchFamily="34" charset="0"/>
                        </a:rPr>
                        <a:t> </a:t>
                      </a:r>
                      <a:r>
                        <a:rPr lang="en-US" sz="1400" b="1" i="0" u="none" strike="noStrike" dirty="0" smtClean="0">
                          <a:solidFill>
                            <a:srgbClr val="000000"/>
                          </a:solidFill>
                          <a:effectLst/>
                          <a:latin typeface="Arial Narrow" panose="020B0606020202030204" pitchFamily="34" charset="0"/>
                        </a:rPr>
                        <a:t>(8</a:t>
                      </a:r>
                      <a:r>
                        <a:rPr lang="en-US" sz="1400" b="1" i="0" u="none" strike="noStrike" baseline="0" dirty="0" smtClean="0">
                          <a:solidFill>
                            <a:srgbClr val="000000"/>
                          </a:solidFill>
                          <a:effectLst/>
                          <a:latin typeface="Arial Narrow" panose="020B0606020202030204" pitchFamily="34" charset="0"/>
                        </a:rPr>
                        <a:t> 874/8 923</a:t>
                      </a:r>
                      <a:r>
                        <a:rPr lang="en-US" sz="1400" b="1" i="0" u="none" strike="noStrike" dirty="0" smtClean="0">
                          <a:solidFill>
                            <a:srgbClr val="000000"/>
                          </a:solidFill>
                          <a:effectLst/>
                          <a:latin typeface="Arial Narrow" panose="020B0606020202030204" pitchFamily="34" charset="0"/>
                        </a:rPr>
                        <a:t>)</a:t>
                      </a:r>
                      <a:r>
                        <a:rPr lang="en-US" sz="1400" b="1" i="0" u="none" strike="noStrike" baseline="0" dirty="0" smtClean="0">
                          <a:solidFill>
                            <a:srgbClr val="000000"/>
                          </a:solidFill>
                          <a:effectLst/>
                          <a:latin typeface="Arial Narrow" panose="020B0606020202030204" pitchFamily="34" charset="0"/>
                        </a:rPr>
                        <a:t> 99.45 </a:t>
                      </a:r>
                      <a:r>
                        <a:rPr lang="en-US" sz="1400" b="1" i="0" u="none" strike="noStrike" dirty="0" smtClean="0">
                          <a:solidFill>
                            <a:srgbClr val="000000"/>
                          </a:solidFill>
                          <a:effectLst/>
                          <a:latin typeface="Arial Narrow" panose="020B0606020202030204" pitchFamily="34" charset="0"/>
                        </a:rPr>
                        <a: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US" sz="1400" b="0" i="0" u="none" strike="noStrike" dirty="0" smtClean="0">
                          <a:solidFill>
                            <a:srgbClr val="000000"/>
                          </a:solidFill>
                          <a:effectLst/>
                          <a:latin typeface="Arial Narrow" panose="020B0606020202030204" pitchFamily="34" charset="0"/>
                        </a:rPr>
                        <a:t>1.97%</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r>
                        <a:rPr lang="en-US" sz="1400" b="0" i="0" u="none" strike="noStrike" kern="1200" dirty="0" smtClean="0">
                          <a:solidFill>
                            <a:srgbClr val="000000"/>
                          </a:solidFill>
                          <a:effectLst/>
                          <a:latin typeface="Arial Narrow" panose="020B0606020202030204" pitchFamily="34" charset="0"/>
                          <a:ea typeface="+mn-ea"/>
                          <a:cs typeface="+mn-cs"/>
                        </a:rPr>
                        <a:t>Achieved due to effective supervision and monitoring of parolees.</a:t>
                      </a:r>
                      <a:endParaRPr lang="en-ZA" sz="1400" b="0" i="0" u="none" strike="noStrike" kern="1200" dirty="0">
                        <a:solidFill>
                          <a:srgbClr val="000000"/>
                        </a:solidFill>
                        <a:effectLst/>
                        <a:latin typeface="Arial Narrow" panose="020B0606020202030204" pitchFamily="34"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r>
                        <a:rPr lang="en-US" sz="1400" b="0" i="0" u="none" strike="noStrike" kern="1200" dirty="0" smtClean="0">
                          <a:solidFill>
                            <a:srgbClr val="000000"/>
                          </a:solidFill>
                          <a:effectLst/>
                          <a:latin typeface="Arial Narrow" panose="020B0606020202030204" pitchFamily="34" charset="0"/>
                          <a:ea typeface="+mn-ea"/>
                          <a:cs typeface="+mn-cs"/>
                        </a:rPr>
                        <a:t>n/a</a:t>
                      </a:r>
                      <a:endParaRPr lang="en-ZA" sz="1400" b="0" i="0" u="none" strike="noStrike" kern="1200" dirty="0">
                        <a:solidFill>
                          <a:srgbClr val="000000"/>
                        </a:solidFill>
                        <a:effectLst/>
                        <a:latin typeface="Arial Narrow" panose="020B0606020202030204" pitchFamily="34"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2064204">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smtClean="0">
                          <a:solidFill>
                            <a:schemeClr val="tx1"/>
                          </a:solidFill>
                          <a:effectLst/>
                          <a:latin typeface="Arial Narrow" panose="020B0606020202030204" pitchFamily="34" charset="0"/>
                          <a:ea typeface="+mn-ea"/>
                          <a:cs typeface="+mn-cs"/>
                        </a:rPr>
                        <a:t>Percentage of probationers without violations per year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31" rtl="0" eaLnBrk="1" fontAlgn="b" latinLnBrk="0" hangingPunct="1">
                        <a:lnSpc>
                          <a:spcPct val="100000"/>
                        </a:lnSpc>
                        <a:spcBef>
                          <a:spcPts val="0"/>
                        </a:spcBef>
                        <a:spcAft>
                          <a:spcPts val="0"/>
                        </a:spcAft>
                        <a:buClrTx/>
                        <a:buSzTx/>
                        <a:buFontTx/>
                        <a:buNone/>
                        <a:tabLst/>
                        <a:defRPr/>
                      </a:pPr>
                      <a:r>
                        <a:rPr lang="en-US" sz="1400" b="1" u="none" strike="noStrike" dirty="0" smtClean="0">
                          <a:solidFill>
                            <a:schemeClr val="tx1"/>
                          </a:solidFill>
                          <a:effectLst/>
                          <a:latin typeface="Arial Narrow" panose="020B0606020202030204" pitchFamily="34" charset="0"/>
                        </a:rPr>
                        <a:t>97%</a:t>
                      </a:r>
                    </a:p>
                    <a:p>
                      <a:pPr marL="0" marR="0" indent="0" algn="l" defTabSz="914331" rtl="0" eaLnBrk="1" fontAlgn="b" latinLnBrk="0" hangingPunct="1">
                        <a:lnSpc>
                          <a:spcPct val="100000"/>
                        </a:lnSpc>
                        <a:spcBef>
                          <a:spcPts val="0"/>
                        </a:spcBef>
                        <a:spcAft>
                          <a:spcPts val="0"/>
                        </a:spcAft>
                        <a:buClrTx/>
                        <a:buSzTx/>
                        <a:buFontTx/>
                        <a:buNone/>
                        <a:tabLst/>
                        <a:defRPr/>
                      </a:pPr>
                      <a:r>
                        <a:rPr lang="en-US" sz="1400" b="1" u="none" strike="noStrike" dirty="0" smtClean="0">
                          <a:solidFill>
                            <a:schemeClr val="tx1"/>
                          </a:solidFill>
                          <a:effectLst/>
                          <a:latin typeface="Arial Narrow" panose="020B0606020202030204" pitchFamily="34" charset="0"/>
                        </a:rPr>
                        <a:t>(16 674/17 190)</a:t>
                      </a:r>
                    </a:p>
                    <a:p>
                      <a:pPr marL="0" marR="0" indent="0" algn="l" defTabSz="914331" rtl="0" eaLnBrk="1" fontAlgn="b" latinLnBrk="0" hangingPunct="1">
                        <a:lnSpc>
                          <a:spcPct val="100000"/>
                        </a:lnSpc>
                        <a:spcBef>
                          <a:spcPts val="0"/>
                        </a:spcBef>
                        <a:spcAft>
                          <a:spcPts val="0"/>
                        </a:spcAft>
                        <a:buClrTx/>
                        <a:buSzTx/>
                        <a:buFontTx/>
                        <a:buNone/>
                        <a:tabLst/>
                        <a:defRPr/>
                      </a:pPr>
                      <a:endParaRPr lang="en-US" sz="1400" b="0" i="0" u="none" strike="noStrike" dirty="0" smtClean="0">
                        <a:solidFill>
                          <a:schemeClr val="tx1"/>
                        </a:solidFill>
                        <a:effectLst/>
                        <a:latin typeface="Arial Narrow" panose="020B0606020202030204" pitchFamily="34" charset="0"/>
                      </a:endParaRPr>
                    </a:p>
                    <a:p>
                      <a:pPr marL="0" marR="0" indent="0" algn="l" defTabSz="914331" rtl="0" eaLnBrk="1" fontAlgn="b" latinLnBrk="0" hangingPunct="1">
                        <a:lnSpc>
                          <a:spcPct val="100000"/>
                        </a:lnSpc>
                        <a:spcBef>
                          <a:spcPts val="0"/>
                        </a:spcBef>
                        <a:spcAft>
                          <a:spcPts val="0"/>
                        </a:spcAft>
                        <a:buClrTx/>
                        <a:buSzTx/>
                        <a:buFontTx/>
                        <a:buNone/>
                        <a:tabLst/>
                        <a:defRPr/>
                      </a:pPr>
                      <a:r>
                        <a:rPr lang="en-US" sz="1400" b="0" i="0" u="none" strike="noStrike" kern="1200" dirty="0" smtClean="0">
                          <a:solidFill>
                            <a:schemeClr val="tx1"/>
                          </a:solidFill>
                          <a:effectLst/>
                          <a:latin typeface="Arial Narrow" panose="020B0606020202030204" pitchFamily="34" charset="0"/>
                          <a:ea typeface="+mn-ea"/>
                          <a:cs typeface="Arial" panose="020B0604020202020204" pitchFamily="34" charset="0"/>
                        </a:rPr>
                        <a:t>LMN:(2 163/2 230</a:t>
                      </a:r>
                      <a:r>
                        <a:rPr lang="en-US" sz="1400" u="none" strike="noStrike" dirty="0" smtClean="0">
                          <a:solidFill>
                            <a:schemeClr val="tx1"/>
                          </a:solidFill>
                          <a:effectLst/>
                          <a:latin typeface="Arial Narrow" panose="020B0606020202030204" pitchFamily="34" charset="0"/>
                        </a:rPr>
                        <a:t>)   97%</a:t>
                      </a:r>
                    </a:p>
                    <a:p>
                      <a:pPr marL="0" marR="0" indent="0" algn="l" defTabSz="914331" rtl="0" eaLnBrk="1" fontAlgn="b" latinLnBrk="0" hangingPunct="1">
                        <a:lnSpc>
                          <a:spcPct val="100000"/>
                        </a:lnSpc>
                        <a:spcBef>
                          <a:spcPts val="0"/>
                        </a:spcBef>
                        <a:spcAft>
                          <a:spcPts val="0"/>
                        </a:spcAft>
                        <a:buClrTx/>
                        <a:buSzTx/>
                        <a:buFontTx/>
                        <a:buNone/>
                        <a:tabLst/>
                        <a:defRPr/>
                      </a:pPr>
                      <a:r>
                        <a:rPr lang="en-US" sz="1400" b="0" i="0" u="none" strike="noStrike" kern="1200" dirty="0" smtClean="0">
                          <a:solidFill>
                            <a:schemeClr val="tx1"/>
                          </a:solidFill>
                          <a:effectLst/>
                          <a:latin typeface="Arial Narrow" panose="020B0606020202030204" pitchFamily="34" charset="0"/>
                          <a:ea typeface="+mn-ea"/>
                          <a:cs typeface="Arial" panose="020B0604020202020204" pitchFamily="34" charset="0"/>
                        </a:rPr>
                        <a:t>FS/NC:(2 131/2 197</a:t>
                      </a:r>
                      <a:r>
                        <a:rPr lang="en-US" sz="1400" u="none" strike="noStrike" dirty="0" smtClean="0">
                          <a:solidFill>
                            <a:schemeClr val="tx1"/>
                          </a:solidFill>
                          <a:effectLst/>
                          <a:latin typeface="Arial Narrow" panose="020B0606020202030204" pitchFamily="34" charset="0"/>
                        </a:rPr>
                        <a:t>) 97%</a:t>
                      </a:r>
                      <a:endParaRPr lang="en-US" sz="1400" b="0" i="0" u="none" strike="noStrike" dirty="0" smtClean="0">
                        <a:solidFill>
                          <a:schemeClr val="tx1"/>
                        </a:solidFill>
                        <a:effectLst/>
                        <a:latin typeface="Arial Narrow" panose="020B0606020202030204" pitchFamily="34" charset="0"/>
                      </a:endParaRPr>
                    </a:p>
                    <a:p>
                      <a:pPr marL="0" marR="0" indent="0" algn="l" defTabSz="914331" rtl="0" eaLnBrk="1" fontAlgn="b" latinLnBrk="0" hangingPunct="1">
                        <a:lnSpc>
                          <a:spcPct val="100000"/>
                        </a:lnSpc>
                        <a:spcBef>
                          <a:spcPts val="0"/>
                        </a:spcBef>
                        <a:spcAft>
                          <a:spcPts val="0"/>
                        </a:spcAft>
                        <a:buClrTx/>
                        <a:buSzTx/>
                        <a:buFontTx/>
                        <a:buNone/>
                        <a:tabLst/>
                        <a:defRPr/>
                      </a:pPr>
                      <a:r>
                        <a:rPr lang="en-US" sz="1400" b="0" i="0" u="none" strike="noStrike" kern="1200" dirty="0" smtClean="0">
                          <a:solidFill>
                            <a:schemeClr val="tx1"/>
                          </a:solidFill>
                          <a:effectLst/>
                          <a:latin typeface="Arial Narrow" panose="020B0606020202030204" pitchFamily="34" charset="0"/>
                          <a:ea typeface="+mn-ea"/>
                          <a:cs typeface="Arial" panose="020B0604020202020204" pitchFamily="34" charset="0"/>
                        </a:rPr>
                        <a:t>KZN</a:t>
                      </a:r>
                      <a:r>
                        <a:rPr lang="en-US" sz="1400" b="0" i="0" u="none" strike="noStrike" kern="1200" dirty="0" smtClean="0">
                          <a:solidFill>
                            <a:schemeClr val="tx1"/>
                          </a:solidFill>
                          <a:effectLst/>
                          <a:latin typeface="Arial Narrow" panose="020B0606020202030204" pitchFamily="34" charset="0"/>
                          <a:ea typeface="+mn-ea"/>
                          <a:cs typeface="Arial" panose="020B0604020202020204" pitchFamily="34" charset="0"/>
                          <a:sym typeface="Wingdings" panose="05000000000000000000" pitchFamily="2" charset="2"/>
                        </a:rPr>
                        <a:t>:(2 594/2 675</a:t>
                      </a:r>
                      <a:r>
                        <a:rPr lang="en-US" sz="1400" u="none" strike="noStrike" dirty="0" smtClean="0">
                          <a:solidFill>
                            <a:schemeClr val="tx1"/>
                          </a:solidFill>
                          <a:effectLst/>
                          <a:latin typeface="Arial Narrow" panose="020B0606020202030204" pitchFamily="34" charset="0"/>
                        </a:rPr>
                        <a:t>) 97%</a:t>
                      </a:r>
                    </a:p>
                    <a:p>
                      <a:pPr marL="0" marR="0" indent="0" algn="l" defTabSz="914331" rtl="0" eaLnBrk="1" fontAlgn="b" latinLnBrk="0" hangingPunct="1">
                        <a:lnSpc>
                          <a:spcPct val="100000"/>
                        </a:lnSpc>
                        <a:spcBef>
                          <a:spcPts val="0"/>
                        </a:spcBef>
                        <a:spcAft>
                          <a:spcPts val="0"/>
                        </a:spcAft>
                        <a:buClrTx/>
                        <a:buSzTx/>
                        <a:buFontTx/>
                        <a:buNone/>
                        <a:tabLst/>
                        <a:defRPr/>
                      </a:pPr>
                      <a:r>
                        <a:rPr lang="en-US" sz="1400" b="0" i="0" u="none" strike="noStrike" kern="1200" dirty="0" smtClean="0">
                          <a:solidFill>
                            <a:schemeClr val="tx1"/>
                          </a:solidFill>
                          <a:effectLst/>
                          <a:latin typeface="Arial Narrow" panose="020B0606020202030204" pitchFamily="34" charset="0"/>
                          <a:ea typeface="+mn-ea"/>
                          <a:cs typeface="Arial" panose="020B0604020202020204" pitchFamily="34" charset="0"/>
                          <a:sym typeface="Wingdings" panose="05000000000000000000" pitchFamily="2" charset="2"/>
                        </a:rPr>
                        <a:t>WC:(3 984/4 107</a:t>
                      </a:r>
                      <a:r>
                        <a:rPr lang="en-US" sz="1400" u="none" strike="noStrike" dirty="0" smtClean="0">
                          <a:solidFill>
                            <a:schemeClr val="tx1"/>
                          </a:solidFill>
                          <a:effectLst/>
                          <a:latin typeface="Arial Narrow" panose="020B0606020202030204" pitchFamily="34" charset="0"/>
                        </a:rPr>
                        <a:t>)  97%</a:t>
                      </a:r>
                      <a:endParaRPr lang="en-US" sz="1400" b="0" i="0" u="none" strike="noStrike" dirty="0" smtClean="0">
                        <a:solidFill>
                          <a:schemeClr val="tx1"/>
                        </a:solidFill>
                        <a:effectLst/>
                        <a:latin typeface="Arial Narrow" panose="020B0606020202030204" pitchFamily="34" charset="0"/>
                      </a:endParaRPr>
                    </a:p>
                    <a:p>
                      <a:pPr marL="0" marR="0" indent="0" algn="l" defTabSz="914331" rtl="0" eaLnBrk="1" fontAlgn="b" latinLnBrk="0" hangingPunct="1">
                        <a:lnSpc>
                          <a:spcPct val="100000"/>
                        </a:lnSpc>
                        <a:spcBef>
                          <a:spcPts val="0"/>
                        </a:spcBef>
                        <a:spcAft>
                          <a:spcPts val="0"/>
                        </a:spcAft>
                        <a:buClrTx/>
                        <a:buSzTx/>
                        <a:buFontTx/>
                        <a:buNone/>
                        <a:tabLst/>
                        <a:defRPr/>
                      </a:pPr>
                      <a:r>
                        <a:rPr lang="en-US" sz="1400" b="0" i="0" u="none" strike="noStrike" kern="1200" dirty="0" smtClean="0">
                          <a:solidFill>
                            <a:schemeClr val="tx1"/>
                          </a:solidFill>
                          <a:effectLst/>
                          <a:latin typeface="Arial Narrow" panose="020B0606020202030204" pitchFamily="34" charset="0"/>
                          <a:ea typeface="+mn-ea"/>
                          <a:cs typeface="Arial" panose="020B0604020202020204" pitchFamily="34" charset="0"/>
                          <a:sym typeface="Wingdings" panose="05000000000000000000" pitchFamily="2" charset="2"/>
                        </a:rPr>
                        <a:t>GP: </a:t>
                      </a:r>
                      <a:r>
                        <a:rPr lang="en-US" sz="1400" u="none" strike="noStrike" dirty="0" smtClean="0">
                          <a:solidFill>
                            <a:schemeClr val="tx1"/>
                          </a:solidFill>
                          <a:effectLst/>
                          <a:latin typeface="Arial Narrow" panose="020B0606020202030204" pitchFamily="34" charset="0"/>
                        </a:rPr>
                        <a:t>(2 397/2 471)   97%</a:t>
                      </a:r>
                      <a:endParaRPr lang="en-US" sz="1400" b="0" i="0" u="none" strike="noStrike" dirty="0" smtClean="0">
                        <a:solidFill>
                          <a:schemeClr val="tx1"/>
                        </a:solidFill>
                        <a:effectLst/>
                        <a:latin typeface="Arial Narrow" panose="020B0606020202030204" pitchFamily="34" charset="0"/>
                      </a:endParaRPr>
                    </a:p>
                    <a:p>
                      <a:pPr marL="0" marR="0" indent="0" algn="l" defTabSz="914331" rtl="0" eaLnBrk="1" fontAlgn="b" latinLnBrk="0" hangingPunct="1">
                        <a:lnSpc>
                          <a:spcPct val="100000"/>
                        </a:lnSpc>
                        <a:spcBef>
                          <a:spcPts val="0"/>
                        </a:spcBef>
                        <a:spcAft>
                          <a:spcPts val="0"/>
                        </a:spcAft>
                        <a:buClrTx/>
                        <a:buSzTx/>
                        <a:buFontTx/>
                        <a:buNone/>
                        <a:tabLst/>
                        <a:defRPr/>
                      </a:pPr>
                      <a:r>
                        <a:rPr lang="en-US" sz="1400" b="0" i="0" u="none" strike="noStrike" kern="1200" dirty="0" smtClean="0">
                          <a:solidFill>
                            <a:schemeClr val="tx1"/>
                          </a:solidFill>
                          <a:effectLst/>
                          <a:latin typeface="Arial Narrow" panose="020B0606020202030204" pitchFamily="34" charset="0"/>
                          <a:ea typeface="+mn-ea"/>
                          <a:cs typeface="Arial" panose="020B0604020202020204" pitchFamily="34" charset="0"/>
                          <a:sym typeface="Wingdings" panose="05000000000000000000" pitchFamily="2" charset="2"/>
                        </a:rPr>
                        <a:t>EC:(3 405/3 510</a:t>
                      </a:r>
                      <a:r>
                        <a:rPr lang="en-US" sz="1400" u="none" strike="noStrike" dirty="0" smtClean="0">
                          <a:solidFill>
                            <a:schemeClr val="tx1"/>
                          </a:solidFill>
                          <a:effectLst/>
                          <a:latin typeface="Arial Narrow" panose="020B0606020202030204" pitchFamily="34" charset="0"/>
                        </a:rPr>
                        <a:t>)   97%</a:t>
                      </a:r>
                      <a:endParaRPr lang="en-US" sz="1400" b="0" i="0" u="none" strike="noStrike" dirty="0">
                        <a:solidFill>
                          <a:schemeClr val="tx1"/>
                        </a:solidFill>
                        <a:effectLst/>
                        <a:latin typeface="Arial Narrow" panose="020B0606020202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98.98%</a:t>
                      </a:r>
                    </a:p>
                    <a:p>
                      <a:pPr marL="0" marR="0" lvl="0" indent="0" algn="l" defTabSz="914331" rtl="0" eaLnBrk="1" fontAlgn="t"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(12 979/ 13113)</a:t>
                      </a:r>
                    </a:p>
                    <a:p>
                      <a:pPr marL="0" marR="0" lvl="0" indent="0" algn="l" defTabSz="914331" rtl="0" eaLnBrk="1" fontAlgn="t" latinLnBrk="0" hangingPunct="1">
                        <a:lnSpc>
                          <a:spcPct val="100000"/>
                        </a:lnSpc>
                        <a:spcBef>
                          <a:spcPts val="0"/>
                        </a:spcBef>
                        <a:spcAft>
                          <a:spcPts val="0"/>
                        </a:spcAft>
                        <a:buClrTx/>
                        <a:buSzTx/>
                        <a:buFontTx/>
                        <a:buNone/>
                        <a:tabLst/>
                        <a:defRPr/>
                      </a:pPr>
                      <a:endParaRPr kumimoji="0" lang="en-ZA" sz="14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endParaRPr>
                    </a:p>
                    <a:p>
                      <a:pPr marL="0" marR="0" lvl="0" indent="0" algn="l" defTabSz="914331" rtl="0" eaLnBrk="1" fontAlgn="t"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LMN  (1 618/1 631) 99.20%</a:t>
                      </a:r>
                    </a:p>
                    <a:p>
                      <a:pPr marL="0" marR="0" lvl="0" indent="0" algn="l" defTabSz="914331" rtl="0" eaLnBrk="1" fontAlgn="t"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FS/NC  (1 571/ 1 588</a:t>
                      </a:r>
                      <a:r>
                        <a:rPr kumimoji="0" lang="en-US" sz="1400" b="1" i="0" u="none" strike="noStrike" kern="1200" cap="none" spc="0" normalizeH="0" baseline="0" dirty="0" smtClean="0">
                          <a:ln>
                            <a:noFill/>
                          </a:ln>
                          <a:solidFill>
                            <a:schemeClr val="tx1"/>
                          </a:solidFill>
                          <a:effectLst/>
                          <a:uLnTx/>
                          <a:uFillTx/>
                          <a:latin typeface="Arial Narrow" panose="020B0606020202030204" pitchFamily="34" charset="0"/>
                          <a:ea typeface="+mn-ea"/>
                          <a:cs typeface="+mn-cs"/>
                        </a:rPr>
                        <a:t>) 98.93%</a:t>
                      </a:r>
                    </a:p>
                    <a:p>
                      <a:pPr marL="0" marR="0" lvl="0" indent="0" algn="l" defTabSz="914331" rtl="0" eaLnBrk="1" fontAlgn="t"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KZN  (2 275/ 2 284</a:t>
                      </a:r>
                      <a:r>
                        <a:rPr kumimoji="0" lang="en-US" sz="1400" b="1" i="0" u="none" strike="noStrike" kern="1200" cap="none" spc="0" normalizeH="0" baseline="0" dirty="0" smtClean="0">
                          <a:ln>
                            <a:noFill/>
                          </a:ln>
                          <a:solidFill>
                            <a:schemeClr val="tx1"/>
                          </a:solidFill>
                          <a:effectLst/>
                          <a:uLnTx/>
                          <a:uFillTx/>
                          <a:latin typeface="Arial Narrow" panose="020B0606020202030204" pitchFamily="34" charset="0"/>
                          <a:ea typeface="+mn-ea"/>
                          <a:cs typeface="+mn-cs"/>
                        </a:rPr>
                        <a:t>) 99.59%</a:t>
                      </a:r>
                    </a:p>
                    <a:p>
                      <a:pPr marL="0" marR="0" lvl="0" indent="0" algn="l" defTabSz="914331" rtl="0" eaLnBrk="1" fontAlgn="t"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WC  (3 399 / 3 468</a:t>
                      </a:r>
                      <a:r>
                        <a:rPr kumimoji="0" lang="en-US" sz="1400" b="1" i="0" u="none" strike="noStrike" kern="1200" cap="none" spc="0" normalizeH="0" baseline="0" dirty="0" smtClean="0">
                          <a:ln>
                            <a:noFill/>
                          </a:ln>
                          <a:solidFill>
                            <a:schemeClr val="tx1"/>
                          </a:solidFill>
                          <a:effectLst/>
                          <a:uLnTx/>
                          <a:uFillTx/>
                          <a:latin typeface="Arial Narrow" panose="020B0606020202030204" pitchFamily="34" charset="0"/>
                          <a:ea typeface="+mn-ea"/>
                          <a:cs typeface="+mn-cs"/>
                        </a:rPr>
                        <a:t>) 98.02%</a:t>
                      </a:r>
                    </a:p>
                    <a:p>
                      <a:pPr marL="0" marR="0" lvl="0" indent="0" algn="l" defTabSz="914331" rtl="0" eaLnBrk="1" fontAlgn="t"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GP  (1 835/ 1 850</a:t>
                      </a:r>
                      <a:r>
                        <a:rPr kumimoji="0" lang="en-US" sz="1400" b="1" i="0" u="none" strike="noStrike" kern="1200" cap="none" spc="0" normalizeH="0" baseline="0" dirty="0" smtClean="0">
                          <a:ln>
                            <a:noFill/>
                          </a:ln>
                          <a:solidFill>
                            <a:schemeClr val="tx1"/>
                          </a:solidFill>
                          <a:effectLst/>
                          <a:uLnTx/>
                          <a:uFillTx/>
                          <a:latin typeface="Arial Narrow" panose="020B0606020202030204" pitchFamily="34" charset="0"/>
                          <a:ea typeface="+mn-ea"/>
                          <a:cs typeface="+mn-cs"/>
                        </a:rPr>
                        <a:t>) 99.17%</a:t>
                      </a:r>
                    </a:p>
                    <a:p>
                      <a:pPr marL="0" marR="0" lvl="0" indent="0" algn="l" defTabSz="914331" rtl="0" eaLnBrk="1" fontAlgn="t"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EC (2 281/2 292</a:t>
                      </a:r>
                      <a:r>
                        <a:rPr kumimoji="0" lang="en-US" sz="1400" b="1" i="0" u="none" strike="noStrike" kern="1200" cap="none" spc="0" normalizeH="0" baseline="0" dirty="0" smtClean="0">
                          <a:ln>
                            <a:noFill/>
                          </a:ln>
                          <a:solidFill>
                            <a:schemeClr val="tx1"/>
                          </a:solidFill>
                          <a:effectLst/>
                          <a:uLnTx/>
                          <a:uFillTx/>
                          <a:latin typeface="Arial Narrow" panose="020B0606020202030204" pitchFamily="34" charset="0"/>
                          <a:ea typeface="+mn-ea"/>
                          <a:cs typeface="+mn-cs"/>
                        </a:rPr>
                        <a:t>) 99.52%</a:t>
                      </a:r>
                      <a:endParaRPr kumimoji="0" lang="en-US" sz="1400" b="1" i="0" u="none" strike="noStrike" kern="1200" cap="none" spc="0" normalizeH="0" baseline="0" dirty="0">
                        <a:ln>
                          <a:noFill/>
                        </a:ln>
                        <a:solidFill>
                          <a:schemeClr val="tx1"/>
                        </a:solidFill>
                        <a:effectLst/>
                        <a:uLnTx/>
                        <a:uFillTx/>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US" sz="1400" b="0" i="0" u="none" strike="noStrike" dirty="0" smtClean="0">
                          <a:solidFill>
                            <a:srgbClr val="000000"/>
                          </a:solidFill>
                          <a:effectLst/>
                          <a:latin typeface="Arial Narrow" panose="020B0606020202030204" pitchFamily="34" charset="0"/>
                        </a:rPr>
                        <a:t>1.98%</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r>
                        <a:rPr lang="en-US" sz="1400" b="0" i="0" u="none" strike="noStrike" kern="1200" dirty="0" smtClean="0">
                          <a:solidFill>
                            <a:srgbClr val="000000"/>
                          </a:solidFill>
                          <a:effectLst/>
                          <a:latin typeface="Arial Narrow" panose="020B0606020202030204" pitchFamily="34" charset="0"/>
                          <a:ea typeface="+mn-ea"/>
                          <a:cs typeface="+mn-cs"/>
                        </a:rPr>
                        <a:t>Achieved due to effective supervision and monitoring of  probationers.</a:t>
                      </a:r>
                    </a:p>
                    <a:p>
                      <a:pPr marL="0" algn="l" defTabSz="914331" rtl="0" eaLnBrk="1" fontAlgn="t" latinLnBrk="0" hangingPunct="1"/>
                      <a:endParaRPr lang="en-US" sz="1400" b="0" i="0" u="none" strike="noStrike" kern="1200" dirty="0" smtClean="0">
                        <a:solidFill>
                          <a:srgbClr val="000000"/>
                        </a:solidFill>
                        <a:effectLst/>
                        <a:latin typeface="Arial Narrow" panose="020B0606020202030204" pitchFamily="34"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r>
                        <a:rPr lang="en-US" sz="1400" b="0" i="0" u="none" strike="noStrike" kern="1200" dirty="0" smtClean="0">
                          <a:solidFill>
                            <a:srgbClr val="000000"/>
                          </a:solidFill>
                          <a:effectLst/>
                          <a:latin typeface="Arial Narrow" panose="020B0606020202030204" pitchFamily="34" charset="0"/>
                          <a:ea typeface="+mn-ea"/>
                          <a:cs typeface="+mn-cs"/>
                        </a:rPr>
                        <a:t>n/a</a:t>
                      </a:r>
                      <a:endParaRPr lang="en-ZA" sz="1400" b="0" i="0" u="none" strike="noStrike" kern="1200" dirty="0">
                        <a:solidFill>
                          <a:srgbClr val="000000"/>
                        </a:solidFill>
                        <a:effectLst/>
                        <a:latin typeface="Arial Narrow" panose="020B0606020202030204" pitchFamily="34"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bl>
          </a:graphicData>
        </a:graphic>
      </p:graphicFrame>
      <p:sp>
        <p:nvSpPr>
          <p:cNvPr id="7" name="Title 3"/>
          <p:cNvSpPr>
            <a:spLocks noGrp="1"/>
          </p:cNvSpPr>
          <p:nvPr>
            <p:ph type="title"/>
          </p:nvPr>
        </p:nvSpPr>
        <p:spPr>
          <a:xfrm>
            <a:off x="344478" y="533401"/>
            <a:ext cx="8647112" cy="795670"/>
          </a:xfrm>
        </p:spPr>
        <p:txBody>
          <a:bodyPr/>
          <a:lstStyle/>
          <a:p>
            <a:pPr lvl="0" algn="ctr">
              <a:lnSpc>
                <a:spcPct val="110000"/>
              </a:lnSpc>
            </a:pPr>
            <a:r>
              <a:rPr lang="en-US" sz="2400" kern="1200" dirty="0">
                <a:solidFill>
                  <a:srgbClr val="006600"/>
                </a:solidFill>
              </a:rPr>
              <a:t>PROGRAMME </a:t>
            </a:r>
            <a:r>
              <a:rPr lang="en-US" sz="2400" kern="1200" dirty="0" smtClean="0">
                <a:solidFill>
                  <a:srgbClr val="006600"/>
                </a:solidFill>
              </a:rPr>
              <a:t>5: SOCIAL REINTEGRATION </a:t>
            </a:r>
            <a:r>
              <a:rPr lang="en-US" sz="2400" kern="1200" dirty="0" smtClean="0">
                <a:solidFill>
                  <a:srgbClr val="FF0000"/>
                </a:solidFill>
              </a:rPr>
              <a:t/>
            </a:r>
            <a:br>
              <a:rPr lang="en-US" sz="2400" kern="1200" dirty="0" smtClean="0">
                <a:solidFill>
                  <a:srgbClr val="FF0000"/>
                </a:solidFill>
              </a:rPr>
            </a:br>
            <a:r>
              <a:rPr lang="en-US" sz="2400" kern="1200" dirty="0" smtClean="0"/>
              <a:t>SUPERVISION</a:t>
            </a:r>
            <a:r>
              <a:rPr lang="en-US" sz="2400" kern="1200" dirty="0">
                <a:solidFill>
                  <a:srgbClr val="FF0000"/>
                </a:solidFill>
              </a:rPr>
              <a:t/>
            </a:r>
            <a:br>
              <a:rPr lang="en-US" sz="2400" kern="1200" dirty="0">
                <a:solidFill>
                  <a:srgbClr val="FF0000"/>
                </a:solidFill>
              </a:rPr>
            </a:br>
            <a:endParaRPr lang="en-US" sz="2400" dirty="0"/>
          </a:p>
        </p:txBody>
      </p:sp>
    </p:spTree>
    <p:extLst>
      <p:ext uri="{BB962C8B-B14F-4D97-AF65-F5344CB8AC3E}">
        <p14:creationId xmlns:p14="http://schemas.microsoft.com/office/powerpoint/2010/main" xmlns="" val="27266154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1113148513"/>
              </p:ext>
            </p:extLst>
          </p:nvPr>
        </p:nvGraphicFramePr>
        <p:xfrm>
          <a:off x="188259" y="1502022"/>
          <a:ext cx="8621786" cy="4258698"/>
        </p:xfrm>
        <a:graphic>
          <a:graphicData uri="http://schemas.openxmlformats.org/drawingml/2006/table">
            <a:tbl>
              <a:tblPr firstRow="1" bandRow="1">
                <a:tableStyleId>{5C22544A-7EE6-4342-B048-85BDC9FD1C3A}</a:tableStyleId>
              </a:tblPr>
              <a:tblGrid>
                <a:gridCol w="1600190">
                  <a:extLst>
                    <a:ext uri="{9D8B030D-6E8A-4147-A177-3AD203B41FA5}">
                      <a16:colId xmlns:a16="http://schemas.microsoft.com/office/drawing/2014/main" xmlns="" val="20000"/>
                    </a:ext>
                  </a:extLst>
                </a:gridCol>
                <a:gridCol w="1139171">
                  <a:extLst>
                    <a:ext uri="{9D8B030D-6E8A-4147-A177-3AD203B41FA5}">
                      <a16:colId xmlns:a16="http://schemas.microsoft.com/office/drawing/2014/main" xmlns="" val="20001"/>
                    </a:ext>
                  </a:extLst>
                </a:gridCol>
                <a:gridCol w="1633695">
                  <a:extLst>
                    <a:ext uri="{9D8B030D-6E8A-4147-A177-3AD203B41FA5}">
                      <a16:colId xmlns:a16="http://schemas.microsoft.com/office/drawing/2014/main" xmlns="" val="20002"/>
                    </a:ext>
                  </a:extLst>
                </a:gridCol>
                <a:gridCol w="1116272">
                  <a:extLst>
                    <a:ext uri="{9D8B030D-6E8A-4147-A177-3AD203B41FA5}">
                      <a16:colId xmlns:a16="http://schemas.microsoft.com/office/drawing/2014/main" xmlns="" val="20003"/>
                    </a:ext>
                  </a:extLst>
                </a:gridCol>
                <a:gridCol w="2151117">
                  <a:extLst>
                    <a:ext uri="{9D8B030D-6E8A-4147-A177-3AD203B41FA5}">
                      <a16:colId xmlns:a16="http://schemas.microsoft.com/office/drawing/2014/main" xmlns="" val="20004"/>
                    </a:ext>
                  </a:extLst>
                </a:gridCol>
                <a:gridCol w="981341">
                  <a:extLst>
                    <a:ext uri="{9D8B030D-6E8A-4147-A177-3AD203B41FA5}">
                      <a16:colId xmlns:a16="http://schemas.microsoft.com/office/drawing/2014/main" xmlns="" val="20005"/>
                    </a:ext>
                  </a:extLst>
                </a:gridCol>
              </a:tblGrid>
              <a:tr h="612528">
                <a:tc>
                  <a:txBody>
                    <a:bodyPr/>
                    <a:lstStyle/>
                    <a:p>
                      <a:pPr marL="0" algn="l" defTabSz="914331" rtl="0" eaLnBrk="1" fontAlgn="t" latinLnBrk="0" hangingPunct="1"/>
                      <a:r>
                        <a:rPr lang="en-US" sz="1400" b="1" i="0" u="none" strike="noStrike" kern="1200" dirty="0" smtClean="0">
                          <a:solidFill>
                            <a:schemeClr val="bg1"/>
                          </a:solidFill>
                          <a:effectLst/>
                          <a:latin typeface="Arial Narrow" panose="020B0606020202030204" pitchFamily="34" charset="0"/>
                          <a:ea typeface="+mn-ea"/>
                          <a:cs typeface="+mn-cs"/>
                        </a:rPr>
                        <a:t>Performance Indicator</a:t>
                      </a:r>
                      <a:endParaRPr lang="en-US" sz="1400" b="1" i="0" u="none" strike="noStrike" kern="1200" dirty="0">
                        <a:solidFill>
                          <a:schemeClr val="bg1"/>
                        </a:solidFill>
                        <a:effectLst/>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400" b="1" i="0" u="none" strike="noStrike" kern="1200" dirty="0" smtClean="0">
                          <a:solidFill>
                            <a:schemeClr val="bg1"/>
                          </a:solidFill>
                          <a:effectLst/>
                          <a:latin typeface="Arial Narrow" panose="020B0606020202030204" pitchFamily="34" charset="0"/>
                          <a:ea typeface="+mn-ea"/>
                          <a:cs typeface="+mn-cs"/>
                        </a:rPr>
                        <a:t>Q3 Target 2019/20 </a:t>
                      </a:r>
                      <a:endParaRPr lang="en-US" sz="1400" b="1" i="0" u="none" strike="noStrike" kern="1200" dirty="0">
                        <a:solidFill>
                          <a:schemeClr val="bg1"/>
                        </a:solidFill>
                        <a:effectLst/>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400" b="1" i="0" u="none" strike="noStrike" kern="1200" dirty="0" smtClean="0">
                          <a:solidFill>
                            <a:schemeClr val="bg1"/>
                          </a:solidFill>
                          <a:effectLst/>
                          <a:latin typeface="Arial Narrow" panose="020B0606020202030204" pitchFamily="34" charset="0"/>
                          <a:ea typeface="+mn-ea"/>
                          <a:cs typeface="+mn-cs"/>
                        </a:rPr>
                        <a:t>Quarter 3 Performance</a:t>
                      </a:r>
                      <a:endParaRPr lang="en-US" sz="1400" b="1" i="0" u="none" strike="noStrike" kern="1200" dirty="0">
                        <a:solidFill>
                          <a:schemeClr val="bg1"/>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400" b="1" i="0" u="none" strike="noStrike" kern="1200" dirty="0" smtClean="0">
                          <a:solidFill>
                            <a:schemeClr val="bg1"/>
                          </a:solidFill>
                          <a:effectLst/>
                          <a:latin typeface="Arial Narrow" panose="020B0606020202030204" pitchFamily="34" charset="0"/>
                          <a:ea typeface="+mn-ea"/>
                          <a:cs typeface="+mn-cs"/>
                        </a:rPr>
                        <a:t>Deviation from planned  target</a:t>
                      </a:r>
                      <a:endParaRPr lang="en-US" sz="1400" b="1" i="0" u="none" strike="noStrike" kern="1200" dirty="0">
                        <a:solidFill>
                          <a:schemeClr val="bg1"/>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smtClean="0">
                          <a:solidFill>
                            <a:schemeClr val="bg1"/>
                          </a:solidFill>
                          <a:effectLst/>
                          <a:latin typeface="Arial Narrow" panose="020B0606020202030204" pitchFamily="34" charset="0"/>
                          <a:ea typeface="+mn-ea"/>
                          <a:cs typeface="+mn-cs"/>
                        </a:rPr>
                        <a:t>Reasons for over/under achievement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smtClean="0">
                          <a:solidFill>
                            <a:schemeClr val="bg1"/>
                          </a:solidFill>
                          <a:effectLst/>
                          <a:latin typeface="Arial Narrow" panose="020B0606020202030204" pitchFamily="34" charset="0"/>
                          <a:ea typeface="+mn-ea"/>
                          <a:cs typeface="+mn-cs"/>
                        </a:rPr>
                        <a:t>Corrective action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1581150">
                <a:tc>
                  <a:txBody>
                    <a:bodyPr/>
                    <a:lstStyle/>
                    <a:p>
                      <a:pPr algn="l" fontAlgn="t"/>
                      <a:r>
                        <a:rPr lang="en-US" sz="1400" b="1" i="0" u="none" strike="noStrike" kern="1200" dirty="0">
                          <a:solidFill>
                            <a:schemeClr val="tx1"/>
                          </a:solidFill>
                          <a:effectLst/>
                          <a:latin typeface="Arial Narrow" panose="020B0606020202030204" pitchFamily="34" charset="0"/>
                          <a:ea typeface="+mn-ea"/>
                          <a:cs typeface="+mn-cs"/>
                        </a:rPr>
                        <a:t>Number of victims/ offended, </a:t>
                      </a:r>
                      <a:r>
                        <a:rPr lang="en-US" sz="1400" b="1" i="0" u="none" strike="noStrike" kern="1200" dirty="0" smtClean="0">
                          <a:solidFill>
                            <a:schemeClr val="tx1"/>
                          </a:solidFill>
                          <a:effectLst/>
                          <a:latin typeface="Arial Narrow" panose="020B0606020202030204" pitchFamily="34" charset="0"/>
                          <a:ea typeface="+mn-ea"/>
                          <a:cs typeface="+mn-cs"/>
                        </a:rPr>
                        <a:t>who participate</a:t>
                      </a:r>
                    </a:p>
                    <a:p>
                      <a:pPr algn="l" fontAlgn="t"/>
                      <a:r>
                        <a:rPr lang="en-US" sz="1400" b="1" i="0" u="none" strike="noStrike" kern="1200" dirty="0" smtClean="0">
                          <a:solidFill>
                            <a:schemeClr val="tx1"/>
                          </a:solidFill>
                          <a:effectLst/>
                          <a:latin typeface="Arial Narrow" panose="020B0606020202030204" pitchFamily="34" charset="0"/>
                          <a:ea typeface="+mn-ea"/>
                          <a:cs typeface="+mn-cs"/>
                        </a:rPr>
                        <a:t>in </a:t>
                      </a:r>
                      <a:r>
                        <a:rPr lang="en-US" sz="1400" b="1" i="0" u="none" strike="noStrike" kern="1200" dirty="0">
                          <a:solidFill>
                            <a:schemeClr val="tx1"/>
                          </a:solidFill>
                          <a:effectLst/>
                          <a:latin typeface="Arial Narrow" panose="020B0606020202030204" pitchFamily="34" charset="0"/>
                          <a:ea typeface="+mn-ea"/>
                          <a:cs typeface="+mn-cs"/>
                        </a:rPr>
                        <a:t>restorative </a:t>
                      </a:r>
                      <a:r>
                        <a:rPr lang="en-US" sz="1400" b="1" i="0" u="none" strike="noStrike" kern="1200" dirty="0" smtClean="0">
                          <a:solidFill>
                            <a:schemeClr val="tx1"/>
                          </a:solidFill>
                          <a:effectLst/>
                          <a:latin typeface="Arial Narrow" panose="020B0606020202030204" pitchFamily="34" charset="0"/>
                          <a:ea typeface="+mn-ea"/>
                          <a:cs typeface="+mn-cs"/>
                        </a:rPr>
                        <a:t>justice programme </a:t>
                      </a:r>
                    </a:p>
                    <a:p>
                      <a:pPr algn="l" fontAlgn="t"/>
                      <a:endParaRPr lang="en-US" sz="1400" b="1" i="0" u="none" strike="noStrike" kern="1200" dirty="0" smtClean="0">
                        <a:solidFill>
                          <a:schemeClr val="bg2">
                            <a:lumMod val="60000"/>
                            <a:lumOff val="40000"/>
                          </a:schemeClr>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400" b="1" i="0" u="none" strike="noStrike" dirty="0" smtClean="0">
                          <a:solidFill>
                            <a:srgbClr val="000000"/>
                          </a:solidFill>
                          <a:effectLst/>
                          <a:latin typeface="Arial Narrow" panose="020B0606020202030204" pitchFamily="34" charset="0"/>
                        </a:rPr>
                        <a:t>5</a:t>
                      </a:r>
                      <a:r>
                        <a:rPr lang="en-US" sz="1400" b="1" i="0" u="none" strike="noStrike" baseline="0" dirty="0" smtClean="0">
                          <a:solidFill>
                            <a:srgbClr val="000000"/>
                          </a:solidFill>
                          <a:effectLst/>
                          <a:latin typeface="Arial Narrow" panose="020B0606020202030204" pitchFamily="34" charset="0"/>
                        </a:rPr>
                        <a:t> 670</a:t>
                      </a:r>
                      <a:endParaRPr lang="en-US" sz="1400" b="1" i="0" u="none" strike="noStrike" dirty="0" smtClean="0">
                        <a:solidFill>
                          <a:srgbClr val="000000"/>
                        </a:solidFill>
                        <a:effectLst/>
                        <a:latin typeface="Arial Narrow" panose="020B0606020202030204" pitchFamily="34" charset="0"/>
                      </a:endParaRPr>
                    </a:p>
                    <a:p>
                      <a:pPr algn="l" fontAlgn="t"/>
                      <a:endParaRPr lang="en-US" sz="1400" b="0" i="0" u="none" strike="noStrike" dirty="0" smtClean="0">
                        <a:solidFill>
                          <a:srgbClr val="000000"/>
                        </a:solidFill>
                        <a:effectLst/>
                        <a:latin typeface="Arial Narrow" panose="020B0606020202030204" pitchFamily="34" charset="0"/>
                      </a:endParaRPr>
                    </a:p>
                    <a:p>
                      <a:pPr marL="0" algn="l" defTabSz="914331" rtl="0" eaLnBrk="1" fontAlgn="t" latinLnBrk="0" hangingPunct="1"/>
                      <a:r>
                        <a:rPr lang="en-US" sz="1400" b="0" i="0" u="none" strike="noStrike" kern="1200" dirty="0" smtClean="0">
                          <a:solidFill>
                            <a:srgbClr val="000000"/>
                          </a:solidFill>
                          <a:effectLst/>
                          <a:latin typeface="Arial Narrow" panose="020B0606020202030204" pitchFamily="34" charset="0"/>
                          <a:ea typeface="+mn-ea"/>
                          <a:cs typeface="Arial" panose="020B0604020202020204" pitchFamily="34" charset="0"/>
                        </a:rPr>
                        <a:t>LMN: 945</a:t>
                      </a:r>
                    </a:p>
                    <a:p>
                      <a:pPr marL="0" algn="l" defTabSz="914331" rtl="0" eaLnBrk="1" fontAlgn="t" latinLnBrk="0" hangingPunct="1"/>
                      <a:r>
                        <a:rPr lang="en-US" sz="1400" b="0" i="0" u="none" strike="noStrike" kern="1200" dirty="0" smtClean="0">
                          <a:solidFill>
                            <a:srgbClr val="000000"/>
                          </a:solidFill>
                          <a:effectLst/>
                          <a:latin typeface="Arial Narrow" panose="020B0606020202030204" pitchFamily="34" charset="0"/>
                          <a:ea typeface="+mn-ea"/>
                          <a:cs typeface="Arial" panose="020B0604020202020204" pitchFamily="34" charset="0"/>
                        </a:rPr>
                        <a:t>FS/NC: 945</a:t>
                      </a:r>
                    </a:p>
                    <a:p>
                      <a:pPr marL="0" algn="l" defTabSz="914331" rtl="0" eaLnBrk="1" fontAlgn="t" latinLnBrk="0" hangingPunct="1"/>
                      <a:r>
                        <a:rPr lang="en-US" sz="1400" b="0" i="0" u="none" strike="noStrike" kern="1200" dirty="0" smtClean="0">
                          <a:solidFill>
                            <a:srgbClr val="000000"/>
                          </a:solidFill>
                          <a:effectLst/>
                          <a:latin typeface="Arial Narrow" panose="020B0606020202030204" pitchFamily="34" charset="0"/>
                          <a:ea typeface="+mn-ea"/>
                          <a:cs typeface="Arial" panose="020B0604020202020204" pitchFamily="34" charset="0"/>
                        </a:rPr>
                        <a:t>KZN</a:t>
                      </a:r>
                      <a:r>
                        <a:rPr lang="en-US" sz="1400" b="0" i="0" u="none" strike="noStrike" kern="1200" dirty="0" smtClean="0">
                          <a:solidFill>
                            <a:srgbClr val="000000"/>
                          </a:solidFill>
                          <a:effectLst/>
                          <a:latin typeface="Arial Narrow" panose="020B0606020202030204" pitchFamily="34" charset="0"/>
                          <a:ea typeface="+mn-ea"/>
                          <a:cs typeface="Arial" panose="020B0604020202020204" pitchFamily="34" charset="0"/>
                          <a:sym typeface="Wingdings" panose="05000000000000000000" pitchFamily="2" charset="2"/>
                        </a:rPr>
                        <a:t>: 945</a:t>
                      </a:r>
                    </a:p>
                    <a:p>
                      <a:pPr marL="0" algn="l" defTabSz="914331" rtl="0" eaLnBrk="1" fontAlgn="t" latinLnBrk="0" hangingPunct="1"/>
                      <a:r>
                        <a:rPr lang="en-US" sz="1400" b="0" i="0" u="none" strike="noStrike" kern="1200" dirty="0" smtClean="0">
                          <a:solidFill>
                            <a:srgbClr val="000000"/>
                          </a:solidFill>
                          <a:effectLst/>
                          <a:latin typeface="Arial Narrow" panose="020B0606020202030204" pitchFamily="34" charset="0"/>
                          <a:ea typeface="+mn-ea"/>
                          <a:cs typeface="Arial" panose="020B0604020202020204" pitchFamily="34" charset="0"/>
                          <a:sym typeface="Wingdings" panose="05000000000000000000" pitchFamily="2" charset="2"/>
                        </a:rPr>
                        <a:t>WC: 945</a:t>
                      </a:r>
                    </a:p>
                    <a:p>
                      <a:pPr marL="0" algn="l" defTabSz="914331" rtl="0" eaLnBrk="1" fontAlgn="t" latinLnBrk="0" hangingPunct="1"/>
                      <a:r>
                        <a:rPr lang="en-US" sz="1400" b="0" i="0" u="none" strike="noStrike" kern="1200" dirty="0" smtClean="0">
                          <a:solidFill>
                            <a:srgbClr val="000000"/>
                          </a:solidFill>
                          <a:effectLst/>
                          <a:latin typeface="Arial Narrow" panose="020B0606020202030204" pitchFamily="34" charset="0"/>
                          <a:ea typeface="+mn-ea"/>
                          <a:cs typeface="Arial" panose="020B0604020202020204" pitchFamily="34" charset="0"/>
                          <a:sym typeface="Wingdings" panose="05000000000000000000" pitchFamily="2" charset="2"/>
                        </a:rPr>
                        <a:t>GP: 945</a:t>
                      </a:r>
                    </a:p>
                    <a:p>
                      <a:pPr marL="0" algn="l" defTabSz="914331" rtl="0" eaLnBrk="1" fontAlgn="t" latinLnBrk="0" hangingPunct="1"/>
                      <a:r>
                        <a:rPr lang="en-US" sz="1400" b="0" i="0" u="none" strike="noStrike" kern="1200" dirty="0" smtClean="0">
                          <a:solidFill>
                            <a:srgbClr val="000000"/>
                          </a:solidFill>
                          <a:effectLst/>
                          <a:latin typeface="Arial Narrow" panose="020B0606020202030204" pitchFamily="34" charset="0"/>
                          <a:ea typeface="+mn-ea"/>
                          <a:cs typeface="Arial" panose="020B0604020202020204" pitchFamily="34" charset="0"/>
                          <a:sym typeface="Wingdings" panose="05000000000000000000" pitchFamily="2" charset="2"/>
                        </a:rPr>
                        <a:t>EC: 945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400" b="1" i="0" u="none" strike="noStrike" dirty="0" smtClean="0">
                          <a:solidFill>
                            <a:schemeClr val="tx1"/>
                          </a:solidFill>
                          <a:effectLst/>
                          <a:latin typeface="Arial Narrow" panose="020B0606020202030204" pitchFamily="34" charset="0"/>
                        </a:rPr>
                        <a:t>18</a:t>
                      </a:r>
                      <a:r>
                        <a:rPr lang="en-US" sz="1400" b="1" i="0" u="none" strike="noStrike" baseline="0" dirty="0" smtClean="0">
                          <a:solidFill>
                            <a:schemeClr val="tx1"/>
                          </a:solidFill>
                          <a:effectLst/>
                          <a:latin typeface="Arial Narrow" panose="020B0606020202030204" pitchFamily="34" charset="0"/>
                        </a:rPr>
                        <a:t> 598</a:t>
                      </a:r>
                      <a:endParaRPr lang="en-US" sz="1400" b="1" i="0" u="none" strike="noStrike" dirty="0" smtClean="0">
                        <a:solidFill>
                          <a:schemeClr val="tx1"/>
                        </a:solidFill>
                        <a:effectLst/>
                        <a:latin typeface="Arial Narrow" panose="020B0606020202030204" pitchFamily="34" charset="0"/>
                      </a:endParaRPr>
                    </a:p>
                    <a:p>
                      <a:pPr algn="l" fontAlgn="t"/>
                      <a:endParaRPr lang="en-US" sz="1400" b="1" i="0" u="none" strike="noStrike" dirty="0" smtClean="0">
                        <a:solidFill>
                          <a:schemeClr val="tx1"/>
                        </a:solidFill>
                        <a:effectLst/>
                        <a:latin typeface="Arial Narrow" panose="020B0606020202030204" pitchFamily="34" charset="0"/>
                      </a:endParaRPr>
                    </a:p>
                    <a:p>
                      <a:pPr algn="l" fontAlgn="t"/>
                      <a:r>
                        <a:rPr lang="en-US" sz="1400" b="1" i="0" u="none" strike="noStrike" dirty="0" smtClean="0">
                          <a:solidFill>
                            <a:schemeClr val="tx1"/>
                          </a:solidFill>
                          <a:effectLst/>
                          <a:latin typeface="Arial Narrow" panose="020B0606020202030204" pitchFamily="34" charset="0"/>
                        </a:rPr>
                        <a:t>LMN: 3972</a:t>
                      </a:r>
                    </a:p>
                    <a:p>
                      <a:pPr algn="l" fontAlgn="t"/>
                      <a:r>
                        <a:rPr lang="en-US" sz="1400" b="1" i="0" u="none" strike="noStrike" dirty="0" smtClean="0">
                          <a:solidFill>
                            <a:schemeClr val="tx1"/>
                          </a:solidFill>
                          <a:effectLst/>
                          <a:latin typeface="Arial Narrow" panose="020B0606020202030204" pitchFamily="34" charset="0"/>
                        </a:rPr>
                        <a:t>FS/NC: 5</a:t>
                      </a:r>
                      <a:r>
                        <a:rPr lang="en-US" sz="1400" b="1" i="0" u="none" strike="noStrike" baseline="0" dirty="0" smtClean="0">
                          <a:solidFill>
                            <a:schemeClr val="tx1"/>
                          </a:solidFill>
                          <a:effectLst/>
                          <a:latin typeface="Arial Narrow" panose="020B0606020202030204" pitchFamily="34" charset="0"/>
                        </a:rPr>
                        <a:t> 204</a:t>
                      </a:r>
                      <a:endParaRPr lang="en-US" sz="1400" b="1" i="0" u="none" strike="noStrike" dirty="0" smtClean="0">
                        <a:solidFill>
                          <a:schemeClr val="tx1"/>
                        </a:solidFill>
                        <a:effectLst/>
                        <a:latin typeface="Arial Narrow" panose="020B0606020202030204" pitchFamily="34" charset="0"/>
                      </a:endParaRPr>
                    </a:p>
                    <a:p>
                      <a:pPr algn="l" fontAlgn="t"/>
                      <a:r>
                        <a:rPr lang="en-US" sz="1400" b="1" i="0" u="none" strike="noStrike" dirty="0" smtClean="0">
                          <a:solidFill>
                            <a:schemeClr val="tx1"/>
                          </a:solidFill>
                          <a:effectLst/>
                          <a:latin typeface="Arial Narrow" panose="020B0606020202030204" pitchFamily="34" charset="0"/>
                        </a:rPr>
                        <a:t>KZN: 2</a:t>
                      </a:r>
                      <a:r>
                        <a:rPr lang="en-US" sz="1400" b="1" i="0" u="none" strike="noStrike" baseline="0" dirty="0" smtClean="0">
                          <a:solidFill>
                            <a:schemeClr val="tx1"/>
                          </a:solidFill>
                          <a:effectLst/>
                          <a:latin typeface="Arial Narrow" panose="020B0606020202030204" pitchFamily="34" charset="0"/>
                        </a:rPr>
                        <a:t> 614</a:t>
                      </a:r>
                      <a:endParaRPr lang="en-US" sz="1400" b="1" i="0" u="none" strike="noStrike" dirty="0" smtClean="0">
                        <a:solidFill>
                          <a:schemeClr val="tx1"/>
                        </a:solidFill>
                        <a:effectLst/>
                        <a:latin typeface="Arial Narrow" panose="020B0606020202030204" pitchFamily="34" charset="0"/>
                      </a:endParaRPr>
                    </a:p>
                    <a:p>
                      <a:pPr algn="l" fontAlgn="t"/>
                      <a:r>
                        <a:rPr lang="en-US" sz="1400" b="1" i="0" u="none" strike="noStrike" dirty="0" smtClean="0">
                          <a:solidFill>
                            <a:schemeClr val="tx1"/>
                          </a:solidFill>
                          <a:effectLst/>
                          <a:latin typeface="Arial Narrow" panose="020B0606020202030204" pitchFamily="34" charset="0"/>
                        </a:rPr>
                        <a:t>WC: 1 605</a:t>
                      </a:r>
                    </a:p>
                    <a:p>
                      <a:pPr algn="l" fontAlgn="t"/>
                      <a:r>
                        <a:rPr lang="en-US" sz="1400" b="1" i="0" u="none" strike="noStrike" dirty="0" smtClean="0">
                          <a:solidFill>
                            <a:schemeClr val="tx1"/>
                          </a:solidFill>
                          <a:effectLst/>
                          <a:latin typeface="Arial Narrow" panose="020B0606020202030204" pitchFamily="34" charset="0"/>
                        </a:rPr>
                        <a:t>GP: 3</a:t>
                      </a:r>
                      <a:r>
                        <a:rPr lang="en-US" sz="1400" b="1" i="0" u="none" strike="noStrike" baseline="0" dirty="0" smtClean="0">
                          <a:solidFill>
                            <a:schemeClr val="tx1"/>
                          </a:solidFill>
                          <a:effectLst/>
                          <a:latin typeface="Arial Narrow" panose="020B0606020202030204" pitchFamily="34" charset="0"/>
                        </a:rPr>
                        <a:t> 019</a:t>
                      </a:r>
                      <a:endParaRPr lang="en-US" sz="1400" b="1" i="0" u="none" strike="noStrike" dirty="0" smtClean="0">
                        <a:solidFill>
                          <a:schemeClr val="tx1"/>
                        </a:solidFill>
                        <a:effectLst/>
                        <a:latin typeface="Arial Narrow" panose="020B0606020202030204" pitchFamily="34" charset="0"/>
                      </a:endParaRPr>
                    </a:p>
                    <a:p>
                      <a:pPr algn="l" fontAlgn="t"/>
                      <a:r>
                        <a:rPr lang="en-US" sz="1400" b="1" i="0" u="none" strike="noStrike" dirty="0" smtClean="0">
                          <a:solidFill>
                            <a:schemeClr val="tx1"/>
                          </a:solidFill>
                          <a:effectLst/>
                          <a:latin typeface="Arial Narrow" panose="020B0606020202030204" pitchFamily="34" charset="0"/>
                        </a:rPr>
                        <a:t>EC: 2</a:t>
                      </a:r>
                      <a:r>
                        <a:rPr lang="en-US" sz="1400" b="1" i="0" u="none" strike="noStrike" baseline="0" dirty="0" smtClean="0">
                          <a:solidFill>
                            <a:schemeClr val="tx1"/>
                          </a:solidFill>
                          <a:effectLst/>
                          <a:latin typeface="Arial Narrow" panose="020B0606020202030204" pitchFamily="34" charset="0"/>
                        </a:rPr>
                        <a:t> 184</a:t>
                      </a:r>
                      <a:endParaRPr lang="en-US" sz="1400" b="1" i="0" u="none" strike="noStrike" dirty="0">
                        <a:solidFill>
                          <a:schemeClr val="tx1"/>
                        </a:solidFill>
                        <a:effectLst/>
                        <a:latin typeface="Arial Narrow" panose="020B0606020202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indent="0" algn="l" defTabSz="914331"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12928</a:t>
                      </a:r>
                      <a:endParaRPr kumimoji="0" lang="en-ZA" sz="14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r>
                        <a:rPr lang="en-US" sz="1400" b="0" i="0" u="none" strike="noStrike" kern="1200" dirty="0" smtClean="0">
                          <a:solidFill>
                            <a:srgbClr val="000000"/>
                          </a:solidFill>
                          <a:effectLst/>
                          <a:latin typeface="Arial Narrow" panose="020B0606020202030204" pitchFamily="34" charset="0"/>
                          <a:ea typeface="+mn-ea"/>
                          <a:cs typeface="+mn-cs"/>
                        </a:rPr>
                        <a:t>Intensive marketing of Restorative Justice Programme ( RJ) to inmates and communities. Increase in Victim Offender Dialogues</a:t>
                      </a:r>
                      <a:r>
                        <a:rPr lang="en-US" sz="1400" b="0" i="0" u="none" strike="noStrike" kern="1200" baseline="0" dirty="0" smtClean="0">
                          <a:solidFill>
                            <a:srgbClr val="000000"/>
                          </a:solidFill>
                          <a:effectLst/>
                          <a:latin typeface="Arial Narrow" panose="020B0606020202030204" pitchFamily="34" charset="0"/>
                          <a:ea typeface="+mn-ea"/>
                          <a:cs typeface="+mn-cs"/>
                        </a:rPr>
                        <a:t> ( VOD).</a:t>
                      </a:r>
                      <a:endParaRPr lang="en-US" sz="1400" b="0" i="0" u="none" strike="noStrike" kern="1200" dirty="0" smtClean="0">
                        <a:solidFill>
                          <a:srgbClr val="000000"/>
                        </a:solidFill>
                        <a:effectLst/>
                        <a:latin typeface="Arial Narrow" panose="020B0606020202030204" pitchFamily="34"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r>
                        <a:rPr lang="en-ZA" sz="1400" b="0" i="0" u="none" strike="noStrike" kern="1200" dirty="0" smtClean="0">
                          <a:solidFill>
                            <a:srgbClr val="000000"/>
                          </a:solidFill>
                          <a:effectLst/>
                          <a:latin typeface="Arial Narrow" panose="020B0606020202030204" pitchFamily="34" charset="0"/>
                          <a:ea typeface="+mn-ea"/>
                          <a:cs typeface="+mn-cs"/>
                        </a:rPr>
                        <a:t>n/a</a:t>
                      </a:r>
                      <a:endParaRPr lang="en-ZA" sz="1400" b="0" i="0" u="none" strike="noStrike" kern="1200" dirty="0">
                        <a:solidFill>
                          <a:srgbClr val="000000"/>
                        </a:solidFill>
                        <a:effectLst/>
                        <a:latin typeface="Arial Narrow" panose="020B0606020202030204" pitchFamily="34"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1737700">
                <a:tc>
                  <a:txBody>
                    <a:bodyPr/>
                    <a:lstStyle/>
                    <a:p>
                      <a:pPr marL="0" marR="0" lvl="0" indent="0" algn="l" defTabSz="914331" rtl="0" eaLnBrk="1" fontAlgn="t"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Number of offenders/ parolees and probationers who participate in restorative justice programme </a:t>
                      </a:r>
                    </a:p>
                    <a:p>
                      <a:pPr marL="0" marR="0" lvl="0" indent="0" algn="l" defTabSz="914331" rtl="0" eaLnBrk="1" fontAlgn="t"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endParaRPr>
                    </a:p>
                    <a:p>
                      <a:pPr marL="0" marR="0" lvl="0" indent="0" algn="l" defTabSz="914331" rtl="0" eaLnBrk="1" fontAlgn="t"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endParaRPr>
                    </a:p>
                    <a:p>
                      <a:pPr marL="0" marR="0" lvl="0" indent="0" algn="l" defTabSz="914331" rtl="0" eaLnBrk="1" fontAlgn="t"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400" b="0" i="0" u="none" strike="noStrike" dirty="0" smtClean="0">
                          <a:solidFill>
                            <a:srgbClr val="000000"/>
                          </a:solidFill>
                          <a:effectLst/>
                          <a:latin typeface="Arial Narrow" panose="020B0606020202030204" pitchFamily="34" charset="0"/>
                        </a:rPr>
                        <a:t>5</a:t>
                      </a:r>
                      <a:r>
                        <a:rPr lang="en-US" sz="1400" b="0" i="0" u="none" strike="noStrike" baseline="0" dirty="0" smtClean="0">
                          <a:solidFill>
                            <a:srgbClr val="000000"/>
                          </a:solidFill>
                          <a:effectLst/>
                          <a:latin typeface="Arial Narrow" panose="020B0606020202030204" pitchFamily="34" charset="0"/>
                        </a:rPr>
                        <a:t> 250</a:t>
                      </a:r>
                      <a:endParaRPr lang="en-US" sz="1400" b="0" i="0" u="none" strike="noStrike" dirty="0" smtClean="0">
                        <a:solidFill>
                          <a:srgbClr val="000000"/>
                        </a:solidFill>
                        <a:effectLst/>
                        <a:latin typeface="Arial Narrow" panose="020B0606020202030204" pitchFamily="34" charset="0"/>
                      </a:endParaRPr>
                    </a:p>
                    <a:p>
                      <a:pPr algn="l" fontAlgn="t"/>
                      <a:endParaRPr lang="en-US" sz="1400" b="0" i="0" u="none" strike="noStrike" dirty="0" smtClean="0">
                        <a:solidFill>
                          <a:srgbClr val="000000"/>
                        </a:solidFill>
                        <a:effectLst/>
                        <a:latin typeface="Arial Narrow" panose="020B0606020202030204" pitchFamily="34" charset="0"/>
                      </a:endParaRPr>
                    </a:p>
                    <a:p>
                      <a:pPr marL="0" algn="l" defTabSz="914331" rtl="0" eaLnBrk="1" fontAlgn="t" latinLnBrk="0" hangingPunct="1"/>
                      <a:r>
                        <a:rPr lang="en-US" sz="1400" b="0" i="0" u="none" strike="noStrike" kern="1200" dirty="0" smtClean="0">
                          <a:solidFill>
                            <a:srgbClr val="000000"/>
                          </a:solidFill>
                          <a:effectLst/>
                          <a:latin typeface="Arial Narrow" panose="020B0606020202030204" pitchFamily="34" charset="0"/>
                          <a:ea typeface="+mn-ea"/>
                          <a:cs typeface="Arial" panose="020B0604020202020204" pitchFamily="34" charset="0"/>
                        </a:rPr>
                        <a:t>LMN :875 </a:t>
                      </a:r>
                    </a:p>
                    <a:p>
                      <a:pPr marL="0" algn="l" defTabSz="914331" rtl="0" eaLnBrk="1" fontAlgn="t" latinLnBrk="0" hangingPunct="1"/>
                      <a:r>
                        <a:rPr lang="en-US" sz="1400" b="0" i="0" u="none" strike="noStrike" kern="1200" dirty="0" smtClean="0">
                          <a:solidFill>
                            <a:srgbClr val="000000"/>
                          </a:solidFill>
                          <a:effectLst/>
                          <a:latin typeface="Arial Narrow" panose="020B0606020202030204" pitchFamily="34" charset="0"/>
                          <a:ea typeface="+mn-ea"/>
                          <a:cs typeface="Arial" panose="020B0604020202020204" pitchFamily="34" charset="0"/>
                        </a:rPr>
                        <a:t>FS/NC : 875</a:t>
                      </a:r>
                    </a:p>
                    <a:p>
                      <a:pPr marL="0" algn="l" defTabSz="914331" rtl="0" eaLnBrk="1" fontAlgn="t" latinLnBrk="0" hangingPunct="1"/>
                      <a:r>
                        <a:rPr lang="en-US" sz="1400" b="0" i="0" u="none" strike="noStrike" kern="1200" dirty="0" smtClean="0">
                          <a:solidFill>
                            <a:srgbClr val="000000"/>
                          </a:solidFill>
                          <a:effectLst/>
                          <a:latin typeface="Arial Narrow" panose="020B0606020202030204" pitchFamily="34" charset="0"/>
                          <a:ea typeface="+mn-ea"/>
                          <a:cs typeface="Arial" panose="020B0604020202020204" pitchFamily="34" charset="0"/>
                        </a:rPr>
                        <a:t>KZN</a:t>
                      </a:r>
                      <a:r>
                        <a:rPr lang="en-US" sz="1400" b="0" i="0" u="none" strike="noStrike" kern="1200" dirty="0" smtClean="0">
                          <a:solidFill>
                            <a:srgbClr val="000000"/>
                          </a:solidFill>
                          <a:effectLst/>
                          <a:latin typeface="Arial Narrow" panose="020B0606020202030204" pitchFamily="34" charset="0"/>
                          <a:ea typeface="+mn-ea"/>
                          <a:cs typeface="Arial" panose="020B0604020202020204" pitchFamily="34" charset="0"/>
                          <a:sym typeface="Wingdings" panose="05000000000000000000" pitchFamily="2" charset="2"/>
                        </a:rPr>
                        <a:t>: 876</a:t>
                      </a:r>
                      <a:endParaRPr lang="en-US" sz="1400" b="0" i="0" u="none" strike="noStrike" kern="1200" dirty="0" smtClean="0">
                        <a:solidFill>
                          <a:srgbClr val="000000"/>
                        </a:solidFill>
                        <a:effectLst/>
                        <a:latin typeface="Arial Narrow" panose="020B0606020202030204" pitchFamily="34" charset="0"/>
                        <a:ea typeface="+mn-ea"/>
                        <a:cs typeface="Arial" panose="020B0604020202020204" pitchFamily="34" charset="0"/>
                      </a:endParaRPr>
                    </a:p>
                    <a:p>
                      <a:pPr marL="0" marR="0" indent="0" algn="l" defTabSz="914331" rtl="0" eaLnBrk="1" fontAlgn="t" latinLnBrk="0" hangingPunct="1">
                        <a:lnSpc>
                          <a:spcPct val="100000"/>
                        </a:lnSpc>
                        <a:spcBef>
                          <a:spcPts val="0"/>
                        </a:spcBef>
                        <a:spcAft>
                          <a:spcPts val="0"/>
                        </a:spcAft>
                        <a:buClrTx/>
                        <a:buSzTx/>
                        <a:buFontTx/>
                        <a:buNone/>
                        <a:tabLst/>
                        <a:defRPr/>
                      </a:pPr>
                      <a:r>
                        <a:rPr lang="en-US" sz="1400" b="0" i="0" u="none" strike="noStrike" kern="1200" dirty="0" smtClean="0">
                          <a:solidFill>
                            <a:srgbClr val="000000"/>
                          </a:solidFill>
                          <a:effectLst/>
                          <a:latin typeface="Arial Narrow" panose="020B0606020202030204" pitchFamily="34" charset="0"/>
                          <a:ea typeface="+mn-ea"/>
                          <a:cs typeface="Arial" panose="020B0604020202020204" pitchFamily="34" charset="0"/>
                          <a:sym typeface="Wingdings" panose="05000000000000000000" pitchFamily="2" charset="2"/>
                        </a:rPr>
                        <a:t>WC : 874</a:t>
                      </a:r>
                      <a:endParaRPr lang="en-US" sz="1400" b="0" i="0" u="none" strike="noStrike" kern="1200" dirty="0" smtClean="0">
                        <a:solidFill>
                          <a:srgbClr val="000000"/>
                        </a:solidFill>
                        <a:effectLst/>
                        <a:latin typeface="Arial Narrow" panose="020B0606020202030204" pitchFamily="34" charset="0"/>
                        <a:ea typeface="+mn-ea"/>
                        <a:cs typeface="Arial" panose="020B0604020202020204" pitchFamily="34" charset="0"/>
                      </a:endParaRPr>
                    </a:p>
                    <a:p>
                      <a:pPr marL="0" algn="l" defTabSz="914331" rtl="0" eaLnBrk="1" fontAlgn="t" latinLnBrk="0" hangingPunct="1"/>
                      <a:r>
                        <a:rPr lang="en-US" sz="1400" b="0" i="0" u="none" strike="noStrike" kern="1200" dirty="0" smtClean="0">
                          <a:solidFill>
                            <a:srgbClr val="000000"/>
                          </a:solidFill>
                          <a:effectLst/>
                          <a:latin typeface="Arial Narrow" panose="020B0606020202030204" pitchFamily="34" charset="0"/>
                          <a:ea typeface="+mn-ea"/>
                          <a:cs typeface="Arial" panose="020B0604020202020204" pitchFamily="34" charset="0"/>
                          <a:sym typeface="Wingdings" panose="05000000000000000000" pitchFamily="2" charset="2"/>
                        </a:rPr>
                        <a:t>GP: 875</a:t>
                      </a:r>
                    </a:p>
                    <a:p>
                      <a:pPr marL="0" algn="l" defTabSz="914331" rtl="0" eaLnBrk="1" fontAlgn="t" latinLnBrk="0" hangingPunct="1"/>
                      <a:r>
                        <a:rPr lang="en-US" sz="1400" b="0" i="0" u="none" strike="noStrike" kern="1200" dirty="0" smtClean="0">
                          <a:solidFill>
                            <a:srgbClr val="000000"/>
                          </a:solidFill>
                          <a:effectLst/>
                          <a:latin typeface="Arial Narrow" panose="020B0606020202030204" pitchFamily="34" charset="0"/>
                          <a:ea typeface="+mn-ea"/>
                          <a:cs typeface="Arial" panose="020B0604020202020204" pitchFamily="34" charset="0"/>
                          <a:sym typeface="Wingdings" panose="05000000000000000000" pitchFamily="2" charset="2"/>
                        </a:rPr>
                        <a:t>EC: 875</a:t>
                      </a:r>
                      <a:endParaRPr lang="en-US" sz="1400" b="0" i="0" u="none" strike="noStrike" dirty="0">
                        <a:solidFill>
                          <a:srgbClr val="000000"/>
                        </a:solidFill>
                        <a:effectLst/>
                        <a:latin typeface="Arial Narrow" panose="020B0606020202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400" b="1" i="0" u="none" strike="noStrike" dirty="0" smtClean="0">
                          <a:solidFill>
                            <a:schemeClr val="tx1"/>
                          </a:solidFill>
                          <a:effectLst/>
                          <a:latin typeface="Arial Narrow" panose="020B0606020202030204" pitchFamily="34" charset="0"/>
                        </a:rPr>
                        <a:t>5 876</a:t>
                      </a:r>
                    </a:p>
                    <a:p>
                      <a:pPr algn="l" fontAlgn="t"/>
                      <a:endParaRPr lang="en-US" sz="1400" b="1" i="0" u="none" strike="noStrike" dirty="0" smtClean="0">
                        <a:solidFill>
                          <a:schemeClr val="tx1"/>
                        </a:solidFill>
                        <a:effectLst/>
                        <a:latin typeface="Arial Narrow" panose="020B0606020202030204" pitchFamily="34" charset="0"/>
                      </a:endParaRPr>
                    </a:p>
                    <a:p>
                      <a:pPr algn="l" fontAlgn="t"/>
                      <a:r>
                        <a:rPr lang="en-US" sz="1400" b="1" i="0" u="none" strike="noStrike" dirty="0" smtClean="0">
                          <a:solidFill>
                            <a:schemeClr val="tx1"/>
                          </a:solidFill>
                          <a:effectLst/>
                          <a:latin typeface="Arial Narrow" panose="020B0606020202030204" pitchFamily="34" charset="0"/>
                        </a:rPr>
                        <a:t>LMN: 1249</a:t>
                      </a:r>
                    </a:p>
                    <a:p>
                      <a:pPr algn="l" fontAlgn="t"/>
                      <a:r>
                        <a:rPr lang="en-US" sz="1400" b="1" i="0" u="none" strike="noStrike" dirty="0" smtClean="0">
                          <a:solidFill>
                            <a:schemeClr val="tx1"/>
                          </a:solidFill>
                          <a:effectLst/>
                          <a:latin typeface="Arial Narrow" panose="020B0606020202030204" pitchFamily="34" charset="0"/>
                        </a:rPr>
                        <a:t>FS/NC: 1</a:t>
                      </a:r>
                      <a:r>
                        <a:rPr lang="en-US" sz="1400" b="1" i="0" u="none" strike="noStrike" baseline="0" dirty="0" smtClean="0">
                          <a:solidFill>
                            <a:schemeClr val="tx1"/>
                          </a:solidFill>
                          <a:effectLst/>
                          <a:latin typeface="Arial Narrow" panose="020B0606020202030204" pitchFamily="34" charset="0"/>
                        </a:rPr>
                        <a:t> 430</a:t>
                      </a:r>
                      <a:endParaRPr lang="en-US" sz="1400" b="1" i="0" u="none" strike="noStrike" dirty="0" smtClean="0">
                        <a:solidFill>
                          <a:schemeClr val="tx1"/>
                        </a:solidFill>
                        <a:effectLst/>
                        <a:latin typeface="Arial Narrow" panose="020B0606020202030204" pitchFamily="34" charset="0"/>
                      </a:endParaRPr>
                    </a:p>
                    <a:p>
                      <a:pPr algn="l" fontAlgn="t"/>
                      <a:r>
                        <a:rPr lang="en-US" sz="1400" b="1" i="0" u="none" strike="noStrike" dirty="0" smtClean="0">
                          <a:solidFill>
                            <a:srgbClr val="FF0000"/>
                          </a:solidFill>
                          <a:effectLst/>
                          <a:latin typeface="Arial Narrow" panose="020B0606020202030204" pitchFamily="34" charset="0"/>
                        </a:rPr>
                        <a:t>KZN: 642</a:t>
                      </a:r>
                      <a:endParaRPr lang="en-US" sz="1400" b="1" i="0" u="none" strike="noStrike" baseline="0" dirty="0" smtClean="0">
                        <a:solidFill>
                          <a:srgbClr val="FF0000"/>
                        </a:solidFill>
                        <a:effectLst/>
                        <a:latin typeface="Arial Narrow" panose="020B0606020202030204" pitchFamily="34" charset="0"/>
                      </a:endParaRPr>
                    </a:p>
                    <a:p>
                      <a:pPr algn="l" fontAlgn="t"/>
                      <a:r>
                        <a:rPr lang="en-US" sz="1400" b="1" i="0" u="none" strike="noStrike" dirty="0" smtClean="0">
                          <a:solidFill>
                            <a:srgbClr val="FF2121"/>
                          </a:solidFill>
                          <a:effectLst/>
                          <a:latin typeface="Arial Narrow" panose="020B0606020202030204" pitchFamily="34" charset="0"/>
                        </a:rPr>
                        <a:t>WC: 753</a:t>
                      </a:r>
                    </a:p>
                    <a:p>
                      <a:pPr algn="l" fontAlgn="t"/>
                      <a:r>
                        <a:rPr lang="en-US" sz="1400" b="1" i="0" u="none" strike="noStrike" dirty="0" smtClean="0">
                          <a:solidFill>
                            <a:srgbClr val="FF2121"/>
                          </a:solidFill>
                          <a:effectLst/>
                          <a:latin typeface="Arial Narrow" panose="020B0606020202030204" pitchFamily="34" charset="0"/>
                        </a:rPr>
                        <a:t>GP: 844</a:t>
                      </a:r>
                    </a:p>
                    <a:p>
                      <a:pPr algn="l" fontAlgn="t"/>
                      <a:r>
                        <a:rPr lang="en-US" sz="1400" b="1" i="0" u="none" strike="noStrike" dirty="0" smtClean="0">
                          <a:solidFill>
                            <a:schemeClr val="tx1"/>
                          </a:solidFill>
                          <a:effectLst/>
                          <a:latin typeface="Arial Narrow" panose="020B0606020202030204" pitchFamily="34" charset="0"/>
                        </a:rPr>
                        <a:t>EC: 958</a:t>
                      </a:r>
                      <a:endParaRPr lang="en-US" sz="1400" b="1" i="0" u="none" strike="noStrike" dirty="0">
                        <a:solidFill>
                          <a:schemeClr val="tx1"/>
                        </a:solidFill>
                        <a:effectLst/>
                        <a:latin typeface="Arial Narrow" panose="020B0606020202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indent="0" algn="l" defTabSz="914331"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dirty="0" smtClean="0">
                          <a:ln>
                            <a:noFill/>
                          </a:ln>
                          <a:solidFill>
                            <a:schemeClr val="tx1"/>
                          </a:solidFill>
                          <a:effectLst/>
                          <a:uLnTx/>
                          <a:uFillTx/>
                          <a:latin typeface="Arial Narrow" panose="020B0606020202030204" pitchFamily="34" charset="0"/>
                          <a:ea typeface="+mn-ea"/>
                          <a:cs typeface="+mn-cs"/>
                        </a:rPr>
                        <a:t>626</a:t>
                      </a:r>
                      <a:endParaRPr kumimoji="0" lang="en-ZA" sz="1400" b="1" i="0" u="none" strike="noStrike" kern="1200" cap="none" spc="0" normalizeH="0" baseline="0" dirty="0" smtClean="0">
                        <a:ln>
                          <a:noFill/>
                        </a:ln>
                        <a:solidFill>
                          <a:schemeClr val="tx1"/>
                        </a:solidFill>
                        <a:effectLst/>
                        <a:uLnTx/>
                        <a:uFillTx/>
                        <a:latin typeface="Arial Narrow" panose="020B0606020202030204" pitchFamily="34" charset="0"/>
                        <a:ea typeface="+mn-ea"/>
                        <a:cs typeface="+mn-cs"/>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r>
                        <a:rPr lang="en-US" sz="1400" b="0" i="0" u="none" strike="noStrike" kern="1200" dirty="0" smtClean="0">
                          <a:solidFill>
                            <a:srgbClr val="000000"/>
                          </a:solidFill>
                          <a:effectLst/>
                          <a:latin typeface="Arial Narrow" panose="020B0606020202030204" pitchFamily="34" charset="0"/>
                          <a:ea typeface="+mn-ea"/>
                          <a:cs typeface="+mn-cs"/>
                        </a:rPr>
                        <a:t>Intensive marketing of Restorative Justice Programme   ( RJ) to inmates and communities. Increase in Victim Offender Dialogues</a:t>
                      </a:r>
                      <a:r>
                        <a:rPr lang="en-US" sz="1400" b="0" i="0" u="none" strike="noStrike" kern="1200" baseline="0" dirty="0" smtClean="0">
                          <a:solidFill>
                            <a:srgbClr val="000000"/>
                          </a:solidFill>
                          <a:effectLst/>
                          <a:latin typeface="Arial Narrow" panose="020B0606020202030204" pitchFamily="34" charset="0"/>
                          <a:ea typeface="+mn-ea"/>
                          <a:cs typeface="+mn-cs"/>
                        </a:rPr>
                        <a:t> ( VOD).</a:t>
                      </a:r>
                      <a:endParaRPr lang="en-US" sz="1400" b="0" i="0" u="none" strike="noStrike" kern="1200" dirty="0" smtClean="0">
                        <a:solidFill>
                          <a:srgbClr val="000000"/>
                        </a:solidFill>
                        <a:effectLst/>
                        <a:latin typeface="Arial Narrow" panose="020B0606020202030204" pitchFamily="34"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r>
                        <a:rPr lang="en-US" sz="1400" b="0" i="0" u="none" strike="noStrike" kern="1200" dirty="0" smtClean="0">
                          <a:solidFill>
                            <a:srgbClr val="000000"/>
                          </a:solidFill>
                          <a:effectLst/>
                          <a:latin typeface="Arial Narrow" panose="020B0606020202030204" pitchFamily="34" charset="0"/>
                          <a:ea typeface="+mn-ea"/>
                          <a:cs typeface="+mn-cs"/>
                        </a:rPr>
                        <a:t>n/a</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bl>
          </a:graphicData>
        </a:graphic>
      </p:graphicFrame>
      <p:sp>
        <p:nvSpPr>
          <p:cNvPr id="6" name="Title 3"/>
          <p:cNvSpPr>
            <a:spLocks noGrp="1"/>
          </p:cNvSpPr>
          <p:nvPr>
            <p:ph type="title"/>
          </p:nvPr>
        </p:nvSpPr>
        <p:spPr>
          <a:xfrm>
            <a:off x="344486" y="530474"/>
            <a:ext cx="8647112" cy="894290"/>
          </a:xfrm>
        </p:spPr>
        <p:txBody>
          <a:bodyPr/>
          <a:lstStyle/>
          <a:p>
            <a:pPr lvl="0" algn="ctr">
              <a:lnSpc>
                <a:spcPct val="110000"/>
              </a:lnSpc>
            </a:pPr>
            <a:r>
              <a:rPr lang="en-US" sz="2400" kern="1200" dirty="0">
                <a:solidFill>
                  <a:srgbClr val="006600"/>
                </a:solidFill>
              </a:rPr>
              <a:t>PROGRAMME 5: SOCIAL </a:t>
            </a:r>
            <a:r>
              <a:rPr lang="en-US" sz="2400" kern="1200" dirty="0" smtClean="0">
                <a:solidFill>
                  <a:srgbClr val="006600"/>
                </a:solidFill>
              </a:rPr>
              <a:t>REINTEGRATION</a:t>
            </a:r>
            <a:br>
              <a:rPr lang="en-US" sz="2400" kern="1200" dirty="0" smtClean="0">
                <a:solidFill>
                  <a:srgbClr val="006600"/>
                </a:solidFill>
              </a:rPr>
            </a:br>
            <a:r>
              <a:rPr lang="en-US" sz="2400" kern="1200" dirty="0" smtClean="0"/>
              <a:t>COMMUNITY REINTEGRATION </a:t>
            </a:r>
            <a:r>
              <a:rPr lang="en-US" sz="2400" kern="1200" dirty="0"/>
              <a:t/>
            </a:r>
            <a:br>
              <a:rPr lang="en-US" sz="2400" kern="1200" dirty="0"/>
            </a:br>
            <a:endParaRPr lang="en-US" sz="2400" dirty="0"/>
          </a:p>
        </p:txBody>
      </p:sp>
    </p:spTree>
    <p:extLst>
      <p:ext uri="{BB962C8B-B14F-4D97-AF65-F5344CB8AC3E}">
        <p14:creationId xmlns:p14="http://schemas.microsoft.com/office/powerpoint/2010/main" xmlns="" val="29945518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2648648468"/>
              </p:ext>
            </p:extLst>
          </p:nvPr>
        </p:nvGraphicFramePr>
        <p:xfrm>
          <a:off x="239486" y="1488621"/>
          <a:ext cx="8654143" cy="4435751"/>
        </p:xfrm>
        <a:graphic>
          <a:graphicData uri="http://schemas.openxmlformats.org/drawingml/2006/table">
            <a:tbl>
              <a:tblPr firstRow="1" bandRow="1">
                <a:tableStyleId>{5C22544A-7EE6-4342-B048-85BDC9FD1C3A}</a:tableStyleId>
              </a:tblPr>
              <a:tblGrid>
                <a:gridCol w="1641305">
                  <a:extLst>
                    <a:ext uri="{9D8B030D-6E8A-4147-A177-3AD203B41FA5}">
                      <a16:colId xmlns:a16="http://schemas.microsoft.com/office/drawing/2014/main" xmlns="" val="20000"/>
                    </a:ext>
                  </a:extLst>
                </a:gridCol>
                <a:gridCol w="1364200">
                  <a:extLst>
                    <a:ext uri="{9D8B030D-6E8A-4147-A177-3AD203B41FA5}">
                      <a16:colId xmlns:a16="http://schemas.microsoft.com/office/drawing/2014/main" xmlns="" val="20001"/>
                    </a:ext>
                  </a:extLst>
                </a:gridCol>
                <a:gridCol w="1321569">
                  <a:extLst>
                    <a:ext uri="{9D8B030D-6E8A-4147-A177-3AD203B41FA5}">
                      <a16:colId xmlns:a16="http://schemas.microsoft.com/office/drawing/2014/main" xmlns="" val="20002"/>
                    </a:ext>
                  </a:extLst>
                </a:gridCol>
                <a:gridCol w="1046449">
                  <a:extLst>
                    <a:ext uri="{9D8B030D-6E8A-4147-A177-3AD203B41FA5}">
                      <a16:colId xmlns:a16="http://schemas.microsoft.com/office/drawing/2014/main" xmlns="" val="20003"/>
                    </a:ext>
                  </a:extLst>
                </a:gridCol>
                <a:gridCol w="1745897">
                  <a:extLst>
                    <a:ext uri="{9D8B030D-6E8A-4147-A177-3AD203B41FA5}">
                      <a16:colId xmlns:a16="http://schemas.microsoft.com/office/drawing/2014/main" xmlns="" val="20004"/>
                    </a:ext>
                  </a:extLst>
                </a:gridCol>
                <a:gridCol w="1534723">
                  <a:extLst>
                    <a:ext uri="{9D8B030D-6E8A-4147-A177-3AD203B41FA5}">
                      <a16:colId xmlns:a16="http://schemas.microsoft.com/office/drawing/2014/main" xmlns="" val="20005"/>
                    </a:ext>
                  </a:extLst>
                </a:gridCol>
              </a:tblGrid>
              <a:tr h="850542">
                <a:tc>
                  <a:txBody>
                    <a:bodyPr/>
                    <a:lstStyle/>
                    <a:p>
                      <a:pPr marL="0" algn="l" defTabSz="914331" rtl="0" eaLnBrk="1" fontAlgn="t" latinLnBrk="0" hangingPunct="1"/>
                      <a:r>
                        <a:rPr lang="en-US" sz="1400" b="1" i="0" u="none" strike="noStrike" kern="1200" dirty="0" smtClean="0">
                          <a:solidFill>
                            <a:schemeClr val="bg1"/>
                          </a:solidFill>
                          <a:effectLst/>
                          <a:latin typeface="Arial Narrow" panose="020B0606020202030204" pitchFamily="34" charset="0"/>
                          <a:ea typeface="+mn-ea"/>
                          <a:cs typeface="+mn-cs"/>
                        </a:rPr>
                        <a:t>Performance Indicator</a:t>
                      </a:r>
                      <a:endParaRPr lang="en-US" sz="1400" b="1" i="0" u="none" strike="noStrike" kern="1200" dirty="0">
                        <a:solidFill>
                          <a:schemeClr val="bg1"/>
                        </a:solidFill>
                        <a:effectLst/>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400" b="1" i="0" u="none" strike="noStrike" kern="1200" dirty="0" smtClean="0">
                          <a:solidFill>
                            <a:schemeClr val="bg1"/>
                          </a:solidFill>
                          <a:effectLst/>
                          <a:latin typeface="Arial Narrow" panose="020B0606020202030204" pitchFamily="34" charset="0"/>
                          <a:ea typeface="+mn-ea"/>
                          <a:cs typeface="+mn-cs"/>
                        </a:rPr>
                        <a:t>Q3 Target  2019/20</a:t>
                      </a:r>
                      <a:endParaRPr lang="en-US" sz="1400" b="1" i="0" u="none" strike="noStrike" kern="1200" dirty="0">
                        <a:solidFill>
                          <a:schemeClr val="bg1"/>
                        </a:solidFill>
                        <a:effectLst/>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400" b="1" i="0" u="none" strike="noStrike" kern="1200" dirty="0" smtClean="0">
                          <a:solidFill>
                            <a:schemeClr val="bg1"/>
                          </a:solidFill>
                          <a:effectLst/>
                          <a:latin typeface="Arial Narrow" panose="020B0606020202030204" pitchFamily="34" charset="0"/>
                          <a:ea typeface="+mn-ea"/>
                          <a:cs typeface="+mn-cs"/>
                        </a:rPr>
                        <a:t>Quarter 3 Performance</a:t>
                      </a:r>
                      <a:endParaRPr lang="en-US" sz="1400" b="1" i="0" u="none" strike="noStrike" kern="1200" dirty="0">
                        <a:solidFill>
                          <a:schemeClr val="bg1"/>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400" b="1" i="0" u="none" strike="noStrike" kern="1200" dirty="0" smtClean="0">
                          <a:solidFill>
                            <a:schemeClr val="bg1"/>
                          </a:solidFill>
                          <a:effectLst/>
                          <a:latin typeface="Arial Narrow" panose="020B0606020202030204" pitchFamily="34" charset="0"/>
                          <a:ea typeface="+mn-ea"/>
                          <a:cs typeface="+mn-cs"/>
                        </a:rPr>
                        <a:t>Deviation from planned  target</a:t>
                      </a:r>
                      <a:endParaRPr lang="en-US" sz="1400" b="1" i="0" u="none" strike="noStrike" kern="1200" dirty="0">
                        <a:solidFill>
                          <a:schemeClr val="bg1"/>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smtClean="0">
                          <a:solidFill>
                            <a:schemeClr val="bg1"/>
                          </a:solidFill>
                          <a:effectLst/>
                          <a:latin typeface="Arial Narrow" panose="020B0606020202030204" pitchFamily="34" charset="0"/>
                          <a:ea typeface="+mn-ea"/>
                          <a:cs typeface="+mn-cs"/>
                        </a:rPr>
                        <a:t>Reasons for over/under achievement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smtClean="0">
                          <a:solidFill>
                            <a:schemeClr val="bg1"/>
                          </a:solidFill>
                          <a:effectLst/>
                          <a:latin typeface="Arial Narrow" panose="020B0606020202030204" pitchFamily="34" charset="0"/>
                          <a:ea typeface="+mn-ea"/>
                          <a:cs typeface="+mn-cs"/>
                        </a:rPr>
                        <a:t>Corrective action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585209">
                <a:tc>
                  <a:txBody>
                    <a:bodyPr/>
                    <a:lstStyle/>
                    <a:p>
                      <a:pPr algn="l" fontAlgn="t"/>
                      <a:r>
                        <a:rPr lang="en-US" sz="1400" b="1" i="0" u="none" strike="noStrike" dirty="0" smtClean="0">
                          <a:solidFill>
                            <a:schemeClr val="tx1"/>
                          </a:solidFill>
                          <a:effectLst/>
                          <a:latin typeface="Arial Narrow" panose="020B0606020202030204" pitchFamily="34" charset="0"/>
                        </a:rPr>
                        <a:t>Number of Offenders/Parolees reintegrated back into communities through halfway house partnerships</a:t>
                      </a:r>
                      <a:endParaRPr lang="en-US" sz="1400" b="1" i="0" u="none" strike="noStrike" dirty="0">
                        <a:solidFill>
                          <a:schemeClr val="tx1"/>
                        </a:solidFill>
                        <a:effectLst/>
                        <a:latin typeface="Arial Narrow" panose="020B0606020202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400" b="1" i="0" u="none" strike="noStrike" dirty="0" smtClean="0">
                          <a:solidFill>
                            <a:schemeClr val="tx1"/>
                          </a:solidFill>
                          <a:effectLst/>
                          <a:latin typeface="Arial Narrow" panose="020B0606020202030204" pitchFamily="34" charset="0"/>
                        </a:rPr>
                        <a:t>Target measured annually</a:t>
                      </a:r>
                      <a:endParaRPr lang="en-US" sz="1400" b="0" i="0" u="none" strike="noStrike" kern="1200" dirty="0" smtClean="0">
                        <a:solidFill>
                          <a:schemeClr val="tx1"/>
                        </a:solidFill>
                        <a:effectLst/>
                        <a:latin typeface="Arial Narrow" panose="020B0606020202030204" pitchFamily="34" charset="0"/>
                        <a:ea typeface="+mn-ea"/>
                        <a:cs typeface="Arial" panose="020B0604020202020204" pitchFamily="34" charset="0"/>
                        <a:sym typeface="Wingdings" panose="05000000000000000000" pitchFamily="2" charset="2"/>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ZA" sz="1400" b="1" i="0" u="none" strike="noStrike" kern="1200" dirty="0" smtClean="0">
                          <a:solidFill>
                            <a:schemeClr val="tx1"/>
                          </a:solidFill>
                          <a:effectLst/>
                          <a:latin typeface="Arial Narrow" panose="020B0606020202030204" pitchFamily="34" charset="0"/>
                          <a:ea typeface="+mn-ea"/>
                          <a:cs typeface="+mn-cs"/>
                        </a:rPr>
                        <a:t>55 </a:t>
                      </a:r>
                    </a:p>
                    <a:p>
                      <a:pPr algn="l" fontAlgn="t"/>
                      <a:endParaRPr lang="en-ZA" sz="1400" b="1" i="0" u="none" strike="noStrike" kern="1200" dirty="0" smtClean="0">
                        <a:solidFill>
                          <a:schemeClr val="tx1"/>
                        </a:solidFill>
                        <a:effectLst/>
                        <a:latin typeface="Arial Narrow" panose="020B0606020202030204" pitchFamily="34" charset="0"/>
                        <a:ea typeface="+mn-ea"/>
                        <a:cs typeface="+mn-cs"/>
                      </a:endParaRPr>
                    </a:p>
                    <a:p>
                      <a:pPr algn="l" fontAlgn="t"/>
                      <a:r>
                        <a:rPr lang="en-ZA" sz="1400" b="1" i="0" u="none" strike="noStrike" kern="1200" dirty="0" smtClean="0">
                          <a:solidFill>
                            <a:schemeClr val="tx1"/>
                          </a:solidFill>
                          <a:effectLst/>
                          <a:latin typeface="Arial Narrow" panose="020B0606020202030204" pitchFamily="34" charset="0"/>
                          <a:ea typeface="+mn-ea"/>
                          <a:cs typeface="+mn-cs"/>
                        </a:rPr>
                        <a:t>LMN: 17</a:t>
                      </a:r>
                    </a:p>
                    <a:p>
                      <a:pPr algn="l" fontAlgn="t"/>
                      <a:r>
                        <a:rPr lang="en-ZA" sz="1400" b="1" i="0" u="none" strike="noStrike" kern="1200" dirty="0" smtClean="0">
                          <a:solidFill>
                            <a:schemeClr val="tx1"/>
                          </a:solidFill>
                          <a:effectLst/>
                          <a:latin typeface="Arial Narrow" panose="020B0606020202030204" pitchFamily="34" charset="0"/>
                          <a:ea typeface="+mn-ea"/>
                          <a:cs typeface="+mn-cs"/>
                        </a:rPr>
                        <a:t>FS/NC: 2</a:t>
                      </a:r>
                    </a:p>
                    <a:p>
                      <a:pPr algn="l" fontAlgn="t"/>
                      <a:r>
                        <a:rPr lang="en-ZA" sz="1400" b="1" i="0" u="none" strike="noStrike" kern="1200" dirty="0" smtClean="0">
                          <a:solidFill>
                            <a:schemeClr val="tx1"/>
                          </a:solidFill>
                          <a:effectLst/>
                          <a:latin typeface="Arial Narrow" panose="020B0606020202030204" pitchFamily="34" charset="0"/>
                          <a:ea typeface="+mn-ea"/>
                          <a:cs typeface="+mn-cs"/>
                        </a:rPr>
                        <a:t>KZN: 5</a:t>
                      </a:r>
                    </a:p>
                    <a:p>
                      <a:pPr algn="l" fontAlgn="t"/>
                      <a:r>
                        <a:rPr lang="en-ZA" sz="1400" b="1" i="0" u="none" strike="noStrike" kern="1200" dirty="0" smtClean="0">
                          <a:solidFill>
                            <a:schemeClr val="tx1"/>
                          </a:solidFill>
                          <a:effectLst/>
                          <a:latin typeface="Arial Narrow" panose="020B0606020202030204" pitchFamily="34" charset="0"/>
                          <a:ea typeface="+mn-ea"/>
                          <a:cs typeface="+mn-cs"/>
                        </a:rPr>
                        <a:t>WC: 14</a:t>
                      </a:r>
                    </a:p>
                    <a:p>
                      <a:pPr algn="l" fontAlgn="t"/>
                      <a:r>
                        <a:rPr lang="en-ZA" sz="1400" b="1" i="0" u="none" strike="noStrike" kern="1200" dirty="0" smtClean="0">
                          <a:solidFill>
                            <a:schemeClr val="tx1"/>
                          </a:solidFill>
                          <a:effectLst/>
                          <a:latin typeface="Arial Narrow" panose="020B0606020202030204" pitchFamily="34" charset="0"/>
                          <a:ea typeface="+mn-ea"/>
                          <a:cs typeface="+mn-cs"/>
                        </a:rPr>
                        <a:t>GP: 17</a:t>
                      </a:r>
                    </a:p>
                    <a:p>
                      <a:pPr algn="l" fontAlgn="t"/>
                      <a:r>
                        <a:rPr lang="en-ZA" sz="1400" b="1" i="0" u="none" strike="noStrike" kern="1200" dirty="0" smtClean="0">
                          <a:solidFill>
                            <a:schemeClr val="tx1"/>
                          </a:solidFill>
                          <a:effectLst/>
                          <a:latin typeface="Arial Narrow" panose="020B0606020202030204" pitchFamily="34" charset="0"/>
                          <a:ea typeface="+mn-ea"/>
                          <a:cs typeface="+mn-cs"/>
                        </a:rPr>
                        <a:t>EC: 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l" defTabSz="914331" rtl="0" eaLnBrk="1" fontAlgn="t" latinLnBrk="0" hangingPunct="1">
                        <a:lnSpc>
                          <a:spcPct val="107000"/>
                        </a:lnSpc>
                        <a:spcAft>
                          <a:spcPts val="0"/>
                        </a:spcAft>
                      </a:pPr>
                      <a:r>
                        <a:rPr lang="en-ZA" sz="1400" b="1" i="0" u="none" strike="noStrike" kern="1200" dirty="0" smtClean="0">
                          <a:solidFill>
                            <a:schemeClr val="tx1"/>
                          </a:solidFill>
                          <a:effectLst/>
                          <a:latin typeface="Arial Narrow" panose="020B0606020202030204" pitchFamily="34" charset="0"/>
                          <a:ea typeface="+mn-ea"/>
                          <a:cs typeface="+mn-cs"/>
                        </a:rPr>
                        <a:t>Target measured annually</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r>
                        <a:rPr lang="en-US" sz="1400" b="0" i="0" u="none" strike="noStrike" kern="1200" dirty="0" smtClean="0">
                          <a:solidFill>
                            <a:srgbClr val="000000"/>
                          </a:solidFill>
                          <a:effectLst/>
                          <a:latin typeface="Arial Narrow" panose="020B0606020202030204" pitchFamily="34" charset="0"/>
                          <a:ea typeface="+mn-ea"/>
                          <a:cs typeface="+mn-cs"/>
                        </a:rPr>
                        <a:t>Two regions concluded the signing of SLA  ( KZN and FS/NC)</a:t>
                      </a:r>
                      <a:endParaRPr lang="en-US" sz="1400" b="0" i="0" u="none" strike="noStrike" kern="1200" dirty="0">
                        <a:solidFill>
                          <a:srgbClr val="000000"/>
                        </a:solidFill>
                        <a:effectLst/>
                        <a:latin typeface="Arial Narrow" panose="020B0606020202030204" pitchFamily="34"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r>
                        <a:rPr lang="en-US" sz="1400" b="0" i="0" u="none" strike="noStrike" kern="1200" dirty="0" smtClean="0">
                          <a:solidFill>
                            <a:srgbClr val="000000"/>
                          </a:solidFill>
                          <a:effectLst/>
                          <a:latin typeface="Arial Narrow" panose="020B0606020202030204" pitchFamily="34" charset="0"/>
                          <a:ea typeface="+mn-ea"/>
                          <a:cs typeface="+mn-cs"/>
                        </a:rPr>
                        <a:t>Orientate community liaison officials NPOs in order to improve reintegration of parolees and probationers.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bl>
          </a:graphicData>
        </a:graphic>
      </p:graphicFrame>
      <p:sp>
        <p:nvSpPr>
          <p:cNvPr id="6" name="Title 3"/>
          <p:cNvSpPr>
            <a:spLocks noGrp="1"/>
          </p:cNvSpPr>
          <p:nvPr>
            <p:ph type="title"/>
          </p:nvPr>
        </p:nvSpPr>
        <p:spPr>
          <a:xfrm>
            <a:off x="344486" y="600076"/>
            <a:ext cx="8647112" cy="782157"/>
          </a:xfrm>
        </p:spPr>
        <p:txBody>
          <a:bodyPr/>
          <a:lstStyle/>
          <a:p>
            <a:pPr lvl="0" algn="ctr">
              <a:lnSpc>
                <a:spcPct val="110000"/>
              </a:lnSpc>
            </a:pPr>
            <a:r>
              <a:rPr lang="en-US" sz="2400" kern="1200" dirty="0">
                <a:solidFill>
                  <a:srgbClr val="006600"/>
                </a:solidFill>
              </a:rPr>
              <a:t>PROGRAMME 5: SOCIAL </a:t>
            </a:r>
            <a:r>
              <a:rPr lang="en-US" sz="2400" kern="1200" dirty="0" smtClean="0">
                <a:solidFill>
                  <a:srgbClr val="006600"/>
                </a:solidFill>
              </a:rPr>
              <a:t>REINTEGRATION</a:t>
            </a:r>
            <a:r>
              <a:rPr lang="en-US" sz="2400" kern="1200" dirty="0" smtClean="0">
                <a:solidFill>
                  <a:srgbClr val="FF0000"/>
                </a:solidFill>
              </a:rPr>
              <a:t/>
            </a:r>
            <a:br>
              <a:rPr lang="en-US" sz="2400" kern="1200" dirty="0" smtClean="0">
                <a:solidFill>
                  <a:srgbClr val="FF0000"/>
                </a:solidFill>
              </a:rPr>
            </a:br>
            <a:r>
              <a:rPr lang="en-US" sz="2400" kern="1200" dirty="0" smtClean="0"/>
              <a:t>COMMUNITY REINTEGRATION </a:t>
            </a:r>
            <a:r>
              <a:rPr lang="en-US" sz="2400" kern="1200" dirty="0"/>
              <a:t/>
            </a:r>
            <a:br>
              <a:rPr lang="en-US" sz="2400" kern="1200" dirty="0"/>
            </a:br>
            <a:endParaRPr lang="en-US" sz="2400" dirty="0"/>
          </a:p>
        </p:txBody>
      </p:sp>
    </p:spTree>
    <p:extLst>
      <p:ext uri="{BB962C8B-B14F-4D97-AF65-F5344CB8AC3E}">
        <p14:creationId xmlns:p14="http://schemas.microsoft.com/office/powerpoint/2010/main" xmlns="" val="14056189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2877117066"/>
              </p:ext>
            </p:extLst>
          </p:nvPr>
        </p:nvGraphicFramePr>
        <p:xfrm>
          <a:off x="228598" y="1676400"/>
          <a:ext cx="8610601" cy="2962275"/>
        </p:xfrm>
        <a:graphic>
          <a:graphicData uri="http://schemas.openxmlformats.org/drawingml/2006/table">
            <a:tbl>
              <a:tblPr firstRow="1" bandRow="1">
                <a:tableStyleId>{5C22544A-7EE6-4342-B048-85BDC9FD1C3A}</a:tableStyleId>
              </a:tblPr>
              <a:tblGrid>
                <a:gridCol w="1524002">
                  <a:extLst>
                    <a:ext uri="{9D8B030D-6E8A-4147-A177-3AD203B41FA5}">
                      <a16:colId xmlns:a16="http://schemas.microsoft.com/office/drawing/2014/main" xmlns="" val="20000"/>
                    </a:ext>
                  </a:extLst>
                </a:gridCol>
                <a:gridCol w="990600">
                  <a:extLst>
                    <a:ext uri="{9D8B030D-6E8A-4147-A177-3AD203B41FA5}">
                      <a16:colId xmlns:a16="http://schemas.microsoft.com/office/drawing/2014/main" xmlns="" val="20001"/>
                    </a:ext>
                  </a:extLst>
                </a:gridCol>
                <a:gridCol w="1371600">
                  <a:extLst>
                    <a:ext uri="{9D8B030D-6E8A-4147-A177-3AD203B41FA5}">
                      <a16:colId xmlns:a16="http://schemas.microsoft.com/office/drawing/2014/main" xmlns="" val="20002"/>
                    </a:ext>
                  </a:extLst>
                </a:gridCol>
                <a:gridCol w="1242291">
                  <a:extLst>
                    <a:ext uri="{9D8B030D-6E8A-4147-A177-3AD203B41FA5}">
                      <a16:colId xmlns:a16="http://schemas.microsoft.com/office/drawing/2014/main" xmlns="" val="20003"/>
                    </a:ext>
                  </a:extLst>
                </a:gridCol>
                <a:gridCol w="1881909">
                  <a:extLst>
                    <a:ext uri="{9D8B030D-6E8A-4147-A177-3AD203B41FA5}">
                      <a16:colId xmlns:a16="http://schemas.microsoft.com/office/drawing/2014/main" xmlns="" val="20004"/>
                    </a:ext>
                  </a:extLst>
                </a:gridCol>
                <a:gridCol w="1600199">
                  <a:extLst>
                    <a:ext uri="{9D8B030D-6E8A-4147-A177-3AD203B41FA5}">
                      <a16:colId xmlns:a16="http://schemas.microsoft.com/office/drawing/2014/main" xmlns="" val="20005"/>
                    </a:ext>
                  </a:extLst>
                </a:gridCol>
              </a:tblGrid>
              <a:tr h="816429">
                <a:tc>
                  <a:txBody>
                    <a:bodyPr/>
                    <a:lstStyle/>
                    <a:p>
                      <a:pPr marL="0" algn="l" defTabSz="914331" rtl="0" eaLnBrk="1" fontAlgn="t" latinLnBrk="0" hangingPunct="1"/>
                      <a:r>
                        <a:rPr lang="en-US" sz="1400" b="1" i="0" u="none" strike="noStrike" kern="1200" dirty="0" smtClean="0">
                          <a:solidFill>
                            <a:schemeClr val="bg1"/>
                          </a:solidFill>
                          <a:effectLst/>
                          <a:latin typeface="Arial Narrow" panose="020B0606020202030204" pitchFamily="34" charset="0"/>
                          <a:ea typeface="+mn-ea"/>
                          <a:cs typeface="+mn-cs"/>
                        </a:rPr>
                        <a:t>Performance Indicator</a:t>
                      </a:r>
                      <a:endParaRPr lang="en-US" sz="1400" b="1" i="0" u="none" strike="noStrike" kern="1200" dirty="0">
                        <a:solidFill>
                          <a:schemeClr val="bg1"/>
                        </a:solidFill>
                        <a:effectLst/>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400" b="1" i="0" u="none" strike="noStrike" kern="1200" dirty="0" smtClean="0">
                          <a:solidFill>
                            <a:schemeClr val="bg1"/>
                          </a:solidFill>
                          <a:effectLst/>
                          <a:latin typeface="Arial Narrow" panose="020B0606020202030204" pitchFamily="34" charset="0"/>
                          <a:ea typeface="+mn-ea"/>
                          <a:cs typeface="+mn-cs"/>
                        </a:rPr>
                        <a:t>Q3Target 2019/20 </a:t>
                      </a:r>
                      <a:endParaRPr lang="en-US" sz="1400" b="1" i="0" u="none" strike="noStrike" kern="1200" dirty="0">
                        <a:solidFill>
                          <a:schemeClr val="bg1"/>
                        </a:solidFill>
                        <a:effectLst/>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400" b="1" i="0" u="none" strike="noStrike" kern="1200" dirty="0" smtClean="0">
                          <a:solidFill>
                            <a:schemeClr val="bg1"/>
                          </a:solidFill>
                          <a:effectLst/>
                          <a:latin typeface="Arial Narrow" panose="020B0606020202030204" pitchFamily="34" charset="0"/>
                          <a:ea typeface="+mn-ea"/>
                          <a:cs typeface="+mn-cs"/>
                        </a:rPr>
                        <a:t>Quarter 3</a:t>
                      </a:r>
                      <a:r>
                        <a:rPr lang="en-US" sz="1400" b="1" i="0" u="none" strike="noStrike" kern="1200" dirty="0">
                          <a:solidFill>
                            <a:schemeClr val="bg1"/>
                          </a:solidFill>
                          <a:effectLst/>
                          <a:latin typeface="Arial Narrow" panose="020B0606020202030204" pitchFamily="34" charset="0"/>
                          <a:ea typeface="+mn-ea"/>
                          <a:cs typeface="+mn-cs"/>
                        </a:rPr>
                        <a:t/>
                      </a:r>
                      <a:br>
                        <a:rPr lang="en-US" sz="1400" b="1" i="0" u="none" strike="noStrike" kern="1200" dirty="0">
                          <a:solidFill>
                            <a:schemeClr val="bg1"/>
                          </a:solidFill>
                          <a:effectLst/>
                          <a:latin typeface="Arial Narrow" panose="020B0606020202030204" pitchFamily="34" charset="0"/>
                          <a:ea typeface="+mn-ea"/>
                          <a:cs typeface="+mn-cs"/>
                        </a:rPr>
                      </a:br>
                      <a:r>
                        <a:rPr lang="en-US" sz="1400" b="1" i="0" u="none" strike="noStrike" kern="1200" dirty="0">
                          <a:solidFill>
                            <a:schemeClr val="bg1"/>
                          </a:solidFill>
                          <a:effectLst/>
                          <a:latin typeface="Arial Narrow" panose="020B0606020202030204" pitchFamily="34" charset="0"/>
                          <a:ea typeface="+mn-ea"/>
                          <a:cs typeface="+mn-cs"/>
                        </a:rPr>
                        <a:t>Performance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31" rtl="0" eaLnBrk="1" fontAlgn="t" latinLnBrk="0" hangingPunct="1"/>
                      <a:r>
                        <a:rPr lang="en-US" sz="1400" b="1" i="0" u="none" strike="noStrike" kern="1200" dirty="0" smtClean="0">
                          <a:solidFill>
                            <a:schemeClr val="bg1"/>
                          </a:solidFill>
                          <a:effectLst/>
                          <a:latin typeface="Arial Narrow" panose="020B0606020202030204" pitchFamily="34" charset="0"/>
                          <a:ea typeface="+mn-ea"/>
                          <a:cs typeface="+mn-cs"/>
                        </a:rPr>
                        <a:t>Deviation from planned  target</a:t>
                      </a:r>
                      <a:endParaRPr lang="en-US" sz="1400" b="1" i="0" u="none" strike="noStrike" kern="1200" dirty="0">
                        <a:solidFill>
                          <a:schemeClr val="bg1"/>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smtClean="0">
                          <a:solidFill>
                            <a:schemeClr val="bg1"/>
                          </a:solidFill>
                          <a:effectLst/>
                          <a:latin typeface="Arial Narrow" panose="020B0606020202030204" pitchFamily="34" charset="0"/>
                          <a:ea typeface="+mn-ea"/>
                          <a:cs typeface="+mn-cs"/>
                        </a:rPr>
                        <a:t>Reasons for over/under achievement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smtClean="0">
                          <a:solidFill>
                            <a:schemeClr val="bg1"/>
                          </a:solidFill>
                          <a:effectLst/>
                          <a:latin typeface="Arial Narrow" panose="020B0606020202030204" pitchFamily="34" charset="0"/>
                          <a:ea typeface="+mn-ea"/>
                          <a:cs typeface="+mn-cs"/>
                        </a:rPr>
                        <a:t>Corrective action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2145846">
                <a:tc>
                  <a:txBody>
                    <a:bodyPr/>
                    <a:lstStyle/>
                    <a:p>
                      <a:pPr algn="l" fontAlgn="t"/>
                      <a:r>
                        <a:rPr lang="en-US" sz="1400" b="1" i="0" u="none" strike="noStrike" dirty="0">
                          <a:solidFill>
                            <a:schemeClr val="tx1"/>
                          </a:solidFill>
                          <a:effectLst/>
                          <a:latin typeface="Arial Narrow" panose="020B0606020202030204" pitchFamily="34" charset="0"/>
                        </a:rPr>
                        <a:t>Number of service points established in community corrections</a:t>
                      </a:r>
                      <a:r>
                        <a:rPr lang="en-US" sz="1400" b="1" i="0" u="none" strike="noStrike" dirty="0" smtClean="0">
                          <a:solidFill>
                            <a:schemeClr val="tx1"/>
                          </a:solidFill>
                          <a:effectLst/>
                          <a:latin typeface="Arial Narrow" panose="020B0606020202030204" pitchFamily="34" charset="0"/>
                        </a:rPr>
                        <a: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400" b="1" i="0" u="none" strike="noStrike" dirty="0" smtClean="0">
                          <a:solidFill>
                            <a:srgbClr val="000000"/>
                          </a:solidFill>
                          <a:effectLst/>
                          <a:latin typeface="Arial Narrow" panose="020B0606020202030204" pitchFamily="34" charset="0"/>
                        </a:rPr>
                        <a:t>Target measured annually</a:t>
                      </a:r>
                      <a:endParaRPr lang="en-US" sz="1400" b="1" i="0" u="none" strike="noStrike" dirty="0">
                        <a:solidFill>
                          <a:srgbClr val="000000"/>
                        </a:solidFill>
                        <a:effectLst/>
                        <a:latin typeface="Arial Narrow" panose="020B0606020202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400" b="1" i="0" u="none" strike="noStrike" kern="1200" dirty="0" smtClean="0">
                          <a:solidFill>
                            <a:schemeClr val="tx1"/>
                          </a:solidFill>
                          <a:effectLst/>
                          <a:latin typeface="Arial Narrow" panose="020B0606020202030204" pitchFamily="34" charset="0"/>
                          <a:ea typeface="+mn-ea"/>
                          <a:cs typeface="+mn-cs"/>
                        </a:rPr>
                        <a:t>203</a:t>
                      </a:r>
                      <a:endParaRPr lang="en-ZA" sz="1400" b="1" i="0" u="none" strike="noStrike" kern="1200" dirty="0" smtClean="0">
                        <a:solidFill>
                          <a:schemeClr val="tx1"/>
                        </a:solidFill>
                        <a:effectLst/>
                        <a:latin typeface="Arial Narrow" panose="020B0606020202030204" pitchFamily="34" charset="0"/>
                        <a:ea typeface="+mn-ea"/>
                        <a:cs typeface="+mn-cs"/>
                      </a:endParaRPr>
                    </a:p>
                    <a:p>
                      <a:pPr algn="l" fontAlgn="t"/>
                      <a:endParaRPr lang="en-ZA" sz="1400" b="1" i="0" u="none" strike="noStrike" kern="1200" dirty="0" smtClean="0">
                        <a:solidFill>
                          <a:schemeClr val="tx1"/>
                        </a:solidFill>
                        <a:effectLst/>
                        <a:latin typeface="Arial Narrow" panose="020B0606020202030204" pitchFamily="34" charset="0"/>
                        <a:ea typeface="+mn-ea"/>
                        <a:cs typeface="+mn-cs"/>
                      </a:endParaRPr>
                    </a:p>
                    <a:p>
                      <a:pPr algn="l" fontAlgn="t"/>
                      <a:r>
                        <a:rPr lang="en-ZA" sz="1400" b="1" i="0" u="none" strike="noStrike" kern="1200" dirty="0" smtClean="0">
                          <a:solidFill>
                            <a:schemeClr val="tx1"/>
                          </a:solidFill>
                          <a:effectLst/>
                          <a:latin typeface="Arial Narrow" panose="020B0606020202030204" pitchFamily="34" charset="0"/>
                          <a:ea typeface="+mn-ea"/>
                          <a:cs typeface="+mn-cs"/>
                        </a:rPr>
                        <a:t>LMN: 73</a:t>
                      </a:r>
                    </a:p>
                    <a:p>
                      <a:pPr algn="l" fontAlgn="t"/>
                      <a:r>
                        <a:rPr lang="en-ZA" sz="1400" b="1" i="0" u="none" strike="noStrike" kern="1200" dirty="0" smtClean="0">
                          <a:solidFill>
                            <a:schemeClr val="tx1"/>
                          </a:solidFill>
                          <a:effectLst/>
                          <a:latin typeface="Arial Narrow" panose="020B0606020202030204" pitchFamily="34" charset="0"/>
                          <a:ea typeface="+mn-ea"/>
                          <a:cs typeface="+mn-cs"/>
                        </a:rPr>
                        <a:t>FS/NC: 55</a:t>
                      </a:r>
                    </a:p>
                    <a:p>
                      <a:pPr algn="l" fontAlgn="t"/>
                      <a:r>
                        <a:rPr lang="en-ZA" sz="1400" b="1" i="0" u="none" strike="noStrike" kern="1200" dirty="0" smtClean="0">
                          <a:solidFill>
                            <a:schemeClr val="tx1"/>
                          </a:solidFill>
                          <a:effectLst/>
                          <a:latin typeface="Arial Narrow" panose="020B0606020202030204" pitchFamily="34" charset="0"/>
                          <a:ea typeface="+mn-ea"/>
                          <a:cs typeface="+mn-cs"/>
                        </a:rPr>
                        <a:t>KZN: 31</a:t>
                      </a:r>
                    </a:p>
                    <a:p>
                      <a:pPr algn="l" fontAlgn="t"/>
                      <a:r>
                        <a:rPr lang="en-ZA" sz="1400" b="1" i="0" u="none" strike="noStrike" kern="1200" dirty="0" smtClean="0">
                          <a:solidFill>
                            <a:schemeClr val="tx1"/>
                          </a:solidFill>
                          <a:effectLst/>
                          <a:latin typeface="Arial Narrow" panose="020B0606020202030204" pitchFamily="34" charset="0"/>
                          <a:ea typeface="+mn-ea"/>
                          <a:cs typeface="+mn-cs"/>
                        </a:rPr>
                        <a:t>WC: 24</a:t>
                      </a:r>
                    </a:p>
                    <a:p>
                      <a:pPr algn="l" fontAlgn="t"/>
                      <a:r>
                        <a:rPr lang="en-ZA" sz="1400" b="1" i="0" u="none" strike="noStrike" kern="1200" dirty="0" smtClean="0">
                          <a:solidFill>
                            <a:schemeClr val="tx1"/>
                          </a:solidFill>
                          <a:effectLst/>
                          <a:latin typeface="Arial Narrow" panose="020B0606020202030204" pitchFamily="34" charset="0"/>
                          <a:ea typeface="+mn-ea"/>
                          <a:cs typeface="+mn-cs"/>
                        </a:rPr>
                        <a:t>GP: 9</a:t>
                      </a:r>
                    </a:p>
                    <a:p>
                      <a:pPr algn="l" fontAlgn="t"/>
                      <a:r>
                        <a:rPr lang="en-ZA" sz="1400" b="1" i="0" u="none" strike="noStrike" kern="1200" dirty="0" smtClean="0">
                          <a:solidFill>
                            <a:schemeClr val="tx1"/>
                          </a:solidFill>
                          <a:effectLst/>
                          <a:latin typeface="Arial Narrow" panose="020B0606020202030204" pitchFamily="34" charset="0"/>
                          <a:ea typeface="+mn-ea"/>
                          <a:cs typeface="+mn-cs"/>
                        </a:rPr>
                        <a:t>EC: 11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l" defTabSz="914331" rtl="0" eaLnBrk="1" fontAlgn="t" latinLnBrk="0" hangingPunct="1"/>
                      <a:r>
                        <a:rPr lang="en-ZA" sz="1400" b="0" i="0" u="none" strike="noStrike" kern="1200" dirty="0" smtClean="0">
                          <a:solidFill>
                            <a:srgbClr val="000000"/>
                          </a:solidFill>
                          <a:effectLst/>
                          <a:latin typeface="Arial Narrow" panose="020B0606020202030204" pitchFamily="34" charset="0"/>
                          <a:ea typeface="+mn-ea"/>
                          <a:cs typeface="+mn-cs"/>
                        </a:rPr>
                        <a:t>Target measured annually</a:t>
                      </a:r>
                      <a:endParaRPr lang="en-ZA" sz="1400" b="0" i="0" u="none" strike="noStrike" kern="1200" dirty="0">
                        <a:solidFill>
                          <a:srgbClr val="000000"/>
                        </a:solidFill>
                        <a:effectLst/>
                        <a:latin typeface="Arial Narrow" panose="020B0606020202030204" pitchFamily="34" charset="0"/>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331" rtl="0" eaLnBrk="1" fontAlgn="t" latinLnBrk="0" hangingPunct="1"/>
                      <a:r>
                        <a:rPr lang="en-US" sz="1400" b="0" i="0" u="none" strike="noStrike" kern="1200" dirty="0" smtClean="0">
                          <a:solidFill>
                            <a:srgbClr val="000000"/>
                          </a:solidFill>
                          <a:effectLst/>
                          <a:latin typeface="Arial Narrow" panose="020B0606020202030204" pitchFamily="34" charset="0"/>
                          <a:ea typeface="+mn-ea"/>
                          <a:cs typeface="+mn-cs"/>
                        </a:rPr>
                        <a:t>Involvement</a:t>
                      </a:r>
                      <a:r>
                        <a:rPr lang="en-US" sz="1400" b="0" i="0" u="none" strike="noStrike" kern="1200" baseline="0" dirty="0" smtClean="0">
                          <a:solidFill>
                            <a:srgbClr val="000000"/>
                          </a:solidFill>
                          <a:effectLst/>
                          <a:latin typeface="Arial Narrow" panose="020B0606020202030204" pitchFamily="34" charset="0"/>
                          <a:ea typeface="+mn-ea"/>
                          <a:cs typeface="+mn-cs"/>
                        </a:rPr>
                        <a:t> of the stakeholders.</a:t>
                      </a:r>
                      <a:endParaRPr lang="en-ZA" sz="1400" b="0" i="0" u="none" strike="noStrike" kern="1200" dirty="0">
                        <a:solidFill>
                          <a:srgbClr val="000000"/>
                        </a:solidFill>
                        <a:effectLst/>
                        <a:latin typeface="Arial Narrow" panose="020B0606020202030204" pitchFamily="34"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331" rtl="0" eaLnBrk="1" fontAlgn="t" latinLnBrk="0" hangingPunct="1"/>
                      <a:r>
                        <a:rPr lang="en-ZA" sz="1400" b="0" i="0" u="none" strike="noStrike" kern="1200" dirty="0" smtClean="0">
                          <a:solidFill>
                            <a:srgbClr val="000000"/>
                          </a:solidFill>
                          <a:effectLst/>
                          <a:latin typeface="Arial Narrow" panose="020B0606020202030204" pitchFamily="34" charset="0"/>
                          <a:ea typeface="+mn-ea"/>
                          <a:cs typeface="+mn-cs"/>
                        </a:rPr>
                        <a:t>Target measured annually</a:t>
                      </a:r>
                      <a:endParaRPr lang="en-ZA" sz="1400" b="0" i="0" u="none" strike="noStrike" kern="1200" dirty="0">
                        <a:solidFill>
                          <a:srgbClr val="000000"/>
                        </a:solidFill>
                        <a:effectLst/>
                        <a:latin typeface="Arial Narrow" panose="020B0606020202030204" pitchFamily="34"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sp>
        <p:nvSpPr>
          <p:cNvPr id="6" name="Title 3"/>
          <p:cNvSpPr>
            <a:spLocks noGrp="1"/>
          </p:cNvSpPr>
          <p:nvPr>
            <p:ph type="title"/>
          </p:nvPr>
        </p:nvSpPr>
        <p:spPr>
          <a:xfrm>
            <a:off x="344486" y="568404"/>
            <a:ext cx="8647112" cy="1218795"/>
          </a:xfrm>
        </p:spPr>
        <p:txBody>
          <a:bodyPr/>
          <a:lstStyle/>
          <a:p>
            <a:pPr lvl="0" algn="ctr">
              <a:lnSpc>
                <a:spcPct val="110000"/>
              </a:lnSpc>
            </a:pPr>
            <a:r>
              <a:rPr lang="en-US" sz="2400" kern="1200" dirty="0" smtClean="0">
                <a:solidFill>
                  <a:srgbClr val="006600"/>
                </a:solidFill>
              </a:rPr>
              <a:t>PROGRAMME 5: SOCIAL REINTEGRATION</a:t>
            </a:r>
            <a:r>
              <a:rPr lang="en-US" sz="2400" kern="1200" dirty="0" smtClean="0">
                <a:solidFill>
                  <a:srgbClr val="FF0000"/>
                </a:solidFill>
              </a:rPr>
              <a:t/>
            </a:r>
            <a:br>
              <a:rPr lang="en-US" sz="2400" kern="1200" dirty="0" smtClean="0">
                <a:solidFill>
                  <a:srgbClr val="FF0000"/>
                </a:solidFill>
              </a:rPr>
            </a:br>
            <a:r>
              <a:rPr lang="en-US" sz="2400" kern="1200" dirty="0" smtClean="0"/>
              <a:t>OFFICE ACCOMMODATION </a:t>
            </a:r>
            <a:r>
              <a:rPr lang="en-US" sz="2400" kern="1200" dirty="0"/>
              <a:t/>
            </a:r>
            <a:br>
              <a:rPr lang="en-US" sz="2400" kern="1200" dirty="0"/>
            </a:br>
            <a:endParaRPr lang="en-US" sz="2400" dirty="0"/>
          </a:p>
        </p:txBody>
      </p:sp>
    </p:spTree>
    <p:extLst>
      <p:ext uri="{BB962C8B-B14F-4D97-AF65-F5344CB8AC3E}">
        <p14:creationId xmlns:p14="http://schemas.microsoft.com/office/powerpoint/2010/main" xmlns="" val="36852836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ChangeArrowheads="1"/>
          </p:cNvSpPr>
          <p:nvPr/>
        </p:nvSpPr>
        <p:spPr bwMode="auto">
          <a:xfrm flipV="1">
            <a:off x="0" y="-1066800"/>
            <a:ext cx="9448800" cy="1066800"/>
          </a:xfrm>
          <a:prstGeom prst="rect">
            <a:avLst/>
          </a:prstGeom>
          <a:noFill/>
          <a:ln w="9525">
            <a:noFill/>
            <a:miter lim="800000"/>
            <a:headEnd/>
            <a:tailEnd/>
          </a:ln>
        </p:spPr>
        <p:txBody>
          <a:bodyPr wrap="square" anchor="ctr">
            <a:spAutoFit/>
          </a:bodyPr>
          <a:lstStyle/>
          <a:p>
            <a:endParaRPr lang="en-ZA" dirty="0">
              <a:solidFill>
                <a:srgbClr val="000000"/>
              </a:solidFill>
              <a:latin typeface="Calibri" pitchFamily="34" charset="0"/>
            </a:endParaRPr>
          </a:p>
        </p:txBody>
      </p:sp>
      <p:sp>
        <p:nvSpPr>
          <p:cNvPr id="17411"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ZA" dirty="0">
              <a:solidFill>
                <a:srgbClr val="000000"/>
              </a:solidFill>
              <a:latin typeface="Calibri" pitchFamily="34" charset="0"/>
            </a:endParaRPr>
          </a:p>
        </p:txBody>
      </p:sp>
      <p:sp>
        <p:nvSpPr>
          <p:cNvPr id="17412"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ZA" dirty="0">
              <a:solidFill>
                <a:srgbClr val="000000"/>
              </a:solidFill>
              <a:latin typeface="Calibri" pitchFamily="34" charset="0"/>
            </a:endParaRPr>
          </a:p>
        </p:txBody>
      </p:sp>
      <p:sp>
        <p:nvSpPr>
          <p:cNvPr id="17413"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ZA" dirty="0">
              <a:solidFill>
                <a:srgbClr val="000000"/>
              </a:solidFill>
              <a:latin typeface="Calibri" pitchFamily="34" charset="0"/>
            </a:endParaRPr>
          </a:p>
        </p:txBody>
      </p:sp>
      <p:sp>
        <p:nvSpPr>
          <p:cNvPr id="17448" name="Content Placeholder 6"/>
          <p:cNvSpPr>
            <a:spLocks noGrp="1"/>
          </p:cNvSpPr>
          <p:nvPr>
            <p:ph idx="1"/>
          </p:nvPr>
        </p:nvSpPr>
        <p:spPr>
          <a:xfrm>
            <a:off x="207989" y="566800"/>
            <a:ext cx="8745537" cy="307777"/>
          </a:xfrm>
          <a:solidFill>
            <a:schemeClr val="tx2">
              <a:lumMod val="25000"/>
              <a:lumOff val="75000"/>
            </a:schemeClr>
          </a:solidFill>
        </p:spPr>
        <p:txBody>
          <a:bodyPr/>
          <a:lstStyle/>
          <a:p>
            <a:pPr marL="0" indent="0" algn="ctr" eaLnBrk="1" hangingPunct="1">
              <a:lnSpc>
                <a:spcPct val="100000"/>
              </a:lnSpc>
              <a:spcBef>
                <a:spcPts val="0"/>
              </a:spcBef>
              <a:buNone/>
            </a:pPr>
            <a:r>
              <a:rPr kumimoji="1" lang="en-US" sz="2000" b="1" dirty="0">
                <a:cs typeface="Arial" panose="020B0604020202020204" pitchFamily="34" charset="0"/>
              </a:rPr>
              <a:t>OVERALL </a:t>
            </a:r>
            <a:r>
              <a:rPr kumimoji="1" lang="en-US" sz="2000" b="1" dirty="0" smtClean="0">
                <a:cs typeface="Arial" panose="020B0604020202020204" pitchFamily="34" charset="0"/>
              </a:rPr>
              <a:t>3</a:t>
            </a:r>
            <a:r>
              <a:rPr kumimoji="1" lang="en-US" sz="2000" b="1" baseline="30000" dirty="0" smtClean="0">
                <a:cs typeface="Arial" panose="020B0604020202020204" pitchFamily="34" charset="0"/>
              </a:rPr>
              <a:t>rd</a:t>
            </a:r>
            <a:r>
              <a:rPr kumimoji="1" lang="en-US" sz="2000" b="1" dirty="0" smtClean="0">
                <a:cs typeface="Arial" panose="020B0604020202020204" pitchFamily="34" charset="0"/>
              </a:rPr>
              <a:t>  QUARTER </a:t>
            </a:r>
            <a:r>
              <a:rPr kumimoji="1" lang="en-US" sz="2000" b="1" dirty="0">
                <a:cs typeface="Arial" panose="020B0604020202020204" pitchFamily="34" charset="0"/>
              </a:rPr>
              <a:t>DEPARTMENTAL </a:t>
            </a:r>
            <a:r>
              <a:rPr kumimoji="1" lang="en-US" sz="2000" b="1" dirty="0" smtClean="0">
                <a:cs typeface="Arial" panose="020B0604020202020204" pitchFamily="34" charset="0"/>
              </a:rPr>
              <a:t>PERFORMANCE: 89%</a:t>
            </a:r>
            <a:endParaRPr lang="en-US" sz="2000" dirty="0" smtClean="0"/>
          </a:p>
        </p:txBody>
      </p:sp>
      <p:graphicFrame>
        <p:nvGraphicFramePr>
          <p:cNvPr id="9" name="Table 8"/>
          <p:cNvGraphicFramePr>
            <a:graphicFrameLocks noGrp="1"/>
          </p:cNvGraphicFramePr>
          <p:nvPr>
            <p:extLst>
              <p:ext uri="{D42A27DB-BD31-4B8C-83A1-F6EECF244321}">
                <p14:modId xmlns:p14="http://schemas.microsoft.com/office/powerpoint/2010/main" xmlns="" val="586943292"/>
              </p:ext>
            </p:extLst>
          </p:nvPr>
        </p:nvGraphicFramePr>
        <p:xfrm>
          <a:off x="141556" y="1104979"/>
          <a:ext cx="8811970" cy="2989165"/>
        </p:xfrm>
        <a:graphic>
          <a:graphicData uri="http://schemas.openxmlformats.org/drawingml/2006/table">
            <a:tbl>
              <a:tblPr firstRow="1" bandRow="1">
                <a:tableStyleId>{5C22544A-7EE6-4342-B048-85BDC9FD1C3A}</a:tableStyleId>
              </a:tblPr>
              <a:tblGrid>
                <a:gridCol w="1562596">
                  <a:extLst>
                    <a:ext uri="{9D8B030D-6E8A-4147-A177-3AD203B41FA5}">
                      <a16:colId xmlns:a16="http://schemas.microsoft.com/office/drawing/2014/main" xmlns="" val="20000"/>
                    </a:ext>
                  </a:extLst>
                </a:gridCol>
                <a:gridCol w="1208229">
                  <a:extLst>
                    <a:ext uri="{9D8B030D-6E8A-4147-A177-3AD203B41FA5}">
                      <a16:colId xmlns:a16="http://schemas.microsoft.com/office/drawing/2014/main" xmlns="" val="20001"/>
                    </a:ext>
                  </a:extLst>
                </a:gridCol>
                <a:gridCol w="1208229">
                  <a:extLst>
                    <a:ext uri="{9D8B030D-6E8A-4147-A177-3AD203B41FA5}">
                      <a16:colId xmlns:a16="http://schemas.microsoft.com/office/drawing/2014/main" xmlns="" val="20002"/>
                    </a:ext>
                  </a:extLst>
                </a:gridCol>
                <a:gridCol w="1208229">
                  <a:extLst>
                    <a:ext uri="{9D8B030D-6E8A-4147-A177-3AD203B41FA5}">
                      <a16:colId xmlns:a16="http://schemas.microsoft.com/office/drawing/2014/main" xmlns="" val="20003"/>
                    </a:ext>
                  </a:extLst>
                </a:gridCol>
                <a:gridCol w="1208229">
                  <a:extLst>
                    <a:ext uri="{9D8B030D-6E8A-4147-A177-3AD203B41FA5}">
                      <a16:colId xmlns:a16="http://schemas.microsoft.com/office/drawing/2014/main" xmlns="" val="20004"/>
                    </a:ext>
                  </a:extLst>
                </a:gridCol>
                <a:gridCol w="1064379">
                  <a:extLst>
                    <a:ext uri="{9D8B030D-6E8A-4147-A177-3AD203B41FA5}">
                      <a16:colId xmlns:a16="http://schemas.microsoft.com/office/drawing/2014/main" xmlns="" val="20005"/>
                    </a:ext>
                  </a:extLst>
                </a:gridCol>
                <a:gridCol w="1352079">
                  <a:extLst>
                    <a:ext uri="{9D8B030D-6E8A-4147-A177-3AD203B41FA5}">
                      <a16:colId xmlns:a16="http://schemas.microsoft.com/office/drawing/2014/main" xmlns="" val="20006"/>
                    </a:ext>
                  </a:extLst>
                </a:gridCol>
              </a:tblGrid>
              <a:tr h="755719">
                <a:tc>
                  <a:txBody>
                    <a:bodyPr/>
                    <a:lstStyle/>
                    <a:p>
                      <a:pPr fontAlgn="base">
                        <a:lnSpc>
                          <a:spcPct val="115000"/>
                        </a:lnSpc>
                        <a:spcBef>
                          <a:spcPts val="250"/>
                        </a:spcBef>
                        <a:spcAft>
                          <a:spcPts val="0"/>
                        </a:spcAft>
                      </a:pPr>
                      <a:r>
                        <a:rPr lang="en-US" sz="1100" b="1" kern="1200" dirty="0">
                          <a:effectLst/>
                          <a:latin typeface="Arial"/>
                          <a:ea typeface="Times New Roman"/>
                          <a:cs typeface="Times New Roman"/>
                        </a:rPr>
                        <a:t>Programme</a:t>
                      </a:r>
                      <a:endParaRPr lang="en-ZA" sz="1400" dirty="0">
                        <a:effectLst/>
                        <a:latin typeface="Calibri"/>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lnSpc>
                          <a:spcPct val="115000"/>
                        </a:lnSpc>
                        <a:spcBef>
                          <a:spcPts val="250"/>
                        </a:spcBef>
                        <a:spcAft>
                          <a:spcPts val="0"/>
                        </a:spcAft>
                      </a:pPr>
                      <a:r>
                        <a:rPr lang="en-US" sz="1100" b="1" kern="1200" dirty="0">
                          <a:effectLst/>
                          <a:latin typeface="Arial"/>
                          <a:ea typeface="Times New Roman"/>
                          <a:cs typeface="Times New Roman"/>
                        </a:rPr>
                        <a:t>Total number of performance indicators</a:t>
                      </a:r>
                      <a:endParaRPr lang="en-ZA" sz="1400" dirty="0">
                        <a:effectLst/>
                        <a:latin typeface="Calibri"/>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lnSpc>
                          <a:spcPct val="115000"/>
                        </a:lnSpc>
                        <a:spcBef>
                          <a:spcPts val="250"/>
                        </a:spcBef>
                        <a:spcAft>
                          <a:spcPts val="0"/>
                        </a:spcAft>
                      </a:pPr>
                      <a:r>
                        <a:rPr lang="en-US" sz="1100" b="1" kern="1200" dirty="0">
                          <a:effectLst/>
                          <a:latin typeface="Arial"/>
                          <a:ea typeface="Times New Roman"/>
                          <a:cs typeface="Times New Roman"/>
                        </a:rPr>
                        <a:t>Total number of annual targets</a:t>
                      </a:r>
                      <a:endParaRPr lang="en-ZA" sz="1400" dirty="0">
                        <a:effectLst/>
                        <a:latin typeface="Calibri"/>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lnSpc>
                          <a:spcPct val="115000"/>
                        </a:lnSpc>
                        <a:spcBef>
                          <a:spcPts val="250"/>
                        </a:spcBef>
                        <a:spcAft>
                          <a:spcPts val="0"/>
                        </a:spcAft>
                      </a:pPr>
                      <a:r>
                        <a:rPr lang="en-US" sz="1100" b="1" kern="1200" dirty="0">
                          <a:effectLst/>
                          <a:latin typeface="Arial"/>
                          <a:ea typeface="Times New Roman"/>
                          <a:cs typeface="Times New Roman"/>
                        </a:rPr>
                        <a:t>Total number of quarterly targets</a:t>
                      </a:r>
                      <a:endParaRPr lang="en-ZA" sz="1400" dirty="0">
                        <a:effectLst/>
                        <a:latin typeface="Calibri"/>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100" b="1" kern="1200" dirty="0">
                          <a:effectLst/>
                          <a:latin typeface="Arial"/>
                          <a:ea typeface="Times New Roman"/>
                          <a:cs typeface="Times New Roman"/>
                        </a:rPr>
                        <a:t>Achieved</a:t>
                      </a:r>
                      <a:endParaRPr lang="en-ZA" sz="1400" dirty="0">
                        <a:effectLst/>
                        <a:latin typeface="Calibri"/>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100" b="1" kern="1200" dirty="0">
                          <a:effectLst/>
                          <a:latin typeface="Arial"/>
                          <a:ea typeface="Times New Roman"/>
                          <a:cs typeface="Times New Roman"/>
                        </a:rPr>
                        <a:t>Not achieved</a:t>
                      </a:r>
                      <a:endParaRPr lang="en-ZA" sz="1400" dirty="0">
                        <a:effectLst/>
                        <a:latin typeface="Calibri"/>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100" b="1" kern="1200" dirty="0">
                          <a:effectLst/>
                          <a:latin typeface="Arial"/>
                          <a:ea typeface="Times New Roman"/>
                          <a:cs typeface="Times New Roman"/>
                        </a:rPr>
                        <a:t>Target measured  annually / per academic year</a:t>
                      </a:r>
                      <a:endParaRPr lang="en-ZA" sz="1400" dirty="0">
                        <a:effectLst/>
                        <a:latin typeface="Calibri"/>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264276">
                <a:tc>
                  <a:txBody>
                    <a:bodyPr/>
                    <a:lstStyle/>
                    <a:p>
                      <a:pPr>
                        <a:lnSpc>
                          <a:spcPct val="115000"/>
                        </a:lnSpc>
                        <a:spcAft>
                          <a:spcPts val="0"/>
                        </a:spcAft>
                      </a:pPr>
                      <a:r>
                        <a:rPr lang="en-US" sz="1000" b="1" kern="1200" dirty="0">
                          <a:effectLst/>
                          <a:latin typeface="Arial"/>
                          <a:ea typeface="Times New Roman"/>
                          <a:cs typeface="Times New Roman"/>
                        </a:rPr>
                        <a:t>1. Administration</a:t>
                      </a:r>
                      <a:endParaRPr lang="en-ZA" sz="1100" dirty="0">
                        <a:effectLst/>
                        <a:latin typeface="Calibri"/>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US" sz="1000" kern="1200" dirty="0">
                          <a:effectLst/>
                          <a:latin typeface="Arial"/>
                          <a:ea typeface="Times New Roman"/>
                          <a:cs typeface="Times New Roman"/>
                        </a:rPr>
                        <a:t>9</a:t>
                      </a:r>
                      <a:endParaRPr lang="en-ZA" sz="1100" dirty="0">
                        <a:effectLst/>
                        <a:latin typeface="Calibri"/>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US" sz="1000" kern="1200" dirty="0">
                          <a:effectLst/>
                          <a:latin typeface="Arial"/>
                          <a:ea typeface="Times New Roman"/>
                          <a:cs typeface="Times New Roman"/>
                        </a:rPr>
                        <a:t>9</a:t>
                      </a:r>
                      <a:endParaRPr lang="en-ZA" sz="1100" dirty="0">
                        <a:effectLst/>
                        <a:latin typeface="Calibri"/>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US" sz="1000" kern="1200" dirty="0">
                          <a:effectLst/>
                          <a:latin typeface="Arial"/>
                          <a:ea typeface="Times New Roman"/>
                          <a:cs typeface="Times New Roman"/>
                        </a:rPr>
                        <a:t>7</a:t>
                      </a:r>
                      <a:endParaRPr lang="en-ZA" sz="1100" dirty="0">
                        <a:effectLst/>
                        <a:latin typeface="Calibri"/>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US" sz="1000" kern="1200" dirty="0">
                          <a:effectLst/>
                          <a:latin typeface="Arial"/>
                          <a:ea typeface="Times New Roman"/>
                          <a:cs typeface="Times New Roman"/>
                        </a:rPr>
                        <a:t>5</a:t>
                      </a:r>
                      <a:endParaRPr lang="en-ZA" sz="1100" dirty="0">
                        <a:effectLst/>
                        <a:latin typeface="Calibri"/>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US" sz="1000" kern="1200" dirty="0">
                          <a:effectLst/>
                          <a:latin typeface="Arial"/>
                          <a:ea typeface="Times New Roman"/>
                          <a:cs typeface="Times New Roman"/>
                        </a:rPr>
                        <a:t>2</a:t>
                      </a:r>
                      <a:endParaRPr lang="en-ZA" sz="1100" dirty="0">
                        <a:effectLst/>
                        <a:latin typeface="Calibri"/>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lnSpc>
                          <a:spcPct val="115000"/>
                        </a:lnSpc>
                        <a:spcAft>
                          <a:spcPts val="0"/>
                        </a:spcAft>
                      </a:pPr>
                      <a:r>
                        <a:rPr lang="en-US" sz="1000" kern="1200" dirty="0">
                          <a:effectLst/>
                          <a:latin typeface="Arial"/>
                          <a:ea typeface="Times New Roman"/>
                          <a:cs typeface="Times New Roman"/>
                        </a:rPr>
                        <a:t>2</a:t>
                      </a:r>
                      <a:endParaRPr lang="en-ZA" sz="1100" dirty="0">
                        <a:effectLst/>
                        <a:latin typeface="Calibri"/>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1"/>
                  </a:ext>
                </a:extLst>
              </a:tr>
              <a:tr h="264276">
                <a:tc>
                  <a:txBody>
                    <a:bodyPr/>
                    <a:lstStyle/>
                    <a:p>
                      <a:pPr>
                        <a:lnSpc>
                          <a:spcPct val="115000"/>
                        </a:lnSpc>
                        <a:spcAft>
                          <a:spcPts val="0"/>
                        </a:spcAft>
                      </a:pPr>
                      <a:r>
                        <a:rPr lang="en-US" sz="1000" b="1" kern="1200" dirty="0">
                          <a:effectLst/>
                          <a:latin typeface="Arial"/>
                          <a:ea typeface="Times New Roman"/>
                          <a:cs typeface="Times New Roman"/>
                        </a:rPr>
                        <a:t>2. Incarceration</a:t>
                      </a:r>
                      <a:endParaRPr lang="en-ZA" sz="1100" dirty="0">
                        <a:effectLst/>
                        <a:latin typeface="Calibri"/>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US" sz="1000" kern="1200" dirty="0">
                          <a:effectLst/>
                          <a:latin typeface="Arial"/>
                          <a:ea typeface="Times New Roman"/>
                          <a:cs typeface="Times New Roman"/>
                        </a:rPr>
                        <a:t>8</a:t>
                      </a:r>
                      <a:endParaRPr lang="en-ZA" sz="1100" dirty="0">
                        <a:effectLst/>
                        <a:latin typeface="Calibri"/>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US" sz="1000" kern="1200" dirty="0">
                          <a:effectLst/>
                          <a:latin typeface="Arial"/>
                          <a:ea typeface="Times New Roman"/>
                          <a:cs typeface="Times New Roman"/>
                        </a:rPr>
                        <a:t>8</a:t>
                      </a:r>
                      <a:endParaRPr lang="en-ZA" sz="1100" dirty="0">
                        <a:effectLst/>
                        <a:latin typeface="Calibri"/>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US" sz="1000" kern="1200" dirty="0">
                          <a:effectLst/>
                          <a:latin typeface="Arial"/>
                          <a:ea typeface="Times New Roman"/>
                          <a:cs typeface="Times New Roman"/>
                        </a:rPr>
                        <a:t>5</a:t>
                      </a:r>
                      <a:endParaRPr lang="en-ZA" sz="1100" dirty="0">
                        <a:effectLst/>
                        <a:latin typeface="Calibri"/>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US" sz="1000" kern="1200" dirty="0">
                          <a:effectLst/>
                          <a:latin typeface="Arial"/>
                          <a:ea typeface="Times New Roman"/>
                          <a:cs typeface="Times New Roman"/>
                        </a:rPr>
                        <a:t>5</a:t>
                      </a:r>
                      <a:endParaRPr lang="en-ZA" sz="1100" dirty="0">
                        <a:effectLst/>
                        <a:latin typeface="Calibri"/>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US" sz="1000" kern="1200" dirty="0">
                          <a:effectLst/>
                          <a:latin typeface="Arial"/>
                          <a:ea typeface="Times New Roman"/>
                          <a:cs typeface="Times New Roman"/>
                        </a:rPr>
                        <a:t>0</a:t>
                      </a:r>
                      <a:endParaRPr lang="en-ZA" sz="1100" dirty="0">
                        <a:effectLst/>
                        <a:latin typeface="Calibri"/>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lnSpc>
                          <a:spcPct val="115000"/>
                        </a:lnSpc>
                        <a:spcAft>
                          <a:spcPts val="0"/>
                        </a:spcAft>
                      </a:pPr>
                      <a:r>
                        <a:rPr lang="en-US" sz="1000" kern="1200" dirty="0">
                          <a:effectLst/>
                          <a:latin typeface="Arial"/>
                          <a:ea typeface="Times New Roman"/>
                          <a:cs typeface="Times New Roman"/>
                        </a:rPr>
                        <a:t>3</a:t>
                      </a:r>
                      <a:endParaRPr lang="en-ZA" sz="1100" dirty="0">
                        <a:effectLst/>
                        <a:latin typeface="Calibri"/>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2"/>
                  </a:ext>
                </a:extLst>
              </a:tr>
              <a:tr h="377111">
                <a:tc>
                  <a:txBody>
                    <a:bodyPr/>
                    <a:lstStyle/>
                    <a:p>
                      <a:pPr>
                        <a:lnSpc>
                          <a:spcPct val="115000"/>
                        </a:lnSpc>
                        <a:spcAft>
                          <a:spcPts val="0"/>
                        </a:spcAft>
                      </a:pPr>
                      <a:r>
                        <a:rPr lang="en-US" sz="1000" b="1" kern="1200" dirty="0">
                          <a:effectLst/>
                          <a:latin typeface="Arial"/>
                          <a:ea typeface="Times New Roman"/>
                          <a:cs typeface="Times New Roman"/>
                        </a:rPr>
                        <a:t>3. Rehabilitation</a:t>
                      </a:r>
                      <a:endParaRPr lang="en-ZA" sz="1100" dirty="0">
                        <a:effectLst/>
                        <a:latin typeface="Calibri"/>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US" sz="1000" kern="1200" dirty="0">
                          <a:effectLst/>
                          <a:latin typeface="Arial"/>
                          <a:ea typeface="Times New Roman"/>
                          <a:cs typeface="Times New Roman"/>
                        </a:rPr>
                        <a:t>7</a:t>
                      </a:r>
                      <a:endParaRPr lang="en-ZA" sz="1100" dirty="0">
                        <a:effectLst/>
                        <a:latin typeface="Calibri"/>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US" sz="1000" kern="1200" dirty="0">
                          <a:effectLst/>
                          <a:latin typeface="Arial"/>
                          <a:ea typeface="Times New Roman"/>
                          <a:cs typeface="Times New Roman"/>
                        </a:rPr>
                        <a:t>10</a:t>
                      </a:r>
                      <a:endParaRPr lang="en-ZA" sz="1100" dirty="0">
                        <a:effectLst/>
                        <a:latin typeface="Calibri"/>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US" sz="1000" kern="1200" dirty="0">
                          <a:effectLst/>
                          <a:latin typeface="Arial"/>
                          <a:ea typeface="Times New Roman"/>
                          <a:cs typeface="Times New Roman"/>
                        </a:rPr>
                        <a:t>9</a:t>
                      </a:r>
                      <a:endParaRPr lang="en-ZA" sz="1100" dirty="0">
                        <a:effectLst/>
                        <a:latin typeface="Calibri"/>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US" sz="1000" kern="1200" dirty="0">
                          <a:effectLst/>
                          <a:latin typeface="Arial"/>
                          <a:ea typeface="Times New Roman"/>
                          <a:cs typeface="Times New Roman"/>
                        </a:rPr>
                        <a:t>8</a:t>
                      </a:r>
                      <a:endParaRPr lang="en-ZA" sz="1100" dirty="0">
                        <a:effectLst/>
                        <a:latin typeface="Calibri"/>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US" sz="1000" kern="1200" dirty="0">
                          <a:effectLst/>
                          <a:latin typeface="Arial"/>
                          <a:ea typeface="Times New Roman"/>
                          <a:cs typeface="Times New Roman"/>
                        </a:rPr>
                        <a:t>1</a:t>
                      </a:r>
                      <a:endParaRPr lang="en-ZA" sz="1100" dirty="0">
                        <a:effectLst/>
                        <a:latin typeface="Calibri"/>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lnSpc>
                          <a:spcPct val="115000"/>
                        </a:lnSpc>
                        <a:spcAft>
                          <a:spcPts val="0"/>
                        </a:spcAft>
                      </a:pPr>
                      <a:r>
                        <a:rPr lang="en-US" sz="1000" b="1" kern="1200" dirty="0">
                          <a:effectLst/>
                          <a:latin typeface="Arial"/>
                          <a:ea typeface="Times New Roman"/>
                          <a:cs typeface="Times New Roman"/>
                        </a:rPr>
                        <a:t>1 (target achieved by </a:t>
                      </a:r>
                      <a:r>
                        <a:rPr lang="en-ZA" sz="1000" b="1" dirty="0" smtClean="0">
                          <a:effectLst/>
                          <a:latin typeface="Arial"/>
                          <a:ea typeface="Calibri"/>
                          <a:cs typeface="Times New Roman"/>
                        </a:rPr>
                        <a:t>82.61</a:t>
                      </a:r>
                      <a:r>
                        <a:rPr lang="en-ZA" sz="1000" b="0" dirty="0">
                          <a:effectLst/>
                          <a:latin typeface="Arial"/>
                          <a:ea typeface="Calibri"/>
                          <a:cs typeface="Times New Roman"/>
                        </a:rPr>
                        <a:t>%</a:t>
                      </a:r>
                      <a:r>
                        <a:rPr lang="en-ZA" sz="1000" b="1" dirty="0">
                          <a:effectLst/>
                          <a:latin typeface="Arial"/>
                          <a:ea typeface="Calibri"/>
                          <a:cs typeface="Times New Roman"/>
                        </a:rPr>
                        <a:t>)</a:t>
                      </a:r>
                      <a:endParaRPr lang="en-ZA" sz="1000" b="1" dirty="0">
                        <a:effectLst/>
                        <a:latin typeface="Calibri"/>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3"/>
                  </a:ext>
                </a:extLst>
              </a:tr>
              <a:tr h="264276">
                <a:tc>
                  <a:txBody>
                    <a:bodyPr/>
                    <a:lstStyle/>
                    <a:p>
                      <a:pPr>
                        <a:lnSpc>
                          <a:spcPct val="115000"/>
                        </a:lnSpc>
                        <a:spcAft>
                          <a:spcPts val="0"/>
                        </a:spcAft>
                      </a:pPr>
                      <a:r>
                        <a:rPr lang="en-US" sz="1000" b="1" kern="1200" dirty="0">
                          <a:effectLst/>
                          <a:latin typeface="Arial"/>
                          <a:ea typeface="Times New Roman"/>
                          <a:cs typeface="Times New Roman"/>
                        </a:rPr>
                        <a:t>4. Care</a:t>
                      </a:r>
                      <a:endParaRPr lang="en-ZA" sz="1100" dirty="0">
                        <a:effectLst/>
                        <a:latin typeface="Calibri"/>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US" sz="1000" kern="1200" dirty="0">
                          <a:effectLst/>
                          <a:latin typeface="Arial"/>
                          <a:ea typeface="Times New Roman"/>
                          <a:cs typeface="Times New Roman"/>
                        </a:rPr>
                        <a:t>3</a:t>
                      </a:r>
                      <a:endParaRPr lang="en-ZA" sz="1100" dirty="0">
                        <a:effectLst/>
                        <a:latin typeface="Calibri"/>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US" sz="1000" kern="1200" dirty="0">
                          <a:effectLst/>
                          <a:latin typeface="Arial"/>
                          <a:ea typeface="Times New Roman"/>
                          <a:cs typeface="Times New Roman"/>
                        </a:rPr>
                        <a:t>3</a:t>
                      </a:r>
                      <a:endParaRPr lang="en-ZA" sz="1100" dirty="0">
                        <a:effectLst/>
                        <a:latin typeface="Calibri"/>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US" sz="1000" kern="1200" dirty="0">
                          <a:effectLst/>
                          <a:latin typeface="Arial"/>
                          <a:ea typeface="Times New Roman"/>
                          <a:cs typeface="Times New Roman"/>
                        </a:rPr>
                        <a:t>3</a:t>
                      </a:r>
                      <a:endParaRPr lang="en-ZA" sz="1100" dirty="0">
                        <a:effectLst/>
                        <a:latin typeface="Calibri"/>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US" sz="1000" kern="1200" dirty="0">
                          <a:effectLst/>
                          <a:latin typeface="Arial"/>
                          <a:ea typeface="Times New Roman"/>
                          <a:cs typeface="Times New Roman"/>
                        </a:rPr>
                        <a:t>3</a:t>
                      </a:r>
                      <a:endParaRPr lang="en-ZA" sz="1100" dirty="0">
                        <a:effectLst/>
                        <a:latin typeface="Calibri"/>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US" sz="1000" kern="1200" dirty="0">
                          <a:effectLst/>
                          <a:latin typeface="Arial"/>
                          <a:ea typeface="Times New Roman"/>
                          <a:cs typeface="Times New Roman"/>
                        </a:rPr>
                        <a:t>0</a:t>
                      </a:r>
                      <a:endParaRPr lang="en-ZA" sz="1100" dirty="0">
                        <a:effectLst/>
                        <a:latin typeface="Calibri"/>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lnSpc>
                          <a:spcPct val="115000"/>
                        </a:lnSpc>
                        <a:spcAft>
                          <a:spcPts val="0"/>
                        </a:spcAft>
                      </a:pPr>
                      <a:r>
                        <a:rPr lang="en-US" sz="1000" kern="1200" dirty="0">
                          <a:effectLst/>
                          <a:latin typeface="Arial"/>
                          <a:ea typeface="Times New Roman"/>
                          <a:cs typeface="Times New Roman"/>
                        </a:rPr>
                        <a:t>0</a:t>
                      </a:r>
                      <a:endParaRPr lang="en-ZA" sz="1100" dirty="0">
                        <a:effectLst/>
                        <a:latin typeface="Calibri"/>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4"/>
                  </a:ext>
                </a:extLst>
              </a:tr>
              <a:tr h="440460">
                <a:tc>
                  <a:txBody>
                    <a:bodyPr/>
                    <a:lstStyle/>
                    <a:p>
                      <a:pPr marL="173990" indent="-173990">
                        <a:lnSpc>
                          <a:spcPct val="115000"/>
                        </a:lnSpc>
                        <a:spcAft>
                          <a:spcPts val="0"/>
                        </a:spcAft>
                      </a:pPr>
                      <a:r>
                        <a:rPr lang="en-US" sz="1000" b="1" kern="1200" dirty="0">
                          <a:effectLst/>
                          <a:latin typeface="Arial"/>
                          <a:ea typeface="Times New Roman"/>
                          <a:cs typeface="Times New Roman"/>
                        </a:rPr>
                        <a:t>5. Social Reintegration</a:t>
                      </a:r>
                      <a:endParaRPr lang="en-ZA" sz="1100" dirty="0">
                        <a:effectLst/>
                        <a:latin typeface="Calibri"/>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US" sz="1000" kern="1200" dirty="0">
                          <a:effectLst/>
                          <a:latin typeface="Arial"/>
                          <a:ea typeface="Times New Roman"/>
                          <a:cs typeface="Times New Roman"/>
                        </a:rPr>
                        <a:t>6</a:t>
                      </a:r>
                      <a:endParaRPr lang="en-ZA" sz="1100" dirty="0">
                        <a:effectLst/>
                        <a:latin typeface="Calibri"/>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US" sz="1000" kern="1200" dirty="0">
                          <a:effectLst/>
                          <a:latin typeface="Arial"/>
                          <a:ea typeface="Times New Roman"/>
                          <a:cs typeface="Times New Roman"/>
                        </a:rPr>
                        <a:t>6</a:t>
                      </a:r>
                      <a:endParaRPr lang="en-ZA" sz="1100" dirty="0">
                        <a:effectLst/>
                        <a:latin typeface="Calibri"/>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US" sz="1000" kern="1200" dirty="0">
                          <a:effectLst/>
                          <a:latin typeface="Arial"/>
                          <a:ea typeface="Times New Roman"/>
                          <a:cs typeface="Times New Roman"/>
                        </a:rPr>
                        <a:t>4</a:t>
                      </a:r>
                      <a:endParaRPr lang="en-ZA" sz="1100" dirty="0">
                        <a:effectLst/>
                        <a:latin typeface="Calibri"/>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US" sz="1000" kern="1200" dirty="0">
                          <a:effectLst/>
                          <a:latin typeface="Arial"/>
                          <a:ea typeface="Times New Roman"/>
                          <a:cs typeface="Times New Roman"/>
                        </a:rPr>
                        <a:t>4</a:t>
                      </a:r>
                      <a:endParaRPr lang="en-ZA" sz="1100" dirty="0">
                        <a:effectLst/>
                        <a:latin typeface="Calibri"/>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US" sz="1000" kern="1200" dirty="0">
                          <a:effectLst/>
                          <a:latin typeface="Arial"/>
                          <a:ea typeface="Times New Roman"/>
                          <a:cs typeface="Times New Roman"/>
                        </a:rPr>
                        <a:t>0</a:t>
                      </a:r>
                      <a:endParaRPr lang="en-ZA" sz="1100" dirty="0">
                        <a:effectLst/>
                        <a:latin typeface="Calibri"/>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lnSpc>
                          <a:spcPct val="115000"/>
                        </a:lnSpc>
                        <a:spcAft>
                          <a:spcPts val="0"/>
                        </a:spcAft>
                      </a:pPr>
                      <a:r>
                        <a:rPr lang="en-US" sz="1000" kern="1200" dirty="0">
                          <a:effectLst/>
                          <a:latin typeface="Arial"/>
                          <a:ea typeface="Times New Roman"/>
                          <a:cs typeface="Times New Roman"/>
                        </a:rPr>
                        <a:t>2</a:t>
                      </a:r>
                      <a:endParaRPr lang="en-ZA" sz="1100" dirty="0">
                        <a:effectLst/>
                        <a:latin typeface="Calibri"/>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5"/>
                  </a:ext>
                </a:extLst>
              </a:tr>
              <a:tr h="264276">
                <a:tc>
                  <a:txBody>
                    <a:bodyPr/>
                    <a:lstStyle/>
                    <a:p>
                      <a:pPr>
                        <a:lnSpc>
                          <a:spcPct val="115000"/>
                        </a:lnSpc>
                        <a:spcAft>
                          <a:spcPts val="0"/>
                        </a:spcAft>
                      </a:pPr>
                      <a:r>
                        <a:rPr lang="en-US" sz="1000" b="1" kern="1200" dirty="0">
                          <a:effectLst/>
                          <a:latin typeface="Arial"/>
                          <a:ea typeface="Times New Roman"/>
                          <a:cs typeface="Times New Roman"/>
                        </a:rPr>
                        <a:t>Total </a:t>
                      </a:r>
                      <a:endParaRPr lang="en-ZA" sz="1100" dirty="0">
                        <a:effectLst/>
                        <a:latin typeface="Calibri"/>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US" sz="1000" b="1" kern="1200" dirty="0">
                          <a:effectLst/>
                          <a:latin typeface="Arial"/>
                          <a:ea typeface="Times New Roman"/>
                          <a:cs typeface="Times New Roman"/>
                        </a:rPr>
                        <a:t>33</a:t>
                      </a:r>
                      <a:endParaRPr lang="en-ZA" sz="1100" dirty="0">
                        <a:effectLst/>
                        <a:latin typeface="Calibri"/>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US" sz="1000" b="1" kern="1200" dirty="0">
                          <a:solidFill>
                            <a:schemeClr val="dk1"/>
                          </a:solidFill>
                          <a:effectLst/>
                          <a:latin typeface="Arial"/>
                          <a:ea typeface="Times New Roman"/>
                          <a:cs typeface="Times New Roman"/>
                        </a:rPr>
                        <a:t>36</a:t>
                      </a:r>
                      <a:endParaRPr lang="en-ZA" sz="1000" b="1" kern="1200" dirty="0">
                        <a:solidFill>
                          <a:schemeClr val="dk1"/>
                        </a:solidFill>
                        <a:effectLst/>
                        <a:latin typeface="Arial"/>
                        <a:ea typeface="Times New Roma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a:txBody>
                    <a:bodyPr/>
                    <a:lstStyle/>
                    <a:p>
                      <a:pPr algn="ctr">
                        <a:lnSpc>
                          <a:spcPct val="115000"/>
                        </a:lnSpc>
                        <a:spcAft>
                          <a:spcPts val="0"/>
                        </a:spcAft>
                      </a:pPr>
                      <a:r>
                        <a:rPr lang="en-US" sz="1000" b="1" kern="1200" dirty="0">
                          <a:solidFill>
                            <a:schemeClr val="dk1"/>
                          </a:solidFill>
                          <a:effectLst/>
                          <a:latin typeface="Arial"/>
                          <a:ea typeface="Times New Roman"/>
                          <a:cs typeface="Times New Roman"/>
                        </a:rPr>
                        <a:t>28</a:t>
                      </a:r>
                      <a:endParaRPr lang="en-ZA" sz="1000" b="1" kern="1200" dirty="0">
                        <a:solidFill>
                          <a:schemeClr val="dk1"/>
                        </a:solidFill>
                        <a:effectLst/>
                        <a:latin typeface="Arial"/>
                        <a:ea typeface="Times New Roma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a:txBody>
                    <a:bodyPr/>
                    <a:lstStyle/>
                    <a:p>
                      <a:pPr algn="ctr">
                        <a:lnSpc>
                          <a:spcPct val="115000"/>
                        </a:lnSpc>
                        <a:spcAft>
                          <a:spcPts val="0"/>
                        </a:spcAft>
                      </a:pPr>
                      <a:r>
                        <a:rPr lang="en-US" sz="1000" b="1" kern="1200" dirty="0">
                          <a:effectLst/>
                          <a:latin typeface="Arial"/>
                          <a:ea typeface="Times New Roman"/>
                          <a:cs typeface="Times New Roman"/>
                        </a:rPr>
                        <a:t>25</a:t>
                      </a:r>
                      <a:endParaRPr lang="en-ZA" sz="1100" dirty="0">
                        <a:effectLst/>
                        <a:latin typeface="Calibri"/>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US" sz="1000" b="1" kern="1200" dirty="0">
                          <a:effectLst/>
                          <a:latin typeface="Arial"/>
                          <a:ea typeface="Times New Roman"/>
                          <a:cs typeface="Times New Roman"/>
                        </a:rPr>
                        <a:t>3</a:t>
                      </a:r>
                      <a:endParaRPr lang="en-ZA" sz="1100" dirty="0">
                        <a:effectLst/>
                        <a:latin typeface="Calibri"/>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lnSpc>
                          <a:spcPct val="115000"/>
                        </a:lnSpc>
                        <a:spcAft>
                          <a:spcPts val="0"/>
                        </a:spcAft>
                      </a:pPr>
                      <a:r>
                        <a:rPr lang="en-US" sz="1000" b="1" kern="1200" dirty="0" smtClean="0">
                          <a:effectLst/>
                          <a:latin typeface="Arial"/>
                          <a:ea typeface="Times New Roman"/>
                          <a:cs typeface="Times New Roman"/>
                        </a:rPr>
                        <a:t>8</a:t>
                      </a:r>
                      <a:endParaRPr lang="en-ZA" sz="1100" dirty="0">
                        <a:effectLst/>
                        <a:latin typeface="Calibri"/>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6"/>
                  </a:ext>
                </a:extLst>
              </a:tr>
              <a:tr h="264276">
                <a:tc gridSpan="7">
                  <a:txBody>
                    <a:bodyPr/>
                    <a:lstStyle/>
                    <a:p>
                      <a:pPr>
                        <a:lnSpc>
                          <a:spcPct val="115000"/>
                        </a:lnSpc>
                        <a:spcAft>
                          <a:spcPts val="0"/>
                        </a:spcAft>
                      </a:pPr>
                      <a:r>
                        <a:rPr lang="en-US" sz="1100" b="1" i="1" dirty="0" smtClean="0">
                          <a:effectLst/>
                          <a:latin typeface="Calibri"/>
                          <a:ea typeface="Calibri"/>
                          <a:cs typeface="Times New Roman"/>
                        </a:rPr>
                        <a:t>Grade 12 is</a:t>
                      </a:r>
                      <a:r>
                        <a:rPr lang="en-US" sz="1100" b="1" i="1" baseline="0" dirty="0" smtClean="0">
                          <a:effectLst/>
                          <a:latin typeface="Calibri"/>
                          <a:ea typeface="Calibri"/>
                          <a:cs typeface="Times New Roman"/>
                        </a:rPr>
                        <a:t> an annual target and it is achieved by 82.61% against the target of  73%</a:t>
                      </a:r>
                      <a:endParaRPr lang="en-ZA" sz="1100" b="1" i="1" dirty="0">
                        <a:effectLst/>
                        <a:latin typeface="Calibri"/>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ct val="115000"/>
                        </a:lnSpc>
                        <a:spcAft>
                          <a:spcPts val="0"/>
                        </a:spcAft>
                      </a:pPr>
                      <a:endParaRPr lang="en-ZA" sz="1100" dirty="0">
                        <a:effectLst/>
                        <a:latin typeface="Calibri"/>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lnSpc>
                          <a:spcPct val="115000"/>
                        </a:lnSpc>
                        <a:spcAft>
                          <a:spcPts val="0"/>
                        </a:spcAft>
                      </a:pPr>
                      <a:endParaRPr lang="en-ZA" sz="1100" dirty="0">
                        <a:effectLst/>
                        <a:latin typeface="Calibri"/>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lnSpc>
                          <a:spcPct val="115000"/>
                        </a:lnSpc>
                        <a:spcAft>
                          <a:spcPts val="0"/>
                        </a:spcAft>
                      </a:pPr>
                      <a:endParaRPr lang="en-ZA" sz="1100" dirty="0">
                        <a:effectLst/>
                        <a:latin typeface="Calibri"/>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hMerge="1">
                  <a:txBody>
                    <a:bodyPr/>
                    <a:lstStyle/>
                    <a:p>
                      <a:pPr algn="ctr">
                        <a:lnSpc>
                          <a:spcPct val="115000"/>
                        </a:lnSpc>
                        <a:spcAft>
                          <a:spcPts val="0"/>
                        </a:spcAft>
                      </a:pPr>
                      <a:endParaRPr lang="en-ZA" sz="1100" dirty="0">
                        <a:effectLst/>
                        <a:latin typeface="Calibri"/>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pPr algn="ctr">
                        <a:lnSpc>
                          <a:spcPct val="115000"/>
                        </a:lnSpc>
                        <a:spcAft>
                          <a:spcPts val="0"/>
                        </a:spcAft>
                      </a:pPr>
                      <a:endParaRPr lang="en-ZA" sz="1100" dirty="0">
                        <a:effectLst/>
                        <a:latin typeface="Calibri"/>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hMerge="1">
                  <a:txBody>
                    <a:bodyPr/>
                    <a:lstStyle/>
                    <a:p>
                      <a:pPr algn="ctr">
                        <a:lnSpc>
                          <a:spcPct val="115000"/>
                        </a:lnSpc>
                        <a:spcAft>
                          <a:spcPts val="0"/>
                        </a:spcAft>
                      </a:pPr>
                      <a:endParaRPr lang="en-ZA" sz="1100" dirty="0">
                        <a:effectLst/>
                        <a:latin typeface="Calibri"/>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7"/>
                  </a:ext>
                </a:extLst>
              </a:tr>
            </a:tbl>
          </a:graphicData>
        </a:graphic>
      </p:graphicFrame>
      <p:sp>
        <p:nvSpPr>
          <p:cNvPr id="10" name="TextBox 9"/>
          <p:cNvSpPr txBox="1"/>
          <p:nvPr/>
        </p:nvSpPr>
        <p:spPr>
          <a:xfrm>
            <a:off x="316286" y="4458651"/>
            <a:ext cx="2964322" cy="830997"/>
          </a:xfrm>
          <a:prstGeom prst="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lvl="0"/>
            <a:r>
              <a:rPr lang="en-US" sz="1200" b="1" dirty="0" smtClean="0">
                <a:solidFill>
                  <a:srgbClr val="000000"/>
                </a:solidFill>
              </a:rPr>
              <a:t>28 Quarterly Targets </a:t>
            </a:r>
          </a:p>
          <a:p>
            <a:pPr marL="285750" lvl="0" indent="-285750">
              <a:buFont typeface="Arial" panose="020B0604020202020204" pitchFamily="34" charset="0"/>
              <a:buChar char="•"/>
            </a:pPr>
            <a:r>
              <a:rPr lang="en-US" sz="1200" dirty="0" smtClean="0">
                <a:solidFill>
                  <a:srgbClr val="000000"/>
                </a:solidFill>
              </a:rPr>
              <a:t>25  targets </a:t>
            </a:r>
            <a:r>
              <a:rPr lang="en-US" sz="1200" dirty="0">
                <a:solidFill>
                  <a:srgbClr val="000000"/>
                </a:solidFill>
              </a:rPr>
              <a:t>– </a:t>
            </a:r>
            <a:r>
              <a:rPr lang="en-US" sz="1200" dirty="0" smtClean="0">
                <a:solidFill>
                  <a:srgbClr val="000000"/>
                </a:solidFill>
              </a:rPr>
              <a:t>Achieved</a:t>
            </a:r>
            <a:endParaRPr lang="en-US" sz="1200" dirty="0">
              <a:solidFill>
                <a:srgbClr val="000000"/>
              </a:solidFill>
            </a:endParaRPr>
          </a:p>
          <a:p>
            <a:pPr marL="285750" lvl="0" indent="-285750">
              <a:buFont typeface="Arial" panose="020B0604020202020204" pitchFamily="34" charset="0"/>
              <a:buChar char="•"/>
            </a:pPr>
            <a:r>
              <a:rPr lang="en-US" sz="1200" dirty="0">
                <a:solidFill>
                  <a:srgbClr val="000000"/>
                </a:solidFill>
              </a:rPr>
              <a:t>3</a:t>
            </a:r>
            <a:r>
              <a:rPr lang="en-US" sz="1200" dirty="0" smtClean="0">
                <a:solidFill>
                  <a:srgbClr val="000000"/>
                </a:solidFill>
              </a:rPr>
              <a:t> targets </a:t>
            </a:r>
            <a:r>
              <a:rPr lang="en-US" sz="1200" dirty="0">
                <a:solidFill>
                  <a:srgbClr val="000000"/>
                </a:solidFill>
              </a:rPr>
              <a:t>– Not </a:t>
            </a:r>
            <a:r>
              <a:rPr lang="en-US" sz="1200" dirty="0" smtClean="0">
                <a:solidFill>
                  <a:srgbClr val="000000"/>
                </a:solidFill>
              </a:rPr>
              <a:t>Achieved</a:t>
            </a:r>
          </a:p>
          <a:p>
            <a:pPr marL="285750" indent="-285750">
              <a:buFont typeface="Arial" panose="020B0604020202020204" pitchFamily="34" charset="0"/>
              <a:buChar char="•"/>
            </a:pPr>
            <a:r>
              <a:rPr lang="en-US" sz="1200" b="1" i="1" dirty="0" smtClean="0"/>
              <a:t>8 targets </a:t>
            </a:r>
            <a:r>
              <a:rPr lang="en-US" sz="1200" b="1" i="1" dirty="0"/>
              <a:t>– Measured </a:t>
            </a:r>
            <a:r>
              <a:rPr lang="en-US" sz="1200" b="1" i="1" dirty="0" smtClean="0"/>
              <a:t>annually </a:t>
            </a:r>
            <a:r>
              <a:rPr lang="en-US" sz="1200" b="1" dirty="0" smtClean="0"/>
              <a:t> </a:t>
            </a:r>
            <a:endParaRPr lang="en-US" sz="1200" i="1" dirty="0"/>
          </a:p>
        </p:txBody>
      </p:sp>
      <p:graphicFrame>
        <p:nvGraphicFramePr>
          <p:cNvPr id="11" name="Chart 10"/>
          <p:cNvGraphicFramePr>
            <a:graphicFrameLocks/>
          </p:cNvGraphicFramePr>
          <p:nvPr>
            <p:extLst>
              <p:ext uri="{D42A27DB-BD31-4B8C-83A1-F6EECF244321}">
                <p14:modId xmlns:p14="http://schemas.microsoft.com/office/powerpoint/2010/main" xmlns="" val="635415959"/>
              </p:ext>
            </p:extLst>
          </p:nvPr>
        </p:nvGraphicFramePr>
        <p:xfrm>
          <a:off x="3539064" y="4174067"/>
          <a:ext cx="5414461" cy="26839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8791339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E257AD74-B80A-46C1-B508-BBF3FDEF0BB0}"/>
              </a:ext>
            </a:extLst>
          </p:cNvPr>
          <p:cNvSpPr/>
          <p:nvPr/>
        </p:nvSpPr>
        <p:spPr>
          <a:xfrm>
            <a:off x="12" y="-65065"/>
            <a:ext cx="3034601" cy="6858000"/>
          </a:xfrm>
          <a:prstGeom prst="rect">
            <a:avLst/>
          </a:prstGeom>
          <a:solidFill>
            <a:srgbClr val="005427"/>
          </a:solidFill>
          <a:ln w="12700" cap="flat" cmpd="sng" algn="ctr">
            <a:noFill/>
            <a:prstDash val="solid"/>
            <a:miter lim="800000"/>
          </a:ln>
          <a:effectLst/>
        </p:spPr>
        <p:txBody>
          <a:bodyPr rtlCol="0" anchor="t"/>
          <a:lstStyle/>
          <a:p>
            <a:pPr algn="ctr" defTabSz="914400" fontAlgn="auto">
              <a:spcBef>
                <a:spcPts val="0"/>
              </a:spcBef>
              <a:spcAft>
                <a:spcPts val="0"/>
              </a:spcAft>
            </a:pPr>
            <a:endParaRPr lang="en-GB" sz="2800" b="1" kern="0" dirty="0" smtClean="0">
              <a:solidFill>
                <a:prstClr val="white"/>
              </a:solidFill>
              <a:latin typeface="Lato"/>
            </a:endParaRPr>
          </a:p>
          <a:p>
            <a:pPr algn="ctr" defTabSz="914400" fontAlgn="auto">
              <a:spcBef>
                <a:spcPts val="0"/>
              </a:spcBef>
              <a:spcAft>
                <a:spcPts val="0"/>
              </a:spcAft>
            </a:pPr>
            <a:endParaRPr lang="en-GB" sz="2800" b="1" kern="0" dirty="0" smtClean="0">
              <a:solidFill>
                <a:prstClr val="white"/>
              </a:solidFill>
              <a:latin typeface="Lato"/>
            </a:endParaRPr>
          </a:p>
          <a:p>
            <a:pPr algn="ctr" defTabSz="914400" fontAlgn="auto">
              <a:spcBef>
                <a:spcPts val="0"/>
              </a:spcBef>
              <a:spcAft>
                <a:spcPts val="0"/>
              </a:spcAft>
            </a:pPr>
            <a:endParaRPr lang="en-GB" sz="2800" b="1" kern="0" dirty="0" smtClean="0">
              <a:solidFill>
                <a:prstClr val="white"/>
              </a:solidFill>
              <a:latin typeface="Lato"/>
            </a:endParaRPr>
          </a:p>
        </p:txBody>
      </p:sp>
      <p:sp>
        <p:nvSpPr>
          <p:cNvPr id="7" name="Rectangle 6">
            <a:extLst>
              <a:ext uri="{FF2B5EF4-FFF2-40B4-BE49-F238E27FC236}">
                <a16:creationId xmlns:a16="http://schemas.microsoft.com/office/drawing/2014/main" xmlns="" id="{4A61BAA2-1015-439D-B53A-ED3DC019E093}"/>
              </a:ext>
            </a:extLst>
          </p:cNvPr>
          <p:cNvSpPr/>
          <p:nvPr/>
        </p:nvSpPr>
        <p:spPr>
          <a:xfrm>
            <a:off x="12" y="5588603"/>
            <a:ext cx="89807" cy="866830"/>
          </a:xfrm>
          <a:prstGeom prst="rect">
            <a:avLst/>
          </a:prstGeom>
          <a:solidFill>
            <a:srgbClr val="CAAE5F"/>
          </a:solidFill>
          <a:ln w="12700" cap="flat" cmpd="sng" algn="ctr">
            <a:noFill/>
            <a:prstDash val="solid"/>
            <a:miter lim="800000"/>
          </a:ln>
          <a:effectLst/>
        </p:spPr>
        <p:txBody>
          <a:bodyPr rtlCol="0" anchor="ctr"/>
          <a:lstStyle/>
          <a:p>
            <a:pPr algn="ctr" defTabSz="914400" fontAlgn="auto">
              <a:spcBef>
                <a:spcPts val="0"/>
              </a:spcBef>
              <a:spcAft>
                <a:spcPts val="0"/>
              </a:spcAft>
            </a:pPr>
            <a:endParaRPr lang="en-GB" kern="0" baseline="-25000" dirty="0" smtClean="0">
              <a:solidFill>
                <a:prstClr val="white"/>
              </a:solidFill>
              <a:latin typeface="Lato"/>
            </a:endParaRPr>
          </a:p>
        </p:txBody>
      </p:sp>
      <p:sp>
        <p:nvSpPr>
          <p:cNvPr id="6" name="Title 1">
            <a:extLst>
              <a:ext uri="{FF2B5EF4-FFF2-40B4-BE49-F238E27FC236}">
                <a16:creationId xmlns:a16="http://schemas.microsoft.com/office/drawing/2014/main" xmlns="" id="{AC64080E-8B45-418B-8A50-0BE35E625706}"/>
              </a:ext>
            </a:extLst>
          </p:cNvPr>
          <p:cNvSpPr txBox="1">
            <a:spLocks/>
          </p:cNvSpPr>
          <p:nvPr/>
        </p:nvSpPr>
        <p:spPr>
          <a:xfrm>
            <a:off x="3449526" y="1765005"/>
            <a:ext cx="5093482" cy="3770436"/>
          </a:xfrm>
          <a:prstGeom prst="rect">
            <a:avLst/>
          </a:prstGeom>
          <a:solidFill>
            <a:srgbClr val="FFFFFF">
              <a:alpha val="69804"/>
            </a:srgbClr>
          </a:solidFill>
        </p:spPr>
        <p:txBody>
          <a:bodyPr vert="horz" lIns="91440" tIns="45720" rIns="91440" bIns="45720" rtlCol="0" anchor="b">
            <a:noAutofit/>
          </a:bodyPr>
          <a:lstStyle>
            <a:lvl1pPr algn="ctr" defTabSz="869137" rtl="0" eaLnBrk="1" latinLnBrk="0" hangingPunct="1">
              <a:lnSpc>
                <a:spcPct val="90000"/>
              </a:lnSpc>
              <a:spcBef>
                <a:spcPct val="0"/>
              </a:spcBef>
              <a:buNone/>
              <a:defRPr sz="4000" b="1" kern="1200" cap="all" baseline="0">
                <a:solidFill>
                  <a:schemeClr val="tx1"/>
                </a:solidFill>
                <a:latin typeface="+mj-lt"/>
                <a:ea typeface="+mj-ea"/>
                <a:cs typeface="+mj-cs"/>
              </a:defRPr>
            </a:lvl1pPr>
          </a:lstStyle>
          <a:p>
            <a:pPr defTabSz="914400">
              <a:lnSpc>
                <a:spcPct val="100000"/>
              </a:lnSpc>
              <a:spcBef>
                <a:spcPts val="600"/>
              </a:spcBef>
            </a:pPr>
            <a:endParaRPr lang="en-ZA" dirty="0" smtClean="0">
              <a:solidFill>
                <a:prstClr val="black"/>
              </a:solidFill>
            </a:endParaRPr>
          </a:p>
          <a:p>
            <a:pPr>
              <a:lnSpc>
                <a:spcPct val="150000"/>
              </a:lnSpc>
            </a:pPr>
            <a:endParaRPr lang="en-ZA" sz="4400" dirty="0" smtClean="0"/>
          </a:p>
          <a:p>
            <a:pPr>
              <a:lnSpc>
                <a:spcPct val="150000"/>
              </a:lnSpc>
            </a:pPr>
            <a:endParaRPr lang="en-ZA" sz="4400" dirty="0"/>
          </a:p>
          <a:p>
            <a:pPr>
              <a:lnSpc>
                <a:spcPct val="150000"/>
              </a:lnSpc>
            </a:pPr>
            <a:endParaRPr lang="en-ZA" sz="4400" dirty="0" smtClean="0"/>
          </a:p>
          <a:p>
            <a:pPr>
              <a:lnSpc>
                <a:spcPct val="150000"/>
              </a:lnSpc>
            </a:pPr>
            <a:endParaRPr lang="en-ZA" sz="4400" dirty="0"/>
          </a:p>
          <a:p>
            <a:pPr>
              <a:lnSpc>
                <a:spcPct val="150000"/>
              </a:lnSpc>
            </a:pPr>
            <a:endParaRPr lang="en-ZA" sz="4400" dirty="0" smtClean="0"/>
          </a:p>
          <a:p>
            <a:pPr>
              <a:lnSpc>
                <a:spcPct val="150000"/>
              </a:lnSpc>
            </a:pPr>
            <a:endParaRPr lang="en-ZA" sz="4400" dirty="0"/>
          </a:p>
          <a:p>
            <a:pPr>
              <a:lnSpc>
                <a:spcPct val="150000"/>
              </a:lnSpc>
            </a:pPr>
            <a:r>
              <a:rPr lang="en-ZA" sz="4400" dirty="0" smtClean="0"/>
              <a:t>PERFORMANCE </a:t>
            </a:r>
            <a:r>
              <a:rPr lang="en-ZA" sz="4400" dirty="0"/>
              <a:t>IMPROVEMENT PLANS</a:t>
            </a:r>
            <a:endParaRPr lang="en-US" sz="4400" dirty="0">
              <a:latin typeface="Arial Black" panose="020B0A04020102020204" pitchFamily="34" charset="0"/>
            </a:endParaRPr>
          </a:p>
        </p:txBody>
      </p:sp>
      <p:sp>
        <p:nvSpPr>
          <p:cNvPr id="8" name="Subtitle 2">
            <a:extLst>
              <a:ext uri="{FF2B5EF4-FFF2-40B4-BE49-F238E27FC236}">
                <a16:creationId xmlns:a16="http://schemas.microsoft.com/office/drawing/2014/main" xmlns="" id="{2D5A021C-70AF-478C-9C9F-539DEC5AF55D}"/>
              </a:ext>
            </a:extLst>
          </p:cNvPr>
          <p:cNvSpPr txBox="1">
            <a:spLocks/>
          </p:cNvSpPr>
          <p:nvPr/>
        </p:nvSpPr>
        <p:spPr>
          <a:xfrm>
            <a:off x="3736605" y="6022018"/>
            <a:ext cx="5093482" cy="747556"/>
          </a:xfrm>
          <a:prstGeom prst="rect">
            <a:avLst/>
          </a:prstGeom>
          <a:solidFill>
            <a:srgbClr val="FFFFFF">
              <a:alpha val="69804"/>
            </a:srgbClr>
          </a:solidFill>
        </p:spPr>
        <p:txBody>
          <a:bodyPr vert="horz" lIns="91440" tIns="45720" rIns="91440" bIns="45720" rtlCol="0">
            <a:normAutofit/>
          </a:bodyPr>
          <a:lstStyle>
            <a:lvl1pPr marL="0" indent="0" algn="ctr" defTabSz="869137" rtl="0" eaLnBrk="1" latinLnBrk="0" hangingPunct="1">
              <a:lnSpc>
                <a:spcPct val="90000"/>
              </a:lnSpc>
              <a:spcBef>
                <a:spcPts val="951"/>
              </a:spcBef>
              <a:buFont typeface="Arial" panose="020B0604020202020204" pitchFamily="34" charset="0"/>
              <a:buNone/>
              <a:defRPr sz="2281" kern="1200" cap="all" baseline="0">
                <a:solidFill>
                  <a:schemeClr val="accent3">
                    <a:lumMod val="75000"/>
                  </a:schemeClr>
                </a:solidFill>
                <a:latin typeface="+mn-lt"/>
                <a:ea typeface="+mn-ea"/>
                <a:cs typeface="+mn-cs"/>
              </a:defRPr>
            </a:lvl1pPr>
            <a:lvl2pPr marL="434569" indent="0" algn="ctr" defTabSz="869137" rtl="0" eaLnBrk="1" latinLnBrk="0" hangingPunct="1">
              <a:lnSpc>
                <a:spcPct val="90000"/>
              </a:lnSpc>
              <a:spcBef>
                <a:spcPts val="475"/>
              </a:spcBef>
              <a:buFont typeface="Arial" panose="020B0604020202020204" pitchFamily="34" charset="0"/>
              <a:buNone/>
              <a:defRPr sz="1901" kern="1200">
                <a:solidFill>
                  <a:schemeClr val="tx1"/>
                </a:solidFill>
                <a:latin typeface="+mn-lt"/>
                <a:ea typeface="+mn-ea"/>
                <a:cs typeface="+mn-cs"/>
              </a:defRPr>
            </a:lvl2pPr>
            <a:lvl3pPr marL="869137" indent="0" algn="ctr" defTabSz="869137" rtl="0" eaLnBrk="1" latinLnBrk="0" hangingPunct="1">
              <a:lnSpc>
                <a:spcPct val="90000"/>
              </a:lnSpc>
              <a:spcBef>
                <a:spcPts val="475"/>
              </a:spcBef>
              <a:buFont typeface="Arial" panose="020B0604020202020204" pitchFamily="34" charset="0"/>
              <a:buNone/>
              <a:defRPr sz="1711" kern="1200">
                <a:solidFill>
                  <a:schemeClr val="tx1"/>
                </a:solidFill>
                <a:latin typeface="+mn-lt"/>
                <a:ea typeface="+mn-ea"/>
                <a:cs typeface="+mn-cs"/>
              </a:defRPr>
            </a:lvl3pPr>
            <a:lvl4pPr marL="1303706" indent="0" algn="ctr" defTabSz="869137" rtl="0" eaLnBrk="1" latinLnBrk="0" hangingPunct="1">
              <a:lnSpc>
                <a:spcPct val="90000"/>
              </a:lnSpc>
              <a:spcBef>
                <a:spcPts val="475"/>
              </a:spcBef>
              <a:buFont typeface="Arial" panose="020B0604020202020204" pitchFamily="34" charset="0"/>
              <a:buNone/>
              <a:defRPr sz="1521" kern="1200">
                <a:solidFill>
                  <a:schemeClr val="tx1"/>
                </a:solidFill>
                <a:latin typeface="+mn-lt"/>
                <a:ea typeface="+mn-ea"/>
                <a:cs typeface="+mn-cs"/>
              </a:defRPr>
            </a:lvl4pPr>
            <a:lvl5pPr marL="1738274" indent="0" algn="ctr" defTabSz="869137" rtl="0" eaLnBrk="1" latinLnBrk="0" hangingPunct="1">
              <a:lnSpc>
                <a:spcPct val="90000"/>
              </a:lnSpc>
              <a:spcBef>
                <a:spcPts val="475"/>
              </a:spcBef>
              <a:buFont typeface="Arial" panose="020B0604020202020204" pitchFamily="34" charset="0"/>
              <a:buNone/>
              <a:defRPr sz="1521" kern="1200">
                <a:solidFill>
                  <a:schemeClr val="tx1"/>
                </a:solidFill>
                <a:latin typeface="+mn-lt"/>
                <a:ea typeface="+mn-ea"/>
                <a:cs typeface="+mn-cs"/>
              </a:defRPr>
            </a:lvl5pPr>
            <a:lvl6pPr marL="2172843" indent="0" algn="ctr" defTabSz="869137" rtl="0" eaLnBrk="1" latinLnBrk="0" hangingPunct="1">
              <a:lnSpc>
                <a:spcPct val="90000"/>
              </a:lnSpc>
              <a:spcBef>
                <a:spcPts val="475"/>
              </a:spcBef>
              <a:buFont typeface="Arial" panose="020B0604020202020204" pitchFamily="34" charset="0"/>
              <a:buNone/>
              <a:defRPr sz="1521" kern="1200">
                <a:solidFill>
                  <a:schemeClr val="tx1"/>
                </a:solidFill>
                <a:latin typeface="+mn-lt"/>
                <a:ea typeface="+mn-ea"/>
                <a:cs typeface="+mn-cs"/>
              </a:defRPr>
            </a:lvl6pPr>
            <a:lvl7pPr marL="2607412" indent="0" algn="ctr" defTabSz="869137" rtl="0" eaLnBrk="1" latinLnBrk="0" hangingPunct="1">
              <a:lnSpc>
                <a:spcPct val="90000"/>
              </a:lnSpc>
              <a:spcBef>
                <a:spcPts val="475"/>
              </a:spcBef>
              <a:buFont typeface="Arial" panose="020B0604020202020204" pitchFamily="34" charset="0"/>
              <a:buNone/>
              <a:defRPr sz="1521" kern="1200">
                <a:solidFill>
                  <a:schemeClr val="tx1"/>
                </a:solidFill>
                <a:latin typeface="+mn-lt"/>
                <a:ea typeface="+mn-ea"/>
                <a:cs typeface="+mn-cs"/>
              </a:defRPr>
            </a:lvl7pPr>
            <a:lvl8pPr marL="3041980" indent="0" algn="ctr" defTabSz="869137" rtl="0" eaLnBrk="1" latinLnBrk="0" hangingPunct="1">
              <a:lnSpc>
                <a:spcPct val="90000"/>
              </a:lnSpc>
              <a:spcBef>
                <a:spcPts val="475"/>
              </a:spcBef>
              <a:buFont typeface="Arial" panose="020B0604020202020204" pitchFamily="34" charset="0"/>
              <a:buNone/>
              <a:defRPr sz="1521" kern="1200">
                <a:solidFill>
                  <a:schemeClr val="tx1"/>
                </a:solidFill>
                <a:latin typeface="+mn-lt"/>
                <a:ea typeface="+mn-ea"/>
                <a:cs typeface="+mn-cs"/>
              </a:defRPr>
            </a:lvl8pPr>
            <a:lvl9pPr marL="3476549" indent="0" algn="ctr" defTabSz="869137" rtl="0" eaLnBrk="1" latinLnBrk="0" hangingPunct="1">
              <a:lnSpc>
                <a:spcPct val="90000"/>
              </a:lnSpc>
              <a:spcBef>
                <a:spcPts val="475"/>
              </a:spcBef>
              <a:buFont typeface="Arial" panose="020B0604020202020204" pitchFamily="34" charset="0"/>
              <a:buNone/>
              <a:defRPr sz="1521" kern="1200">
                <a:solidFill>
                  <a:schemeClr val="tx1"/>
                </a:solidFill>
                <a:latin typeface="+mn-lt"/>
                <a:ea typeface="+mn-ea"/>
                <a:cs typeface="+mn-cs"/>
              </a:defRPr>
            </a:lvl9pPr>
          </a:lstStyle>
          <a:p>
            <a:pPr fontAlgn="auto">
              <a:spcAft>
                <a:spcPts val="0"/>
              </a:spcAft>
            </a:pPr>
            <a:r>
              <a:rPr lang="en-US" dirty="0" smtClean="0">
                <a:solidFill>
                  <a:srgbClr val="A9711B">
                    <a:lumMod val="75000"/>
                  </a:srgbClr>
                </a:solidFill>
                <a:latin typeface="Lato"/>
              </a:rPr>
              <a:t>3RD Quarter of 2019/20</a:t>
            </a:r>
          </a:p>
        </p:txBody>
      </p:sp>
      <p:sp>
        <p:nvSpPr>
          <p:cNvPr id="11" name="Title 3">
            <a:extLst>
              <a:ext uri="{FF2B5EF4-FFF2-40B4-BE49-F238E27FC236}">
                <a16:creationId xmlns:a16="http://schemas.microsoft.com/office/drawing/2014/main" xmlns="" id="{2084556A-6695-4787-A636-70E1FCF69EC3}"/>
              </a:ext>
            </a:extLst>
          </p:cNvPr>
          <p:cNvSpPr txBox="1">
            <a:spLocks/>
          </p:cNvSpPr>
          <p:nvPr/>
        </p:nvSpPr>
        <p:spPr>
          <a:xfrm rot="16200000">
            <a:off x="-2812256" y="2856729"/>
            <a:ext cx="6638926" cy="1014413"/>
          </a:xfrm>
          <a:prstGeom prst="rect">
            <a:avLst/>
          </a:prstGeom>
        </p:spPr>
        <p:txBody>
          <a:bodyPr vert="horz" lIns="91440" tIns="45720" rIns="91440" bIns="45720" rtlCol="0" anchor="ctr">
            <a:normAutofit/>
          </a:bodyPr>
          <a:lstStyle>
            <a:lvl1pPr algn="l" defTabSz="869137" rtl="0" eaLnBrk="1" latinLnBrk="0" hangingPunct="1">
              <a:lnSpc>
                <a:spcPct val="90000"/>
              </a:lnSpc>
              <a:spcBef>
                <a:spcPct val="0"/>
              </a:spcBef>
              <a:buNone/>
              <a:defRPr sz="2800" b="1" kern="1200">
                <a:solidFill>
                  <a:schemeClr val="tx1"/>
                </a:solidFill>
                <a:latin typeface="+mj-lt"/>
                <a:ea typeface="+mj-ea"/>
                <a:cs typeface="+mj-cs"/>
              </a:defRPr>
            </a:lvl1pPr>
          </a:lstStyle>
          <a:p>
            <a:pPr fontAlgn="auto">
              <a:spcAft>
                <a:spcPts val="0"/>
              </a:spcAft>
            </a:pPr>
            <a:r>
              <a:rPr lang="en-GB" sz="2400" dirty="0" smtClean="0">
                <a:solidFill>
                  <a:prstClr val="white"/>
                </a:solidFill>
                <a:latin typeface="Lato"/>
              </a:rPr>
              <a:t>2019/20 3</a:t>
            </a:r>
            <a:r>
              <a:rPr lang="en-GB" sz="2400" baseline="30000" dirty="0" smtClean="0">
                <a:solidFill>
                  <a:prstClr val="white"/>
                </a:solidFill>
                <a:latin typeface="Lato"/>
              </a:rPr>
              <a:t>RD</a:t>
            </a:r>
            <a:r>
              <a:rPr lang="en-GB" sz="2400" dirty="0" smtClean="0">
                <a:solidFill>
                  <a:prstClr val="white"/>
                </a:solidFill>
                <a:latin typeface="Lato"/>
              </a:rPr>
              <a:t> QUARTER FINANCIAL REVIEW</a:t>
            </a:r>
            <a:endParaRPr lang="en-GB" sz="2400" dirty="0">
              <a:solidFill>
                <a:prstClr val="white"/>
              </a:solidFill>
              <a:latin typeface="Lato"/>
            </a:endParaRPr>
          </a:p>
        </p:txBody>
      </p:sp>
    </p:spTree>
    <p:extLst>
      <p:ext uri="{BB962C8B-B14F-4D97-AF65-F5344CB8AC3E}">
        <p14:creationId xmlns:p14="http://schemas.microsoft.com/office/powerpoint/2010/main" xmlns="" val="19958897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788" y="609634"/>
            <a:ext cx="5486400" cy="276999"/>
          </a:xfrm>
        </p:spPr>
        <p:txBody>
          <a:bodyPr/>
          <a:lstStyle/>
          <a:p>
            <a:r>
              <a:rPr lang="en-ZA" dirty="0" smtClean="0"/>
              <a:t>PERFORMANCE IMPROVEMENT PLANS</a:t>
            </a:r>
            <a:endParaRPr lang="en-ZA" dirty="0"/>
          </a:p>
        </p:txBody>
      </p:sp>
      <p:sp>
        <p:nvSpPr>
          <p:cNvPr id="3" name="Content Placeholder 2"/>
          <p:cNvSpPr>
            <a:spLocks noGrp="1"/>
          </p:cNvSpPr>
          <p:nvPr>
            <p:ph type="body" sz="half" idx="2"/>
          </p:nvPr>
        </p:nvSpPr>
        <p:spPr>
          <a:xfrm>
            <a:off x="331788" y="1036671"/>
            <a:ext cx="8355012" cy="6186309"/>
          </a:xfrm>
          <a:ln>
            <a:noFill/>
          </a:ln>
        </p:spPr>
        <p:txBody>
          <a:bodyPr/>
          <a:lstStyle/>
          <a:p>
            <a:pPr marL="0" indent="0" algn="just">
              <a:lnSpc>
                <a:spcPct val="120000"/>
              </a:lnSpc>
              <a:buNone/>
            </a:pPr>
            <a:r>
              <a:rPr lang="en-ZA" sz="2000" dirty="0"/>
              <a:t>T</a:t>
            </a:r>
            <a:r>
              <a:rPr lang="en-ZA" sz="2000" dirty="0" smtClean="0"/>
              <a:t>he following improvement plans are in place to address areas of under-performance on the Q3 Performance Report:</a:t>
            </a:r>
          </a:p>
          <a:p>
            <a:pPr marL="285750" indent="-285750" algn="just">
              <a:lnSpc>
                <a:spcPct val="120000"/>
              </a:lnSpc>
              <a:buClr>
                <a:srgbClr val="006600"/>
              </a:buClr>
              <a:buFont typeface="Wingdings" panose="05000000000000000000" pitchFamily="2" charset="2"/>
              <a:buChar char="§"/>
            </a:pPr>
            <a:r>
              <a:rPr lang="en-US" sz="2000" dirty="0" smtClean="0"/>
              <a:t>DCS has secured capacity in order to </a:t>
            </a:r>
            <a:r>
              <a:rPr lang="en-US" sz="2000" dirty="0"/>
              <a:t>increase roll out of IIMS for identified </a:t>
            </a:r>
            <a:r>
              <a:rPr lang="en-US" sz="2000" dirty="0" smtClean="0"/>
              <a:t>sites and as a result  deployment </a:t>
            </a:r>
            <a:r>
              <a:rPr lang="en-US" sz="2000" dirty="0"/>
              <a:t>to  6 (six) sites will resume in January 2020.</a:t>
            </a:r>
            <a:endParaRPr lang="en-ZA" sz="2000" dirty="0"/>
          </a:p>
          <a:p>
            <a:pPr marL="285750" indent="-285750" algn="just">
              <a:lnSpc>
                <a:spcPct val="120000"/>
              </a:lnSpc>
              <a:buClr>
                <a:srgbClr val="006600"/>
              </a:buClr>
              <a:buFont typeface="Wingdings" panose="05000000000000000000" pitchFamily="2" charset="2"/>
              <a:buChar char="§"/>
            </a:pPr>
            <a:r>
              <a:rPr lang="en-US" sz="2000" dirty="0"/>
              <a:t>Inspection on the conditions and treatment of inmates </a:t>
            </a:r>
            <a:r>
              <a:rPr lang="en-US" sz="2000" dirty="0" smtClean="0"/>
              <a:t>(by JICS) to </a:t>
            </a:r>
            <a:r>
              <a:rPr lang="en-US" sz="2000" dirty="0"/>
              <a:t>resume when correctional centres open since some centres such as Brits correctional Centre </a:t>
            </a:r>
            <a:r>
              <a:rPr lang="en-US" sz="2000" dirty="0" smtClean="0"/>
              <a:t>(CMR) and </a:t>
            </a:r>
            <a:r>
              <a:rPr lang="en-US" sz="2000" dirty="0" err="1"/>
              <a:t>Nqamakwe</a:t>
            </a:r>
            <a:r>
              <a:rPr lang="en-US" sz="2000" dirty="0"/>
              <a:t> Correctional Centre  </a:t>
            </a:r>
            <a:r>
              <a:rPr lang="en-US" sz="2000" dirty="0" smtClean="0"/>
              <a:t>(ECMR</a:t>
            </a:r>
            <a:r>
              <a:rPr lang="en-US" sz="2000" dirty="0"/>
              <a:t>)  were </a:t>
            </a:r>
            <a:r>
              <a:rPr lang="en-US" sz="2000" dirty="0" smtClean="0"/>
              <a:t>under renovation </a:t>
            </a:r>
            <a:r>
              <a:rPr lang="en-US" sz="2000" dirty="0"/>
              <a:t>and could not be inspected during quarter three.</a:t>
            </a:r>
          </a:p>
          <a:p>
            <a:pPr marL="285750" indent="-285750" algn="just">
              <a:lnSpc>
                <a:spcPct val="120000"/>
              </a:lnSpc>
              <a:buClr>
                <a:srgbClr val="006600"/>
              </a:buClr>
              <a:buFont typeface="Wingdings" panose="05000000000000000000" pitchFamily="2" charset="2"/>
              <a:buChar char="§"/>
            </a:pPr>
            <a:r>
              <a:rPr lang="en-US" sz="2000" dirty="0" smtClean="0"/>
              <a:t>The target </a:t>
            </a:r>
            <a:r>
              <a:rPr lang="en-US" sz="2000" dirty="0"/>
              <a:t>on AET </a:t>
            </a:r>
            <a:r>
              <a:rPr lang="en-US" sz="2000" dirty="0" smtClean="0"/>
              <a:t>will be </a:t>
            </a:r>
            <a:r>
              <a:rPr lang="en-US" sz="2000" dirty="0"/>
              <a:t>reviewed during the 2020 academic year since the South African illiteracy level is decreasing at a rate of 1,59% per year, according to </a:t>
            </a:r>
            <a:r>
              <a:rPr lang="en-US" sz="2000" dirty="0" err="1" smtClean="0"/>
              <a:t>StatsSA</a:t>
            </a:r>
            <a:r>
              <a:rPr lang="en-US" sz="2000" dirty="0" smtClean="0"/>
              <a:t>.</a:t>
            </a:r>
            <a:endParaRPr lang="en-US" sz="2000" dirty="0"/>
          </a:p>
          <a:p>
            <a:pPr algn="just"/>
            <a:endParaRPr lang="en-US" sz="2000" dirty="0">
              <a:solidFill>
                <a:srgbClr val="FF0000"/>
              </a:solidFill>
            </a:endParaRPr>
          </a:p>
        </p:txBody>
      </p:sp>
    </p:spTree>
    <p:extLst>
      <p:ext uri="{BB962C8B-B14F-4D97-AF65-F5344CB8AC3E}">
        <p14:creationId xmlns:p14="http://schemas.microsoft.com/office/powerpoint/2010/main" xmlns="" val="36925295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E257AD74-B80A-46C1-B508-BBF3FDEF0BB0}"/>
              </a:ext>
            </a:extLst>
          </p:cNvPr>
          <p:cNvSpPr/>
          <p:nvPr/>
        </p:nvSpPr>
        <p:spPr>
          <a:xfrm>
            <a:off x="12" y="-65065"/>
            <a:ext cx="3034601" cy="6858000"/>
          </a:xfrm>
          <a:prstGeom prst="rect">
            <a:avLst/>
          </a:prstGeom>
          <a:solidFill>
            <a:srgbClr val="005427"/>
          </a:solidFill>
          <a:ln w="12700" cap="flat" cmpd="sng" algn="ctr">
            <a:noFill/>
            <a:prstDash val="solid"/>
            <a:miter lim="800000"/>
          </a:ln>
          <a:effectLst/>
        </p:spPr>
        <p:txBody>
          <a:bodyPr rtlCol="0" anchor="t"/>
          <a:lstStyle/>
          <a:p>
            <a:pPr algn="ctr" defTabSz="914400" fontAlgn="auto">
              <a:spcBef>
                <a:spcPts val="0"/>
              </a:spcBef>
              <a:spcAft>
                <a:spcPts val="0"/>
              </a:spcAft>
            </a:pPr>
            <a:endParaRPr lang="en-GB" sz="2800" b="1" kern="0" dirty="0" smtClean="0">
              <a:solidFill>
                <a:prstClr val="white"/>
              </a:solidFill>
              <a:latin typeface="Lato"/>
            </a:endParaRPr>
          </a:p>
          <a:p>
            <a:pPr algn="ctr" defTabSz="914400" fontAlgn="auto">
              <a:spcBef>
                <a:spcPts val="0"/>
              </a:spcBef>
              <a:spcAft>
                <a:spcPts val="0"/>
              </a:spcAft>
            </a:pPr>
            <a:endParaRPr lang="en-GB" sz="2800" b="1" kern="0" dirty="0" smtClean="0">
              <a:solidFill>
                <a:prstClr val="white"/>
              </a:solidFill>
              <a:latin typeface="Lato"/>
            </a:endParaRPr>
          </a:p>
          <a:p>
            <a:pPr algn="ctr" defTabSz="914400" fontAlgn="auto">
              <a:spcBef>
                <a:spcPts val="0"/>
              </a:spcBef>
              <a:spcAft>
                <a:spcPts val="0"/>
              </a:spcAft>
            </a:pPr>
            <a:endParaRPr lang="en-GB" sz="2800" b="1" kern="0" dirty="0" smtClean="0">
              <a:solidFill>
                <a:prstClr val="white"/>
              </a:solidFill>
              <a:latin typeface="Lato"/>
            </a:endParaRPr>
          </a:p>
        </p:txBody>
      </p:sp>
      <p:sp>
        <p:nvSpPr>
          <p:cNvPr id="7" name="Rectangle 6">
            <a:extLst>
              <a:ext uri="{FF2B5EF4-FFF2-40B4-BE49-F238E27FC236}">
                <a16:creationId xmlns:a16="http://schemas.microsoft.com/office/drawing/2014/main" xmlns="" id="{4A61BAA2-1015-439D-B53A-ED3DC019E093}"/>
              </a:ext>
            </a:extLst>
          </p:cNvPr>
          <p:cNvSpPr/>
          <p:nvPr/>
        </p:nvSpPr>
        <p:spPr>
          <a:xfrm>
            <a:off x="12" y="5588603"/>
            <a:ext cx="89807" cy="866830"/>
          </a:xfrm>
          <a:prstGeom prst="rect">
            <a:avLst/>
          </a:prstGeom>
          <a:solidFill>
            <a:srgbClr val="CAAE5F"/>
          </a:solidFill>
          <a:ln w="12700" cap="flat" cmpd="sng" algn="ctr">
            <a:noFill/>
            <a:prstDash val="solid"/>
            <a:miter lim="800000"/>
          </a:ln>
          <a:effectLst/>
        </p:spPr>
        <p:txBody>
          <a:bodyPr rtlCol="0" anchor="ctr"/>
          <a:lstStyle/>
          <a:p>
            <a:pPr algn="ctr" defTabSz="914400" fontAlgn="auto">
              <a:spcBef>
                <a:spcPts val="0"/>
              </a:spcBef>
              <a:spcAft>
                <a:spcPts val="0"/>
              </a:spcAft>
            </a:pPr>
            <a:endParaRPr lang="en-GB" kern="0" baseline="-25000" dirty="0" smtClean="0">
              <a:solidFill>
                <a:prstClr val="white"/>
              </a:solidFill>
              <a:latin typeface="Lato"/>
            </a:endParaRPr>
          </a:p>
        </p:txBody>
      </p:sp>
      <p:sp>
        <p:nvSpPr>
          <p:cNvPr id="6" name="Title 1">
            <a:extLst>
              <a:ext uri="{FF2B5EF4-FFF2-40B4-BE49-F238E27FC236}">
                <a16:creationId xmlns:a16="http://schemas.microsoft.com/office/drawing/2014/main" xmlns="" id="{AC64080E-8B45-418B-8A50-0BE35E625706}"/>
              </a:ext>
            </a:extLst>
          </p:cNvPr>
          <p:cNvSpPr txBox="1">
            <a:spLocks/>
          </p:cNvSpPr>
          <p:nvPr/>
        </p:nvSpPr>
        <p:spPr>
          <a:xfrm>
            <a:off x="3638773" y="2857539"/>
            <a:ext cx="5093482" cy="1818597"/>
          </a:xfrm>
          <a:prstGeom prst="rect">
            <a:avLst/>
          </a:prstGeom>
          <a:solidFill>
            <a:srgbClr val="FFFFFF">
              <a:alpha val="69804"/>
            </a:srgbClr>
          </a:solidFill>
        </p:spPr>
        <p:txBody>
          <a:bodyPr vert="horz" lIns="91440" tIns="45720" rIns="91440" bIns="45720" rtlCol="0" anchor="b">
            <a:noAutofit/>
          </a:bodyPr>
          <a:lstStyle>
            <a:lvl1pPr algn="ctr" defTabSz="869137" rtl="0" eaLnBrk="1" latinLnBrk="0" hangingPunct="1">
              <a:lnSpc>
                <a:spcPct val="90000"/>
              </a:lnSpc>
              <a:spcBef>
                <a:spcPct val="0"/>
              </a:spcBef>
              <a:buNone/>
              <a:defRPr sz="4000" b="1" kern="1200" cap="all" baseline="0">
                <a:solidFill>
                  <a:schemeClr val="tx1"/>
                </a:solidFill>
                <a:latin typeface="+mj-lt"/>
                <a:ea typeface="+mj-ea"/>
                <a:cs typeface="+mj-cs"/>
              </a:defRPr>
            </a:lvl1pPr>
          </a:lstStyle>
          <a:p>
            <a:pPr defTabSz="914400">
              <a:lnSpc>
                <a:spcPct val="100000"/>
              </a:lnSpc>
              <a:spcBef>
                <a:spcPts val="600"/>
              </a:spcBef>
            </a:pPr>
            <a:endParaRPr lang="en-ZA" dirty="0" smtClean="0">
              <a:solidFill>
                <a:prstClr val="black"/>
              </a:solidFill>
            </a:endParaRPr>
          </a:p>
          <a:p>
            <a:r>
              <a:rPr lang="en-ZA" altLang="en-US" sz="2400" dirty="0">
                <a:latin typeface="Arial Black" panose="020B0A04020102020204" pitchFamily="34" charset="0"/>
              </a:rPr>
              <a:t>IN-YEAR-MONITORING (IYM) FOR 2019/20 FINANCIAL YEAR</a:t>
            </a:r>
          </a:p>
          <a:p>
            <a:endParaRPr lang="en-ZA" altLang="en-US" sz="2400" dirty="0">
              <a:latin typeface="Arial Black" panose="020B0A04020102020204" pitchFamily="34" charset="0"/>
            </a:endParaRPr>
          </a:p>
          <a:p>
            <a:r>
              <a:rPr lang="en-ZA" altLang="en-US" sz="2400" dirty="0">
                <a:latin typeface="Arial Black" panose="020B0A04020102020204" pitchFamily="34" charset="0"/>
              </a:rPr>
              <a:t/>
            </a:r>
            <a:br>
              <a:rPr lang="en-ZA" altLang="en-US" sz="2400" dirty="0">
                <a:latin typeface="Arial Black" panose="020B0A04020102020204" pitchFamily="34" charset="0"/>
              </a:rPr>
            </a:br>
            <a:r>
              <a:rPr lang="en-ZA" altLang="en-US" sz="2400" dirty="0">
                <a:latin typeface="Arial Black" panose="020B0A04020102020204" pitchFamily="34" charset="0"/>
              </a:rPr>
              <a:t>31 DECEMBER 2019</a:t>
            </a:r>
            <a:endParaRPr lang="en-US" sz="2400" dirty="0">
              <a:latin typeface="Arial Black" panose="020B0A04020102020204" pitchFamily="34" charset="0"/>
            </a:endParaRPr>
          </a:p>
        </p:txBody>
      </p:sp>
      <p:sp>
        <p:nvSpPr>
          <p:cNvPr id="8" name="Subtitle 2">
            <a:extLst>
              <a:ext uri="{FF2B5EF4-FFF2-40B4-BE49-F238E27FC236}">
                <a16:creationId xmlns:a16="http://schemas.microsoft.com/office/drawing/2014/main" xmlns="" id="{2D5A021C-70AF-478C-9C9F-539DEC5AF55D}"/>
              </a:ext>
            </a:extLst>
          </p:cNvPr>
          <p:cNvSpPr txBox="1">
            <a:spLocks/>
          </p:cNvSpPr>
          <p:nvPr/>
        </p:nvSpPr>
        <p:spPr>
          <a:xfrm>
            <a:off x="3736605" y="6022018"/>
            <a:ext cx="5093482" cy="747556"/>
          </a:xfrm>
          <a:prstGeom prst="rect">
            <a:avLst/>
          </a:prstGeom>
          <a:solidFill>
            <a:srgbClr val="FFFFFF">
              <a:alpha val="69804"/>
            </a:srgbClr>
          </a:solidFill>
        </p:spPr>
        <p:txBody>
          <a:bodyPr vert="horz" lIns="91440" tIns="45720" rIns="91440" bIns="45720" rtlCol="0">
            <a:normAutofit/>
          </a:bodyPr>
          <a:lstStyle>
            <a:lvl1pPr marL="0" indent="0" algn="ctr" defTabSz="869137" rtl="0" eaLnBrk="1" latinLnBrk="0" hangingPunct="1">
              <a:lnSpc>
                <a:spcPct val="90000"/>
              </a:lnSpc>
              <a:spcBef>
                <a:spcPts val="951"/>
              </a:spcBef>
              <a:buFont typeface="Arial" panose="020B0604020202020204" pitchFamily="34" charset="0"/>
              <a:buNone/>
              <a:defRPr sz="2281" kern="1200" cap="all" baseline="0">
                <a:solidFill>
                  <a:schemeClr val="accent3">
                    <a:lumMod val="75000"/>
                  </a:schemeClr>
                </a:solidFill>
                <a:latin typeface="+mn-lt"/>
                <a:ea typeface="+mn-ea"/>
                <a:cs typeface="+mn-cs"/>
              </a:defRPr>
            </a:lvl1pPr>
            <a:lvl2pPr marL="434569" indent="0" algn="ctr" defTabSz="869137" rtl="0" eaLnBrk="1" latinLnBrk="0" hangingPunct="1">
              <a:lnSpc>
                <a:spcPct val="90000"/>
              </a:lnSpc>
              <a:spcBef>
                <a:spcPts val="475"/>
              </a:spcBef>
              <a:buFont typeface="Arial" panose="020B0604020202020204" pitchFamily="34" charset="0"/>
              <a:buNone/>
              <a:defRPr sz="1901" kern="1200">
                <a:solidFill>
                  <a:schemeClr val="tx1"/>
                </a:solidFill>
                <a:latin typeface="+mn-lt"/>
                <a:ea typeface="+mn-ea"/>
                <a:cs typeface="+mn-cs"/>
              </a:defRPr>
            </a:lvl2pPr>
            <a:lvl3pPr marL="869137" indent="0" algn="ctr" defTabSz="869137" rtl="0" eaLnBrk="1" latinLnBrk="0" hangingPunct="1">
              <a:lnSpc>
                <a:spcPct val="90000"/>
              </a:lnSpc>
              <a:spcBef>
                <a:spcPts val="475"/>
              </a:spcBef>
              <a:buFont typeface="Arial" panose="020B0604020202020204" pitchFamily="34" charset="0"/>
              <a:buNone/>
              <a:defRPr sz="1711" kern="1200">
                <a:solidFill>
                  <a:schemeClr val="tx1"/>
                </a:solidFill>
                <a:latin typeface="+mn-lt"/>
                <a:ea typeface="+mn-ea"/>
                <a:cs typeface="+mn-cs"/>
              </a:defRPr>
            </a:lvl3pPr>
            <a:lvl4pPr marL="1303706" indent="0" algn="ctr" defTabSz="869137" rtl="0" eaLnBrk="1" latinLnBrk="0" hangingPunct="1">
              <a:lnSpc>
                <a:spcPct val="90000"/>
              </a:lnSpc>
              <a:spcBef>
                <a:spcPts val="475"/>
              </a:spcBef>
              <a:buFont typeface="Arial" panose="020B0604020202020204" pitchFamily="34" charset="0"/>
              <a:buNone/>
              <a:defRPr sz="1521" kern="1200">
                <a:solidFill>
                  <a:schemeClr val="tx1"/>
                </a:solidFill>
                <a:latin typeface="+mn-lt"/>
                <a:ea typeface="+mn-ea"/>
                <a:cs typeface="+mn-cs"/>
              </a:defRPr>
            </a:lvl4pPr>
            <a:lvl5pPr marL="1738274" indent="0" algn="ctr" defTabSz="869137" rtl="0" eaLnBrk="1" latinLnBrk="0" hangingPunct="1">
              <a:lnSpc>
                <a:spcPct val="90000"/>
              </a:lnSpc>
              <a:spcBef>
                <a:spcPts val="475"/>
              </a:spcBef>
              <a:buFont typeface="Arial" panose="020B0604020202020204" pitchFamily="34" charset="0"/>
              <a:buNone/>
              <a:defRPr sz="1521" kern="1200">
                <a:solidFill>
                  <a:schemeClr val="tx1"/>
                </a:solidFill>
                <a:latin typeface="+mn-lt"/>
                <a:ea typeface="+mn-ea"/>
                <a:cs typeface="+mn-cs"/>
              </a:defRPr>
            </a:lvl5pPr>
            <a:lvl6pPr marL="2172843" indent="0" algn="ctr" defTabSz="869137" rtl="0" eaLnBrk="1" latinLnBrk="0" hangingPunct="1">
              <a:lnSpc>
                <a:spcPct val="90000"/>
              </a:lnSpc>
              <a:spcBef>
                <a:spcPts val="475"/>
              </a:spcBef>
              <a:buFont typeface="Arial" panose="020B0604020202020204" pitchFamily="34" charset="0"/>
              <a:buNone/>
              <a:defRPr sz="1521" kern="1200">
                <a:solidFill>
                  <a:schemeClr val="tx1"/>
                </a:solidFill>
                <a:latin typeface="+mn-lt"/>
                <a:ea typeface="+mn-ea"/>
                <a:cs typeface="+mn-cs"/>
              </a:defRPr>
            </a:lvl6pPr>
            <a:lvl7pPr marL="2607412" indent="0" algn="ctr" defTabSz="869137" rtl="0" eaLnBrk="1" latinLnBrk="0" hangingPunct="1">
              <a:lnSpc>
                <a:spcPct val="90000"/>
              </a:lnSpc>
              <a:spcBef>
                <a:spcPts val="475"/>
              </a:spcBef>
              <a:buFont typeface="Arial" panose="020B0604020202020204" pitchFamily="34" charset="0"/>
              <a:buNone/>
              <a:defRPr sz="1521" kern="1200">
                <a:solidFill>
                  <a:schemeClr val="tx1"/>
                </a:solidFill>
                <a:latin typeface="+mn-lt"/>
                <a:ea typeface="+mn-ea"/>
                <a:cs typeface="+mn-cs"/>
              </a:defRPr>
            </a:lvl7pPr>
            <a:lvl8pPr marL="3041980" indent="0" algn="ctr" defTabSz="869137" rtl="0" eaLnBrk="1" latinLnBrk="0" hangingPunct="1">
              <a:lnSpc>
                <a:spcPct val="90000"/>
              </a:lnSpc>
              <a:spcBef>
                <a:spcPts val="475"/>
              </a:spcBef>
              <a:buFont typeface="Arial" panose="020B0604020202020204" pitchFamily="34" charset="0"/>
              <a:buNone/>
              <a:defRPr sz="1521" kern="1200">
                <a:solidFill>
                  <a:schemeClr val="tx1"/>
                </a:solidFill>
                <a:latin typeface="+mn-lt"/>
                <a:ea typeface="+mn-ea"/>
                <a:cs typeface="+mn-cs"/>
              </a:defRPr>
            </a:lvl8pPr>
            <a:lvl9pPr marL="3476549" indent="0" algn="ctr" defTabSz="869137" rtl="0" eaLnBrk="1" latinLnBrk="0" hangingPunct="1">
              <a:lnSpc>
                <a:spcPct val="90000"/>
              </a:lnSpc>
              <a:spcBef>
                <a:spcPts val="475"/>
              </a:spcBef>
              <a:buFont typeface="Arial" panose="020B0604020202020204" pitchFamily="34" charset="0"/>
              <a:buNone/>
              <a:defRPr sz="1521" kern="1200">
                <a:solidFill>
                  <a:schemeClr val="tx1"/>
                </a:solidFill>
                <a:latin typeface="+mn-lt"/>
                <a:ea typeface="+mn-ea"/>
                <a:cs typeface="+mn-cs"/>
              </a:defRPr>
            </a:lvl9pPr>
          </a:lstStyle>
          <a:p>
            <a:pPr fontAlgn="auto">
              <a:spcAft>
                <a:spcPts val="0"/>
              </a:spcAft>
            </a:pPr>
            <a:r>
              <a:rPr lang="en-US" dirty="0" smtClean="0">
                <a:solidFill>
                  <a:srgbClr val="A9711B">
                    <a:lumMod val="75000"/>
                  </a:srgbClr>
                </a:solidFill>
                <a:latin typeface="Lato"/>
              </a:rPr>
              <a:t>3RD Quarter of 2019/20</a:t>
            </a:r>
          </a:p>
        </p:txBody>
      </p:sp>
      <p:sp>
        <p:nvSpPr>
          <p:cNvPr id="11" name="Title 3">
            <a:extLst>
              <a:ext uri="{FF2B5EF4-FFF2-40B4-BE49-F238E27FC236}">
                <a16:creationId xmlns:a16="http://schemas.microsoft.com/office/drawing/2014/main" xmlns="" id="{2084556A-6695-4787-A636-70E1FCF69EC3}"/>
              </a:ext>
            </a:extLst>
          </p:cNvPr>
          <p:cNvSpPr txBox="1">
            <a:spLocks/>
          </p:cNvSpPr>
          <p:nvPr/>
        </p:nvSpPr>
        <p:spPr>
          <a:xfrm rot="16200000">
            <a:off x="-2812256" y="2856729"/>
            <a:ext cx="6638926" cy="1014413"/>
          </a:xfrm>
          <a:prstGeom prst="rect">
            <a:avLst/>
          </a:prstGeom>
        </p:spPr>
        <p:txBody>
          <a:bodyPr vert="horz" lIns="91440" tIns="45720" rIns="91440" bIns="45720" rtlCol="0" anchor="ctr">
            <a:normAutofit/>
          </a:bodyPr>
          <a:lstStyle>
            <a:lvl1pPr algn="l" defTabSz="869137" rtl="0" eaLnBrk="1" latinLnBrk="0" hangingPunct="1">
              <a:lnSpc>
                <a:spcPct val="90000"/>
              </a:lnSpc>
              <a:spcBef>
                <a:spcPct val="0"/>
              </a:spcBef>
              <a:buNone/>
              <a:defRPr sz="2800" b="1" kern="1200">
                <a:solidFill>
                  <a:schemeClr val="tx1"/>
                </a:solidFill>
                <a:latin typeface="+mj-lt"/>
                <a:ea typeface="+mj-ea"/>
                <a:cs typeface="+mj-cs"/>
              </a:defRPr>
            </a:lvl1pPr>
          </a:lstStyle>
          <a:p>
            <a:pPr fontAlgn="auto">
              <a:spcAft>
                <a:spcPts val="0"/>
              </a:spcAft>
            </a:pPr>
            <a:r>
              <a:rPr lang="en-GB" sz="2400" dirty="0" smtClean="0">
                <a:solidFill>
                  <a:prstClr val="white"/>
                </a:solidFill>
                <a:latin typeface="Lato"/>
              </a:rPr>
              <a:t>2019/20 3</a:t>
            </a:r>
            <a:r>
              <a:rPr lang="en-GB" sz="2400" baseline="30000" dirty="0" smtClean="0">
                <a:solidFill>
                  <a:prstClr val="white"/>
                </a:solidFill>
                <a:latin typeface="Lato"/>
              </a:rPr>
              <a:t>RD</a:t>
            </a:r>
            <a:r>
              <a:rPr lang="en-GB" sz="2400" dirty="0" smtClean="0">
                <a:solidFill>
                  <a:prstClr val="white"/>
                </a:solidFill>
                <a:latin typeface="Lato"/>
              </a:rPr>
              <a:t> QUARTER FINANCIAL REVIEW</a:t>
            </a:r>
            <a:endParaRPr lang="en-GB" sz="2400" dirty="0">
              <a:solidFill>
                <a:prstClr val="white"/>
              </a:solidFill>
              <a:latin typeface="Lato"/>
            </a:endParaRPr>
          </a:p>
        </p:txBody>
      </p:sp>
    </p:spTree>
    <p:extLst>
      <p:ext uri="{BB962C8B-B14F-4D97-AF65-F5344CB8AC3E}">
        <p14:creationId xmlns:p14="http://schemas.microsoft.com/office/powerpoint/2010/main" xmlns="" val="41701825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p:cNvSpPr txBox="1">
            <a:spLocks/>
          </p:cNvSpPr>
          <p:nvPr/>
        </p:nvSpPr>
        <p:spPr bwMode="auto">
          <a:xfrm>
            <a:off x="716089" y="1072798"/>
            <a:ext cx="7800722" cy="4431983"/>
          </a:xfrm>
          <a:prstGeom prst="rect">
            <a:avLst/>
          </a:prstGeom>
          <a:noFill/>
          <a:ln w="12700" algn="ctr">
            <a:noFill/>
            <a:miter lim="800000"/>
            <a:headEnd/>
            <a:tailEnd/>
          </a:ln>
        </p:spPr>
        <p:txBody>
          <a:bodyPr vert="horz" wrap="square" lIns="0" tIns="0" rIns="0" bIns="0" numCol="1" anchor="t" anchorCtr="0" compatLnSpc="1">
            <a:prstTxWarp prst="textNoShape">
              <a:avLst/>
            </a:prstTxWarp>
            <a:spAutoFit/>
          </a:bodyPr>
          <a:lstStyle>
            <a:lvl1pPr marL="266700" indent="-266700"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mn-lt"/>
                <a:ea typeface="+mn-ea"/>
                <a:cs typeface="+mn-cs"/>
              </a:defRPr>
            </a:lvl1pPr>
            <a:lvl2pPr marL="458788" indent="-188913"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mn-lt"/>
                <a:cs typeface="+mn-cs"/>
              </a:defRPr>
            </a:lvl2pPr>
            <a:lvl3pPr marL="623888" indent="-161925"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mn-lt"/>
                <a:cs typeface="+mn-cs"/>
              </a:defRPr>
            </a:lvl3pPr>
            <a:lvl4pPr marL="793750" indent="-166688"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mn-lt"/>
                <a:cs typeface="+mn-cs"/>
              </a:defRPr>
            </a:lvl4pPr>
            <a:lvl5pPr marL="955675" indent="-158750"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mn-lt"/>
                <a:cs typeface="+mn-cs"/>
              </a:defRPr>
            </a:lvl5pPr>
            <a:lvl6pPr marL="1414356"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520"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685"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5851"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lvl="0" algn="just" defTabSz="914400">
              <a:buClr>
                <a:srgbClr val="006600"/>
              </a:buClr>
            </a:pPr>
            <a:r>
              <a:rPr lang="en-ZA" b="1" kern="0" dirty="0">
                <a:solidFill>
                  <a:srgbClr val="000000"/>
                </a:solidFill>
                <a:latin typeface="Arial"/>
                <a:cs typeface="Arial"/>
              </a:rPr>
              <a:t>Part </a:t>
            </a:r>
            <a:r>
              <a:rPr lang="en-ZA" b="1" kern="0" dirty="0" smtClean="0">
                <a:solidFill>
                  <a:srgbClr val="000000"/>
                </a:solidFill>
                <a:latin typeface="Arial"/>
                <a:cs typeface="Arial"/>
              </a:rPr>
              <a:t>A:	</a:t>
            </a:r>
            <a:r>
              <a:rPr lang="en-ZA" b="1" kern="0" dirty="0">
                <a:solidFill>
                  <a:srgbClr val="000000"/>
                </a:solidFill>
                <a:latin typeface="Arial"/>
                <a:cs typeface="Arial"/>
              </a:rPr>
              <a:t>S</a:t>
            </a:r>
            <a:r>
              <a:rPr lang="en-ZA" b="1" kern="0" dirty="0" smtClean="0">
                <a:solidFill>
                  <a:srgbClr val="000000"/>
                </a:solidFill>
                <a:latin typeface="Arial"/>
                <a:cs typeface="Arial"/>
              </a:rPr>
              <a:t>ummary </a:t>
            </a:r>
            <a:r>
              <a:rPr lang="en-ZA" b="1" kern="0" dirty="0">
                <a:solidFill>
                  <a:srgbClr val="000000"/>
                </a:solidFill>
                <a:latin typeface="Arial"/>
                <a:cs typeface="Arial"/>
              </a:rPr>
              <a:t>of </a:t>
            </a:r>
            <a:r>
              <a:rPr lang="en-ZA" b="1" kern="0" dirty="0" smtClean="0">
                <a:solidFill>
                  <a:srgbClr val="000000"/>
                </a:solidFill>
                <a:latin typeface="Arial"/>
                <a:cs typeface="Arial"/>
              </a:rPr>
              <a:t>the National </a:t>
            </a:r>
            <a:r>
              <a:rPr lang="en-ZA" b="1" kern="0" dirty="0">
                <a:solidFill>
                  <a:srgbClr val="000000"/>
                </a:solidFill>
                <a:latin typeface="Arial"/>
                <a:cs typeface="Arial"/>
              </a:rPr>
              <a:t>S</a:t>
            </a:r>
            <a:r>
              <a:rPr lang="en-ZA" b="1" kern="0" dirty="0" smtClean="0">
                <a:solidFill>
                  <a:srgbClr val="000000"/>
                </a:solidFill>
                <a:latin typeface="Arial"/>
                <a:cs typeface="Arial"/>
              </a:rPr>
              <a:t>tate of </a:t>
            </a:r>
            <a:r>
              <a:rPr lang="en-ZA" b="1" kern="0" dirty="0">
                <a:solidFill>
                  <a:srgbClr val="000000"/>
                </a:solidFill>
                <a:latin typeface="Arial"/>
                <a:cs typeface="Arial"/>
              </a:rPr>
              <a:t>E</a:t>
            </a:r>
            <a:r>
              <a:rPr lang="en-ZA" b="1" kern="0" dirty="0" smtClean="0">
                <a:solidFill>
                  <a:srgbClr val="000000"/>
                </a:solidFill>
                <a:latin typeface="Arial"/>
                <a:cs typeface="Arial"/>
              </a:rPr>
              <a:t>xpenditure up to 31			December 2019</a:t>
            </a:r>
          </a:p>
          <a:p>
            <a:pPr lvl="0" algn="just" defTabSz="914400">
              <a:buClr>
                <a:srgbClr val="006600"/>
              </a:buClr>
            </a:pPr>
            <a:endParaRPr lang="en-ZA" b="1" kern="0" dirty="0" smtClean="0">
              <a:solidFill>
                <a:srgbClr val="000000"/>
              </a:solidFill>
              <a:latin typeface="Arial"/>
              <a:cs typeface="Arial"/>
            </a:endParaRPr>
          </a:p>
          <a:p>
            <a:pPr lvl="0" algn="just" defTabSz="914400">
              <a:buClr>
                <a:srgbClr val="006600"/>
              </a:buClr>
            </a:pPr>
            <a:r>
              <a:rPr lang="en-ZA" b="1" kern="0" dirty="0" smtClean="0">
                <a:solidFill>
                  <a:srgbClr val="000000"/>
                </a:solidFill>
                <a:latin typeface="Arial"/>
                <a:cs typeface="Arial"/>
              </a:rPr>
              <a:t>Part </a:t>
            </a:r>
            <a:r>
              <a:rPr lang="en-ZA" b="1" kern="0" dirty="0">
                <a:solidFill>
                  <a:srgbClr val="000000"/>
                </a:solidFill>
                <a:latin typeface="Arial"/>
                <a:cs typeface="Arial"/>
              </a:rPr>
              <a:t>B:	Summary </a:t>
            </a:r>
            <a:r>
              <a:rPr lang="en-ZA" b="1" kern="0" dirty="0" smtClean="0">
                <a:solidFill>
                  <a:srgbClr val="000000"/>
                </a:solidFill>
                <a:latin typeface="Arial"/>
                <a:cs typeface="Arial"/>
              </a:rPr>
              <a:t>of </a:t>
            </a:r>
            <a:r>
              <a:rPr lang="en-ZA" b="1" kern="0" dirty="0">
                <a:solidFill>
                  <a:srgbClr val="000000"/>
                </a:solidFill>
                <a:latin typeface="Arial"/>
                <a:cs typeface="Arial"/>
              </a:rPr>
              <a:t>the National State of Expenditure per 		</a:t>
            </a:r>
            <a:r>
              <a:rPr lang="en-ZA" b="1" kern="0" dirty="0" smtClean="0">
                <a:solidFill>
                  <a:srgbClr val="000000"/>
                </a:solidFill>
                <a:latin typeface="Arial"/>
                <a:cs typeface="Arial"/>
              </a:rPr>
              <a:t>	programme </a:t>
            </a:r>
            <a:r>
              <a:rPr lang="en-ZA" b="1" kern="0" dirty="0">
                <a:solidFill>
                  <a:srgbClr val="000000"/>
                </a:solidFill>
                <a:latin typeface="Arial"/>
                <a:cs typeface="Arial"/>
              </a:rPr>
              <a:t>up to </a:t>
            </a:r>
            <a:r>
              <a:rPr lang="en-ZA" b="1" kern="0" dirty="0" smtClean="0">
                <a:solidFill>
                  <a:srgbClr val="000000"/>
                </a:solidFill>
                <a:latin typeface="Arial"/>
                <a:cs typeface="Arial"/>
              </a:rPr>
              <a:t>31 December </a:t>
            </a:r>
            <a:r>
              <a:rPr lang="en-ZA" b="1" kern="0" dirty="0">
                <a:solidFill>
                  <a:srgbClr val="000000"/>
                </a:solidFill>
                <a:latin typeface="Arial"/>
                <a:cs typeface="Arial"/>
              </a:rPr>
              <a:t>2019</a:t>
            </a:r>
            <a:endParaRPr lang="en-ZA" b="1" kern="0" dirty="0" smtClean="0">
              <a:solidFill>
                <a:srgbClr val="000000"/>
              </a:solidFill>
              <a:latin typeface="Arial"/>
              <a:cs typeface="Arial"/>
            </a:endParaRPr>
          </a:p>
          <a:p>
            <a:pPr lvl="0" algn="just" defTabSz="914400">
              <a:buClr>
                <a:srgbClr val="006600"/>
              </a:buClr>
            </a:pPr>
            <a:endParaRPr lang="en-ZA" b="1" kern="0" dirty="0">
              <a:solidFill>
                <a:srgbClr val="000000"/>
              </a:solidFill>
              <a:latin typeface="Arial"/>
              <a:cs typeface="Arial"/>
            </a:endParaRPr>
          </a:p>
          <a:p>
            <a:pPr lvl="0" algn="just" defTabSz="914400">
              <a:buClr>
                <a:srgbClr val="006600"/>
              </a:buClr>
            </a:pPr>
            <a:r>
              <a:rPr lang="en-ZA" b="1" kern="0" dirty="0" smtClean="0">
                <a:solidFill>
                  <a:srgbClr val="000000"/>
                </a:solidFill>
                <a:latin typeface="Arial"/>
                <a:cs typeface="Arial"/>
              </a:rPr>
              <a:t>Part </a:t>
            </a:r>
            <a:r>
              <a:rPr lang="en-ZA" b="1" kern="0" dirty="0">
                <a:solidFill>
                  <a:srgbClr val="000000"/>
                </a:solidFill>
                <a:latin typeface="Arial"/>
                <a:cs typeface="Arial"/>
              </a:rPr>
              <a:t>C:	Summary of National State of </a:t>
            </a:r>
            <a:r>
              <a:rPr lang="en-ZA" b="1" kern="0" dirty="0" smtClean="0">
                <a:solidFill>
                  <a:srgbClr val="000000"/>
                </a:solidFill>
                <a:latin typeface="Arial"/>
                <a:cs typeface="Arial"/>
              </a:rPr>
              <a:t>Expenditure per </a:t>
            </a:r>
            <a:r>
              <a:rPr lang="en-ZA" b="1" kern="0" dirty="0">
                <a:solidFill>
                  <a:srgbClr val="000000"/>
                </a:solidFill>
                <a:latin typeface="Arial"/>
                <a:cs typeface="Arial"/>
              </a:rPr>
              <a:t>		</a:t>
            </a:r>
            <a:r>
              <a:rPr lang="en-ZA" b="1" kern="0" dirty="0" smtClean="0">
                <a:solidFill>
                  <a:srgbClr val="000000"/>
                </a:solidFill>
                <a:latin typeface="Arial"/>
                <a:cs typeface="Arial"/>
              </a:rPr>
              <a:t>		economic </a:t>
            </a:r>
            <a:r>
              <a:rPr lang="en-ZA" b="1" kern="0" dirty="0">
                <a:solidFill>
                  <a:srgbClr val="000000"/>
                </a:solidFill>
                <a:latin typeface="Arial"/>
                <a:cs typeface="Arial"/>
              </a:rPr>
              <a:t>classification up to </a:t>
            </a:r>
            <a:r>
              <a:rPr lang="en-ZA" b="1" kern="0" dirty="0" smtClean="0">
                <a:solidFill>
                  <a:srgbClr val="000000"/>
                </a:solidFill>
                <a:latin typeface="Arial"/>
                <a:cs typeface="Arial"/>
              </a:rPr>
              <a:t>31 December </a:t>
            </a:r>
            <a:r>
              <a:rPr lang="en-ZA" b="1" kern="0" dirty="0">
                <a:solidFill>
                  <a:srgbClr val="000000"/>
                </a:solidFill>
                <a:latin typeface="Arial"/>
                <a:cs typeface="Arial"/>
              </a:rPr>
              <a:t>2019</a:t>
            </a:r>
            <a:endParaRPr lang="en-ZA" b="1" kern="0" dirty="0" smtClean="0">
              <a:solidFill>
                <a:srgbClr val="000000"/>
              </a:solidFill>
              <a:latin typeface="Arial"/>
              <a:cs typeface="Arial"/>
            </a:endParaRPr>
          </a:p>
          <a:p>
            <a:pPr marL="0" lvl="0" indent="0" algn="just" defTabSz="914400">
              <a:buClr>
                <a:srgbClr val="006600"/>
              </a:buClr>
              <a:buNone/>
            </a:pPr>
            <a:endParaRPr lang="en-ZA" b="1" kern="0" dirty="0" smtClean="0">
              <a:solidFill>
                <a:srgbClr val="000000"/>
              </a:solidFill>
              <a:latin typeface="Arial"/>
              <a:cs typeface="Arial"/>
            </a:endParaRPr>
          </a:p>
          <a:p>
            <a:pPr lvl="0" algn="just" defTabSz="914400">
              <a:buClr>
                <a:srgbClr val="006600"/>
              </a:buClr>
            </a:pPr>
            <a:r>
              <a:rPr lang="en-ZA" b="1" kern="0" dirty="0" smtClean="0">
                <a:solidFill>
                  <a:srgbClr val="000000"/>
                </a:solidFill>
                <a:latin typeface="Arial"/>
                <a:cs typeface="Arial"/>
              </a:rPr>
              <a:t>Part </a:t>
            </a:r>
            <a:r>
              <a:rPr lang="en-ZA" b="1" kern="0" dirty="0">
                <a:solidFill>
                  <a:srgbClr val="000000"/>
                </a:solidFill>
                <a:latin typeface="Arial"/>
                <a:cs typeface="Arial"/>
              </a:rPr>
              <a:t>D</a:t>
            </a:r>
            <a:r>
              <a:rPr lang="en-ZA" b="1" kern="0" dirty="0" smtClean="0">
                <a:solidFill>
                  <a:srgbClr val="000000"/>
                </a:solidFill>
                <a:latin typeface="Arial"/>
                <a:cs typeface="Arial"/>
              </a:rPr>
              <a:t>:	Summary of Departmental Revenue up to 31 December </a:t>
            </a:r>
            <a:r>
              <a:rPr lang="en-ZA" b="1" kern="0" dirty="0">
                <a:solidFill>
                  <a:srgbClr val="000000"/>
                </a:solidFill>
                <a:latin typeface="Arial"/>
                <a:cs typeface="Arial"/>
              </a:rPr>
              <a:t>2019</a:t>
            </a:r>
            <a:endParaRPr lang="en-ZA" b="1" kern="0" dirty="0" smtClean="0">
              <a:solidFill>
                <a:srgbClr val="000000"/>
              </a:solidFill>
              <a:latin typeface="Arial"/>
              <a:cs typeface="Arial"/>
            </a:endParaRPr>
          </a:p>
          <a:p>
            <a:pPr marL="0" lvl="0" indent="0" algn="just" defTabSz="914400">
              <a:buClr>
                <a:srgbClr val="006600"/>
              </a:buClr>
              <a:buNone/>
            </a:pPr>
            <a:endParaRPr lang="en-ZA" b="1" kern="0" dirty="0" smtClean="0">
              <a:solidFill>
                <a:srgbClr val="000000"/>
              </a:solidFill>
              <a:latin typeface="Arial"/>
              <a:cs typeface="Arial"/>
            </a:endParaRPr>
          </a:p>
          <a:p>
            <a:pPr lvl="0" algn="just" defTabSz="914400">
              <a:buClr>
                <a:srgbClr val="006600"/>
              </a:buClr>
            </a:pPr>
            <a:r>
              <a:rPr lang="en-ZA" b="1" kern="0" dirty="0" smtClean="0">
                <a:solidFill>
                  <a:srgbClr val="000000"/>
                </a:solidFill>
                <a:latin typeface="Arial"/>
                <a:cs typeface="Arial"/>
              </a:rPr>
              <a:t>Part E:	Overview on cost containment measures implementation</a:t>
            </a:r>
          </a:p>
        </p:txBody>
      </p:sp>
      <p:sp>
        <p:nvSpPr>
          <p:cNvPr id="12" name="Title 2"/>
          <p:cNvSpPr txBox="1">
            <a:spLocks/>
          </p:cNvSpPr>
          <p:nvPr/>
        </p:nvSpPr>
        <p:spPr bwMode="auto">
          <a:xfrm>
            <a:off x="246063" y="602048"/>
            <a:ext cx="8647112" cy="276999"/>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ZA" b="1"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OUTLINE OF THE PRESENTATION</a:t>
            </a:r>
            <a:endParaRPr kumimoji="0" lang="en-ZA"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5354941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1673" y="1155700"/>
            <a:ext cx="9036496" cy="4910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graphicFrame>
        <p:nvGraphicFramePr>
          <p:cNvPr id="2" name="Object 1"/>
          <p:cNvGraphicFramePr>
            <a:graphicFrameLocks noChangeAspect="1"/>
          </p:cNvGraphicFramePr>
          <p:nvPr>
            <p:extLst>
              <p:ext uri="{D42A27DB-BD31-4B8C-83A1-F6EECF244321}">
                <p14:modId xmlns:p14="http://schemas.microsoft.com/office/powerpoint/2010/main" xmlns="" val="90859372"/>
              </p:ext>
            </p:extLst>
          </p:nvPr>
        </p:nvGraphicFramePr>
        <p:xfrm>
          <a:off x="1550988" y="1882775"/>
          <a:ext cx="5626100" cy="3292475"/>
        </p:xfrm>
        <a:graphic>
          <a:graphicData uri="http://schemas.openxmlformats.org/presentationml/2006/ole">
            <p:oleObj spid="_x0000_s68649" name="Worksheet" r:id="rId3" imgW="3143267" imgH="1409670" progId="Excel.Sheet.12">
              <p:embed/>
            </p:oleObj>
          </a:graphicData>
        </a:graphic>
      </p:graphicFrame>
      <p:sp>
        <p:nvSpPr>
          <p:cNvPr id="12" name="Rectangle 2"/>
          <p:cNvSpPr txBox="1">
            <a:spLocks noChangeArrowheads="1"/>
          </p:cNvSpPr>
          <p:nvPr/>
        </p:nvSpPr>
        <p:spPr bwMode="auto">
          <a:xfrm>
            <a:off x="276223" y="613924"/>
            <a:ext cx="8601075" cy="553998"/>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defTabSz="914400" eaLnBrk="1" hangingPunct="1">
              <a:spcBef>
                <a:spcPct val="50000"/>
              </a:spcBef>
            </a:pPr>
            <a:r>
              <a:rPr lang="en-ZA" kern="0" dirty="0">
                <a:solidFill>
                  <a:srgbClr val="003300"/>
                </a:solidFill>
                <a:latin typeface="Arial" panose="020B0604020202020204" pitchFamily="34" charset="0"/>
                <a:ea typeface="Tahoma" panose="020B0604030504040204" pitchFamily="34" charset="0"/>
                <a:cs typeface="Arial" panose="020B0604020202020204" pitchFamily="34" charset="0"/>
              </a:rPr>
              <a:t>A. SUMMARY OF THE NATIONAL STATE OF EXPENDITURE FOR THE YEAR TO DATE: </a:t>
            </a:r>
            <a:r>
              <a:rPr lang="en-ZA" kern="0" dirty="0" smtClean="0">
                <a:solidFill>
                  <a:srgbClr val="003300"/>
                </a:solidFill>
                <a:latin typeface="Arial" panose="020B0604020202020204" pitchFamily="34" charset="0"/>
                <a:ea typeface="Tahoma" panose="020B0604030504040204" pitchFamily="34" charset="0"/>
                <a:cs typeface="Arial" panose="020B0604020202020204" pitchFamily="34" charset="0"/>
              </a:rPr>
              <a:t>31 DECEMBER 2019</a:t>
            </a:r>
            <a:endParaRPr lang="en-US" kern="0" dirty="0" smtClean="0">
              <a:solidFill>
                <a:srgbClr val="003300"/>
              </a:solidFill>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xmlns="" val="35110789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60618" y="808752"/>
            <a:ext cx="7378700" cy="445513"/>
          </a:xfrm>
          <a:prstGeom prst="rect">
            <a:avLst/>
          </a:prstGeom>
        </p:spPr>
      </p:pic>
      <p:sp>
        <p:nvSpPr>
          <p:cNvPr id="9" name="Title 1"/>
          <p:cNvSpPr txBox="1">
            <a:spLocks/>
          </p:cNvSpPr>
          <p:nvPr/>
        </p:nvSpPr>
        <p:spPr bwMode="auto">
          <a:xfrm>
            <a:off x="132071" y="184096"/>
            <a:ext cx="8912630" cy="39375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10" name="Rectangle 3"/>
          <p:cNvSpPr txBox="1">
            <a:spLocks noChangeArrowheads="1"/>
          </p:cNvSpPr>
          <p:nvPr/>
        </p:nvSpPr>
        <p:spPr bwMode="auto">
          <a:xfrm>
            <a:off x="219075" y="1082867"/>
            <a:ext cx="8686800" cy="5863144"/>
          </a:xfrm>
          <a:prstGeom prst="rect">
            <a:avLst/>
          </a:prstGeom>
          <a:noFill/>
          <a:ln w="12700" algn="ctr">
            <a:noFill/>
            <a:miter lim="800000"/>
            <a:headEnd/>
            <a:tailEnd/>
          </a:ln>
        </p:spPr>
        <p:txBody>
          <a:bodyPr vert="horz" wrap="square" lIns="0" tIns="0" rIns="0" bIns="0" numCol="1" anchor="t" anchorCtr="0" compatLnSpc="1">
            <a:prstTxWarp prst="textNoShape">
              <a:avLst/>
            </a:prstTxWarp>
            <a:spAutoFit/>
          </a:bodyPr>
          <a:lstStyle>
            <a:lvl1pPr marL="266700" indent="-266700"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mn-lt"/>
                <a:ea typeface="+mn-ea"/>
                <a:cs typeface="+mn-cs"/>
              </a:defRPr>
            </a:lvl1pPr>
            <a:lvl2pPr marL="458788" indent="-188913"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mn-lt"/>
                <a:cs typeface="+mn-cs"/>
              </a:defRPr>
            </a:lvl2pPr>
            <a:lvl3pPr marL="623888" indent="-161925"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mn-lt"/>
                <a:cs typeface="+mn-cs"/>
              </a:defRPr>
            </a:lvl3pPr>
            <a:lvl4pPr marL="793750" indent="-166688"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mn-lt"/>
                <a:cs typeface="+mn-cs"/>
              </a:defRPr>
            </a:lvl4pPr>
            <a:lvl5pPr marL="955675" indent="-158750"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mn-lt"/>
                <a:cs typeface="+mn-cs"/>
              </a:defRPr>
            </a:lvl5pPr>
            <a:lvl6pPr marL="1414356"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520"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685"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5851"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lvl="0" indent="0" algn="just" defTabSz="914400">
              <a:lnSpc>
                <a:spcPct val="150000"/>
              </a:lnSpc>
              <a:buClrTx/>
              <a:buNone/>
              <a:defRPr/>
            </a:pPr>
            <a:r>
              <a:rPr lang="en-ZA" sz="1400" b="1" kern="0" dirty="0" smtClean="0">
                <a:solidFill>
                  <a:srgbClr val="000000">
                    <a:lumMod val="95000"/>
                    <a:lumOff val="5000"/>
                  </a:srgbClr>
                </a:solidFill>
                <a:latin typeface="Tahoma" panose="020B0604030504040204" pitchFamily="34" charset="0"/>
                <a:ea typeface="Tahoma" panose="020B0604030504040204" pitchFamily="34" charset="0"/>
                <a:cs typeface="Tahoma" panose="020B0604030504040204" pitchFamily="34" charset="0"/>
              </a:rPr>
              <a:t>OVERVIEW:</a:t>
            </a:r>
          </a:p>
          <a:p>
            <a:pPr lvl="0" algn="just" defTabSz="914400">
              <a:lnSpc>
                <a:spcPct val="150000"/>
              </a:lnSpc>
              <a:spcBef>
                <a:spcPts val="600"/>
              </a:spcBef>
              <a:buClrTx/>
              <a:buFont typeface="Wingdings" pitchFamily="2" charset="2"/>
              <a:buChar char="q"/>
              <a:defRPr/>
            </a:pPr>
            <a:r>
              <a:rPr lang="en-ZA" sz="1400" kern="0" dirty="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The year-to-date expenditure of the Department as at </a:t>
            </a:r>
            <a:r>
              <a:rPr lang="en-ZA" sz="1400" kern="0" dirty="0" smtClean="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31</a:t>
            </a:r>
            <a:r>
              <a:rPr lang="en-ZA" sz="1400" kern="0" baseline="30000" dirty="0" smtClean="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st</a:t>
            </a:r>
            <a:r>
              <a:rPr lang="en-ZA" sz="1400" kern="0" dirty="0" smtClean="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  December 2019 was R17,795 </a:t>
            </a:r>
            <a:r>
              <a:rPr lang="en-ZA" sz="1400" kern="0" dirty="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billion </a:t>
            </a:r>
            <a:r>
              <a:rPr lang="en-ZA" sz="1400" kern="0" dirty="0" smtClean="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(70.29%) </a:t>
            </a:r>
            <a:r>
              <a:rPr lang="en-ZA" sz="1400" kern="0" dirty="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against the spending plan of </a:t>
            </a:r>
            <a:r>
              <a:rPr lang="en-ZA" sz="1400" kern="0" dirty="0" smtClean="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R18,645 </a:t>
            </a:r>
            <a:r>
              <a:rPr lang="en-ZA" sz="1400" kern="0" dirty="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billion </a:t>
            </a:r>
            <a:r>
              <a:rPr lang="en-ZA" sz="1400" kern="0" dirty="0" smtClean="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(73.65%) </a:t>
            </a:r>
            <a:r>
              <a:rPr lang="en-ZA" sz="1400" kern="0" dirty="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resulting in </a:t>
            </a:r>
            <a:r>
              <a:rPr lang="en-ZA" sz="1400" kern="0" dirty="0" smtClean="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R849 million underspending </a:t>
            </a:r>
            <a:r>
              <a:rPr lang="en-ZA" sz="1400" kern="0" dirty="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of the projected </a:t>
            </a:r>
            <a:r>
              <a:rPr lang="en-ZA" sz="1400" kern="0" dirty="0" smtClean="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expenditure</a:t>
            </a:r>
            <a:endParaRPr lang="en-ZA" sz="1400" kern="0" dirty="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endParaRPr>
          </a:p>
          <a:p>
            <a:pPr lvl="0" algn="just" defTabSz="914400">
              <a:lnSpc>
                <a:spcPct val="150000"/>
              </a:lnSpc>
              <a:spcBef>
                <a:spcPts val="600"/>
              </a:spcBef>
              <a:buClrTx/>
              <a:buFont typeface="Wingdings" pitchFamily="2" charset="2"/>
              <a:buChar char="q"/>
              <a:defRPr/>
            </a:pPr>
            <a:r>
              <a:rPr lang="en-ZA" sz="1400" kern="0" dirty="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The spending plan included in this analysis is the original spending plan as approved at the beginning of the financial year by National </a:t>
            </a:r>
            <a:r>
              <a:rPr lang="en-ZA" sz="1400" kern="0" dirty="0" smtClean="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Treasury</a:t>
            </a:r>
          </a:p>
          <a:p>
            <a:pPr algn="just" defTabSz="914400">
              <a:lnSpc>
                <a:spcPct val="150000"/>
              </a:lnSpc>
              <a:spcBef>
                <a:spcPts val="600"/>
              </a:spcBef>
              <a:buClrTx/>
              <a:buFont typeface="Wingdings" pitchFamily="2" charset="2"/>
              <a:buChar char="q"/>
              <a:defRPr/>
            </a:pPr>
            <a:r>
              <a:rPr lang="en-ZA" sz="1400" kern="0" dirty="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The Adjusted 2019 AENE was tabled by Minister of Finance on 30</a:t>
            </a:r>
            <a:r>
              <a:rPr lang="en-ZA" sz="1400" kern="0" baseline="30000" dirty="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th</a:t>
            </a:r>
            <a:r>
              <a:rPr lang="en-ZA" sz="1400" kern="0" dirty="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 October </a:t>
            </a:r>
            <a:r>
              <a:rPr lang="en-ZA" sz="1400" kern="0" dirty="0" smtClean="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2019 which </a:t>
            </a:r>
            <a:r>
              <a:rPr lang="en-ZA" sz="1400" kern="0" dirty="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includes the following:</a:t>
            </a:r>
          </a:p>
          <a:p>
            <a:pPr lvl="3" algn="just" defTabSz="914400">
              <a:lnSpc>
                <a:spcPct val="150000"/>
              </a:lnSpc>
              <a:spcBef>
                <a:spcPts val="300"/>
              </a:spcBef>
              <a:buClrTx/>
              <a:buFont typeface="Wingdings" panose="05000000000000000000" pitchFamily="2" charset="2"/>
              <a:buChar char="Ø"/>
              <a:defRPr/>
            </a:pPr>
            <a:r>
              <a:rPr lang="en-ZA" sz="1400" kern="0" dirty="0" smtClean="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Rollover </a:t>
            </a:r>
            <a:r>
              <a:rPr lang="en-ZA" sz="1400" kern="0" dirty="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amounting to R8,8 million for vehicles</a:t>
            </a:r>
          </a:p>
          <a:p>
            <a:pPr lvl="3" algn="just" defTabSz="914400">
              <a:lnSpc>
                <a:spcPct val="150000"/>
              </a:lnSpc>
              <a:spcBef>
                <a:spcPts val="300"/>
              </a:spcBef>
              <a:buClrTx/>
              <a:buFont typeface="Wingdings" panose="05000000000000000000" pitchFamily="2" charset="2"/>
              <a:buChar char="Ø"/>
              <a:defRPr/>
            </a:pPr>
            <a:r>
              <a:rPr lang="en-ZA" sz="1400" kern="0" dirty="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Self financing amounting to R444 thousand for prisoners pocket money</a:t>
            </a:r>
          </a:p>
          <a:p>
            <a:pPr lvl="3" algn="just" defTabSz="914400">
              <a:lnSpc>
                <a:spcPct val="150000"/>
              </a:lnSpc>
              <a:spcBef>
                <a:spcPts val="300"/>
              </a:spcBef>
              <a:buClrTx/>
              <a:buFont typeface="Wingdings" panose="05000000000000000000" pitchFamily="2" charset="2"/>
              <a:buChar char="Ø"/>
              <a:defRPr/>
            </a:pPr>
            <a:r>
              <a:rPr lang="en-ZA" sz="1400" kern="0" dirty="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 Budget cut amounting to R100 million on Compensation of Employees</a:t>
            </a:r>
          </a:p>
          <a:p>
            <a:pPr lvl="3" algn="just" defTabSz="914400">
              <a:lnSpc>
                <a:spcPct val="150000"/>
              </a:lnSpc>
              <a:spcBef>
                <a:spcPts val="300"/>
              </a:spcBef>
              <a:buClrTx/>
              <a:buFont typeface="Wingdings" panose="05000000000000000000" pitchFamily="2" charset="2"/>
              <a:buChar char="Ø"/>
              <a:defRPr/>
            </a:pPr>
            <a:r>
              <a:rPr lang="en-ZA" sz="1400" kern="0" dirty="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Payment of R432 million for GEMS continuation members and their dependants from Compensation of Employees to Transfers and </a:t>
            </a:r>
            <a:r>
              <a:rPr lang="en-ZA" sz="1400" kern="0" dirty="0" smtClean="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Subsidies   </a:t>
            </a:r>
          </a:p>
          <a:p>
            <a:pPr lvl="0" algn="just" defTabSz="914400">
              <a:lnSpc>
                <a:spcPct val="150000"/>
              </a:lnSpc>
              <a:spcBef>
                <a:spcPts val="600"/>
              </a:spcBef>
              <a:buClrTx/>
              <a:buFont typeface="Wingdings" pitchFamily="2" charset="2"/>
              <a:buChar char="q"/>
              <a:defRPr/>
            </a:pPr>
            <a:r>
              <a:rPr lang="en-ZA" sz="1400" kern="0" dirty="0" smtClean="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The revised spending will only be implemented once the Appropriation bill has been signed by the President</a:t>
            </a:r>
          </a:p>
          <a:p>
            <a:pPr lvl="0" algn="just" defTabSz="914400">
              <a:lnSpc>
                <a:spcPct val="150000"/>
              </a:lnSpc>
              <a:spcBef>
                <a:spcPts val="600"/>
              </a:spcBef>
              <a:buClrTx/>
              <a:buFont typeface="Wingdings" pitchFamily="2" charset="2"/>
              <a:buChar char="q"/>
              <a:defRPr/>
            </a:pPr>
            <a:r>
              <a:rPr lang="en-ZA" sz="1400" kern="0" dirty="0" smtClean="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Factors </a:t>
            </a:r>
            <a:r>
              <a:rPr lang="en-ZA" sz="1400" kern="0" dirty="0">
                <a:solidFill>
                  <a:srgbClr val="000000">
                    <a:lumMod val="95000"/>
                    <a:lumOff val="5000"/>
                  </a:srgbClr>
                </a:solidFill>
                <a:latin typeface="Arial" panose="020B0604020202020204" pitchFamily="34" charset="0"/>
                <a:ea typeface="Tahoma" panose="020B0604030504040204" pitchFamily="34" charset="0"/>
                <a:cs typeface="Arial" panose="020B0604020202020204" pitchFamily="34" charset="0"/>
              </a:rPr>
              <a:t>that contributed to the under-/ over spending per Programme are as follows:</a:t>
            </a:r>
          </a:p>
        </p:txBody>
      </p:sp>
      <p:sp>
        <p:nvSpPr>
          <p:cNvPr id="11" name="Rectangle 2"/>
          <p:cNvSpPr txBox="1">
            <a:spLocks noChangeArrowheads="1"/>
          </p:cNvSpPr>
          <p:nvPr/>
        </p:nvSpPr>
        <p:spPr bwMode="auto">
          <a:xfrm>
            <a:off x="219075" y="584269"/>
            <a:ext cx="8686800" cy="498598"/>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defTabSz="914400"/>
            <a:r>
              <a:rPr lang="en-ZA" sz="1800" kern="0" dirty="0" smtClean="0">
                <a:solidFill>
                  <a:srgbClr val="003300"/>
                </a:solidFill>
                <a:latin typeface="Arial" panose="020B0604020202020204" pitchFamily="34" charset="0"/>
                <a:ea typeface="Tahoma" panose="020B0604030504040204" pitchFamily="34" charset="0"/>
                <a:cs typeface="Arial" panose="020B0604020202020204" pitchFamily="34" charset="0"/>
              </a:rPr>
              <a:t>A. </a:t>
            </a:r>
            <a:r>
              <a:rPr lang="en-ZA" sz="1800" kern="0" dirty="0">
                <a:solidFill>
                  <a:srgbClr val="003300"/>
                </a:solidFill>
                <a:latin typeface="Arial" panose="020B0604020202020204" pitchFamily="34" charset="0"/>
                <a:ea typeface="Tahoma" panose="020B0604030504040204" pitchFamily="34" charset="0"/>
                <a:cs typeface="Arial" panose="020B0604020202020204" pitchFamily="34" charset="0"/>
              </a:rPr>
              <a:t>SUMMARY OF THE NATIONAL STATE OF EXPENDITURE PER PROGRAMME  FOR  THE YEAR TO DATE :  </a:t>
            </a:r>
            <a:r>
              <a:rPr lang="en-ZA" sz="1800" kern="0" dirty="0" smtClean="0">
                <a:solidFill>
                  <a:srgbClr val="003300"/>
                </a:solidFill>
                <a:latin typeface="Arial" panose="020B0604020202020204" pitchFamily="34" charset="0"/>
                <a:ea typeface="Tahoma" panose="020B0604030504040204" pitchFamily="34" charset="0"/>
                <a:cs typeface="Arial" panose="020B0604020202020204" pitchFamily="34" charset="0"/>
              </a:rPr>
              <a:t>31 DECEMBER </a:t>
            </a:r>
            <a:r>
              <a:rPr lang="en-ZA" sz="1800" kern="0" dirty="0">
                <a:solidFill>
                  <a:srgbClr val="003300"/>
                </a:solidFill>
                <a:latin typeface="Arial" panose="020B0604020202020204" pitchFamily="34" charset="0"/>
                <a:ea typeface="Tahoma" panose="020B0604030504040204" pitchFamily="34" charset="0"/>
                <a:cs typeface="Arial" panose="020B0604020202020204" pitchFamily="34" charset="0"/>
              </a:rPr>
              <a:t>2019</a:t>
            </a:r>
            <a:endParaRPr lang="en-ZA" sz="1800" kern="0" dirty="0">
              <a:solidFill>
                <a:srgbClr val="0033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39351985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1673" y="118318"/>
            <a:ext cx="9036496" cy="8301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10" name="Rectangle 2"/>
          <p:cNvSpPr txBox="1">
            <a:spLocks noChangeArrowheads="1"/>
          </p:cNvSpPr>
          <p:nvPr/>
        </p:nvSpPr>
        <p:spPr bwMode="auto">
          <a:xfrm>
            <a:off x="285750" y="616083"/>
            <a:ext cx="8620126" cy="664797"/>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defTabSz="914400" eaLnBrk="1" hangingPunct="1"/>
            <a:r>
              <a:rPr lang="en-ZA" sz="1600" kern="0" dirty="0">
                <a:solidFill>
                  <a:srgbClr val="003300"/>
                </a:solidFill>
                <a:latin typeface="Arial" panose="020B0604020202020204" pitchFamily="34" charset="0"/>
                <a:ea typeface="Tahoma" panose="020B0604030504040204" pitchFamily="34" charset="0"/>
                <a:cs typeface="Arial" panose="020B0604020202020204" pitchFamily="34" charset="0"/>
              </a:rPr>
              <a:t>B. SUMMARY OF THE NATIONAL STATE OF EXPENDITURE PER PROGRAMME  FOR  THE YEAR TO DATE : 31 DECEMBER 2019</a:t>
            </a:r>
          </a:p>
          <a:p>
            <a:pPr marL="268288" indent="-268288" algn="ctr" defTabSz="914400" eaLnBrk="1" hangingPunct="1"/>
            <a:endParaRPr lang="en-ZA" sz="1600" kern="0" dirty="0">
              <a:solidFill>
                <a:srgbClr val="003300"/>
              </a:solidFill>
              <a:latin typeface="Arial" panose="020B0604020202020204" pitchFamily="34" charset="0"/>
              <a:ea typeface="Tahoma" panose="020B0604030504040204" pitchFamily="34" charset="0"/>
              <a:cs typeface="Arial" panose="020B0604020202020204"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xmlns="" val="2466338735"/>
              </p:ext>
            </p:extLst>
          </p:nvPr>
        </p:nvGraphicFramePr>
        <p:xfrm>
          <a:off x="356489" y="1591084"/>
          <a:ext cx="8326863" cy="4257265"/>
        </p:xfrm>
        <a:graphic>
          <a:graphicData uri="http://schemas.openxmlformats.org/presentationml/2006/ole">
            <p:oleObj spid="_x0000_s69673" name="Worksheet" r:id="rId3" imgW="7667723" imgH="3400380" progId="Excel.Sheet.12">
              <p:embed/>
            </p:oleObj>
          </a:graphicData>
        </a:graphic>
      </p:graphicFrame>
    </p:spTree>
    <p:extLst>
      <p:ext uri="{BB962C8B-B14F-4D97-AF65-F5344CB8AC3E}">
        <p14:creationId xmlns:p14="http://schemas.microsoft.com/office/powerpoint/2010/main" xmlns="" val="388911591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426854" y="5644919"/>
            <a:ext cx="7722879" cy="457200"/>
          </a:xfrm>
          <a:prstGeom prst="rect">
            <a:avLst/>
          </a:prstGeom>
        </p:spPr>
      </p:pic>
      <p:sp>
        <p:nvSpPr>
          <p:cNvPr id="9" name="Title 1"/>
          <p:cNvSpPr txBox="1">
            <a:spLocks/>
          </p:cNvSpPr>
          <p:nvPr/>
        </p:nvSpPr>
        <p:spPr bwMode="auto">
          <a:xfrm>
            <a:off x="1457170" y="1155700"/>
            <a:ext cx="9036496" cy="104943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12" name="Rectangle 2"/>
          <p:cNvSpPr txBox="1">
            <a:spLocks noChangeArrowheads="1"/>
          </p:cNvSpPr>
          <p:nvPr/>
        </p:nvSpPr>
        <p:spPr bwMode="auto">
          <a:xfrm>
            <a:off x="209551" y="623427"/>
            <a:ext cx="8715374" cy="138499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defTabSz="914400" eaLnBrk="1" hangingPunct="1"/>
            <a:r>
              <a:rPr lang="en-ZA" kern="0" dirty="0">
                <a:solidFill>
                  <a:srgbClr val="003300"/>
                </a:solidFill>
                <a:latin typeface="Arial" panose="020B0604020202020204" pitchFamily="34" charset="0"/>
                <a:ea typeface="Tahoma" panose="020B0604030504040204" pitchFamily="34" charset="0"/>
                <a:cs typeface="Arial" panose="020B0604020202020204" pitchFamily="34" charset="0"/>
              </a:rPr>
              <a:t>B. SUMMARY OF THE NATIONAL STATE OF EXPENDITURE PER PROGRAMME  FOR  THE YEAR TO DATE :  31 DECEMBER 2019</a:t>
            </a:r>
          </a:p>
          <a:p>
            <a:pPr marL="268288" indent="-268288" algn="ctr" defTabSz="914400" eaLnBrk="1" hangingPunct="1"/>
            <a:endParaRPr lang="en-ZA" kern="0"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marL="268288" indent="-268288" algn="ctr" defTabSz="914400" eaLnBrk="1" hangingPunct="1"/>
            <a:endParaRPr lang="en-ZA" kern="0" dirty="0">
              <a:solidFill>
                <a:srgbClr val="003300"/>
              </a:solidFill>
              <a:latin typeface="Arial" panose="020B0604020202020204" pitchFamily="34" charset="0"/>
              <a:ea typeface="Tahoma" panose="020B0604030504040204" pitchFamily="34" charset="0"/>
              <a:cs typeface="Arial" panose="020B0604020202020204" pitchFamily="34" charset="0"/>
            </a:endParaRPr>
          </a:p>
          <a:p>
            <a:pPr marL="268288" indent="-268288" algn="ctr" defTabSz="914400" eaLnBrk="1" hangingPunct="1"/>
            <a:endParaRPr lang="en-ZA" kern="0" dirty="0">
              <a:solidFill>
                <a:srgbClr val="003300"/>
              </a:solidFill>
              <a:latin typeface="Arial" panose="020B0604020202020204" pitchFamily="34" charset="0"/>
              <a:ea typeface="Tahoma" panose="020B0604030504040204" pitchFamily="34" charset="0"/>
              <a:cs typeface="Arial" panose="020B0604020202020204" pitchFamily="34" charset="0"/>
            </a:endParaRPr>
          </a:p>
        </p:txBody>
      </p:sp>
      <p:pic>
        <p:nvPicPr>
          <p:cNvPr id="112791" name="Picture 151"/>
          <p:cNvPicPr>
            <a:picLocks noChangeAspect="1" noChangeArrowheads="1"/>
          </p:cNvPicPr>
          <p:nvPr/>
        </p:nvPicPr>
        <p:blipFill rotWithShape="1">
          <a:blip r:embed="rId3">
            <a:extLst>
              <a:ext uri="{28A0092B-C50C-407E-A947-70E740481C1C}">
                <a14:useLocalDpi xmlns:a14="http://schemas.microsoft.com/office/drawing/2010/main" xmlns="" val="0"/>
              </a:ext>
            </a:extLst>
          </a:blip>
          <a:srcRect b="18010"/>
          <a:stretch/>
        </p:blipFill>
        <p:spPr bwMode="auto">
          <a:xfrm>
            <a:off x="771277" y="1554050"/>
            <a:ext cx="7210673" cy="4456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090627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4294967295"/>
          </p:nvPr>
        </p:nvSpPr>
        <p:spPr>
          <a:xfrm>
            <a:off x="6553200" y="6356350"/>
            <a:ext cx="2133600" cy="365125"/>
          </a:xfrm>
          <a:prstGeom prst="rect">
            <a:avLst/>
          </a:prstGeom>
          <a:noFill/>
        </p:spPr>
        <p:txBody>
          <a:bodyPr/>
          <a:lstStyle/>
          <a:p>
            <a:fld id="{94A07554-DC16-423D-B992-3EFC53960A10}" type="slidenum">
              <a:rPr lang="en-US" smtClean="0">
                <a:solidFill>
                  <a:srgbClr val="000000"/>
                </a:solidFill>
                <a:latin typeface="Arial" pitchFamily="34" charset="0"/>
                <a:ea typeface="ヒラギノ角ゴ Pro W3"/>
                <a:cs typeface="ヒラギノ角ゴ Pro W3"/>
              </a:rPr>
              <a:pPr/>
              <a:t>48</a:t>
            </a:fld>
            <a:endParaRPr lang="en-US" dirty="0" smtClean="0">
              <a:solidFill>
                <a:srgbClr val="000000"/>
              </a:solidFill>
              <a:latin typeface="Arial" pitchFamily="34" charset="0"/>
              <a:ea typeface="ヒラギノ角ゴ Pro W3"/>
              <a:cs typeface="ヒラギノ角ゴ Pro W3"/>
            </a:endParaRPr>
          </a:p>
        </p:txBody>
      </p:sp>
      <p:pic>
        <p:nvPicPr>
          <p:cNvPr id="8" name="Picture 7"/>
          <p:cNvPicPr>
            <a:picLocks noChangeAspect="1"/>
          </p:cNvPicPr>
          <p:nvPr/>
        </p:nvPicPr>
        <p:blipFill>
          <a:blip r:embed="rId3"/>
          <a:stretch>
            <a:fillRect/>
          </a:stretch>
        </p:blipFill>
        <p:spPr>
          <a:xfrm>
            <a:off x="830571" y="6504770"/>
            <a:ext cx="7378700" cy="38100"/>
          </a:xfrm>
          <a:prstGeom prst="rect">
            <a:avLst/>
          </a:prstGeom>
        </p:spPr>
      </p:pic>
      <p:sp>
        <p:nvSpPr>
          <p:cNvPr id="9" name="Title 1"/>
          <p:cNvSpPr txBox="1">
            <a:spLocks/>
          </p:cNvSpPr>
          <p:nvPr/>
        </p:nvSpPr>
        <p:spPr bwMode="auto">
          <a:xfrm>
            <a:off x="-46297" y="218486"/>
            <a:ext cx="9036496" cy="3593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3" name="Rectangle 2"/>
          <p:cNvSpPr/>
          <p:nvPr/>
        </p:nvSpPr>
        <p:spPr>
          <a:xfrm>
            <a:off x="474094" y="3749879"/>
            <a:ext cx="8176875" cy="3100849"/>
          </a:xfrm>
          <a:prstGeom prst="rect">
            <a:avLst/>
          </a:prstGeom>
        </p:spPr>
        <p:txBody>
          <a:bodyPr wrap="square">
            <a:spAutoFit/>
          </a:bodyPr>
          <a:lstStyle/>
          <a:p>
            <a:pPr marL="266700" indent="-266700" algn="just" defTabSz="914400" fontAlgn="base">
              <a:lnSpc>
                <a:spcPct val="150000"/>
              </a:lnSpc>
              <a:spcBef>
                <a:spcPts val="1200"/>
              </a:spcBef>
              <a:spcAft>
                <a:spcPct val="0"/>
              </a:spcAft>
              <a:buFont typeface="Wingdings" panose="05000000000000000000" pitchFamily="2" charset="2"/>
              <a:buChar char="q"/>
            </a:pPr>
            <a:r>
              <a:rPr lang="en-US" sz="1300" kern="0" dirty="0">
                <a:solidFill>
                  <a:srgbClr val="000000"/>
                </a:solidFill>
                <a:latin typeface="Arial" panose="020B0604020202020204" pitchFamily="34" charset="0"/>
                <a:ea typeface="Tahoma" panose="020B0604030504040204" pitchFamily="34" charset="0"/>
                <a:cs typeface="Arial" panose="020B0604020202020204" pitchFamily="34" charset="0"/>
              </a:rPr>
              <a:t>The actual spending of programme Administration is </a:t>
            </a:r>
            <a:r>
              <a:rPr lang="en-US" sz="1300" kern="0" dirty="0" smtClean="0">
                <a:solidFill>
                  <a:srgbClr val="000000"/>
                </a:solidFill>
                <a:latin typeface="Arial" panose="020B0604020202020204" pitchFamily="34" charset="0"/>
                <a:ea typeface="Tahoma" panose="020B0604030504040204" pitchFamily="34" charset="0"/>
                <a:cs typeface="Arial" panose="020B0604020202020204" pitchFamily="34" charset="0"/>
              </a:rPr>
              <a:t>R3,497 </a:t>
            </a:r>
            <a:r>
              <a:rPr lang="en-US" sz="1300" kern="0" dirty="0">
                <a:solidFill>
                  <a:srgbClr val="000000"/>
                </a:solidFill>
                <a:latin typeface="Arial" panose="020B0604020202020204" pitchFamily="34" charset="0"/>
                <a:ea typeface="Tahoma" panose="020B0604030504040204" pitchFamily="34" charset="0"/>
                <a:cs typeface="Arial" panose="020B0604020202020204" pitchFamily="34" charset="0"/>
              </a:rPr>
              <a:t>b</a:t>
            </a:r>
            <a:r>
              <a:rPr lang="en-US" sz="1300" kern="0" dirty="0" smtClean="0">
                <a:solidFill>
                  <a:srgbClr val="000000"/>
                </a:solidFill>
                <a:latin typeface="Arial" panose="020B0604020202020204" pitchFamily="34" charset="0"/>
                <a:ea typeface="Tahoma" panose="020B0604030504040204" pitchFamily="34" charset="0"/>
                <a:cs typeface="Arial" panose="020B0604020202020204" pitchFamily="34" charset="0"/>
              </a:rPr>
              <a:t>illion (72.58%) </a:t>
            </a:r>
            <a:r>
              <a:rPr lang="en-US" sz="1300" kern="0" dirty="0">
                <a:solidFill>
                  <a:srgbClr val="000000"/>
                </a:solidFill>
                <a:latin typeface="Arial" panose="020B0604020202020204" pitchFamily="34" charset="0"/>
                <a:ea typeface="Tahoma" panose="020B0604030504040204" pitchFamily="34" charset="0"/>
                <a:cs typeface="Arial" panose="020B0604020202020204" pitchFamily="34" charset="0"/>
              </a:rPr>
              <a:t>against the spending plan of </a:t>
            </a:r>
            <a:r>
              <a:rPr lang="en-US" sz="1300" kern="0" dirty="0" smtClean="0">
                <a:solidFill>
                  <a:srgbClr val="000000"/>
                </a:solidFill>
                <a:latin typeface="Arial" panose="020B0604020202020204" pitchFamily="34" charset="0"/>
                <a:ea typeface="Tahoma" panose="020B0604030504040204" pitchFamily="34" charset="0"/>
                <a:cs typeface="Arial" panose="020B0604020202020204" pitchFamily="34" charset="0"/>
              </a:rPr>
              <a:t>R3,519 </a:t>
            </a:r>
            <a:r>
              <a:rPr lang="en-US" sz="1300" kern="0" dirty="0">
                <a:solidFill>
                  <a:srgbClr val="000000"/>
                </a:solidFill>
                <a:latin typeface="Arial" panose="020B0604020202020204" pitchFamily="34" charset="0"/>
                <a:ea typeface="Tahoma" panose="020B0604030504040204" pitchFamily="34" charset="0"/>
                <a:cs typeface="Arial" panose="020B0604020202020204" pitchFamily="34" charset="0"/>
              </a:rPr>
              <a:t>b</a:t>
            </a:r>
            <a:r>
              <a:rPr lang="en-US" sz="1300" kern="0" dirty="0" smtClean="0">
                <a:solidFill>
                  <a:srgbClr val="000000"/>
                </a:solidFill>
                <a:latin typeface="Arial" panose="020B0604020202020204" pitchFamily="34" charset="0"/>
                <a:ea typeface="Tahoma" panose="020B0604030504040204" pitchFamily="34" charset="0"/>
                <a:cs typeface="Arial" panose="020B0604020202020204" pitchFamily="34" charset="0"/>
              </a:rPr>
              <a:t>illion (73.04%) </a:t>
            </a:r>
            <a:r>
              <a:rPr lang="en-US" sz="1300" kern="0" dirty="0">
                <a:solidFill>
                  <a:srgbClr val="000000"/>
                </a:solidFill>
                <a:latin typeface="Arial" panose="020B0604020202020204" pitchFamily="34" charset="0"/>
                <a:ea typeface="Tahoma" panose="020B0604030504040204" pitchFamily="34" charset="0"/>
                <a:cs typeface="Arial" panose="020B0604020202020204" pitchFamily="34" charset="0"/>
              </a:rPr>
              <a:t>resulting </a:t>
            </a:r>
            <a:r>
              <a:rPr lang="en-US" sz="1300" kern="0" dirty="0" smtClean="0">
                <a:solidFill>
                  <a:srgbClr val="000000"/>
                </a:solidFill>
                <a:latin typeface="Arial" panose="020B0604020202020204" pitchFamily="34" charset="0"/>
                <a:ea typeface="Tahoma" panose="020B0604030504040204" pitchFamily="34" charset="0"/>
                <a:cs typeface="Arial" panose="020B0604020202020204" pitchFamily="34" charset="0"/>
              </a:rPr>
              <a:t>in R22 </a:t>
            </a:r>
            <a:r>
              <a:rPr lang="en-US" sz="1300" kern="0" dirty="0">
                <a:solidFill>
                  <a:srgbClr val="000000"/>
                </a:solidFill>
                <a:latin typeface="Arial" panose="020B0604020202020204" pitchFamily="34" charset="0"/>
                <a:ea typeface="Tahoma" panose="020B0604030504040204" pitchFamily="34" charset="0"/>
                <a:cs typeface="Arial" panose="020B0604020202020204" pitchFamily="34" charset="0"/>
              </a:rPr>
              <a:t>million </a:t>
            </a:r>
            <a:r>
              <a:rPr lang="en-US" sz="1300" kern="0" dirty="0" smtClean="0">
                <a:solidFill>
                  <a:srgbClr val="000000"/>
                </a:solidFill>
                <a:latin typeface="Arial" panose="020B0604020202020204" pitchFamily="34" charset="0"/>
                <a:ea typeface="Tahoma" panose="020B0604030504040204" pitchFamily="34" charset="0"/>
                <a:cs typeface="Arial" panose="020B0604020202020204" pitchFamily="34" charset="0"/>
              </a:rPr>
              <a:t>underspending as a result of the following:</a:t>
            </a:r>
            <a:endParaRPr lang="en-US" sz="1300" kern="0" dirty="0">
              <a:solidFill>
                <a:srgbClr val="000000"/>
              </a:solidFill>
              <a:latin typeface="Arial" panose="020B0604020202020204" pitchFamily="34" charset="0"/>
              <a:ea typeface="Tahoma" panose="020B0604030504040204" pitchFamily="34" charset="0"/>
              <a:cs typeface="Arial" panose="020B0604020202020204" pitchFamily="34" charset="0"/>
            </a:endParaRPr>
          </a:p>
          <a:p>
            <a:pPr marL="266700" lvl="0" indent="-266700" algn="just" defTabSz="914400" fontAlgn="base">
              <a:lnSpc>
                <a:spcPct val="150000"/>
              </a:lnSpc>
              <a:spcBef>
                <a:spcPts val="1200"/>
              </a:spcBef>
              <a:spcAft>
                <a:spcPct val="0"/>
              </a:spcAft>
              <a:buFont typeface="Wingdings" panose="05000000000000000000" pitchFamily="2" charset="2"/>
              <a:buChar char="q"/>
            </a:pPr>
            <a:r>
              <a:rPr lang="en-US" sz="1300" b="1" kern="0" dirty="0" smtClean="0">
                <a:solidFill>
                  <a:srgbClr val="000000"/>
                </a:solidFill>
                <a:latin typeface="Arial" panose="020B0604020202020204" pitchFamily="34" charset="0"/>
                <a:ea typeface="Tahoma" panose="020B0604030504040204" pitchFamily="34" charset="0"/>
                <a:cs typeface="Arial" panose="020B0604020202020204" pitchFamily="34" charset="0"/>
              </a:rPr>
              <a:t>Compensation of Employees</a:t>
            </a:r>
            <a:r>
              <a:rPr lang="en-US" sz="1300" kern="0" dirty="0" smtClean="0">
                <a:solidFill>
                  <a:srgbClr val="000000"/>
                </a:solidFill>
                <a:latin typeface="Arial" panose="020B0604020202020204" pitchFamily="34" charset="0"/>
                <a:ea typeface="Tahoma" panose="020B0604030504040204" pitchFamily="34" charset="0"/>
                <a:cs typeface="Arial" panose="020B0604020202020204" pitchFamily="34" charset="0"/>
              </a:rPr>
              <a:t>: The actual spending of R2,206 billion (67.71%) against the spending plan of R2,763 </a:t>
            </a:r>
            <a:r>
              <a:rPr lang="en-US" sz="1300" kern="0" dirty="0">
                <a:solidFill>
                  <a:srgbClr val="000000"/>
                </a:solidFill>
                <a:latin typeface="Arial" panose="020B0604020202020204" pitchFamily="34" charset="0"/>
                <a:ea typeface="Tahoma" panose="020B0604030504040204" pitchFamily="34" charset="0"/>
                <a:cs typeface="Arial" panose="020B0604020202020204" pitchFamily="34" charset="0"/>
              </a:rPr>
              <a:t>b</a:t>
            </a:r>
            <a:r>
              <a:rPr lang="en-US" sz="1300" kern="0" dirty="0" smtClean="0">
                <a:solidFill>
                  <a:srgbClr val="000000"/>
                </a:solidFill>
                <a:latin typeface="Arial" panose="020B0604020202020204" pitchFamily="34" charset="0"/>
                <a:ea typeface="Tahoma" panose="020B0604030504040204" pitchFamily="34" charset="0"/>
                <a:cs typeface="Arial" panose="020B0604020202020204" pitchFamily="34" charset="0"/>
              </a:rPr>
              <a:t>illion (84.79</a:t>
            </a:r>
            <a:r>
              <a:rPr lang="en-US" sz="1300" kern="0" dirty="0" smtClean="0">
                <a:latin typeface="Arial" panose="020B0604020202020204" pitchFamily="34" charset="0"/>
                <a:ea typeface="Tahoma" panose="020B0604030504040204" pitchFamily="34" charset="0"/>
                <a:cs typeface="Arial" panose="020B0604020202020204" pitchFamily="34" charset="0"/>
              </a:rPr>
              <a:t>%) resulting in R556 million underspending </a:t>
            </a:r>
            <a:r>
              <a:rPr lang="en-ZA" sz="1300" kern="0" dirty="0">
                <a:latin typeface="Arial" panose="020B0604020202020204" pitchFamily="34" charset="0"/>
                <a:ea typeface="Tahoma" panose="020B0604030504040204" pitchFamily="34" charset="0"/>
                <a:cs typeface="Arial" panose="020B0604020202020204" pitchFamily="34" charset="0"/>
              </a:rPr>
              <a:t>due to vacant funded posts. The other contributing factor was due to payment on GEMS for continuation members where expenditure is being incurred under Transfers and Subsidies and the budget of R432 million is still reflecting under Compensation of Employees as per the spending plan. The spending will improve once the revised spending plan is implemented which is after the Appropriation bill is signed off by the President</a:t>
            </a:r>
          </a:p>
          <a:p>
            <a:pPr marL="266700" lvl="0" indent="-266700" algn="just" defTabSz="914400" fontAlgn="base">
              <a:lnSpc>
                <a:spcPct val="150000"/>
              </a:lnSpc>
              <a:spcBef>
                <a:spcPts val="1200"/>
              </a:spcBef>
              <a:spcAft>
                <a:spcPct val="0"/>
              </a:spcAft>
              <a:buFont typeface="Wingdings" panose="05000000000000000000" pitchFamily="2" charset="2"/>
              <a:buChar char="q"/>
            </a:pPr>
            <a:endParaRPr lang="en-ZA" sz="1300" kern="0" dirty="0">
              <a:latin typeface="Arial" panose="020B0604020202020204" pitchFamily="34" charset="0"/>
              <a:ea typeface="Tahoma" panose="020B0604030504040204" pitchFamily="34" charset="0"/>
              <a:cs typeface="Arial" panose="020B0604020202020204" pitchFamily="34" charset="0"/>
            </a:endParaRPr>
          </a:p>
        </p:txBody>
      </p:sp>
      <p:sp>
        <p:nvSpPr>
          <p:cNvPr id="10" name="Rectangle 2"/>
          <p:cNvSpPr txBox="1">
            <a:spLocks noChangeArrowheads="1"/>
          </p:cNvSpPr>
          <p:nvPr/>
        </p:nvSpPr>
        <p:spPr bwMode="auto">
          <a:xfrm>
            <a:off x="200025" y="474368"/>
            <a:ext cx="8611880" cy="1107996"/>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defTabSz="914400"/>
            <a:r>
              <a:rPr lang="en-ZA" kern="0" dirty="0">
                <a:solidFill>
                  <a:srgbClr val="003300"/>
                </a:solidFill>
                <a:latin typeface="Arial" panose="020B0604020202020204" pitchFamily="34" charset="0"/>
                <a:ea typeface="Tahoma" panose="020B0604030504040204" pitchFamily="34" charset="0"/>
                <a:cs typeface="Arial" panose="020B0604020202020204" pitchFamily="34" charset="0"/>
              </a:rPr>
              <a:t>B. SUMMARY OF THE NATIONAL STATE OF EXPENDITURE </a:t>
            </a:r>
            <a:r>
              <a:rPr lang="en-ZA" kern="0" dirty="0" smtClean="0">
                <a:solidFill>
                  <a:srgbClr val="003300"/>
                </a:solidFill>
                <a:latin typeface="Arial" panose="020B0604020202020204" pitchFamily="34" charset="0"/>
                <a:ea typeface="Tahoma" panose="020B0604030504040204" pitchFamily="34" charset="0"/>
                <a:cs typeface="Arial" panose="020B0604020202020204" pitchFamily="34" charset="0"/>
              </a:rPr>
              <a:t>PER PROGRAMME  </a:t>
            </a:r>
            <a:r>
              <a:rPr lang="en-ZA" kern="0" dirty="0">
                <a:solidFill>
                  <a:srgbClr val="003300"/>
                </a:solidFill>
                <a:latin typeface="Arial" panose="020B0604020202020204" pitchFamily="34" charset="0"/>
                <a:ea typeface="Tahoma" panose="020B0604030504040204" pitchFamily="34" charset="0"/>
                <a:cs typeface="Arial" panose="020B0604020202020204" pitchFamily="34" charset="0"/>
              </a:rPr>
              <a:t>FOR  THE YEAR TO DATE : 31 DECEMBER 2019</a:t>
            </a:r>
          </a:p>
          <a:p>
            <a:pPr algn="ctr" defTabSz="914400"/>
            <a:endParaRPr lang="en-ZA" kern="0"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ctr" defTabSz="914400"/>
            <a:endParaRPr lang="en-ZA" kern="0" dirty="0">
              <a:solidFill>
                <a:srgbClr val="003300"/>
              </a:solidFill>
              <a:latin typeface="Arial" panose="020B0604020202020204" pitchFamily="34" charset="0"/>
              <a:ea typeface="Tahoma" panose="020B0604030504040204" pitchFamily="34" charset="0"/>
              <a:cs typeface="Arial" panose="020B0604020202020204"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xmlns="" val="3696283763"/>
              </p:ext>
            </p:extLst>
          </p:nvPr>
        </p:nvGraphicFramePr>
        <p:xfrm>
          <a:off x="619125" y="1213054"/>
          <a:ext cx="7791450" cy="2441575"/>
        </p:xfrm>
        <a:graphic>
          <a:graphicData uri="http://schemas.openxmlformats.org/presentationml/2006/ole">
            <p:oleObj spid="_x0000_s70697" name="Worksheet" r:id="rId4" imgW="8505946" imgH="3305070" progId="Excel.Sheet.12">
              <p:embed/>
            </p:oleObj>
          </a:graphicData>
        </a:graphic>
      </p:graphicFrame>
    </p:spTree>
    <p:extLst>
      <p:ext uri="{BB962C8B-B14F-4D97-AF65-F5344CB8AC3E}">
        <p14:creationId xmlns:p14="http://schemas.microsoft.com/office/powerpoint/2010/main" xmlns="" val="392952385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46297" y="218486"/>
            <a:ext cx="9036496" cy="3593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3" name="Rectangle 2"/>
          <p:cNvSpPr/>
          <p:nvPr/>
        </p:nvSpPr>
        <p:spPr>
          <a:xfrm>
            <a:off x="514575" y="1384945"/>
            <a:ext cx="8172225" cy="5174493"/>
          </a:xfrm>
          <a:prstGeom prst="rect">
            <a:avLst/>
          </a:prstGeom>
        </p:spPr>
        <p:txBody>
          <a:bodyPr wrap="square">
            <a:spAutoFit/>
          </a:bodyPr>
          <a:lstStyle/>
          <a:p>
            <a:pPr marL="266700" indent="-266700" algn="just" defTabSz="914400" fontAlgn="base">
              <a:lnSpc>
                <a:spcPct val="150000"/>
              </a:lnSpc>
              <a:spcBef>
                <a:spcPts val="1200"/>
              </a:spcBef>
              <a:spcAft>
                <a:spcPct val="0"/>
              </a:spcAft>
              <a:buFont typeface="Wingdings" panose="05000000000000000000" pitchFamily="2" charset="2"/>
              <a:buChar char="q"/>
            </a:pPr>
            <a:r>
              <a:rPr lang="en-US" sz="1100" b="1" kern="0" dirty="0" smtClean="0">
                <a:solidFill>
                  <a:srgbClr val="000000"/>
                </a:solidFill>
                <a:latin typeface="Arial" panose="020B0604020202020204" pitchFamily="34" charset="0"/>
                <a:ea typeface="Tahoma" panose="020B0604030504040204" pitchFamily="34" charset="0"/>
                <a:cs typeface="Arial" panose="020B0604020202020204" pitchFamily="34" charset="0"/>
              </a:rPr>
              <a:t>Compensation of Employees (cont.)</a:t>
            </a:r>
            <a:r>
              <a:rPr lang="en-US" sz="1100" kern="0" dirty="0" smtClean="0">
                <a:solidFill>
                  <a:srgbClr val="000000"/>
                </a:solidFill>
                <a:latin typeface="Arial" panose="020B0604020202020204" pitchFamily="34" charset="0"/>
                <a:ea typeface="Tahoma" panose="020B0604030504040204" pitchFamily="34" charset="0"/>
                <a:cs typeface="Arial" panose="020B0604020202020204" pitchFamily="34" charset="0"/>
              </a:rPr>
              <a:t>: </a:t>
            </a:r>
            <a:r>
              <a:rPr lang="en-ZA" sz="1100" kern="0" dirty="0">
                <a:latin typeface="Arial" panose="020B0604020202020204" pitchFamily="34" charset="0"/>
                <a:ea typeface="Tahoma" panose="020B0604030504040204" pitchFamily="34" charset="0"/>
                <a:cs typeface="Arial" panose="020B0604020202020204" pitchFamily="34" charset="0"/>
              </a:rPr>
              <a:t>The department has commenced with the process of aligning PERSAL to HRBP tool and the finalisation of the process was delayed as a result of the development of service delivery model in line with the Public Service Regulations. The other reason for the delays was the reconfiguration of the roles and new functions introduced as well as the alignment of the new DCS structure. The permanent funded establishment as published in </a:t>
            </a:r>
            <a:r>
              <a:rPr lang="en-ZA" sz="1100" kern="0" dirty="0" smtClean="0">
                <a:latin typeface="Arial" panose="020B0604020202020204" pitchFamily="34" charset="0"/>
                <a:ea typeface="Tahoma" panose="020B0604030504040204" pitchFamily="34" charset="0"/>
                <a:cs typeface="Arial" panose="020B0604020202020204" pitchFamily="34" charset="0"/>
              </a:rPr>
              <a:t>2019 </a:t>
            </a:r>
            <a:r>
              <a:rPr lang="en-ZA" sz="1100" kern="0" dirty="0">
                <a:latin typeface="Arial" panose="020B0604020202020204" pitchFamily="34" charset="0"/>
                <a:ea typeface="Tahoma" panose="020B0604030504040204" pitchFamily="34" charset="0"/>
                <a:cs typeface="Arial" panose="020B0604020202020204" pitchFamily="34" charset="0"/>
              </a:rPr>
              <a:t>ENE was reported to be </a:t>
            </a:r>
            <a:r>
              <a:rPr lang="en-ZA" sz="1100" kern="0" dirty="0" smtClean="0">
                <a:latin typeface="Arial" panose="020B0604020202020204" pitchFamily="34" charset="0"/>
                <a:ea typeface="Tahoma" panose="020B0604030504040204" pitchFamily="34" charset="0"/>
                <a:cs typeface="Arial" panose="020B0604020202020204" pitchFamily="34" charset="0"/>
              </a:rPr>
              <a:t>6,184 </a:t>
            </a:r>
            <a:r>
              <a:rPr lang="en-ZA" sz="1100" kern="0" dirty="0">
                <a:latin typeface="Arial" panose="020B0604020202020204" pitchFamily="34" charset="0"/>
                <a:ea typeface="Tahoma" panose="020B0604030504040204" pitchFamily="34" charset="0"/>
                <a:cs typeface="Arial" panose="020B0604020202020204" pitchFamily="34" charset="0"/>
              </a:rPr>
              <a:t>against permanent PERSAL establishment of </a:t>
            </a:r>
            <a:r>
              <a:rPr lang="en-ZA" sz="1100" kern="0" dirty="0" smtClean="0">
                <a:latin typeface="Arial" panose="020B0604020202020204" pitchFamily="34" charset="0"/>
                <a:ea typeface="Tahoma" panose="020B0604030504040204" pitchFamily="34" charset="0"/>
                <a:cs typeface="Arial" panose="020B0604020202020204" pitchFamily="34" charset="0"/>
              </a:rPr>
              <a:t>6,799 </a:t>
            </a:r>
            <a:r>
              <a:rPr lang="en-ZA" sz="1100" kern="0" dirty="0">
                <a:latin typeface="Arial" panose="020B0604020202020204" pitchFamily="34" charset="0"/>
                <a:ea typeface="Tahoma" panose="020B0604030504040204" pitchFamily="34" charset="0"/>
                <a:cs typeface="Arial" panose="020B0604020202020204" pitchFamily="34" charset="0"/>
              </a:rPr>
              <a:t>resulting in a variance of </a:t>
            </a:r>
            <a:r>
              <a:rPr lang="en-ZA" sz="1100" kern="0" dirty="0" smtClean="0">
                <a:latin typeface="Arial" panose="020B0604020202020204" pitchFamily="34" charset="0"/>
                <a:ea typeface="Tahoma" panose="020B0604030504040204" pitchFamily="34" charset="0"/>
                <a:cs typeface="Arial" panose="020B0604020202020204" pitchFamily="34" charset="0"/>
              </a:rPr>
              <a:t>615 posts</a:t>
            </a:r>
          </a:p>
          <a:p>
            <a:pPr marL="266700" indent="-266700" algn="just" defTabSz="914400" fontAlgn="base">
              <a:lnSpc>
                <a:spcPct val="150000"/>
              </a:lnSpc>
              <a:spcBef>
                <a:spcPts val="1200"/>
              </a:spcBef>
              <a:spcAft>
                <a:spcPct val="0"/>
              </a:spcAft>
              <a:buFont typeface="Wingdings" panose="05000000000000000000" pitchFamily="2" charset="2"/>
              <a:buChar char="q"/>
            </a:pPr>
            <a:r>
              <a:rPr lang="en-ZA" sz="1100" kern="0" dirty="0" smtClean="0">
                <a:latin typeface="Arial" panose="020B0604020202020204" pitchFamily="34" charset="0"/>
                <a:ea typeface="Tahoma" panose="020B0604030504040204" pitchFamily="34" charset="0"/>
                <a:cs typeface="Arial" panose="020B0604020202020204" pitchFamily="34" charset="0"/>
              </a:rPr>
              <a:t> Hereunder </a:t>
            </a:r>
            <a:r>
              <a:rPr lang="en-ZA" sz="1100" kern="0" dirty="0">
                <a:latin typeface="Arial" panose="020B0604020202020204" pitchFamily="34" charset="0"/>
                <a:ea typeface="Tahoma" panose="020B0604030504040204" pitchFamily="34" charset="0"/>
                <a:cs typeface="Arial" panose="020B0604020202020204" pitchFamily="34" charset="0"/>
              </a:rPr>
              <a:t>is the analysis of filled and vacant posts as per HRBP tool and </a:t>
            </a:r>
            <a:r>
              <a:rPr lang="en-ZA" sz="1100" kern="0" dirty="0" smtClean="0">
                <a:latin typeface="Arial" panose="020B0604020202020204" pitchFamily="34" charset="0"/>
                <a:ea typeface="Tahoma" panose="020B0604030504040204" pitchFamily="34" charset="0"/>
                <a:cs typeface="Arial" panose="020B0604020202020204" pitchFamily="34" charset="0"/>
              </a:rPr>
              <a:t>PERSAL as at 31 December 2019 </a:t>
            </a:r>
          </a:p>
          <a:p>
            <a:pPr algn="just" defTabSz="914400" fontAlgn="base">
              <a:lnSpc>
                <a:spcPct val="150000"/>
              </a:lnSpc>
              <a:spcBef>
                <a:spcPts val="1200"/>
              </a:spcBef>
              <a:spcAft>
                <a:spcPct val="0"/>
              </a:spcAft>
            </a:pPr>
            <a:endParaRPr lang="en-ZA" sz="1050" kern="0" dirty="0">
              <a:solidFill>
                <a:srgbClr val="FF0000"/>
              </a:solidFill>
              <a:latin typeface="Arial" panose="020B0604020202020204" pitchFamily="34" charset="0"/>
              <a:ea typeface="Tahoma" panose="020B0604030504040204" pitchFamily="34" charset="0"/>
              <a:cs typeface="Arial" panose="020B0604020202020204" pitchFamily="34" charset="0"/>
            </a:endParaRPr>
          </a:p>
          <a:p>
            <a:pPr algn="just" defTabSz="914400" fontAlgn="base">
              <a:lnSpc>
                <a:spcPct val="150000"/>
              </a:lnSpc>
              <a:spcBef>
                <a:spcPts val="1200"/>
              </a:spcBef>
              <a:spcAft>
                <a:spcPct val="0"/>
              </a:spcAft>
            </a:pPr>
            <a:endParaRPr lang="en-ZA" sz="1050" kern="0" dirty="0" smtClean="0">
              <a:solidFill>
                <a:srgbClr val="FF0000"/>
              </a:solidFill>
              <a:latin typeface="Arial" panose="020B0604020202020204" pitchFamily="34" charset="0"/>
              <a:ea typeface="Tahoma" panose="020B0604030504040204" pitchFamily="34" charset="0"/>
              <a:cs typeface="Arial" panose="020B0604020202020204" pitchFamily="34" charset="0"/>
            </a:endParaRPr>
          </a:p>
          <a:p>
            <a:pPr algn="just" defTabSz="914400" fontAlgn="base">
              <a:lnSpc>
                <a:spcPct val="150000"/>
              </a:lnSpc>
              <a:spcBef>
                <a:spcPts val="1200"/>
              </a:spcBef>
              <a:spcAft>
                <a:spcPct val="0"/>
              </a:spcAft>
            </a:pPr>
            <a:endParaRPr lang="en-ZA" sz="1050" b="1" kern="0" dirty="0">
              <a:latin typeface="Arial" panose="020B0604020202020204" pitchFamily="34" charset="0"/>
              <a:ea typeface="Tahoma" panose="020B0604030504040204" pitchFamily="34" charset="0"/>
              <a:cs typeface="Arial" panose="020B0604020202020204" pitchFamily="34" charset="0"/>
            </a:endParaRPr>
          </a:p>
          <a:p>
            <a:pPr algn="just" defTabSz="914400" fontAlgn="base">
              <a:lnSpc>
                <a:spcPct val="150000"/>
              </a:lnSpc>
              <a:spcBef>
                <a:spcPts val="1200"/>
              </a:spcBef>
              <a:spcAft>
                <a:spcPct val="0"/>
              </a:spcAft>
            </a:pPr>
            <a:endParaRPr lang="en-ZA" sz="1050" b="1" kern="0" dirty="0" smtClean="0">
              <a:latin typeface="Arial" panose="020B0604020202020204" pitchFamily="34" charset="0"/>
              <a:ea typeface="Tahoma" panose="020B0604030504040204" pitchFamily="34" charset="0"/>
              <a:cs typeface="Arial" panose="020B0604020202020204" pitchFamily="34" charset="0"/>
            </a:endParaRPr>
          </a:p>
          <a:p>
            <a:pPr marL="266700" indent="-266700" algn="just" defTabSz="914400" fontAlgn="base">
              <a:lnSpc>
                <a:spcPct val="150000"/>
              </a:lnSpc>
              <a:spcBef>
                <a:spcPts val="1200"/>
              </a:spcBef>
              <a:spcAft>
                <a:spcPct val="0"/>
              </a:spcAft>
              <a:buFont typeface="Wingdings" panose="05000000000000000000" pitchFamily="2" charset="2"/>
              <a:buChar char="q"/>
            </a:pPr>
            <a:r>
              <a:rPr lang="en-ZA" sz="1050" b="1" kern="0" dirty="0" smtClean="0">
                <a:latin typeface="Arial" panose="020B0604020202020204" pitchFamily="34" charset="0"/>
                <a:ea typeface="Tahoma" panose="020B0604030504040204" pitchFamily="34" charset="0"/>
                <a:cs typeface="Arial" panose="020B0604020202020204" pitchFamily="34" charset="0"/>
              </a:rPr>
              <a:t>Goods and Services: </a:t>
            </a:r>
            <a:r>
              <a:rPr lang="en-ZA" sz="1050" kern="0" dirty="0">
                <a:latin typeface="Arial" panose="020B0604020202020204" pitchFamily="34" charset="0"/>
                <a:ea typeface="Tahoma" panose="020B0604030504040204" pitchFamily="34" charset="0"/>
                <a:cs typeface="Arial" panose="020B0604020202020204" pitchFamily="34" charset="0"/>
              </a:rPr>
              <a:t>The actual spending of </a:t>
            </a:r>
            <a:r>
              <a:rPr lang="en-ZA" sz="1050" kern="0" dirty="0" smtClean="0">
                <a:latin typeface="Arial" panose="020B0604020202020204" pitchFamily="34" charset="0"/>
                <a:ea typeface="Tahoma" panose="020B0604030504040204" pitchFamily="34" charset="0"/>
                <a:cs typeface="Arial" panose="020B0604020202020204" pitchFamily="34" charset="0"/>
              </a:rPr>
              <a:t>R881 </a:t>
            </a:r>
            <a:r>
              <a:rPr lang="en-ZA" sz="1050" kern="0" dirty="0">
                <a:latin typeface="Arial" panose="020B0604020202020204" pitchFamily="34" charset="0"/>
                <a:ea typeface="Tahoma" panose="020B0604030504040204" pitchFamily="34" charset="0"/>
                <a:cs typeface="Arial" panose="020B0604020202020204" pitchFamily="34" charset="0"/>
              </a:rPr>
              <a:t>million </a:t>
            </a:r>
            <a:r>
              <a:rPr lang="en-ZA" sz="1050" kern="0" dirty="0" smtClean="0">
                <a:latin typeface="Arial" panose="020B0604020202020204" pitchFamily="34" charset="0"/>
                <a:ea typeface="Tahoma" panose="020B0604030504040204" pitchFamily="34" charset="0"/>
                <a:cs typeface="Arial" panose="020B0604020202020204" pitchFamily="34" charset="0"/>
              </a:rPr>
              <a:t>(88.33%) </a:t>
            </a:r>
            <a:r>
              <a:rPr lang="en-ZA" sz="1050" kern="0" dirty="0">
                <a:latin typeface="Arial" panose="020B0604020202020204" pitchFamily="34" charset="0"/>
                <a:ea typeface="Tahoma" panose="020B0604030504040204" pitchFamily="34" charset="0"/>
                <a:cs typeface="Arial" panose="020B0604020202020204" pitchFamily="34" charset="0"/>
              </a:rPr>
              <a:t>against the spending plan of </a:t>
            </a:r>
            <a:r>
              <a:rPr lang="en-ZA" sz="1050" kern="0" dirty="0" smtClean="0">
                <a:latin typeface="Arial" panose="020B0604020202020204" pitchFamily="34" charset="0"/>
                <a:ea typeface="Tahoma" panose="020B0604030504040204" pitchFamily="34" charset="0"/>
                <a:cs typeface="Arial" panose="020B0604020202020204" pitchFamily="34" charset="0"/>
              </a:rPr>
              <a:t>R683 </a:t>
            </a:r>
            <a:r>
              <a:rPr lang="en-ZA" sz="1050" kern="0" dirty="0">
                <a:latin typeface="Arial" panose="020B0604020202020204" pitchFamily="34" charset="0"/>
                <a:ea typeface="Tahoma" panose="020B0604030504040204" pitchFamily="34" charset="0"/>
                <a:cs typeface="Arial" panose="020B0604020202020204" pitchFamily="34" charset="0"/>
              </a:rPr>
              <a:t>million </a:t>
            </a:r>
            <a:r>
              <a:rPr lang="en-ZA" sz="1050" kern="0" dirty="0" smtClean="0">
                <a:latin typeface="Arial" panose="020B0604020202020204" pitchFamily="34" charset="0"/>
                <a:ea typeface="Tahoma" panose="020B0604030504040204" pitchFamily="34" charset="0"/>
                <a:cs typeface="Arial" panose="020B0604020202020204" pitchFamily="34" charset="0"/>
              </a:rPr>
              <a:t>(68.50%) </a:t>
            </a:r>
            <a:r>
              <a:rPr lang="en-ZA" sz="1050" kern="0" dirty="0">
                <a:latin typeface="Arial" panose="020B0604020202020204" pitchFamily="34" charset="0"/>
                <a:ea typeface="Tahoma" panose="020B0604030504040204" pitchFamily="34" charset="0"/>
                <a:cs typeface="Arial" panose="020B0604020202020204" pitchFamily="34" charset="0"/>
              </a:rPr>
              <a:t>resulting </a:t>
            </a:r>
            <a:r>
              <a:rPr lang="en-ZA" sz="1100" kern="0" dirty="0">
                <a:latin typeface="Arial" panose="020B0604020202020204" pitchFamily="34" charset="0"/>
                <a:ea typeface="Tahoma" panose="020B0604030504040204" pitchFamily="34" charset="0"/>
                <a:cs typeface="Arial" panose="020B0604020202020204" pitchFamily="34" charset="0"/>
              </a:rPr>
              <a:t>in </a:t>
            </a:r>
            <a:r>
              <a:rPr lang="en-ZA" sz="1100" kern="0" dirty="0" smtClean="0">
                <a:latin typeface="Arial" panose="020B0604020202020204" pitchFamily="34" charset="0"/>
                <a:ea typeface="Tahoma" panose="020B0604030504040204" pitchFamily="34" charset="0"/>
                <a:cs typeface="Arial" panose="020B0604020202020204" pitchFamily="34" charset="0"/>
              </a:rPr>
              <a:t>R198 </a:t>
            </a:r>
            <a:r>
              <a:rPr lang="en-ZA" sz="1100" kern="0" dirty="0">
                <a:latin typeface="Arial" panose="020B0604020202020204" pitchFamily="34" charset="0"/>
                <a:ea typeface="Tahoma" panose="020B0604030504040204" pitchFamily="34" charset="0"/>
                <a:cs typeface="Arial" panose="020B0604020202020204" pitchFamily="34" charset="0"/>
              </a:rPr>
              <a:t>million overspending was mainly on item: Inventory food and food supplies as a result of nutritional contract being terminated on 24 March 2019 which resulted to expenditure incurred under supply chain under this programme which are distributed to end user programme Care and Rehabilitation respectively via  internal charges journals</a:t>
            </a:r>
          </a:p>
          <a:p>
            <a:pPr marL="266700" indent="-266700" algn="just" defTabSz="914400" fontAlgn="base">
              <a:lnSpc>
                <a:spcPct val="150000"/>
              </a:lnSpc>
              <a:spcBef>
                <a:spcPts val="1200"/>
              </a:spcBef>
              <a:spcAft>
                <a:spcPct val="0"/>
              </a:spcAft>
              <a:buFont typeface="Wingdings" panose="05000000000000000000" pitchFamily="2" charset="2"/>
              <a:buChar char="q"/>
            </a:pPr>
            <a:r>
              <a:rPr lang="en-ZA" sz="1100" b="1" kern="0" dirty="0" smtClean="0">
                <a:latin typeface="Arial" panose="020B0604020202020204" pitchFamily="34" charset="0"/>
                <a:ea typeface="Tahoma" panose="020B0604030504040204" pitchFamily="34" charset="0"/>
                <a:cs typeface="Arial" panose="020B0604020202020204" pitchFamily="34" charset="0"/>
              </a:rPr>
              <a:t>Interest on Rent on Land: </a:t>
            </a:r>
            <a:r>
              <a:rPr lang="en-ZA" sz="1100" kern="0" dirty="0" smtClean="0">
                <a:latin typeface="Arial" panose="020B0604020202020204" pitchFamily="34" charset="0"/>
                <a:ea typeface="Tahoma" panose="020B0604030504040204" pitchFamily="34" charset="0"/>
                <a:cs typeface="Arial" panose="020B0604020202020204" pitchFamily="34" charset="0"/>
              </a:rPr>
              <a:t>There was an expenditure of R174 thousand incurred against a zero budget mainly due to interest paid on overdue accounts </a:t>
            </a:r>
            <a:r>
              <a:rPr lang="en-ZA" sz="1100" kern="0" dirty="0">
                <a:latin typeface="Arial" panose="020B0604020202020204" pitchFamily="34" charset="0"/>
                <a:ea typeface="Tahoma" panose="020B0604030504040204" pitchFamily="34" charset="0"/>
                <a:cs typeface="Arial" panose="020B0604020202020204" pitchFamily="34" charset="0"/>
              </a:rPr>
              <a:t>as well as for interest on arrears salary in Head Office under this programme</a:t>
            </a:r>
            <a:r>
              <a:rPr lang="en-ZA" sz="1100" kern="0" dirty="0" smtClean="0">
                <a:solidFill>
                  <a:srgbClr val="FF0000"/>
                </a:solidFill>
                <a:latin typeface="Arial" panose="020B0604020202020204" pitchFamily="34" charset="0"/>
                <a:ea typeface="Tahoma" panose="020B0604030504040204" pitchFamily="34" charset="0"/>
                <a:cs typeface="Arial" panose="020B0604020202020204" pitchFamily="34" charset="0"/>
              </a:rPr>
              <a:t>                 </a:t>
            </a:r>
            <a:r>
              <a:rPr lang="en-ZA" sz="1300" kern="0" dirty="0" smtClean="0">
                <a:solidFill>
                  <a:srgbClr val="FF0000"/>
                </a:solidFill>
                <a:latin typeface="Arial" panose="020B0604020202020204" pitchFamily="34" charset="0"/>
                <a:ea typeface="Tahoma" panose="020B0604030504040204" pitchFamily="34" charset="0"/>
                <a:cs typeface="Arial" panose="020B0604020202020204" pitchFamily="34" charset="0"/>
              </a:rPr>
              <a:t>                                                                                                                                                                                                            </a:t>
            </a:r>
            <a:endParaRPr lang="en-ZA" sz="1300" kern="0" dirty="0">
              <a:solidFill>
                <a:srgbClr val="FF0000"/>
              </a:solidFill>
              <a:latin typeface="Arial" panose="020B0604020202020204" pitchFamily="34" charset="0"/>
              <a:ea typeface="Tahoma" panose="020B0604030504040204" pitchFamily="34" charset="0"/>
              <a:cs typeface="Arial" panose="020B0604020202020204" pitchFamily="34" charset="0"/>
            </a:endParaRPr>
          </a:p>
        </p:txBody>
      </p:sp>
      <p:sp>
        <p:nvSpPr>
          <p:cNvPr id="10" name="Rectangle 2"/>
          <p:cNvSpPr txBox="1">
            <a:spLocks noChangeArrowheads="1"/>
          </p:cNvSpPr>
          <p:nvPr/>
        </p:nvSpPr>
        <p:spPr bwMode="auto">
          <a:xfrm>
            <a:off x="257175" y="593988"/>
            <a:ext cx="8629649" cy="1107996"/>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defTabSz="914400"/>
            <a:r>
              <a:rPr lang="en-ZA" kern="0" dirty="0" smtClean="0">
                <a:solidFill>
                  <a:srgbClr val="003300"/>
                </a:solidFill>
                <a:latin typeface="Arial" panose="020B0604020202020204" pitchFamily="34" charset="0"/>
                <a:ea typeface="Tahoma" panose="020B0604030504040204" pitchFamily="34" charset="0"/>
                <a:cs typeface="Arial" panose="020B0604020202020204" pitchFamily="34" charset="0"/>
              </a:rPr>
              <a:t>B. </a:t>
            </a:r>
            <a:r>
              <a:rPr lang="en-ZA" kern="0" dirty="0">
                <a:solidFill>
                  <a:srgbClr val="003300"/>
                </a:solidFill>
                <a:latin typeface="Arial" panose="020B0604020202020204" pitchFamily="34" charset="0"/>
                <a:ea typeface="Tahoma" panose="020B0604030504040204" pitchFamily="34" charset="0"/>
                <a:cs typeface="Arial" panose="020B0604020202020204" pitchFamily="34" charset="0"/>
              </a:rPr>
              <a:t>SUMMARY OF THE </a:t>
            </a:r>
            <a:r>
              <a:rPr lang="en-ZA" kern="0" dirty="0" smtClean="0">
                <a:solidFill>
                  <a:srgbClr val="003300"/>
                </a:solidFill>
                <a:latin typeface="Arial" panose="020B0604020202020204" pitchFamily="34" charset="0"/>
                <a:ea typeface="Tahoma" panose="020B0604030504040204" pitchFamily="34" charset="0"/>
                <a:cs typeface="Arial" panose="020B0604020202020204" pitchFamily="34" charset="0"/>
              </a:rPr>
              <a:t>NATIONAL </a:t>
            </a:r>
            <a:r>
              <a:rPr lang="en-ZA" kern="0" dirty="0">
                <a:solidFill>
                  <a:srgbClr val="003300"/>
                </a:solidFill>
                <a:latin typeface="Arial" panose="020B0604020202020204" pitchFamily="34" charset="0"/>
                <a:ea typeface="Tahoma" panose="020B0604030504040204" pitchFamily="34" charset="0"/>
                <a:cs typeface="Arial" panose="020B0604020202020204" pitchFamily="34" charset="0"/>
              </a:rPr>
              <a:t>STATE OF EXPENDITURE </a:t>
            </a:r>
            <a:r>
              <a:rPr lang="en-ZA" kern="0" dirty="0" smtClean="0">
                <a:solidFill>
                  <a:srgbClr val="003300"/>
                </a:solidFill>
                <a:latin typeface="Arial" panose="020B0604020202020204" pitchFamily="34" charset="0"/>
                <a:ea typeface="Tahoma" panose="020B0604030504040204" pitchFamily="34" charset="0"/>
                <a:cs typeface="Arial" panose="020B0604020202020204" pitchFamily="34" charset="0"/>
              </a:rPr>
              <a:t>PER PROGRAMME  </a:t>
            </a:r>
            <a:r>
              <a:rPr lang="en-ZA" kern="0" dirty="0">
                <a:solidFill>
                  <a:srgbClr val="003300"/>
                </a:solidFill>
                <a:latin typeface="Arial" panose="020B0604020202020204" pitchFamily="34" charset="0"/>
                <a:ea typeface="Tahoma" panose="020B0604030504040204" pitchFamily="34" charset="0"/>
                <a:cs typeface="Arial" panose="020B0604020202020204" pitchFamily="34" charset="0"/>
              </a:rPr>
              <a:t>FOR  THE YEAR TO DATE : 31 DECEMBER 2019</a:t>
            </a:r>
          </a:p>
          <a:p>
            <a:pPr algn="ctr" defTabSz="914400"/>
            <a:endParaRPr lang="en-ZA" kern="0"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ctr" defTabSz="914400"/>
            <a:endParaRPr lang="en-ZA" kern="0" dirty="0">
              <a:solidFill>
                <a:srgbClr val="003300"/>
              </a:solidFill>
              <a:latin typeface="Arial" panose="020B0604020202020204" pitchFamily="34" charset="0"/>
              <a:ea typeface="Tahoma" panose="020B0604030504040204" pitchFamily="34" charset="0"/>
              <a:cs typeface="Arial" panose="020B0604020202020204"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xmlns="" val="3558732607"/>
              </p:ext>
            </p:extLst>
          </p:nvPr>
        </p:nvGraphicFramePr>
        <p:xfrm>
          <a:off x="927100" y="3378466"/>
          <a:ext cx="7759700" cy="1187450"/>
        </p:xfrm>
        <a:graphic>
          <a:graphicData uri="http://schemas.openxmlformats.org/presentationml/2006/ole">
            <p:oleObj spid="_x0000_s71721" name="Worksheet" r:id="rId3" imgW="12544433" imgH="1266840" progId="Excel.Sheet.12">
              <p:embed/>
            </p:oleObj>
          </a:graphicData>
        </a:graphic>
      </p:graphicFrame>
    </p:spTree>
    <p:extLst>
      <p:ext uri="{BB962C8B-B14F-4D97-AF65-F5344CB8AC3E}">
        <p14:creationId xmlns:p14="http://schemas.microsoft.com/office/powerpoint/2010/main" xmlns="" val="26564722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596904"/>
            <a:ext cx="8550276" cy="553998"/>
          </a:xfrm>
          <a:solidFill>
            <a:schemeClr val="bg1">
              <a:lumMod val="85000"/>
            </a:schemeClr>
          </a:solidFill>
        </p:spPr>
        <p:txBody>
          <a:bodyPr/>
          <a:lstStyle/>
          <a:p>
            <a:pPr algn="ctr"/>
            <a:r>
              <a:rPr lang="en-US" dirty="0" smtClean="0"/>
              <a:t>COMPARATIVE ANALYSIS OF PERFORMANCE PER PROGRAMME FOR Q1, Q2 AND Q3</a:t>
            </a:r>
            <a:endParaRPr lang="en-ZA" dirty="0"/>
          </a:p>
        </p:txBody>
      </p:sp>
      <p:graphicFrame>
        <p:nvGraphicFramePr>
          <p:cNvPr id="6" name="Chart 5"/>
          <p:cNvGraphicFramePr>
            <a:graphicFrameLocks/>
          </p:cNvGraphicFramePr>
          <p:nvPr>
            <p:extLst>
              <p:ext uri="{D42A27DB-BD31-4B8C-83A1-F6EECF244321}">
                <p14:modId xmlns:p14="http://schemas.microsoft.com/office/powerpoint/2010/main" xmlns="" val="4203537259"/>
              </p:ext>
            </p:extLst>
          </p:nvPr>
        </p:nvGraphicFramePr>
        <p:xfrm>
          <a:off x="564543" y="1327867"/>
          <a:ext cx="8205745" cy="51842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9894335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46297" y="218486"/>
            <a:ext cx="9036496" cy="3593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3" name="Rectangle 2"/>
          <p:cNvSpPr/>
          <p:nvPr/>
        </p:nvSpPr>
        <p:spPr>
          <a:xfrm>
            <a:off x="431483" y="1217907"/>
            <a:ext cx="8176875" cy="5001882"/>
          </a:xfrm>
          <a:prstGeom prst="rect">
            <a:avLst/>
          </a:prstGeom>
        </p:spPr>
        <p:txBody>
          <a:bodyPr wrap="square">
            <a:spAutoFit/>
          </a:bodyPr>
          <a:lstStyle/>
          <a:p>
            <a:pPr marL="266700" indent="-266700" algn="just" defTabSz="914400" fontAlgn="base">
              <a:lnSpc>
                <a:spcPct val="150000"/>
              </a:lnSpc>
              <a:spcBef>
                <a:spcPts val="1200"/>
              </a:spcBef>
              <a:spcAft>
                <a:spcPct val="0"/>
              </a:spcAft>
              <a:buFont typeface="Wingdings" panose="05000000000000000000" pitchFamily="2" charset="2"/>
              <a:buChar char="q"/>
            </a:pPr>
            <a:r>
              <a:rPr lang="en-ZA" sz="1600" b="1" kern="0" dirty="0" smtClean="0">
                <a:latin typeface="Arial" panose="020B0604020202020204" pitchFamily="34" charset="0"/>
                <a:ea typeface="Tahoma" panose="020B0604030504040204" pitchFamily="34" charset="0"/>
                <a:cs typeface="Arial" panose="020B0604020202020204" pitchFamily="34" charset="0"/>
              </a:rPr>
              <a:t>Transfers and subsidies: </a:t>
            </a:r>
            <a:r>
              <a:rPr lang="en-ZA" sz="1600" kern="0" dirty="0" smtClean="0">
                <a:latin typeface="Arial" panose="020B0604020202020204" pitchFamily="34" charset="0"/>
                <a:ea typeface="Tahoma" panose="020B0604030504040204" pitchFamily="34" charset="0"/>
                <a:cs typeface="Arial" panose="020B0604020202020204" pitchFamily="34" charset="0"/>
              </a:rPr>
              <a:t>The actual spending of R365 million (78.42%) against the spending plan of R27 million (5.83%) resulting in R338 million overspending as a result of payment for expenditure incurred under item: H/H Empl S/Ben: PST retirement Benefit (GEMS continuation members) under this programme. A request for virement shift of R432 million was approved by National Treasury on 17 September 2019 in terms of section 5 of the Appropriation Act 24 of 2019 for shifting of funds from item Compensation of Employees to Transfers and Subsidies for payment of GEMS continuation members and their dependants. The spending will improve once the revised spending plan is implemented which is after the Appropriation bill is </a:t>
            </a:r>
            <a:r>
              <a:rPr lang="en-ZA" sz="1600" kern="0" dirty="0">
                <a:latin typeface="Arial" panose="020B0604020202020204" pitchFamily="34" charset="0"/>
                <a:ea typeface="Tahoma" panose="020B0604030504040204" pitchFamily="34" charset="0"/>
                <a:cs typeface="Arial" panose="020B0604020202020204" pitchFamily="34" charset="0"/>
              </a:rPr>
              <a:t>s</a:t>
            </a:r>
            <a:r>
              <a:rPr lang="en-ZA" sz="1600" kern="0" dirty="0" smtClean="0">
                <a:latin typeface="Arial" panose="020B0604020202020204" pitchFamily="34" charset="0"/>
                <a:ea typeface="Tahoma" panose="020B0604030504040204" pitchFamily="34" charset="0"/>
                <a:cs typeface="Arial" panose="020B0604020202020204" pitchFamily="34" charset="0"/>
              </a:rPr>
              <a:t>igned off by the President</a:t>
            </a:r>
          </a:p>
          <a:p>
            <a:pPr marL="266700" indent="-266700" algn="just" defTabSz="914400" fontAlgn="base">
              <a:lnSpc>
                <a:spcPct val="150000"/>
              </a:lnSpc>
              <a:spcBef>
                <a:spcPts val="1200"/>
              </a:spcBef>
              <a:spcAft>
                <a:spcPct val="0"/>
              </a:spcAft>
              <a:buFont typeface="Wingdings" panose="05000000000000000000" pitchFamily="2" charset="2"/>
              <a:buChar char="q"/>
            </a:pPr>
            <a:r>
              <a:rPr lang="en-ZA" sz="1600" b="1" kern="0" dirty="0" smtClean="0">
                <a:latin typeface="Arial" panose="020B0604020202020204" pitchFamily="34" charset="0"/>
                <a:ea typeface="Tahoma" panose="020B0604030504040204" pitchFamily="34" charset="0"/>
                <a:cs typeface="Arial" panose="020B0604020202020204" pitchFamily="34" charset="0"/>
              </a:rPr>
              <a:t>Payments </a:t>
            </a:r>
            <a:r>
              <a:rPr lang="en-ZA" sz="1600" b="1" kern="0" dirty="0">
                <a:latin typeface="Arial" panose="020B0604020202020204" pitchFamily="34" charset="0"/>
                <a:ea typeface="Tahoma" panose="020B0604030504040204" pitchFamily="34" charset="0"/>
                <a:cs typeface="Arial" panose="020B0604020202020204" pitchFamily="34" charset="0"/>
              </a:rPr>
              <a:t>for capital assets</a:t>
            </a:r>
            <a:r>
              <a:rPr lang="en-ZA" sz="1600" kern="0" dirty="0">
                <a:latin typeface="Arial" panose="020B0604020202020204" pitchFamily="34" charset="0"/>
                <a:ea typeface="Tahoma" panose="020B0604030504040204" pitchFamily="34" charset="0"/>
                <a:cs typeface="Arial" panose="020B0604020202020204" pitchFamily="34" charset="0"/>
              </a:rPr>
              <a:t>: The actual spending of </a:t>
            </a:r>
            <a:r>
              <a:rPr lang="en-ZA" sz="1600" kern="0" dirty="0" smtClean="0">
                <a:latin typeface="Arial" panose="020B0604020202020204" pitchFamily="34" charset="0"/>
                <a:ea typeface="Tahoma" panose="020B0604030504040204" pitchFamily="34" charset="0"/>
                <a:cs typeface="Arial" panose="020B0604020202020204" pitchFamily="34" charset="0"/>
              </a:rPr>
              <a:t>R45 million (46.15%) </a:t>
            </a:r>
            <a:r>
              <a:rPr lang="en-ZA" sz="1600" kern="0" dirty="0">
                <a:latin typeface="Arial" panose="020B0604020202020204" pitchFamily="34" charset="0"/>
                <a:ea typeface="Tahoma" panose="020B0604030504040204" pitchFamily="34" charset="0"/>
                <a:cs typeface="Arial" panose="020B0604020202020204" pitchFamily="34" charset="0"/>
              </a:rPr>
              <a:t>against the spending plan of </a:t>
            </a:r>
            <a:r>
              <a:rPr lang="en-ZA" sz="1600" kern="0" dirty="0" smtClean="0">
                <a:latin typeface="Arial" panose="020B0604020202020204" pitchFamily="34" charset="0"/>
                <a:ea typeface="Tahoma" panose="020B0604030504040204" pitchFamily="34" charset="0"/>
                <a:cs typeface="Arial" panose="020B0604020202020204" pitchFamily="34" charset="0"/>
              </a:rPr>
              <a:t>R46 </a:t>
            </a:r>
            <a:r>
              <a:rPr lang="en-ZA" sz="1600" kern="0" dirty="0">
                <a:latin typeface="Arial" panose="020B0604020202020204" pitchFamily="34" charset="0"/>
                <a:ea typeface="Tahoma" panose="020B0604030504040204" pitchFamily="34" charset="0"/>
                <a:cs typeface="Arial" panose="020B0604020202020204" pitchFamily="34" charset="0"/>
              </a:rPr>
              <a:t>million </a:t>
            </a:r>
            <a:r>
              <a:rPr lang="en-ZA" sz="1600" kern="0" dirty="0" smtClean="0">
                <a:latin typeface="Arial" panose="020B0604020202020204" pitchFamily="34" charset="0"/>
                <a:ea typeface="Tahoma" panose="020B0604030504040204" pitchFamily="34" charset="0"/>
                <a:cs typeface="Arial" panose="020B0604020202020204" pitchFamily="34" charset="0"/>
              </a:rPr>
              <a:t>(47.86%) </a:t>
            </a:r>
            <a:r>
              <a:rPr lang="en-ZA" sz="1600" kern="0" dirty="0">
                <a:latin typeface="Arial" panose="020B0604020202020204" pitchFamily="34" charset="0"/>
                <a:ea typeface="Tahoma" panose="020B0604030504040204" pitchFamily="34" charset="0"/>
                <a:cs typeface="Arial" panose="020B0604020202020204" pitchFamily="34" charset="0"/>
              </a:rPr>
              <a:t>resulting in </a:t>
            </a:r>
            <a:r>
              <a:rPr lang="en-ZA" sz="1600" kern="0" dirty="0" smtClean="0">
                <a:latin typeface="Arial" panose="020B0604020202020204" pitchFamily="34" charset="0"/>
                <a:ea typeface="Tahoma" panose="020B0604030504040204" pitchFamily="34" charset="0"/>
                <a:cs typeface="Arial" panose="020B0604020202020204" pitchFamily="34" charset="0"/>
              </a:rPr>
              <a:t>R1,7 million (1.71%) in line with the spending plan</a:t>
            </a:r>
            <a:endParaRPr lang="en-ZA" sz="1600" kern="0" dirty="0">
              <a:solidFill>
                <a:srgbClr val="FF0000"/>
              </a:solidFill>
              <a:latin typeface="Arial" panose="020B0604020202020204" pitchFamily="34" charset="0"/>
              <a:ea typeface="Tahoma" panose="020B0604030504040204" pitchFamily="34" charset="0"/>
              <a:cs typeface="Arial" panose="020B0604020202020204" pitchFamily="34" charset="0"/>
            </a:endParaRPr>
          </a:p>
        </p:txBody>
      </p:sp>
      <p:sp>
        <p:nvSpPr>
          <p:cNvPr id="10" name="Rectangle 2"/>
          <p:cNvSpPr txBox="1">
            <a:spLocks noChangeArrowheads="1"/>
          </p:cNvSpPr>
          <p:nvPr/>
        </p:nvSpPr>
        <p:spPr bwMode="auto">
          <a:xfrm>
            <a:off x="228600" y="577850"/>
            <a:ext cx="8648700" cy="830997"/>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defTabSz="914400"/>
            <a:r>
              <a:rPr lang="en-ZA" kern="0" dirty="0">
                <a:solidFill>
                  <a:srgbClr val="003300"/>
                </a:solidFill>
                <a:latin typeface="Arial" panose="020B0604020202020204" pitchFamily="34" charset="0"/>
                <a:ea typeface="Tahoma" panose="020B0604030504040204" pitchFamily="34" charset="0"/>
                <a:cs typeface="Arial" panose="020B0604020202020204" pitchFamily="34" charset="0"/>
              </a:rPr>
              <a:t>B. SUMMARY OF THE NATIONAL STATE OF EXPENDITURE </a:t>
            </a:r>
            <a:r>
              <a:rPr lang="en-ZA" kern="0" dirty="0" smtClean="0">
                <a:solidFill>
                  <a:srgbClr val="003300"/>
                </a:solidFill>
                <a:latin typeface="Arial" panose="020B0604020202020204" pitchFamily="34" charset="0"/>
                <a:ea typeface="Tahoma" panose="020B0604030504040204" pitchFamily="34" charset="0"/>
                <a:cs typeface="Arial" panose="020B0604020202020204" pitchFamily="34" charset="0"/>
              </a:rPr>
              <a:t>PER PROGRAMME  </a:t>
            </a:r>
            <a:r>
              <a:rPr lang="en-ZA" kern="0" dirty="0">
                <a:solidFill>
                  <a:srgbClr val="003300"/>
                </a:solidFill>
                <a:latin typeface="Arial" panose="020B0604020202020204" pitchFamily="34" charset="0"/>
                <a:ea typeface="Tahoma" panose="020B0604030504040204" pitchFamily="34" charset="0"/>
                <a:cs typeface="Arial" panose="020B0604020202020204" pitchFamily="34" charset="0"/>
              </a:rPr>
              <a:t>FOR  THE YEAR TO DATE : 31 DECEMBER 2019</a:t>
            </a:r>
          </a:p>
          <a:p>
            <a:pPr algn="ctr" defTabSz="914400"/>
            <a:endParaRPr lang="en-ZA" kern="0" dirty="0">
              <a:solidFill>
                <a:srgbClr val="003300"/>
              </a:solidFill>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xmlns="" val="1729463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0" y="414998"/>
            <a:ext cx="9036496" cy="28091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10" name="Rectangle 2"/>
          <p:cNvSpPr txBox="1">
            <a:spLocks noChangeArrowheads="1"/>
          </p:cNvSpPr>
          <p:nvPr/>
        </p:nvSpPr>
        <p:spPr bwMode="auto">
          <a:xfrm>
            <a:off x="314324" y="555456"/>
            <a:ext cx="8620125" cy="830997"/>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defTabSz="914400"/>
            <a:r>
              <a:rPr lang="en-ZA" kern="0" dirty="0">
                <a:solidFill>
                  <a:srgbClr val="003300"/>
                </a:solidFill>
                <a:latin typeface="Arial" panose="020B0604020202020204" pitchFamily="34" charset="0"/>
                <a:ea typeface="Tahoma" panose="020B0604030504040204" pitchFamily="34" charset="0"/>
                <a:cs typeface="Arial" panose="020B0604020202020204" pitchFamily="34" charset="0"/>
              </a:rPr>
              <a:t>B. SUMMARY OF THE NATIONAL STATE OF EXPENDITURE PER PROGRAMME  FOR  THE YEAR TO DATE : 31 DECEMBER </a:t>
            </a:r>
            <a:r>
              <a:rPr lang="en-ZA" kern="0" dirty="0" smtClean="0">
                <a:solidFill>
                  <a:srgbClr val="003300"/>
                </a:solidFill>
                <a:latin typeface="Arial" panose="020B0604020202020204" pitchFamily="34" charset="0"/>
                <a:ea typeface="Tahoma" panose="020B0604030504040204" pitchFamily="34" charset="0"/>
                <a:cs typeface="Arial" panose="020B0604020202020204" pitchFamily="34" charset="0"/>
              </a:rPr>
              <a:t>2019</a:t>
            </a:r>
            <a:endParaRPr lang="en-US" kern="0"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ctr" defTabSz="914400"/>
            <a:endParaRPr lang="en-ZA" kern="0" dirty="0">
              <a:solidFill>
                <a:srgbClr val="00330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xmlns="" val="2861780340"/>
              </p:ext>
            </p:extLst>
          </p:nvPr>
        </p:nvGraphicFramePr>
        <p:xfrm>
          <a:off x="758825" y="1512888"/>
          <a:ext cx="7300913" cy="4338637"/>
        </p:xfrm>
        <a:graphic>
          <a:graphicData uri="http://schemas.openxmlformats.org/presentationml/2006/ole">
            <p:oleObj spid="_x0000_s72745" name="Worksheet" r:id="rId3" imgW="8200966" imgH="3162240" progId="Excel.Sheet.12">
              <p:embed/>
            </p:oleObj>
          </a:graphicData>
        </a:graphic>
      </p:graphicFrame>
    </p:spTree>
    <p:extLst>
      <p:ext uri="{BB962C8B-B14F-4D97-AF65-F5344CB8AC3E}">
        <p14:creationId xmlns:p14="http://schemas.microsoft.com/office/powerpoint/2010/main" xmlns="" val="199704584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0" y="496765"/>
            <a:ext cx="9036496" cy="3933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10" name="Rectangle 3"/>
          <p:cNvSpPr txBox="1">
            <a:spLocks noChangeArrowheads="1"/>
          </p:cNvSpPr>
          <p:nvPr/>
        </p:nvSpPr>
        <p:spPr bwMode="auto">
          <a:xfrm>
            <a:off x="591570" y="1367315"/>
            <a:ext cx="8095230" cy="5687583"/>
          </a:xfrm>
          <a:prstGeom prst="rect">
            <a:avLst/>
          </a:prstGeom>
          <a:noFill/>
          <a:ln w="12700" algn="ctr">
            <a:noFill/>
            <a:miter lim="800000"/>
            <a:headEnd/>
            <a:tailEnd/>
          </a:ln>
        </p:spPr>
        <p:txBody>
          <a:bodyPr vert="horz" wrap="square" lIns="0" tIns="0" rIns="0" bIns="0" numCol="1" anchor="t" anchorCtr="0" compatLnSpc="1">
            <a:prstTxWarp prst="textNoShape">
              <a:avLst/>
            </a:prstTxWarp>
            <a:spAutoFit/>
          </a:bodyPr>
          <a:lstStyle>
            <a:lvl1pPr marL="266700" indent="-266700"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mn-lt"/>
                <a:ea typeface="+mn-ea"/>
                <a:cs typeface="+mn-cs"/>
              </a:defRPr>
            </a:lvl1pPr>
            <a:lvl2pPr marL="458788" indent="-188913"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mn-lt"/>
                <a:cs typeface="+mn-cs"/>
              </a:defRPr>
            </a:lvl2pPr>
            <a:lvl3pPr marL="623888" indent="-161925"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mn-lt"/>
                <a:cs typeface="+mn-cs"/>
              </a:defRPr>
            </a:lvl3pPr>
            <a:lvl4pPr marL="793750" indent="-166688"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mn-lt"/>
                <a:cs typeface="+mn-cs"/>
              </a:defRPr>
            </a:lvl4pPr>
            <a:lvl5pPr marL="955675" indent="-158750"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mn-lt"/>
                <a:cs typeface="+mn-cs"/>
              </a:defRPr>
            </a:lvl5pPr>
            <a:lvl6pPr marL="1414356"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520"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685"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5851"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algn="just" eaLnBrk="1" hangingPunct="1">
              <a:lnSpc>
                <a:spcPct val="150000"/>
              </a:lnSpc>
              <a:spcBef>
                <a:spcPts val="800"/>
              </a:spcBef>
              <a:buClrTx/>
              <a:buFont typeface="Wingdings" panose="05000000000000000000" pitchFamily="2" charset="2"/>
              <a:buChar char="q"/>
            </a:pPr>
            <a:r>
              <a:rPr lang="en-US" sz="1300" b="1" dirty="0" smtClean="0">
                <a:latin typeface="Arial" panose="020B0604020202020204" pitchFamily="34" charset="0"/>
                <a:ea typeface="Tahoma" panose="020B0604030504040204" pitchFamily="34" charset="0"/>
                <a:cs typeface="Arial" panose="020B0604020202020204" pitchFamily="34" charset="0"/>
              </a:rPr>
              <a:t>Programme Incarceration: </a:t>
            </a:r>
            <a:r>
              <a:rPr lang="en-ZA" sz="1300" dirty="0">
                <a:latin typeface="Arial" panose="020B0604020202020204" pitchFamily="34" charset="0"/>
                <a:ea typeface="Tahoma" panose="020B0604030504040204" pitchFamily="34" charset="0"/>
                <a:cs typeface="Arial" panose="020B0604020202020204" pitchFamily="34" charset="0"/>
              </a:rPr>
              <a:t>The actual spending of programme Incarceration is </a:t>
            </a:r>
            <a:r>
              <a:rPr lang="en-ZA" sz="1300" dirty="0" smtClean="0">
                <a:latin typeface="Arial" panose="020B0604020202020204" pitchFamily="34" charset="0"/>
                <a:ea typeface="Tahoma" panose="020B0604030504040204" pitchFamily="34" charset="0"/>
                <a:cs typeface="Arial" panose="020B0604020202020204" pitchFamily="34" charset="0"/>
              </a:rPr>
              <a:t>R10,677 billion (70.99%) </a:t>
            </a:r>
            <a:r>
              <a:rPr lang="en-ZA" sz="1300" dirty="0">
                <a:latin typeface="Arial" panose="020B0604020202020204" pitchFamily="34" charset="0"/>
                <a:ea typeface="Tahoma" panose="020B0604030504040204" pitchFamily="34" charset="0"/>
                <a:cs typeface="Arial" panose="020B0604020202020204" pitchFamily="34" charset="0"/>
              </a:rPr>
              <a:t>against the spending plan of </a:t>
            </a:r>
            <a:r>
              <a:rPr lang="en-ZA" sz="1300" dirty="0" smtClean="0">
                <a:latin typeface="Arial" panose="020B0604020202020204" pitchFamily="34" charset="0"/>
                <a:ea typeface="Tahoma" panose="020B0604030504040204" pitchFamily="34" charset="0"/>
                <a:cs typeface="Arial" panose="020B0604020202020204" pitchFamily="34" charset="0"/>
              </a:rPr>
              <a:t>R11,119 </a:t>
            </a:r>
            <a:r>
              <a:rPr lang="en-ZA" sz="1300" dirty="0">
                <a:latin typeface="Arial" panose="020B0604020202020204" pitchFamily="34" charset="0"/>
                <a:ea typeface="Tahoma" panose="020B0604030504040204" pitchFamily="34" charset="0"/>
                <a:cs typeface="Arial" panose="020B0604020202020204" pitchFamily="34" charset="0"/>
              </a:rPr>
              <a:t>billion </a:t>
            </a:r>
            <a:r>
              <a:rPr lang="en-ZA" sz="1300" dirty="0" smtClean="0">
                <a:latin typeface="Arial" panose="020B0604020202020204" pitchFamily="34" charset="0"/>
                <a:ea typeface="Tahoma" panose="020B0604030504040204" pitchFamily="34" charset="0"/>
                <a:cs typeface="Arial" panose="020B0604020202020204" pitchFamily="34" charset="0"/>
              </a:rPr>
              <a:t>(73.93%) </a:t>
            </a:r>
            <a:r>
              <a:rPr lang="en-ZA" sz="1300" dirty="0">
                <a:latin typeface="Arial" panose="020B0604020202020204" pitchFamily="34" charset="0"/>
                <a:ea typeface="Tahoma" panose="020B0604030504040204" pitchFamily="34" charset="0"/>
                <a:cs typeface="Arial" panose="020B0604020202020204" pitchFamily="34" charset="0"/>
              </a:rPr>
              <a:t>resulting in </a:t>
            </a:r>
            <a:r>
              <a:rPr lang="en-ZA" sz="1300" dirty="0" smtClean="0">
                <a:latin typeface="Arial" panose="020B0604020202020204" pitchFamily="34" charset="0"/>
                <a:ea typeface="Tahoma" panose="020B0604030504040204" pitchFamily="34" charset="0"/>
                <a:cs typeface="Arial" panose="020B0604020202020204" pitchFamily="34" charset="0"/>
              </a:rPr>
              <a:t>R442 million underspending as a result of the following:</a:t>
            </a:r>
            <a:endParaRPr lang="en-ZA" sz="1300" dirty="0">
              <a:latin typeface="Arial" panose="020B0604020202020204" pitchFamily="34" charset="0"/>
              <a:ea typeface="Tahoma" panose="020B0604030504040204" pitchFamily="34" charset="0"/>
              <a:cs typeface="Arial" panose="020B0604020202020204" pitchFamily="34" charset="0"/>
            </a:endParaRPr>
          </a:p>
          <a:p>
            <a:pPr lvl="0" algn="just" eaLnBrk="1" hangingPunct="1">
              <a:lnSpc>
                <a:spcPct val="150000"/>
              </a:lnSpc>
              <a:spcBef>
                <a:spcPts val="800"/>
              </a:spcBef>
              <a:buClrTx/>
              <a:buFont typeface="Wingdings" panose="05000000000000000000" pitchFamily="2" charset="2"/>
              <a:buChar char="q"/>
            </a:pPr>
            <a:r>
              <a:rPr lang="en-US" sz="1300" b="1" dirty="0" smtClean="0">
                <a:latin typeface="Arial" panose="020B0604020202020204" pitchFamily="34" charset="0"/>
                <a:ea typeface="Tahoma" panose="020B0604030504040204" pitchFamily="34" charset="0"/>
                <a:cs typeface="Arial" panose="020B0604020202020204" pitchFamily="34" charset="0"/>
              </a:rPr>
              <a:t>Compensation of Employees</a:t>
            </a:r>
            <a:r>
              <a:rPr lang="en-US" sz="1300" dirty="0" smtClean="0">
                <a:latin typeface="Arial" panose="020B0604020202020204" pitchFamily="34" charset="0"/>
                <a:ea typeface="Tahoma" panose="020B0604030504040204" pitchFamily="34" charset="0"/>
                <a:cs typeface="Arial" panose="020B0604020202020204" pitchFamily="34" charset="0"/>
              </a:rPr>
              <a:t>: </a:t>
            </a:r>
            <a:r>
              <a:rPr lang="en-ZA" sz="1300" dirty="0">
                <a:latin typeface="Arial" panose="020B0604020202020204" pitchFamily="34" charset="0"/>
                <a:ea typeface="Tahoma" panose="020B0604030504040204" pitchFamily="34" charset="0"/>
                <a:cs typeface="Arial" panose="020B0604020202020204" pitchFamily="34" charset="0"/>
              </a:rPr>
              <a:t>The actual spending of </a:t>
            </a:r>
            <a:r>
              <a:rPr lang="en-ZA" sz="1300" dirty="0" smtClean="0">
                <a:latin typeface="Arial" panose="020B0604020202020204" pitchFamily="34" charset="0"/>
                <a:ea typeface="Tahoma" panose="020B0604030504040204" pitchFamily="34" charset="0"/>
                <a:cs typeface="Arial" panose="020B0604020202020204" pitchFamily="34" charset="0"/>
              </a:rPr>
              <a:t>R7,974 billion (72.11%) </a:t>
            </a:r>
            <a:r>
              <a:rPr lang="en-ZA" sz="1300" dirty="0">
                <a:latin typeface="Arial" panose="020B0604020202020204" pitchFamily="34" charset="0"/>
                <a:ea typeface="Tahoma" panose="020B0604030504040204" pitchFamily="34" charset="0"/>
                <a:cs typeface="Arial" panose="020B0604020202020204" pitchFamily="34" charset="0"/>
              </a:rPr>
              <a:t>against the spending plan of </a:t>
            </a:r>
            <a:r>
              <a:rPr lang="en-ZA" sz="1300" dirty="0" smtClean="0">
                <a:latin typeface="Arial" panose="020B0604020202020204" pitchFamily="34" charset="0"/>
                <a:ea typeface="Tahoma" panose="020B0604030504040204" pitchFamily="34" charset="0"/>
                <a:cs typeface="Arial" panose="020B0604020202020204" pitchFamily="34" charset="0"/>
              </a:rPr>
              <a:t>R8,110 billion (73.33%) </a:t>
            </a:r>
            <a:r>
              <a:rPr lang="en-ZA" sz="1300" dirty="0">
                <a:latin typeface="Arial" panose="020B0604020202020204" pitchFamily="34" charset="0"/>
                <a:ea typeface="Tahoma" panose="020B0604030504040204" pitchFamily="34" charset="0"/>
                <a:cs typeface="Arial" panose="020B0604020202020204" pitchFamily="34" charset="0"/>
              </a:rPr>
              <a:t>resulting in </a:t>
            </a:r>
            <a:r>
              <a:rPr lang="en-ZA" sz="1300" dirty="0" smtClean="0">
                <a:latin typeface="Arial" panose="020B0604020202020204" pitchFamily="34" charset="0"/>
                <a:ea typeface="Tahoma" panose="020B0604030504040204" pitchFamily="34" charset="0"/>
                <a:cs typeface="Arial" panose="020B0604020202020204" pitchFamily="34" charset="0"/>
              </a:rPr>
              <a:t>R135 million underspending </a:t>
            </a:r>
            <a:r>
              <a:rPr lang="en-ZA" sz="1300" dirty="0">
                <a:latin typeface="Arial" panose="020B0604020202020204" pitchFamily="34" charset="0"/>
                <a:ea typeface="Tahoma" panose="020B0604030504040204" pitchFamily="34" charset="0"/>
                <a:cs typeface="Arial" panose="020B0604020202020204" pitchFamily="34" charset="0"/>
              </a:rPr>
              <a:t>as a result of funded vacant </a:t>
            </a:r>
            <a:r>
              <a:rPr lang="en-ZA" sz="1300" dirty="0" smtClean="0">
                <a:latin typeface="Arial" panose="020B0604020202020204" pitchFamily="34" charset="0"/>
                <a:ea typeface="Tahoma" panose="020B0604030504040204" pitchFamily="34" charset="0"/>
                <a:cs typeface="Arial" panose="020B0604020202020204" pitchFamily="34" charset="0"/>
              </a:rPr>
              <a:t>posts</a:t>
            </a:r>
          </a:p>
          <a:p>
            <a:pPr algn="just" eaLnBrk="1" hangingPunct="1">
              <a:lnSpc>
                <a:spcPct val="150000"/>
              </a:lnSpc>
              <a:spcBef>
                <a:spcPts val="800"/>
              </a:spcBef>
              <a:buClrTx/>
              <a:buFont typeface="Wingdings" panose="05000000000000000000" pitchFamily="2" charset="2"/>
              <a:buChar char="q"/>
            </a:pPr>
            <a:r>
              <a:rPr lang="en-ZA" sz="1300" kern="0" dirty="0">
                <a:latin typeface="Arial" panose="020B0604020202020204" pitchFamily="34" charset="0"/>
                <a:ea typeface="Tahoma" panose="020B0604030504040204" pitchFamily="34" charset="0"/>
                <a:cs typeface="Arial" panose="020B0604020202020204" pitchFamily="34" charset="0"/>
              </a:rPr>
              <a:t>The department has commenced with the process of aligning PERSAL to HRBP tool and the finalisation of the process was delayed as a result of the development of service delivery model in line with the Public Service Regulations. The other reason for the delays was the reconfiguration of the roles and new functions introduced as well as the alignment of the new DCS structure. The permanent funded establishment as published in 2019 ENE was reported to be </a:t>
            </a:r>
            <a:r>
              <a:rPr lang="en-ZA" sz="1300" kern="0" dirty="0" smtClean="0">
                <a:latin typeface="Arial" panose="020B0604020202020204" pitchFamily="34" charset="0"/>
                <a:ea typeface="Tahoma" panose="020B0604030504040204" pitchFamily="34" charset="0"/>
                <a:cs typeface="Arial" panose="020B0604020202020204" pitchFamily="34" charset="0"/>
              </a:rPr>
              <a:t>27,139 </a:t>
            </a:r>
            <a:r>
              <a:rPr lang="en-ZA" sz="1300" kern="0" dirty="0">
                <a:latin typeface="Arial" panose="020B0604020202020204" pitchFamily="34" charset="0"/>
                <a:ea typeface="Tahoma" panose="020B0604030504040204" pitchFamily="34" charset="0"/>
                <a:cs typeface="Arial" panose="020B0604020202020204" pitchFamily="34" charset="0"/>
              </a:rPr>
              <a:t>against permanent PERSAL establishment of </a:t>
            </a:r>
            <a:r>
              <a:rPr lang="en-ZA" sz="1300" kern="0" dirty="0" smtClean="0">
                <a:latin typeface="Arial" panose="020B0604020202020204" pitchFamily="34" charset="0"/>
                <a:ea typeface="Tahoma" panose="020B0604030504040204" pitchFamily="34" charset="0"/>
                <a:cs typeface="Arial" panose="020B0604020202020204" pitchFamily="34" charset="0"/>
              </a:rPr>
              <a:t>28,463 </a:t>
            </a:r>
            <a:r>
              <a:rPr lang="en-ZA" sz="1300" kern="0" dirty="0">
                <a:latin typeface="Arial" panose="020B0604020202020204" pitchFamily="34" charset="0"/>
                <a:ea typeface="Tahoma" panose="020B0604030504040204" pitchFamily="34" charset="0"/>
                <a:cs typeface="Arial" panose="020B0604020202020204" pitchFamily="34" charset="0"/>
              </a:rPr>
              <a:t>resulting in a variance of </a:t>
            </a:r>
            <a:r>
              <a:rPr lang="en-ZA" sz="1300" kern="0" dirty="0" smtClean="0">
                <a:latin typeface="Arial" panose="020B0604020202020204" pitchFamily="34" charset="0"/>
                <a:ea typeface="Tahoma" panose="020B0604030504040204" pitchFamily="34" charset="0"/>
                <a:cs typeface="Arial" panose="020B0604020202020204" pitchFamily="34" charset="0"/>
              </a:rPr>
              <a:t>1,324 posts</a:t>
            </a:r>
          </a:p>
          <a:p>
            <a:pPr lvl="0" algn="just" eaLnBrk="1" hangingPunct="1">
              <a:lnSpc>
                <a:spcPct val="150000"/>
              </a:lnSpc>
              <a:spcBef>
                <a:spcPts val="800"/>
              </a:spcBef>
              <a:buClrTx/>
              <a:buFont typeface="Wingdings" panose="05000000000000000000" pitchFamily="2" charset="2"/>
              <a:buChar char="q"/>
            </a:pPr>
            <a:r>
              <a:rPr lang="en-ZA" sz="1300" dirty="0">
                <a:latin typeface="Arial" panose="020B0604020202020204" pitchFamily="34" charset="0"/>
                <a:ea typeface="Tahoma" panose="020B0604030504040204" pitchFamily="34" charset="0"/>
                <a:cs typeface="Arial" panose="020B0604020202020204" pitchFamily="34" charset="0"/>
              </a:rPr>
              <a:t>Hereunder is the analysis of filled and vacant posts as per HRBP tool and PERSAL as at </a:t>
            </a:r>
            <a:r>
              <a:rPr lang="en-ZA" sz="1300" dirty="0" smtClean="0">
                <a:latin typeface="Arial" panose="020B0604020202020204" pitchFamily="34" charset="0"/>
                <a:ea typeface="Tahoma" panose="020B0604030504040204" pitchFamily="34" charset="0"/>
                <a:cs typeface="Arial" panose="020B0604020202020204" pitchFamily="34" charset="0"/>
              </a:rPr>
              <a:t>31 December </a:t>
            </a:r>
            <a:r>
              <a:rPr lang="en-ZA" sz="1300" dirty="0">
                <a:latin typeface="Arial" panose="020B0604020202020204" pitchFamily="34" charset="0"/>
                <a:ea typeface="Tahoma" panose="020B0604030504040204" pitchFamily="34" charset="0"/>
                <a:cs typeface="Arial" panose="020B0604020202020204" pitchFamily="34" charset="0"/>
              </a:rPr>
              <a:t>2019:</a:t>
            </a:r>
          </a:p>
          <a:p>
            <a:pPr algn="just" eaLnBrk="1" hangingPunct="1">
              <a:lnSpc>
                <a:spcPct val="150000"/>
              </a:lnSpc>
              <a:spcBef>
                <a:spcPts val="1200"/>
              </a:spcBef>
              <a:buClrTx/>
              <a:buFont typeface="Wingdings" panose="05000000000000000000" pitchFamily="2" charset="2"/>
              <a:buChar char="q"/>
            </a:pPr>
            <a:endParaRPr lang="en-ZA" sz="1300" kern="0" dirty="0">
              <a:latin typeface="Arial" panose="020B0604020202020204" pitchFamily="34" charset="0"/>
              <a:ea typeface="Tahoma" panose="020B0604030504040204" pitchFamily="34" charset="0"/>
              <a:cs typeface="Arial" panose="020B0604020202020204" pitchFamily="34" charset="0"/>
            </a:endParaRPr>
          </a:p>
          <a:p>
            <a:pPr lvl="0" algn="just" eaLnBrk="1" hangingPunct="1">
              <a:lnSpc>
                <a:spcPct val="150000"/>
              </a:lnSpc>
              <a:spcBef>
                <a:spcPts val="1200"/>
              </a:spcBef>
              <a:buClrTx/>
              <a:buFont typeface="Wingdings" panose="05000000000000000000" pitchFamily="2" charset="2"/>
              <a:buChar char="q"/>
            </a:pPr>
            <a:endParaRPr lang="en-ZA" sz="1300" dirty="0" smtClean="0">
              <a:latin typeface="Arial" panose="020B0604020202020204" pitchFamily="34" charset="0"/>
              <a:ea typeface="Tahoma" panose="020B0604030504040204" pitchFamily="34" charset="0"/>
              <a:cs typeface="Arial" panose="020B0604020202020204" pitchFamily="34" charset="0"/>
            </a:endParaRPr>
          </a:p>
          <a:p>
            <a:pPr lvl="0" algn="just" eaLnBrk="1" hangingPunct="1">
              <a:lnSpc>
                <a:spcPct val="150000"/>
              </a:lnSpc>
              <a:spcBef>
                <a:spcPts val="1200"/>
              </a:spcBef>
              <a:buClrTx/>
              <a:buFont typeface="Wingdings" panose="05000000000000000000" pitchFamily="2" charset="2"/>
              <a:buChar char="q"/>
            </a:pPr>
            <a:endParaRPr lang="en-ZA" sz="1300" dirty="0">
              <a:latin typeface="Arial" panose="020B0604020202020204" pitchFamily="34" charset="0"/>
              <a:ea typeface="Tahoma" panose="020B0604030504040204" pitchFamily="34" charset="0"/>
              <a:cs typeface="Arial" panose="020B0604020202020204" pitchFamily="34" charset="0"/>
            </a:endParaRPr>
          </a:p>
        </p:txBody>
      </p:sp>
      <p:sp>
        <p:nvSpPr>
          <p:cNvPr id="11" name="Rectangle 2"/>
          <p:cNvSpPr txBox="1">
            <a:spLocks noChangeArrowheads="1"/>
          </p:cNvSpPr>
          <p:nvPr/>
        </p:nvSpPr>
        <p:spPr bwMode="auto">
          <a:xfrm>
            <a:off x="283606" y="532033"/>
            <a:ext cx="8472630" cy="830997"/>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defTabSz="914400"/>
            <a:r>
              <a:rPr lang="en-ZA" kern="0" dirty="0" smtClean="0">
                <a:solidFill>
                  <a:srgbClr val="003300"/>
                </a:solidFill>
                <a:latin typeface="Arial" panose="020B0604020202020204" pitchFamily="34" charset="0"/>
                <a:ea typeface="Tahoma" panose="020B0604030504040204" pitchFamily="34" charset="0"/>
                <a:cs typeface="Arial" panose="020B0604020202020204" pitchFamily="34" charset="0"/>
              </a:rPr>
              <a:t>B. </a:t>
            </a:r>
            <a:r>
              <a:rPr lang="en-ZA" kern="0" dirty="0">
                <a:solidFill>
                  <a:srgbClr val="003300"/>
                </a:solidFill>
                <a:latin typeface="Arial" panose="020B0604020202020204" pitchFamily="34" charset="0"/>
                <a:ea typeface="Tahoma" panose="020B0604030504040204" pitchFamily="34" charset="0"/>
                <a:cs typeface="Arial" panose="020B0604020202020204" pitchFamily="34" charset="0"/>
              </a:rPr>
              <a:t>ANALYSIS OF THE  NATIONAL STATE OF EXPENDITURE PER PROGRAMME  FOR  THE YEAR TO DATE : 31 DECEMBER 2019</a:t>
            </a:r>
          </a:p>
          <a:p>
            <a:pPr algn="ctr" defTabSz="914400"/>
            <a:endParaRPr lang="en-ZA" kern="0" dirty="0">
              <a:solidFill>
                <a:srgbClr val="00330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2" name="Object 11"/>
          <p:cNvGraphicFramePr>
            <a:graphicFrameLocks noChangeAspect="1"/>
          </p:cNvGraphicFramePr>
          <p:nvPr>
            <p:extLst>
              <p:ext uri="{D42A27DB-BD31-4B8C-83A1-F6EECF244321}">
                <p14:modId xmlns:p14="http://schemas.microsoft.com/office/powerpoint/2010/main" xmlns="" val="309240433"/>
              </p:ext>
            </p:extLst>
          </p:nvPr>
        </p:nvGraphicFramePr>
        <p:xfrm>
          <a:off x="869666" y="5346700"/>
          <a:ext cx="7539038" cy="1277610"/>
        </p:xfrm>
        <a:graphic>
          <a:graphicData uri="http://schemas.openxmlformats.org/presentationml/2006/ole">
            <p:oleObj spid="_x0000_s73769" name="Worksheet" r:id="rId3" imgW="12325356" imgH="1266840" progId="Excel.Sheet.12">
              <p:embed/>
            </p:oleObj>
          </a:graphicData>
        </a:graphic>
      </p:graphicFrame>
    </p:spTree>
    <p:extLst>
      <p:ext uri="{BB962C8B-B14F-4D97-AF65-F5344CB8AC3E}">
        <p14:creationId xmlns:p14="http://schemas.microsoft.com/office/powerpoint/2010/main" xmlns="" val="13803207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0" y="496765"/>
            <a:ext cx="9036496" cy="3933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10" name="Rectangle 3"/>
          <p:cNvSpPr txBox="1">
            <a:spLocks noChangeArrowheads="1"/>
          </p:cNvSpPr>
          <p:nvPr/>
        </p:nvSpPr>
        <p:spPr bwMode="auto">
          <a:xfrm>
            <a:off x="406623" y="1177857"/>
            <a:ext cx="8223250" cy="5526000"/>
          </a:xfrm>
          <a:prstGeom prst="rect">
            <a:avLst/>
          </a:prstGeom>
          <a:noFill/>
          <a:ln w="12700" algn="ctr">
            <a:noFill/>
            <a:miter lim="800000"/>
            <a:headEnd/>
            <a:tailEnd/>
          </a:ln>
        </p:spPr>
        <p:txBody>
          <a:bodyPr vert="horz" wrap="square" lIns="0" tIns="0" rIns="0" bIns="0" numCol="1" anchor="t" anchorCtr="0" compatLnSpc="1">
            <a:prstTxWarp prst="textNoShape">
              <a:avLst/>
            </a:prstTxWarp>
            <a:spAutoFit/>
          </a:bodyPr>
          <a:lstStyle>
            <a:lvl1pPr marL="266700" indent="-266700"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mn-lt"/>
                <a:ea typeface="+mn-ea"/>
                <a:cs typeface="+mn-cs"/>
              </a:defRPr>
            </a:lvl1pPr>
            <a:lvl2pPr marL="458788" indent="-188913"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mn-lt"/>
                <a:cs typeface="+mn-cs"/>
              </a:defRPr>
            </a:lvl2pPr>
            <a:lvl3pPr marL="623888" indent="-161925"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mn-lt"/>
                <a:cs typeface="+mn-cs"/>
              </a:defRPr>
            </a:lvl3pPr>
            <a:lvl4pPr marL="793750" indent="-166688"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mn-lt"/>
                <a:cs typeface="+mn-cs"/>
              </a:defRPr>
            </a:lvl4pPr>
            <a:lvl5pPr marL="955675" indent="-158750"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mn-lt"/>
                <a:cs typeface="+mn-cs"/>
              </a:defRPr>
            </a:lvl5pPr>
            <a:lvl6pPr marL="1414356"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520"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685"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5851"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algn="just" eaLnBrk="1" hangingPunct="1">
              <a:lnSpc>
                <a:spcPct val="150000"/>
              </a:lnSpc>
              <a:spcBef>
                <a:spcPts val="1200"/>
              </a:spcBef>
              <a:buClrTx/>
              <a:buFont typeface="Wingdings" panose="05000000000000000000" pitchFamily="2" charset="2"/>
              <a:buChar char="q"/>
            </a:pPr>
            <a:r>
              <a:rPr lang="en-US" sz="1300" b="1" dirty="0">
                <a:latin typeface="Arial" panose="020B0604020202020204" pitchFamily="34" charset="0"/>
                <a:ea typeface="Tahoma" panose="020B0604030504040204" pitchFamily="34" charset="0"/>
                <a:cs typeface="Arial" panose="020B0604020202020204" pitchFamily="34" charset="0"/>
              </a:rPr>
              <a:t>Goods and Services: </a:t>
            </a:r>
            <a:r>
              <a:rPr lang="en-US" sz="1300" dirty="0">
                <a:latin typeface="Arial" panose="020B0604020202020204" pitchFamily="34" charset="0"/>
                <a:ea typeface="Tahoma" panose="020B0604030504040204" pitchFamily="34" charset="0"/>
                <a:cs typeface="Arial" panose="020B0604020202020204" pitchFamily="34" charset="0"/>
              </a:rPr>
              <a:t>The actual spending of </a:t>
            </a:r>
            <a:r>
              <a:rPr lang="en-US" sz="1300" dirty="0" smtClean="0">
                <a:latin typeface="Arial" panose="020B0604020202020204" pitchFamily="34" charset="0"/>
                <a:ea typeface="Tahoma" panose="020B0604030504040204" pitchFamily="34" charset="0"/>
                <a:cs typeface="Arial" panose="020B0604020202020204" pitchFamily="34" charset="0"/>
              </a:rPr>
              <a:t>R2,349 billion (71.01%) </a:t>
            </a:r>
            <a:r>
              <a:rPr lang="en-US" sz="1300" dirty="0">
                <a:latin typeface="Arial" panose="020B0604020202020204" pitchFamily="34" charset="0"/>
                <a:ea typeface="Tahoma" panose="020B0604030504040204" pitchFamily="34" charset="0"/>
                <a:cs typeface="Arial" panose="020B0604020202020204" pitchFamily="34" charset="0"/>
              </a:rPr>
              <a:t>against the spending plan of </a:t>
            </a:r>
            <a:r>
              <a:rPr lang="en-US" sz="1300" dirty="0" smtClean="0">
                <a:latin typeface="Arial" panose="020B0604020202020204" pitchFamily="34" charset="0"/>
                <a:ea typeface="Tahoma" panose="020B0604030504040204" pitchFamily="34" charset="0"/>
                <a:cs typeface="Arial" panose="020B0604020202020204" pitchFamily="34" charset="0"/>
              </a:rPr>
              <a:t>R2,490 </a:t>
            </a:r>
            <a:r>
              <a:rPr lang="en-US" sz="1300" dirty="0">
                <a:latin typeface="Arial" panose="020B0604020202020204" pitchFamily="34" charset="0"/>
                <a:ea typeface="Tahoma" panose="020B0604030504040204" pitchFamily="34" charset="0"/>
                <a:cs typeface="Arial" panose="020B0604020202020204" pitchFamily="34" charset="0"/>
              </a:rPr>
              <a:t>b</a:t>
            </a:r>
            <a:r>
              <a:rPr lang="en-US" sz="1300" dirty="0" smtClean="0">
                <a:latin typeface="Arial" panose="020B0604020202020204" pitchFamily="34" charset="0"/>
                <a:ea typeface="Tahoma" panose="020B0604030504040204" pitchFamily="34" charset="0"/>
                <a:cs typeface="Arial" panose="020B0604020202020204" pitchFamily="34" charset="0"/>
              </a:rPr>
              <a:t>illion (75.28%) </a:t>
            </a:r>
            <a:r>
              <a:rPr lang="en-US" sz="1300" dirty="0">
                <a:latin typeface="Arial" panose="020B0604020202020204" pitchFamily="34" charset="0"/>
                <a:ea typeface="Tahoma" panose="020B0604030504040204" pitchFamily="34" charset="0"/>
                <a:cs typeface="Arial" panose="020B0604020202020204" pitchFamily="34" charset="0"/>
              </a:rPr>
              <a:t>resulting in </a:t>
            </a:r>
            <a:r>
              <a:rPr lang="en-US" sz="1300" dirty="0" smtClean="0">
                <a:latin typeface="Arial" panose="020B0604020202020204" pitchFamily="34" charset="0"/>
                <a:ea typeface="Tahoma" panose="020B0604030504040204" pitchFamily="34" charset="0"/>
                <a:cs typeface="Arial" panose="020B0604020202020204" pitchFamily="34" charset="0"/>
              </a:rPr>
              <a:t>R141 </a:t>
            </a:r>
            <a:r>
              <a:rPr lang="en-US" sz="1300" dirty="0">
                <a:latin typeface="Arial" panose="020B0604020202020204" pitchFamily="34" charset="0"/>
                <a:ea typeface="Tahoma" panose="020B0604030504040204" pitchFamily="34" charset="0"/>
                <a:cs typeface="Arial" panose="020B0604020202020204" pitchFamily="34" charset="0"/>
              </a:rPr>
              <a:t>million </a:t>
            </a:r>
            <a:r>
              <a:rPr lang="en-US" sz="1300" dirty="0" smtClean="0">
                <a:latin typeface="Arial" panose="020B0604020202020204" pitchFamily="34" charset="0"/>
                <a:ea typeface="Tahoma" panose="020B0604030504040204" pitchFamily="34" charset="0"/>
                <a:cs typeface="Arial" panose="020B0604020202020204" pitchFamily="34" charset="0"/>
              </a:rPr>
              <a:t>underspending </a:t>
            </a:r>
            <a:r>
              <a:rPr lang="en-ZA" sz="1300" dirty="0" smtClean="0">
                <a:latin typeface="Arial" panose="020B0604020202020204" pitchFamily="34" charset="0"/>
                <a:ea typeface="Tahoma" panose="020B0604030504040204" pitchFamily="34" charset="0"/>
                <a:cs typeface="Arial" panose="020B0604020202020204" pitchFamily="34" charset="0"/>
              </a:rPr>
              <a:t>due to outstanding invoices for municipal services for the month of November amounting to R103 million as well as on item Agency and support/outsourced services for payments of inmates recovery fee at PPP correctional centres</a:t>
            </a:r>
          </a:p>
          <a:p>
            <a:pPr algn="just" eaLnBrk="1" hangingPunct="1">
              <a:lnSpc>
                <a:spcPct val="150000"/>
              </a:lnSpc>
              <a:spcBef>
                <a:spcPts val="1200"/>
              </a:spcBef>
              <a:buClrTx/>
              <a:buFont typeface="Wingdings" panose="05000000000000000000" pitchFamily="2" charset="2"/>
              <a:buChar char="q"/>
            </a:pPr>
            <a:r>
              <a:rPr lang="en-ZA" sz="1300" b="1" dirty="0" smtClean="0">
                <a:latin typeface="Arial" panose="020B0604020202020204" pitchFamily="34" charset="0"/>
                <a:ea typeface="Tahoma" panose="020B0604030504040204" pitchFamily="34" charset="0"/>
                <a:cs typeface="Arial" panose="020B0604020202020204" pitchFamily="34" charset="0"/>
              </a:rPr>
              <a:t>Interest </a:t>
            </a:r>
            <a:r>
              <a:rPr lang="en-ZA" sz="1300" b="1" dirty="0">
                <a:latin typeface="Arial" panose="020B0604020202020204" pitchFamily="34" charset="0"/>
                <a:ea typeface="Tahoma" panose="020B0604030504040204" pitchFamily="34" charset="0"/>
                <a:cs typeface="Arial" panose="020B0604020202020204" pitchFamily="34" charset="0"/>
              </a:rPr>
              <a:t>on Rent on Land: </a:t>
            </a:r>
            <a:r>
              <a:rPr lang="en-ZA" sz="1300" dirty="0">
                <a:latin typeface="Arial" panose="020B0604020202020204" pitchFamily="34" charset="0"/>
                <a:ea typeface="Tahoma" panose="020B0604030504040204" pitchFamily="34" charset="0"/>
                <a:cs typeface="Arial" panose="020B0604020202020204" pitchFamily="34" charset="0"/>
              </a:rPr>
              <a:t>There was an expenditure of </a:t>
            </a:r>
            <a:r>
              <a:rPr lang="en-ZA" sz="1300" dirty="0" smtClean="0">
                <a:latin typeface="Arial" panose="020B0604020202020204" pitchFamily="34" charset="0"/>
                <a:ea typeface="Tahoma" panose="020B0604030504040204" pitchFamily="34" charset="0"/>
                <a:cs typeface="Arial" panose="020B0604020202020204" pitchFamily="34" charset="0"/>
              </a:rPr>
              <a:t>R216 </a:t>
            </a:r>
            <a:r>
              <a:rPr lang="en-ZA" sz="1300" dirty="0">
                <a:latin typeface="Arial" panose="020B0604020202020204" pitchFamily="34" charset="0"/>
                <a:ea typeface="Tahoma" panose="020B0604030504040204" pitchFamily="34" charset="0"/>
                <a:cs typeface="Arial" panose="020B0604020202020204" pitchFamily="34" charset="0"/>
              </a:rPr>
              <a:t>thousand incurred against a zero budget mainly due to interest paid on overdue accounts in Head </a:t>
            </a:r>
            <a:r>
              <a:rPr lang="en-ZA" sz="1300" dirty="0" smtClean="0">
                <a:latin typeface="Arial" panose="020B0604020202020204" pitchFamily="34" charset="0"/>
                <a:ea typeface="Tahoma" panose="020B0604030504040204" pitchFamily="34" charset="0"/>
                <a:cs typeface="Arial" panose="020B0604020202020204" pitchFamily="34" charset="0"/>
              </a:rPr>
              <a:t>Office under this programme </a:t>
            </a:r>
          </a:p>
          <a:p>
            <a:pPr lvl="0" algn="just" eaLnBrk="1" hangingPunct="1">
              <a:lnSpc>
                <a:spcPct val="150000"/>
              </a:lnSpc>
              <a:spcBef>
                <a:spcPts val="1200"/>
              </a:spcBef>
              <a:buClrTx/>
              <a:buFont typeface="Wingdings" panose="05000000000000000000" pitchFamily="2" charset="2"/>
              <a:buChar char="q"/>
            </a:pPr>
            <a:r>
              <a:rPr lang="en-US" sz="1300" b="1" dirty="0" smtClean="0">
                <a:latin typeface="Arial" panose="020B0604020202020204" pitchFamily="34" charset="0"/>
                <a:ea typeface="Tahoma" panose="020B0604030504040204" pitchFamily="34" charset="0"/>
                <a:cs typeface="Arial" panose="020B0604020202020204" pitchFamily="34" charset="0"/>
              </a:rPr>
              <a:t>Transfers </a:t>
            </a:r>
            <a:r>
              <a:rPr lang="en-US" sz="1300" b="1" dirty="0">
                <a:latin typeface="Arial" panose="020B0604020202020204" pitchFamily="34" charset="0"/>
                <a:ea typeface="Tahoma" panose="020B0604030504040204" pitchFamily="34" charset="0"/>
                <a:cs typeface="Arial" panose="020B0604020202020204" pitchFamily="34" charset="0"/>
              </a:rPr>
              <a:t>and subsidies: </a:t>
            </a:r>
            <a:r>
              <a:rPr lang="en-US" sz="1300" dirty="0">
                <a:latin typeface="Arial" panose="020B0604020202020204" pitchFamily="34" charset="0"/>
                <a:ea typeface="Tahoma" panose="020B0604030504040204" pitchFamily="34" charset="0"/>
                <a:cs typeface="Arial" panose="020B0604020202020204" pitchFamily="34" charset="0"/>
              </a:rPr>
              <a:t>The actual spending of </a:t>
            </a:r>
            <a:r>
              <a:rPr lang="en-US" sz="1300" dirty="0" smtClean="0">
                <a:latin typeface="Arial" panose="020B0604020202020204" pitchFamily="34" charset="0"/>
                <a:ea typeface="Tahoma" panose="020B0604030504040204" pitchFamily="34" charset="0"/>
                <a:cs typeface="Arial" panose="020B0604020202020204" pitchFamily="34" charset="0"/>
              </a:rPr>
              <a:t>R62 </a:t>
            </a:r>
            <a:r>
              <a:rPr lang="en-US" sz="1300" dirty="0">
                <a:latin typeface="Arial" panose="020B0604020202020204" pitchFamily="34" charset="0"/>
                <a:ea typeface="Tahoma" panose="020B0604030504040204" pitchFamily="34" charset="0"/>
                <a:cs typeface="Arial" panose="020B0604020202020204" pitchFamily="34" charset="0"/>
              </a:rPr>
              <a:t>million </a:t>
            </a:r>
            <a:r>
              <a:rPr lang="en-US" sz="1300" dirty="0" smtClean="0">
                <a:latin typeface="Arial" panose="020B0604020202020204" pitchFamily="34" charset="0"/>
                <a:ea typeface="Tahoma" panose="020B0604030504040204" pitchFamily="34" charset="0"/>
                <a:cs typeface="Arial" panose="020B0604020202020204" pitchFamily="34" charset="0"/>
              </a:rPr>
              <a:t>(47.78%) </a:t>
            </a:r>
            <a:r>
              <a:rPr lang="en-US" sz="1300" dirty="0">
                <a:latin typeface="Arial" panose="020B0604020202020204" pitchFamily="34" charset="0"/>
                <a:ea typeface="Tahoma" panose="020B0604030504040204" pitchFamily="34" charset="0"/>
                <a:cs typeface="Arial" panose="020B0604020202020204" pitchFamily="34" charset="0"/>
              </a:rPr>
              <a:t>against the spending plan of </a:t>
            </a:r>
            <a:r>
              <a:rPr lang="en-US" sz="1300" dirty="0" smtClean="0">
                <a:latin typeface="Arial" panose="020B0604020202020204" pitchFamily="34" charset="0"/>
                <a:ea typeface="Tahoma" panose="020B0604030504040204" pitchFamily="34" charset="0"/>
                <a:cs typeface="Arial" panose="020B0604020202020204" pitchFamily="34" charset="0"/>
              </a:rPr>
              <a:t>R98 million (75.21%) </a:t>
            </a:r>
            <a:r>
              <a:rPr lang="en-US" sz="1300" dirty="0">
                <a:latin typeface="Arial" panose="020B0604020202020204" pitchFamily="34" charset="0"/>
                <a:ea typeface="Tahoma" panose="020B0604030504040204" pitchFamily="34" charset="0"/>
                <a:cs typeface="Arial" panose="020B0604020202020204" pitchFamily="34" charset="0"/>
              </a:rPr>
              <a:t>resulting in </a:t>
            </a:r>
            <a:r>
              <a:rPr lang="en-US" sz="1300" dirty="0" smtClean="0">
                <a:latin typeface="Arial" panose="020B0604020202020204" pitchFamily="34" charset="0"/>
                <a:ea typeface="Tahoma" panose="020B0604030504040204" pitchFamily="34" charset="0"/>
                <a:cs typeface="Arial" panose="020B0604020202020204" pitchFamily="34" charset="0"/>
              </a:rPr>
              <a:t>R36 million underspending </a:t>
            </a:r>
            <a:r>
              <a:rPr lang="en-US" sz="1300" dirty="0">
                <a:latin typeface="Arial" panose="020B0604020202020204" pitchFamily="34" charset="0"/>
                <a:ea typeface="Tahoma" panose="020B0604030504040204" pitchFamily="34" charset="0"/>
                <a:cs typeface="Arial" panose="020B0604020202020204" pitchFamily="34" charset="0"/>
              </a:rPr>
              <a:t>as </a:t>
            </a:r>
            <a:r>
              <a:rPr lang="en-US" sz="1300" dirty="0" smtClean="0">
                <a:latin typeface="Arial" panose="020B0604020202020204" pitchFamily="34" charset="0"/>
                <a:ea typeface="Tahoma" panose="020B0604030504040204" pitchFamily="34" charset="0"/>
                <a:cs typeface="Arial" panose="020B0604020202020204" pitchFamily="34" charset="0"/>
              </a:rPr>
              <a:t>a result </a:t>
            </a:r>
            <a:r>
              <a:rPr lang="en-US" sz="1300" dirty="0">
                <a:latin typeface="Arial" panose="020B0604020202020204" pitchFamily="34" charset="0"/>
                <a:ea typeface="Tahoma" panose="020B0604030504040204" pitchFamily="34" charset="0"/>
                <a:cs typeface="Arial" panose="020B0604020202020204" pitchFamily="34" charset="0"/>
              </a:rPr>
              <a:t>of lower than </a:t>
            </a:r>
            <a:r>
              <a:rPr lang="en-US" sz="1300" dirty="0" smtClean="0">
                <a:latin typeface="Arial" panose="020B0604020202020204" pitchFamily="34" charset="0"/>
                <a:ea typeface="Tahoma" panose="020B0604030504040204" pitchFamily="34" charset="0"/>
                <a:cs typeface="Arial" panose="020B0604020202020204" pitchFamily="34" charset="0"/>
              </a:rPr>
              <a:t>anticipated payments for </a:t>
            </a:r>
            <a:r>
              <a:rPr lang="en-US" sz="1300" dirty="0">
                <a:latin typeface="Arial" panose="020B0604020202020204" pitchFamily="34" charset="0"/>
                <a:ea typeface="Tahoma" panose="020B0604030504040204" pitchFamily="34" charset="0"/>
                <a:cs typeface="Arial" panose="020B0604020202020204" pitchFamily="34" charset="0"/>
              </a:rPr>
              <a:t>leave gratuity due for service </a:t>
            </a:r>
            <a:r>
              <a:rPr lang="en-US" sz="1300" dirty="0" smtClean="0">
                <a:latin typeface="Arial" panose="020B0604020202020204" pitchFamily="34" charset="0"/>
                <a:ea typeface="Tahoma" panose="020B0604030504040204" pitchFamily="34" charset="0"/>
                <a:cs typeface="Arial" panose="020B0604020202020204" pitchFamily="34" charset="0"/>
              </a:rPr>
              <a:t>terminations </a:t>
            </a:r>
            <a:endParaRPr lang="en-US" sz="1300" dirty="0">
              <a:latin typeface="Arial" panose="020B0604020202020204" pitchFamily="34" charset="0"/>
              <a:ea typeface="Tahoma" panose="020B0604030504040204" pitchFamily="34" charset="0"/>
              <a:cs typeface="Arial" panose="020B0604020202020204" pitchFamily="34" charset="0"/>
            </a:endParaRPr>
          </a:p>
          <a:p>
            <a:pPr lvl="0" algn="just" eaLnBrk="1" hangingPunct="1">
              <a:lnSpc>
                <a:spcPct val="150000"/>
              </a:lnSpc>
              <a:spcBef>
                <a:spcPts val="1200"/>
              </a:spcBef>
              <a:buClrTx/>
              <a:buFont typeface="Wingdings" panose="05000000000000000000" pitchFamily="2" charset="2"/>
              <a:buChar char="q"/>
            </a:pPr>
            <a:r>
              <a:rPr lang="en-US" sz="1300" b="1" dirty="0" smtClean="0">
                <a:latin typeface="Arial" panose="020B0604020202020204" pitchFamily="34" charset="0"/>
                <a:ea typeface="Tahoma" panose="020B0604030504040204" pitchFamily="34" charset="0"/>
                <a:cs typeface="Arial" panose="020B0604020202020204" pitchFamily="34" charset="0"/>
              </a:rPr>
              <a:t>Payments for capital assets: </a:t>
            </a:r>
            <a:r>
              <a:rPr lang="en-US" sz="1300" dirty="0" smtClean="0">
                <a:latin typeface="Arial" panose="020B0604020202020204" pitchFamily="34" charset="0"/>
                <a:ea typeface="Tahoma" panose="020B0604030504040204" pitchFamily="34" charset="0"/>
                <a:cs typeface="Arial" panose="020B0604020202020204" pitchFamily="34" charset="0"/>
              </a:rPr>
              <a:t>The actual spending of R292 million (53.68%) against the spending plan of R422 million (77.60%) resulting in R130 million under spending </a:t>
            </a:r>
            <a:r>
              <a:rPr lang="en-ZA" sz="1300" dirty="0" smtClean="0">
                <a:latin typeface="Arial" panose="020B0604020202020204" pitchFamily="34" charset="0"/>
                <a:ea typeface="Tahoma" panose="020B0604030504040204" pitchFamily="34" charset="0"/>
                <a:cs typeface="Arial" panose="020B0604020202020204" pitchFamily="34" charset="0"/>
              </a:rPr>
              <a:t>was mainly on item: </a:t>
            </a:r>
            <a:r>
              <a:rPr lang="en-ZA" sz="1300" dirty="0">
                <a:latin typeface="Arial" panose="020B0604020202020204" pitchFamily="34" charset="0"/>
                <a:ea typeface="Tahoma" panose="020B0604030504040204" pitchFamily="34" charset="0"/>
                <a:cs typeface="Arial" panose="020B0604020202020204" pitchFamily="34" charset="0"/>
              </a:rPr>
              <a:t>Buildings and Other Fixed Structures as a result of the delays in the tendering processes and appointment of contractors by DPW and project delays due to town planning </a:t>
            </a:r>
            <a:r>
              <a:rPr lang="en-ZA" sz="1300" dirty="0" smtClean="0">
                <a:latin typeface="Arial" panose="020B0604020202020204" pitchFamily="34" charset="0"/>
                <a:ea typeface="Tahoma" panose="020B0604030504040204" pitchFamily="34" charset="0"/>
                <a:cs typeface="Arial" panose="020B0604020202020204" pitchFamily="34" charset="0"/>
              </a:rPr>
              <a:t>processes. Majority of DCS Infrastructure capital works maintenance projects approved for implementation during 2019 ENE budgetary process were not aligned to the realistic spending plan. </a:t>
            </a:r>
            <a:r>
              <a:rPr lang="en-ZA" sz="1300" dirty="0">
                <a:latin typeface="Arial" panose="020B0604020202020204" pitchFamily="34" charset="0"/>
                <a:ea typeface="Tahoma" panose="020B0604030504040204" pitchFamily="34" charset="0"/>
                <a:cs typeface="Arial" panose="020B0604020202020204" pitchFamily="34" charset="0"/>
              </a:rPr>
              <a:t>The department has signed MoA on the </a:t>
            </a:r>
            <a:r>
              <a:rPr lang="en-ZA" sz="1300" dirty="0" smtClean="0">
                <a:latin typeface="Arial" panose="020B0604020202020204" pitchFamily="34" charset="0"/>
                <a:ea typeface="Tahoma" panose="020B0604030504040204" pitchFamily="34" charset="0"/>
                <a:cs typeface="Arial" panose="020B0604020202020204" pitchFamily="34" charset="0"/>
              </a:rPr>
              <a:t>23</a:t>
            </a:r>
            <a:r>
              <a:rPr lang="en-ZA" sz="1300" baseline="30000" dirty="0" smtClean="0">
                <a:latin typeface="Arial" panose="020B0604020202020204" pitchFamily="34" charset="0"/>
                <a:ea typeface="Tahoma" panose="020B0604030504040204" pitchFamily="34" charset="0"/>
                <a:cs typeface="Arial" panose="020B0604020202020204" pitchFamily="34" charset="0"/>
              </a:rPr>
              <a:t>rd</a:t>
            </a:r>
            <a:r>
              <a:rPr lang="en-ZA" sz="1300" dirty="0" smtClean="0">
                <a:latin typeface="Arial" panose="020B0604020202020204" pitchFamily="34" charset="0"/>
                <a:ea typeface="Tahoma" panose="020B0604030504040204" pitchFamily="34" charset="0"/>
                <a:cs typeface="Arial" panose="020B0604020202020204" pitchFamily="34" charset="0"/>
              </a:rPr>
              <a:t> of </a:t>
            </a:r>
            <a:r>
              <a:rPr lang="en-ZA" sz="1300" dirty="0">
                <a:latin typeface="Arial" panose="020B0604020202020204" pitchFamily="34" charset="0"/>
                <a:ea typeface="Tahoma" panose="020B0604030504040204" pitchFamily="34" charset="0"/>
                <a:cs typeface="Arial" panose="020B0604020202020204" pitchFamily="34" charset="0"/>
              </a:rPr>
              <a:t>August 2019 with Development Bank of South Africa (DBSA</a:t>
            </a:r>
            <a:r>
              <a:rPr lang="en-ZA" sz="1300" dirty="0" smtClean="0">
                <a:latin typeface="Arial" panose="020B0604020202020204" pitchFamily="34" charset="0"/>
                <a:ea typeface="Tahoma" panose="020B0604030504040204" pitchFamily="34" charset="0"/>
                <a:cs typeface="Arial" panose="020B0604020202020204" pitchFamily="34" charset="0"/>
              </a:rPr>
              <a:t>) to enlist it as an implementing agent to expedite the implementation of capital and maintenance infrastructure projects</a:t>
            </a:r>
            <a:endParaRPr lang="en-ZA" sz="1300" dirty="0">
              <a:latin typeface="Arial" panose="020B0604020202020204" pitchFamily="34" charset="0"/>
              <a:ea typeface="Tahoma" panose="020B0604030504040204" pitchFamily="34" charset="0"/>
              <a:cs typeface="Arial" panose="020B0604020202020204" pitchFamily="34" charset="0"/>
            </a:endParaRPr>
          </a:p>
        </p:txBody>
      </p:sp>
      <p:sp>
        <p:nvSpPr>
          <p:cNvPr id="11" name="Rectangle 2"/>
          <p:cNvSpPr txBox="1">
            <a:spLocks noChangeArrowheads="1"/>
          </p:cNvSpPr>
          <p:nvPr/>
        </p:nvSpPr>
        <p:spPr bwMode="auto">
          <a:xfrm>
            <a:off x="247650" y="528460"/>
            <a:ext cx="8681663" cy="553998"/>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defTabSz="914400"/>
            <a:r>
              <a:rPr lang="en-ZA" kern="0" dirty="0" smtClean="0">
                <a:solidFill>
                  <a:srgbClr val="003300"/>
                </a:solidFill>
                <a:latin typeface="Arial" panose="020B0604020202020204" pitchFamily="34" charset="0"/>
                <a:ea typeface="Tahoma" panose="020B0604030504040204" pitchFamily="34" charset="0"/>
                <a:cs typeface="Arial" panose="020B0604020202020204" pitchFamily="34" charset="0"/>
              </a:rPr>
              <a:t>B. ANALYSIS OF THE NATIONAL STATE OF EXPENDITURE PER PROGRAMME  FOR  THE YEAR TO DATE : </a:t>
            </a:r>
            <a:r>
              <a:rPr lang="en-ZA" kern="0" dirty="0">
                <a:solidFill>
                  <a:srgbClr val="003300"/>
                </a:solidFill>
                <a:latin typeface="Arial" panose="020B0604020202020204" pitchFamily="34" charset="0"/>
                <a:ea typeface="Tahoma" panose="020B0604030504040204" pitchFamily="34" charset="0"/>
                <a:cs typeface="Arial" panose="020B0604020202020204" pitchFamily="34" charset="0"/>
              </a:rPr>
              <a:t>31 DECEMBER 2019</a:t>
            </a:r>
          </a:p>
        </p:txBody>
      </p:sp>
    </p:spTree>
    <p:extLst>
      <p:ext uri="{BB962C8B-B14F-4D97-AF65-F5344CB8AC3E}">
        <p14:creationId xmlns:p14="http://schemas.microsoft.com/office/powerpoint/2010/main" xmlns="" val="392413785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882650" y="4847129"/>
            <a:ext cx="6594391" cy="1453612"/>
          </a:xfrm>
          <a:prstGeom prst="rect">
            <a:avLst/>
          </a:prstGeom>
        </p:spPr>
      </p:pic>
      <p:sp>
        <p:nvSpPr>
          <p:cNvPr id="9" name="Title 1"/>
          <p:cNvSpPr txBox="1">
            <a:spLocks/>
          </p:cNvSpPr>
          <p:nvPr/>
        </p:nvSpPr>
        <p:spPr bwMode="auto">
          <a:xfrm>
            <a:off x="0" y="577398"/>
            <a:ext cx="9036496" cy="457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11" name="Rectangle 2"/>
          <p:cNvSpPr txBox="1">
            <a:spLocks noChangeArrowheads="1"/>
          </p:cNvSpPr>
          <p:nvPr/>
        </p:nvSpPr>
        <p:spPr bwMode="auto">
          <a:xfrm>
            <a:off x="228600" y="577398"/>
            <a:ext cx="8715375" cy="830997"/>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defTabSz="914400"/>
            <a:r>
              <a:rPr lang="en-ZA" kern="0" dirty="0">
                <a:solidFill>
                  <a:srgbClr val="003300"/>
                </a:solidFill>
                <a:latin typeface="Arial" panose="020B0604020202020204" pitchFamily="34" charset="0"/>
                <a:ea typeface="Tahoma" panose="020B0604030504040204" pitchFamily="34" charset="0"/>
                <a:cs typeface="Arial" panose="020B0604020202020204" pitchFamily="34" charset="0"/>
              </a:rPr>
              <a:t>B. SUMMARY OF THE NATIONAL STATE OF EXPENDITURE PER PROGRAMME  FOR  THE YEAR TO DATE : 31 DECEMBER 2019</a:t>
            </a:r>
          </a:p>
          <a:p>
            <a:pPr algn="ctr" defTabSz="914400"/>
            <a:endParaRPr lang="en-ZA" kern="0" dirty="0">
              <a:solidFill>
                <a:srgbClr val="00330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xmlns="" val="341487707"/>
              </p:ext>
            </p:extLst>
          </p:nvPr>
        </p:nvGraphicFramePr>
        <p:xfrm>
          <a:off x="625475" y="1355725"/>
          <a:ext cx="7791450" cy="2803525"/>
        </p:xfrm>
        <a:graphic>
          <a:graphicData uri="http://schemas.openxmlformats.org/presentationml/2006/ole">
            <p:oleObj spid="_x0000_s74793" name="Worksheet" r:id="rId4" imgW="6848410" imgH="2228850" progId="Excel.Sheet.12">
              <p:embed/>
            </p:oleObj>
          </a:graphicData>
        </a:graphic>
      </p:graphicFrame>
      <p:sp>
        <p:nvSpPr>
          <p:cNvPr id="5" name="Rectangle 4"/>
          <p:cNvSpPr/>
          <p:nvPr/>
        </p:nvSpPr>
        <p:spPr>
          <a:xfrm>
            <a:off x="704850" y="4257182"/>
            <a:ext cx="7917945" cy="2280945"/>
          </a:xfrm>
          <a:prstGeom prst="rect">
            <a:avLst/>
          </a:prstGeom>
        </p:spPr>
        <p:txBody>
          <a:bodyPr wrap="square">
            <a:spAutoFit/>
          </a:bodyPr>
          <a:lstStyle/>
          <a:p>
            <a:pPr marL="266700" indent="-266700" algn="just" fontAlgn="base">
              <a:lnSpc>
                <a:spcPct val="150000"/>
              </a:lnSpc>
              <a:spcBef>
                <a:spcPts val="1200"/>
              </a:spcBef>
              <a:spcAft>
                <a:spcPct val="0"/>
              </a:spcAft>
              <a:buFont typeface="Wingdings" panose="05000000000000000000" pitchFamily="2" charset="2"/>
              <a:buChar char="q"/>
              <a:tabLst>
                <a:tab pos="1708150" algn="l"/>
              </a:tabLst>
            </a:pPr>
            <a:r>
              <a:rPr lang="en-US" sz="1500" dirty="0">
                <a:latin typeface="Arial" panose="020B0604020202020204" pitchFamily="34" charset="0"/>
                <a:ea typeface="Tahoma" panose="020B0604030504040204" pitchFamily="34" charset="0"/>
                <a:cs typeface="Arial" panose="020B0604020202020204" pitchFamily="34" charset="0"/>
              </a:rPr>
              <a:t>The actual spending of programme Rehabilitation is </a:t>
            </a:r>
            <a:r>
              <a:rPr lang="en-US" sz="1500" dirty="0" smtClean="0">
                <a:latin typeface="Arial" panose="020B0604020202020204" pitchFamily="34" charset="0"/>
                <a:ea typeface="Tahoma" panose="020B0604030504040204" pitchFamily="34" charset="0"/>
                <a:cs typeface="Arial" panose="020B0604020202020204" pitchFamily="34" charset="0"/>
              </a:rPr>
              <a:t>R1,331 billion (66.20%) </a:t>
            </a:r>
            <a:r>
              <a:rPr lang="en-US" sz="1500" dirty="0">
                <a:latin typeface="Arial" panose="020B0604020202020204" pitchFamily="34" charset="0"/>
                <a:ea typeface="Tahoma" panose="020B0604030504040204" pitchFamily="34" charset="0"/>
                <a:cs typeface="Arial" panose="020B0604020202020204" pitchFamily="34" charset="0"/>
              </a:rPr>
              <a:t>against the spending plan of </a:t>
            </a:r>
            <a:r>
              <a:rPr lang="en-US" sz="1500" dirty="0" smtClean="0">
                <a:latin typeface="Arial" panose="020B0604020202020204" pitchFamily="34" charset="0"/>
                <a:ea typeface="Tahoma" panose="020B0604030504040204" pitchFamily="34" charset="0"/>
                <a:cs typeface="Arial" panose="020B0604020202020204" pitchFamily="34" charset="0"/>
              </a:rPr>
              <a:t>R1,428 billion (71.01%) </a:t>
            </a:r>
            <a:r>
              <a:rPr lang="en-US" sz="1500" dirty="0">
                <a:latin typeface="Arial" panose="020B0604020202020204" pitchFamily="34" charset="0"/>
                <a:ea typeface="Tahoma" panose="020B0604030504040204" pitchFamily="34" charset="0"/>
                <a:cs typeface="Arial" panose="020B0604020202020204" pitchFamily="34" charset="0"/>
              </a:rPr>
              <a:t>resulting in </a:t>
            </a:r>
            <a:r>
              <a:rPr lang="en-US" sz="1500" dirty="0" smtClean="0">
                <a:latin typeface="Arial" panose="020B0604020202020204" pitchFamily="34" charset="0"/>
                <a:ea typeface="Tahoma" panose="020B0604030504040204" pitchFamily="34" charset="0"/>
                <a:cs typeface="Arial" panose="020B0604020202020204" pitchFamily="34" charset="0"/>
              </a:rPr>
              <a:t>R97 </a:t>
            </a:r>
            <a:r>
              <a:rPr lang="en-US" sz="1500" dirty="0">
                <a:latin typeface="Arial" panose="020B0604020202020204" pitchFamily="34" charset="0"/>
                <a:ea typeface="Tahoma" panose="020B0604030504040204" pitchFamily="34" charset="0"/>
                <a:cs typeface="Arial" panose="020B0604020202020204" pitchFamily="34" charset="0"/>
              </a:rPr>
              <a:t>million </a:t>
            </a:r>
            <a:r>
              <a:rPr lang="en-US" sz="1500" dirty="0" smtClean="0">
                <a:latin typeface="Arial" panose="020B0604020202020204" pitchFamily="34" charset="0"/>
                <a:ea typeface="Tahoma" panose="020B0604030504040204" pitchFamily="34" charset="0"/>
                <a:cs typeface="Arial" panose="020B0604020202020204" pitchFamily="34" charset="0"/>
              </a:rPr>
              <a:t>underspending </a:t>
            </a:r>
            <a:r>
              <a:rPr lang="en-US" sz="1500" dirty="0">
                <a:latin typeface="Arial" panose="020B0604020202020204" pitchFamily="34" charset="0"/>
                <a:ea typeface="Tahoma" panose="020B0604030504040204" pitchFamily="34" charset="0"/>
                <a:cs typeface="Arial" panose="020B0604020202020204" pitchFamily="34" charset="0"/>
              </a:rPr>
              <a:t>as a result of the following</a:t>
            </a:r>
            <a:r>
              <a:rPr lang="en-US" sz="1500" b="1" dirty="0">
                <a:latin typeface="Arial" panose="020B0604020202020204" pitchFamily="34" charset="0"/>
                <a:ea typeface="Tahoma" panose="020B0604030504040204" pitchFamily="34" charset="0"/>
                <a:cs typeface="Arial" panose="020B0604020202020204" pitchFamily="34" charset="0"/>
              </a:rPr>
              <a:t>:</a:t>
            </a:r>
          </a:p>
          <a:p>
            <a:pPr marL="266700" indent="-266700" algn="just" fontAlgn="base">
              <a:lnSpc>
                <a:spcPct val="150000"/>
              </a:lnSpc>
              <a:spcBef>
                <a:spcPts val="1200"/>
              </a:spcBef>
              <a:spcAft>
                <a:spcPct val="0"/>
              </a:spcAft>
              <a:buFont typeface="Wingdings" panose="05000000000000000000" pitchFamily="2" charset="2"/>
              <a:buChar char="q"/>
              <a:tabLst>
                <a:tab pos="1708150" algn="l"/>
              </a:tabLst>
            </a:pPr>
            <a:r>
              <a:rPr lang="en-US" sz="1500" dirty="0">
                <a:latin typeface="Arial" panose="020B0604020202020204" pitchFamily="34" charset="0"/>
                <a:ea typeface="Tahoma" panose="020B0604030504040204" pitchFamily="34" charset="0"/>
                <a:cs typeface="Arial" panose="020B0604020202020204" pitchFamily="34" charset="0"/>
              </a:rPr>
              <a:t> </a:t>
            </a:r>
            <a:r>
              <a:rPr lang="en-US" sz="1500" b="1" dirty="0">
                <a:latin typeface="Arial" panose="020B0604020202020204" pitchFamily="34" charset="0"/>
                <a:ea typeface="Tahoma" panose="020B0604030504040204" pitchFamily="34" charset="0"/>
                <a:cs typeface="Arial" panose="020B0604020202020204" pitchFamily="34" charset="0"/>
              </a:rPr>
              <a:t>Compensation of Employees: </a:t>
            </a:r>
            <a:r>
              <a:rPr lang="en-US" sz="1500" dirty="0">
                <a:latin typeface="Arial" panose="020B0604020202020204" pitchFamily="34" charset="0"/>
                <a:ea typeface="Tahoma" panose="020B0604030504040204" pitchFamily="34" charset="0"/>
                <a:cs typeface="Arial" panose="020B0604020202020204" pitchFamily="34" charset="0"/>
              </a:rPr>
              <a:t>The actual spending of </a:t>
            </a:r>
            <a:r>
              <a:rPr lang="en-US" sz="1500" dirty="0" smtClean="0">
                <a:latin typeface="Arial" panose="020B0604020202020204" pitchFamily="34" charset="0"/>
                <a:ea typeface="Tahoma" panose="020B0604030504040204" pitchFamily="34" charset="0"/>
                <a:cs typeface="Arial" panose="020B0604020202020204" pitchFamily="34" charset="0"/>
              </a:rPr>
              <a:t>R1,079 </a:t>
            </a:r>
            <a:r>
              <a:rPr lang="en-US" sz="1500" dirty="0">
                <a:latin typeface="Arial" panose="020B0604020202020204" pitchFamily="34" charset="0"/>
                <a:ea typeface="Tahoma" panose="020B0604030504040204" pitchFamily="34" charset="0"/>
                <a:cs typeface="Arial" panose="020B0604020202020204" pitchFamily="34" charset="0"/>
              </a:rPr>
              <a:t>b</a:t>
            </a:r>
            <a:r>
              <a:rPr lang="en-US" sz="1500" dirty="0" smtClean="0">
                <a:latin typeface="Arial" panose="020B0604020202020204" pitchFamily="34" charset="0"/>
                <a:ea typeface="Tahoma" panose="020B0604030504040204" pitchFamily="34" charset="0"/>
                <a:cs typeface="Arial" panose="020B0604020202020204" pitchFamily="34" charset="0"/>
              </a:rPr>
              <a:t>illion (72.40%) </a:t>
            </a:r>
            <a:r>
              <a:rPr lang="en-US" sz="1500" dirty="0">
                <a:latin typeface="Arial" panose="020B0604020202020204" pitchFamily="34" charset="0"/>
                <a:ea typeface="Tahoma" panose="020B0604030504040204" pitchFamily="34" charset="0"/>
                <a:cs typeface="Arial" panose="020B0604020202020204" pitchFamily="34" charset="0"/>
              </a:rPr>
              <a:t>against the spending plan of </a:t>
            </a:r>
            <a:r>
              <a:rPr lang="en-US" sz="1500" dirty="0" smtClean="0">
                <a:latin typeface="Arial" panose="020B0604020202020204" pitchFamily="34" charset="0"/>
                <a:ea typeface="Tahoma" panose="020B0604030504040204" pitchFamily="34" charset="0"/>
                <a:cs typeface="Arial" panose="020B0604020202020204" pitchFamily="34" charset="0"/>
              </a:rPr>
              <a:t>R1,088 </a:t>
            </a:r>
            <a:r>
              <a:rPr lang="en-US" sz="1500" dirty="0">
                <a:latin typeface="Arial" panose="020B0604020202020204" pitchFamily="34" charset="0"/>
                <a:ea typeface="Tahoma" panose="020B0604030504040204" pitchFamily="34" charset="0"/>
                <a:cs typeface="Arial" panose="020B0604020202020204" pitchFamily="34" charset="0"/>
              </a:rPr>
              <a:t>b</a:t>
            </a:r>
            <a:r>
              <a:rPr lang="en-US" sz="1500" dirty="0" smtClean="0">
                <a:latin typeface="Arial" panose="020B0604020202020204" pitchFamily="34" charset="0"/>
                <a:ea typeface="Tahoma" panose="020B0604030504040204" pitchFamily="34" charset="0"/>
                <a:cs typeface="Arial" panose="020B0604020202020204" pitchFamily="34" charset="0"/>
              </a:rPr>
              <a:t>illion (73.02%) </a:t>
            </a:r>
            <a:r>
              <a:rPr lang="en-US" sz="1500" dirty="0">
                <a:latin typeface="Arial" panose="020B0604020202020204" pitchFamily="34" charset="0"/>
                <a:ea typeface="Tahoma" panose="020B0604030504040204" pitchFamily="34" charset="0"/>
                <a:cs typeface="Arial" panose="020B0604020202020204" pitchFamily="34" charset="0"/>
              </a:rPr>
              <a:t>resulting in </a:t>
            </a:r>
            <a:r>
              <a:rPr lang="en-US" sz="1500" dirty="0" smtClean="0">
                <a:latin typeface="Arial" panose="020B0604020202020204" pitchFamily="34" charset="0"/>
                <a:ea typeface="Tahoma" panose="020B0604030504040204" pitchFamily="34" charset="0"/>
                <a:cs typeface="Arial" panose="020B0604020202020204" pitchFamily="34" charset="0"/>
              </a:rPr>
              <a:t>R9 million underspending as a result of the following: </a:t>
            </a:r>
          </a:p>
        </p:txBody>
      </p:sp>
    </p:spTree>
    <p:extLst>
      <p:ext uri="{BB962C8B-B14F-4D97-AF65-F5344CB8AC3E}">
        <p14:creationId xmlns:p14="http://schemas.microsoft.com/office/powerpoint/2010/main" xmlns="" val="15570794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882650" y="4482193"/>
            <a:ext cx="6594391" cy="1818548"/>
          </a:xfrm>
          <a:prstGeom prst="rect">
            <a:avLst/>
          </a:prstGeom>
        </p:spPr>
      </p:pic>
      <p:sp>
        <p:nvSpPr>
          <p:cNvPr id="9" name="Title 1"/>
          <p:cNvSpPr txBox="1">
            <a:spLocks/>
          </p:cNvSpPr>
          <p:nvPr/>
        </p:nvSpPr>
        <p:spPr bwMode="auto">
          <a:xfrm>
            <a:off x="0" y="577398"/>
            <a:ext cx="9036496" cy="457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11" name="Rectangle 2"/>
          <p:cNvSpPr txBox="1">
            <a:spLocks noChangeArrowheads="1"/>
          </p:cNvSpPr>
          <p:nvPr/>
        </p:nvSpPr>
        <p:spPr bwMode="auto">
          <a:xfrm>
            <a:off x="238126" y="538889"/>
            <a:ext cx="8705849" cy="775597"/>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defTabSz="914400"/>
            <a:r>
              <a:rPr lang="en-ZA" kern="0" dirty="0" smtClean="0">
                <a:solidFill>
                  <a:srgbClr val="003300"/>
                </a:solidFill>
                <a:latin typeface="Arial" panose="020B0604020202020204" pitchFamily="34" charset="0"/>
                <a:ea typeface="Tahoma" panose="020B0604030504040204" pitchFamily="34" charset="0"/>
                <a:cs typeface="Arial" panose="020B0604020202020204" pitchFamily="34" charset="0"/>
              </a:rPr>
              <a:t>B. </a:t>
            </a:r>
            <a:r>
              <a:rPr lang="en-ZA" sz="1800" kern="0" dirty="0">
                <a:solidFill>
                  <a:srgbClr val="003300"/>
                </a:solidFill>
                <a:latin typeface="Arial" panose="020B0604020202020204" pitchFamily="34" charset="0"/>
                <a:ea typeface="Tahoma" panose="020B0604030504040204" pitchFamily="34" charset="0"/>
                <a:cs typeface="Arial" panose="020B0604020202020204" pitchFamily="34" charset="0"/>
              </a:rPr>
              <a:t>SUMMARY OF </a:t>
            </a:r>
            <a:r>
              <a:rPr lang="en-ZA" sz="1800" kern="0" dirty="0" smtClean="0">
                <a:solidFill>
                  <a:srgbClr val="003300"/>
                </a:solidFill>
                <a:latin typeface="Arial" panose="020B0604020202020204" pitchFamily="34" charset="0"/>
                <a:ea typeface="Tahoma" panose="020B0604030504040204" pitchFamily="34" charset="0"/>
                <a:cs typeface="Arial" panose="020B0604020202020204" pitchFamily="34" charset="0"/>
              </a:rPr>
              <a:t>THE NATIONAL </a:t>
            </a:r>
            <a:r>
              <a:rPr lang="en-ZA" sz="1800" kern="0" dirty="0">
                <a:solidFill>
                  <a:srgbClr val="003300"/>
                </a:solidFill>
                <a:latin typeface="Arial" panose="020B0604020202020204" pitchFamily="34" charset="0"/>
                <a:ea typeface="Tahoma" panose="020B0604030504040204" pitchFamily="34" charset="0"/>
                <a:cs typeface="Arial" panose="020B0604020202020204" pitchFamily="34" charset="0"/>
              </a:rPr>
              <a:t>STATE OF EXPENDITURE PER PROGRAMME  FOR  THE YEAR TO DATE : 31 DECEMBER 2019</a:t>
            </a:r>
          </a:p>
          <a:p>
            <a:pPr algn="ctr" defTabSz="914400"/>
            <a:endParaRPr lang="en-ZA" sz="1800" kern="0" dirty="0">
              <a:solidFill>
                <a:srgbClr val="003300"/>
              </a:solidFill>
              <a:latin typeface="Tahoma" panose="020B0604030504040204" pitchFamily="34" charset="0"/>
              <a:ea typeface="Tahoma" panose="020B0604030504040204" pitchFamily="34" charset="0"/>
              <a:cs typeface="Tahoma" panose="020B0604030504040204" pitchFamily="34" charset="0"/>
            </a:endParaRPr>
          </a:p>
        </p:txBody>
      </p:sp>
      <p:sp>
        <p:nvSpPr>
          <p:cNvPr id="5" name="Rectangle 4"/>
          <p:cNvSpPr/>
          <p:nvPr/>
        </p:nvSpPr>
        <p:spPr>
          <a:xfrm>
            <a:off x="422471" y="1087218"/>
            <a:ext cx="8020020" cy="3745705"/>
          </a:xfrm>
          <a:prstGeom prst="rect">
            <a:avLst/>
          </a:prstGeom>
        </p:spPr>
        <p:txBody>
          <a:bodyPr wrap="square">
            <a:spAutoFit/>
          </a:bodyPr>
          <a:lstStyle/>
          <a:p>
            <a:pPr marL="285750" indent="-285750" algn="just">
              <a:lnSpc>
                <a:spcPct val="150000"/>
              </a:lnSpc>
              <a:spcBef>
                <a:spcPts val="1200"/>
              </a:spcBef>
              <a:buFont typeface="Wingdings" panose="05000000000000000000" pitchFamily="2" charset="2"/>
              <a:buChar char="q"/>
              <a:tabLst>
                <a:tab pos="2419350" algn="l"/>
              </a:tabLst>
            </a:pPr>
            <a:r>
              <a:rPr lang="en-ZA" sz="1400" kern="0" dirty="0" smtClean="0">
                <a:latin typeface="Arial" panose="020B0604020202020204" pitchFamily="34" charset="0"/>
                <a:ea typeface="Tahoma" panose="020B0604030504040204" pitchFamily="34" charset="0"/>
                <a:cs typeface="Arial" panose="020B0604020202020204" pitchFamily="34" charset="0"/>
              </a:rPr>
              <a:t>The </a:t>
            </a:r>
            <a:r>
              <a:rPr lang="en-ZA" sz="1400" kern="0" dirty="0">
                <a:latin typeface="Arial" panose="020B0604020202020204" pitchFamily="34" charset="0"/>
                <a:ea typeface="Tahoma" panose="020B0604030504040204" pitchFamily="34" charset="0"/>
                <a:cs typeface="Arial" panose="020B0604020202020204" pitchFamily="34" charset="0"/>
              </a:rPr>
              <a:t>department has commenced with the process of aligning PERSAL to HRBP tool and the finalisation of the process was delayed as a result of the development of service delivery model in line with the Public Service Regulations. The other reason for the delays was the reconfiguration of the roles and new functions introduced as well as the alignment of the new DCS </a:t>
            </a:r>
            <a:r>
              <a:rPr lang="en-ZA" sz="1400" kern="0" dirty="0" smtClean="0">
                <a:latin typeface="Arial" panose="020B0604020202020204" pitchFamily="34" charset="0"/>
                <a:ea typeface="Tahoma" panose="020B0604030504040204" pitchFamily="34" charset="0"/>
                <a:cs typeface="Arial" panose="020B0604020202020204" pitchFamily="34" charset="0"/>
              </a:rPr>
              <a:t>structure </a:t>
            </a:r>
            <a:endParaRPr lang="en-ZA" sz="1400" kern="0" dirty="0">
              <a:latin typeface="Arial" panose="020B0604020202020204" pitchFamily="34" charset="0"/>
              <a:ea typeface="Tahoma" panose="020B0604030504040204" pitchFamily="34" charset="0"/>
              <a:cs typeface="Arial" panose="020B0604020202020204" pitchFamily="34" charset="0"/>
            </a:endParaRPr>
          </a:p>
          <a:p>
            <a:pPr marL="285750" lvl="0" indent="-285750" algn="just">
              <a:lnSpc>
                <a:spcPct val="150000"/>
              </a:lnSpc>
              <a:spcBef>
                <a:spcPts val="1200"/>
              </a:spcBef>
              <a:buFont typeface="Wingdings" panose="05000000000000000000" pitchFamily="2" charset="2"/>
              <a:buChar char="q"/>
              <a:tabLst>
                <a:tab pos="2419350" algn="l"/>
              </a:tabLst>
            </a:pPr>
            <a:r>
              <a:rPr lang="en-ZA" sz="1400" kern="0" dirty="0" smtClean="0">
                <a:latin typeface="Arial" panose="020B0604020202020204" pitchFamily="34" charset="0"/>
                <a:ea typeface="Tahoma" panose="020B0604030504040204" pitchFamily="34" charset="0"/>
                <a:cs typeface="Arial" panose="020B0604020202020204" pitchFamily="34" charset="0"/>
              </a:rPr>
              <a:t>The </a:t>
            </a:r>
            <a:r>
              <a:rPr lang="en-ZA" sz="1400" kern="0" dirty="0">
                <a:solidFill>
                  <a:prstClr val="black"/>
                </a:solidFill>
                <a:latin typeface="Arial" panose="020B0604020202020204" pitchFamily="34" charset="0"/>
                <a:ea typeface="Tahoma" panose="020B0604030504040204" pitchFamily="34" charset="0"/>
                <a:cs typeface="Arial" panose="020B0604020202020204" pitchFamily="34" charset="0"/>
              </a:rPr>
              <a:t>permanent funded establishment as published in 2019 ENE was reported to be 2,140 against permanent PERSAL establishment of </a:t>
            </a:r>
            <a:r>
              <a:rPr lang="en-ZA" sz="1400" kern="0" dirty="0" smtClean="0">
                <a:solidFill>
                  <a:prstClr val="black"/>
                </a:solidFill>
                <a:latin typeface="Arial" panose="020B0604020202020204" pitchFamily="34" charset="0"/>
                <a:ea typeface="Tahoma" panose="020B0604030504040204" pitchFamily="34" charset="0"/>
                <a:cs typeface="Arial" panose="020B0604020202020204" pitchFamily="34" charset="0"/>
              </a:rPr>
              <a:t>2,506 </a:t>
            </a:r>
            <a:r>
              <a:rPr lang="en-ZA" sz="1400" kern="0" dirty="0">
                <a:solidFill>
                  <a:prstClr val="black"/>
                </a:solidFill>
                <a:latin typeface="Arial" panose="020B0604020202020204" pitchFamily="34" charset="0"/>
                <a:ea typeface="Tahoma" panose="020B0604030504040204" pitchFamily="34" charset="0"/>
                <a:cs typeface="Arial" panose="020B0604020202020204" pitchFamily="34" charset="0"/>
              </a:rPr>
              <a:t>resulting in a variance of </a:t>
            </a:r>
            <a:r>
              <a:rPr lang="en-ZA" sz="1400" kern="0" dirty="0" smtClean="0">
                <a:solidFill>
                  <a:prstClr val="black"/>
                </a:solidFill>
                <a:latin typeface="Arial" panose="020B0604020202020204" pitchFamily="34" charset="0"/>
                <a:ea typeface="Tahoma" panose="020B0604030504040204" pitchFamily="34" charset="0"/>
                <a:cs typeface="Arial" panose="020B0604020202020204" pitchFamily="34" charset="0"/>
              </a:rPr>
              <a:t>366 </a:t>
            </a:r>
            <a:r>
              <a:rPr lang="en-ZA" sz="1400" kern="0" dirty="0">
                <a:solidFill>
                  <a:prstClr val="black"/>
                </a:solidFill>
                <a:latin typeface="Arial" panose="020B0604020202020204" pitchFamily="34" charset="0"/>
                <a:ea typeface="Tahoma" panose="020B0604030504040204" pitchFamily="34" charset="0"/>
                <a:cs typeface="Arial" panose="020B0604020202020204" pitchFamily="34" charset="0"/>
              </a:rPr>
              <a:t>posts</a:t>
            </a:r>
          </a:p>
          <a:p>
            <a:pPr marL="285750" indent="-285750" algn="just">
              <a:lnSpc>
                <a:spcPct val="150000"/>
              </a:lnSpc>
              <a:spcBef>
                <a:spcPts val="1200"/>
              </a:spcBef>
              <a:buFont typeface="Wingdings" panose="05000000000000000000" pitchFamily="2" charset="2"/>
              <a:buChar char="q"/>
              <a:tabLst>
                <a:tab pos="2419350" algn="l"/>
              </a:tabLst>
            </a:pPr>
            <a:r>
              <a:rPr lang="en-ZA" sz="1400" kern="0" dirty="0">
                <a:latin typeface="Arial" panose="020B0604020202020204" pitchFamily="34" charset="0"/>
                <a:ea typeface="Tahoma" panose="020B0604030504040204" pitchFamily="34" charset="0"/>
                <a:cs typeface="Arial" panose="020B0604020202020204" pitchFamily="34" charset="0"/>
              </a:rPr>
              <a:t>Hereunder is the analysis of filled and vacant posts as per HRBP tool and PERSAL as at  </a:t>
            </a:r>
            <a:r>
              <a:rPr lang="en-ZA" sz="1400" kern="0" dirty="0" smtClean="0">
                <a:latin typeface="Arial" panose="020B0604020202020204" pitchFamily="34" charset="0"/>
                <a:ea typeface="Tahoma" panose="020B0604030504040204" pitchFamily="34" charset="0"/>
                <a:cs typeface="Arial" panose="020B0604020202020204" pitchFamily="34" charset="0"/>
              </a:rPr>
              <a:t>31 December </a:t>
            </a:r>
            <a:r>
              <a:rPr lang="en-ZA" sz="1400" kern="0" dirty="0">
                <a:latin typeface="Arial" panose="020B0604020202020204" pitchFamily="34" charset="0"/>
                <a:ea typeface="Tahoma" panose="020B0604030504040204" pitchFamily="34" charset="0"/>
                <a:cs typeface="Arial" panose="020B0604020202020204" pitchFamily="34" charset="0"/>
              </a:rPr>
              <a:t>2019:</a:t>
            </a:r>
          </a:p>
          <a:p>
            <a:pPr algn="just">
              <a:lnSpc>
                <a:spcPct val="150000"/>
              </a:lnSpc>
              <a:spcBef>
                <a:spcPts val="1200"/>
              </a:spcBef>
              <a:tabLst>
                <a:tab pos="2419350" algn="l"/>
              </a:tabLst>
            </a:pPr>
            <a:endParaRPr lang="en-ZA" sz="1400" kern="0" dirty="0">
              <a:solidFill>
                <a:prstClr val="black"/>
              </a:solidFill>
              <a:latin typeface="Arial" panose="020B0604020202020204" pitchFamily="34" charset="0"/>
              <a:ea typeface="Tahoma" panose="020B0604030504040204" pitchFamily="34" charset="0"/>
              <a:cs typeface="Arial" panose="020B0604020202020204" pitchFamily="34" charset="0"/>
            </a:endParaRPr>
          </a:p>
        </p:txBody>
      </p:sp>
      <p:graphicFrame>
        <p:nvGraphicFramePr>
          <p:cNvPr id="10" name="Object 9"/>
          <p:cNvGraphicFramePr>
            <a:graphicFrameLocks noChangeAspect="1"/>
          </p:cNvGraphicFramePr>
          <p:nvPr>
            <p:extLst>
              <p:ext uri="{D42A27DB-BD31-4B8C-83A1-F6EECF244321}">
                <p14:modId xmlns:p14="http://schemas.microsoft.com/office/powerpoint/2010/main" xmlns="" val="739877464"/>
              </p:ext>
            </p:extLst>
          </p:nvPr>
        </p:nvGraphicFramePr>
        <p:xfrm>
          <a:off x="882650" y="4553134"/>
          <a:ext cx="7274791" cy="1592036"/>
        </p:xfrm>
        <a:graphic>
          <a:graphicData uri="http://schemas.openxmlformats.org/presentationml/2006/ole">
            <p:oleObj spid="_x0000_s75817" name="Worksheet" r:id="rId4" imgW="12211089" imgH="1266840" progId="Excel.Sheet.12">
              <p:embed/>
            </p:oleObj>
          </a:graphicData>
        </a:graphic>
      </p:graphicFrame>
    </p:spTree>
    <p:extLst>
      <p:ext uri="{BB962C8B-B14F-4D97-AF65-F5344CB8AC3E}">
        <p14:creationId xmlns:p14="http://schemas.microsoft.com/office/powerpoint/2010/main" xmlns="" val="9736256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882650" y="4847129"/>
            <a:ext cx="6594391" cy="1453612"/>
          </a:xfrm>
          <a:prstGeom prst="rect">
            <a:avLst/>
          </a:prstGeom>
        </p:spPr>
      </p:pic>
      <p:sp>
        <p:nvSpPr>
          <p:cNvPr id="9" name="Title 1"/>
          <p:cNvSpPr txBox="1">
            <a:spLocks/>
          </p:cNvSpPr>
          <p:nvPr/>
        </p:nvSpPr>
        <p:spPr bwMode="auto">
          <a:xfrm>
            <a:off x="0" y="577398"/>
            <a:ext cx="9036496" cy="457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11" name="Rectangle 2"/>
          <p:cNvSpPr txBox="1">
            <a:spLocks noChangeArrowheads="1"/>
          </p:cNvSpPr>
          <p:nvPr/>
        </p:nvSpPr>
        <p:spPr bwMode="auto">
          <a:xfrm>
            <a:off x="228600" y="575856"/>
            <a:ext cx="8734425" cy="830997"/>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defTabSz="914400"/>
            <a:r>
              <a:rPr lang="en-ZA" kern="0" dirty="0">
                <a:solidFill>
                  <a:srgbClr val="003300"/>
                </a:solidFill>
                <a:latin typeface="Arial" panose="020B0604020202020204" pitchFamily="34" charset="0"/>
                <a:ea typeface="Tahoma" panose="020B0604030504040204" pitchFamily="34" charset="0"/>
                <a:cs typeface="Arial" panose="020B0604020202020204" pitchFamily="34" charset="0"/>
              </a:rPr>
              <a:t>B. SUMMARY OF THE NATIONAL STATE OF EXPENDITURE PER PROGRAMME  FOR  THE YEAR TO DATE : 31 DECEMBER 2019</a:t>
            </a:r>
          </a:p>
          <a:p>
            <a:pPr algn="ctr" defTabSz="914400"/>
            <a:endParaRPr lang="en-ZA" kern="0" dirty="0">
              <a:solidFill>
                <a:srgbClr val="003300"/>
              </a:solidFill>
              <a:latin typeface="Tahoma" panose="020B0604030504040204" pitchFamily="34" charset="0"/>
              <a:ea typeface="Tahoma" panose="020B0604030504040204" pitchFamily="34" charset="0"/>
              <a:cs typeface="Tahoma" panose="020B0604030504040204" pitchFamily="34" charset="0"/>
            </a:endParaRPr>
          </a:p>
        </p:txBody>
      </p:sp>
      <p:sp>
        <p:nvSpPr>
          <p:cNvPr id="5" name="Rectangle 4"/>
          <p:cNvSpPr/>
          <p:nvPr/>
        </p:nvSpPr>
        <p:spPr>
          <a:xfrm>
            <a:off x="419101" y="1265283"/>
            <a:ext cx="8124140" cy="5530809"/>
          </a:xfrm>
          <a:prstGeom prst="rect">
            <a:avLst/>
          </a:prstGeom>
        </p:spPr>
        <p:txBody>
          <a:bodyPr wrap="square">
            <a:spAutoFit/>
          </a:bodyPr>
          <a:lstStyle/>
          <a:p>
            <a:pPr marL="266700" indent="-266700" algn="just" fontAlgn="base">
              <a:lnSpc>
                <a:spcPct val="150000"/>
              </a:lnSpc>
              <a:spcBef>
                <a:spcPts val="1200"/>
              </a:spcBef>
              <a:spcAft>
                <a:spcPct val="0"/>
              </a:spcAft>
              <a:buFont typeface="Wingdings" panose="05000000000000000000" pitchFamily="2" charset="2"/>
              <a:buChar char="q"/>
              <a:tabLst>
                <a:tab pos="2419350" algn="l"/>
              </a:tabLst>
            </a:pPr>
            <a:r>
              <a:rPr lang="en-US" sz="1400" b="1" dirty="0" smtClean="0">
                <a:latin typeface="Arial" panose="020B0604020202020204" pitchFamily="34" charset="0"/>
                <a:ea typeface="Tahoma" panose="020B0604030504040204" pitchFamily="34" charset="0"/>
                <a:cs typeface="Arial" panose="020B0604020202020204" pitchFamily="34" charset="0"/>
              </a:rPr>
              <a:t>Goods </a:t>
            </a:r>
            <a:r>
              <a:rPr lang="en-US" sz="1400" b="1" dirty="0">
                <a:latin typeface="Arial" panose="020B0604020202020204" pitchFamily="34" charset="0"/>
                <a:ea typeface="Tahoma" panose="020B0604030504040204" pitchFamily="34" charset="0"/>
                <a:cs typeface="Arial" panose="020B0604020202020204" pitchFamily="34" charset="0"/>
              </a:rPr>
              <a:t>and Services: </a:t>
            </a:r>
            <a:r>
              <a:rPr lang="en-US" sz="1400" dirty="0">
                <a:latin typeface="Arial" panose="020B0604020202020204" pitchFamily="34" charset="0"/>
                <a:ea typeface="Tahoma" panose="020B0604030504040204" pitchFamily="34" charset="0"/>
                <a:cs typeface="Arial" panose="020B0604020202020204" pitchFamily="34" charset="0"/>
              </a:rPr>
              <a:t>The actual spending of </a:t>
            </a:r>
            <a:r>
              <a:rPr lang="en-US" sz="1400" dirty="0" smtClean="0">
                <a:latin typeface="Arial" panose="020B0604020202020204" pitchFamily="34" charset="0"/>
                <a:ea typeface="Tahoma" panose="020B0604030504040204" pitchFamily="34" charset="0"/>
                <a:cs typeface="Arial" panose="020B0604020202020204" pitchFamily="34" charset="0"/>
              </a:rPr>
              <a:t>R228 million (46.10%) </a:t>
            </a:r>
            <a:r>
              <a:rPr lang="en-US" sz="1400" dirty="0">
                <a:latin typeface="Arial" panose="020B0604020202020204" pitchFamily="34" charset="0"/>
                <a:ea typeface="Tahoma" panose="020B0604030504040204" pitchFamily="34" charset="0"/>
                <a:cs typeface="Arial" panose="020B0604020202020204" pitchFamily="34" charset="0"/>
              </a:rPr>
              <a:t>against the spending plan of </a:t>
            </a:r>
            <a:r>
              <a:rPr lang="en-US" sz="1400" dirty="0" smtClean="0">
                <a:latin typeface="Arial" panose="020B0604020202020204" pitchFamily="34" charset="0"/>
                <a:ea typeface="Tahoma" panose="020B0604030504040204" pitchFamily="34" charset="0"/>
                <a:cs typeface="Arial" panose="020B0604020202020204" pitchFamily="34" charset="0"/>
              </a:rPr>
              <a:t>R336 </a:t>
            </a:r>
            <a:r>
              <a:rPr lang="en-US" sz="1400" dirty="0">
                <a:latin typeface="Arial" panose="020B0604020202020204" pitchFamily="34" charset="0"/>
                <a:ea typeface="Tahoma" panose="020B0604030504040204" pitchFamily="34" charset="0"/>
                <a:cs typeface="Arial" panose="020B0604020202020204" pitchFamily="34" charset="0"/>
              </a:rPr>
              <a:t>million </a:t>
            </a:r>
            <a:r>
              <a:rPr lang="en-US" sz="1400" dirty="0" smtClean="0">
                <a:latin typeface="Arial" panose="020B0604020202020204" pitchFamily="34" charset="0"/>
                <a:ea typeface="Tahoma" panose="020B0604030504040204" pitchFamily="34" charset="0"/>
                <a:cs typeface="Arial" panose="020B0604020202020204" pitchFamily="34" charset="0"/>
              </a:rPr>
              <a:t>(67.83%) </a:t>
            </a:r>
            <a:r>
              <a:rPr lang="en-US" sz="1400" dirty="0">
                <a:latin typeface="Arial" panose="020B0604020202020204" pitchFamily="34" charset="0"/>
                <a:ea typeface="Tahoma" panose="020B0604030504040204" pitchFamily="34" charset="0"/>
                <a:cs typeface="Arial" panose="020B0604020202020204" pitchFamily="34" charset="0"/>
              </a:rPr>
              <a:t>resulting in </a:t>
            </a:r>
            <a:r>
              <a:rPr lang="en-US" sz="1400" dirty="0" smtClean="0">
                <a:latin typeface="Arial" panose="020B0604020202020204" pitchFamily="34" charset="0"/>
                <a:ea typeface="Tahoma" panose="020B0604030504040204" pitchFamily="34" charset="0"/>
                <a:cs typeface="Arial" panose="020B0604020202020204" pitchFamily="34" charset="0"/>
              </a:rPr>
              <a:t>R108 million underspending </a:t>
            </a:r>
            <a:r>
              <a:rPr lang="en-ZA" sz="1400" dirty="0">
                <a:latin typeface="Arial" panose="020B0604020202020204" pitchFamily="34" charset="0"/>
                <a:ea typeface="Tahoma" panose="020B0604030504040204" pitchFamily="34" charset="0"/>
                <a:cs typeface="Arial" panose="020B0604020202020204" pitchFamily="34" charset="0"/>
              </a:rPr>
              <a:t>on </a:t>
            </a:r>
            <a:r>
              <a:rPr lang="en-ZA" sz="1400" dirty="0" smtClean="0">
                <a:latin typeface="Arial" panose="020B0604020202020204" pitchFamily="34" charset="0"/>
                <a:ea typeface="Tahoma" panose="020B0604030504040204" pitchFamily="34" charset="0"/>
                <a:cs typeface="Arial" panose="020B0604020202020204" pitchFamily="34" charset="0"/>
              </a:rPr>
              <a:t>items: </a:t>
            </a:r>
            <a:r>
              <a:rPr lang="en-ZA" sz="1400" dirty="0">
                <a:latin typeface="Arial" panose="020B0604020202020204" pitchFamily="34" charset="0"/>
                <a:ea typeface="Tahoma" panose="020B0604030504040204" pitchFamily="34" charset="0"/>
                <a:cs typeface="Arial" panose="020B0604020202020204" pitchFamily="34" charset="0"/>
              </a:rPr>
              <a:t>Inventory: F</a:t>
            </a:r>
            <a:r>
              <a:rPr lang="en-ZA" sz="1400" dirty="0" smtClean="0">
                <a:latin typeface="Arial" panose="020B0604020202020204" pitchFamily="34" charset="0"/>
                <a:ea typeface="Tahoma" panose="020B0604030504040204" pitchFamily="34" charset="0"/>
                <a:cs typeface="Arial" panose="020B0604020202020204" pitchFamily="34" charset="0"/>
              </a:rPr>
              <a:t>arming supplies due to less procurement of animal feed and live stock and consumable supplies due to delays in the procurement of uniform and clothing for production </a:t>
            </a:r>
            <a:r>
              <a:rPr lang="en-ZA" sz="1400" dirty="0">
                <a:latin typeface="Arial" panose="020B0604020202020204" pitchFamily="34" charset="0"/>
                <a:ea typeface="Tahoma" panose="020B0604030504040204" pitchFamily="34" charset="0"/>
                <a:cs typeface="Arial" panose="020B0604020202020204" pitchFamily="34" charset="0"/>
              </a:rPr>
              <a:t>workshop as well as </a:t>
            </a:r>
            <a:r>
              <a:rPr lang="en-ZA" sz="1400" dirty="0" smtClean="0">
                <a:latin typeface="Arial" panose="020B0604020202020204" pitchFamily="34" charset="0"/>
                <a:ea typeface="Tahoma" panose="020B0604030504040204" pitchFamily="34" charset="0"/>
                <a:cs typeface="Arial" panose="020B0604020202020204" pitchFamily="34" charset="0"/>
              </a:rPr>
              <a:t>Inventory</a:t>
            </a:r>
            <a:r>
              <a:rPr lang="en-ZA" sz="1400" dirty="0">
                <a:latin typeface="Arial" panose="020B0604020202020204" pitchFamily="34" charset="0"/>
                <a:ea typeface="Tahoma" panose="020B0604030504040204" pitchFamily="34" charset="0"/>
                <a:cs typeface="Arial" panose="020B0604020202020204" pitchFamily="34" charset="0"/>
              </a:rPr>
              <a:t>: Clothing Materials and Accessories under activity Processable Materials as a result of delays in deliveries of </a:t>
            </a:r>
            <a:r>
              <a:rPr lang="en-ZA" sz="1400" dirty="0" smtClean="0">
                <a:latin typeface="Arial" panose="020B0604020202020204" pitchFamily="34" charset="0"/>
                <a:ea typeface="Tahoma" panose="020B0604030504040204" pitchFamily="34" charset="0"/>
                <a:cs typeface="Arial" panose="020B0604020202020204" pitchFamily="34" charset="0"/>
              </a:rPr>
              <a:t>materials which the last deliveries is expected to take place before the end of February 2019</a:t>
            </a:r>
          </a:p>
          <a:p>
            <a:pPr marL="266700" indent="-266700" algn="just" fontAlgn="base">
              <a:lnSpc>
                <a:spcPct val="150000"/>
              </a:lnSpc>
              <a:spcBef>
                <a:spcPts val="1200"/>
              </a:spcBef>
              <a:spcAft>
                <a:spcPct val="0"/>
              </a:spcAft>
              <a:buFont typeface="Wingdings" panose="05000000000000000000" pitchFamily="2" charset="2"/>
              <a:buChar char="q"/>
              <a:tabLst>
                <a:tab pos="2419350" algn="l"/>
              </a:tabLst>
            </a:pPr>
            <a:r>
              <a:rPr lang="en-US" sz="1400" b="1" dirty="0" smtClean="0">
                <a:latin typeface="Arial" panose="020B0604020202020204" pitchFamily="34" charset="0"/>
                <a:ea typeface="Tahoma" panose="020B0604030504040204" pitchFamily="34" charset="0"/>
                <a:cs typeface="Arial" panose="020B0604020202020204" pitchFamily="34" charset="0"/>
              </a:rPr>
              <a:t>Transfers </a:t>
            </a:r>
            <a:r>
              <a:rPr lang="en-US" sz="1400" b="1" dirty="0">
                <a:latin typeface="Arial" panose="020B0604020202020204" pitchFamily="34" charset="0"/>
                <a:ea typeface="Tahoma" panose="020B0604030504040204" pitchFamily="34" charset="0"/>
                <a:cs typeface="Arial" panose="020B0604020202020204" pitchFamily="34" charset="0"/>
              </a:rPr>
              <a:t>and subsidies: </a:t>
            </a:r>
            <a:r>
              <a:rPr lang="en-US" sz="1400" dirty="0">
                <a:latin typeface="Arial" panose="020B0604020202020204" pitchFamily="34" charset="0"/>
                <a:ea typeface="Tahoma" panose="020B0604030504040204" pitchFamily="34" charset="0"/>
                <a:cs typeface="Arial" panose="020B0604020202020204" pitchFamily="34" charset="0"/>
              </a:rPr>
              <a:t>The actual spending of </a:t>
            </a:r>
            <a:r>
              <a:rPr lang="en-US" sz="1400" dirty="0" smtClean="0">
                <a:latin typeface="Arial" panose="020B0604020202020204" pitchFamily="34" charset="0"/>
                <a:ea typeface="Tahoma" panose="020B0604030504040204" pitchFamily="34" charset="0"/>
                <a:cs typeface="Arial" panose="020B0604020202020204" pitchFamily="34" charset="0"/>
              </a:rPr>
              <a:t>R3 million (3871.01%) </a:t>
            </a:r>
            <a:r>
              <a:rPr lang="en-US" sz="1400" dirty="0">
                <a:latin typeface="Arial" panose="020B0604020202020204" pitchFamily="34" charset="0"/>
                <a:ea typeface="Tahoma" panose="020B0604030504040204" pitchFamily="34" charset="0"/>
                <a:cs typeface="Arial" panose="020B0604020202020204" pitchFamily="34" charset="0"/>
              </a:rPr>
              <a:t>against the spending plan of </a:t>
            </a:r>
            <a:r>
              <a:rPr lang="en-US" sz="1400" dirty="0" smtClean="0">
                <a:latin typeface="Arial" panose="020B0604020202020204" pitchFamily="34" charset="0"/>
                <a:ea typeface="Tahoma" panose="020B0604030504040204" pitchFamily="34" charset="0"/>
                <a:cs typeface="Arial" panose="020B0604020202020204" pitchFamily="34" charset="0"/>
              </a:rPr>
              <a:t>R50 </a:t>
            </a:r>
            <a:r>
              <a:rPr lang="en-US" sz="1400" dirty="0">
                <a:latin typeface="Arial" panose="020B0604020202020204" pitchFamily="34" charset="0"/>
                <a:ea typeface="Tahoma" panose="020B0604030504040204" pitchFamily="34" charset="0"/>
                <a:cs typeface="Arial" panose="020B0604020202020204" pitchFamily="34" charset="0"/>
              </a:rPr>
              <a:t>thousand </a:t>
            </a:r>
            <a:r>
              <a:rPr lang="en-US" sz="1400" dirty="0" smtClean="0">
                <a:latin typeface="Arial" panose="020B0604020202020204" pitchFamily="34" charset="0"/>
                <a:ea typeface="Tahoma" panose="020B0604030504040204" pitchFamily="34" charset="0"/>
                <a:cs typeface="Arial" panose="020B0604020202020204" pitchFamily="34" charset="0"/>
              </a:rPr>
              <a:t>(72.46%) </a:t>
            </a:r>
            <a:r>
              <a:rPr lang="en-US" sz="1400" dirty="0">
                <a:latin typeface="Arial" panose="020B0604020202020204" pitchFamily="34" charset="0"/>
                <a:ea typeface="Tahoma" panose="020B0604030504040204" pitchFamily="34" charset="0"/>
                <a:cs typeface="Arial" panose="020B0604020202020204" pitchFamily="34" charset="0"/>
              </a:rPr>
              <a:t>resulting in </a:t>
            </a:r>
            <a:r>
              <a:rPr lang="en-US" sz="1400" dirty="0" smtClean="0">
                <a:latin typeface="Arial" panose="020B0604020202020204" pitchFamily="34" charset="0"/>
                <a:ea typeface="Tahoma" panose="020B0604030504040204" pitchFamily="34" charset="0"/>
                <a:cs typeface="Arial" panose="020B0604020202020204" pitchFamily="34" charset="0"/>
              </a:rPr>
              <a:t>R2,621 million </a:t>
            </a:r>
            <a:r>
              <a:rPr lang="en-ZA" sz="1400" dirty="0" smtClean="0">
                <a:latin typeface="Arial" panose="020B0604020202020204" pitchFamily="34" charset="0"/>
                <a:ea typeface="Tahoma" panose="020B0604030504040204" pitchFamily="34" charset="0"/>
                <a:cs typeface="Arial" panose="020B0604020202020204" pitchFamily="34" charset="0"/>
              </a:rPr>
              <a:t>overspending </a:t>
            </a:r>
            <a:r>
              <a:rPr lang="en-ZA" sz="1400" dirty="0">
                <a:latin typeface="Arial" panose="020B0604020202020204" pitchFamily="34" charset="0"/>
                <a:ea typeface="Tahoma" panose="020B0604030504040204" pitchFamily="34" charset="0"/>
                <a:cs typeface="Arial" panose="020B0604020202020204" pitchFamily="34" charset="0"/>
              </a:rPr>
              <a:t>as a result of payment of leave gratuity due to service </a:t>
            </a:r>
            <a:r>
              <a:rPr lang="en-ZA" sz="1400" dirty="0" smtClean="0">
                <a:latin typeface="Arial" panose="020B0604020202020204" pitchFamily="34" charset="0"/>
                <a:ea typeface="Tahoma" panose="020B0604030504040204" pitchFamily="34" charset="0"/>
                <a:cs typeface="Arial" panose="020B0604020202020204" pitchFamily="34" charset="0"/>
              </a:rPr>
              <a:t>terminations higher than anticipated </a:t>
            </a:r>
          </a:p>
          <a:p>
            <a:pPr marL="266700" lvl="0" indent="-266700" algn="just" fontAlgn="base">
              <a:lnSpc>
                <a:spcPct val="150000"/>
              </a:lnSpc>
              <a:spcBef>
                <a:spcPts val="1200"/>
              </a:spcBef>
              <a:spcAft>
                <a:spcPct val="0"/>
              </a:spcAft>
              <a:buFont typeface="Wingdings" panose="05000000000000000000" pitchFamily="2" charset="2"/>
              <a:buChar char="q"/>
            </a:pPr>
            <a:r>
              <a:rPr lang="en-US" sz="1400" b="1" dirty="0" smtClean="0">
                <a:latin typeface="Arial" panose="020B0604020202020204" pitchFamily="34" charset="0"/>
                <a:ea typeface="Tahoma" panose="020B0604030504040204" pitchFamily="34" charset="0"/>
                <a:cs typeface="Arial" panose="020B0604020202020204" pitchFamily="34" charset="0"/>
              </a:rPr>
              <a:t>Payments for capital assets</a:t>
            </a:r>
            <a:r>
              <a:rPr lang="en-US" sz="1400" dirty="0" smtClean="0">
                <a:latin typeface="Arial" panose="020B0604020202020204" pitchFamily="34" charset="0"/>
                <a:ea typeface="Tahoma" panose="020B0604030504040204" pitchFamily="34" charset="0"/>
                <a:cs typeface="Arial" panose="020B0604020202020204" pitchFamily="34" charset="0"/>
              </a:rPr>
              <a:t>: The actual spending of R21,224 million (83.49%) against the spending plan of R3,855 million (15.17%) resulting in R17,369 million</a:t>
            </a:r>
            <a:r>
              <a:rPr lang="en-US" sz="1400" dirty="0" smtClean="0">
                <a:solidFill>
                  <a:srgbClr val="FF0000"/>
                </a:solidFill>
                <a:latin typeface="Arial" panose="020B0604020202020204" pitchFamily="34" charset="0"/>
                <a:ea typeface="Tahoma" panose="020B0604030504040204" pitchFamily="34" charset="0"/>
                <a:cs typeface="Arial" panose="020B0604020202020204" pitchFamily="34" charset="0"/>
              </a:rPr>
              <a:t> </a:t>
            </a:r>
            <a:r>
              <a:rPr lang="en-ZA" sz="1400" dirty="0" smtClean="0">
                <a:latin typeface="Arial" panose="020B0604020202020204" pitchFamily="34" charset="0"/>
                <a:ea typeface="Tahoma" panose="020B0604030504040204" pitchFamily="34" charset="0"/>
                <a:cs typeface="Arial" panose="020B0604020202020204" pitchFamily="34" charset="0"/>
              </a:rPr>
              <a:t>overspending on Machinery and Equipment was due to the procurement of agricultural workshop and production </a:t>
            </a:r>
            <a:r>
              <a:rPr lang="en-ZA" sz="1400" dirty="0">
                <a:latin typeface="Arial" panose="020B0604020202020204" pitchFamily="34" charset="0"/>
                <a:ea typeface="Tahoma" panose="020B0604030504040204" pitchFamily="34" charset="0"/>
                <a:cs typeface="Arial" panose="020B0604020202020204" pitchFamily="34" charset="0"/>
              </a:rPr>
              <a:t>equipment. The 2019 original budget which was reprioritised in the first quarter of 2019/20 was sent to regions for implementation, however the spending will improve once the revised spending plan is implemented  which is after the Appropriation bill is signed off by the </a:t>
            </a:r>
            <a:r>
              <a:rPr lang="en-ZA" sz="1400" dirty="0" smtClean="0">
                <a:latin typeface="Arial" panose="020B0604020202020204" pitchFamily="34" charset="0"/>
                <a:ea typeface="Tahoma" panose="020B0604030504040204" pitchFamily="34" charset="0"/>
                <a:cs typeface="Arial" panose="020B0604020202020204" pitchFamily="34" charset="0"/>
              </a:rPr>
              <a:t>President</a:t>
            </a:r>
            <a:endParaRPr lang="en-ZA" sz="1400" dirty="0">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xmlns="" val="4346836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107504" y="218486"/>
            <a:ext cx="9036496" cy="3593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3" name="Rectangle 2"/>
          <p:cNvSpPr/>
          <p:nvPr/>
        </p:nvSpPr>
        <p:spPr>
          <a:xfrm>
            <a:off x="514127" y="4354513"/>
            <a:ext cx="8223250" cy="2185214"/>
          </a:xfrm>
          <a:prstGeom prst="rect">
            <a:avLst/>
          </a:prstGeom>
        </p:spPr>
        <p:txBody>
          <a:bodyPr wrap="square">
            <a:spAutoFit/>
          </a:bodyPr>
          <a:lstStyle/>
          <a:p>
            <a:pPr marL="266700" indent="-266700" algn="just" fontAlgn="base">
              <a:lnSpc>
                <a:spcPct val="150000"/>
              </a:lnSpc>
              <a:spcBef>
                <a:spcPts val="1200"/>
              </a:spcBef>
              <a:spcAft>
                <a:spcPct val="0"/>
              </a:spcAft>
              <a:buFont typeface="Wingdings" panose="05000000000000000000" pitchFamily="2" charset="2"/>
              <a:buChar char="q"/>
              <a:tabLst>
                <a:tab pos="1708150" algn="l"/>
              </a:tabLst>
            </a:pPr>
            <a:r>
              <a:rPr lang="en-US" sz="1400" dirty="0">
                <a:latin typeface="Arial" panose="020B0604020202020204" pitchFamily="34" charset="0"/>
                <a:ea typeface="Tahoma" panose="020B0604030504040204" pitchFamily="34" charset="0"/>
                <a:cs typeface="Arial" panose="020B0604020202020204" pitchFamily="34" charset="0"/>
              </a:rPr>
              <a:t> The actual spending of programme Care is </a:t>
            </a:r>
            <a:r>
              <a:rPr lang="en-US" sz="1400" dirty="0" smtClean="0">
                <a:latin typeface="Arial" panose="020B0604020202020204" pitchFamily="34" charset="0"/>
                <a:ea typeface="Tahoma" panose="020B0604030504040204" pitchFamily="34" charset="0"/>
                <a:cs typeface="Arial" panose="020B0604020202020204" pitchFamily="34" charset="0"/>
              </a:rPr>
              <a:t>R1,575 billion (64.42%) </a:t>
            </a:r>
            <a:r>
              <a:rPr lang="en-US" sz="1400" dirty="0">
                <a:latin typeface="Arial" panose="020B0604020202020204" pitchFamily="34" charset="0"/>
                <a:ea typeface="Tahoma" panose="020B0604030504040204" pitchFamily="34" charset="0"/>
                <a:cs typeface="Arial" panose="020B0604020202020204" pitchFamily="34" charset="0"/>
              </a:rPr>
              <a:t>against the spending plan of </a:t>
            </a:r>
            <a:r>
              <a:rPr lang="en-US" sz="1400" dirty="0" smtClean="0">
                <a:latin typeface="Arial" panose="020B0604020202020204" pitchFamily="34" charset="0"/>
                <a:ea typeface="Tahoma" panose="020B0604030504040204" pitchFamily="34" charset="0"/>
                <a:cs typeface="Arial" panose="020B0604020202020204" pitchFamily="34" charset="0"/>
              </a:rPr>
              <a:t>R1,835 </a:t>
            </a:r>
            <a:r>
              <a:rPr lang="en-US" sz="1400" dirty="0">
                <a:latin typeface="Arial" panose="020B0604020202020204" pitchFamily="34" charset="0"/>
                <a:ea typeface="Tahoma" panose="020B0604030504040204" pitchFamily="34" charset="0"/>
                <a:cs typeface="Arial" panose="020B0604020202020204" pitchFamily="34" charset="0"/>
              </a:rPr>
              <a:t>b</a:t>
            </a:r>
            <a:r>
              <a:rPr lang="en-US" sz="1400" dirty="0" smtClean="0">
                <a:latin typeface="Arial" panose="020B0604020202020204" pitchFamily="34" charset="0"/>
                <a:ea typeface="Tahoma" panose="020B0604030504040204" pitchFamily="34" charset="0"/>
                <a:cs typeface="Arial" panose="020B0604020202020204" pitchFamily="34" charset="0"/>
              </a:rPr>
              <a:t>illion (75.05%) resulting </a:t>
            </a:r>
            <a:r>
              <a:rPr lang="en-US" sz="1400" dirty="0">
                <a:latin typeface="Arial" panose="020B0604020202020204" pitchFamily="34" charset="0"/>
                <a:ea typeface="Tahoma" panose="020B0604030504040204" pitchFamily="34" charset="0"/>
                <a:cs typeface="Arial" panose="020B0604020202020204" pitchFamily="34" charset="0"/>
              </a:rPr>
              <a:t>in an </a:t>
            </a:r>
            <a:r>
              <a:rPr lang="en-US" sz="1400" dirty="0" smtClean="0">
                <a:latin typeface="Arial" panose="020B0604020202020204" pitchFamily="34" charset="0"/>
                <a:ea typeface="Tahoma" panose="020B0604030504040204" pitchFamily="34" charset="0"/>
                <a:cs typeface="Arial" panose="020B0604020202020204" pitchFamily="34" charset="0"/>
              </a:rPr>
              <a:t>underspending </a:t>
            </a:r>
            <a:r>
              <a:rPr lang="en-US" sz="1400" dirty="0">
                <a:latin typeface="Arial" panose="020B0604020202020204" pitchFamily="34" charset="0"/>
                <a:ea typeface="Tahoma" panose="020B0604030504040204" pitchFamily="34" charset="0"/>
                <a:cs typeface="Arial" panose="020B0604020202020204" pitchFamily="34" charset="0"/>
              </a:rPr>
              <a:t>of </a:t>
            </a:r>
            <a:r>
              <a:rPr lang="en-US" sz="1400" dirty="0" smtClean="0">
                <a:latin typeface="Arial" panose="020B0604020202020204" pitchFamily="34" charset="0"/>
                <a:ea typeface="Tahoma" panose="020B0604030504040204" pitchFamily="34" charset="0"/>
                <a:cs typeface="Arial" panose="020B0604020202020204" pitchFamily="34" charset="0"/>
              </a:rPr>
              <a:t>R260 million as a result of the following:</a:t>
            </a:r>
            <a:endParaRPr lang="en-US" sz="1400" dirty="0">
              <a:latin typeface="Arial" panose="020B0604020202020204" pitchFamily="34" charset="0"/>
              <a:ea typeface="Tahoma" panose="020B0604030504040204" pitchFamily="34" charset="0"/>
              <a:cs typeface="Arial" panose="020B0604020202020204" pitchFamily="34" charset="0"/>
            </a:endParaRPr>
          </a:p>
          <a:p>
            <a:pPr marL="266700" indent="-266700" algn="just" fontAlgn="base">
              <a:lnSpc>
                <a:spcPct val="150000"/>
              </a:lnSpc>
              <a:spcBef>
                <a:spcPts val="1200"/>
              </a:spcBef>
              <a:spcAft>
                <a:spcPct val="0"/>
              </a:spcAft>
              <a:buFont typeface="Wingdings" panose="05000000000000000000" pitchFamily="2" charset="2"/>
              <a:buChar char="q"/>
              <a:tabLst>
                <a:tab pos="1708150" algn="l"/>
              </a:tabLst>
            </a:pPr>
            <a:r>
              <a:rPr lang="en-US" sz="1400" b="1" dirty="0" smtClean="0">
                <a:latin typeface="Arial" panose="020B0604020202020204" pitchFamily="34" charset="0"/>
                <a:ea typeface="Tahoma" panose="020B0604030504040204" pitchFamily="34" charset="0"/>
                <a:cs typeface="Arial" panose="020B0604020202020204" pitchFamily="34" charset="0"/>
              </a:rPr>
              <a:t>Compensation </a:t>
            </a:r>
            <a:r>
              <a:rPr lang="en-US" sz="1400" b="1" dirty="0">
                <a:latin typeface="Arial" panose="020B0604020202020204" pitchFamily="34" charset="0"/>
                <a:ea typeface="Tahoma" panose="020B0604030504040204" pitchFamily="34" charset="0"/>
                <a:cs typeface="Arial" panose="020B0604020202020204" pitchFamily="34" charset="0"/>
              </a:rPr>
              <a:t>of Employees: </a:t>
            </a:r>
            <a:r>
              <a:rPr lang="en-US" sz="1400" dirty="0">
                <a:latin typeface="Arial" panose="020B0604020202020204" pitchFamily="34" charset="0"/>
                <a:ea typeface="Tahoma" panose="020B0604030504040204" pitchFamily="34" charset="0"/>
                <a:cs typeface="Arial" panose="020B0604020202020204" pitchFamily="34" charset="0"/>
              </a:rPr>
              <a:t>The actual spending of </a:t>
            </a:r>
            <a:r>
              <a:rPr lang="en-US" sz="1400" dirty="0" smtClean="0">
                <a:latin typeface="Arial" panose="020B0604020202020204" pitchFamily="34" charset="0"/>
                <a:ea typeface="Tahoma" panose="020B0604030504040204" pitchFamily="34" charset="0"/>
                <a:cs typeface="Arial" panose="020B0604020202020204" pitchFamily="34" charset="0"/>
              </a:rPr>
              <a:t>R695 </a:t>
            </a:r>
            <a:r>
              <a:rPr lang="en-US" sz="1400" dirty="0">
                <a:latin typeface="Arial" panose="020B0604020202020204" pitchFamily="34" charset="0"/>
                <a:ea typeface="Tahoma" panose="020B0604030504040204" pitchFamily="34" charset="0"/>
                <a:cs typeface="Arial" panose="020B0604020202020204" pitchFamily="34" charset="0"/>
              </a:rPr>
              <a:t>million </a:t>
            </a:r>
            <a:r>
              <a:rPr lang="en-US" sz="1400" dirty="0" smtClean="0">
                <a:latin typeface="Arial" panose="020B0604020202020204" pitchFamily="34" charset="0"/>
                <a:ea typeface="Tahoma" panose="020B0604030504040204" pitchFamily="34" charset="0"/>
                <a:cs typeface="Arial" panose="020B0604020202020204" pitchFamily="34" charset="0"/>
              </a:rPr>
              <a:t>(71.67%) </a:t>
            </a:r>
            <a:r>
              <a:rPr lang="en-US" sz="1400" dirty="0">
                <a:latin typeface="Arial" panose="020B0604020202020204" pitchFamily="34" charset="0"/>
                <a:ea typeface="Tahoma" panose="020B0604030504040204" pitchFamily="34" charset="0"/>
                <a:cs typeface="Arial" panose="020B0604020202020204" pitchFamily="34" charset="0"/>
              </a:rPr>
              <a:t>against the spending plan of </a:t>
            </a:r>
            <a:r>
              <a:rPr lang="en-US" sz="1400" dirty="0" smtClean="0">
                <a:latin typeface="Arial" panose="020B0604020202020204" pitchFamily="34" charset="0"/>
                <a:ea typeface="Tahoma" panose="020B0604030504040204" pitchFamily="34" charset="0"/>
                <a:cs typeface="Arial" panose="020B0604020202020204" pitchFamily="34" charset="0"/>
              </a:rPr>
              <a:t>R739 </a:t>
            </a:r>
            <a:r>
              <a:rPr lang="en-US" sz="1400" dirty="0">
                <a:latin typeface="Arial" panose="020B0604020202020204" pitchFamily="34" charset="0"/>
                <a:ea typeface="Tahoma" panose="020B0604030504040204" pitchFamily="34" charset="0"/>
                <a:cs typeface="Arial" panose="020B0604020202020204" pitchFamily="34" charset="0"/>
              </a:rPr>
              <a:t>million </a:t>
            </a:r>
            <a:r>
              <a:rPr lang="en-US" sz="1400" dirty="0" smtClean="0">
                <a:latin typeface="Arial" panose="020B0604020202020204" pitchFamily="34" charset="0"/>
                <a:ea typeface="Tahoma" panose="020B0604030504040204" pitchFamily="34" charset="0"/>
                <a:cs typeface="Arial" panose="020B0604020202020204" pitchFamily="34" charset="0"/>
              </a:rPr>
              <a:t>(76.20%) </a:t>
            </a:r>
            <a:r>
              <a:rPr lang="en-US" sz="1400" dirty="0">
                <a:latin typeface="Arial" panose="020B0604020202020204" pitchFamily="34" charset="0"/>
                <a:ea typeface="Tahoma" panose="020B0604030504040204" pitchFamily="34" charset="0"/>
                <a:cs typeface="Arial" panose="020B0604020202020204" pitchFamily="34" charset="0"/>
              </a:rPr>
              <a:t>resulting in </a:t>
            </a:r>
            <a:r>
              <a:rPr lang="en-US" sz="1400" dirty="0" smtClean="0">
                <a:latin typeface="Arial" panose="020B0604020202020204" pitchFamily="34" charset="0"/>
                <a:ea typeface="Tahoma" panose="020B0604030504040204" pitchFamily="34" charset="0"/>
                <a:cs typeface="Arial" panose="020B0604020202020204" pitchFamily="34" charset="0"/>
              </a:rPr>
              <a:t>R44 </a:t>
            </a:r>
            <a:r>
              <a:rPr lang="en-US" sz="1400" dirty="0">
                <a:latin typeface="Arial" panose="020B0604020202020204" pitchFamily="34" charset="0"/>
                <a:ea typeface="Tahoma" panose="020B0604030504040204" pitchFamily="34" charset="0"/>
                <a:cs typeface="Arial" panose="020B0604020202020204" pitchFamily="34" charset="0"/>
              </a:rPr>
              <a:t>million </a:t>
            </a:r>
            <a:r>
              <a:rPr lang="en-US" sz="1400" dirty="0" smtClean="0">
                <a:latin typeface="Arial" panose="020B0604020202020204" pitchFamily="34" charset="0"/>
                <a:ea typeface="Tahoma" panose="020B0604030504040204" pitchFamily="34" charset="0"/>
                <a:cs typeface="Arial" panose="020B0604020202020204" pitchFamily="34" charset="0"/>
              </a:rPr>
              <a:t>underspending </a:t>
            </a:r>
            <a:r>
              <a:rPr lang="en-ZA" sz="1400" dirty="0" smtClean="0">
                <a:latin typeface="Arial" panose="020B0604020202020204" pitchFamily="34" charset="0"/>
                <a:ea typeface="Tahoma" panose="020B0604030504040204" pitchFamily="34" charset="0"/>
                <a:cs typeface="Arial" panose="020B0604020202020204" pitchFamily="34" charset="0"/>
              </a:rPr>
              <a:t>as a result of over projection for the month of July to date in the spending plan. The spending plan has been revised and will be implemented after the President has signed off the Appropriation Bill</a:t>
            </a:r>
            <a:endParaRPr lang="en-ZA" sz="1400" dirty="0">
              <a:latin typeface="Arial" panose="020B0604020202020204" pitchFamily="34" charset="0"/>
              <a:ea typeface="Tahoma" panose="020B0604030504040204" pitchFamily="34" charset="0"/>
              <a:cs typeface="Arial" panose="020B0604020202020204" pitchFamily="34" charset="0"/>
            </a:endParaRPr>
          </a:p>
        </p:txBody>
      </p:sp>
      <p:sp>
        <p:nvSpPr>
          <p:cNvPr id="10" name="Rectangle 2"/>
          <p:cNvSpPr txBox="1">
            <a:spLocks noChangeArrowheads="1"/>
          </p:cNvSpPr>
          <p:nvPr/>
        </p:nvSpPr>
        <p:spPr bwMode="auto">
          <a:xfrm>
            <a:off x="285750" y="577850"/>
            <a:ext cx="8582025" cy="830997"/>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defTabSz="914400"/>
            <a:r>
              <a:rPr lang="en-ZA" kern="0" dirty="0">
                <a:solidFill>
                  <a:srgbClr val="003300"/>
                </a:solidFill>
                <a:latin typeface="Arial" panose="020B0604020202020204" pitchFamily="34" charset="0"/>
                <a:ea typeface="Tahoma" panose="020B0604030504040204" pitchFamily="34" charset="0"/>
                <a:cs typeface="Arial" panose="020B0604020202020204" pitchFamily="34" charset="0"/>
              </a:rPr>
              <a:t>B. SUMMARY OF THE NATIONAL STATE OF EXPENDITURE PER PROGRAMME  FOR  THE YEAR TO DATE : 31 DECEMBER 2019</a:t>
            </a:r>
          </a:p>
          <a:p>
            <a:pPr algn="ctr" defTabSz="914400"/>
            <a:endParaRPr lang="en-ZA" kern="0" dirty="0">
              <a:solidFill>
                <a:srgbClr val="00330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xmlns="" val="3348964731"/>
              </p:ext>
            </p:extLst>
          </p:nvPr>
        </p:nvGraphicFramePr>
        <p:xfrm>
          <a:off x="892174" y="1323122"/>
          <a:ext cx="7369175" cy="2894013"/>
        </p:xfrm>
        <a:graphic>
          <a:graphicData uri="http://schemas.openxmlformats.org/presentationml/2006/ole">
            <p:oleObj spid="_x0000_s76841" name="Worksheet" r:id="rId4" imgW="6715235" imgH="2905200" progId="Excel.Sheet.12">
              <p:embed/>
            </p:oleObj>
          </a:graphicData>
        </a:graphic>
      </p:graphicFrame>
    </p:spTree>
    <p:extLst>
      <p:ext uri="{BB962C8B-B14F-4D97-AF65-F5344CB8AC3E}">
        <p14:creationId xmlns:p14="http://schemas.microsoft.com/office/powerpoint/2010/main" xmlns="" val="328409753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107504" y="218486"/>
            <a:ext cx="9036496" cy="3593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3" name="Rectangle 2"/>
          <p:cNvSpPr/>
          <p:nvPr/>
        </p:nvSpPr>
        <p:spPr>
          <a:xfrm>
            <a:off x="532355" y="1325747"/>
            <a:ext cx="8186793" cy="4064895"/>
          </a:xfrm>
          <a:prstGeom prst="rect">
            <a:avLst/>
          </a:prstGeom>
        </p:spPr>
        <p:txBody>
          <a:bodyPr wrap="square">
            <a:spAutoFit/>
          </a:bodyPr>
          <a:lstStyle/>
          <a:p>
            <a:pPr marL="266700" lvl="0" indent="-266700" algn="just" defTabSz="914400" fontAlgn="base">
              <a:lnSpc>
                <a:spcPct val="150000"/>
              </a:lnSpc>
              <a:spcBef>
                <a:spcPts val="1200"/>
              </a:spcBef>
              <a:spcAft>
                <a:spcPct val="0"/>
              </a:spcAft>
              <a:buFont typeface="Wingdings" panose="05000000000000000000" pitchFamily="2" charset="2"/>
              <a:buChar char="q"/>
            </a:pPr>
            <a:r>
              <a:rPr lang="en-US" sz="1400" b="1" kern="0" dirty="0">
                <a:solidFill>
                  <a:srgbClr val="000000"/>
                </a:solidFill>
                <a:latin typeface="Arial" panose="020B0604020202020204" pitchFamily="34" charset="0"/>
                <a:ea typeface="Tahoma" panose="020B0604030504040204" pitchFamily="34" charset="0"/>
                <a:cs typeface="Arial" panose="020B0604020202020204" pitchFamily="34" charset="0"/>
              </a:rPr>
              <a:t>Compensation of Employees </a:t>
            </a:r>
            <a:r>
              <a:rPr lang="en-US" sz="1400" b="1" kern="0" dirty="0" smtClean="0">
                <a:solidFill>
                  <a:srgbClr val="000000"/>
                </a:solidFill>
                <a:latin typeface="Arial" panose="020B0604020202020204" pitchFamily="34" charset="0"/>
                <a:ea typeface="Tahoma" panose="020B0604030504040204" pitchFamily="34" charset="0"/>
                <a:cs typeface="Arial" panose="020B0604020202020204" pitchFamily="34" charset="0"/>
              </a:rPr>
              <a:t>(cont.)</a:t>
            </a:r>
            <a:r>
              <a:rPr lang="en-US" sz="1400" kern="0" dirty="0" smtClean="0">
                <a:solidFill>
                  <a:srgbClr val="000000"/>
                </a:solidFill>
                <a:latin typeface="Arial" panose="020B0604020202020204" pitchFamily="34" charset="0"/>
                <a:ea typeface="Tahoma" panose="020B0604030504040204" pitchFamily="34" charset="0"/>
                <a:cs typeface="Arial" panose="020B0604020202020204" pitchFamily="34" charset="0"/>
              </a:rPr>
              <a:t>: </a:t>
            </a:r>
            <a:r>
              <a:rPr lang="en-ZA" sz="1400" kern="0" dirty="0" smtClean="0">
                <a:solidFill>
                  <a:prstClr val="black"/>
                </a:solidFill>
                <a:latin typeface="Arial" panose="020B0604020202020204" pitchFamily="34" charset="0"/>
                <a:ea typeface="Tahoma" panose="020B0604030504040204" pitchFamily="34" charset="0"/>
                <a:cs typeface="Arial" panose="020B0604020202020204" pitchFamily="34" charset="0"/>
              </a:rPr>
              <a:t>The </a:t>
            </a:r>
            <a:r>
              <a:rPr lang="en-ZA" sz="1400" kern="0" dirty="0">
                <a:solidFill>
                  <a:prstClr val="black"/>
                </a:solidFill>
                <a:latin typeface="Arial" panose="020B0604020202020204" pitchFamily="34" charset="0"/>
                <a:ea typeface="Tahoma" panose="020B0604030504040204" pitchFamily="34" charset="0"/>
                <a:cs typeface="Arial" panose="020B0604020202020204" pitchFamily="34" charset="0"/>
              </a:rPr>
              <a:t>department has commenced with the process of aligning PERSAL to HRBP tool and the finalisation of the process was delayed as</a:t>
            </a:r>
            <a:r>
              <a:rPr lang="en-ZA" sz="1400" kern="0" dirty="0">
                <a:latin typeface="Arial" panose="020B0604020202020204" pitchFamily="34" charset="0"/>
                <a:ea typeface="Tahoma" panose="020B0604030504040204" pitchFamily="34" charset="0"/>
                <a:cs typeface="Arial" panose="020B0604020202020204" pitchFamily="34" charset="0"/>
              </a:rPr>
              <a:t> result of the development of service delivery model in line with the Public Service Regulations. The other reason for the delays was the reconfiguration of the roles and new functions introduced as well as the alignment of the new DCS structure</a:t>
            </a:r>
            <a:r>
              <a:rPr lang="en-ZA" sz="1400" kern="0" dirty="0" smtClean="0">
                <a:latin typeface="Arial" panose="020B0604020202020204" pitchFamily="34" charset="0"/>
                <a:ea typeface="Tahoma" panose="020B0604030504040204" pitchFamily="34" charset="0"/>
                <a:cs typeface="Arial" panose="020B0604020202020204" pitchFamily="34" charset="0"/>
              </a:rPr>
              <a:t>.</a:t>
            </a:r>
            <a:r>
              <a:rPr lang="en-ZA" sz="1400" kern="0" dirty="0" smtClean="0">
                <a:solidFill>
                  <a:prstClr val="black"/>
                </a:solidFill>
                <a:latin typeface="Arial" panose="020B0604020202020204" pitchFamily="34" charset="0"/>
                <a:ea typeface="Tahoma" panose="020B0604030504040204" pitchFamily="34" charset="0"/>
                <a:cs typeface="Arial" panose="020B0604020202020204" pitchFamily="34" charset="0"/>
              </a:rPr>
              <a:t> </a:t>
            </a:r>
            <a:r>
              <a:rPr lang="en-ZA" sz="1400" kern="0" dirty="0">
                <a:solidFill>
                  <a:prstClr val="black"/>
                </a:solidFill>
                <a:latin typeface="Arial" panose="020B0604020202020204" pitchFamily="34" charset="0"/>
                <a:ea typeface="Tahoma" panose="020B0604030504040204" pitchFamily="34" charset="0"/>
                <a:cs typeface="Arial" panose="020B0604020202020204" pitchFamily="34" charset="0"/>
              </a:rPr>
              <a:t>The permanent funded establishment as published in 2019 ENE was reported to be </a:t>
            </a:r>
            <a:r>
              <a:rPr lang="en-ZA" sz="1400" kern="0" dirty="0" smtClean="0">
                <a:solidFill>
                  <a:prstClr val="black"/>
                </a:solidFill>
                <a:latin typeface="Arial" panose="020B0604020202020204" pitchFamily="34" charset="0"/>
                <a:ea typeface="Tahoma" panose="020B0604030504040204" pitchFamily="34" charset="0"/>
                <a:cs typeface="Arial" panose="020B0604020202020204" pitchFamily="34" charset="0"/>
              </a:rPr>
              <a:t>1,748 </a:t>
            </a:r>
            <a:r>
              <a:rPr lang="en-ZA" sz="1400" kern="0" dirty="0">
                <a:solidFill>
                  <a:prstClr val="black"/>
                </a:solidFill>
                <a:latin typeface="Arial" panose="020B0604020202020204" pitchFamily="34" charset="0"/>
                <a:ea typeface="Tahoma" panose="020B0604030504040204" pitchFamily="34" charset="0"/>
                <a:cs typeface="Arial" panose="020B0604020202020204" pitchFamily="34" charset="0"/>
              </a:rPr>
              <a:t>against permanent PERSAL establishment of </a:t>
            </a:r>
            <a:r>
              <a:rPr lang="en-ZA" sz="1400" kern="0" dirty="0" smtClean="0">
                <a:solidFill>
                  <a:prstClr val="black"/>
                </a:solidFill>
                <a:latin typeface="Arial" panose="020B0604020202020204" pitchFamily="34" charset="0"/>
                <a:ea typeface="Tahoma" panose="020B0604030504040204" pitchFamily="34" charset="0"/>
                <a:cs typeface="Arial" panose="020B0604020202020204" pitchFamily="34" charset="0"/>
              </a:rPr>
              <a:t>2,040 </a:t>
            </a:r>
            <a:r>
              <a:rPr lang="en-ZA" sz="1400" kern="0" dirty="0">
                <a:solidFill>
                  <a:prstClr val="black"/>
                </a:solidFill>
                <a:latin typeface="Arial" panose="020B0604020202020204" pitchFamily="34" charset="0"/>
                <a:ea typeface="Tahoma" panose="020B0604030504040204" pitchFamily="34" charset="0"/>
                <a:cs typeface="Arial" panose="020B0604020202020204" pitchFamily="34" charset="0"/>
              </a:rPr>
              <a:t>resulting in a variance of </a:t>
            </a:r>
            <a:r>
              <a:rPr lang="en-ZA" sz="1400" kern="0" dirty="0" smtClean="0">
                <a:solidFill>
                  <a:prstClr val="black"/>
                </a:solidFill>
                <a:latin typeface="Arial" panose="020B0604020202020204" pitchFamily="34" charset="0"/>
                <a:ea typeface="Tahoma" panose="020B0604030504040204" pitchFamily="34" charset="0"/>
                <a:cs typeface="Arial" panose="020B0604020202020204" pitchFamily="34" charset="0"/>
              </a:rPr>
              <a:t>292 posts</a:t>
            </a:r>
            <a:endParaRPr lang="en-ZA" sz="1400" kern="0" dirty="0">
              <a:solidFill>
                <a:prstClr val="black"/>
              </a:solidFill>
              <a:latin typeface="Arial" panose="020B0604020202020204" pitchFamily="34" charset="0"/>
              <a:ea typeface="Tahoma" panose="020B0604030504040204" pitchFamily="34" charset="0"/>
              <a:cs typeface="Arial" panose="020B0604020202020204" pitchFamily="34" charset="0"/>
            </a:endParaRPr>
          </a:p>
          <a:p>
            <a:pPr lvl="0" algn="just">
              <a:lnSpc>
                <a:spcPct val="150000"/>
              </a:lnSpc>
              <a:spcBef>
                <a:spcPts val="1200"/>
              </a:spcBef>
            </a:pPr>
            <a:r>
              <a:rPr lang="en-ZA" sz="1400" dirty="0" smtClean="0">
                <a:latin typeface="Arial" panose="020B0604020202020204" pitchFamily="34" charset="0"/>
                <a:ea typeface="Tahoma" panose="020B0604030504040204" pitchFamily="34" charset="0"/>
                <a:cs typeface="Arial" panose="020B0604020202020204" pitchFamily="34" charset="0"/>
              </a:rPr>
              <a:t>Hereunder is the analysis of filled and vacant posts as per HRBP tool and PERSAL as at  31 December </a:t>
            </a:r>
            <a:r>
              <a:rPr lang="en-ZA" sz="1400" dirty="0">
                <a:latin typeface="Arial" panose="020B0604020202020204" pitchFamily="34" charset="0"/>
                <a:ea typeface="Tahoma" panose="020B0604030504040204" pitchFamily="34" charset="0"/>
                <a:cs typeface="Arial" panose="020B0604020202020204" pitchFamily="34" charset="0"/>
              </a:rPr>
              <a:t>2019</a:t>
            </a:r>
            <a:r>
              <a:rPr lang="en-ZA" sz="1400" dirty="0" smtClean="0">
                <a:latin typeface="Arial" panose="020B0604020202020204" pitchFamily="34" charset="0"/>
                <a:ea typeface="Tahoma" panose="020B0604030504040204" pitchFamily="34" charset="0"/>
                <a:cs typeface="Arial" panose="020B0604020202020204" pitchFamily="34" charset="0"/>
              </a:rPr>
              <a:t>:</a:t>
            </a:r>
          </a:p>
          <a:p>
            <a:pPr lvl="0" algn="just">
              <a:lnSpc>
                <a:spcPct val="150000"/>
              </a:lnSpc>
              <a:spcBef>
                <a:spcPts val="1200"/>
              </a:spcBef>
              <a:buFont typeface="Wingdings" panose="05000000000000000000" pitchFamily="2" charset="2"/>
              <a:buChar char="q"/>
            </a:pPr>
            <a:endParaRPr lang="en-US" sz="1400" dirty="0">
              <a:latin typeface="Arial" panose="020B0604020202020204" pitchFamily="34" charset="0"/>
              <a:ea typeface="Tahoma" panose="020B0604030504040204" pitchFamily="34" charset="0"/>
              <a:cs typeface="Arial" panose="020B0604020202020204" pitchFamily="34" charset="0"/>
            </a:endParaRPr>
          </a:p>
          <a:p>
            <a:pPr algn="just">
              <a:lnSpc>
                <a:spcPct val="150000"/>
              </a:lnSpc>
              <a:spcBef>
                <a:spcPts val="1200"/>
              </a:spcBef>
              <a:buFont typeface="Wingdings" panose="05000000000000000000" pitchFamily="2" charset="2"/>
              <a:buChar char="q"/>
            </a:pPr>
            <a:endParaRPr lang="en-ZA" sz="14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2"/>
          <p:cNvSpPr txBox="1">
            <a:spLocks noChangeArrowheads="1"/>
          </p:cNvSpPr>
          <p:nvPr/>
        </p:nvSpPr>
        <p:spPr bwMode="auto">
          <a:xfrm>
            <a:off x="276225" y="577850"/>
            <a:ext cx="8629650" cy="747897"/>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defTabSz="914400"/>
            <a:r>
              <a:rPr lang="en-ZA" sz="1800" kern="0" dirty="0" smtClean="0">
                <a:solidFill>
                  <a:srgbClr val="003300"/>
                </a:solidFill>
                <a:latin typeface="Arial" panose="020B0604020202020204" pitchFamily="34" charset="0"/>
                <a:ea typeface="Tahoma" panose="020B0604030504040204" pitchFamily="34" charset="0"/>
                <a:cs typeface="Arial" panose="020B0604020202020204" pitchFamily="34" charset="0"/>
              </a:rPr>
              <a:t>B. </a:t>
            </a:r>
            <a:r>
              <a:rPr lang="en-ZA" sz="1800" kern="0" dirty="0">
                <a:solidFill>
                  <a:srgbClr val="003300"/>
                </a:solidFill>
                <a:latin typeface="Arial" panose="020B0604020202020204" pitchFamily="34" charset="0"/>
                <a:ea typeface="Tahoma" panose="020B0604030504040204" pitchFamily="34" charset="0"/>
                <a:cs typeface="Arial" panose="020B0604020202020204" pitchFamily="34" charset="0"/>
              </a:rPr>
              <a:t>SUMMARY OF THE </a:t>
            </a:r>
            <a:r>
              <a:rPr lang="en-ZA" sz="1800" kern="0" dirty="0" smtClean="0">
                <a:solidFill>
                  <a:srgbClr val="003300"/>
                </a:solidFill>
                <a:latin typeface="Arial" panose="020B0604020202020204" pitchFamily="34" charset="0"/>
                <a:ea typeface="Tahoma" panose="020B0604030504040204" pitchFamily="34" charset="0"/>
                <a:cs typeface="Arial" panose="020B0604020202020204" pitchFamily="34" charset="0"/>
              </a:rPr>
              <a:t>NATIONAL </a:t>
            </a:r>
            <a:r>
              <a:rPr lang="en-ZA" sz="1800" kern="0" dirty="0">
                <a:solidFill>
                  <a:srgbClr val="003300"/>
                </a:solidFill>
                <a:latin typeface="Arial" panose="020B0604020202020204" pitchFamily="34" charset="0"/>
                <a:ea typeface="Tahoma" panose="020B0604030504040204" pitchFamily="34" charset="0"/>
                <a:cs typeface="Arial" panose="020B0604020202020204" pitchFamily="34" charset="0"/>
              </a:rPr>
              <a:t>STATE OF EXPENDITURE PER PROGRAMME  FOR  THE YEAR TO DATE : 31 DECEMBER 2019</a:t>
            </a:r>
          </a:p>
          <a:p>
            <a:pPr algn="ctr" defTabSz="914400"/>
            <a:endParaRPr lang="en-ZA" sz="1800" kern="0" dirty="0">
              <a:solidFill>
                <a:srgbClr val="00330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xmlns="" val="164297173"/>
              </p:ext>
            </p:extLst>
          </p:nvPr>
        </p:nvGraphicFramePr>
        <p:xfrm>
          <a:off x="684144" y="4557853"/>
          <a:ext cx="7883216" cy="1399359"/>
        </p:xfrm>
        <a:graphic>
          <a:graphicData uri="http://schemas.openxmlformats.org/presentationml/2006/ole">
            <p:oleObj spid="_x0000_s77865" name="Worksheet" r:id="rId4" imgW="12211089" imgH="1266840" progId="Excel.Sheet.12">
              <p:embed/>
            </p:oleObj>
          </a:graphicData>
        </a:graphic>
      </p:graphicFrame>
    </p:spTree>
    <p:extLst>
      <p:ext uri="{BB962C8B-B14F-4D97-AF65-F5344CB8AC3E}">
        <p14:creationId xmlns:p14="http://schemas.microsoft.com/office/powerpoint/2010/main" xmlns="" val="318258454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flipV="1">
            <a:off x="0" y="202531"/>
            <a:ext cx="9036496" cy="23443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10" name="Content Placeholder 1"/>
          <p:cNvSpPr txBox="1">
            <a:spLocks/>
          </p:cNvSpPr>
          <p:nvPr/>
        </p:nvSpPr>
        <p:spPr bwMode="auto">
          <a:xfrm>
            <a:off x="246063" y="1144869"/>
            <a:ext cx="8647112" cy="5798510"/>
          </a:xfrm>
          <a:prstGeom prst="rect">
            <a:avLst/>
          </a:prstGeom>
          <a:noFill/>
          <a:ln w="12700" algn="ctr">
            <a:noFill/>
            <a:miter lim="800000"/>
            <a:headEnd/>
            <a:tailEnd/>
          </a:ln>
        </p:spPr>
        <p:txBody>
          <a:bodyPr vert="horz" wrap="square" lIns="0" tIns="0" rIns="0" bIns="0" numCol="1" anchor="t" anchorCtr="0" compatLnSpc="1">
            <a:prstTxWarp prst="textNoShape">
              <a:avLst/>
            </a:prstTxWarp>
            <a:spAutoFit/>
          </a:bodyPr>
          <a:lstStyle>
            <a:lvl1pPr marL="266700" indent="-266700"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mn-lt"/>
                <a:ea typeface="+mn-ea"/>
                <a:cs typeface="+mn-cs"/>
              </a:defRPr>
            </a:lvl1pPr>
            <a:lvl2pPr marL="458788" indent="-188913"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mn-lt"/>
                <a:cs typeface="+mn-cs"/>
              </a:defRPr>
            </a:lvl2pPr>
            <a:lvl3pPr marL="623888" indent="-161925"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mn-lt"/>
                <a:cs typeface="+mn-cs"/>
              </a:defRPr>
            </a:lvl3pPr>
            <a:lvl4pPr marL="793750" indent="-166688"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mn-lt"/>
                <a:cs typeface="+mn-cs"/>
              </a:defRPr>
            </a:lvl4pPr>
            <a:lvl5pPr marL="955675" indent="-158750"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mn-lt"/>
                <a:cs typeface="+mn-cs"/>
              </a:defRPr>
            </a:lvl5pPr>
            <a:lvl6pPr marL="1414356"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520"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685"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5851"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algn="just">
              <a:lnSpc>
                <a:spcPct val="150000"/>
              </a:lnSpc>
              <a:buClrTx/>
              <a:buFont typeface="Wingdings" panose="05000000000000000000" pitchFamily="2" charset="2"/>
              <a:buChar char="q"/>
            </a:pPr>
            <a:r>
              <a:rPr lang="en-US" b="1" dirty="0">
                <a:latin typeface="Arial" panose="020B0604020202020204" pitchFamily="34" charset="0"/>
                <a:ea typeface="Tahoma" panose="020B0604030504040204" pitchFamily="34" charset="0"/>
                <a:cs typeface="Arial" panose="020B0604020202020204" pitchFamily="34" charset="0"/>
              </a:rPr>
              <a:t>Goods and Services: </a:t>
            </a:r>
            <a:r>
              <a:rPr lang="en-US" sz="1400" dirty="0">
                <a:latin typeface="Arial" panose="020B0604020202020204" pitchFamily="34" charset="0"/>
                <a:ea typeface="Tahoma" panose="020B0604030504040204" pitchFamily="34" charset="0"/>
                <a:cs typeface="Arial" panose="020B0604020202020204" pitchFamily="34" charset="0"/>
              </a:rPr>
              <a:t>The actual spending of </a:t>
            </a:r>
            <a:r>
              <a:rPr lang="en-US" sz="1400" dirty="0" smtClean="0">
                <a:latin typeface="Arial" panose="020B0604020202020204" pitchFamily="34" charset="0"/>
                <a:ea typeface="Tahoma" panose="020B0604030504040204" pitchFamily="34" charset="0"/>
                <a:cs typeface="Arial" panose="020B0604020202020204" pitchFamily="34" charset="0"/>
              </a:rPr>
              <a:t>R875 </a:t>
            </a:r>
            <a:r>
              <a:rPr lang="en-US" sz="1400" dirty="0">
                <a:latin typeface="Arial" panose="020B0604020202020204" pitchFamily="34" charset="0"/>
                <a:ea typeface="Tahoma" panose="020B0604030504040204" pitchFamily="34" charset="0"/>
                <a:cs typeface="Arial" panose="020B0604020202020204" pitchFamily="34" charset="0"/>
              </a:rPr>
              <a:t>m</a:t>
            </a:r>
            <a:r>
              <a:rPr lang="en-US" sz="1400" dirty="0" smtClean="0">
                <a:latin typeface="Arial" panose="020B0604020202020204" pitchFamily="34" charset="0"/>
                <a:ea typeface="Tahoma" panose="020B0604030504040204" pitchFamily="34" charset="0"/>
                <a:cs typeface="Arial" panose="020B0604020202020204" pitchFamily="34" charset="0"/>
              </a:rPr>
              <a:t>illion (59.39%) </a:t>
            </a:r>
            <a:r>
              <a:rPr lang="en-US" sz="1400" dirty="0">
                <a:latin typeface="Arial" panose="020B0604020202020204" pitchFamily="34" charset="0"/>
                <a:ea typeface="Tahoma" panose="020B0604030504040204" pitchFamily="34" charset="0"/>
                <a:cs typeface="Arial" panose="020B0604020202020204" pitchFamily="34" charset="0"/>
              </a:rPr>
              <a:t>against the spending plan of </a:t>
            </a:r>
            <a:r>
              <a:rPr lang="en-US" sz="1400" dirty="0" smtClean="0">
                <a:latin typeface="Arial" panose="020B0604020202020204" pitchFamily="34" charset="0"/>
                <a:ea typeface="Tahoma" panose="020B0604030504040204" pitchFamily="34" charset="0"/>
                <a:cs typeface="Arial" panose="020B0604020202020204" pitchFamily="34" charset="0"/>
              </a:rPr>
              <a:t>R1,095 billion (74.31%) </a:t>
            </a:r>
            <a:r>
              <a:rPr lang="en-US" sz="1400" dirty="0">
                <a:latin typeface="Arial" panose="020B0604020202020204" pitchFamily="34" charset="0"/>
                <a:ea typeface="Tahoma" panose="020B0604030504040204" pitchFamily="34" charset="0"/>
                <a:cs typeface="Arial" panose="020B0604020202020204" pitchFamily="34" charset="0"/>
              </a:rPr>
              <a:t>resulting in </a:t>
            </a:r>
            <a:r>
              <a:rPr lang="en-US" sz="1400" dirty="0" smtClean="0">
                <a:latin typeface="Arial" panose="020B0604020202020204" pitchFamily="34" charset="0"/>
                <a:ea typeface="Tahoma" panose="020B0604030504040204" pitchFamily="34" charset="0"/>
                <a:cs typeface="Arial" panose="020B0604020202020204" pitchFamily="34" charset="0"/>
              </a:rPr>
              <a:t>R220 </a:t>
            </a:r>
            <a:r>
              <a:rPr lang="en-US" sz="1400" dirty="0">
                <a:latin typeface="Arial" panose="020B0604020202020204" pitchFamily="34" charset="0"/>
                <a:ea typeface="Tahoma" panose="020B0604030504040204" pitchFamily="34" charset="0"/>
                <a:cs typeface="Arial" panose="020B0604020202020204" pitchFamily="34" charset="0"/>
              </a:rPr>
              <a:t>million </a:t>
            </a:r>
            <a:r>
              <a:rPr lang="en-US" sz="1400" dirty="0" smtClean="0">
                <a:latin typeface="Arial" panose="020B0604020202020204" pitchFamily="34" charset="0"/>
                <a:ea typeface="Tahoma" panose="020B0604030504040204" pitchFamily="34" charset="0"/>
                <a:cs typeface="Arial" panose="020B0604020202020204" pitchFamily="34" charset="0"/>
              </a:rPr>
              <a:t>underspending </a:t>
            </a:r>
            <a:r>
              <a:rPr lang="en-ZA" sz="1400" dirty="0">
                <a:latin typeface="Arial" panose="020B0604020202020204" pitchFamily="34" charset="0"/>
                <a:ea typeface="Tahoma" panose="020B0604030504040204" pitchFamily="34" charset="0"/>
                <a:cs typeface="Arial" panose="020B0604020202020204" pitchFamily="34" charset="0"/>
              </a:rPr>
              <a:t>on </a:t>
            </a:r>
            <a:r>
              <a:rPr lang="en-ZA" sz="1400" dirty="0" smtClean="0">
                <a:latin typeface="Arial" panose="020B0604020202020204" pitchFamily="34" charset="0"/>
                <a:ea typeface="Tahoma" panose="020B0604030504040204" pitchFamily="34" charset="0"/>
                <a:cs typeface="Arial" panose="020B0604020202020204" pitchFamily="34" charset="0"/>
              </a:rPr>
              <a:t>item: Agency </a:t>
            </a:r>
            <a:r>
              <a:rPr lang="en-ZA" sz="1400" dirty="0">
                <a:latin typeface="Arial" panose="020B0604020202020204" pitchFamily="34" charset="0"/>
                <a:ea typeface="Tahoma" panose="020B0604030504040204" pitchFamily="34" charset="0"/>
                <a:cs typeface="Arial" panose="020B0604020202020204" pitchFamily="34" charset="0"/>
              </a:rPr>
              <a:t>Support/Outsourced </a:t>
            </a:r>
            <a:r>
              <a:rPr lang="en-ZA" sz="1400" dirty="0" smtClean="0">
                <a:latin typeface="Arial" panose="020B0604020202020204" pitchFamily="34" charset="0"/>
                <a:ea typeface="Tahoma" panose="020B0604030504040204" pitchFamily="34" charset="0"/>
                <a:cs typeface="Arial" panose="020B0604020202020204" pitchFamily="34" charset="0"/>
              </a:rPr>
              <a:t>Services </a:t>
            </a:r>
            <a:r>
              <a:rPr lang="en-ZA" sz="1400" dirty="0">
                <a:latin typeface="Arial" panose="020B0604020202020204" pitchFamily="34" charset="0"/>
                <a:ea typeface="Tahoma" panose="020B0604030504040204" pitchFamily="34" charset="0"/>
                <a:cs typeface="Arial" panose="020B0604020202020204" pitchFamily="34" charset="0"/>
              </a:rPr>
              <a:t>due </a:t>
            </a:r>
            <a:r>
              <a:rPr lang="en-ZA" sz="1400" dirty="0" smtClean="0">
                <a:latin typeface="Arial" panose="020B0604020202020204" pitchFamily="34" charset="0"/>
                <a:ea typeface="Tahoma" panose="020B0604030504040204" pitchFamily="34" charset="0"/>
                <a:cs typeface="Arial" panose="020B0604020202020204" pitchFamily="34" charset="0"/>
              </a:rPr>
              <a:t>to the termination of the African Global (Bosasa) contract for nutritional services on 24 March 2019 and the department is in the process of establishing a proper baseline for insourcing of Nutritional Services for the affected management areas. The budget for 7 management areas is still lying </a:t>
            </a:r>
            <a:r>
              <a:rPr lang="en-ZA" sz="1400" dirty="0">
                <a:latin typeface="Arial" panose="020B0604020202020204" pitchFamily="34" charset="0"/>
                <a:ea typeface="Tahoma" panose="020B0604030504040204" pitchFamily="34" charset="0"/>
                <a:cs typeface="Arial" panose="020B0604020202020204" pitchFamily="34" charset="0"/>
              </a:rPr>
              <a:t>under Agency Support/Outsourced Services </a:t>
            </a:r>
            <a:endParaRPr lang="en-ZA" sz="1400" dirty="0" smtClean="0">
              <a:latin typeface="Arial" panose="020B0604020202020204" pitchFamily="34" charset="0"/>
              <a:ea typeface="Tahoma" panose="020B0604030504040204" pitchFamily="34" charset="0"/>
              <a:cs typeface="Arial" panose="020B0604020202020204" pitchFamily="34" charset="0"/>
            </a:endParaRPr>
          </a:p>
          <a:p>
            <a:pPr lvl="0" algn="just">
              <a:lnSpc>
                <a:spcPct val="150000"/>
              </a:lnSpc>
              <a:buClrTx/>
              <a:buFont typeface="Wingdings" panose="05000000000000000000" pitchFamily="2" charset="2"/>
              <a:buChar char="q"/>
            </a:pPr>
            <a:r>
              <a:rPr lang="en-ZA" sz="1400" b="1" dirty="0">
                <a:latin typeface="Arial" panose="020B0604020202020204" pitchFamily="34" charset="0"/>
                <a:ea typeface="Tahoma" panose="020B0604030504040204" pitchFamily="34" charset="0"/>
                <a:cs typeface="Arial" panose="020B0604020202020204" pitchFamily="34" charset="0"/>
              </a:rPr>
              <a:t>Interest on rent on </a:t>
            </a:r>
            <a:r>
              <a:rPr lang="en-ZA" sz="1400" b="1" dirty="0" smtClean="0">
                <a:latin typeface="Arial" panose="020B0604020202020204" pitchFamily="34" charset="0"/>
                <a:ea typeface="Tahoma" panose="020B0604030504040204" pitchFamily="34" charset="0"/>
                <a:cs typeface="Arial" panose="020B0604020202020204" pitchFamily="34" charset="0"/>
              </a:rPr>
              <a:t>land: </a:t>
            </a:r>
            <a:r>
              <a:rPr lang="en-ZA" sz="1400" dirty="0" smtClean="0">
                <a:latin typeface="Arial" panose="020B0604020202020204" pitchFamily="34" charset="0"/>
                <a:ea typeface="Tahoma" panose="020B0604030504040204" pitchFamily="34" charset="0"/>
                <a:cs typeface="Arial" panose="020B0604020202020204" pitchFamily="34" charset="0"/>
              </a:rPr>
              <a:t>There </a:t>
            </a:r>
            <a:r>
              <a:rPr lang="en-ZA" sz="1400" dirty="0">
                <a:latin typeface="Arial" panose="020B0604020202020204" pitchFamily="34" charset="0"/>
                <a:ea typeface="Tahoma" panose="020B0604030504040204" pitchFamily="34" charset="0"/>
                <a:cs typeface="Arial" panose="020B0604020202020204" pitchFamily="34" charset="0"/>
              </a:rPr>
              <a:t>was an expenditure of </a:t>
            </a:r>
            <a:r>
              <a:rPr lang="en-ZA" sz="1400" dirty="0" smtClean="0">
                <a:latin typeface="Arial" panose="020B0604020202020204" pitchFamily="34" charset="0"/>
                <a:ea typeface="Tahoma" panose="020B0604030504040204" pitchFamily="34" charset="0"/>
                <a:cs typeface="Arial" panose="020B0604020202020204" pitchFamily="34" charset="0"/>
              </a:rPr>
              <a:t>R29 </a:t>
            </a:r>
            <a:r>
              <a:rPr lang="en-ZA" sz="1400" dirty="0">
                <a:latin typeface="Arial" panose="020B0604020202020204" pitchFamily="34" charset="0"/>
                <a:ea typeface="Tahoma" panose="020B0604030504040204" pitchFamily="34" charset="0"/>
                <a:cs typeface="Arial" panose="020B0604020202020204" pitchFamily="34" charset="0"/>
              </a:rPr>
              <a:t>thousand incurred against a zero budget mainly due </a:t>
            </a:r>
            <a:r>
              <a:rPr lang="en-ZA" sz="1400" dirty="0" smtClean="0">
                <a:latin typeface="Arial" panose="020B0604020202020204" pitchFamily="34" charset="0"/>
                <a:ea typeface="Tahoma" panose="020B0604030504040204" pitchFamily="34" charset="0"/>
                <a:cs typeface="Arial" panose="020B0604020202020204" pitchFamily="34" charset="0"/>
              </a:rPr>
              <a:t> to interest </a:t>
            </a:r>
            <a:r>
              <a:rPr lang="en-ZA" sz="1400" dirty="0">
                <a:latin typeface="Arial" panose="020B0604020202020204" pitchFamily="34" charset="0"/>
                <a:ea typeface="Tahoma" panose="020B0604030504040204" pitchFamily="34" charset="0"/>
                <a:cs typeface="Arial" panose="020B0604020202020204" pitchFamily="34" charset="0"/>
              </a:rPr>
              <a:t>on arrears salary </a:t>
            </a:r>
            <a:r>
              <a:rPr lang="en-ZA" sz="1400" dirty="0" smtClean="0">
                <a:latin typeface="Arial" panose="020B0604020202020204" pitchFamily="34" charset="0"/>
                <a:ea typeface="Tahoma" panose="020B0604030504040204" pitchFamily="34" charset="0"/>
                <a:cs typeface="Arial" panose="020B0604020202020204" pitchFamily="34" charset="0"/>
              </a:rPr>
              <a:t>incurred </a:t>
            </a:r>
            <a:r>
              <a:rPr lang="en-ZA" sz="1400" dirty="0">
                <a:latin typeface="Arial" panose="020B0604020202020204" pitchFamily="34" charset="0"/>
                <a:ea typeface="Tahoma" panose="020B0604030504040204" pitchFamily="34" charset="0"/>
                <a:cs typeface="Arial" panose="020B0604020202020204" pitchFamily="34" charset="0"/>
              </a:rPr>
              <a:t>under sub programme </a:t>
            </a:r>
            <a:r>
              <a:rPr lang="en-ZA" sz="1400" dirty="0" smtClean="0">
                <a:latin typeface="Arial" panose="020B0604020202020204" pitchFamily="34" charset="0"/>
                <a:ea typeface="Tahoma" panose="020B0604030504040204" pitchFamily="34" charset="0"/>
                <a:cs typeface="Arial" panose="020B0604020202020204" pitchFamily="34" charset="0"/>
              </a:rPr>
              <a:t>Nutritional Services </a:t>
            </a:r>
            <a:r>
              <a:rPr lang="en-ZA" sz="1400" dirty="0">
                <a:latin typeface="Arial" panose="020B0604020202020204" pitchFamily="34" charset="0"/>
                <a:ea typeface="Tahoma" panose="020B0604030504040204" pitchFamily="34" charset="0"/>
                <a:cs typeface="Arial" panose="020B0604020202020204" pitchFamily="34" charset="0"/>
              </a:rPr>
              <a:t>at </a:t>
            </a:r>
            <a:r>
              <a:rPr lang="en-ZA" sz="1400" dirty="0" smtClean="0">
                <a:latin typeface="Arial" panose="020B0604020202020204" pitchFamily="34" charset="0"/>
                <a:ea typeface="Tahoma" panose="020B0604030504040204" pitchFamily="34" charset="0"/>
                <a:cs typeface="Arial" panose="020B0604020202020204" pitchFamily="34" charset="0"/>
              </a:rPr>
              <a:t>Kwazulu-Natal</a:t>
            </a:r>
          </a:p>
          <a:p>
            <a:pPr lvl="0" algn="just">
              <a:lnSpc>
                <a:spcPct val="150000"/>
              </a:lnSpc>
              <a:buClrTx/>
              <a:buFont typeface="Wingdings" panose="05000000000000000000" pitchFamily="2" charset="2"/>
              <a:buChar char="q"/>
            </a:pPr>
            <a:r>
              <a:rPr lang="en-US" sz="1400" b="1" dirty="0" smtClean="0">
                <a:latin typeface="Arial" panose="020B0604020202020204" pitchFamily="34" charset="0"/>
                <a:ea typeface="Tahoma" panose="020B0604030504040204" pitchFamily="34" charset="0"/>
                <a:cs typeface="Arial" panose="020B0604020202020204" pitchFamily="34" charset="0"/>
              </a:rPr>
              <a:t>Transfers </a:t>
            </a:r>
            <a:r>
              <a:rPr lang="en-US" sz="1400" b="1" dirty="0">
                <a:latin typeface="Arial" panose="020B0604020202020204" pitchFamily="34" charset="0"/>
                <a:ea typeface="Tahoma" panose="020B0604030504040204" pitchFamily="34" charset="0"/>
                <a:cs typeface="Arial" panose="020B0604020202020204" pitchFamily="34" charset="0"/>
              </a:rPr>
              <a:t>and subsidies</a:t>
            </a:r>
            <a:r>
              <a:rPr lang="en-US" sz="1400" dirty="0">
                <a:latin typeface="Arial" panose="020B0604020202020204" pitchFamily="34" charset="0"/>
                <a:ea typeface="Tahoma" panose="020B0604030504040204" pitchFamily="34" charset="0"/>
                <a:cs typeface="Arial" panose="020B0604020202020204" pitchFamily="34" charset="0"/>
              </a:rPr>
              <a:t>: The actual spending of </a:t>
            </a:r>
            <a:r>
              <a:rPr lang="en-US" sz="1400" dirty="0" smtClean="0">
                <a:latin typeface="Arial" panose="020B0604020202020204" pitchFamily="34" charset="0"/>
                <a:ea typeface="Tahoma" panose="020B0604030504040204" pitchFamily="34" charset="0"/>
                <a:cs typeface="Arial" panose="020B0604020202020204" pitchFamily="34" charset="0"/>
              </a:rPr>
              <a:t>R3,878 million (889.45%) </a:t>
            </a:r>
            <a:r>
              <a:rPr lang="en-US" sz="1400" dirty="0">
                <a:latin typeface="Arial" panose="020B0604020202020204" pitchFamily="34" charset="0"/>
                <a:ea typeface="Tahoma" panose="020B0604030504040204" pitchFamily="34" charset="0"/>
                <a:cs typeface="Arial" panose="020B0604020202020204" pitchFamily="34" charset="0"/>
              </a:rPr>
              <a:t>against the spending plan of </a:t>
            </a:r>
            <a:r>
              <a:rPr lang="en-US" sz="1400" dirty="0" smtClean="0">
                <a:latin typeface="Arial" panose="020B0604020202020204" pitchFamily="34" charset="0"/>
                <a:ea typeface="Tahoma" panose="020B0604030504040204" pitchFamily="34" charset="0"/>
                <a:cs typeface="Arial" panose="020B0604020202020204" pitchFamily="34" charset="0"/>
              </a:rPr>
              <a:t>R5 thousand (1.15%)  resulting in R3,873 million  overspending </a:t>
            </a:r>
            <a:r>
              <a:rPr lang="en-ZA" sz="1400" dirty="0">
                <a:latin typeface="Arial" panose="020B0604020202020204" pitchFamily="34" charset="0"/>
                <a:ea typeface="Tahoma" panose="020B0604030504040204" pitchFamily="34" charset="0"/>
                <a:cs typeface="Arial" panose="020B0604020202020204" pitchFamily="34" charset="0"/>
              </a:rPr>
              <a:t>due to payment of </a:t>
            </a:r>
            <a:r>
              <a:rPr lang="en-ZA" sz="1400" dirty="0" smtClean="0">
                <a:latin typeface="Arial" panose="020B0604020202020204" pitchFamily="34" charset="0"/>
                <a:ea typeface="Tahoma" panose="020B0604030504040204" pitchFamily="34" charset="0"/>
                <a:cs typeface="Arial" panose="020B0604020202020204" pitchFamily="34" charset="0"/>
              </a:rPr>
              <a:t>leave gratuity as a result of service terminations higher </a:t>
            </a:r>
            <a:r>
              <a:rPr lang="en-ZA" sz="1400" dirty="0">
                <a:latin typeface="Arial" panose="020B0604020202020204" pitchFamily="34" charset="0"/>
                <a:ea typeface="Tahoma" panose="020B0604030504040204" pitchFamily="34" charset="0"/>
                <a:cs typeface="Arial" panose="020B0604020202020204" pitchFamily="34" charset="0"/>
              </a:rPr>
              <a:t>than </a:t>
            </a:r>
            <a:r>
              <a:rPr lang="en-ZA" sz="1400" dirty="0" smtClean="0">
                <a:latin typeface="Arial" panose="020B0604020202020204" pitchFamily="34" charset="0"/>
                <a:ea typeface="Tahoma" panose="020B0604030504040204" pitchFamily="34" charset="0"/>
                <a:cs typeface="Arial" panose="020B0604020202020204" pitchFamily="34" charset="0"/>
              </a:rPr>
              <a:t>anticipated</a:t>
            </a:r>
          </a:p>
          <a:p>
            <a:pPr algn="just">
              <a:lnSpc>
                <a:spcPct val="150000"/>
              </a:lnSpc>
              <a:buClrTx/>
              <a:buFont typeface="Wingdings" panose="05000000000000000000" pitchFamily="2" charset="2"/>
              <a:buChar char="q"/>
            </a:pPr>
            <a:r>
              <a:rPr lang="en-US" sz="1400" b="1" dirty="0" smtClean="0">
                <a:latin typeface="Arial" panose="020B0604020202020204" pitchFamily="34" charset="0"/>
                <a:ea typeface="Tahoma" panose="020B0604030504040204" pitchFamily="34" charset="0"/>
                <a:cs typeface="Arial" panose="020B0604020202020204" pitchFamily="34" charset="0"/>
              </a:rPr>
              <a:t>Payments </a:t>
            </a:r>
            <a:r>
              <a:rPr lang="en-US" sz="1400" b="1" dirty="0">
                <a:latin typeface="Arial" panose="020B0604020202020204" pitchFamily="34" charset="0"/>
                <a:ea typeface="Tahoma" panose="020B0604030504040204" pitchFamily="34" charset="0"/>
                <a:cs typeface="Arial" panose="020B0604020202020204" pitchFamily="34" charset="0"/>
              </a:rPr>
              <a:t>for capital assets</a:t>
            </a:r>
            <a:r>
              <a:rPr lang="en-US" sz="1400" dirty="0">
                <a:latin typeface="Arial" panose="020B0604020202020204" pitchFamily="34" charset="0"/>
                <a:ea typeface="Tahoma" panose="020B0604030504040204" pitchFamily="34" charset="0"/>
                <a:cs typeface="Arial" panose="020B0604020202020204" pitchFamily="34" charset="0"/>
              </a:rPr>
              <a:t>: The actual spending of </a:t>
            </a:r>
            <a:r>
              <a:rPr lang="en-US" sz="1400" dirty="0" smtClean="0">
                <a:latin typeface="Arial" panose="020B0604020202020204" pitchFamily="34" charset="0"/>
                <a:ea typeface="Tahoma" panose="020B0604030504040204" pitchFamily="34" charset="0"/>
                <a:cs typeface="Arial" panose="020B0604020202020204" pitchFamily="34" charset="0"/>
              </a:rPr>
              <a:t>R399 thousand (300%) </a:t>
            </a:r>
            <a:r>
              <a:rPr lang="en-US" sz="1400" dirty="0">
                <a:latin typeface="Arial" panose="020B0604020202020204" pitchFamily="34" charset="0"/>
                <a:ea typeface="Tahoma" panose="020B0604030504040204" pitchFamily="34" charset="0"/>
                <a:cs typeface="Arial" panose="020B0604020202020204" pitchFamily="34" charset="0"/>
              </a:rPr>
              <a:t>against the spending  plan of </a:t>
            </a:r>
            <a:r>
              <a:rPr lang="en-US" sz="1400" dirty="0" smtClean="0">
                <a:latin typeface="Arial" panose="020B0604020202020204" pitchFamily="34" charset="0"/>
                <a:ea typeface="Tahoma" panose="020B0604030504040204" pitchFamily="34" charset="0"/>
                <a:cs typeface="Arial" panose="020B0604020202020204" pitchFamily="34" charset="0"/>
              </a:rPr>
              <a:t>R106 thousand (79.70%) </a:t>
            </a:r>
            <a:r>
              <a:rPr lang="en-US" sz="1400" dirty="0">
                <a:latin typeface="Arial" panose="020B0604020202020204" pitchFamily="34" charset="0"/>
                <a:ea typeface="Tahoma" panose="020B0604030504040204" pitchFamily="34" charset="0"/>
                <a:cs typeface="Arial" panose="020B0604020202020204" pitchFamily="34" charset="0"/>
              </a:rPr>
              <a:t>resulting in </a:t>
            </a:r>
            <a:r>
              <a:rPr lang="en-US" sz="1400" dirty="0" smtClean="0">
                <a:latin typeface="Arial" panose="020B0604020202020204" pitchFamily="34" charset="0"/>
                <a:ea typeface="Tahoma" panose="020B0604030504040204" pitchFamily="34" charset="0"/>
                <a:cs typeface="Arial" panose="020B0604020202020204" pitchFamily="34" charset="0"/>
              </a:rPr>
              <a:t>R293 thousand overspending </a:t>
            </a:r>
            <a:r>
              <a:rPr lang="en-ZA" sz="1400" dirty="0">
                <a:latin typeface="Arial" panose="020B0604020202020204" pitchFamily="34" charset="0"/>
                <a:ea typeface="Tahoma" panose="020B0604030504040204" pitchFamily="34" charset="0"/>
                <a:cs typeface="Arial" panose="020B0604020202020204" pitchFamily="34" charset="0"/>
              </a:rPr>
              <a:t>on Machinery and Equipment </a:t>
            </a:r>
            <a:r>
              <a:rPr lang="en-ZA" sz="1400" dirty="0" smtClean="0">
                <a:latin typeface="Arial" panose="020B0604020202020204" pitchFamily="34" charset="0"/>
                <a:ea typeface="Tahoma" panose="020B0604030504040204" pitchFamily="34" charset="0"/>
                <a:cs typeface="Arial" panose="020B0604020202020204" pitchFamily="34" charset="0"/>
              </a:rPr>
              <a:t>due to invoices </a:t>
            </a:r>
            <a:r>
              <a:rPr lang="en-ZA" sz="1400" dirty="0">
                <a:latin typeface="Arial" panose="020B0604020202020204" pitchFamily="34" charset="0"/>
                <a:ea typeface="Tahoma" panose="020B0604030504040204" pitchFamily="34" charset="0"/>
                <a:cs typeface="Arial" panose="020B0604020202020204" pitchFamily="34" charset="0"/>
              </a:rPr>
              <a:t>of the previous financial year from the suppliers for finance lease which </a:t>
            </a:r>
            <a:r>
              <a:rPr lang="en-ZA" sz="1400" strike="sngStrike" dirty="0">
                <a:latin typeface="Arial" panose="020B0604020202020204" pitchFamily="34" charset="0"/>
                <a:ea typeface="Tahoma" panose="020B0604030504040204" pitchFamily="34" charset="0"/>
                <a:cs typeface="Arial" panose="020B0604020202020204" pitchFamily="34" charset="0"/>
              </a:rPr>
              <a:t>was</a:t>
            </a:r>
            <a:r>
              <a:rPr lang="en-ZA" sz="1400" dirty="0">
                <a:latin typeface="Arial" panose="020B0604020202020204" pitchFamily="34" charset="0"/>
                <a:ea typeface="Tahoma" panose="020B0604030504040204" pitchFamily="34" charset="0"/>
                <a:cs typeface="Arial" panose="020B0604020202020204" pitchFamily="34" charset="0"/>
              </a:rPr>
              <a:t> </a:t>
            </a:r>
            <a:r>
              <a:rPr lang="en-ZA" sz="1400" dirty="0" smtClean="0">
                <a:latin typeface="Arial" panose="020B0604020202020204" pitchFamily="34" charset="0"/>
                <a:ea typeface="Tahoma" panose="020B0604030504040204" pitchFamily="34" charset="0"/>
                <a:cs typeface="Arial" panose="020B0604020202020204" pitchFamily="34" charset="0"/>
              </a:rPr>
              <a:t>were paid </a:t>
            </a:r>
            <a:r>
              <a:rPr lang="en-ZA" sz="1400" dirty="0">
                <a:latin typeface="Arial" panose="020B0604020202020204" pitchFamily="34" charset="0"/>
                <a:ea typeface="Tahoma" panose="020B0604030504040204" pitchFamily="34" charset="0"/>
                <a:cs typeface="Arial" panose="020B0604020202020204" pitchFamily="34" charset="0"/>
              </a:rPr>
              <a:t>in 2019/20 financial </a:t>
            </a:r>
            <a:r>
              <a:rPr lang="en-ZA" sz="1400" dirty="0" smtClean="0">
                <a:latin typeface="Arial" panose="020B0604020202020204" pitchFamily="34" charset="0"/>
                <a:ea typeface="Tahoma" panose="020B0604030504040204" pitchFamily="34" charset="0"/>
                <a:cs typeface="Arial" panose="020B0604020202020204" pitchFamily="34" charset="0"/>
              </a:rPr>
              <a:t>year</a:t>
            </a:r>
            <a:endParaRPr lang="en-ZA" sz="1400" dirty="0">
              <a:latin typeface="Arial" panose="020B0604020202020204" pitchFamily="34" charset="0"/>
              <a:ea typeface="Tahoma" panose="020B0604030504040204" pitchFamily="34" charset="0"/>
              <a:cs typeface="Arial" panose="020B0604020202020204" pitchFamily="34" charset="0"/>
            </a:endParaRPr>
          </a:p>
        </p:txBody>
      </p:sp>
      <p:sp>
        <p:nvSpPr>
          <p:cNvPr id="11" name="Title 2"/>
          <p:cNvSpPr txBox="1">
            <a:spLocks/>
          </p:cNvSpPr>
          <p:nvPr/>
        </p:nvSpPr>
        <p:spPr bwMode="auto">
          <a:xfrm>
            <a:off x="246064" y="530651"/>
            <a:ext cx="8672872" cy="775597"/>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defTabSz="914400"/>
            <a:r>
              <a:rPr lang="en-ZA" kern="0" dirty="0">
                <a:solidFill>
                  <a:srgbClr val="003300"/>
                </a:solidFill>
                <a:latin typeface="Arial" panose="020B0604020202020204" pitchFamily="34" charset="0"/>
                <a:ea typeface="Tahoma" panose="020B0604030504040204" pitchFamily="34" charset="0"/>
                <a:cs typeface="Arial" panose="020B0604020202020204" pitchFamily="34" charset="0"/>
              </a:rPr>
              <a:t>B. ANALYSIS ON THE NATIONAL STATE OF EXPENDITURE PER PROGRAMME FOR THE YEAR TO </a:t>
            </a:r>
            <a:r>
              <a:rPr lang="en-ZA" kern="0" dirty="0" smtClean="0">
                <a:solidFill>
                  <a:srgbClr val="003300"/>
                </a:solidFill>
                <a:latin typeface="Arial" panose="020B0604020202020204" pitchFamily="34" charset="0"/>
                <a:ea typeface="Tahoma" panose="020B0604030504040204" pitchFamily="34" charset="0"/>
                <a:cs typeface="Arial" panose="020B0604020202020204" pitchFamily="34" charset="0"/>
              </a:rPr>
              <a:t>DATE: </a:t>
            </a:r>
            <a:r>
              <a:rPr lang="en-ZA" kern="0" dirty="0">
                <a:solidFill>
                  <a:srgbClr val="003300"/>
                </a:solidFill>
                <a:latin typeface="Arial" panose="020B0604020202020204" pitchFamily="34" charset="0"/>
                <a:ea typeface="Tahoma" panose="020B0604030504040204" pitchFamily="34" charset="0"/>
                <a:cs typeface="Arial" panose="020B0604020202020204" pitchFamily="34" charset="0"/>
              </a:rPr>
              <a:t>30 NOVEMBER 2019</a:t>
            </a:r>
            <a:endParaRPr lang="en-ZA" kern="0"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lvl="0" algn="ctr" defTabSz="914400">
              <a:defRPr/>
            </a:pPr>
            <a:endParaRPr kumimoji="0" lang="en-ZA" sz="1600" b="1" i="0" u="none" strike="noStrike" kern="0" cap="none" spc="0" normalizeH="0" baseline="0" noProof="0" dirty="0">
              <a:ln>
                <a:noFill/>
              </a:ln>
              <a:solidFill>
                <a:srgbClr val="003300"/>
              </a:solidFill>
              <a:effectLst/>
              <a:uLnTx/>
              <a:uFillTx/>
              <a:latin typeface="Arial"/>
              <a:cs typeface="Arial"/>
            </a:endParaRPr>
          </a:p>
        </p:txBody>
      </p:sp>
    </p:spTree>
    <p:extLst>
      <p:ext uri="{BB962C8B-B14F-4D97-AF65-F5344CB8AC3E}">
        <p14:creationId xmlns:p14="http://schemas.microsoft.com/office/powerpoint/2010/main" xmlns="" val="30292017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3395699733"/>
              </p:ext>
            </p:extLst>
          </p:nvPr>
        </p:nvGraphicFramePr>
        <p:xfrm>
          <a:off x="512114" y="1287984"/>
          <a:ext cx="8259311" cy="4142756"/>
        </p:xfrm>
        <a:graphic>
          <a:graphicData uri="http://schemas.openxmlformats.org/drawingml/2006/table">
            <a:tbl>
              <a:tblPr firstRow="1" bandRow="1">
                <a:tableStyleId>{5C22544A-7EE6-4342-B048-85BDC9FD1C3A}</a:tableStyleId>
              </a:tblPr>
              <a:tblGrid>
                <a:gridCol w="1863125">
                  <a:extLst>
                    <a:ext uri="{9D8B030D-6E8A-4147-A177-3AD203B41FA5}">
                      <a16:colId xmlns:a16="http://schemas.microsoft.com/office/drawing/2014/main" xmlns="" val="20000"/>
                    </a:ext>
                  </a:extLst>
                </a:gridCol>
                <a:gridCol w="2222866">
                  <a:extLst>
                    <a:ext uri="{9D8B030D-6E8A-4147-A177-3AD203B41FA5}">
                      <a16:colId xmlns:a16="http://schemas.microsoft.com/office/drawing/2014/main" xmlns="" val="20001"/>
                    </a:ext>
                  </a:extLst>
                </a:gridCol>
                <a:gridCol w="2408105">
                  <a:extLst>
                    <a:ext uri="{9D8B030D-6E8A-4147-A177-3AD203B41FA5}">
                      <a16:colId xmlns:a16="http://schemas.microsoft.com/office/drawing/2014/main" xmlns="" val="20002"/>
                    </a:ext>
                  </a:extLst>
                </a:gridCol>
                <a:gridCol w="1765215">
                  <a:extLst>
                    <a:ext uri="{9D8B030D-6E8A-4147-A177-3AD203B41FA5}">
                      <a16:colId xmlns:a16="http://schemas.microsoft.com/office/drawing/2014/main" xmlns="" val="20003"/>
                    </a:ext>
                  </a:extLst>
                </a:gridCol>
              </a:tblGrid>
              <a:tr h="813654">
                <a:tc>
                  <a:txBody>
                    <a:bodyPr/>
                    <a:lstStyle/>
                    <a:p>
                      <a:pPr marL="0" marR="0" lvl="0" indent="0" algn="l" defTabSz="457200" rtl="0" eaLnBrk="1" fontAlgn="base" latinLnBrk="0" hangingPunct="1">
                        <a:lnSpc>
                          <a:spcPct val="100000"/>
                        </a:lnSpc>
                        <a:spcBef>
                          <a:spcPct val="20000"/>
                        </a:spcBef>
                        <a:spcAft>
                          <a:spcPct val="0"/>
                        </a:spcAft>
                        <a:buClrTx/>
                        <a:buSzTx/>
                        <a:buFont typeface="Arial" charset="0"/>
                        <a:buNone/>
                        <a:tabLst/>
                        <a:defRPr/>
                      </a:pPr>
                      <a:r>
                        <a:rPr lang="en-US" sz="1600" b="1" kern="1200" noProof="0" dirty="0" smtClean="0">
                          <a:solidFill>
                            <a:schemeClr val="bg1"/>
                          </a:solidFill>
                          <a:latin typeface="+mn-lt"/>
                          <a:ea typeface="+mn-ea"/>
                          <a:cs typeface="+mn-cs"/>
                        </a:rPr>
                        <a:t>Region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base" latinLnBrk="0" hangingPunct="1">
                        <a:lnSpc>
                          <a:spcPct val="100000"/>
                        </a:lnSpc>
                        <a:spcBef>
                          <a:spcPct val="20000"/>
                        </a:spcBef>
                        <a:spcAft>
                          <a:spcPct val="0"/>
                        </a:spcAft>
                        <a:buClrTx/>
                        <a:buSzTx/>
                        <a:buFont typeface="Arial" charset="0"/>
                        <a:buNone/>
                        <a:tabLst/>
                        <a:defRPr/>
                      </a:pPr>
                      <a:r>
                        <a:rPr kumimoji="0" lang="en-US" sz="1600" b="1" i="0" u="none" strike="noStrike" kern="1200" cap="none" spc="0" normalizeH="0" baseline="0" noProof="0" dirty="0" smtClean="0">
                          <a:ln>
                            <a:noFill/>
                          </a:ln>
                          <a:solidFill>
                            <a:schemeClr val="bg1"/>
                          </a:solidFill>
                          <a:effectLst/>
                          <a:uLnTx/>
                          <a:uFillTx/>
                          <a:latin typeface="+mn-lt"/>
                          <a:ea typeface="+mn-ea"/>
                          <a:cs typeface="+mn-cs"/>
                        </a:rPr>
                        <a:t>Total number of targets Q3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solidFill>
                            <a:schemeClr val="bg1"/>
                          </a:solidFill>
                        </a:rPr>
                        <a:t>Achieved Q3</a:t>
                      </a:r>
                      <a:endParaRPr lang="en-US"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solidFill>
                            <a:schemeClr val="bg1"/>
                          </a:solidFill>
                        </a:rPr>
                        <a:t>Not Achieved Q3</a:t>
                      </a:r>
                      <a:endParaRPr lang="en-US"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513887">
                <a:tc>
                  <a:txBody>
                    <a:bodyPr/>
                    <a:lstStyle/>
                    <a:p>
                      <a:r>
                        <a:rPr lang="en-US" sz="1800" b="1" dirty="0" smtClean="0">
                          <a:solidFill>
                            <a:schemeClr val="tx1"/>
                          </a:solidFill>
                        </a:rPr>
                        <a:t>LMN</a:t>
                      </a:r>
                      <a:endParaRPr lang="en-US"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331" rtl="0" eaLnBrk="1" latinLnBrk="0" hangingPunct="1">
                        <a:lnSpc>
                          <a:spcPct val="115000"/>
                        </a:lnSpc>
                        <a:spcAft>
                          <a:spcPts val="0"/>
                        </a:spcAft>
                      </a:pPr>
                      <a:r>
                        <a:rPr lang="en-ZA" sz="1800" b="1" kern="1200" dirty="0" smtClean="0">
                          <a:solidFill>
                            <a:schemeClr val="tx1"/>
                          </a:solidFill>
                          <a:latin typeface="+mn-lt"/>
                          <a:ea typeface="+mn-ea"/>
                          <a:cs typeface="+mn-cs"/>
                        </a:rPr>
                        <a:t>21</a:t>
                      </a:r>
                      <a:endParaRPr lang="en-ZA" sz="1800" b="1" kern="1200" dirty="0">
                        <a:solidFill>
                          <a:schemeClr val="tx1"/>
                        </a:solidFill>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331" rtl="0" eaLnBrk="1" latinLnBrk="0" hangingPunct="1">
                        <a:lnSpc>
                          <a:spcPct val="115000"/>
                        </a:lnSpc>
                        <a:spcAft>
                          <a:spcPts val="0"/>
                        </a:spcAft>
                      </a:pPr>
                      <a:r>
                        <a:rPr lang="en-ZA" sz="1800" b="1" kern="1200" dirty="0" smtClean="0">
                          <a:solidFill>
                            <a:schemeClr val="tx1"/>
                          </a:solidFill>
                          <a:latin typeface="+mn-lt"/>
                          <a:ea typeface="+mn-ea"/>
                          <a:cs typeface="+mn-cs"/>
                        </a:rPr>
                        <a:t>18</a:t>
                      </a:r>
                      <a:endParaRPr lang="en-ZA" sz="1800" b="1" kern="1200" dirty="0">
                        <a:solidFill>
                          <a:schemeClr val="tx1"/>
                        </a:solidFill>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indent="0" algn="ctr" defTabSz="914331" rtl="0" eaLnBrk="1" latinLnBrk="0" hangingPunct="1">
                        <a:lnSpc>
                          <a:spcPct val="115000"/>
                        </a:lnSpc>
                        <a:spcAft>
                          <a:spcPts val="0"/>
                        </a:spcAft>
                      </a:pPr>
                      <a:r>
                        <a:rPr lang="en-US" sz="1800" b="1" kern="1200" dirty="0" smtClean="0">
                          <a:solidFill>
                            <a:schemeClr val="tx1"/>
                          </a:solidFill>
                          <a:latin typeface="+mn-lt"/>
                          <a:ea typeface="+mn-ea"/>
                          <a:cs typeface="+mn-cs"/>
                        </a:rPr>
                        <a:t>3</a:t>
                      </a:r>
                      <a:endParaRPr lang="en-ZA" sz="1800" b="1" kern="1200" dirty="0">
                        <a:solidFill>
                          <a:schemeClr val="tx1"/>
                        </a:solidFill>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01"/>
                  </a:ext>
                </a:extLst>
              </a:tr>
              <a:tr h="534050">
                <a:tc>
                  <a:txBody>
                    <a:bodyPr/>
                    <a:lstStyle/>
                    <a:p>
                      <a:r>
                        <a:rPr lang="en-US" sz="1800" b="1" dirty="0" smtClean="0">
                          <a:solidFill>
                            <a:schemeClr val="tx1"/>
                          </a:solidFill>
                        </a:rPr>
                        <a:t>FS/NC</a:t>
                      </a:r>
                      <a:endParaRPr lang="en-US"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331" rtl="0" eaLnBrk="1" latinLnBrk="0" hangingPunct="1">
                        <a:lnSpc>
                          <a:spcPct val="115000"/>
                        </a:lnSpc>
                        <a:spcAft>
                          <a:spcPts val="0"/>
                        </a:spcAft>
                      </a:pPr>
                      <a:r>
                        <a:rPr lang="en-ZA" sz="1800" b="1" kern="1200" dirty="0" smtClean="0">
                          <a:solidFill>
                            <a:schemeClr val="tx1"/>
                          </a:solidFill>
                          <a:latin typeface="+mn-lt"/>
                          <a:ea typeface="+mn-ea"/>
                          <a:cs typeface="+mn-cs"/>
                        </a:rPr>
                        <a:t>21</a:t>
                      </a:r>
                      <a:endParaRPr lang="en-ZA" sz="1800" b="1"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1" dirty="0" smtClean="0">
                          <a:solidFill>
                            <a:schemeClr val="tx1"/>
                          </a:solidFill>
                        </a:rPr>
                        <a:t>20</a:t>
                      </a:r>
                      <a:endParaRPr lang="en-US" sz="1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indent="0" algn="ctr">
                        <a:tabLst>
                          <a:tab pos="1543050" algn="l"/>
                        </a:tabLst>
                      </a:pPr>
                      <a:r>
                        <a:rPr lang="en-US" sz="1800" b="1" dirty="0" smtClean="0">
                          <a:solidFill>
                            <a:schemeClr val="tx1"/>
                          </a:solidFill>
                        </a:rPr>
                        <a:t>1</a:t>
                      </a:r>
                      <a:endParaRPr lang="en-US" sz="1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02"/>
                  </a:ext>
                </a:extLst>
              </a:tr>
              <a:tr h="699178">
                <a:tc>
                  <a:txBody>
                    <a:bodyPr/>
                    <a:lstStyle/>
                    <a:p>
                      <a:r>
                        <a:rPr lang="en-US" sz="1800" b="1" dirty="0" smtClean="0">
                          <a:solidFill>
                            <a:schemeClr val="tx1"/>
                          </a:solidFill>
                        </a:rPr>
                        <a:t>KZN</a:t>
                      </a:r>
                      <a:endParaRPr lang="en-US"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331" rtl="0" eaLnBrk="1" latinLnBrk="0" hangingPunct="1">
                        <a:lnSpc>
                          <a:spcPct val="115000"/>
                        </a:lnSpc>
                        <a:spcAft>
                          <a:spcPts val="0"/>
                        </a:spcAft>
                      </a:pPr>
                      <a:r>
                        <a:rPr lang="en-ZA" sz="1800" b="1" kern="1200" dirty="0" smtClean="0">
                          <a:solidFill>
                            <a:schemeClr val="tx1"/>
                          </a:solidFill>
                          <a:latin typeface="+mn-lt"/>
                          <a:ea typeface="+mn-ea"/>
                          <a:cs typeface="+mn-cs"/>
                        </a:rPr>
                        <a:t>21</a:t>
                      </a:r>
                      <a:endParaRPr lang="en-ZA" sz="1800" b="1"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1" dirty="0" smtClean="0">
                          <a:solidFill>
                            <a:schemeClr val="tx1"/>
                          </a:solidFill>
                        </a:rPr>
                        <a:t>19</a:t>
                      </a:r>
                      <a:endParaRPr lang="en-US" sz="1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sz="1800" b="1" dirty="0" smtClean="0">
                          <a:solidFill>
                            <a:schemeClr val="tx1"/>
                          </a:solidFill>
                        </a:rPr>
                        <a:t>2</a:t>
                      </a:r>
                      <a:endParaRPr lang="en-US" sz="1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03"/>
                  </a:ext>
                </a:extLst>
              </a:tr>
              <a:tr h="534050">
                <a:tc>
                  <a:txBody>
                    <a:bodyPr/>
                    <a:lstStyle/>
                    <a:p>
                      <a:r>
                        <a:rPr lang="en-US" sz="1800" b="1" kern="1200" dirty="0" smtClean="0">
                          <a:solidFill>
                            <a:schemeClr val="tx1"/>
                          </a:solidFill>
                          <a:latin typeface="+mn-lt"/>
                          <a:ea typeface="+mn-ea"/>
                          <a:cs typeface="+mn-cs"/>
                        </a:rPr>
                        <a:t>WC</a:t>
                      </a:r>
                      <a:endParaRPr lang="en-US" sz="18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331" rtl="0" eaLnBrk="1" latinLnBrk="0" hangingPunct="1">
                        <a:lnSpc>
                          <a:spcPct val="115000"/>
                        </a:lnSpc>
                        <a:spcAft>
                          <a:spcPts val="0"/>
                        </a:spcAft>
                      </a:pPr>
                      <a:r>
                        <a:rPr lang="en-ZA" sz="1800" b="1" kern="1200" dirty="0" smtClean="0">
                          <a:solidFill>
                            <a:schemeClr val="tx1"/>
                          </a:solidFill>
                          <a:latin typeface="+mn-lt"/>
                          <a:ea typeface="+mn-ea"/>
                          <a:cs typeface="+mn-cs"/>
                        </a:rPr>
                        <a:t>21</a:t>
                      </a:r>
                      <a:endParaRPr lang="en-ZA" sz="1800" b="1"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1" dirty="0" smtClean="0">
                          <a:solidFill>
                            <a:schemeClr val="tx1"/>
                          </a:solidFill>
                        </a:rPr>
                        <a:t>19</a:t>
                      </a:r>
                      <a:endParaRPr lang="en-US" sz="1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sz="1800" b="1" dirty="0" smtClean="0">
                          <a:solidFill>
                            <a:schemeClr val="tx1"/>
                          </a:solidFill>
                        </a:rPr>
                        <a:t>2</a:t>
                      </a:r>
                      <a:endParaRPr lang="en-US" sz="1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04"/>
                  </a:ext>
                </a:extLst>
              </a:tr>
              <a:tr h="534050">
                <a:tc>
                  <a:txBody>
                    <a:bodyPr/>
                    <a:lstStyle/>
                    <a:p>
                      <a:r>
                        <a:rPr lang="en-US" sz="1800" b="1" dirty="0" smtClean="0">
                          <a:solidFill>
                            <a:schemeClr val="tx1"/>
                          </a:solidFill>
                        </a:rPr>
                        <a:t>GP</a:t>
                      </a:r>
                      <a:endParaRPr lang="en-US"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331" rtl="0" eaLnBrk="1" latinLnBrk="0" hangingPunct="1">
                        <a:lnSpc>
                          <a:spcPct val="115000"/>
                        </a:lnSpc>
                        <a:spcAft>
                          <a:spcPts val="0"/>
                        </a:spcAft>
                      </a:pPr>
                      <a:r>
                        <a:rPr lang="en-ZA" sz="1800" b="1" kern="1200" dirty="0" smtClean="0">
                          <a:solidFill>
                            <a:schemeClr val="tx1"/>
                          </a:solidFill>
                          <a:latin typeface="+mn-lt"/>
                          <a:ea typeface="+mn-ea"/>
                          <a:cs typeface="+mn-cs"/>
                        </a:rPr>
                        <a:t>21</a:t>
                      </a:r>
                      <a:endParaRPr lang="en-ZA" sz="1800" b="1"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1" dirty="0" smtClean="0">
                          <a:solidFill>
                            <a:schemeClr val="tx1"/>
                          </a:solidFill>
                        </a:rPr>
                        <a:t>18</a:t>
                      </a:r>
                      <a:endParaRPr lang="en-US" sz="1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sz="1800" b="1" dirty="0" smtClean="0">
                          <a:solidFill>
                            <a:schemeClr val="tx1"/>
                          </a:solidFill>
                        </a:rPr>
                        <a:t>3</a:t>
                      </a:r>
                      <a:endParaRPr lang="en-US" sz="1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05"/>
                  </a:ext>
                </a:extLst>
              </a:tr>
              <a:tr h="513887">
                <a:tc>
                  <a:txBody>
                    <a:bodyPr/>
                    <a:lstStyle/>
                    <a:p>
                      <a:r>
                        <a:rPr lang="en-US" sz="1800" b="1" dirty="0" smtClean="0">
                          <a:solidFill>
                            <a:schemeClr val="tx1"/>
                          </a:solidFill>
                        </a:rPr>
                        <a:t>EC</a:t>
                      </a:r>
                      <a:endParaRPr lang="en-US"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331" rtl="0" eaLnBrk="1" latinLnBrk="0" hangingPunct="1">
                        <a:lnSpc>
                          <a:spcPct val="115000"/>
                        </a:lnSpc>
                        <a:spcAft>
                          <a:spcPts val="0"/>
                        </a:spcAft>
                      </a:pPr>
                      <a:r>
                        <a:rPr lang="en-ZA" sz="1800" b="1" kern="1200" dirty="0" smtClean="0">
                          <a:solidFill>
                            <a:schemeClr val="tx1"/>
                          </a:solidFill>
                          <a:latin typeface="+mn-lt"/>
                          <a:ea typeface="+mn-ea"/>
                          <a:cs typeface="+mn-cs"/>
                        </a:rPr>
                        <a:t>21</a:t>
                      </a:r>
                      <a:endParaRPr lang="en-ZA" sz="1800" b="1" kern="1200" dirty="0">
                        <a:solidFill>
                          <a:schemeClr val="tx1"/>
                        </a:solidFill>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331" rtl="0" eaLnBrk="1" latinLnBrk="0" hangingPunct="1">
                        <a:lnSpc>
                          <a:spcPct val="115000"/>
                        </a:lnSpc>
                        <a:spcAft>
                          <a:spcPts val="0"/>
                        </a:spcAft>
                      </a:pPr>
                      <a:r>
                        <a:rPr lang="en-ZA" sz="1800" b="1" kern="1200" dirty="0" smtClean="0">
                          <a:solidFill>
                            <a:schemeClr val="tx1"/>
                          </a:solidFill>
                          <a:latin typeface="+mn-lt"/>
                          <a:ea typeface="+mn-ea"/>
                          <a:cs typeface="+mn-cs"/>
                        </a:rPr>
                        <a:t>19</a:t>
                      </a:r>
                      <a:endParaRPr lang="en-ZA" sz="1800" b="1" kern="1200" dirty="0">
                        <a:solidFill>
                          <a:schemeClr val="tx1"/>
                        </a:solidFill>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algn="ctr" defTabSz="914331" rtl="0" eaLnBrk="1" latinLnBrk="0" hangingPunct="1">
                        <a:lnSpc>
                          <a:spcPct val="115000"/>
                        </a:lnSpc>
                        <a:spcAft>
                          <a:spcPts val="0"/>
                        </a:spcAft>
                      </a:pPr>
                      <a:r>
                        <a:rPr lang="en-US" sz="1800" b="1" kern="1200" dirty="0" smtClean="0">
                          <a:solidFill>
                            <a:schemeClr val="tx1"/>
                          </a:solidFill>
                          <a:latin typeface="+mn-lt"/>
                          <a:ea typeface="+mn-ea"/>
                          <a:cs typeface="+mn-cs"/>
                        </a:rPr>
                        <a:t>2</a:t>
                      </a:r>
                      <a:endParaRPr lang="en-ZA" sz="1800" b="1" kern="1200" dirty="0">
                        <a:solidFill>
                          <a:schemeClr val="tx1"/>
                        </a:solidFill>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06"/>
                  </a:ext>
                </a:extLst>
              </a:tr>
            </a:tbl>
          </a:graphicData>
        </a:graphic>
      </p:graphicFrame>
      <p:sp>
        <p:nvSpPr>
          <p:cNvPr id="5" name="Title 4"/>
          <p:cNvSpPr>
            <a:spLocks noGrp="1"/>
          </p:cNvSpPr>
          <p:nvPr>
            <p:ph type="title"/>
          </p:nvPr>
        </p:nvSpPr>
        <p:spPr>
          <a:xfrm>
            <a:off x="419100" y="677703"/>
            <a:ext cx="8474076" cy="387798"/>
          </a:xfrm>
          <a:solidFill>
            <a:schemeClr val="bg1">
              <a:lumMod val="85000"/>
            </a:schemeClr>
          </a:solidFill>
        </p:spPr>
        <p:txBody>
          <a:bodyPr/>
          <a:lstStyle/>
          <a:p>
            <a:pPr algn="ctr"/>
            <a:r>
              <a:rPr lang="en-ZA" sz="2800" dirty="0" smtClean="0"/>
              <a:t>REGIONAL Q3 PERFORMANCE</a:t>
            </a:r>
            <a:endParaRPr lang="en-ZA" sz="2800" dirty="0"/>
          </a:p>
        </p:txBody>
      </p:sp>
    </p:spTree>
    <p:extLst>
      <p:ext uri="{BB962C8B-B14F-4D97-AF65-F5344CB8AC3E}">
        <p14:creationId xmlns:p14="http://schemas.microsoft.com/office/powerpoint/2010/main" xmlns="" val="260137667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46297" y="218486"/>
            <a:ext cx="9036496" cy="3593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3" name="Rectangle 2"/>
          <p:cNvSpPr/>
          <p:nvPr/>
        </p:nvSpPr>
        <p:spPr>
          <a:xfrm>
            <a:off x="553132" y="4005527"/>
            <a:ext cx="8133668" cy="2185214"/>
          </a:xfrm>
          <a:prstGeom prst="rect">
            <a:avLst/>
          </a:prstGeom>
        </p:spPr>
        <p:txBody>
          <a:bodyPr wrap="square">
            <a:spAutoFit/>
          </a:bodyPr>
          <a:lstStyle/>
          <a:p>
            <a:pPr marL="266700" indent="-266700" algn="just" defTabSz="914400" fontAlgn="base">
              <a:lnSpc>
                <a:spcPct val="150000"/>
              </a:lnSpc>
              <a:spcBef>
                <a:spcPts val="1200"/>
              </a:spcBef>
              <a:spcAft>
                <a:spcPct val="0"/>
              </a:spcAft>
              <a:buFont typeface="Wingdings" panose="05000000000000000000" pitchFamily="2" charset="2"/>
              <a:buChar char="q"/>
            </a:pPr>
            <a:r>
              <a:rPr lang="en-US" sz="1400" dirty="0">
                <a:latin typeface="Arial" panose="020B0604020202020204" pitchFamily="34" charset="0"/>
                <a:ea typeface="Tahoma" panose="020B0604030504040204" pitchFamily="34" charset="0"/>
                <a:cs typeface="Arial" panose="020B0604020202020204" pitchFamily="34" charset="0"/>
              </a:rPr>
              <a:t>The actual spending of programme Social Reintegration is </a:t>
            </a:r>
            <a:r>
              <a:rPr lang="en-US" sz="1400" dirty="0" smtClean="0">
                <a:latin typeface="Arial" panose="020B0604020202020204" pitchFamily="34" charset="0"/>
                <a:ea typeface="Tahoma" panose="020B0604030504040204" pitchFamily="34" charset="0"/>
                <a:cs typeface="Arial" panose="020B0604020202020204" pitchFamily="34" charset="0"/>
              </a:rPr>
              <a:t>R716 </a:t>
            </a:r>
            <a:r>
              <a:rPr lang="en-US" sz="1400" dirty="0">
                <a:latin typeface="Arial" panose="020B0604020202020204" pitchFamily="34" charset="0"/>
                <a:ea typeface="Tahoma" panose="020B0604030504040204" pitchFamily="34" charset="0"/>
                <a:cs typeface="Arial" panose="020B0604020202020204" pitchFamily="34" charset="0"/>
              </a:rPr>
              <a:t>million </a:t>
            </a:r>
            <a:r>
              <a:rPr lang="en-US" sz="1400" dirty="0" smtClean="0">
                <a:latin typeface="Arial" panose="020B0604020202020204" pitchFamily="34" charset="0"/>
                <a:ea typeface="Tahoma" panose="020B0604030504040204" pitchFamily="34" charset="0"/>
                <a:cs typeface="Arial" panose="020B0604020202020204" pitchFamily="34" charset="0"/>
              </a:rPr>
              <a:t>(71.27%) </a:t>
            </a:r>
            <a:r>
              <a:rPr lang="en-US" sz="1400" dirty="0">
                <a:latin typeface="Arial" panose="020B0604020202020204" pitchFamily="34" charset="0"/>
                <a:ea typeface="Tahoma" panose="020B0604030504040204" pitchFamily="34" charset="0"/>
                <a:cs typeface="Arial" panose="020B0604020202020204" pitchFamily="34" charset="0"/>
              </a:rPr>
              <a:t>against the spending plan of </a:t>
            </a:r>
            <a:r>
              <a:rPr lang="en-US" sz="1400" dirty="0" smtClean="0">
                <a:latin typeface="Arial" panose="020B0604020202020204" pitchFamily="34" charset="0"/>
                <a:ea typeface="Tahoma" panose="020B0604030504040204" pitchFamily="34" charset="0"/>
                <a:cs typeface="Arial" panose="020B0604020202020204" pitchFamily="34" charset="0"/>
              </a:rPr>
              <a:t>R745 </a:t>
            </a:r>
            <a:r>
              <a:rPr lang="en-US" sz="1400" dirty="0">
                <a:latin typeface="Arial" panose="020B0604020202020204" pitchFamily="34" charset="0"/>
                <a:ea typeface="Tahoma" panose="020B0604030504040204" pitchFamily="34" charset="0"/>
                <a:cs typeface="Arial" panose="020B0604020202020204" pitchFamily="34" charset="0"/>
              </a:rPr>
              <a:t>million </a:t>
            </a:r>
            <a:r>
              <a:rPr lang="en-US" sz="1400" dirty="0" smtClean="0">
                <a:latin typeface="Arial" panose="020B0604020202020204" pitchFamily="34" charset="0"/>
                <a:ea typeface="Tahoma" panose="020B0604030504040204" pitchFamily="34" charset="0"/>
                <a:cs typeface="Arial" panose="020B0604020202020204" pitchFamily="34" charset="0"/>
              </a:rPr>
              <a:t>(74.14%) </a:t>
            </a:r>
            <a:r>
              <a:rPr lang="en-ZA" sz="1400" dirty="0">
                <a:latin typeface="Arial" panose="020B0604020202020204" pitchFamily="34" charset="0"/>
                <a:ea typeface="Tahoma" panose="020B0604030504040204" pitchFamily="34" charset="0"/>
                <a:cs typeface="Arial" panose="020B0604020202020204" pitchFamily="34" charset="0"/>
              </a:rPr>
              <a:t>resulting in </a:t>
            </a:r>
            <a:r>
              <a:rPr lang="en-ZA" sz="1400" dirty="0" smtClean="0">
                <a:latin typeface="Arial" panose="020B0604020202020204" pitchFamily="34" charset="0"/>
                <a:ea typeface="Tahoma" panose="020B0604030504040204" pitchFamily="34" charset="0"/>
                <a:cs typeface="Arial" panose="020B0604020202020204" pitchFamily="34" charset="0"/>
              </a:rPr>
              <a:t>R29 million under spending as a result of the following</a:t>
            </a:r>
            <a:r>
              <a:rPr lang="en-US" sz="1400" dirty="0">
                <a:latin typeface="Arial" panose="020B0604020202020204" pitchFamily="34" charset="0"/>
                <a:ea typeface="Tahoma" panose="020B0604030504040204" pitchFamily="34" charset="0"/>
                <a:cs typeface="Arial" panose="020B0604020202020204" pitchFamily="34" charset="0"/>
              </a:rPr>
              <a:t>:</a:t>
            </a:r>
          </a:p>
          <a:p>
            <a:pPr marL="266700" indent="-266700" algn="just" defTabSz="914400" fontAlgn="base">
              <a:lnSpc>
                <a:spcPct val="150000"/>
              </a:lnSpc>
              <a:spcBef>
                <a:spcPts val="1200"/>
              </a:spcBef>
              <a:spcAft>
                <a:spcPct val="0"/>
              </a:spcAft>
              <a:buFont typeface="Wingdings" panose="05000000000000000000" pitchFamily="2" charset="2"/>
              <a:buChar char="q"/>
            </a:pPr>
            <a:r>
              <a:rPr lang="en-US" sz="1400" b="1" kern="0" dirty="0" smtClean="0">
                <a:solidFill>
                  <a:srgbClr val="000000"/>
                </a:solidFill>
                <a:latin typeface="Arial" panose="020B0604020202020204" pitchFamily="34" charset="0"/>
                <a:ea typeface="Tahoma" panose="020B0604030504040204" pitchFamily="34" charset="0"/>
                <a:cs typeface="Arial" panose="020B0604020202020204" pitchFamily="34" charset="0"/>
              </a:rPr>
              <a:t>Compensation </a:t>
            </a:r>
            <a:r>
              <a:rPr lang="en-US" sz="1400" b="1" kern="0" dirty="0">
                <a:solidFill>
                  <a:srgbClr val="000000"/>
                </a:solidFill>
                <a:latin typeface="Arial" panose="020B0604020202020204" pitchFamily="34" charset="0"/>
                <a:ea typeface="Tahoma" panose="020B0604030504040204" pitchFamily="34" charset="0"/>
                <a:cs typeface="Arial" panose="020B0604020202020204" pitchFamily="34" charset="0"/>
              </a:rPr>
              <a:t>of </a:t>
            </a:r>
            <a:r>
              <a:rPr lang="en-US" sz="1400" b="1" kern="0" dirty="0">
                <a:latin typeface="Arial" panose="020B0604020202020204" pitchFamily="34" charset="0"/>
                <a:ea typeface="Tahoma" panose="020B0604030504040204" pitchFamily="34" charset="0"/>
                <a:cs typeface="Arial" panose="020B0604020202020204" pitchFamily="34" charset="0"/>
              </a:rPr>
              <a:t>Employees: </a:t>
            </a:r>
            <a:r>
              <a:rPr lang="en-US" sz="1400" dirty="0">
                <a:latin typeface="Arial" panose="020B0604020202020204" pitchFamily="34" charset="0"/>
                <a:ea typeface="Tahoma" panose="020B0604030504040204" pitchFamily="34" charset="0"/>
                <a:cs typeface="Arial" panose="020B0604020202020204" pitchFamily="34" charset="0"/>
              </a:rPr>
              <a:t>The actual spending of </a:t>
            </a:r>
            <a:r>
              <a:rPr lang="en-US" sz="1400" dirty="0" smtClean="0">
                <a:latin typeface="Arial" panose="020B0604020202020204" pitchFamily="34" charset="0"/>
                <a:ea typeface="Tahoma" panose="020B0604030504040204" pitchFamily="34" charset="0"/>
                <a:cs typeface="Arial" panose="020B0604020202020204" pitchFamily="34" charset="0"/>
              </a:rPr>
              <a:t>R665 </a:t>
            </a:r>
            <a:r>
              <a:rPr lang="en-US" sz="1400" dirty="0">
                <a:latin typeface="Arial" panose="020B0604020202020204" pitchFamily="34" charset="0"/>
                <a:ea typeface="Tahoma" panose="020B0604030504040204" pitchFamily="34" charset="0"/>
                <a:cs typeface="Arial" panose="020B0604020202020204" pitchFamily="34" charset="0"/>
              </a:rPr>
              <a:t>million </a:t>
            </a:r>
            <a:r>
              <a:rPr lang="en-US" sz="1400" dirty="0" smtClean="0">
                <a:latin typeface="Arial" panose="020B0604020202020204" pitchFamily="34" charset="0"/>
                <a:ea typeface="Tahoma" panose="020B0604030504040204" pitchFamily="34" charset="0"/>
                <a:cs typeface="Arial" panose="020B0604020202020204" pitchFamily="34" charset="0"/>
              </a:rPr>
              <a:t>(73.52%) </a:t>
            </a:r>
            <a:r>
              <a:rPr lang="en-US" sz="1400" dirty="0">
                <a:latin typeface="Arial" panose="020B0604020202020204" pitchFamily="34" charset="0"/>
                <a:ea typeface="Tahoma" panose="020B0604030504040204" pitchFamily="34" charset="0"/>
                <a:cs typeface="Arial" panose="020B0604020202020204" pitchFamily="34" charset="0"/>
              </a:rPr>
              <a:t>against the spending plan of </a:t>
            </a:r>
            <a:r>
              <a:rPr lang="en-US" sz="1400" dirty="0" smtClean="0">
                <a:latin typeface="Arial" panose="020B0604020202020204" pitchFamily="34" charset="0"/>
                <a:ea typeface="Tahoma" panose="020B0604030504040204" pitchFamily="34" charset="0"/>
                <a:cs typeface="Arial" panose="020B0604020202020204" pitchFamily="34" charset="0"/>
              </a:rPr>
              <a:t>R672 </a:t>
            </a:r>
            <a:r>
              <a:rPr lang="en-US" sz="1400" dirty="0">
                <a:latin typeface="Arial" panose="020B0604020202020204" pitchFamily="34" charset="0"/>
                <a:ea typeface="Tahoma" panose="020B0604030504040204" pitchFamily="34" charset="0"/>
                <a:cs typeface="Arial" panose="020B0604020202020204" pitchFamily="34" charset="0"/>
              </a:rPr>
              <a:t>million </a:t>
            </a:r>
            <a:r>
              <a:rPr lang="en-US" sz="1400" dirty="0" smtClean="0">
                <a:latin typeface="Arial" panose="020B0604020202020204" pitchFamily="34" charset="0"/>
                <a:ea typeface="Tahoma" panose="020B0604030504040204" pitchFamily="34" charset="0"/>
                <a:cs typeface="Arial" panose="020B0604020202020204" pitchFamily="34" charset="0"/>
              </a:rPr>
              <a:t>(74.30%) </a:t>
            </a:r>
            <a:r>
              <a:rPr lang="en-US" sz="1400" dirty="0">
                <a:latin typeface="Arial" panose="020B0604020202020204" pitchFamily="34" charset="0"/>
                <a:ea typeface="Tahoma" panose="020B0604030504040204" pitchFamily="34" charset="0"/>
                <a:cs typeface="Arial" panose="020B0604020202020204" pitchFamily="34" charset="0"/>
              </a:rPr>
              <a:t>resulting in </a:t>
            </a:r>
            <a:r>
              <a:rPr lang="en-US" sz="1400" dirty="0" smtClean="0">
                <a:latin typeface="Arial" panose="020B0604020202020204" pitchFamily="34" charset="0"/>
                <a:ea typeface="Tahoma" panose="020B0604030504040204" pitchFamily="34" charset="0"/>
                <a:cs typeface="Arial" panose="020B0604020202020204" pitchFamily="34" charset="0"/>
              </a:rPr>
              <a:t>R7 million underspending was</a:t>
            </a:r>
            <a:r>
              <a:rPr lang="en-ZA" sz="1400" dirty="0" smtClean="0">
                <a:latin typeface="Arial" panose="020B0604020202020204" pitchFamily="34" charset="0"/>
                <a:ea typeface="Tahoma" panose="020B0604030504040204" pitchFamily="34" charset="0"/>
                <a:cs typeface="Arial" panose="020B0604020202020204" pitchFamily="34" charset="0"/>
              </a:rPr>
              <a:t> </a:t>
            </a:r>
            <a:r>
              <a:rPr lang="en-ZA" sz="1400" dirty="0">
                <a:latin typeface="Arial" panose="020B0604020202020204" pitchFamily="34" charset="0"/>
                <a:ea typeface="Tahoma" panose="020B0604030504040204" pitchFamily="34" charset="0"/>
                <a:cs typeface="Arial" panose="020B0604020202020204" pitchFamily="34" charset="0"/>
              </a:rPr>
              <a:t>due to vacant funded posts</a:t>
            </a:r>
            <a:endParaRPr lang="en-US" sz="1600" dirty="0">
              <a:latin typeface="Arial" panose="020B0604020202020204" pitchFamily="34" charset="0"/>
              <a:ea typeface="Tahoma" panose="020B0604030504040204" pitchFamily="34" charset="0"/>
              <a:cs typeface="Arial" panose="020B0604020202020204" pitchFamily="34" charset="0"/>
            </a:endParaRPr>
          </a:p>
        </p:txBody>
      </p:sp>
      <p:sp>
        <p:nvSpPr>
          <p:cNvPr id="10" name="Rectangle 2"/>
          <p:cNvSpPr txBox="1">
            <a:spLocks noChangeArrowheads="1"/>
          </p:cNvSpPr>
          <p:nvPr/>
        </p:nvSpPr>
        <p:spPr bwMode="auto">
          <a:xfrm>
            <a:off x="238125" y="581232"/>
            <a:ext cx="8752074" cy="1080296"/>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defTabSz="914400"/>
            <a:r>
              <a:rPr lang="en-ZA" kern="0" dirty="0">
                <a:solidFill>
                  <a:srgbClr val="003300"/>
                </a:solidFill>
                <a:latin typeface="Arial" panose="020B0604020202020204" pitchFamily="34" charset="0"/>
                <a:ea typeface="Tahoma" panose="020B0604030504040204" pitchFamily="34" charset="0"/>
                <a:cs typeface="Arial" panose="020B0604020202020204" pitchFamily="34" charset="0"/>
              </a:rPr>
              <a:t>B. SUMMARY OF THE NATIONAL STATE OF EXPENDITURE PER PROGRAMME  FOR  THE YEAR TO DATE : 31 DECEMBER 2019</a:t>
            </a:r>
          </a:p>
          <a:p>
            <a:pPr algn="ctr" defTabSz="914400"/>
            <a:endParaRPr lang="en-ZA" kern="0"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ctr" defTabSz="914400"/>
            <a:endParaRPr lang="en-ZA" sz="1800" kern="0" dirty="0">
              <a:solidFill>
                <a:srgbClr val="00330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xmlns="" val="1600384211"/>
              </p:ext>
            </p:extLst>
          </p:nvPr>
        </p:nvGraphicFramePr>
        <p:xfrm>
          <a:off x="692150" y="1330561"/>
          <a:ext cx="7656513" cy="2378075"/>
        </p:xfrm>
        <a:graphic>
          <a:graphicData uri="http://schemas.openxmlformats.org/presentationml/2006/ole">
            <p:oleObj spid="_x0000_s78889" name="Worksheet" r:id="rId3" imgW="6162543" imgH="2438370" progId="Excel.Sheet.12">
              <p:embed/>
            </p:oleObj>
          </a:graphicData>
        </a:graphic>
      </p:graphicFrame>
    </p:spTree>
    <p:extLst>
      <p:ext uri="{BB962C8B-B14F-4D97-AF65-F5344CB8AC3E}">
        <p14:creationId xmlns:p14="http://schemas.microsoft.com/office/powerpoint/2010/main" xmlns="" val="71169023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6597" y="3186546"/>
            <a:ext cx="8080203" cy="754053"/>
          </a:xfrm>
          <a:prstGeom prst="rect">
            <a:avLst/>
          </a:prstGeom>
        </p:spPr>
        <p:txBody>
          <a:bodyPr wrap="square">
            <a:spAutoFit/>
          </a:bodyPr>
          <a:lstStyle/>
          <a:p>
            <a:pPr algn="just" defTabSz="914400" fontAlgn="base">
              <a:lnSpc>
                <a:spcPct val="150000"/>
              </a:lnSpc>
              <a:spcBef>
                <a:spcPts val="1200"/>
              </a:spcBef>
              <a:spcAft>
                <a:spcPct val="0"/>
              </a:spcAft>
            </a:pPr>
            <a:endParaRPr lang="en-ZA" sz="1000" dirty="0">
              <a:latin typeface="Arial" panose="020B0604020202020204" pitchFamily="34" charset="0"/>
              <a:ea typeface="Tahoma" panose="020B0604030504040204" pitchFamily="34" charset="0"/>
              <a:cs typeface="Arial" panose="020B0604020202020204" pitchFamily="34" charset="0"/>
            </a:endParaRPr>
          </a:p>
          <a:p>
            <a:pPr marL="266700" lvl="0" indent="-266700" algn="just" defTabSz="914400" fontAlgn="base">
              <a:lnSpc>
                <a:spcPct val="150000"/>
              </a:lnSpc>
              <a:spcBef>
                <a:spcPts val="1200"/>
              </a:spcBef>
              <a:spcAft>
                <a:spcPct val="0"/>
              </a:spcAft>
              <a:buFont typeface="Wingdings" panose="05000000000000000000" pitchFamily="2" charset="2"/>
              <a:buChar char="q"/>
            </a:pPr>
            <a:endParaRPr lang="en-US" sz="1200" dirty="0">
              <a:latin typeface="Arial" panose="020B0604020202020204" pitchFamily="34" charset="0"/>
              <a:ea typeface="Tahoma" panose="020B0604030504040204" pitchFamily="34" charset="0"/>
              <a:cs typeface="Arial" panose="020B0604020202020204" pitchFamily="34" charset="0"/>
            </a:endParaRPr>
          </a:p>
        </p:txBody>
      </p:sp>
      <p:sp>
        <p:nvSpPr>
          <p:cNvPr id="10" name="Rectangle 2"/>
          <p:cNvSpPr txBox="1">
            <a:spLocks noChangeArrowheads="1"/>
          </p:cNvSpPr>
          <p:nvPr/>
        </p:nvSpPr>
        <p:spPr bwMode="auto">
          <a:xfrm>
            <a:off x="266700" y="551861"/>
            <a:ext cx="8527435" cy="130189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defTabSz="914400"/>
            <a:r>
              <a:rPr lang="en-ZA" kern="0" dirty="0" smtClean="0">
                <a:solidFill>
                  <a:srgbClr val="003300"/>
                </a:solidFill>
                <a:latin typeface="Arial" panose="020B0604020202020204" pitchFamily="34" charset="0"/>
                <a:ea typeface="Tahoma" panose="020B0604030504040204" pitchFamily="34" charset="0"/>
                <a:cs typeface="Arial" panose="020B0604020202020204" pitchFamily="34" charset="0"/>
              </a:rPr>
              <a:t>B. </a:t>
            </a:r>
            <a:r>
              <a:rPr lang="en-ZA" sz="1700" kern="0" dirty="0">
                <a:solidFill>
                  <a:srgbClr val="003300"/>
                </a:solidFill>
                <a:latin typeface="Arial" panose="020B0604020202020204" pitchFamily="34" charset="0"/>
                <a:ea typeface="Tahoma" panose="020B0604030504040204" pitchFamily="34" charset="0"/>
                <a:cs typeface="Arial" panose="020B0604020202020204" pitchFamily="34" charset="0"/>
              </a:rPr>
              <a:t>SUMMARY OF </a:t>
            </a:r>
            <a:r>
              <a:rPr lang="en-ZA" sz="1700" kern="0" dirty="0" smtClean="0">
                <a:solidFill>
                  <a:srgbClr val="003300"/>
                </a:solidFill>
                <a:latin typeface="Arial" panose="020B0604020202020204" pitchFamily="34" charset="0"/>
                <a:ea typeface="Tahoma" panose="020B0604030504040204" pitchFamily="34" charset="0"/>
                <a:cs typeface="Arial" panose="020B0604020202020204" pitchFamily="34" charset="0"/>
              </a:rPr>
              <a:t>THE NATIONAL </a:t>
            </a:r>
            <a:r>
              <a:rPr lang="en-ZA" sz="1700" kern="0" dirty="0">
                <a:solidFill>
                  <a:srgbClr val="003300"/>
                </a:solidFill>
                <a:latin typeface="Arial" panose="020B0604020202020204" pitchFamily="34" charset="0"/>
                <a:ea typeface="Tahoma" panose="020B0604030504040204" pitchFamily="34" charset="0"/>
                <a:cs typeface="Arial" panose="020B0604020202020204" pitchFamily="34" charset="0"/>
              </a:rPr>
              <a:t>STATE OF EXPENDITURE PER PROGRAMME  FOR  THE YEAR TO DATE : </a:t>
            </a:r>
            <a:r>
              <a:rPr lang="en-ZA" sz="1800" kern="0" dirty="0">
                <a:solidFill>
                  <a:srgbClr val="003300"/>
                </a:solidFill>
                <a:latin typeface="Arial" panose="020B0604020202020204" pitchFamily="34" charset="0"/>
                <a:ea typeface="Tahoma" panose="020B0604030504040204" pitchFamily="34" charset="0"/>
                <a:cs typeface="Arial" panose="020B0604020202020204" pitchFamily="34" charset="0"/>
              </a:rPr>
              <a:t>31 DECEMBER 2019</a:t>
            </a:r>
          </a:p>
          <a:p>
            <a:pPr algn="ctr" defTabSz="914400"/>
            <a:endParaRPr lang="en-ZA" sz="1800" kern="0"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ctr" defTabSz="914400"/>
            <a:endParaRPr lang="en-ZA" kern="0" dirty="0">
              <a:solidFill>
                <a:srgbClr val="003300"/>
              </a:solidFill>
              <a:latin typeface="Arial" panose="020B0604020202020204" pitchFamily="34" charset="0"/>
              <a:ea typeface="Tahoma" panose="020B0604030504040204" pitchFamily="34" charset="0"/>
              <a:cs typeface="Arial" panose="020B0604020202020204" pitchFamily="34" charset="0"/>
            </a:endParaRPr>
          </a:p>
          <a:p>
            <a:pPr algn="ctr" defTabSz="914400"/>
            <a:endParaRPr lang="en-ZA" sz="1800" kern="0" dirty="0">
              <a:solidFill>
                <a:srgbClr val="003300"/>
              </a:solidFill>
              <a:latin typeface="Tahoma" panose="020B0604030504040204" pitchFamily="34" charset="0"/>
              <a:ea typeface="Tahoma" panose="020B0604030504040204" pitchFamily="34" charset="0"/>
              <a:cs typeface="Tahoma" panose="020B0604030504040204" pitchFamily="34" charset="0"/>
            </a:endParaRPr>
          </a:p>
        </p:txBody>
      </p:sp>
      <p:sp>
        <p:nvSpPr>
          <p:cNvPr id="5" name="Rectangle 4"/>
          <p:cNvSpPr/>
          <p:nvPr/>
        </p:nvSpPr>
        <p:spPr>
          <a:xfrm>
            <a:off x="606597" y="1237898"/>
            <a:ext cx="7697144" cy="3114763"/>
          </a:xfrm>
          <a:prstGeom prst="rect">
            <a:avLst/>
          </a:prstGeom>
        </p:spPr>
        <p:txBody>
          <a:bodyPr wrap="square">
            <a:spAutoFit/>
          </a:bodyPr>
          <a:lstStyle/>
          <a:p>
            <a:pPr marL="266700" lvl="0" indent="-266700" algn="just" defTabSz="914400" fontAlgn="base">
              <a:lnSpc>
                <a:spcPct val="150000"/>
              </a:lnSpc>
              <a:spcBef>
                <a:spcPts val="1200"/>
              </a:spcBef>
              <a:spcAft>
                <a:spcPct val="0"/>
              </a:spcAft>
              <a:buFont typeface="Wingdings" panose="05000000000000000000" pitchFamily="2" charset="2"/>
              <a:buChar char="q"/>
            </a:pPr>
            <a:r>
              <a:rPr lang="en-US" sz="1400" b="1" kern="0" dirty="0">
                <a:solidFill>
                  <a:srgbClr val="000000"/>
                </a:solidFill>
                <a:latin typeface="Arial" panose="020B0604020202020204" pitchFamily="34" charset="0"/>
                <a:ea typeface="Tahoma" panose="020B0604030504040204" pitchFamily="34" charset="0"/>
                <a:cs typeface="Arial" panose="020B0604020202020204" pitchFamily="34" charset="0"/>
              </a:rPr>
              <a:t>Compensation of Employees </a:t>
            </a:r>
            <a:r>
              <a:rPr lang="en-US" sz="1400" b="1" kern="0" dirty="0" smtClean="0">
                <a:solidFill>
                  <a:srgbClr val="000000"/>
                </a:solidFill>
                <a:latin typeface="Arial" panose="020B0604020202020204" pitchFamily="34" charset="0"/>
                <a:ea typeface="Tahoma" panose="020B0604030504040204" pitchFamily="34" charset="0"/>
                <a:cs typeface="Arial" panose="020B0604020202020204" pitchFamily="34" charset="0"/>
              </a:rPr>
              <a:t>(cont.): </a:t>
            </a:r>
            <a:r>
              <a:rPr lang="en-ZA" sz="1400" kern="0" dirty="0">
                <a:solidFill>
                  <a:srgbClr val="000000"/>
                </a:solidFill>
                <a:latin typeface="Arial" panose="020B0604020202020204" pitchFamily="34" charset="0"/>
                <a:ea typeface="Tahoma" panose="020B0604030504040204" pitchFamily="34" charset="0"/>
                <a:cs typeface="Arial" panose="020B0604020202020204" pitchFamily="34" charset="0"/>
              </a:rPr>
              <a:t>The department has commenced with the process of aligning PERSAL to HRBP tool and the finalisation of the process was as result of the development of service delivery model in line with the Public Service Regulations. The other reason for the delays was the reconfiguration of the roles and new functions introduced as well as the alignment of the new DCS structure. The permanent funded establishment as published in 2019 ENE was reported to be 2,049 against permanent PERSAL establishment of 2,230 resulting in a variance of 181 posts</a:t>
            </a:r>
          </a:p>
          <a:p>
            <a:pPr marL="266700" lvl="0" indent="-266700" algn="just" defTabSz="914400" fontAlgn="base">
              <a:lnSpc>
                <a:spcPct val="150000"/>
              </a:lnSpc>
              <a:spcBef>
                <a:spcPts val="1200"/>
              </a:spcBef>
              <a:spcAft>
                <a:spcPct val="0"/>
              </a:spcAft>
              <a:buFont typeface="Wingdings" panose="05000000000000000000" pitchFamily="2" charset="2"/>
              <a:buChar char="q"/>
            </a:pPr>
            <a:r>
              <a:rPr lang="en-ZA" sz="1400" kern="0" dirty="0" smtClean="0">
                <a:solidFill>
                  <a:srgbClr val="000000"/>
                </a:solidFill>
                <a:latin typeface="Arial" panose="020B0604020202020204" pitchFamily="34" charset="0"/>
                <a:ea typeface="Tahoma" panose="020B0604030504040204" pitchFamily="34" charset="0"/>
                <a:cs typeface="Arial" panose="020B0604020202020204" pitchFamily="34" charset="0"/>
              </a:rPr>
              <a:t>Hereunder </a:t>
            </a:r>
            <a:r>
              <a:rPr lang="en-ZA" sz="1400" kern="0" dirty="0">
                <a:solidFill>
                  <a:srgbClr val="000000"/>
                </a:solidFill>
                <a:latin typeface="Arial" panose="020B0604020202020204" pitchFamily="34" charset="0"/>
                <a:ea typeface="Tahoma" panose="020B0604030504040204" pitchFamily="34" charset="0"/>
                <a:cs typeface="Arial" panose="020B0604020202020204" pitchFamily="34" charset="0"/>
              </a:rPr>
              <a:t>is the analysis of filled and vacant posts as per HRBP tool and PERSAL as at </a:t>
            </a:r>
            <a:r>
              <a:rPr lang="en-ZA" sz="1400" kern="0" dirty="0" smtClean="0">
                <a:solidFill>
                  <a:srgbClr val="000000"/>
                </a:solidFill>
                <a:latin typeface="Arial" panose="020B0604020202020204" pitchFamily="34" charset="0"/>
                <a:ea typeface="Tahoma" panose="020B0604030504040204" pitchFamily="34" charset="0"/>
                <a:cs typeface="Arial" panose="020B0604020202020204" pitchFamily="34" charset="0"/>
              </a:rPr>
              <a:t>31 December  </a:t>
            </a:r>
            <a:r>
              <a:rPr lang="en-ZA" sz="1400" kern="0" dirty="0">
                <a:solidFill>
                  <a:srgbClr val="000000"/>
                </a:solidFill>
                <a:latin typeface="Arial" panose="020B0604020202020204" pitchFamily="34" charset="0"/>
                <a:ea typeface="Tahoma" panose="020B0604030504040204" pitchFamily="34" charset="0"/>
                <a:cs typeface="Arial" panose="020B0604020202020204" pitchFamily="34" charset="0"/>
              </a:rPr>
              <a:t>2019</a:t>
            </a:r>
            <a:endParaRPr lang="en-ZA" sz="1400" kern="0" dirty="0" smtClean="0">
              <a:solidFill>
                <a:srgbClr val="000000"/>
              </a:solidFill>
              <a:latin typeface="Arial" panose="020B0604020202020204" pitchFamily="34" charset="0"/>
              <a:ea typeface="Tahoma" panose="020B0604030504040204" pitchFamily="34" charset="0"/>
              <a:cs typeface="Arial" panose="020B0604020202020204" pitchFamily="34" charset="0"/>
            </a:endParaRPr>
          </a:p>
        </p:txBody>
      </p:sp>
      <p:graphicFrame>
        <p:nvGraphicFramePr>
          <p:cNvPr id="12" name="Object 11"/>
          <p:cNvGraphicFramePr>
            <a:graphicFrameLocks noChangeAspect="1"/>
          </p:cNvGraphicFramePr>
          <p:nvPr>
            <p:extLst>
              <p:ext uri="{D42A27DB-BD31-4B8C-83A1-F6EECF244321}">
                <p14:modId xmlns:p14="http://schemas.microsoft.com/office/powerpoint/2010/main" xmlns="" val="1915434529"/>
              </p:ext>
            </p:extLst>
          </p:nvPr>
        </p:nvGraphicFramePr>
        <p:xfrm>
          <a:off x="854561" y="4546600"/>
          <a:ext cx="7351712" cy="1468961"/>
        </p:xfrm>
        <a:graphic>
          <a:graphicData uri="http://schemas.openxmlformats.org/presentationml/2006/ole">
            <p:oleObj spid="_x0000_s79913" name="Worksheet" r:id="rId3" imgW="12211089" imgH="1266840" progId="Excel.Sheet.12">
              <p:embed/>
            </p:oleObj>
          </a:graphicData>
        </a:graphic>
      </p:graphicFrame>
    </p:spTree>
    <p:extLst>
      <p:ext uri="{BB962C8B-B14F-4D97-AF65-F5344CB8AC3E}">
        <p14:creationId xmlns:p14="http://schemas.microsoft.com/office/powerpoint/2010/main" xmlns="" val="354351822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flipV="1">
            <a:off x="1673" y="436970"/>
            <a:ext cx="9036496" cy="23443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10" name="Content Placeholder 1"/>
          <p:cNvSpPr txBox="1">
            <a:spLocks/>
          </p:cNvSpPr>
          <p:nvPr/>
        </p:nvSpPr>
        <p:spPr bwMode="auto">
          <a:xfrm>
            <a:off x="246063" y="1427897"/>
            <a:ext cx="8526462" cy="4875181"/>
          </a:xfrm>
          <a:prstGeom prst="rect">
            <a:avLst/>
          </a:prstGeom>
          <a:noFill/>
          <a:ln w="12700" algn="ctr">
            <a:noFill/>
            <a:miter lim="800000"/>
            <a:headEnd/>
            <a:tailEnd/>
          </a:ln>
        </p:spPr>
        <p:txBody>
          <a:bodyPr vert="horz" wrap="square" lIns="0" tIns="0" rIns="0" bIns="0" numCol="1" anchor="t" anchorCtr="0" compatLnSpc="1">
            <a:prstTxWarp prst="textNoShape">
              <a:avLst/>
            </a:prstTxWarp>
            <a:spAutoFit/>
          </a:bodyPr>
          <a:lstStyle>
            <a:lvl1pPr marL="266700" indent="-266700"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mn-lt"/>
                <a:ea typeface="+mn-ea"/>
                <a:cs typeface="+mn-cs"/>
              </a:defRPr>
            </a:lvl1pPr>
            <a:lvl2pPr marL="458788" indent="-188913"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mn-lt"/>
                <a:cs typeface="+mn-cs"/>
              </a:defRPr>
            </a:lvl2pPr>
            <a:lvl3pPr marL="623888" indent="-161925"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mn-lt"/>
                <a:cs typeface="+mn-cs"/>
              </a:defRPr>
            </a:lvl3pPr>
            <a:lvl4pPr marL="793750" indent="-166688"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mn-lt"/>
                <a:cs typeface="+mn-cs"/>
              </a:defRPr>
            </a:lvl4pPr>
            <a:lvl5pPr marL="955675" indent="-158750"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mn-lt"/>
                <a:cs typeface="+mn-cs"/>
              </a:defRPr>
            </a:lvl5pPr>
            <a:lvl6pPr marL="1414356"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520"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685"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5851"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algn="just">
              <a:lnSpc>
                <a:spcPct val="150000"/>
              </a:lnSpc>
              <a:buClrTx/>
              <a:buFont typeface="Wingdings" panose="05000000000000000000" pitchFamily="2" charset="2"/>
              <a:buChar char="q"/>
            </a:pPr>
            <a:r>
              <a:rPr lang="en-US" b="1" dirty="0">
                <a:latin typeface="Arial" panose="020B0604020202020204" pitchFamily="34" charset="0"/>
                <a:ea typeface="Tahoma" panose="020B0604030504040204" pitchFamily="34" charset="0"/>
                <a:cs typeface="Arial" panose="020B0604020202020204" pitchFamily="34" charset="0"/>
              </a:rPr>
              <a:t>Goods and Services: </a:t>
            </a:r>
            <a:r>
              <a:rPr lang="en-US" dirty="0">
                <a:latin typeface="Arial" panose="020B0604020202020204" pitchFamily="34" charset="0"/>
                <a:ea typeface="Tahoma" panose="020B0604030504040204" pitchFamily="34" charset="0"/>
                <a:cs typeface="Arial" panose="020B0604020202020204" pitchFamily="34" charset="0"/>
              </a:rPr>
              <a:t>The actual spending of </a:t>
            </a:r>
            <a:r>
              <a:rPr lang="en-US" dirty="0" smtClean="0">
                <a:latin typeface="Arial" panose="020B0604020202020204" pitchFamily="34" charset="0"/>
                <a:ea typeface="Tahoma" panose="020B0604030504040204" pitchFamily="34" charset="0"/>
                <a:cs typeface="Arial" panose="020B0604020202020204" pitchFamily="34" charset="0"/>
              </a:rPr>
              <a:t>R46 million (46.42%) </a:t>
            </a:r>
            <a:r>
              <a:rPr lang="en-US" dirty="0">
                <a:latin typeface="Arial" panose="020B0604020202020204" pitchFamily="34" charset="0"/>
                <a:ea typeface="Tahoma" panose="020B0604030504040204" pitchFamily="34" charset="0"/>
                <a:cs typeface="Arial" panose="020B0604020202020204" pitchFamily="34" charset="0"/>
              </a:rPr>
              <a:t>against the spending plan of </a:t>
            </a:r>
            <a:r>
              <a:rPr lang="en-US" dirty="0" smtClean="0">
                <a:latin typeface="Arial" panose="020B0604020202020204" pitchFamily="34" charset="0"/>
                <a:ea typeface="Tahoma" panose="020B0604030504040204" pitchFamily="34" charset="0"/>
                <a:cs typeface="Arial" panose="020B0604020202020204" pitchFamily="34" charset="0"/>
              </a:rPr>
              <a:t>R72 million (72.56%) </a:t>
            </a:r>
            <a:r>
              <a:rPr lang="en-US" dirty="0">
                <a:latin typeface="Arial" panose="020B0604020202020204" pitchFamily="34" charset="0"/>
                <a:ea typeface="Tahoma" panose="020B0604030504040204" pitchFamily="34" charset="0"/>
                <a:cs typeface="Arial" panose="020B0604020202020204" pitchFamily="34" charset="0"/>
              </a:rPr>
              <a:t>resulting in </a:t>
            </a:r>
            <a:r>
              <a:rPr lang="en-US" dirty="0" smtClean="0">
                <a:latin typeface="Arial" panose="020B0604020202020204" pitchFamily="34" charset="0"/>
                <a:ea typeface="Tahoma" panose="020B0604030504040204" pitchFamily="34" charset="0"/>
                <a:cs typeface="Arial" panose="020B0604020202020204" pitchFamily="34" charset="0"/>
              </a:rPr>
              <a:t>R26 </a:t>
            </a:r>
            <a:r>
              <a:rPr lang="en-US" dirty="0">
                <a:latin typeface="Arial" panose="020B0604020202020204" pitchFamily="34" charset="0"/>
                <a:ea typeface="Tahoma" panose="020B0604030504040204" pitchFamily="34" charset="0"/>
                <a:cs typeface="Arial" panose="020B0604020202020204" pitchFamily="34" charset="0"/>
              </a:rPr>
              <a:t>million </a:t>
            </a:r>
            <a:r>
              <a:rPr lang="en-US" dirty="0" smtClean="0">
                <a:latin typeface="Arial" panose="020B0604020202020204" pitchFamily="34" charset="0"/>
                <a:ea typeface="Tahoma" panose="020B0604030504040204" pitchFamily="34" charset="0"/>
                <a:cs typeface="Arial" panose="020B0604020202020204" pitchFamily="34" charset="0"/>
              </a:rPr>
              <a:t>underspending </a:t>
            </a:r>
            <a:r>
              <a:rPr lang="en-ZA" dirty="0">
                <a:latin typeface="Arial" panose="020B0604020202020204" pitchFamily="34" charset="0"/>
                <a:ea typeface="Tahoma" panose="020B0604030504040204" pitchFamily="34" charset="0"/>
                <a:cs typeface="Arial" panose="020B0604020202020204" pitchFamily="34" charset="0"/>
              </a:rPr>
              <a:t>on item: Operating Leases as a result of outstanding invoices  from DPW for accommodation for Community Corrections Offices amounting to R12 million and on item Fleet Services for kilometres and fuel</a:t>
            </a:r>
          </a:p>
          <a:p>
            <a:pPr algn="just">
              <a:lnSpc>
                <a:spcPct val="150000"/>
              </a:lnSpc>
              <a:buClrTx/>
              <a:buFont typeface="Wingdings" panose="05000000000000000000" pitchFamily="2" charset="2"/>
              <a:buChar char="q"/>
            </a:pPr>
            <a:r>
              <a:rPr lang="en-US" b="1" dirty="0" smtClean="0">
                <a:latin typeface="Arial" panose="020B0604020202020204" pitchFamily="34" charset="0"/>
                <a:ea typeface="Tahoma" panose="020B0604030504040204" pitchFamily="34" charset="0"/>
                <a:cs typeface="Arial" panose="020B0604020202020204" pitchFamily="34" charset="0"/>
              </a:rPr>
              <a:t>Transfers</a:t>
            </a:r>
            <a:r>
              <a:rPr lang="en-US" dirty="0" smtClean="0">
                <a:latin typeface="Arial" panose="020B0604020202020204" pitchFamily="34" charset="0"/>
                <a:ea typeface="Tahoma" panose="020B0604030504040204" pitchFamily="34" charset="0"/>
                <a:cs typeface="Arial" panose="020B0604020202020204" pitchFamily="34" charset="0"/>
              </a:rPr>
              <a:t> </a:t>
            </a:r>
            <a:r>
              <a:rPr lang="en-US" b="1" dirty="0" smtClean="0">
                <a:latin typeface="Arial" panose="020B0604020202020204" pitchFamily="34" charset="0"/>
                <a:ea typeface="Tahoma" panose="020B0604030504040204" pitchFamily="34" charset="0"/>
                <a:cs typeface="Arial" panose="020B0604020202020204" pitchFamily="34" charset="0"/>
              </a:rPr>
              <a:t>and </a:t>
            </a:r>
            <a:r>
              <a:rPr lang="en-US" b="1" dirty="0">
                <a:latin typeface="Arial" panose="020B0604020202020204" pitchFamily="34" charset="0"/>
                <a:ea typeface="Tahoma" panose="020B0604030504040204" pitchFamily="34" charset="0"/>
                <a:cs typeface="Arial" panose="020B0604020202020204" pitchFamily="34" charset="0"/>
              </a:rPr>
              <a:t>subsidies: </a:t>
            </a:r>
            <a:r>
              <a:rPr lang="en-US" dirty="0">
                <a:latin typeface="Arial" panose="020B0604020202020204" pitchFamily="34" charset="0"/>
                <a:ea typeface="Tahoma" panose="020B0604030504040204" pitchFamily="34" charset="0"/>
                <a:cs typeface="Arial" panose="020B0604020202020204" pitchFamily="34" charset="0"/>
              </a:rPr>
              <a:t>The actual spending </a:t>
            </a:r>
            <a:r>
              <a:rPr lang="en-US" dirty="0" smtClean="0">
                <a:latin typeface="Arial" panose="020B0604020202020204" pitchFamily="34" charset="0"/>
                <a:ea typeface="Tahoma" panose="020B0604030504040204" pitchFamily="34" charset="0"/>
                <a:cs typeface="Arial" panose="020B0604020202020204" pitchFamily="34" charset="0"/>
              </a:rPr>
              <a:t>of R4,236 million (2056.31%) </a:t>
            </a:r>
            <a:r>
              <a:rPr lang="en-US" dirty="0">
                <a:latin typeface="Arial" panose="020B0604020202020204" pitchFamily="34" charset="0"/>
                <a:ea typeface="Tahoma" panose="020B0604030504040204" pitchFamily="34" charset="0"/>
                <a:cs typeface="Arial" panose="020B0604020202020204" pitchFamily="34" charset="0"/>
              </a:rPr>
              <a:t>against the spending plan of </a:t>
            </a:r>
            <a:r>
              <a:rPr lang="en-US" dirty="0" smtClean="0">
                <a:latin typeface="Arial" panose="020B0604020202020204" pitchFamily="34" charset="0"/>
                <a:ea typeface="Tahoma" panose="020B0604030504040204" pitchFamily="34" charset="0"/>
                <a:cs typeface="Arial" panose="020B0604020202020204" pitchFamily="34" charset="0"/>
              </a:rPr>
              <a:t>R197 </a:t>
            </a:r>
            <a:r>
              <a:rPr lang="en-US" dirty="0">
                <a:latin typeface="Arial" panose="020B0604020202020204" pitchFamily="34" charset="0"/>
                <a:ea typeface="Tahoma" panose="020B0604030504040204" pitchFamily="34" charset="0"/>
                <a:cs typeface="Arial" panose="020B0604020202020204" pitchFamily="34" charset="0"/>
              </a:rPr>
              <a:t>thousand </a:t>
            </a:r>
            <a:r>
              <a:rPr lang="en-US" dirty="0" smtClean="0">
                <a:latin typeface="Arial" panose="020B0604020202020204" pitchFamily="34" charset="0"/>
                <a:ea typeface="Tahoma" panose="020B0604030504040204" pitchFamily="34" charset="0"/>
                <a:cs typeface="Arial" panose="020B0604020202020204" pitchFamily="34" charset="0"/>
              </a:rPr>
              <a:t>(95.63%) </a:t>
            </a:r>
            <a:r>
              <a:rPr lang="en-US" dirty="0">
                <a:latin typeface="Arial" panose="020B0604020202020204" pitchFamily="34" charset="0"/>
                <a:ea typeface="Tahoma" panose="020B0604030504040204" pitchFamily="34" charset="0"/>
                <a:cs typeface="Arial" panose="020B0604020202020204" pitchFamily="34" charset="0"/>
              </a:rPr>
              <a:t>resulting in </a:t>
            </a:r>
            <a:r>
              <a:rPr lang="en-US" dirty="0" smtClean="0">
                <a:latin typeface="Arial" panose="020B0604020202020204" pitchFamily="34" charset="0"/>
                <a:ea typeface="Tahoma" panose="020B0604030504040204" pitchFamily="34" charset="0"/>
                <a:cs typeface="Arial" panose="020B0604020202020204" pitchFamily="34" charset="0"/>
              </a:rPr>
              <a:t>R4,039 million </a:t>
            </a:r>
            <a:r>
              <a:rPr lang="en-US" dirty="0">
                <a:latin typeface="Arial" panose="020B0604020202020204" pitchFamily="34" charset="0"/>
                <a:ea typeface="Tahoma" panose="020B0604030504040204" pitchFamily="34" charset="0"/>
                <a:cs typeface="Arial" panose="020B0604020202020204" pitchFamily="34" charset="0"/>
              </a:rPr>
              <a:t>overspending as result of payment of leave gratuity due to service </a:t>
            </a:r>
            <a:r>
              <a:rPr lang="en-US" dirty="0" smtClean="0">
                <a:latin typeface="Arial" panose="020B0604020202020204" pitchFamily="34" charset="0"/>
                <a:ea typeface="Tahoma" panose="020B0604030504040204" pitchFamily="34" charset="0"/>
                <a:cs typeface="Arial" panose="020B0604020202020204" pitchFamily="34" charset="0"/>
              </a:rPr>
              <a:t>terminations that are higher than anticipated</a:t>
            </a:r>
            <a:endParaRPr lang="en-US" dirty="0">
              <a:latin typeface="Arial" panose="020B0604020202020204" pitchFamily="34" charset="0"/>
              <a:ea typeface="Tahoma" panose="020B0604030504040204" pitchFamily="34" charset="0"/>
              <a:cs typeface="Arial" panose="020B0604020202020204" pitchFamily="34" charset="0"/>
            </a:endParaRPr>
          </a:p>
          <a:p>
            <a:pPr algn="just">
              <a:lnSpc>
                <a:spcPct val="150000"/>
              </a:lnSpc>
              <a:buClrTx/>
              <a:buFont typeface="Wingdings" panose="05000000000000000000" pitchFamily="2" charset="2"/>
              <a:buChar char="q"/>
            </a:pPr>
            <a:r>
              <a:rPr lang="en-US" b="1" dirty="0">
                <a:latin typeface="Arial" panose="020B0604020202020204" pitchFamily="34" charset="0"/>
                <a:ea typeface="Tahoma" panose="020B0604030504040204" pitchFamily="34" charset="0"/>
                <a:cs typeface="Arial" panose="020B0604020202020204" pitchFamily="34" charset="0"/>
              </a:rPr>
              <a:t>Payments for capital assets</a:t>
            </a:r>
            <a:r>
              <a:rPr lang="en-US" dirty="0">
                <a:latin typeface="Arial" panose="020B0604020202020204" pitchFamily="34" charset="0"/>
                <a:ea typeface="Tahoma" panose="020B0604030504040204" pitchFamily="34" charset="0"/>
                <a:cs typeface="Arial" panose="020B0604020202020204" pitchFamily="34" charset="0"/>
              </a:rPr>
              <a:t>: The actual spending of </a:t>
            </a:r>
            <a:r>
              <a:rPr lang="en-US" dirty="0" smtClean="0">
                <a:latin typeface="Arial" panose="020B0604020202020204" pitchFamily="34" charset="0"/>
                <a:ea typeface="Tahoma" panose="020B0604030504040204" pitchFamily="34" charset="0"/>
                <a:cs typeface="Arial" panose="020B0604020202020204" pitchFamily="34" charset="0"/>
              </a:rPr>
              <a:t>R1,263 million (73.60%) </a:t>
            </a:r>
            <a:r>
              <a:rPr lang="en-US" dirty="0">
                <a:latin typeface="Arial" panose="020B0604020202020204" pitchFamily="34" charset="0"/>
                <a:ea typeface="Tahoma" panose="020B0604030504040204" pitchFamily="34" charset="0"/>
                <a:cs typeface="Arial" panose="020B0604020202020204" pitchFamily="34" charset="0"/>
              </a:rPr>
              <a:t>against the spending plan of </a:t>
            </a:r>
            <a:r>
              <a:rPr lang="en-US" dirty="0" smtClean="0">
                <a:latin typeface="Arial" panose="020B0604020202020204" pitchFamily="34" charset="0"/>
                <a:ea typeface="Tahoma" panose="020B0604030504040204" pitchFamily="34" charset="0"/>
                <a:cs typeface="Arial" panose="020B0604020202020204" pitchFamily="34" charset="0"/>
              </a:rPr>
              <a:t>R1,280 million (74.59%) </a:t>
            </a:r>
            <a:r>
              <a:rPr lang="en-US" dirty="0">
                <a:latin typeface="Arial" panose="020B0604020202020204" pitchFamily="34" charset="0"/>
                <a:ea typeface="Tahoma" panose="020B0604030504040204" pitchFamily="34" charset="0"/>
                <a:cs typeface="Arial" panose="020B0604020202020204" pitchFamily="34" charset="0"/>
              </a:rPr>
              <a:t>resulting in </a:t>
            </a:r>
            <a:r>
              <a:rPr lang="en-US" dirty="0" smtClean="0">
                <a:latin typeface="Arial" panose="020B0604020202020204" pitchFamily="34" charset="0"/>
                <a:ea typeface="Tahoma" panose="020B0604030504040204" pitchFamily="34" charset="0"/>
                <a:cs typeface="Arial" panose="020B0604020202020204" pitchFamily="34" charset="0"/>
              </a:rPr>
              <a:t>R17 thousand </a:t>
            </a:r>
            <a:r>
              <a:rPr lang="en-ZA" dirty="0" smtClean="0">
                <a:latin typeface="Arial" panose="020B0604020202020204" pitchFamily="34" charset="0"/>
                <a:ea typeface="Tahoma" panose="020B0604030504040204" pitchFamily="34" charset="0"/>
                <a:cs typeface="Arial" panose="020B0604020202020204" pitchFamily="34" charset="0"/>
              </a:rPr>
              <a:t>underspending on item: other Machinery and Equipment due to delays in the procurement of office equipment </a:t>
            </a:r>
          </a:p>
        </p:txBody>
      </p:sp>
      <p:sp>
        <p:nvSpPr>
          <p:cNvPr id="11" name="Title 2"/>
          <p:cNvSpPr txBox="1">
            <a:spLocks/>
          </p:cNvSpPr>
          <p:nvPr/>
        </p:nvSpPr>
        <p:spPr bwMode="auto">
          <a:xfrm>
            <a:off x="246063" y="596900"/>
            <a:ext cx="8647112" cy="830997"/>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defTabSz="914400"/>
            <a:r>
              <a:rPr lang="en-ZA" kern="0" dirty="0">
                <a:solidFill>
                  <a:srgbClr val="003300"/>
                </a:solidFill>
                <a:latin typeface="Arial" panose="020B0604020202020204" pitchFamily="34" charset="0"/>
                <a:ea typeface="Tahoma" panose="020B0604030504040204" pitchFamily="34" charset="0"/>
                <a:cs typeface="Arial" panose="020B0604020202020204" pitchFamily="34" charset="0"/>
              </a:rPr>
              <a:t>B. ANALYSIS OF THE NATIONAL STATE OF EXPENDITURE </a:t>
            </a:r>
            <a:r>
              <a:rPr lang="en-ZA" kern="0" dirty="0" smtClean="0">
                <a:solidFill>
                  <a:srgbClr val="003300"/>
                </a:solidFill>
                <a:latin typeface="Arial" panose="020B0604020202020204" pitchFamily="34" charset="0"/>
                <a:ea typeface="Tahoma" panose="020B0604030504040204" pitchFamily="34" charset="0"/>
                <a:cs typeface="Arial" panose="020B0604020202020204" pitchFamily="34" charset="0"/>
              </a:rPr>
              <a:t>PER PROGRAMME  </a:t>
            </a:r>
            <a:r>
              <a:rPr lang="en-ZA" kern="0" dirty="0">
                <a:solidFill>
                  <a:srgbClr val="003300"/>
                </a:solidFill>
                <a:latin typeface="Arial" panose="020B0604020202020204" pitchFamily="34" charset="0"/>
                <a:ea typeface="Tahoma" panose="020B0604030504040204" pitchFamily="34" charset="0"/>
                <a:cs typeface="Arial" panose="020B0604020202020204" pitchFamily="34" charset="0"/>
              </a:rPr>
              <a:t>FOR  THE YEAR TO DATE : 31 DECEMBER 2019</a:t>
            </a:r>
          </a:p>
          <a:p>
            <a:pPr lvl="0" algn="ctr" defTabSz="914400">
              <a:defRPr/>
            </a:pPr>
            <a:endParaRPr kumimoji="0" lang="en-ZA" b="1" i="0" u="none" strike="noStrike" kern="0" cap="none" spc="0" normalizeH="0" baseline="0" noProof="0" dirty="0">
              <a:ln>
                <a:noFill/>
              </a:ln>
              <a:solidFill>
                <a:srgbClr val="003300"/>
              </a:solidFill>
              <a:effectLst/>
              <a:uLnTx/>
              <a:uFillTx/>
              <a:latin typeface="Arial"/>
              <a:cs typeface="Arial"/>
            </a:endParaRPr>
          </a:p>
        </p:txBody>
      </p:sp>
    </p:spTree>
    <p:extLst>
      <p:ext uri="{BB962C8B-B14F-4D97-AF65-F5344CB8AC3E}">
        <p14:creationId xmlns:p14="http://schemas.microsoft.com/office/powerpoint/2010/main" xmlns="" val="373360344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0" y="414998"/>
            <a:ext cx="9036496" cy="28091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10" name="Rectangle 2"/>
          <p:cNvSpPr txBox="1">
            <a:spLocks noChangeArrowheads="1"/>
          </p:cNvSpPr>
          <p:nvPr/>
        </p:nvSpPr>
        <p:spPr bwMode="auto">
          <a:xfrm>
            <a:off x="219075" y="577681"/>
            <a:ext cx="8636001" cy="498598"/>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defTabSz="914400"/>
            <a:r>
              <a:rPr lang="en-US" sz="1800" dirty="0" smtClean="0">
                <a:solidFill>
                  <a:srgbClr val="003300"/>
                </a:solidFill>
                <a:latin typeface="Arial" panose="020B0604020202020204" pitchFamily="34" charset="0"/>
                <a:ea typeface="Tahoma" panose="020B0604030504040204" pitchFamily="34" charset="0"/>
                <a:cs typeface="Arial" panose="020B0604020202020204" pitchFamily="34" charset="0"/>
              </a:rPr>
              <a:t>SUMMARY </a:t>
            </a:r>
            <a:r>
              <a:rPr lang="en-US" sz="1800" dirty="0">
                <a:solidFill>
                  <a:srgbClr val="003300"/>
                </a:solidFill>
                <a:latin typeface="Arial" panose="020B0604020202020204" pitchFamily="34" charset="0"/>
                <a:ea typeface="Tahoma" panose="020B0604030504040204" pitchFamily="34" charset="0"/>
                <a:cs typeface="Arial" panose="020B0604020202020204" pitchFamily="34" charset="0"/>
              </a:rPr>
              <a:t>OF THE NATIONAL STATE OF EXPENDITURE PER ECONOMIC CLASSIFICATION FOR THE YEAR TO DATE: </a:t>
            </a:r>
            <a:r>
              <a:rPr lang="en-ZA" sz="1800" kern="0" dirty="0" smtClean="0">
                <a:solidFill>
                  <a:srgbClr val="003300"/>
                </a:solidFill>
                <a:latin typeface="Arial" panose="020B0604020202020204" pitchFamily="34" charset="0"/>
                <a:ea typeface="Tahoma" panose="020B0604030504040204" pitchFamily="34" charset="0"/>
                <a:cs typeface="Arial" panose="020B0604020202020204" pitchFamily="34" charset="0"/>
              </a:rPr>
              <a:t>31 DECEMBER 2019</a:t>
            </a:r>
            <a:endParaRPr lang="en-ZA" sz="1800" kern="0" dirty="0">
              <a:solidFill>
                <a:srgbClr val="00330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xmlns="" val="3660114691"/>
              </p:ext>
            </p:extLst>
          </p:nvPr>
        </p:nvGraphicFramePr>
        <p:xfrm>
          <a:off x="671513" y="1570038"/>
          <a:ext cx="7664450" cy="3776662"/>
        </p:xfrm>
        <a:graphic>
          <a:graphicData uri="http://schemas.openxmlformats.org/presentationml/2006/ole">
            <p:oleObj spid="_x0000_s80937" name="Worksheet" r:id="rId3" imgW="8839290" imgH="2609820" progId="Excel.Sheet.12">
              <p:embed/>
            </p:oleObj>
          </a:graphicData>
        </a:graphic>
      </p:graphicFrame>
    </p:spTree>
    <p:extLst>
      <p:ext uri="{BB962C8B-B14F-4D97-AF65-F5344CB8AC3E}">
        <p14:creationId xmlns:p14="http://schemas.microsoft.com/office/powerpoint/2010/main" xmlns="" val="198357992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0" y="593583"/>
            <a:ext cx="9036496" cy="457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11" name="Rectangle 2"/>
          <p:cNvSpPr txBox="1">
            <a:spLocks noChangeArrowheads="1"/>
          </p:cNvSpPr>
          <p:nvPr/>
        </p:nvSpPr>
        <p:spPr bwMode="auto">
          <a:xfrm>
            <a:off x="200025" y="616442"/>
            <a:ext cx="8753475" cy="498598"/>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defTabSz="246063" eaLnBrk="1" hangingPunct="1">
              <a:tabLst>
                <a:tab pos="268288" algn="l"/>
                <a:tab pos="450850" algn="l"/>
              </a:tabLst>
            </a:pPr>
            <a:r>
              <a:rPr lang="en-ZA" sz="1800" kern="0" dirty="0" smtClean="0">
                <a:solidFill>
                  <a:srgbClr val="003300"/>
                </a:solidFill>
                <a:latin typeface="Arial" panose="020B0604020202020204" pitchFamily="34" charset="0"/>
                <a:ea typeface="Tahoma" panose="020B0604030504040204" pitchFamily="34" charset="0"/>
                <a:cs typeface="Arial" panose="020B0604020202020204" pitchFamily="34" charset="0"/>
              </a:rPr>
              <a:t>C. </a:t>
            </a:r>
            <a:r>
              <a:rPr lang="en-ZA" sz="1800" kern="0" dirty="0">
                <a:solidFill>
                  <a:srgbClr val="003300"/>
                </a:solidFill>
                <a:latin typeface="Arial" panose="020B0604020202020204" pitchFamily="34" charset="0"/>
                <a:ea typeface="Tahoma" panose="020B0604030504040204" pitchFamily="34" charset="0"/>
                <a:cs typeface="Arial" panose="020B0604020202020204" pitchFamily="34" charset="0"/>
              </a:rPr>
              <a:t>SUMMARY OF THE NATIONAL STATE OF EXPENDITURE PER ECONOMIC CLASSIFICATION FOR THE YEAR TO DATE: </a:t>
            </a:r>
            <a:r>
              <a:rPr lang="en-ZA" sz="1800" kern="0" dirty="0" smtClean="0">
                <a:solidFill>
                  <a:srgbClr val="003300"/>
                </a:solidFill>
                <a:latin typeface="Arial" panose="020B0604020202020204" pitchFamily="34" charset="0"/>
                <a:ea typeface="Tahoma" panose="020B0604030504040204" pitchFamily="34" charset="0"/>
                <a:cs typeface="Arial" panose="020B0604020202020204" pitchFamily="34" charset="0"/>
              </a:rPr>
              <a:t>31 </a:t>
            </a:r>
            <a:r>
              <a:rPr lang="en-ZA" sz="1800" kern="0" dirty="0">
                <a:solidFill>
                  <a:srgbClr val="003300"/>
                </a:solidFill>
                <a:latin typeface="Arial" panose="020B0604020202020204" pitchFamily="34" charset="0"/>
                <a:ea typeface="Tahoma" panose="020B0604030504040204" pitchFamily="34" charset="0"/>
                <a:cs typeface="Arial" panose="020B0604020202020204" pitchFamily="34" charset="0"/>
              </a:rPr>
              <a:t>DECEMBER </a:t>
            </a:r>
            <a:r>
              <a:rPr lang="en-ZA" sz="1800" kern="0" dirty="0" smtClean="0">
                <a:solidFill>
                  <a:srgbClr val="003300"/>
                </a:solidFill>
                <a:latin typeface="Arial" panose="020B0604020202020204" pitchFamily="34" charset="0"/>
                <a:ea typeface="Tahoma" panose="020B0604030504040204" pitchFamily="34" charset="0"/>
                <a:cs typeface="Arial" panose="020B0604020202020204" pitchFamily="34" charset="0"/>
              </a:rPr>
              <a:t>2019</a:t>
            </a:r>
            <a:endParaRPr lang="en-ZA" sz="1800" kern="0" dirty="0">
              <a:solidFill>
                <a:srgbClr val="003300"/>
              </a:solidFill>
              <a:latin typeface="Tahoma" panose="020B0604030504040204" pitchFamily="34" charset="0"/>
              <a:ea typeface="Tahoma" panose="020B0604030504040204" pitchFamily="34" charset="0"/>
              <a:cs typeface="Tahoma" panose="020B0604030504040204" pitchFamily="34" charset="0"/>
            </a:endParaRPr>
          </a:p>
        </p:txBody>
      </p:sp>
      <p:pic>
        <p:nvPicPr>
          <p:cNvPr id="113813" name="Picture 149"/>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0206" y="1576800"/>
            <a:ext cx="8418513" cy="4371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2129402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0" y="358578"/>
            <a:ext cx="9036496" cy="3271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10" name="Rectangle 3"/>
          <p:cNvSpPr txBox="1">
            <a:spLocks noChangeArrowheads="1"/>
          </p:cNvSpPr>
          <p:nvPr/>
        </p:nvSpPr>
        <p:spPr bwMode="auto">
          <a:xfrm>
            <a:off x="341510" y="1076323"/>
            <a:ext cx="8507215" cy="5513048"/>
          </a:xfrm>
          <a:prstGeom prst="rect">
            <a:avLst/>
          </a:prstGeom>
          <a:noFill/>
          <a:ln w="12700" algn="ctr">
            <a:noFill/>
            <a:miter lim="800000"/>
            <a:headEnd/>
            <a:tailEnd/>
          </a:ln>
        </p:spPr>
        <p:txBody>
          <a:bodyPr vert="horz" wrap="square" lIns="0" tIns="0" rIns="0" bIns="0" numCol="1" anchor="t" anchorCtr="0" compatLnSpc="1">
            <a:prstTxWarp prst="textNoShape">
              <a:avLst/>
            </a:prstTxWarp>
            <a:spAutoFit/>
          </a:bodyPr>
          <a:lstStyle>
            <a:lvl1pPr marL="266700" indent="-266700"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mn-lt"/>
                <a:ea typeface="+mn-ea"/>
                <a:cs typeface="+mn-cs"/>
              </a:defRPr>
            </a:lvl1pPr>
            <a:lvl2pPr marL="458788" indent="-188913"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mn-lt"/>
                <a:cs typeface="+mn-cs"/>
              </a:defRPr>
            </a:lvl2pPr>
            <a:lvl3pPr marL="623888" indent="-161925"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mn-lt"/>
                <a:cs typeface="+mn-cs"/>
              </a:defRPr>
            </a:lvl3pPr>
            <a:lvl4pPr marL="793750" indent="-166688"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mn-lt"/>
                <a:cs typeface="+mn-cs"/>
              </a:defRPr>
            </a:lvl4pPr>
            <a:lvl5pPr marL="955675" indent="-158750"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mn-lt"/>
                <a:cs typeface="+mn-cs"/>
              </a:defRPr>
            </a:lvl5pPr>
            <a:lvl6pPr marL="1414356"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520"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685"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5851"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algn="just" eaLnBrk="1" hangingPunct="1">
              <a:lnSpc>
                <a:spcPct val="150000"/>
              </a:lnSpc>
              <a:spcBef>
                <a:spcPts val="1200"/>
              </a:spcBef>
              <a:buClrTx/>
              <a:buFont typeface="Wingdings" panose="05000000000000000000" pitchFamily="2" charset="2"/>
              <a:buChar char="q"/>
            </a:pPr>
            <a:r>
              <a:rPr lang="en-US" sz="1200" b="1" dirty="0" smtClean="0">
                <a:latin typeface="Arial" panose="020B0604020202020204" pitchFamily="34" charset="0"/>
                <a:ea typeface="Tahoma" panose="020B0604030504040204" pitchFamily="34" charset="0"/>
                <a:cs typeface="Arial" panose="020B0604020202020204" pitchFamily="34" charset="0"/>
              </a:rPr>
              <a:t>Compensation </a:t>
            </a:r>
            <a:r>
              <a:rPr lang="en-US" sz="1200" b="1" dirty="0">
                <a:latin typeface="Arial" panose="020B0604020202020204" pitchFamily="34" charset="0"/>
                <a:ea typeface="Tahoma" panose="020B0604030504040204" pitchFamily="34" charset="0"/>
                <a:cs typeface="Arial" panose="020B0604020202020204" pitchFamily="34" charset="0"/>
              </a:rPr>
              <a:t>of Employees. </a:t>
            </a:r>
          </a:p>
          <a:p>
            <a:pPr algn="just" eaLnBrk="1" hangingPunct="1">
              <a:lnSpc>
                <a:spcPct val="150000"/>
              </a:lnSpc>
              <a:spcBef>
                <a:spcPts val="1200"/>
              </a:spcBef>
              <a:buClrTx/>
              <a:buFont typeface="Wingdings" panose="05000000000000000000" pitchFamily="2" charset="2"/>
              <a:buChar char="q"/>
            </a:pPr>
            <a:r>
              <a:rPr lang="en-ZA" sz="1000" kern="0" dirty="0">
                <a:latin typeface="Arial" panose="020B0604020202020204" pitchFamily="34" charset="0"/>
                <a:ea typeface="Tahoma" panose="020B0604030504040204" pitchFamily="34" charset="0"/>
                <a:cs typeface="Arial" panose="020B0604020202020204" pitchFamily="34" charset="0"/>
              </a:rPr>
              <a:t>The actual spending of </a:t>
            </a:r>
            <a:r>
              <a:rPr lang="en-ZA" sz="1000" kern="0" dirty="0" smtClean="0">
                <a:latin typeface="Arial" panose="020B0604020202020204" pitchFamily="34" charset="0"/>
                <a:ea typeface="Tahoma" panose="020B0604030504040204" pitchFamily="34" charset="0"/>
                <a:cs typeface="Arial" panose="020B0604020202020204" pitchFamily="34" charset="0"/>
              </a:rPr>
              <a:t>R12,619 </a:t>
            </a:r>
            <a:r>
              <a:rPr lang="en-ZA" sz="1000" kern="0" dirty="0">
                <a:latin typeface="Arial" panose="020B0604020202020204" pitchFamily="34" charset="0"/>
                <a:ea typeface="Tahoma" panose="020B0604030504040204" pitchFamily="34" charset="0"/>
                <a:cs typeface="Arial" panose="020B0604020202020204" pitchFamily="34" charset="0"/>
              </a:rPr>
              <a:t>billion </a:t>
            </a:r>
            <a:r>
              <a:rPr lang="en-ZA" sz="1000" kern="0" dirty="0" smtClean="0">
                <a:latin typeface="Arial" panose="020B0604020202020204" pitchFamily="34" charset="0"/>
                <a:ea typeface="Tahoma" panose="020B0604030504040204" pitchFamily="34" charset="0"/>
                <a:cs typeface="Arial" panose="020B0604020202020204" pitchFamily="34" charset="0"/>
              </a:rPr>
              <a:t>(71.37%) </a:t>
            </a:r>
            <a:r>
              <a:rPr lang="en-ZA" sz="1000" kern="0" dirty="0">
                <a:latin typeface="Arial" panose="020B0604020202020204" pitchFamily="34" charset="0"/>
                <a:ea typeface="Tahoma" panose="020B0604030504040204" pitchFamily="34" charset="0"/>
                <a:cs typeface="Arial" panose="020B0604020202020204" pitchFamily="34" charset="0"/>
              </a:rPr>
              <a:t>against the spending plan of </a:t>
            </a:r>
            <a:r>
              <a:rPr lang="en-ZA" sz="1000" kern="0" dirty="0" smtClean="0">
                <a:latin typeface="Arial" panose="020B0604020202020204" pitchFamily="34" charset="0"/>
                <a:ea typeface="Tahoma" panose="020B0604030504040204" pitchFamily="34" charset="0"/>
                <a:cs typeface="Arial" panose="020B0604020202020204" pitchFamily="34" charset="0"/>
              </a:rPr>
              <a:t>R13,371 </a:t>
            </a:r>
            <a:r>
              <a:rPr lang="en-ZA" sz="1000" kern="0" dirty="0">
                <a:latin typeface="Arial" panose="020B0604020202020204" pitchFamily="34" charset="0"/>
                <a:ea typeface="Tahoma" panose="020B0604030504040204" pitchFamily="34" charset="0"/>
                <a:cs typeface="Arial" panose="020B0604020202020204" pitchFamily="34" charset="0"/>
              </a:rPr>
              <a:t>billion </a:t>
            </a:r>
            <a:r>
              <a:rPr lang="en-ZA" sz="1000" kern="0" dirty="0" smtClean="0">
                <a:latin typeface="Arial" panose="020B0604020202020204" pitchFamily="34" charset="0"/>
                <a:ea typeface="Tahoma" panose="020B0604030504040204" pitchFamily="34" charset="0"/>
                <a:cs typeface="Arial" panose="020B0604020202020204" pitchFamily="34" charset="0"/>
              </a:rPr>
              <a:t>(75.62%) </a:t>
            </a:r>
            <a:r>
              <a:rPr lang="en-ZA" sz="1000" kern="0" dirty="0">
                <a:latin typeface="Arial" panose="020B0604020202020204" pitchFamily="34" charset="0"/>
                <a:ea typeface="Tahoma" panose="020B0604030504040204" pitchFamily="34" charset="0"/>
                <a:cs typeface="Arial" panose="020B0604020202020204" pitchFamily="34" charset="0"/>
              </a:rPr>
              <a:t>resulting in an underspending of </a:t>
            </a:r>
            <a:r>
              <a:rPr lang="en-ZA" sz="1000" kern="0" dirty="0" smtClean="0">
                <a:latin typeface="Arial" panose="020B0604020202020204" pitchFamily="34" charset="0"/>
                <a:ea typeface="Tahoma" panose="020B0604030504040204" pitchFamily="34" charset="0"/>
                <a:cs typeface="Arial" panose="020B0604020202020204" pitchFamily="34" charset="0"/>
              </a:rPr>
              <a:t>R752 </a:t>
            </a:r>
            <a:r>
              <a:rPr lang="en-ZA" sz="1000" kern="0" dirty="0">
                <a:latin typeface="Arial" panose="020B0604020202020204" pitchFamily="34" charset="0"/>
                <a:ea typeface="Tahoma" panose="020B0604030504040204" pitchFamily="34" charset="0"/>
                <a:cs typeface="Arial" panose="020B0604020202020204" pitchFamily="34" charset="0"/>
              </a:rPr>
              <a:t>million due to funded vacant posts. The department </a:t>
            </a:r>
            <a:r>
              <a:rPr lang="en-ZA" sz="1000" kern="0" dirty="0" smtClean="0">
                <a:latin typeface="Arial" panose="020B0604020202020204" pitchFamily="34" charset="0"/>
                <a:ea typeface="Tahoma" panose="020B0604030504040204" pitchFamily="34" charset="0"/>
                <a:cs typeface="Arial" panose="020B0604020202020204" pitchFamily="34" charset="0"/>
              </a:rPr>
              <a:t>has enrolled 1032 </a:t>
            </a:r>
            <a:r>
              <a:rPr lang="en-ZA" sz="1000" kern="0" dirty="0">
                <a:latin typeface="Arial" panose="020B0604020202020204" pitchFamily="34" charset="0"/>
                <a:ea typeface="Tahoma" panose="020B0604030504040204" pitchFamily="34" charset="0"/>
                <a:cs typeface="Arial" panose="020B0604020202020204" pitchFamily="34" charset="0"/>
              </a:rPr>
              <a:t>students in learnership programme effective from </a:t>
            </a:r>
            <a:r>
              <a:rPr lang="en-ZA" sz="1000" kern="0" dirty="0" smtClean="0">
                <a:latin typeface="Arial" panose="020B0604020202020204" pitchFamily="34" charset="0"/>
                <a:ea typeface="Tahoma" panose="020B0604030504040204" pitchFamily="34" charset="0"/>
                <a:cs typeface="Arial" panose="020B0604020202020204" pitchFamily="34" charset="0"/>
              </a:rPr>
              <a:t>28 October </a:t>
            </a:r>
            <a:r>
              <a:rPr lang="en-ZA" sz="1000" kern="0" dirty="0">
                <a:latin typeface="Arial" panose="020B0604020202020204" pitchFamily="34" charset="0"/>
                <a:ea typeface="Tahoma" panose="020B0604030504040204" pitchFamily="34" charset="0"/>
                <a:cs typeface="Arial" panose="020B0604020202020204" pitchFamily="34" charset="0"/>
              </a:rPr>
              <a:t>2019 while </a:t>
            </a:r>
            <a:r>
              <a:rPr lang="en-ZA" sz="1000" kern="0" dirty="0" smtClean="0">
                <a:latin typeface="Arial" panose="020B0604020202020204" pitchFamily="34" charset="0"/>
                <a:ea typeface="Tahoma" panose="020B0604030504040204" pitchFamily="34" charset="0"/>
                <a:cs typeface="Arial" panose="020B0604020202020204" pitchFamily="34" charset="0"/>
              </a:rPr>
              <a:t>930 Learners </a:t>
            </a:r>
            <a:r>
              <a:rPr lang="en-ZA" sz="1000" kern="0" dirty="0">
                <a:latin typeface="Arial" panose="020B0604020202020204" pitchFamily="34" charset="0"/>
                <a:ea typeface="Tahoma" panose="020B0604030504040204" pitchFamily="34" charset="0"/>
                <a:cs typeface="Arial" panose="020B0604020202020204" pitchFamily="34" charset="0"/>
              </a:rPr>
              <a:t>who have completed </a:t>
            </a:r>
            <a:r>
              <a:rPr lang="en-ZA" sz="1000" kern="0" dirty="0" smtClean="0">
                <a:latin typeface="Arial" panose="020B0604020202020204" pitchFamily="34" charset="0"/>
                <a:ea typeface="Tahoma" panose="020B0604030504040204" pitchFamily="34" charset="0"/>
                <a:cs typeface="Arial" panose="020B0604020202020204" pitchFamily="34" charset="0"/>
              </a:rPr>
              <a:t>Learnership </a:t>
            </a:r>
            <a:r>
              <a:rPr lang="en-ZA" sz="1000" kern="0" dirty="0">
                <a:latin typeface="Arial" panose="020B0604020202020204" pitchFamily="34" charset="0"/>
                <a:ea typeface="Tahoma" panose="020B0604030504040204" pitchFamily="34" charset="0"/>
                <a:cs typeface="Arial" panose="020B0604020202020204" pitchFamily="34" charset="0"/>
              </a:rPr>
              <a:t>programme </a:t>
            </a:r>
            <a:r>
              <a:rPr lang="en-ZA" sz="1000" kern="0" dirty="0" smtClean="0">
                <a:latin typeface="Arial" panose="020B0604020202020204" pitchFamily="34" charset="0"/>
                <a:ea typeface="Tahoma" panose="020B0604030504040204" pitchFamily="34" charset="0"/>
                <a:cs typeface="Arial" panose="020B0604020202020204" pitchFamily="34" charset="0"/>
              </a:rPr>
              <a:t>will </a:t>
            </a:r>
            <a:r>
              <a:rPr lang="en-ZA" sz="1000" kern="0" dirty="0">
                <a:latin typeface="Arial" panose="020B0604020202020204" pitchFamily="34" charset="0"/>
                <a:ea typeface="Tahoma" panose="020B0604030504040204" pitchFamily="34" charset="0"/>
                <a:cs typeface="Arial" panose="020B0604020202020204" pitchFamily="34" charset="0"/>
              </a:rPr>
              <a:t>be appointed into permanent posts during </a:t>
            </a:r>
            <a:r>
              <a:rPr lang="en-ZA" sz="1000" kern="0" dirty="0" smtClean="0">
                <a:latin typeface="Arial" panose="020B0604020202020204" pitchFamily="34" charset="0"/>
                <a:ea typeface="Tahoma" panose="020B0604030504040204" pitchFamily="34" charset="0"/>
                <a:cs typeface="Arial" panose="020B0604020202020204" pitchFamily="34" charset="0"/>
              </a:rPr>
              <a:t>1</a:t>
            </a:r>
            <a:r>
              <a:rPr lang="en-ZA" sz="1000" kern="0" baseline="30000" dirty="0" smtClean="0">
                <a:latin typeface="Arial" panose="020B0604020202020204" pitchFamily="34" charset="0"/>
                <a:ea typeface="Tahoma" panose="020B0604030504040204" pitchFamily="34" charset="0"/>
                <a:cs typeface="Arial" panose="020B0604020202020204" pitchFamily="34" charset="0"/>
              </a:rPr>
              <a:t>st</a:t>
            </a:r>
            <a:r>
              <a:rPr lang="en-ZA" sz="1000" kern="0" dirty="0" smtClean="0">
                <a:latin typeface="Arial" panose="020B0604020202020204" pitchFamily="34" charset="0"/>
                <a:ea typeface="Tahoma" panose="020B0604030504040204" pitchFamily="34" charset="0"/>
                <a:cs typeface="Arial" panose="020B0604020202020204" pitchFamily="34" charset="0"/>
              </a:rPr>
              <a:t> quarter </a:t>
            </a:r>
            <a:r>
              <a:rPr lang="en-ZA" sz="1000" kern="0" dirty="0">
                <a:latin typeface="Arial" panose="020B0604020202020204" pitchFamily="34" charset="0"/>
                <a:ea typeface="Tahoma" panose="020B0604030504040204" pitchFamily="34" charset="0"/>
                <a:cs typeface="Arial" panose="020B0604020202020204" pitchFamily="34" charset="0"/>
              </a:rPr>
              <a:t>of </a:t>
            </a:r>
            <a:r>
              <a:rPr lang="en-ZA" sz="1000" kern="0" dirty="0" smtClean="0">
                <a:latin typeface="Arial" panose="020B0604020202020204" pitchFamily="34" charset="0"/>
                <a:ea typeface="Tahoma" panose="020B0604030504040204" pitchFamily="34" charset="0"/>
                <a:cs typeface="Arial" panose="020B0604020202020204" pitchFamily="34" charset="0"/>
              </a:rPr>
              <a:t>2020/21 </a:t>
            </a:r>
            <a:r>
              <a:rPr lang="en-ZA" sz="1000" kern="0" dirty="0">
                <a:latin typeface="Arial" panose="020B0604020202020204" pitchFamily="34" charset="0"/>
                <a:ea typeface="Tahoma" panose="020B0604030504040204" pitchFamily="34" charset="0"/>
                <a:cs typeface="Arial" panose="020B0604020202020204" pitchFamily="34" charset="0"/>
              </a:rPr>
              <a:t>financial </a:t>
            </a:r>
            <a:r>
              <a:rPr lang="en-ZA" sz="1000" kern="0" dirty="0" smtClean="0">
                <a:latin typeface="Arial" panose="020B0604020202020204" pitchFamily="34" charset="0"/>
                <a:ea typeface="Tahoma" panose="020B0604030504040204" pitchFamily="34" charset="0"/>
                <a:cs typeface="Arial" panose="020B0604020202020204" pitchFamily="34" charset="0"/>
              </a:rPr>
              <a:t>year</a:t>
            </a:r>
            <a:endParaRPr lang="en-ZA" sz="1000" kern="0" dirty="0">
              <a:latin typeface="Arial" panose="020B0604020202020204" pitchFamily="34" charset="0"/>
              <a:ea typeface="Tahoma" panose="020B0604030504040204" pitchFamily="34" charset="0"/>
              <a:cs typeface="Arial" panose="020B0604020202020204" pitchFamily="34" charset="0"/>
            </a:endParaRPr>
          </a:p>
          <a:p>
            <a:pPr algn="just" eaLnBrk="1" hangingPunct="1">
              <a:lnSpc>
                <a:spcPct val="150000"/>
              </a:lnSpc>
              <a:spcBef>
                <a:spcPts val="1200"/>
              </a:spcBef>
              <a:buClrTx/>
              <a:buFont typeface="Wingdings" panose="05000000000000000000" pitchFamily="2" charset="2"/>
              <a:buChar char="q"/>
            </a:pPr>
            <a:r>
              <a:rPr lang="en-ZA" sz="1000" kern="0" dirty="0">
                <a:latin typeface="Arial" panose="020B0604020202020204" pitchFamily="34" charset="0"/>
                <a:ea typeface="Tahoma" panose="020B0604030504040204" pitchFamily="34" charset="0"/>
                <a:cs typeface="Arial" panose="020B0604020202020204" pitchFamily="34" charset="0"/>
              </a:rPr>
              <a:t>The National Commissioner has approved 843 application of Early Retirement without penalisation of pension benefits in line with DPSA circular dated 25 February 2019. The estimated financial implications for 2019/20 is R 225,738 million and for 2020/21 financial year is R374,355 million and in total R536,9 million to be paid over to GEPF. Capped leave and service bonus for the second group to be paid in 2020/21</a:t>
            </a:r>
          </a:p>
          <a:p>
            <a:pPr algn="just" eaLnBrk="1" hangingPunct="1">
              <a:lnSpc>
                <a:spcPct val="150000"/>
              </a:lnSpc>
              <a:spcBef>
                <a:spcPts val="1200"/>
              </a:spcBef>
              <a:buClrTx/>
              <a:buFont typeface="Wingdings" panose="05000000000000000000" pitchFamily="2" charset="2"/>
              <a:buChar char="q"/>
            </a:pPr>
            <a:r>
              <a:rPr lang="en-ZA" sz="1000" kern="0" dirty="0" smtClean="0">
                <a:latin typeface="Arial" panose="020B0604020202020204" pitchFamily="34" charset="0"/>
                <a:ea typeface="Tahoma" panose="020B0604030504040204" pitchFamily="34" charset="0"/>
                <a:cs typeface="Arial" panose="020B0604020202020204" pitchFamily="34" charset="0"/>
              </a:rPr>
              <a:t>On nutritional services </a:t>
            </a:r>
            <a:r>
              <a:rPr lang="en-ZA" sz="1000" kern="0" dirty="0">
                <a:latin typeface="Arial" panose="020B0604020202020204" pitchFamily="34" charset="0"/>
                <a:ea typeface="Tahoma" panose="020B0604030504040204" pitchFamily="34" charset="0"/>
                <a:cs typeface="Arial" panose="020B0604020202020204" pitchFamily="34" charset="0"/>
              </a:rPr>
              <a:t>for outsourced management areas and for the purpose of continuity, it is critical that the department must create additional posts for the provision of nutritional services and identified posts will be filled in the current financial year </a:t>
            </a:r>
          </a:p>
          <a:p>
            <a:pPr algn="just" eaLnBrk="1" hangingPunct="1">
              <a:lnSpc>
                <a:spcPct val="150000"/>
              </a:lnSpc>
              <a:spcBef>
                <a:spcPts val="1200"/>
              </a:spcBef>
              <a:buClrTx/>
              <a:buFont typeface="Wingdings" panose="05000000000000000000" pitchFamily="2" charset="2"/>
              <a:buChar char="q"/>
            </a:pPr>
            <a:r>
              <a:rPr lang="en-ZA" sz="1000" kern="0" dirty="0">
                <a:latin typeface="Arial" panose="020B0604020202020204" pitchFamily="34" charset="0"/>
                <a:ea typeface="Tahoma" panose="020B0604030504040204" pitchFamily="34" charset="0"/>
                <a:cs typeface="Arial" panose="020B0604020202020204" pitchFamily="34" charset="0"/>
              </a:rPr>
              <a:t>On pay progression, the department is in the process to implement </a:t>
            </a:r>
            <a:r>
              <a:rPr lang="en-ZA" sz="1000" kern="0" dirty="0" smtClean="0">
                <a:latin typeface="Arial" panose="020B0604020202020204" pitchFamily="34" charset="0"/>
                <a:ea typeface="Tahoma" panose="020B0604030504040204" pitchFamily="34" charset="0"/>
                <a:cs typeface="Arial" panose="020B0604020202020204" pitchFamily="34" charset="0"/>
              </a:rPr>
              <a:t> payment for </a:t>
            </a:r>
            <a:r>
              <a:rPr lang="en-ZA" sz="1000" kern="0" dirty="0">
                <a:latin typeface="Arial" panose="020B0604020202020204" pitchFamily="34" charset="0"/>
                <a:ea typeface="Tahoma" panose="020B0604030504040204" pitchFamily="34" charset="0"/>
                <a:cs typeface="Arial" panose="020B0604020202020204" pitchFamily="34" charset="0"/>
              </a:rPr>
              <a:t>grade progression for officials who will be turning 10 years in their posts in line with Resolution 2 of 2009 (grade progression tenure on OSD for Correctional Officials</a:t>
            </a:r>
            <a:r>
              <a:rPr lang="en-ZA" sz="1000" kern="0" dirty="0" smtClean="0">
                <a:latin typeface="Arial" panose="020B0604020202020204" pitchFamily="34" charset="0"/>
                <a:ea typeface="Tahoma" panose="020B0604030504040204" pitchFamily="34" charset="0"/>
                <a:cs typeface="Arial" panose="020B0604020202020204" pitchFamily="34" charset="0"/>
              </a:rPr>
              <a:t>)</a:t>
            </a:r>
          </a:p>
          <a:p>
            <a:pPr algn="just" eaLnBrk="1" hangingPunct="1">
              <a:lnSpc>
                <a:spcPct val="150000"/>
              </a:lnSpc>
              <a:spcBef>
                <a:spcPts val="1200"/>
              </a:spcBef>
              <a:buClrTx/>
              <a:buFont typeface="Wingdings" panose="05000000000000000000" pitchFamily="2" charset="2"/>
              <a:buChar char="q"/>
            </a:pPr>
            <a:r>
              <a:rPr lang="en-ZA" sz="1000" kern="0" dirty="0">
                <a:latin typeface="Arial" panose="020B0604020202020204" pitchFamily="34" charset="0"/>
                <a:ea typeface="Tahoma" panose="020B0604030504040204" pitchFamily="34" charset="0"/>
                <a:cs typeface="Arial" panose="020B0604020202020204" pitchFamily="34" charset="0"/>
              </a:rPr>
              <a:t>National Treasury also cut R100 million from Compensation of Employees which according to National Treasury is declared as funds that will be unspent by the department. Cuts were implemented from programme: Administration </a:t>
            </a:r>
            <a:r>
              <a:rPr lang="en-ZA" sz="1000" kern="0" dirty="0" smtClean="0">
                <a:latin typeface="Arial" panose="020B0604020202020204" pitchFamily="34" charset="0"/>
                <a:ea typeface="Tahoma" panose="020B0604030504040204" pitchFamily="34" charset="0"/>
                <a:cs typeface="Arial" panose="020B0604020202020204" pitchFamily="34" charset="0"/>
              </a:rPr>
              <a:t>under sub-programme</a:t>
            </a:r>
            <a:r>
              <a:rPr lang="en-ZA" sz="1000" kern="0" dirty="0">
                <a:latin typeface="Arial" panose="020B0604020202020204" pitchFamily="34" charset="0"/>
                <a:ea typeface="Tahoma" panose="020B0604030504040204" pitchFamily="34" charset="0"/>
                <a:cs typeface="Arial" panose="020B0604020202020204" pitchFamily="34" charset="0"/>
              </a:rPr>
              <a:t>: Human Resource amounting to R54 million and on programme: Incarceration under sub-programme: Security amounting to R46 million       </a:t>
            </a:r>
          </a:p>
          <a:p>
            <a:pPr algn="just" eaLnBrk="1" hangingPunct="1">
              <a:lnSpc>
                <a:spcPct val="150000"/>
              </a:lnSpc>
              <a:spcBef>
                <a:spcPts val="1200"/>
              </a:spcBef>
              <a:buClrTx/>
              <a:buFont typeface="Wingdings" panose="05000000000000000000" pitchFamily="2" charset="2"/>
              <a:buChar char="q"/>
            </a:pPr>
            <a:r>
              <a:rPr lang="en-ZA" sz="1200" b="1" dirty="0" smtClean="0">
                <a:latin typeface="Arial" panose="020B0604020202020204" pitchFamily="34" charset="0"/>
                <a:ea typeface="Tahoma" panose="020B0604030504040204" pitchFamily="34" charset="0"/>
                <a:cs typeface="Arial" panose="020B0604020202020204" pitchFamily="34" charset="0"/>
              </a:rPr>
              <a:t>OSD </a:t>
            </a:r>
            <a:r>
              <a:rPr lang="en-ZA" sz="1200" b="1" dirty="0">
                <a:latin typeface="Arial" panose="020B0604020202020204" pitchFamily="34" charset="0"/>
                <a:ea typeface="Tahoma" panose="020B0604030504040204" pitchFamily="34" charset="0"/>
                <a:cs typeface="Arial" panose="020B0604020202020204" pitchFamily="34" charset="0"/>
              </a:rPr>
              <a:t>phase 2</a:t>
            </a:r>
          </a:p>
          <a:p>
            <a:pPr lvl="0" algn="just" eaLnBrk="1" hangingPunct="1">
              <a:lnSpc>
                <a:spcPct val="150000"/>
              </a:lnSpc>
              <a:spcBef>
                <a:spcPts val="1200"/>
              </a:spcBef>
              <a:buClrTx/>
              <a:buFont typeface="Wingdings" panose="05000000000000000000" pitchFamily="2" charset="2"/>
              <a:buChar char="q"/>
            </a:pPr>
            <a:r>
              <a:rPr lang="en-ZA" sz="1050" dirty="0">
                <a:latin typeface="Arial" panose="020B0604020202020204" pitchFamily="34" charset="0"/>
                <a:ea typeface="Tahoma" panose="020B0604030504040204" pitchFamily="34" charset="0"/>
                <a:cs typeface="Arial" panose="020B0604020202020204" pitchFamily="34" charset="0"/>
              </a:rPr>
              <a:t>The department has not yet finalised implementing OSD as per DBC resolution of 1 of 2016 which was signed on the 21 November 2016 for 23% in lieu of salary back pay for service termination cases</a:t>
            </a:r>
          </a:p>
          <a:p>
            <a:pPr lvl="0" algn="just" eaLnBrk="1" hangingPunct="1">
              <a:lnSpc>
                <a:spcPct val="150000"/>
              </a:lnSpc>
              <a:spcBef>
                <a:spcPts val="1200"/>
              </a:spcBef>
              <a:buClrTx/>
              <a:buFont typeface="Wingdings" panose="05000000000000000000" pitchFamily="2" charset="2"/>
              <a:buChar char="q"/>
            </a:pPr>
            <a:r>
              <a:rPr lang="en-ZA" sz="1050" dirty="0">
                <a:latin typeface="Arial" panose="020B0604020202020204" pitchFamily="34" charset="0"/>
                <a:ea typeface="Tahoma" panose="020B0604030504040204" pitchFamily="34" charset="0"/>
                <a:cs typeface="Arial" panose="020B0604020202020204" pitchFamily="34" charset="0"/>
              </a:rPr>
              <a:t>It is estimated that an amount of R74,129 million will be paid for outstanding ex-employees for OSD Phase 2 in 2019/20 financial </a:t>
            </a:r>
            <a:r>
              <a:rPr lang="en-ZA" sz="1050" dirty="0" smtClean="0">
                <a:latin typeface="Arial" panose="020B0604020202020204" pitchFamily="34" charset="0"/>
                <a:ea typeface="Tahoma" panose="020B0604030504040204" pitchFamily="34" charset="0"/>
                <a:cs typeface="Arial" panose="020B0604020202020204" pitchFamily="34" charset="0"/>
              </a:rPr>
              <a:t>year</a:t>
            </a:r>
          </a:p>
        </p:txBody>
      </p:sp>
      <p:sp>
        <p:nvSpPr>
          <p:cNvPr id="11" name="Rectangle 2"/>
          <p:cNvSpPr txBox="1">
            <a:spLocks noChangeArrowheads="1"/>
          </p:cNvSpPr>
          <p:nvPr/>
        </p:nvSpPr>
        <p:spPr bwMode="auto">
          <a:xfrm>
            <a:off x="266700" y="521111"/>
            <a:ext cx="8769796" cy="830997"/>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defTabSz="914400" eaLnBrk="1" hangingPunct="1">
              <a:tabLst>
                <a:tab pos="900113" algn="l"/>
              </a:tabLst>
            </a:pPr>
            <a:r>
              <a:rPr lang="en-US" dirty="0" smtClean="0">
                <a:solidFill>
                  <a:srgbClr val="003300"/>
                </a:solidFill>
                <a:latin typeface="Arial" panose="020B0604020202020204" pitchFamily="34" charset="0"/>
                <a:ea typeface="Tahoma" panose="020B0604030504040204" pitchFamily="34" charset="0"/>
                <a:cs typeface="Arial" panose="020B0604020202020204" pitchFamily="34" charset="0"/>
              </a:rPr>
              <a:t>C. </a:t>
            </a:r>
            <a:r>
              <a:rPr lang="en-US" dirty="0">
                <a:solidFill>
                  <a:srgbClr val="003300"/>
                </a:solidFill>
                <a:latin typeface="Arial" panose="020B0604020202020204" pitchFamily="34" charset="0"/>
                <a:ea typeface="Tahoma" panose="020B0604030504040204" pitchFamily="34" charset="0"/>
                <a:cs typeface="Arial" panose="020B0604020202020204" pitchFamily="34" charset="0"/>
              </a:rPr>
              <a:t>ANALYSIS OF </a:t>
            </a:r>
            <a:r>
              <a:rPr lang="en-US" dirty="0" smtClean="0">
                <a:solidFill>
                  <a:srgbClr val="003300"/>
                </a:solidFill>
                <a:latin typeface="Arial" panose="020B0604020202020204" pitchFamily="34" charset="0"/>
                <a:ea typeface="Tahoma" panose="020B0604030504040204" pitchFamily="34" charset="0"/>
                <a:cs typeface="Arial" panose="020B0604020202020204" pitchFamily="34" charset="0"/>
              </a:rPr>
              <a:t>THE STATE </a:t>
            </a:r>
            <a:r>
              <a:rPr lang="en-US" dirty="0">
                <a:solidFill>
                  <a:srgbClr val="003300"/>
                </a:solidFill>
                <a:latin typeface="Arial" panose="020B0604020202020204" pitchFamily="34" charset="0"/>
                <a:ea typeface="Tahoma" panose="020B0604030504040204" pitchFamily="34" charset="0"/>
                <a:cs typeface="Arial" panose="020B0604020202020204" pitchFamily="34" charset="0"/>
              </a:rPr>
              <a:t>OF EXPENDITURE PER ECONOMIC CLASSIFICATION FOR THE YEAR TO DATE: </a:t>
            </a:r>
            <a:r>
              <a:rPr lang="en-ZA" kern="0" dirty="0">
                <a:solidFill>
                  <a:srgbClr val="003300"/>
                </a:solidFill>
                <a:latin typeface="Arial" panose="020B0604020202020204" pitchFamily="34" charset="0"/>
                <a:ea typeface="Tahoma" panose="020B0604030504040204" pitchFamily="34" charset="0"/>
                <a:cs typeface="Arial" panose="020B0604020202020204" pitchFamily="34" charset="0"/>
              </a:rPr>
              <a:t>31 DECEMBER 2019</a:t>
            </a:r>
          </a:p>
          <a:p>
            <a:pPr algn="ctr" defTabSz="914400" eaLnBrk="1" hangingPunct="1">
              <a:tabLst>
                <a:tab pos="900113" algn="l"/>
              </a:tabLst>
            </a:pPr>
            <a:endParaRPr lang="en-ZA" kern="0" dirty="0">
              <a:solidFill>
                <a:srgbClr val="0033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65155551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0" y="358578"/>
            <a:ext cx="9036496" cy="3271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10" name="Rectangle 3"/>
          <p:cNvSpPr txBox="1">
            <a:spLocks noChangeArrowheads="1"/>
          </p:cNvSpPr>
          <p:nvPr/>
        </p:nvSpPr>
        <p:spPr bwMode="auto">
          <a:xfrm>
            <a:off x="131804" y="1275703"/>
            <a:ext cx="8802490" cy="5378395"/>
          </a:xfrm>
          <a:prstGeom prst="rect">
            <a:avLst/>
          </a:prstGeom>
          <a:noFill/>
          <a:ln w="12700" algn="ctr">
            <a:noFill/>
            <a:miter lim="800000"/>
            <a:headEnd/>
            <a:tailEnd/>
          </a:ln>
        </p:spPr>
        <p:txBody>
          <a:bodyPr vert="horz" wrap="square" lIns="0" tIns="0" rIns="0" bIns="0" numCol="1" anchor="t" anchorCtr="0" compatLnSpc="1">
            <a:prstTxWarp prst="textNoShape">
              <a:avLst/>
            </a:prstTxWarp>
            <a:spAutoFit/>
          </a:bodyPr>
          <a:lstStyle>
            <a:lvl1pPr marL="266700" indent="-266700"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mn-lt"/>
                <a:ea typeface="+mn-ea"/>
                <a:cs typeface="+mn-cs"/>
              </a:defRPr>
            </a:lvl1pPr>
            <a:lvl2pPr marL="458788" indent="-188913"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mn-lt"/>
                <a:cs typeface="+mn-cs"/>
              </a:defRPr>
            </a:lvl2pPr>
            <a:lvl3pPr marL="623888" indent="-161925"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mn-lt"/>
                <a:cs typeface="+mn-cs"/>
              </a:defRPr>
            </a:lvl3pPr>
            <a:lvl4pPr marL="793750" indent="-166688"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mn-lt"/>
                <a:cs typeface="+mn-cs"/>
              </a:defRPr>
            </a:lvl4pPr>
            <a:lvl5pPr marL="955675" indent="-158750"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mn-lt"/>
                <a:cs typeface="+mn-cs"/>
              </a:defRPr>
            </a:lvl5pPr>
            <a:lvl6pPr marL="1414356"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520"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685"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5851"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algn="just" eaLnBrk="1" hangingPunct="1">
              <a:lnSpc>
                <a:spcPct val="150000"/>
              </a:lnSpc>
              <a:spcBef>
                <a:spcPts val="1200"/>
              </a:spcBef>
              <a:buClrTx/>
              <a:buFont typeface="Wingdings" panose="05000000000000000000" pitchFamily="2" charset="2"/>
              <a:buChar char="q"/>
            </a:pPr>
            <a:r>
              <a:rPr lang="en-US" sz="1400" b="1" dirty="0">
                <a:latin typeface="Arial" panose="020B0604020202020204" pitchFamily="34" charset="0"/>
                <a:ea typeface="Tahoma" panose="020B0604030504040204" pitchFamily="34" charset="0"/>
                <a:cs typeface="Arial" panose="020B0604020202020204" pitchFamily="34" charset="0"/>
              </a:rPr>
              <a:t>Compensation of Employees </a:t>
            </a:r>
            <a:r>
              <a:rPr lang="en-US" sz="1400" b="1" dirty="0" smtClean="0">
                <a:latin typeface="Arial" panose="020B0604020202020204" pitchFamily="34" charset="0"/>
                <a:ea typeface="Tahoma" panose="020B0604030504040204" pitchFamily="34" charset="0"/>
                <a:cs typeface="Arial" panose="020B0604020202020204" pitchFamily="34" charset="0"/>
              </a:rPr>
              <a:t>(cont.): </a:t>
            </a:r>
            <a:endParaRPr lang="en-ZA" sz="1400" kern="0" dirty="0" smtClean="0">
              <a:latin typeface="Arial" panose="020B0604020202020204" pitchFamily="34" charset="0"/>
              <a:ea typeface="Tahoma" panose="020B0604030504040204" pitchFamily="34" charset="0"/>
              <a:cs typeface="Arial" panose="020B0604020202020204" pitchFamily="34" charset="0"/>
            </a:endParaRPr>
          </a:p>
          <a:p>
            <a:pPr lvl="0" algn="just" eaLnBrk="1" hangingPunct="1">
              <a:lnSpc>
                <a:spcPct val="150000"/>
              </a:lnSpc>
              <a:spcBef>
                <a:spcPts val="1200"/>
              </a:spcBef>
              <a:buClrTx/>
              <a:buFont typeface="Wingdings" panose="05000000000000000000" pitchFamily="2" charset="2"/>
              <a:buChar char="q"/>
            </a:pPr>
            <a:r>
              <a:rPr lang="en-ZA" sz="1100" kern="0" dirty="0">
                <a:latin typeface="Arial" panose="020B0604020202020204" pitchFamily="34" charset="0"/>
                <a:ea typeface="Tahoma" panose="020B0604030504040204" pitchFamily="34" charset="0"/>
                <a:cs typeface="Arial" panose="020B0604020202020204" pitchFamily="34" charset="0"/>
              </a:rPr>
              <a:t>The </a:t>
            </a:r>
            <a:r>
              <a:rPr lang="en-ZA" sz="1100" kern="0" dirty="0" smtClean="0">
                <a:latin typeface="Arial" panose="020B0604020202020204" pitchFamily="34" charset="0"/>
                <a:ea typeface="Tahoma" panose="020B0604030504040204" pitchFamily="34" charset="0"/>
                <a:cs typeface="Arial" panose="020B0604020202020204" pitchFamily="34" charset="0"/>
              </a:rPr>
              <a:t>Department </a:t>
            </a:r>
            <a:r>
              <a:rPr lang="en-ZA" sz="1100" kern="0" dirty="0">
                <a:latin typeface="Arial" panose="020B0604020202020204" pitchFamily="34" charset="0"/>
                <a:ea typeface="Tahoma" panose="020B0604030504040204" pitchFamily="34" charset="0"/>
                <a:cs typeface="Arial" panose="020B0604020202020204" pitchFamily="34" charset="0"/>
              </a:rPr>
              <a:t>has commenced with the process of aligning PERSAL to HRBP tool and the finalisation of the process was delayed as result of the development of service delivery model in line with the Public Service </a:t>
            </a:r>
            <a:r>
              <a:rPr lang="en-ZA" sz="1100" kern="0" dirty="0" smtClean="0">
                <a:latin typeface="Arial" panose="020B0604020202020204" pitchFamily="34" charset="0"/>
                <a:ea typeface="Tahoma" panose="020B0604030504040204" pitchFamily="34" charset="0"/>
                <a:cs typeface="Arial" panose="020B0604020202020204" pitchFamily="34" charset="0"/>
              </a:rPr>
              <a:t>Regulations. </a:t>
            </a:r>
            <a:r>
              <a:rPr lang="en-ZA" sz="1100" kern="0" dirty="0">
                <a:latin typeface="Arial" panose="020B0604020202020204" pitchFamily="34" charset="0"/>
                <a:ea typeface="Tahoma" panose="020B0604030504040204" pitchFamily="34" charset="0"/>
                <a:cs typeface="Arial" panose="020B0604020202020204" pitchFamily="34" charset="0"/>
              </a:rPr>
              <a:t>The other reason for the delays was the reconfiguration of the roles and new functions introduced as well as the alignment of the new DCS </a:t>
            </a:r>
            <a:r>
              <a:rPr lang="en-ZA" sz="1100" kern="0" dirty="0" smtClean="0">
                <a:latin typeface="Arial" panose="020B0604020202020204" pitchFamily="34" charset="0"/>
                <a:ea typeface="Tahoma" panose="020B0604030504040204" pitchFamily="34" charset="0"/>
                <a:cs typeface="Arial" panose="020B0604020202020204" pitchFamily="34" charset="0"/>
              </a:rPr>
              <a:t>structure. </a:t>
            </a:r>
            <a:r>
              <a:rPr lang="en-ZA" sz="1100" kern="0" dirty="0">
                <a:latin typeface="Arial" panose="020B0604020202020204" pitchFamily="34" charset="0"/>
                <a:ea typeface="Tahoma" panose="020B0604030504040204" pitchFamily="34" charset="0"/>
                <a:cs typeface="Arial" panose="020B0604020202020204" pitchFamily="34" charset="0"/>
              </a:rPr>
              <a:t>The permanent funded establishment as published in 2019 ENE was reported to be </a:t>
            </a:r>
            <a:r>
              <a:rPr lang="en-ZA" sz="1100" kern="0" dirty="0" smtClean="0">
                <a:latin typeface="Arial" panose="020B0604020202020204" pitchFamily="34" charset="0"/>
                <a:ea typeface="Tahoma" panose="020B0604030504040204" pitchFamily="34" charset="0"/>
                <a:cs typeface="Arial" panose="020B0604020202020204" pitchFamily="34" charset="0"/>
              </a:rPr>
              <a:t>39,260 </a:t>
            </a:r>
            <a:r>
              <a:rPr lang="en-ZA" sz="1100" kern="0" dirty="0">
                <a:latin typeface="Arial" panose="020B0604020202020204" pitchFamily="34" charset="0"/>
                <a:ea typeface="Tahoma" panose="020B0604030504040204" pitchFamily="34" charset="0"/>
                <a:cs typeface="Arial" panose="020B0604020202020204" pitchFamily="34" charset="0"/>
              </a:rPr>
              <a:t>against permanent PERSAL establishment of </a:t>
            </a:r>
            <a:r>
              <a:rPr lang="en-ZA" sz="1100" kern="0" dirty="0" smtClean="0">
                <a:latin typeface="Arial" panose="020B0604020202020204" pitchFamily="34" charset="0"/>
                <a:ea typeface="Tahoma" panose="020B0604030504040204" pitchFamily="34" charset="0"/>
                <a:cs typeface="Arial" panose="020B0604020202020204" pitchFamily="34" charset="0"/>
              </a:rPr>
              <a:t>42,038 </a:t>
            </a:r>
            <a:r>
              <a:rPr lang="en-ZA" sz="1100" kern="0" dirty="0">
                <a:latin typeface="Arial" panose="020B0604020202020204" pitchFamily="34" charset="0"/>
                <a:ea typeface="Tahoma" panose="020B0604030504040204" pitchFamily="34" charset="0"/>
                <a:cs typeface="Arial" panose="020B0604020202020204" pitchFamily="34" charset="0"/>
              </a:rPr>
              <a:t>resulting in a variance of </a:t>
            </a:r>
            <a:r>
              <a:rPr lang="en-ZA" sz="1100" kern="0" dirty="0" smtClean="0">
                <a:latin typeface="Arial" panose="020B0604020202020204" pitchFamily="34" charset="0"/>
                <a:ea typeface="Tahoma" panose="020B0604030504040204" pitchFamily="34" charset="0"/>
                <a:cs typeface="Arial" panose="020B0604020202020204" pitchFamily="34" charset="0"/>
              </a:rPr>
              <a:t>2,778 posts</a:t>
            </a:r>
            <a:endParaRPr lang="en-ZA" sz="1100" dirty="0" smtClean="0">
              <a:latin typeface="Arial" panose="020B0604020202020204" pitchFamily="34" charset="0"/>
              <a:ea typeface="Tahoma" panose="020B0604030504040204" pitchFamily="34" charset="0"/>
              <a:cs typeface="Arial" panose="020B0604020202020204" pitchFamily="34" charset="0"/>
            </a:endParaRPr>
          </a:p>
          <a:p>
            <a:pPr lvl="0" algn="just" eaLnBrk="1" hangingPunct="1">
              <a:lnSpc>
                <a:spcPct val="150000"/>
              </a:lnSpc>
              <a:spcBef>
                <a:spcPts val="1200"/>
              </a:spcBef>
              <a:buClrTx/>
              <a:buFont typeface="Wingdings" panose="05000000000000000000" pitchFamily="2" charset="2"/>
              <a:buChar char="q"/>
            </a:pPr>
            <a:r>
              <a:rPr lang="en-ZA" sz="1100" dirty="0" smtClean="0">
                <a:latin typeface="Arial" panose="020B0604020202020204" pitchFamily="34" charset="0"/>
                <a:ea typeface="Tahoma" panose="020B0604030504040204" pitchFamily="34" charset="0"/>
                <a:cs typeface="Arial" panose="020B0604020202020204" pitchFamily="34" charset="0"/>
              </a:rPr>
              <a:t>Hereunder </a:t>
            </a:r>
            <a:r>
              <a:rPr lang="en-ZA" sz="1100" dirty="0">
                <a:latin typeface="Arial" panose="020B0604020202020204" pitchFamily="34" charset="0"/>
                <a:ea typeface="Tahoma" panose="020B0604030504040204" pitchFamily="34" charset="0"/>
                <a:cs typeface="Arial" panose="020B0604020202020204" pitchFamily="34" charset="0"/>
              </a:rPr>
              <a:t>is the analysis of filled and vacant posts as per HRBP tool and </a:t>
            </a:r>
            <a:r>
              <a:rPr lang="en-ZA" sz="1100" dirty="0" smtClean="0">
                <a:latin typeface="Arial" panose="020B0604020202020204" pitchFamily="34" charset="0"/>
                <a:ea typeface="Tahoma" panose="020B0604030504040204" pitchFamily="34" charset="0"/>
                <a:cs typeface="Arial" panose="020B0604020202020204" pitchFamily="34" charset="0"/>
              </a:rPr>
              <a:t>PERSAL as at 31 December </a:t>
            </a:r>
            <a:r>
              <a:rPr lang="en-ZA" sz="1100" dirty="0">
                <a:latin typeface="Arial" panose="020B0604020202020204" pitchFamily="34" charset="0"/>
                <a:ea typeface="Tahoma" panose="020B0604030504040204" pitchFamily="34" charset="0"/>
                <a:cs typeface="Arial" panose="020B0604020202020204" pitchFamily="34" charset="0"/>
              </a:rPr>
              <a:t>2019</a:t>
            </a:r>
            <a:r>
              <a:rPr lang="en-ZA" sz="1100" dirty="0" smtClean="0">
                <a:latin typeface="Arial" panose="020B0604020202020204" pitchFamily="34" charset="0"/>
                <a:ea typeface="Tahoma" panose="020B0604030504040204" pitchFamily="34" charset="0"/>
                <a:cs typeface="Arial" panose="020B0604020202020204" pitchFamily="34" charset="0"/>
              </a:rPr>
              <a:t>:</a:t>
            </a:r>
          </a:p>
          <a:p>
            <a:pPr algn="just" eaLnBrk="1" hangingPunct="1">
              <a:lnSpc>
                <a:spcPct val="150000"/>
              </a:lnSpc>
              <a:spcBef>
                <a:spcPts val="1200"/>
              </a:spcBef>
              <a:buClrTx/>
              <a:buFont typeface="Wingdings" panose="05000000000000000000" pitchFamily="2" charset="2"/>
              <a:buChar char="q"/>
            </a:pPr>
            <a:endParaRPr lang="en-ZA" sz="1000" kern="0" dirty="0">
              <a:latin typeface="Arial" panose="020B0604020202020204" pitchFamily="34" charset="0"/>
              <a:ea typeface="Tahoma" panose="020B0604030504040204" pitchFamily="34" charset="0"/>
              <a:cs typeface="Arial" panose="020B0604020202020204" pitchFamily="34" charset="0"/>
            </a:endParaRPr>
          </a:p>
          <a:p>
            <a:pPr marL="0" lvl="0" indent="0" algn="just" eaLnBrk="1" hangingPunct="1">
              <a:lnSpc>
                <a:spcPct val="150000"/>
              </a:lnSpc>
              <a:spcBef>
                <a:spcPts val="1200"/>
              </a:spcBef>
              <a:buClrTx/>
              <a:buNone/>
            </a:pPr>
            <a:endParaRPr lang="en-ZA" sz="1000" b="1" dirty="0" smtClean="0">
              <a:latin typeface="Arial" panose="020B0604020202020204" pitchFamily="34" charset="0"/>
              <a:ea typeface="Tahoma" panose="020B0604030504040204" pitchFamily="34" charset="0"/>
              <a:cs typeface="Arial" panose="020B0604020202020204" pitchFamily="34" charset="0"/>
            </a:endParaRPr>
          </a:p>
          <a:p>
            <a:pPr marL="0" lvl="0" indent="0" algn="just" eaLnBrk="1" hangingPunct="1">
              <a:lnSpc>
                <a:spcPct val="150000"/>
              </a:lnSpc>
              <a:spcBef>
                <a:spcPts val="1200"/>
              </a:spcBef>
              <a:buClrTx/>
              <a:buNone/>
            </a:pPr>
            <a:endParaRPr lang="en-ZA" sz="1000" b="1" dirty="0">
              <a:latin typeface="Arial" panose="020B0604020202020204" pitchFamily="34" charset="0"/>
              <a:ea typeface="Tahoma" panose="020B0604030504040204" pitchFamily="34" charset="0"/>
              <a:cs typeface="Arial" panose="020B0604020202020204" pitchFamily="34" charset="0"/>
            </a:endParaRPr>
          </a:p>
          <a:p>
            <a:pPr marL="0" lvl="0" indent="0" algn="just" eaLnBrk="1" hangingPunct="1">
              <a:lnSpc>
                <a:spcPct val="150000"/>
              </a:lnSpc>
              <a:spcBef>
                <a:spcPts val="1200"/>
              </a:spcBef>
              <a:buClrTx/>
              <a:buNone/>
            </a:pPr>
            <a:endParaRPr lang="en-ZA" sz="1000" b="1" u="sng" dirty="0" smtClean="0">
              <a:latin typeface="Arial" panose="020B0604020202020204" pitchFamily="34" charset="0"/>
              <a:ea typeface="Tahoma" panose="020B0604030504040204" pitchFamily="34" charset="0"/>
              <a:cs typeface="Arial" panose="020B0604020202020204" pitchFamily="34" charset="0"/>
            </a:endParaRPr>
          </a:p>
          <a:p>
            <a:pPr marL="0" lvl="0" indent="0" algn="just" eaLnBrk="1" hangingPunct="1">
              <a:lnSpc>
                <a:spcPct val="150000"/>
              </a:lnSpc>
              <a:spcBef>
                <a:spcPts val="1200"/>
              </a:spcBef>
              <a:buClrTx/>
              <a:buNone/>
            </a:pPr>
            <a:endParaRPr lang="en-ZA" sz="1000" b="1" u="sng" dirty="0">
              <a:latin typeface="Arial" panose="020B0604020202020204" pitchFamily="34" charset="0"/>
              <a:ea typeface="Tahoma" panose="020B0604030504040204" pitchFamily="34" charset="0"/>
              <a:cs typeface="Arial" panose="020B0604020202020204" pitchFamily="34" charset="0"/>
            </a:endParaRPr>
          </a:p>
          <a:p>
            <a:pPr marL="0" lvl="0" indent="0" algn="just" eaLnBrk="1" hangingPunct="1">
              <a:lnSpc>
                <a:spcPct val="150000"/>
              </a:lnSpc>
              <a:spcBef>
                <a:spcPts val="1200"/>
              </a:spcBef>
              <a:buClrTx/>
              <a:buNone/>
            </a:pPr>
            <a:endParaRPr lang="en-ZA" sz="1000" b="1" u="sng" dirty="0" smtClean="0">
              <a:latin typeface="Arial" panose="020B0604020202020204" pitchFamily="34" charset="0"/>
              <a:ea typeface="Tahoma" panose="020B0604030504040204" pitchFamily="34" charset="0"/>
              <a:cs typeface="Arial" panose="020B0604020202020204" pitchFamily="34" charset="0"/>
            </a:endParaRPr>
          </a:p>
          <a:p>
            <a:pPr algn="just" eaLnBrk="1" hangingPunct="1">
              <a:lnSpc>
                <a:spcPct val="150000"/>
              </a:lnSpc>
              <a:spcBef>
                <a:spcPts val="1200"/>
              </a:spcBef>
              <a:buClrTx/>
              <a:buFont typeface="Wingdings" panose="05000000000000000000" pitchFamily="2" charset="2"/>
              <a:buChar char="q"/>
            </a:pPr>
            <a:r>
              <a:rPr lang="en-ZA" sz="1000" dirty="0">
                <a:solidFill>
                  <a:prstClr val="black"/>
                </a:solidFill>
                <a:latin typeface="Arial" panose="020B0604020202020204" pitchFamily="34" charset="0"/>
                <a:ea typeface="Tahoma" panose="020B0604030504040204" pitchFamily="34" charset="0"/>
                <a:cs typeface="Arial" panose="020B0604020202020204" pitchFamily="34" charset="0"/>
              </a:rPr>
              <a:t> </a:t>
            </a:r>
            <a:r>
              <a:rPr lang="en-ZA" sz="1100" kern="0" dirty="0">
                <a:latin typeface="Arial" panose="020B0604020202020204" pitchFamily="34" charset="0"/>
                <a:ea typeface="Tahoma" panose="020B0604030504040204" pitchFamily="34" charset="0"/>
                <a:cs typeface="Arial" panose="020B0604020202020204" pitchFamily="34" charset="0"/>
              </a:rPr>
              <a:t>PERSAL reported a funded permanent establishment of </a:t>
            </a:r>
            <a:r>
              <a:rPr lang="en-ZA" sz="1100" kern="0" dirty="0" smtClean="0">
                <a:latin typeface="Arial" panose="020B0604020202020204" pitchFamily="34" charset="0"/>
                <a:ea typeface="Tahoma" panose="020B0604030504040204" pitchFamily="34" charset="0"/>
                <a:cs typeface="Arial" panose="020B0604020202020204" pitchFamily="34" charset="0"/>
              </a:rPr>
              <a:t>42,088 </a:t>
            </a:r>
            <a:r>
              <a:rPr lang="en-ZA" sz="1100" kern="0" dirty="0">
                <a:latin typeface="Arial" panose="020B0604020202020204" pitchFamily="34" charset="0"/>
                <a:ea typeface="Tahoma" panose="020B0604030504040204" pitchFamily="34" charset="0"/>
                <a:cs typeface="Arial" panose="020B0604020202020204" pitchFamily="34" charset="0"/>
              </a:rPr>
              <a:t>of which </a:t>
            </a:r>
            <a:r>
              <a:rPr lang="en-ZA" sz="1100" kern="0" dirty="0" smtClean="0">
                <a:latin typeface="Arial" panose="020B0604020202020204" pitchFamily="34" charset="0"/>
                <a:ea typeface="Tahoma" panose="020B0604030504040204" pitchFamily="34" charset="0"/>
                <a:cs typeface="Arial" panose="020B0604020202020204" pitchFamily="34" charset="0"/>
              </a:rPr>
              <a:t>38,581 </a:t>
            </a:r>
            <a:r>
              <a:rPr lang="en-ZA" sz="1100" kern="0" dirty="0">
                <a:latin typeface="Arial" panose="020B0604020202020204" pitchFamily="34" charset="0"/>
                <a:ea typeface="Tahoma" panose="020B0604030504040204" pitchFamily="34" charset="0"/>
                <a:cs typeface="Arial" panose="020B0604020202020204" pitchFamily="34" charset="0"/>
              </a:rPr>
              <a:t>are funded filled posts, </a:t>
            </a:r>
            <a:r>
              <a:rPr lang="en-ZA" sz="1100" kern="0" dirty="0" smtClean="0">
                <a:latin typeface="Arial" panose="020B0604020202020204" pitchFamily="34" charset="0"/>
                <a:ea typeface="Tahoma" panose="020B0604030504040204" pitchFamily="34" charset="0"/>
                <a:cs typeface="Arial" panose="020B0604020202020204" pitchFamily="34" charset="0"/>
              </a:rPr>
              <a:t>2,597 </a:t>
            </a:r>
            <a:r>
              <a:rPr lang="en-ZA" sz="1100" kern="0" dirty="0">
                <a:latin typeface="Arial" panose="020B0604020202020204" pitchFamily="34" charset="0"/>
                <a:ea typeface="Tahoma" panose="020B0604030504040204" pitchFamily="34" charset="0"/>
                <a:cs typeface="Arial" panose="020B0604020202020204" pitchFamily="34" charset="0"/>
              </a:rPr>
              <a:t>posts are filled additional to the funded establishment, mostly on entry level, resulting in a total PERSAL head count of </a:t>
            </a:r>
            <a:r>
              <a:rPr lang="en-ZA" sz="1100" kern="0" dirty="0" smtClean="0">
                <a:latin typeface="Arial" panose="020B0604020202020204" pitchFamily="34" charset="0"/>
                <a:ea typeface="Tahoma" panose="020B0604030504040204" pitchFamily="34" charset="0"/>
                <a:cs typeface="Arial" panose="020B0604020202020204" pitchFamily="34" charset="0"/>
              </a:rPr>
              <a:t>41,178 </a:t>
            </a:r>
            <a:r>
              <a:rPr lang="en-ZA" sz="1100" kern="0" dirty="0">
                <a:latin typeface="Arial" panose="020B0604020202020204" pitchFamily="34" charset="0"/>
                <a:ea typeface="Tahoma" panose="020B0604030504040204" pitchFamily="34" charset="0"/>
                <a:cs typeface="Arial" panose="020B0604020202020204" pitchFamily="34" charset="0"/>
              </a:rPr>
              <a:t>but leaving </a:t>
            </a:r>
            <a:r>
              <a:rPr lang="en-ZA" sz="1100" kern="0" dirty="0" smtClean="0">
                <a:latin typeface="Arial" panose="020B0604020202020204" pitchFamily="34" charset="0"/>
                <a:ea typeface="Tahoma" panose="020B0604030504040204" pitchFamily="34" charset="0"/>
                <a:cs typeface="Arial" panose="020B0604020202020204" pitchFamily="34" charset="0"/>
              </a:rPr>
              <a:t>3,457 vacant </a:t>
            </a:r>
            <a:r>
              <a:rPr lang="en-ZA" sz="1100" kern="0" dirty="0">
                <a:latin typeface="Arial" panose="020B0604020202020204" pitchFamily="34" charset="0"/>
                <a:ea typeface="Tahoma" panose="020B0604030504040204" pitchFamily="34" charset="0"/>
                <a:cs typeface="Arial" panose="020B0604020202020204" pitchFamily="34" charset="0"/>
              </a:rPr>
              <a:t>funded posts </a:t>
            </a:r>
            <a:r>
              <a:rPr lang="en-ZA" sz="1100" kern="0" dirty="0" smtClean="0">
                <a:latin typeface="Arial" panose="020B0604020202020204" pitchFamily="34" charset="0"/>
                <a:ea typeface="Tahoma" panose="020B0604030504040204" pitchFamily="34" charset="0"/>
                <a:cs typeface="Arial" panose="020B0604020202020204" pitchFamily="34" charset="0"/>
              </a:rPr>
              <a:t>(8.23%)</a:t>
            </a:r>
          </a:p>
        </p:txBody>
      </p:sp>
      <p:sp>
        <p:nvSpPr>
          <p:cNvPr id="11" name="Rectangle 2"/>
          <p:cNvSpPr txBox="1">
            <a:spLocks noChangeArrowheads="1"/>
          </p:cNvSpPr>
          <p:nvPr/>
        </p:nvSpPr>
        <p:spPr bwMode="auto">
          <a:xfrm>
            <a:off x="253610" y="550736"/>
            <a:ext cx="8642740" cy="830997"/>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defTabSz="914400" eaLnBrk="1" hangingPunct="1">
              <a:tabLst>
                <a:tab pos="900113" algn="l"/>
              </a:tabLst>
            </a:pPr>
            <a:r>
              <a:rPr lang="en-US" dirty="0" smtClean="0">
                <a:solidFill>
                  <a:srgbClr val="003300"/>
                </a:solidFill>
                <a:latin typeface="Arial" panose="020B0604020202020204" pitchFamily="34" charset="0"/>
                <a:ea typeface="Tahoma" panose="020B0604030504040204" pitchFamily="34" charset="0"/>
                <a:cs typeface="Arial" panose="020B0604020202020204" pitchFamily="34" charset="0"/>
              </a:rPr>
              <a:t>C. </a:t>
            </a:r>
            <a:r>
              <a:rPr lang="en-US" dirty="0">
                <a:solidFill>
                  <a:srgbClr val="003300"/>
                </a:solidFill>
                <a:latin typeface="Arial" panose="020B0604020202020204" pitchFamily="34" charset="0"/>
                <a:ea typeface="Tahoma" panose="020B0604030504040204" pitchFamily="34" charset="0"/>
                <a:cs typeface="Arial" panose="020B0604020202020204" pitchFamily="34" charset="0"/>
              </a:rPr>
              <a:t>ANALYSIS OF </a:t>
            </a:r>
            <a:r>
              <a:rPr lang="en-US" dirty="0" smtClean="0">
                <a:solidFill>
                  <a:srgbClr val="003300"/>
                </a:solidFill>
                <a:latin typeface="Arial" panose="020B0604020202020204" pitchFamily="34" charset="0"/>
                <a:ea typeface="Tahoma" panose="020B0604030504040204" pitchFamily="34" charset="0"/>
                <a:cs typeface="Arial" panose="020B0604020202020204" pitchFamily="34" charset="0"/>
              </a:rPr>
              <a:t>THE STATE </a:t>
            </a:r>
            <a:r>
              <a:rPr lang="en-US" dirty="0">
                <a:solidFill>
                  <a:srgbClr val="003300"/>
                </a:solidFill>
                <a:latin typeface="Arial" panose="020B0604020202020204" pitchFamily="34" charset="0"/>
                <a:ea typeface="Tahoma" panose="020B0604030504040204" pitchFamily="34" charset="0"/>
                <a:cs typeface="Arial" panose="020B0604020202020204" pitchFamily="34" charset="0"/>
              </a:rPr>
              <a:t>OF EXPENDITURE PER ECONOMIC CLASSIFICATION FOR THE YEAR TO DATE: </a:t>
            </a:r>
            <a:r>
              <a:rPr lang="en-ZA" kern="0" dirty="0">
                <a:solidFill>
                  <a:srgbClr val="003300"/>
                </a:solidFill>
                <a:latin typeface="Arial" panose="020B0604020202020204" pitchFamily="34" charset="0"/>
                <a:ea typeface="Tahoma" panose="020B0604030504040204" pitchFamily="34" charset="0"/>
                <a:cs typeface="Arial" panose="020B0604020202020204" pitchFamily="34" charset="0"/>
              </a:rPr>
              <a:t>31 DECEMBER 2019</a:t>
            </a:r>
          </a:p>
          <a:p>
            <a:pPr algn="ctr" defTabSz="914400" eaLnBrk="1" hangingPunct="1">
              <a:tabLst>
                <a:tab pos="900113" algn="l"/>
              </a:tabLst>
            </a:pPr>
            <a:endParaRPr lang="en-ZA" kern="0" dirty="0">
              <a:solidFill>
                <a:srgbClr val="00330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xmlns="" val="3810041523"/>
              </p:ext>
            </p:extLst>
          </p:nvPr>
        </p:nvGraphicFramePr>
        <p:xfrm>
          <a:off x="463550" y="3565629"/>
          <a:ext cx="8432800" cy="2228850"/>
        </p:xfrm>
        <a:graphic>
          <a:graphicData uri="http://schemas.openxmlformats.org/presentationml/2006/ole">
            <p:oleObj spid="_x0000_s81961" name="Worksheet" r:id="rId3" imgW="12334810" imgH="2028780" progId="Excel.Sheet.12">
              <p:embed/>
            </p:oleObj>
          </a:graphicData>
        </a:graphic>
      </p:graphicFrame>
    </p:spTree>
    <p:extLst>
      <p:ext uri="{BB962C8B-B14F-4D97-AF65-F5344CB8AC3E}">
        <p14:creationId xmlns:p14="http://schemas.microsoft.com/office/powerpoint/2010/main" xmlns="" val="345198569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bwMode="auto">
          <a:xfrm>
            <a:off x="234006" y="1304120"/>
            <a:ext cx="8802490" cy="3323987"/>
          </a:xfrm>
          <a:prstGeom prst="rect">
            <a:avLst/>
          </a:prstGeom>
          <a:noFill/>
          <a:ln w="12700" algn="ctr">
            <a:noFill/>
            <a:miter lim="800000"/>
            <a:headEnd/>
            <a:tailEnd/>
          </a:ln>
        </p:spPr>
        <p:txBody>
          <a:bodyPr vert="horz" wrap="square" lIns="0" tIns="0" rIns="0" bIns="0" numCol="1" anchor="t" anchorCtr="0" compatLnSpc="1">
            <a:prstTxWarp prst="textNoShape">
              <a:avLst/>
            </a:prstTxWarp>
            <a:spAutoFit/>
          </a:bodyPr>
          <a:lstStyle>
            <a:lvl1pPr marL="266700" indent="-266700"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mn-lt"/>
                <a:ea typeface="+mn-ea"/>
                <a:cs typeface="+mn-cs"/>
              </a:defRPr>
            </a:lvl1pPr>
            <a:lvl2pPr marL="458788" indent="-188913"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mn-lt"/>
                <a:cs typeface="+mn-cs"/>
              </a:defRPr>
            </a:lvl2pPr>
            <a:lvl3pPr marL="623888" indent="-161925"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mn-lt"/>
                <a:cs typeface="+mn-cs"/>
              </a:defRPr>
            </a:lvl3pPr>
            <a:lvl4pPr marL="793750" indent="-166688"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mn-lt"/>
                <a:cs typeface="+mn-cs"/>
              </a:defRPr>
            </a:lvl4pPr>
            <a:lvl5pPr marL="955675" indent="-158750"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mn-lt"/>
                <a:cs typeface="+mn-cs"/>
              </a:defRPr>
            </a:lvl5pPr>
            <a:lvl6pPr marL="1414356"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520"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685"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5851"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lvl="0" indent="0" algn="just">
              <a:lnSpc>
                <a:spcPct val="150000"/>
              </a:lnSpc>
              <a:spcBef>
                <a:spcPts val="1200"/>
              </a:spcBef>
              <a:buNone/>
            </a:pPr>
            <a:r>
              <a:rPr lang="en-US" sz="1400" b="1" dirty="0" smtClean="0">
                <a:latin typeface="Arial" panose="020B0604020202020204" pitchFamily="34" charset="0"/>
                <a:ea typeface="Tahoma" panose="020B0604030504040204" pitchFamily="34" charset="0"/>
                <a:cs typeface="Arial" panose="020B0604020202020204" pitchFamily="34" charset="0"/>
              </a:rPr>
              <a:t>Goods </a:t>
            </a:r>
            <a:r>
              <a:rPr lang="en-US" sz="1400" b="1" dirty="0">
                <a:latin typeface="Arial" panose="020B0604020202020204" pitchFamily="34" charset="0"/>
                <a:ea typeface="Tahoma" panose="020B0604030504040204" pitchFamily="34" charset="0"/>
                <a:cs typeface="Arial" panose="020B0604020202020204" pitchFamily="34" charset="0"/>
              </a:rPr>
              <a:t> </a:t>
            </a:r>
            <a:r>
              <a:rPr lang="en-US" sz="1400" b="1" dirty="0" smtClean="0">
                <a:latin typeface="Arial" panose="020B0604020202020204" pitchFamily="34" charset="0"/>
                <a:ea typeface="Tahoma" panose="020B0604030504040204" pitchFamily="34" charset="0"/>
                <a:cs typeface="Arial" panose="020B0604020202020204" pitchFamily="34" charset="0"/>
              </a:rPr>
              <a:t>and  </a:t>
            </a:r>
            <a:r>
              <a:rPr lang="en-US" sz="1400" b="1" dirty="0">
                <a:latin typeface="Arial" panose="020B0604020202020204" pitchFamily="34" charset="0"/>
                <a:ea typeface="Tahoma" panose="020B0604030504040204" pitchFamily="34" charset="0"/>
                <a:cs typeface="Arial" panose="020B0604020202020204" pitchFamily="34" charset="0"/>
              </a:rPr>
              <a:t>Services: </a:t>
            </a:r>
          </a:p>
          <a:p>
            <a:pPr marL="266700" lvl="1" indent="-266700" algn="just" eaLnBrk="1" hangingPunct="1">
              <a:lnSpc>
                <a:spcPct val="150000"/>
              </a:lnSpc>
              <a:spcBef>
                <a:spcPts val="1200"/>
              </a:spcBef>
              <a:buClrTx/>
              <a:buFont typeface="Wingdings" panose="05000000000000000000" pitchFamily="2" charset="2"/>
              <a:buChar char="q"/>
            </a:pPr>
            <a:r>
              <a:rPr lang="en-US" sz="1400" dirty="0" smtClean="0">
                <a:latin typeface="Arial" panose="020B0604020202020204" pitchFamily="34" charset="0"/>
                <a:ea typeface="Tahoma" panose="020B0604030504040204" pitchFamily="34" charset="0"/>
                <a:cs typeface="Arial" panose="020B0604020202020204" pitchFamily="34" charset="0"/>
              </a:rPr>
              <a:t>The </a:t>
            </a:r>
            <a:r>
              <a:rPr lang="en-US" sz="1400" dirty="0">
                <a:latin typeface="Arial" panose="020B0604020202020204" pitchFamily="34" charset="0"/>
                <a:ea typeface="Tahoma" panose="020B0604030504040204" pitchFamily="34" charset="0"/>
                <a:cs typeface="Arial" panose="020B0604020202020204" pitchFamily="34" charset="0"/>
              </a:rPr>
              <a:t>actual spending of </a:t>
            </a:r>
            <a:r>
              <a:rPr lang="en-US" sz="1400" dirty="0" smtClean="0">
                <a:latin typeface="Arial" panose="020B0604020202020204" pitchFamily="34" charset="0"/>
                <a:ea typeface="Tahoma" panose="020B0604030504040204" pitchFamily="34" charset="0"/>
                <a:cs typeface="Arial" panose="020B0604020202020204" pitchFamily="34" charset="0"/>
              </a:rPr>
              <a:t>R4,379 </a:t>
            </a:r>
            <a:r>
              <a:rPr lang="en-US" sz="1400" dirty="0">
                <a:latin typeface="Arial" panose="020B0604020202020204" pitchFamily="34" charset="0"/>
                <a:ea typeface="Tahoma" panose="020B0604030504040204" pitchFamily="34" charset="0"/>
                <a:cs typeface="Arial" panose="020B0604020202020204" pitchFamily="34" charset="0"/>
              </a:rPr>
              <a:t>b</a:t>
            </a:r>
            <a:r>
              <a:rPr lang="en-US" sz="1400" dirty="0" smtClean="0">
                <a:latin typeface="Arial" panose="020B0604020202020204" pitchFamily="34" charset="0"/>
                <a:ea typeface="Tahoma" panose="020B0604030504040204" pitchFamily="34" charset="0"/>
                <a:cs typeface="Arial" panose="020B0604020202020204" pitchFamily="34" charset="0"/>
              </a:rPr>
              <a:t>illion (68.72%) </a:t>
            </a:r>
            <a:r>
              <a:rPr lang="en-US" sz="1400" dirty="0">
                <a:latin typeface="Arial" panose="020B0604020202020204" pitchFamily="34" charset="0"/>
                <a:ea typeface="Tahoma" panose="020B0604030504040204" pitchFamily="34" charset="0"/>
                <a:cs typeface="Arial" panose="020B0604020202020204" pitchFamily="34" charset="0"/>
              </a:rPr>
              <a:t>against the spending plan of </a:t>
            </a:r>
            <a:r>
              <a:rPr lang="en-US" sz="1400" dirty="0" smtClean="0">
                <a:latin typeface="Arial" panose="020B0604020202020204" pitchFamily="34" charset="0"/>
                <a:ea typeface="Tahoma" panose="020B0604030504040204" pitchFamily="34" charset="0"/>
                <a:cs typeface="Arial" panose="020B0604020202020204" pitchFamily="34" charset="0"/>
              </a:rPr>
              <a:t>R4,675 </a:t>
            </a:r>
            <a:r>
              <a:rPr lang="en-US" sz="1400" dirty="0">
                <a:latin typeface="Arial" panose="020B0604020202020204" pitchFamily="34" charset="0"/>
                <a:ea typeface="Tahoma" panose="020B0604030504040204" pitchFamily="34" charset="0"/>
                <a:cs typeface="Arial" panose="020B0604020202020204" pitchFamily="34" charset="0"/>
              </a:rPr>
              <a:t>billion </a:t>
            </a:r>
            <a:r>
              <a:rPr lang="en-US" sz="1400" dirty="0" smtClean="0">
                <a:latin typeface="Arial" panose="020B0604020202020204" pitchFamily="34" charset="0"/>
                <a:ea typeface="Tahoma" panose="020B0604030504040204" pitchFamily="34" charset="0"/>
                <a:cs typeface="Arial" panose="020B0604020202020204" pitchFamily="34" charset="0"/>
              </a:rPr>
              <a:t>(73.38%) </a:t>
            </a:r>
            <a:r>
              <a:rPr lang="en-US" sz="1400" dirty="0">
                <a:latin typeface="Arial" panose="020B0604020202020204" pitchFamily="34" charset="0"/>
                <a:ea typeface="Tahoma" panose="020B0604030504040204" pitchFamily="34" charset="0"/>
                <a:cs typeface="Arial" panose="020B0604020202020204" pitchFamily="34" charset="0"/>
              </a:rPr>
              <a:t>resulting </a:t>
            </a:r>
            <a:r>
              <a:rPr lang="en-US" sz="1400" dirty="0" smtClean="0">
                <a:latin typeface="Arial" panose="020B0604020202020204" pitchFamily="34" charset="0"/>
                <a:ea typeface="Tahoma" panose="020B0604030504040204" pitchFamily="34" charset="0"/>
                <a:cs typeface="Arial" panose="020B0604020202020204" pitchFamily="34" charset="0"/>
              </a:rPr>
              <a:t>in R297 million  underspending </a:t>
            </a:r>
            <a:r>
              <a:rPr lang="en-ZA" sz="1400" dirty="0" smtClean="0">
                <a:latin typeface="Arial" panose="020B0604020202020204" pitchFamily="34" charset="0"/>
                <a:ea typeface="Tahoma" panose="020B0604030504040204" pitchFamily="34" charset="0"/>
                <a:cs typeface="Arial" panose="020B0604020202020204" pitchFamily="34" charset="0"/>
              </a:rPr>
              <a:t>due </a:t>
            </a:r>
            <a:r>
              <a:rPr lang="en-ZA" sz="1400" dirty="0">
                <a:latin typeface="Arial" panose="020B0604020202020204" pitchFamily="34" charset="0"/>
                <a:ea typeface="Tahoma" panose="020B0604030504040204" pitchFamily="34" charset="0"/>
                <a:cs typeface="Arial" panose="020B0604020202020204" pitchFamily="34" charset="0"/>
              </a:rPr>
              <a:t>to outstanding invoices for municipal services for the month of </a:t>
            </a:r>
            <a:r>
              <a:rPr lang="en-ZA" sz="1400" dirty="0" smtClean="0">
                <a:latin typeface="Arial" panose="020B0604020202020204" pitchFamily="34" charset="0"/>
                <a:ea typeface="Tahoma" panose="020B0604030504040204" pitchFamily="34" charset="0"/>
                <a:cs typeface="Arial" panose="020B0604020202020204" pitchFamily="34" charset="0"/>
              </a:rPr>
              <a:t>November 2019  amounting </a:t>
            </a:r>
            <a:r>
              <a:rPr lang="en-ZA" sz="1400" dirty="0">
                <a:latin typeface="Arial" panose="020B0604020202020204" pitchFamily="34" charset="0"/>
                <a:ea typeface="Tahoma" panose="020B0604030504040204" pitchFamily="34" charset="0"/>
                <a:cs typeface="Arial" panose="020B0604020202020204" pitchFamily="34" charset="0"/>
              </a:rPr>
              <a:t>to </a:t>
            </a:r>
            <a:r>
              <a:rPr lang="en-ZA" sz="1400" dirty="0" smtClean="0">
                <a:latin typeface="Arial" panose="020B0604020202020204" pitchFamily="34" charset="0"/>
                <a:ea typeface="Tahoma" panose="020B0604030504040204" pitchFamily="34" charset="0"/>
                <a:cs typeface="Arial" panose="020B0604020202020204" pitchFamily="34" charset="0"/>
              </a:rPr>
              <a:t>R103 million as </a:t>
            </a:r>
            <a:r>
              <a:rPr lang="en-ZA" sz="1400" dirty="0">
                <a:latin typeface="Arial" panose="020B0604020202020204" pitchFamily="34" charset="0"/>
                <a:ea typeface="Tahoma" panose="020B0604030504040204" pitchFamily="34" charset="0"/>
                <a:cs typeface="Arial" panose="020B0604020202020204" pitchFamily="34" charset="0"/>
              </a:rPr>
              <a:t>well as on item Agency and support/outsourced services for payments of inmates recovery fee at PPP correctional centres</a:t>
            </a:r>
          </a:p>
          <a:p>
            <a:pPr marL="266700" lvl="1" indent="-266700" algn="just" eaLnBrk="1" hangingPunct="1">
              <a:lnSpc>
                <a:spcPct val="150000"/>
              </a:lnSpc>
              <a:spcBef>
                <a:spcPts val="1200"/>
              </a:spcBef>
              <a:buClrTx/>
              <a:buFont typeface="Wingdings" panose="05000000000000000000" pitchFamily="2" charset="2"/>
              <a:buChar char="q"/>
            </a:pPr>
            <a:r>
              <a:rPr lang="en-ZA" sz="1400" b="1" dirty="0" smtClean="0">
                <a:latin typeface="Arial" panose="020B0604020202020204" pitchFamily="34" charset="0"/>
                <a:ea typeface="Tahoma" panose="020B0604030504040204" pitchFamily="34" charset="0"/>
                <a:cs typeface="Arial" panose="020B0604020202020204" pitchFamily="34" charset="0"/>
              </a:rPr>
              <a:t>Interest </a:t>
            </a:r>
            <a:r>
              <a:rPr lang="en-ZA" sz="1400" b="1" dirty="0">
                <a:latin typeface="Arial" panose="020B0604020202020204" pitchFamily="34" charset="0"/>
                <a:ea typeface="Tahoma" panose="020B0604030504040204" pitchFamily="34" charset="0"/>
                <a:cs typeface="Arial" panose="020B0604020202020204" pitchFamily="34" charset="0"/>
              </a:rPr>
              <a:t>on rent on land: </a:t>
            </a:r>
            <a:r>
              <a:rPr lang="en-ZA" sz="1400" dirty="0">
                <a:latin typeface="Arial" panose="020B0604020202020204" pitchFamily="34" charset="0"/>
                <a:ea typeface="Tahoma" panose="020B0604030504040204" pitchFamily="34" charset="0"/>
                <a:cs typeface="Arial" panose="020B0604020202020204" pitchFamily="34" charset="0"/>
              </a:rPr>
              <a:t>There was an expenditure of </a:t>
            </a:r>
            <a:r>
              <a:rPr lang="en-ZA" sz="1400" dirty="0" smtClean="0">
                <a:latin typeface="Arial" panose="020B0604020202020204" pitchFamily="34" charset="0"/>
                <a:ea typeface="Tahoma" panose="020B0604030504040204" pitchFamily="34" charset="0"/>
                <a:cs typeface="Arial" panose="020B0604020202020204" pitchFamily="34" charset="0"/>
              </a:rPr>
              <a:t>R419 </a:t>
            </a:r>
            <a:r>
              <a:rPr lang="en-ZA" sz="1400" dirty="0">
                <a:latin typeface="Arial" panose="020B0604020202020204" pitchFamily="34" charset="0"/>
                <a:ea typeface="Tahoma" panose="020B0604030504040204" pitchFamily="34" charset="0"/>
                <a:cs typeface="Arial" panose="020B0604020202020204" pitchFamily="34" charset="0"/>
              </a:rPr>
              <a:t>thousand incurred against a zero budget mainly due to interest paid on overdue </a:t>
            </a:r>
            <a:r>
              <a:rPr lang="en-ZA" sz="1400" dirty="0" smtClean="0">
                <a:latin typeface="Arial" panose="020B0604020202020204" pitchFamily="34" charset="0"/>
                <a:ea typeface="Tahoma" panose="020B0604030504040204" pitchFamily="34" charset="0"/>
                <a:cs typeface="Arial" panose="020B0604020202020204" pitchFamily="34" charset="0"/>
              </a:rPr>
              <a:t>accounts in Head Office under programmes Administration and Incarceration as </a:t>
            </a:r>
            <a:r>
              <a:rPr lang="en-ZA" sz="1400" dirty="0">
                <a:latin typeface="Arial" panose="020B0604020202020204" pitchFamily="34" charset="0"/>
                <a:ea typeface="Tahoma" panose="020B0604030504040204" pitchFamily="34" charset="0"/>
                <a:cs typeface="Arial" panose="020B0604020202020204" pitchFamily="34" charset="0"/>
              </a:rPr>
              <a:t>well </a:t>
            </a:r>
            <a:r>
              <a:rPr lang="en-ZA" sz="1400" dirty="0" smtClean="0">
                <a:latin typeface="Arial" panose="020B0604020202020204" pitchFamily="34" charset="0"/>
                <a:ea typeface="Tahoma" panose="020B0604030504040204" pitchFamily="34" charset="0"/>
                <a:cs typeface="Arial" panose="020B0604020202020204" pitchFamily="34" charset="0"/>
              </a:rPr>
              <a:t>as for interest </a:t>
            </a:r>
            <a:r>
              <a:rPr lang="en-ZA" sz="1400" dirty="0">
                <a:latin typeface="Arial" panose="020B0604020202020204" pitchFamily="34" charset="0"/>
                <a:ea typeface="Tahoma" panose="020B0604030504040204" pitchFamily="34" charset="0"/>
                <a:cs typeface="Arial" panose="020B0604020202020204" pitchFamily="34" charset="0"/>
              </a:rPr>
              <a:t>on arrears salary </a:t>
            </a:r>
            <a:r>
              <a:rPr lang="en-ZA" sz="1400" dirty="0" smtClean="0">
                <a:latin typeface="Arial" panose="020B0604020202020204" pitchFamily="34" charset="0"/>
                <a:ea typeface="Tahoma" panose="020B0604030504040204" pitchFamily="34" charset="0"/>
                <a:cs typeface="Arial" panose="020B0604020202020204" pitchFamily="34" charset="0"/>
              </a:rPr>
              <a:t>incurred under </a:t>
            </a:r>
            <a:r>
              <a:rPr lang="en-ZA" sz="1400" dirty="0">
                <a:latin typeface="Arial" panose="020B0604020202020204" pitchFamily="34" charset="0"/>
                <a:ea typeface="Tahoma" panose="020B0604030504040204" pitchFamily="34" charset="0"/>
                <a:cs typeface="Arial" panose="020B0604020202020204" pitchFamily="34" charset="0"/>
              </a:rPr>
              <a:t>programme </a:t>
            </a:r>
            <a:r>
              <a:rPr lang="en-ZA" sz="1400" dirty="0" smtClean="0">
                <a:latin typeface="Arial" panose="020B0604020202020204" pitchFamily="34" charset="0"/>
                <a:ea typeface="Tahoma" panose="020B0604030504040204" pitchFamily="34" charset="0"/>
                <a:cs typeface="Arial" panose="020B0604020202020204" pitchFamily="34" charset="0"/>
              </a:rPr>
              <a:t>Care</a:t>
            </a:r>
            <a:endParaRPr lang="en-ZA" sz="1400" dirty="0">
              <a:latin typeface="Arial" panose="020B0604020202020204" pitchFamily="34" charset="0"/>
              <a:ea typeface="Tahoma" panose="020B0604030504040204" pitchFamily="34" charset="0"/>
              <a:cs typeface="Arial" panose="020B0604020202020204" pitchFamily="34" charset="0"/>
            </a:endParaRPr>
          </a:p>
          <a:p>
            <a:pPr marL="266700" lvl="1" indent="-266700" algn="just" eaLnBrk="1" hangingPunct="1">
              <a:lnSpc>
                <a:spcPct val="150000"/>
              </a:lnSpc>
              <a:spcBef>
                <a:spcPts val="1200"/>
              </a:spcBef>
              <a:buClrTx/>
              <a:buFont typeface="Wingdings" panose="05000000000000000000" pitchFamily="2" charset="2"/>
              <a:buChar char="q"/>
            </a:pPr>
            <a:endParaRPr lang="en-ZA" sz="1200" dirty="0">
              <a:latin typeface="Arial" panose="020B0604020202020204" pitchFamily="34" charset="0"/>
              <a:ea typeface="Tahoma" panose="020B0604030504040204" pitchFamily="34" charset="0"/>
              <a:cs typeface="Arial" panose="020B0604020202020204" pitchFamily="34" charset="0"/>
            </a:endParaRPr>
          </a:p>
        </p:txBody>
      </p:sp>
      <p:sp>
        <p:nvSpPr>
          <p:cNvPr id="11" name="Rectangle 2"/>
          <p:cNvSpPr txBox="1">
            <a:spLocks noChangeArrowheads="1"/>
          </p:cNvSpPr>
          <p:nvPr/>
        </p:nvSpPr>
        <p:spPr bwMode="auto">
          <a:xfrm>
            <a:off x="234006" y="599581"/>
            <a:ext cx="8719493" cy="830997"/>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defTabSz="914400"/>
            <a:r>
              <a:rPr lang="en-US" dirty="0" smtClean="0">
                <a:solidFill>
                  <a:srgbClr val="003300"/>
                </a:solidFill>
                <a:latin typeface="Arial" panose="020B0604020202020204" pitchFamily="34" charset="0"/>
                <a:ea typeface="Tahoma" panose="020B0604030504040204" pitchFamily="34" charset="0"/>
                <a:cs typeface="Arial" panose="020B0604020202020204" pitchFamily="34" charset="0"/>
              </a:rPr>
              <a:t>C. ANALYSIS OF THE STATE OF EXPENDITURE PER ECONOMIC CLASSIFICATION FOR THE YEAR TO DATE: </a:t>
            </a:r>
            <a:r>
              <a:rPr lang="en-ZA" kern="0" dirty="0">
                <a:solidFill>
                  <a:srgbClr val="003300"/>
                </a:solidFill>
                <a:latin typeface="Arial" panose="020B0604020202020204" pitchFamily="34" charset="0"/>
                <a:ea typeface="Tahoma" panose="020B0604030504040204" pitchFamily="34" charset="0"/>
                <a:cs typeface="Arial" panose="020B0604020202020204" pitchFamily="34" charset="0"/>
              </a:rPr>
              <a:t>31 DECEMBER 2019</a:t>
            </a:r>
          </a:p>
          <a:p>
            <a:pPr algn="ctr" defTabSz="914400"/>
            <a:endParaRPr lang="en-ZA" kern="0" dirty="0">
              <a:solidFill>
                <a:srgbClr val="003300"/>
              </a:solidFill>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xmlns="" val="161087747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0" y="358578"/>
            <a:ext cx="9036496" cy="3271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10" name="Rectangle 3"/>
          <p:cNvSpPr txBox="1">
            <a:spLocks noChangeArrowheads="1"/>
          </p:cNvSpPr>
          <p:nvPr/>
        </p:nvSpPr>
        <p:spPr bwMode="auto">
          <a:xfrm>
            <a:off x="145820" y="1373305"/>
            <a:ext cx="8700660" cy="5284588"/>
          </a:xfrm>
          <a:prstGeom prst="rect">
            <a:avLst/>
          </a:prstGeom>
          <a:noFill/>
          <a:ln w="12700" algn="ctr">
            <a:noFill/>
            <a:miter lim="800000"/>
            <a:headEnd/>
            <a:tailEnd/>
          </a:ln>
        </p:spPr>
        <p:txBody>
          <a:bodyPr vert="horz" wrap="square" lIns="0" tIns="0" rIns="0" bIns="0" numCol="1" anchor="t" anchorCtr="0" compatLnSpc="1">
            <a:prstTxWarp prst="textNoShape">
              <a:avLst/>
            </a:prstTxWarp>
            <a:spAutoFit/>
          </a:bodyPr>
          <a:lstStyle>
            <a:lvl1pPr marL="266700" indent="-266700"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mn-lt"/>
                <a:ea typeface="+mn-ea"/>
                <a:cs typeface="+mn-cs"/>
              </a:defRPr>
            </a:lvl1pPr>
            <a:lvl2pPr marL="458788" indent="-188913"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mn-lt"/>
                <a:cs typeface="+mn-cs"/>
              </a:defRPr>
            </a:lvl2pPr>
            <a:lvl3pPr marL="623888" indent="-161925"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mn-lt"/>
                <a:cs typeface="+mn-cs"/>
              </a:defRPr>
            </a:lvl3pPr>
            <a:lvl4pPr marL="793750" indent="-166688"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mn-lt"/>
                <a:cs typeface="+mn-cs"/>
              </a:defRPr>
            </a:lvl4pPr>
            <a:lvl5pPr marL="955675" indent="-158750"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mn-lt"/>
                <a:cs typeface="+mn-cs"/>
              </a:defRPr>
            </a:lvl5pPr>
            <a:lvl6pPr marL="1414356"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520"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685"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5851"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algn="just" eaLnBrk="1" hangingPunct="1">
              <a:lnSpc>
                <a:spcPct val="150000"/>
              </a:lnSpc>
              <a:spcBef>
                <a:spcPts val="1200"/>
              </a:spcBef>
              <a:buClrTx/>
              <a:buFont typeface="Wingdings" panose="05000000000000000000" pitchFamily="2" charset="2"/>
              <a:buChar char="q"/>
            </a:pPr>
            <a:r>
              <a:rPr lang="en-ZA" sz="1400" b="1" dirty="0" smtClean="0">
                <a:latin typeface="Arial" panose="020B0604020202020204" pitchFamily="34" charset="0"/>
                <a:ea typeface="Tahoma" panose="020B0604030504040204" pitchFamily="34" charset="0"/>
                <a:cs typeface="Arial" panose="020B0604020202020204" pitchFamily="34" charset="0"/>
              </a:rPr>
              <a:t>Transfers and Subsidies:  </a:t>
            </a:r>
            <a:r>
              <a:rPr lang="en-ZA" sz="1400" dirty="0" smtClean="0">
                <a:latin typeface="Arial" panose="020B0604020202020204" pitchFamily="34" charset="0"/>
                <a:ea typeface="Tahoma" panose="020B0604030504040204" pitchFamily="34" charset="0"/>
                <a:cs typeface="Arial" panose="020B0604020202020204" pitchFamily="34" charset="0"/>
              </a:rPr>
              <a:t>The actual spending of R438 million (73.46%) against the spending plan of R125 million (20.97%) resulting in an overspending of R313 million as </a:t>
            </a:r>
            <a:r>
              <a:rPr lang="en-ZA" sz="1400" dirty="0">
                <a:latin typeface="Arial" panose="020B0604020202020204" pitchFamily="34" charset="0"/>
                <a:ea typeface="Tahoma" panose="020B0604030504040204" pitchFamily="34" charset="0"/>
                <a:cs typeface="Arial" panose="020B0604020202020204" pitchFamily="34" charset="0"/>
              </a:rPr>
              <a:t>a result of payment for expenditure incurred under item: H/H Empl S/Ben: PST retirement Benefit (GEMS continuation members) under this programme. A request for virement shift of R432 million was approved by National Treasury on 17 September 2019 in terms of section 5 of the Appropriation Act 24 of 2019 for shifting of funds from item Compensation of Employees to Transfers and Subsidies for payment of GEMS continuation members and their dependants. The spending will improve once the revised spending plan is implemented which is after the Appropriation bill is signed off by the </a:t>
            </a:r>
            <a:r>
              <a:rPr lang="en-ZA" sz="1400" dirty="0" smtClean="0">
                <a:latin typeface="Arial" panose="020B0604020202020204" pitchFamily="34" charset="0"/>
                <a:ea typeface="Tahoma" panose="020B0604030504040204" pitchFamily="34" charset="0"/>
                <a:cs typeface="Arial" panose="020B0604020202020204" pitchFamily="34" charset="0"/>
              </a:rPr>
              <a:t>President</a:t>
            </a:r>
          </a:p>
          <a:p>
            <a:pPr algn="just" eaLnBrk="1" hangingPunct="1">
              <a:lnSpc>
                <a:spcPct val="150000"/>
              </a:lnSpc>
              <a:spcBef>
                <a:spcPts val="1200"/>
              </a:spcBef>
              <a:buClrTx/>
              <a:buFont typeface="Wingdings" panose="05000000000000000000" pitchFamily="2" charset="2"/>
              <a:buChar char="q"/>
            </a:pPr>
            <a:r>
              <a:rPr lang="en-ZA" sz="1400" b="1" dirty="0" smtClean="0">
                <a:latin typeface="Arial" panose="020B0604020202020204" pitchFamily="34" charset="0"/>
                <a:ea typeface="Tahoma" panose="020B0604030504040204" pitchFamily="34" charset="0"/>
                <a:cs typeface="Arial" panose="020B0604020202020204" pitchFamily="34" charset="0"/>
              </a:rPr>
              <a:t>Payments for Capital Assets: </a:t>
            </a:r>
            <a:r>
              <a:rPr lang="en-US" sz="1400" dirty="0">
                <a:latin typeface="Arial" panose="020B0604020202020204" pitchFamily="34" charset="0"/>
                <a:ea typeface="Tahoma" panose="020B0604030504040204" pitchFamily="34" charset="0"/>
                <a:cs typeface="Arial" panose="020B0604020202020204" pitchFamily="34" charset="0"/>
              </a:rPr>
              <a:t>The actual spending of </a:t>
            </a:r>
            <a:r>
              <a:rPr lang="en-US" sz="1400" dirty="0" smtClean="0">
                <a:latin typeface="Arial" panose="020B0604020202020204" pitchFamily="34" charset="0"/>
                <a:ea typeface="Tahoma" panose="020B0604030504040204" pitchFamily="34" charset="0"/>
                <a:cs typeface="Arial" panose="020B0604020202020204" pitchFamily="34" charset="0"/>
              </a:rPr>
              <a:t>R359 </a:t>
            </a:r>
            <a:r>
              <a:rPr lang="en-US" sz="1400" dirty="0">
                <a:latin typeface="Arial" panose="020B0604020202020204" pitchFamily="34" charset="0"/>
                <a:ea typeface="Tahoma" panose="020B0604030504040204" pitchFamily="34" charset="0"/>
                <a:cs typeface="Arial" panose="020B0604020202020204" pitchFamily="34" charset="0"/>
              </a:rPr>
              <a:t>million </a:t>
            </a:r>
            <a:r>
              <a:rPr lang="en-US" sz="1400" dirty="0" smtClean="0">
                <a:latin typeface="Arial" panose="020B0604020202020204" pitchFamily="34" charset="0"/>
                <a:ea typeface="Tahoma" panose="020B0604030504040204" pitchFamily="34" charset="0"/>
                <a:cs typeface="Arial" panose="020B0604020202020204" pitchFamily="34" charset="0"/>
              </a:rPr>
              <a:t>(53.83%) </a:t>
            </a:r>
            <a:r>
              <a:rPr lang="en-US" sz="1400" dirty="0">
                <a:latin typeface="Arial" panose="020B0604020202020204" pitchFamily="34" charset="0"/>
                <a:ea typeface="Tahoma" panose="020B0604030504040204" pitchFamily="34" charset="0"/>
                <a:cs typeface="Arial" panose="020B0604020202020204" pitchFamily="34" charset="0"/>
              </a:rPr>
              <a:t>against the spending plan of </a:t>
            </a:r>
            <a:r>
              <a:rPr lang="en-US" sz="1400" dirty="0" smtClean="0">
                <a:latin typeface="Arial" panose="020B0604020202020204" pitchFamily="34" charset="0"/>
                <a:ea typeface="Tahoma" panose="020B0604030504040204" pitchFamily="34" charset="0"/>
                <a:cs typeface="Arial" panose="020B0604020202020204" pitchFamily="34" charset="0"/>
              </a:rPr>
              <a:t>R473 </a:t>
            </a:r>
            <a:r>
              <a:rPr lang="en-US" sz="1400" dirty="0">
                <a:latin typeface="Arial" panose="020B0604020202020204" pitchFamily="34" charset="0"/>
                <a:ea typeface="Tahoma" panose="020B0604030504040204" pitchFamily="34" charset="0"/>
                <a:cs typeface="Arial" panose="020B0604020202020204" pitchFamily="34" charset="0"/>
              </a:rPr>
              <a:t>million </a:t>
            </a:r>
            <a:r>
              <a:rPr lang="en-US" sz="1400" dirty="0" smtClean="0">
                <a:latin typeface="Arial" panose="020B0604020202020204" pitchFamily="34" charset="0"/>
                <a:ea typeface="Tahoma" panose="020B0604030504040204" pitchFamily="34" charset="0"/>
                <a:cs typeface="Arial" panose="020B0604020202020204" pitchFamily="34" charset="0"/>
              </a:rPr>
              <a:t>(70.90%) </a:t>
            </a:r>
            <a:r>
              <a:rPr lang="en-US" sz="1400" dirty="0">
                <a:latin typeface="Arial" panose="020B0604020202020204" pitchFamily="34" charset="0"/>
                <a:ea typeface="Tahoma" panose="020B0604030504040204" pitchFamily="34" charset="0"/>
                <a:cs typeface="Arial" panose="020B0604020202020204" pitchFamily="34" charset="0"/>
              </a:rPr>
              <a:t>resulting </a:t>
            </a:r>
            <a:r>
              <a:rPr lang="en-US" sz="1400" dirty="0" smtClean="0">
                <a:latin typeface="Arial" panose="020B0604020202020204" pitchFamily="34" charset="0"/>
                <a:ea typeface="Tahoma" panose="020B0604030504040204" pitchFamily="34" charset="0"/>
                <a:cs typeface="Arial" panose="020B0604020202020204" pitchFamily="34" charset="0"/>
              </a:rPr>
              <a:t>in </a:t>
            </a:r>
            <a:r>
              <a:rPr lang="en-US" sz="1400" dirty="0">
                <a:latin typeface="Arial" panose="020B0604020202020204" pitchFamily="34" charset="0"/>
                <a:ea typeface="Tahoma" panose="020B0604030504040204" pitchFamily="34" charset="0"/>
                <a:cs typeface="Arial" panose="020B0604020202020204" pitchFamily="34" charset="0"/>
              </a:rPr>
              <a:t>an </a:t>
            </a:r>
            <a:r>
              <a:rPr lang="en-US" sz="1400" dirty="0" smtClean="0">
                <a:latin typeface="Arial" panose="020B0604020202020204" pitchFamily="34" charset="0"/>
                <a:ea typeface="Tahoma" panose="020B0604030504040204" pitchFamily="34" charset="0"/>
                <a:cs typeface="Arial" panose="020B0604020202020204" pitchFamily="34" charset="0"/>
              </a:rPr>
              <a:t>underspending of R114 million </a:t>
            </a:r>
            <a:r>
              <a:rPr lang="en-ZA" sz="1400" dirty="0" smtClean="0">
                <a:latin typeface="Arial" panose="020B0604020202020204" pitchFamily="34" charset="0"/>
                <a:ea typeface="Tahoma" panose="020B0604030504040204" pitchFamily="34" charset="0"/>
                <a:cs typeface="Arial" panose="020B0604020202020204" pitchFamily="34" charset="0"/>
              </a:rPr>
              <a:t>mainly </a:t>
            </a:r>
            <a:r>
              <a:rPr lang="en-ZA" sz="1400" dirty="0">
                <a:latin typeface="Arial" panose="020B0604020202020204" pitchFamily="34" charset="0"/>
                <a:ea typeface="Tahoma" panose="020B0604030504040204" pitchFamily="34" charset="0"/>
                <a:cs typeface="Arial" panose="020B0604020202020204" pitchFamily="34" charset="0"/>
              </a:rPr>
              <a:t>on item: </a:t>
            </a:r>
            <a:r>
              <a:rPr lang="en-ZA" sz="1400" dirty="0" smtClean="0">
                <a:latin typeface="Arial" panose="020B0604020202020204" pitchFamily="34" charset="0"/>
                <a:ea typeface="Tahoma" panose="020B0604030504040204" pitchFamily="34" charset="0"/>
                <a:cs typeface="Arial" panose="020B0604020202020204" pitchFamily="34" charset="0"/>
              </a:rPr>
              <a:t>Buildings </a:t>
            </a:r>
            <a:r>
              <a:rPr lang="en-ZA" sz="1400" dirty="0">
                <a:latin typeface="Arial" panose="020B0604020202020204" pitchFamily="34" charset="0"/>
                <a:ea typeface="Tahoma" panose="020B0604030504040204" pitchFamily="34" charset="0"/>
                <a:cs typeface="Arial" panose="020B0604020202020204" pitchFamily="34" charset="0"/>
              </a:rPr>
              <a:t>and Other Fixed Structures as a result of the delays in the tendering processes and appointment of contractors by DPW and project delays due to town planning processes. Majority of DCS Infrastructure capital works maintenance projects approved for implementation during 2019 ENE budgetary process were not aligned to the realistic spending plan. </a:t>
            </a:r>
            <a:r>
              <a:rPr lang="en-ZA" sz="1400" dirty="0" smtClean="0">
                <a:latin typeface="Arial" panose="020B0604020202020204" pitchFamily="34" charset="0"/>
                <a:ea typeface="Tahoma" panose="020B0604030504040204" pitchFamily="34" charset="0"/>
                <a:cs typeface="Arial" panose="020B0604020202020204" pitchFamily="34" charset="0"/>
              </a:rPr>
              <a:t>The </a:t>
            </a:r>
            <a:r>
              <a:rPr lang="en-ZA" sz="1400" dirty="0">
                <a:latin typeface="Arial" panose="020B0604020202020204" pitchFamily="34" charset="0"/>
                <a:ea typeface="Tahoma" panose="020B0604030504040204" pitchFamily="34" charset="0"/>
                <a:cs typeface="Arial" panose="020B0604020202020204" pitchFamily="34" charset="0"/>
              </a:rPr>
              <a:t>department has signed MoA on the </a:t>
            </a:r>
            <a:r>
              <a:rPr lang="en-ZA" sz="1400" dirty="0" smtClean="0">
                <a:latin typeface="Arial" panose="020B0604020202020204" pitchFamily="34" charset="0"/>
                <a:ea typeface="Tahoma" panose="020B0604030504040204" pitchFamily="34" charset="0"/>
                <a:cs typeface="Arial" panose="020B0604020202020204" pitchFamily="34" charset="0"/>
              </a:rPr>
              <a:t>23</a:t>
            </a:r>
            <a:r>
              <a:rPr lang="en-ZA" sz="1400" baseline="30000" dirty="0" smtClean="0">
                <a:latin typeface="Arial" panose="020B0604020202020204" pitchFamily="34" charset="0"/>
                <a:ea typeface="Tahoma" panose="020B0604030504040204" pitchFamily="34" charset="0"/>
                <a:cs typeface="Arial" panose="020B0604020202020204" pitchFamily="34" charset="0"/>
              </a:rPr>
              <a:t>rd</a:t>
            </a:r>
            <a:r>
              <a:rPr lang="en-ZA" sz="1400" dirty="0" smtClean="0">
                <a:latin typeface="Arial" panose="020B0604020202020204" pitchFamily="34" charset="0"/>
                <a:ea typeface="Tahoma" panose="020B0604030504040204" pitchFamily="34" charset="0"/>
                <a:cs typeface="Arial" panose="020B0604020202020204" pitchFamily="34" charset="0"/>
              </a:rPr>
              <a:t> of </a:t>
            </a:r>
            <a:r>
              <a:rPr lang="en-ZA" sz="1400" dirty="0">
                <a:latin typeface="Arial" panose="020B0604020202020204" pitchFamily="34" charset="0"/>
                <a:ea typeface="Tahoma" panose="020B0604030504040204" pitchFamily="34" charset="0"/>
                <a:cs typeface="Arial" panose="020B0604020202020204" pitchFamily="34" charset="0"/>
              </a:rPr>
              <a:t>August 2019 with Development Bank of South Africa (DBSA) to enlist it as an implementing agent to expedite the implementation of capital and maintenance infrastructure </a:t>
            </a:r>
            <a:r>
              <a:rPr lang="en-ZA" sz="1400" dirty="0" smtClean="0">
                <a:latin typeface="Arial" panose="020B0604020202020204" pitchFamily="34" charset="0"/>
                <a:ea typeface="Tahoma" panose="020B0604030504040204" pitchFamily="34" charset="0"/>
                <a:cs typeface="Arial" panose="020B0604020202020204" pitchFamily="34" charset="0"/>
              </a:rPr>
              <a:t>projects</a:t>
            </a:r>
            <a:endParaRPr lang="en-ZA" sz="1400" dirty="0">
              <a:latin typeface="Arial" panose="020B0604020202020204" pitchFamily="34" charset="0"/>
              <a:ea typeface="Tahoma" panose="020B0604030504040204" pitchFamily="34" charset="0"/>
              <a:cs typeface="Arial" panose="020B0604020202020204" pitchFamily="34" charset="0"/>
            </a:endParaRPr>
          </a:p>
        </p:txBody>
      </p:sp>
      <p:sp>
        <p:nvSpPr>
          <p:cNvPr id="11" name="Rectangle 2"/>
          <p:cNvSpPr txBox="1">
            <a:spLocks noChangeArrowheads="1"/>
          </p:cNvSpPr>
          <p:nvPr/>
        </p:nvSpPr>
        <p:spPr bwMode="auto">
          <a:xfrm>
            <a:off x="247650" y="542308"/>
            <a:ext cx="8598830" cy="830997"/>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defTabSz="914400"/>
            <a:r>
              <a:rPr lang="en-US" dirty="0">
                <a:solidFill>
                  <a:srgbClr val="003300"/>
                </a:solidFill>
                <a:latin typeface="Arial" panose="020B0604020202020204" pitchFamily="34" charset="0"/>
                <a:ea typeface="Tahoma" panose="020B0604030504040204" pitchFamily="34" charset="0"/>
                <a:cs typeface="Arial" panose="020B0604020202020204" pitchFamily="34" charset="0"/>
              </a:rPr>
              <a:t>C. ANALYSIS OF THE STATE OF EXPENDITURE PER ECONOMIC CLASSIFICATION FOR THE YEAR TO DATE: </a:t>
            </a:r>
            <a:r>
              <a:rPr lang="en-ZA" kern="0" dirty="0">
                <a:solidFill>
                  <a:srgbClr val="003300"/>
                </a:solidFill>
                <a:latin typeface="Arial" panose="020B0604020202020204" pitchFamily="34" charset="0"/>
                <a:ea typeface="Tahoma" panose="020B0604030504040204" pitchFamily="34" charset="0"/>
                <a:cs typeface="Arial" panose="020B0604020202020204" pitchFamily="34" charset="0"/>
              </a:rPr>
              <a:t>31 DECEMBER 2019</a:t>
            </a:r>
          </a:p>
          <a:p>
            <a:pPr algn="ctr" defTabSz="914400"/>
            <a:endParaRPr lang="en-ZA" kern="0" dirty="0">
              <a:solidFill>
                <a:srgbClr val="0033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65815133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0" y="414998"/>
            <a:ext cx="9036496" cy="28091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10" name="Rectangle 2"/>
          <p:cNvSpPr txBox="1">
            <a:spLocks noChangeArrowheads="1"/>
          </p:cNvSpPr>
          <p:nvPr/>
        </p:nvSpPr>
        <p:spPr bwMode="auto">
          <a:xfrm>
            <a:off x="247651" y="555456"/>
            <a:ext cx="8607232" cy="1107996"/>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defTabSz="914400"/>
            <a:r>
              <a:rPr lang="en-US" dirty="0">
                <a:solidFill>
                  <a:srgbClr val="003300"/>
                </a:solidFill>
                <a:latin typeface="Arial" panose="020B0604020202020204" pitchFamily="34" charset="0"/>
                <a:ea typeface="Tahoma" panose="020B0604030504040204" pitchFamily="34" charset="0"/>
                <a:cs typeface="Arial" panose="020B0604020202020204" pitchFamily="34" charset="0"/>
              </a:rPr>
              <a:t>D</a:t>
            </a:r>
            <a:r>
              <a:rPr lang="en-US" dirty="0" smtClean="0">
                <a:solidFill>
                  <a:srgbClr val="003300"/>
                </a:solidFill>
                <a:latin typeface="Arial" panose="020B0604020202020204" pitchFamily="34" charset="0"/>
                <a:ea typeface="Tahoma" panose="020B0604030504040204" pitchFamily="34" charset="0"/>
                <a:cs typeface="Arial" panose="020B0604020202020204" pitchFamily="34" charset="0"/>
              </a:rPr>
              <a:t>. </a:t>
            </a:r>
            <a:r>
              <a:rPr lang="en-US" dirty="0">
                <a:solidFill>
                  <a:srgbClr val="003300"/>
                </a:solidFill>
                <a:latin typeface="Arial" panose="020B0604020202020204" pitchFamily="34" charset="0"/>
                <a:ea typeface="Tahoma" panose="020B0604030504040204" pitchFamily="34" charset="0"/>
                <a:cs typeface="Arial" panose="020B0604020202020204" pitchFamily="34" charset="0"/>
              </a:rPr>
              <a:t>SUMMARY OF THE </a:t>
            </a:r>
            <a:r>
              <a:rPr lang="en-US" dirty="0" smtClean="0">
                <a:solidFill>
                  <a:srgbClr val="003300"/>
                </a:solidFill>
                <a:latin typeface="Arial" panose="020B0604020202020204" pitchFamily="34" charset="0"/>
                <a:ea typeface="Tahoma" panose="020B0604030504040204" pitchFamily="34" charset="0"/>
                <a:cs typeface="Arial" panose="020B0604020202020204" pitchFamily="34" charset="0"/>
              </a:rPr>
              <a:t>DEPARTMENTAL REVENUE </a:t>
            </a:r>
            <a:r>
              <a:rPr lang="en-US" dirty="0">
                <a:solidFill>
                  <a:srgbClr val="003300"/>
                </a:solidFill>
                <a:latin typeface="Arial" panose="020B0604020202020204" pitchFamily="34" charset="0"/>
                <a:ea typeface="Tahoma" panose="020B0604030504040204" pitchFamily="34" charset="0"/>
                <a:cs typeface="Arial" panose="020B0604020202020204" pitchFamily="34" charset="0"/>
              </a:rPr>
              <a:t>FOR THE YEAR TO DATE: </a:t>
            </a:r>
            <a:r>
              <a:rPr lang="en-ZA" kern="0" dirty="0">
                <a:solidFill>
                  <a:srgbClr val="003300"/>
                </a:solidFill>
                <a:latin typeface="Arial" panose="020B0604020202020204" pitchFamily="34" charset="0"/>
                <a:ea typeface="Tahoma" panose="020B0604030504040204" pitchFamily="34" charset="0"/>
                <a:cs typeface="Arial" panose="020B0604020202020204" pitchFamily="34" charset="0"/>
              </a:rPr>
              <a:t>31 DECEMBER 2019</a:t>
            </a:r>
          </a:p>
          <a:p>
            <a:pPr algn="ctr" defTabSz="914400"/>
            <a:endParaRPr lang="en-ZA" kern="0" dirty="0">
              <a:solidFill>
                <a:srgbClr val="003300"/>
              </a:solidFill>
              <a:latin typeface="Tahoma" panose="020B0604030504040204" pitchFamily="34" charset="0"/>
              <a:ea typeface="Tahoma" panose="020B0604030504040204" pitchFamily="34" charset="0"/>
              <a:cs typeface="Tahoma" panose="020B0604030504040204" pitchFamily="34" charset="0"/>
            </a:endParaRPr>
          </a:p>
          <a:p>
            <a:pPr algn="ctr" defTabSz="914400"/>
            <a:endParaRPr lang="en-US" dirty="0">
              <a:solidFill>
                <a:srgbClr val="003300"/>
              </a:solidFill>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p:nvPr/>
        </p:nvSpPr>
        <p:spPr>
          <a:xfrm>
            <a:off x="247651" y="4287983"/>
            <a:ext cx="8607232" cy="2622321"/>
          </a:xfrm>
          <a:prstGeom prst="rect">
            <a:avLst/>
          </a:prstGeom>
        </p:spPr>
        <p:txBody>
          <a:bodyPr wrap="square">
            <a:spAutoFit/>
          </a:bodyPr>
          <a:lstStyle/>
          <a:p>
            <a:pPr marL="266700" indent="-266700" algn="just" fontAlgn="base">
              <a:lnSpc>
                <a:spcPct val="150000"/>
              </a:lnSpc>
              <a:spcBef>
                <a:spcPts val="1200"/>
              </a:spcBef>
              <a:spcAft>
                <a:spcPct val="0"/>
              </a:spcAft>
              <a:buFont typeface="Wingdings" panose="05000000000000000000" pitchFamily="2" charset="2"/>
              <a:buChar char="q"/>
            </a:pPr>
            <a:r>
              <a:rPr lang="en-US" sz="1400" dirty="0">
                <a:latin typeface="Arial" panose="020B0604020202020204" pitchFamily="34" charset="0"/>
                <a:ea typeface="Tahoma" panose="020B0604030504040204" pitchFamily="34" charset="0"/>
                <a:cs typeface="Arial" panose="020B0604020202020204" pitchFamily="34" charset="0"/>
              </a:rPr>
              <a:t>In </a:t>
            </a:r>
            <a:r>
              <a:rPr lang="en-US" sz="1400" dirty="0" smtClean="0">
                <a:latin typeface="Arial" panose="020B0604020202020204" pitchFamily="34" charset="0"/>
                <a:ea typeface="Tahoma" panose="020B0604030504040204" pitchFamily="34" charset="0"/>
                <a:cs typeface="Arial" panose="020B0604020202020204" pitchFamily="34" charset="0"/>
              </a:rPr>
              <a:t>2019/20 financial year, </a:t>
            </a:r>
            <a:r>
              <a:rPr lang="en-US" sz="1400" dirty="0">
                <a:latin typeface="Arial" panose="020B0604020202020204" pitchFamily="34" charset="0"/>
                <a:ea typeface="Tahoma" panose="020B0604030504040204" pitchFamily="34" charset="0"/>
                <a:cs typeface="Arial" panose="020B0604020202020204" pitchFamily="34" charset="0"/>
              </a:rPr>
              <a:t>the </a:t>
            </a:r>
            <a:r>
              <a:rPr lang="en-US" sz="1400" dirty="0" smtClean="0">
                <a:latin typeface="Arial" panose="020B0604020202020204" pitchFamily="34" charset="0"/>
                <a:ea typeface="Tahoma" panose="020B0604030504040204" pitchFamily="34" charset="0"/>
                <a:cs typeface="Arial" panose="020B0604020202020204" pitchFamily="34" charset="0"/>
              </a:rPr>
              <a:t>actual receipt as at 31 December 2019 </a:t>
            </a:r>
            <a:r>
              <a:rPr lang="en-US" sz="1400" dirty="0">
                <a:latin typeface="Arial" panose="020B0604020202020204" pitchFamily="34" charset="0"/>
                <a:ea typeface="Tahoma" panose="020B0604030504040204" pitchFamily="34" charset="0"/>
                <a:cs typeface="Arial" panose="020B0604020202020204" pitchFamily="34" charset="0"/>
              </a:rPr>
              <a:t>is </a:t>
            </a:r>
            <a:r>
              <a:rPr lang="en-US" sz="1400" dirty="0" smtClean="0">
                <a:latin typeface="Arial" panose="020B0604020202020204" pitchFamily="34" charset="0"/>
                <a:ea typeface="Tahoma" panose="020B0604030504040204" pitchFamily="34" charset="0"/>
                <a:cs typeface="Arial" panose="020B0604020202020204" pitchFamily="34" charset="0"/>
              </a:rPr>
              <a:t>R98 million (55.40%) </a:t>
            </a:r>
            <a:r>
              <a:rPr lang="en-US" sz="1400" dirty="0">
                <a:latin typeface="Arial" panose="020B0604020202020204" pitchFamily="34" charset="0"/>
                <a:ea typeface="Tahoma" panose="020B0604030504040204" pitchFamily="34" charset="0"/>
                <a:cs typeface="Arial" panose="020B0604020202020204" pitchFamily="34" charset="0"/>
              </a:rPr>
              <a:t>against the estimated </a:t>
            </a:r>
            <a:r>
              <a:rPr lang="en-US" sz="1400" dirty="0" smtClean="0">
                <a:latin typeface="Arial" panose="020B0604020202020204" pitchFamily="34" charset="0"/>
                <a:ea typeface="Tahoma" panose="020B0604030504040204" pitchFamily="34" charset="0"/>
                <a:cs typeface="Arial" panose="020B0604020202020204" pitchFamily="34" charset="0"/>
              </a:rPr>
              <a:t>revenue collection </a:t>
            </a:r>
            <a:r>
              <a:rPr lang="en-US" sz="1400" dirty="0">
                <a:latin typeface="Arial" panose="020B0604020202020204" pitchFamily="34" charset="0"/>
                <a:ea typeface="Tahoma" panose="020B0604030504040204" pitchFamily="34" charset="0"/>
                <a:cs typeface="Arial" panose="020B0604020202020204" pitchFamily="34" charset="0"/>
              </a:rPr>
              <a:t>of </a:t>
            </a:r>
            <a:r>
              <a:rPr lang="en-US" sz="1400" dirty="0" smtClean="0">
                <a:latin typeface="Arial" panose="020B0604020202020204" pitchFamily="34" charset="0"/>
                <a:ea typeface="Tahoma" panose="020B0604030504040204" pitchFamily="34" charset="0"/>
                <a:cs typeface="Arial" panose="020B0604020202020204" pitchFamily="34" charset="0"/>
              </a:rPr>
              <a:t>R118 </a:t>
            </a:r>
            <a:r>
              <a:rPr lang="en-US" sz="1400" dirty="0">
                <a:latin typeface="Arial" panose="020B0604020202020204" pitchFamily="34" charset="0"/>
                <a:ea typeface="Tahoma" panose="020B0604030504040204" pitchFamily="34" charset="0"/>
                <a:cs typeface="Arial" panose="020B0604020202020204" pitchFamily="34" charset="0"/>
              </a:rPr>
              <a:t>million </a:t>
            </a:r>
            <a:r>
              <a:rPr lang="en-US" sz="1400" dirty="0" smtClean="0">
                <a:latin typeface="Arial" panose="020B0604020202020204" pitchFamily="34" charset="0"/>
                <a:ea typeface="Tahoma" panose="020B0604030504040204" pitchFamily="34" charset="0"/>
                <a:cs typeface="Arial" panose="020B0604020202020204" pitchFamily="34" charset="0"/>
              </a:rPr>
              <a:t>(67.05%) </a:t>
            </a:r>
            <a:r>
              <a:rPr lang="en-US" sz="1400" dirty="0">
                <a:latin typeface="Arial" panose="020B0604020202020204" pitchFamily="34" charset="0"/>
                <a:ea typeface="Tahoma" panose="020B0604030504040204" pitchFamily="34" charset="0"/>
                <a:cs typeface="Arial" panose="020B0604020202020204" pitchFamily="34" charset="0"/>
              </a:rPr>
              <a:t>resulting in </a:t>
            </a:r>
            <a:r>
              <a:rPr lang="en-US" sz="1400" dirty="0" smtClean="0">
                <a:latin typeface="Arial" panose="020B0604020202020204" pitchFamily="34" charset="0"/>
                <a:ea typeface="Tahoma" panose="020B0604030504040204" pitchFamily="34" charset="0"/>
                <a:cs typeface="Arial" panose="020B0604020202020204" pitchFamily="34" charset="0"/>
              </a:rPr>
              <a:t>under </a:t>
            </a:r>
            <a:r>
              <a:rPr lang="en-US" sz="1400" dirty="0">
                <a:latin typeface="Arial" panose="020B0604020202020204" pitchFamily="34" charset="0"/>
                <a:ea typeface="Tahoma" panose="020B0604030504040204" pitchFamily="34" charset="0"/>
                <a:cs typeface="Arial" panose="020B0604020202020204" pitchFamily="34" charset="0"/>
              </a:rPr>
              <a:t>collection of </a:t>
            </a:r>
            <a:r>
              <a:rPr lang="en-US" sz="1400" dirty="0" smtClean="0">
                <a:latin typeface="Arial" panose="020B0604020202020204" pitchFamily="34" charset="0"/>
                <a:ea typeface="Tahoma" panose="020B0604030504040204" pitchFamily="34" charset="0"/>
                <a:cs typeface="Arial" panose="020B0604020202020204" pitchFamily="34" charset="0"/>
              </a:rPr>
              <a:t>R21 </a:t>
            </a:r>
            <a:r>
              <a:rPr lang="en-US" sz="1400" dirty="0">
                <a:latin typeface="Arial" panose="020B0604020202020204" pitchFamily="34" charset="0"/>
                <a:ea typeface="Tahoma" panose="020B0604030504040204" pitchFamily="34" charset="0"/>
                <a:cs typeface="Arial" panose="020B0604020202020204" pitchFamily="34" charset="0"/>
              </a:rPr>
              <a:t>million </a:t>
            </a:r>
            <a:r>
              <a:rPr lang="en-US" sz="1400" dirty="0" smtClean="0">
                <a:latin typeface="Arial" panose="020B0604020202020204" pitchFamily="34" charset="0"/>
                <a:ea typeface="Tahoma" panose="020B0604030504040204" pitchFamily="34" charset="0"/>
                <a:cs typeface="Arial" panose="020B0604020202020204" pitchFamily="34" charset="0"/>
              </a:rPr>
              <a:t>mainly on sale of goods and services other than capital assets , fines, penalties and forfeits and financial transactions in assets and liabilities</a:t>
            </a:r>
          </a:p>
          <a:p>
            <a:pPr marL="266700" indent="-266700" algn="just" fontAlgn="base">
              <a:lnSpc>
                <a:spcPct val="150000"/>
              </a:lnSpc>
              <a:spcBef>
                <a:spcPts val="1200"/>
              </a:spcBef>
              <a:spcAft>
                <a:spcPct val="0"/>
              </a:spcAft>
              <a:buFont typeface="Wingdings" panose="05000000000000000000" pitchFamily="2" charset="2"/>
              <a:buChar char="q"/>
            </a:pPr>
            <a:r>
              <a:rPr lang="en-US" sz="1400" dirty="0" smtClean="0">
                <a:latin typeface="Arial" panose="020B0604020202020204" pitchFamily="34" charset="0"/>
                <a:ea typeface="Tahoma" panose="020B0604030504040204" pitchFamily="34" charset="0"/>
                <a:cs typeface="Arial" panose="020B0604020202020204" pitchFamily="34" charset="0"/>
              </a:rPr>
              <a:t>The department is mostly generating revenue from selling of products made in </a:t>
            </a:r>
            <a:r>
              <a:rPr lang="en-US" sz="1400" dirty="0">
                <a:latin typeface="Arial" panose="020B0604020202020204" pitchFamily="34" charset="0"/>
                <a:ea typeface="Tahoma" panose="020B0604030504040204" pitchFamily="34" charset="0"/>
                <a:cs typeface="Arial" panose="020B0604020202020204" pitchFamily="34" charset="0"/>
              </a:rPr>
              <a:t>c</a:t>
            </a:r>
            <a:r>
              <a:rPr lang="en-US" sz="1400" dirty="0" smtClean="0">
                <a:latin typeface="Arial" panose="020B0604020202020204" pitchFamily="34" charset="0"/>
                <a:ea typeface="Tahoma" panose="020B0604030504040204" pitchFamily="34" charset="0"/>
                <a:cs typeface="Arial" panose="020B0604020202020204" pitchFamily="34" charset="0"/>
              </a:rPr>
              <a:t>orrectional centres workshops, letting of accommodation facilities to personnel and hiring out of offender labour</a:t>
            </a:r>
          </a:p>
          <a:p>
            <a:pPr marL="266700" indent="-266700" algn="just" fontAlgn="base">
              <a:lnSpc>
                <a:spcPct val="150000"/>
              </a:lnSpc>
              <a:spcBef>
                <a:spcPts val="1200"/>
              </a:spcBef>
              <a:spcAft>
                <a:spcPct val="0"/>
              </a:spcAft>
              <a:buFont typeface="Wingdings" panose="05000000000000000000" pitchFamily="2" charset="2"/>
              <a:buChar char="q"/>
            </a:pPr>
            <a:r>
              <a:rPr lang="en-US" sz="1400" dirty="0" smtClean="0">
                <a:latin typeface="Arial" panose="020B0604020202020204" pitchFamily="34" charset="0"/>
                <a:ea typeface="Tahoma" panose="020B0604030504040204" pitchFamily="34" charset="0"/>
                <a:cs typeface="Arial" panose="020B0604020202020204" pitchFamily="34" charset="0"/>
              </a:rPr>
              <a:t>The offender labour also assist to supplement the budget for inmates gratuities</a:t>
            </a:r>
            <a:endParaRPr lang="en-US" sz="1400" dirty="0">
              <a:latin typeface="Arial" panose="020B0604020202020204" pitchFamily="34" charset="0"/>
              <a:ea typeface="Tahoma" panose="020B0604030504040204" pitchFamily="34" charset="0"/>
              <a:cs typeface="Arial" panose="020B0604020202020204"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xmlns="" val="435683018"/>
              </p:ext>
            </p:extLst>
          </p:nvPr>
        </p:nvGraphicFramePr>
        <p:xfrm>
          <a:off x="567021" y="1200150"/>
          <a:ext cx="7569200" cy="2814638"/>
        </p:xfrm>
        <a:graphic>
          <a:graphicData uri="http://schemas.openxmlformats.org/presentationml/2006/ole">
            <p:oleObj spid="_x0000_s82985" name="Worksheet" r:id="rId4" imgW="7515098" imgH="2876580" progId="Excel.Sheet.12">
              <p:embed/>
            </p:oleObj>
          </a:graphicData>
        </a:graphic>
      </p:graphicFrame>
    </p:spTree>
    <p:extLst>
      <p:ext uri="{BB962C8B-B14F-4D97-AF65-F5344CB8AC3E}">
        <p14:creationId xmlns:p14="http://schemas.microsoft.com/office/powerpoint/2010/main" xmlns="" val="35127036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078" y="710467"/>
            <a:ext cx="8474400" cy="388800"/>
          </a:xfrm>
          <a:solidFill>
            <a:schemeClr val="bg1">
              <a:lumMod val="85000"/>
            </a:schemeClr>
          </a:solidFill>
        </p:spPr>
        <p:txBody>
          <a:bodyPr/>
          <a:lstStyle/>
          <a:p>
            <a:r>
              <a:rPr lang="en-US" sz="2200" dirty="0"/>
              <a:t>REGIONAL COMPARISON OF Q1, Q2 AND Q3 PERFORMANCE</a:t>
            </a:r>
            <a:endParaRPr lang="en-ZA" sz="2200" dirty="0"/>
          </a:p>
        </p:txBody>
      </p:sp>
      <p:graphicFrame>
        <p:nvGraphicFramePr>
          <p:cNvPr id="6" name="Chart 5"/>
          <p:cNvGraphicFramePr>
            <a:graphicFrameLocks/>
          </p:cNvGraphicFramePr>
          <p:nvPr>
            <p:extLst>
              <p:ext uri="{D42A27DB-BD31-4B8C-83A1-F6EECF244321}">
                <p14:modId xmlns:p14="http://schemas.microsoft.com/office/powerpoint/2010/main" xmlns="" val="1413506351"/>
              </p:ext>
            </p:extLst>
          </p:nvPr>
        </p:nvGraphicFramePr>
        <p:xfrm>
          <a:off x="477078" y="1121134"/>
          <a:ext cx="8285922" cy="53304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38288786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0" y="414998"/>
            <a:ext cx="9036496" cy="28091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8000"/>
                </a:solidFill>
                <a:latin typeface="+mj-lt"/>
                <a:ea typeface="+mj-ea"/>
                <a:cs typeface="+mj-cs"/>
              </a:defRPr>
            </a:lvl1pPr>
            <a:lvl2pPr algn="ctr" rtl="0" eaLnBrk="0" fontAlgn="base" hangingPunct="0">
              <a:spcBef>
                <a:spcPct val="0"/>
              </a:spcBef>
              <a:spcAft>
                <a:spcPct val="0"/>
              </a:spcAft>
              <a:defRPr sz="3600">
                <a:solidFill>
                  <a:srgbClr val="FF8000"/>
                </a:solidFill>
                <a:latin typeface="Arial" charset="0"/>
                <a:ea typeface="ヒラギノ角ゴ Pro W3" pitchFamily="-80" charset="-128"/>
              </a:defRPr>
            </a:lvl2pPr>
            <a:lvl3pPr algn="ctr" rtl="0" eaLnBrk="0" fontAlgn="base" hangingPunct="0">
              <a:spcBef>
                <a:spcPct val="0"/>
              </a:spcBef>
              <a:spcAft>
                <a:spcPct val="0"/>
              </a:spcAft>
              <a:defRPr sz="3600">
                <a:solidFill>
                  <a:srgbClr val="FF8000"/>
                </a:solidFill>
                <a:latin typeface="Arial" charset="0"/>
                <a:ea typeface="ヒラギノ角ゴ Pro W3" pitchFamily="-80" charset="-128"/>
              </a:defRPr>
            </a:lvl3pPr>
            <a:lvl4pPr algn="ctr" rtl="0" eaLnBrk="0" fontAlgn="base" hangingPunct="0">
              <a:spcBef>
                <a:spcPct val="0"/>
              </a:spcBef>
              <a:spcAft>
                <a:spcPct val="0"/>
              </a:spcAft>
              <a:defRPr sz="3600">
                <a:solidFill>
                  <a:srgbClr val="FF8000"/>
                </a:solidFill>
                <a:latin typeface="Arial" charset="0"/>
                <a:ea typeface="ヒラギノ角ゴ Pro W3" pitchFamily="-80" charset="-128"/>
              </a:defRPr>
            </a:lvl4pPr>
            <a:lvl5pPr algn="ctr" rtl="0" eaLnBrk="0" fontAlgn="base" hangingPunct="0">
              <a:spcBef>
                <a:spcPct val="0"/>
              </a:spcBef>
              <a:spcAft>
                <a:spcPct val="0"/>
              </a:spcAft>
              <a:defRPr sz="3600">
                <a:solidFill>
                  <a:srgbClr val="FF8000"/>
                </a:solidFill>
                <a:latin typeface="Arial" charset="0"/>
                <a:ea typeface="ヒラギノ角ゴ Pro W3" pitchFamily="-80" charset="-128"/>
              </a:defRPr>
            </a:lvl5pPr>
            <a:lvl6pPr marL="457200" algn="ctr" rtl="0" fontAlgn="base">
              <a:spcBef>
                <a:spcPct val="0"/>
              </a:spcBef>
              <a:spcAft>
                <a:spcPct val="0"/>
              </a:spcAft>
              <a:defRPr sz="3600">
                <a:solidFill>
                  <a:srgbClr val="FF8000"/>
                </a:solidFill>
                <a:latin typeface="Arial" charset="0"/>
                <a:ea typeface="ヒラギノ角ゴ Pro W3" pitchFamily="-80" charset="-128"/>
              </a:defRPr>
            </a:lvl6pPr>
            <a:lvl7pPr marL="914400" algn="ctr" rtl="0" fontAlgn="base">
              <a:spcBef>
                <a:spcPct val="0"/>
              </a:spcBef>
              <a:spcAft>
                <a:spcPct val="0"/>
              </a:spcAft>
              <a:defRPr sz="3600">
                <a:solidFill>
                  <a:srgbClr val="FF8000"/>
                </a:solidFill>
                <a:latin typeface="Arial" charset="0"/>
                <a:ea typeface="ヒラギノ角ゴ Pro W3" pitchFamily="-80" charset="-128"/>
              </a:defRPr>
            </a:lvl7pPr>
            <a:lvl8pPr marL="1371600" algn="ctr" rtl="0" fontAlgn="base">
              <a:spcBef>
                <a:spcPct val="0"/>
              </a:spcBef>
              <a:spcAft>
                <a:spcPct val="0"/>
              </a:spcAft>
              <a:defRPr sz="3600">
                <a:solidFill>
                  <a:srgbClr val="FF8000"/>
                </a:solidFill>
                <a:latin typeface="Arial" charset="0"/>
                <a:ea typeface="ヒラギノ角ゴ Pro W3" pitchFamily="-80" charset="-128"/>
              </a:defRPr>
            </a:lvl8pPr>
            <a:lvl9pPr marL="1828800" algn="ctr" rtl="0" fontAlgn="base">
              <a:spcBef>
                <a:spcPct val="0"/>
              </a:spcBef>
              <a:spcAft>
                <a:spcPct val="0"/>
              </a:spcAft>
              <a:defRPr sz="3600">
                <a:solidFill>
                  <a:srgbClr val="FF8000"/>
                </a:solidFill>
                <a:latin typeface="Arial" charset="0"/>
                <a:ea typeface="ヒラギノ角ゴ Pro W3" pitchFamily="-80" charset="-128"/>
              </a:defRPr>
            </a:lvl9pPr>
          </a:lstStyle>
          <a:p>
            <a:pPr marL="536575" indent="-536575" defTabSz="914400">
              <a:defRPr/>
            </a:pPr>
            <a:endParaRPr lang="en-US" sz="1600" b="1" kern="0" dirty="0">
              <a:solidFill>
                <a:srgbClr val="000000"/>
              </a:solidFill>
              <a:latin typeface="Arial"/>
              <a:ea typeface="ヒラギノ角ゴ Pro W3"/>
              <a:cs typeface="Arial"/>
            </a:endParaRPr>
          </a:p>
        </p:txBody>
      </p:sp>
      <p:sp>
        <p:nvSpPr>
          <p:cNvPr id="10" name="Rectangle 2"/>
          <p:cNvSpPr txBox="1">
            <a:spLocks noChangeArrowheads="1"/>
          </p:cNvSpPr>
          <p:nvPr/>
        </p:nvSpPr>
        <p:spPr bwMode="auto">
          <a:xfrm>
            <a:off x="296091" y="555456"/>
            <a:ext cx="8558792" cy="1107996"/>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defTabSz="914400"/>
            <a:r>
              <a:rPr lang="en-US" dirty="0">
                <a:solidFill>
                  <a:srgbClr val="003300"/>
                </a:solidFill>
                <a:latin typeface="Arial" panose="020B0604020202020204" pitchFamily="34" charset="0"/>
                <a:ea typeface="Tahoma" panose="020B0604030504040204" pitchFamily="34" charset="0"/>
                <a:cs typeface="Arial" panose="020B0604020202020204" pitchFamily="34" charset="0"/>
              </a:rPr>
              <a:t>E</a:t>
            </a:r>
            <a:r>
              <a:rPr lang="en-US" dirty="0" smtClean="0">
                <a:solidFill>
                  <a:srgbClr val="003300"/>
                </a:solidFill>
                <a:latin typeface="Arial" panose="020B0604020202020204" pitchFamily="34" charset="0"/>
                <a:ea typeface="Tahoma" panose="020B0604030504040204" pitchFamily="34" charset="0"/>
                <a:cs typeface="Arial" panose="020B0604020202020204" pitchFamily="34" charset="0"/>
              </a:rPr>
              <a:t>. </a:t>
            </a:r>
            <a:r>
              <a:rPr lang="en-ZA" dirty="0" smtClean="0">
                <a:solidFill>
                  <a:srgbClr val="003300"/>
                </a:solidFill>
                <a:latin typeface="Arial" panose="020B0604020202020204" pitchFamily="34" charset="0"/>
                <a:ea typeface="Tahoma" panose="020B0604030504040204" pitchFamily="34" charset="0"/>
                <a:cs typeface="Arial" panose="020B0604020202020204" pitchFamily="34" charset="0"/>
              </a:rPr>
              <a:t>OVERVIEW ON COST CONTAINMENT MEASURES IMPLEMENTATION</a:t>
            </a:r>
            <a:endParaRPr lang="en-ZA" sz="1800" dirty="0" smtClean="0">
              <a:solidFill>
                <a:srgbClr val="003300"/>
              </a:solidFill>
              <a:latin typeface="Arial" panose="020B0604020202020204" pitchFamily="34" charset="0"/>
              <a:ea typeface="Tahoma" panose="020B0604030504040204" pitchFamily="34" charset="0"/>
              <a:cs typeface="Arial" panose="020B0604020202020204" pitchFamily="34" charset="0"/>
            </a:endParaRPr>
          </a:p>
          <a:p>
            <a:pPr defTabSz="914400"/>
            <a:endParaRPr lang="en-ZA" dirty="0">
              <a:solidFill>
                <a:srgbClr val="003300"/>
              </a:solidFill>
              <a:latin typeface="Arial" panose="020B0604020202020204" pitchFamily="34" charset="0"/>
              <a:ea typeface="Tahoma" panose="020B0604030504040204" pitchFamily="34" charset="0"/>
              <a:cs typeface="Arial" panose="020B0604020202020204" pitchFamily="34" charset="0"/>
            </a:endParaRPr>
          </a:p>
          <a:p>
            <a:pPr defTabSz="914400"/>
            <a:endParaRPr lang="en-US" dirty="0">
              <a:solidFill>
                <a:srgbClr val="003300"/>
              </a:solidFill>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p:nvPr/>
        </p:nvSpPr>
        <p:spPr>
          <a:xfrm>
            <a:off x="296091" y="1295400"/>
            <a:ext cx="8558792" cy="2047227"/>
          </a:xfrm>
          <a:prstGeom prst="rect">
            <a:avLst/>
          </a:prstGeom>
        </p:spPr>
        <p:txBody>
          <a:bodyPr wrap="square">
            <a:spAutoFit/>
          </a:bodyPr>
          <a:lstStyle/>
          <a:p>
            <a:pPr marL="266700" indent="-266700" algn="just" fontAlgn="base">
              <a:lnSpc>
                <a:spcPct val="150000"/>
              </a:lnSpc>
              <a:spcBef>
                <a:spcPts val="1200"/>
              </a:spcBef>
              <a:spcAft>
                <a:spcPct val="0"/>
              </a:spcAft>
              <a:buFont typeface="Wingdings" panose="05000000000000000000" pitchFamily="2" charset="2"/>
              <a:buChar char="q"/>
            </a:pPr>
            <a:r>
              <a:rPr lang="en-US" sz="1600" dirty="0">
                <a:latin typeface="Arial" panose="020B0604020202020204" pitchFamily="34" charset="0"/>
                <a:ea typeface="Tahoma" panose="020B0604030504040204" pitchFamily="34" charset="0"/>
                <a:cs typeface="Arial" panose="020B0604020202020204" pitchFamily="34" charset="0"/>
              </a:rPr>
              <a:t>The </a:t>
            </a:r>
            <a:r>
              <a:rPr lang="en-US" sz="1600" dirty="0" smtClean="0">
                <a:latin typeface="Arial" panose="020B0604020202020204" pitchFamily="34" charset="0"/>
                <a:ea typeface="Tahoma" panose="020B0604030504040204" pitchFamily="34" charset="0"/>
                <a:cs typeface="Arial" panose="020B0604020202020204" pitchFamily="34" charset="0"/>
              </a:rPr>
              <a:t>Department </a:t>
            </a:r>
            <a:r>
              <a:rPr lang="en-US" sz="1600" dirty="0">
                <a:latin typeface="Arial" panose="020B0604020202020204" pitchFamily="34" charset="0"/>
                <a:ea typeface="Tahoma" panose="020B0604030504040204" pitchFamily="34" charset="0"/>
                <a:cs typeface="Arial" panose="020B0604020202020204" pitchFamily="34" charset="0"/>
              </a:rPr>
              <a:t>furthermore reviewed the cost containment financial circular no. 3 of 2017/18 with an Addendum </a:t>
            </a:r>
            <a:r>
              <a:rPr lang="en-US" sz="1600" dirty="0" smtClean="0">
                <a:latin typeface="Arial" panose="020B0604020202020204" pitchFamily="34" charset="0"/>
                <a:ea typeface="Tahoma" panose="020B0604030504040204" pitchFamily="34" charset="0"/>
                <a:cs typeface="Arial" panose="020B0604020202020204" pitchFamily="34" charset="0"/>
              </a:rPr>
              <a:t>no</a:t>
            </a:r>
            <a:r>
              <a:rPr lang="en-US" sz="1600" dirty="0">
                <a:latin typeface="Arial" panose="020B0604020202020204" pitchFamily="34" charset="0"/>
                <a:ea typeface="Tahoma" panose="020B0604030504040204" pitchFamily="34" charset="0"/>
                <a:cs typeface="Arial" panose="020B0604020202020204" pitchFamily="34" charset="0"/>
              </a:rPr>
              <a:t>. 2 that provides sub-delegations for deviations and withdrawal of embargo on the procurement of machinery and equipment which was effective from </a:t>
            </a:r>
            <a:r>
              <a:rPr lang="en-US" sz="1600" dirty="0" smtClean="0">
                <a:latin typeface="Arial" panose="020B0604020202020204" pitchFamily="34" charset="0"/>
                <a:ea typeface="Tahoma" panose="020B0604030504040204" pitchFamily="34" charset="0"/>
                <a:cs typeface="Arial" panose="020B0604020202020204" pitchFamily="34" charset="0"/>
              </a:rPr>
              <a:t>01 </a:t>
            </a:r>
            <a:r>
              <a:rPr lang="en-US" sz="1600" dirty="0">
                <a:latin typeface="Arial" panose="020B0604020202020204" pitchFamily="34" charset="0"/>
                <a:ea typeface="Tahoma" panose="020B0604030504040204" pitchFamily="34" charset="0"/>
                <a:cs typeface="Arial" panose="020B0604020202020204" pitchFamily="34" charset="0"/>
              </a:rPr>
              <a:t>February </a:t>
            </a:r>
            <a:r>
              <a:rPr lang="en-US" sz="1600" dirty="0" smtClean="0">
                <a:latin typeface="Arial" panose="020B0604020202020204" pitchFamily="34" charset="0"/>
                <a:ea typeface="Tahoma" panose="020B0604030504040204" pitchFamily="34" charset="0"/>
                <a:cs typeface="Arial" panose="020B0604020202020204" pitchFamily="34" charset="0"/>
              </a:rPr>
              <a:t>2019</a:t>
            </a:r>
            <a:endParaRPr lang="en-US" sz="1600" dirty="0">
              <a:latin typeface="Arial" panose="020B0604020202020204" pitchFamily="34" charset="0"/>
              <a:ea typeface="Tahoma" panose="020B0604030504040204" pitchFamily="34" charset="0"/>
              <a:cs typeface="Arial" panose="020B0604020202020204" pitchFamily="34" charset="0"/>
            </a:endParaRPr>
          </a:p>
          <a:p>
            <a:pPr algn="just" fontAlgn="base">
              <a:lnSpc>
                <a:spcPct val="150000"/>
              </a:lnSpc>
              <a:spcBef>
                <a:spcPts val="1200"/>
              </a:spcBef>
              <a:spcAft>
                <a:spcPct val="0"/>
              </a:spcAft>
            </a:pPr>
            <a:endParaRPr lang="en-US" sz="1600" dirty="0">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xmlns="" val="246254288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lide1 Template_1.2_back.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TextBox 4"/>
          <p:cNvSpPr txBox="1"/>
          <p:nvPr/>
        </p:nvSpPr>
        <p:spPr>
          <a:xfrm>
            <a:off x="1234528" y="271596"/>
            <a:ext cx="4522887" cy="707894"/>
          </a:xfrm>
          <a:prstGeom prst="rect">
            <a:avLst/>
          </a:prstGeom>
          <a:noFill/>
        </p:spPr>
        <p:txBody>
          <a:bodyPr wrap="square" rtlCol="0">
            <a:spAutoFit/>
          </a:bodyPr>
          <a:lstStyle/>
          <a:p>
            <a:pPr fontAlgn="auto">
              <a:spcBef>
                <a:spcPts val="0"/>
              </a:spcBef>
              <a:spcAft>
                <a:spcPts val="0"/>
              </a:spcAft>
            </a:pPr>
            <a:r>
              <a:rPr lang="en-US" sz="4000" dirty="0" smtClean="0">
                <a:solidFill>
                  <a:prstClr val="white"/>
                </a:solidFill>
                <a:latin typeface="Calibri"/>
                <a:ea typeface="+mn-ea"/>
                <a:cs typeface="Arial Black"/>
              </a:rPr>
              <a:t>Thank You</a:t>
            </a:r>
            <a:endParaRPr lang="en-US" sz="4000" dirty="0">
              <a:solidFill>
                <a:prstClr val="white"/>
              </a:solidFill>
              <a:latin typeface="Calibri"/>
              <a:ea typeface="+mn-ea"/>
              <a:cs typeface="Arial Black"/>
            </a:endParaRPr>
          </a:p>
        </p:txBody>
      </p:sp>
      <p:sp>
        <p:nvSpPr>
          <p:cNvPr id="13" name="TextBox 12"/>
          <p:cNvSpPr txBox="1"/>
          <p:nvPr/>
        </p:nvSpPr>
        <p:spPr>
          <a:xfrm>
            <a:off x="1079500" y="423996"/>
            <a:ext cx="6338176" cy="1323439"/>
          </a:xfrm>
          <a:prstGeom prst="rect">
            <a:avLst/>
          </a:prstGeom>
          <a:noFill/>
        </p:spPr>
        <p:txBody>
          <a:bodyPr wrap="square" rtlCol="0">
            <a:spAutoFit/>
          </a:bodyPr>
          <a:lstStyle/>
          <a:p>
            <a:pPr algn="ctr" fontAlgn="auto">
              <a:spcBef>
                <a:spcPts val="0"/>
              </a:spcBef>
              <a:spcAft>
                <a:spcPts val="0"/>
              </a:spcAft>
            </a:pPr>
            <a:r>
              <a:rPr lang="en-ZA" sz="2000" b="1" dirty="0">
                <a:solidFill>
                  <a:srgbClr val="005300"/>
                </a:solidFill>
                <a:latin typeface="Calibri"/>
                <a:ea typeface="+mn-ea"/>
                <a:cs typeface="Arial Black"/>
              </a:rPr>
              <a:t>THANK YOU</a:t>
            </a:r>
          </a:p>
          <a:p>
            <a:pPr algn="ctr" fontAlgn="auto">
              <a:spcBef>
                <a:spcPts val="0"/>
              </a:spcBef>
              <a:spcAft>
                <a:spcPts val="0"/>
              </a:spcAft>
            </a:pPr>
            <a:endParaRPr lang="en-ZA" sz="2000" b="1" dirty="0">
              <a:solidFill>
                <a:srgbClr val="005300"/>
              </a:solidFill>
              <a:latin typeface="Calibri"/>
              <a:ea typeface="+mn-ea"/>
              <a:cs typeface="Arial Black"/>
            </a:endParaRPr>
          </a:p>
          <a:p>
            <a:pPr algn="ctr" fontAlgn="auto">
              <a:spcBef>
                <a:spcPts val="0"/>
              </a:spcBef>
              <a:spcAft>
                <a:spcPts val="0"/>
              </a:spcAft>
            </a:pPr>
            <a:r>
              <a:rPr lang="en-ZA" sz="2000" b="1" dirty="0">
                <a:solidFill>
                  <a:srgbClr val="005300"/>
                </a:solidFill>
                <a:latin typeface="Calibri"/>
                <a:ea typeface="+mn-ea"/>
                <a:cs typeface="Arial Black"/>
              </a:rPr>
              <a:t>STRIVING FOR A SOUTH AFRICA IN WHICH PEOPLE ARE AND FEEL SAFE</a:t>
            </a:r>
          </a:p>
        </p:txBody>
      </p:sp>
    </p:spTree>
    <p:extLst>
      <p:ext uri="{BB962C8B-B14F-4D97-AF65-F5344CB8AC3E}">
        <p14:creationId xmlns:p14="http://schemas.microsoft.com/office/powerpoint/2010/main" xmlns="" val="42037996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E257AD74-B80A-46C1-B508-BBF3FDEF0BB0}"/>
              </a:ext>
            </a:extLst>
          </p:cNvPr>
          <p:cNvSpPr/>
          <p:nvPr/>
        </p:nvSpPr>
        <p:spPr>
          <a:xfrm>
            <a:off x="12" y="0"/>
            <a:ext cx="3034601" cy="6858000"/>
          </a:xfrm>
          <a:prstGeom prst="rect">
            <a:avLst/>
          </a:prstGeom>
          <a:solidFill>
            <a:srgbClr val="005427"/>
          </a:solidFill>
          <a:ln w="12700" cap="flat" cmpd="sng" algn="ctr">
            <a:noFill/>
            <a:prstDash val="solid"/>
            <a:miter lim="800000"/>
          </a:ln>
          <a:effectLst/>
        </p:spPr>
        <p:txBody>
          <a:bodyPr rtlCol="0" anchor="t"/>
          <a:lstStyle/>
          <a:p>
            <a:pPr algn="ctr" defTabSz="914400" fontAlgn="auto">
              <a:spcBef>
                <a:spcPts val="0"/>
              </a:spcBef>
              <a:spcAft>
                <a:spcPts val="0"/>
              </a:spcAft>
            </a:pPr>
            <a:endParaRPr lang="en-GB" sz="2800" b="1" kern="0" dirty="0" smtClean="0">
              <a:solidFill>
                <a:prstClr val="white"/>
              </a:solidFill>
              <a:latin typeface="Lato"/>
            </a:endParaRPr>
          </a:p>
          <a:p>
            <a:pPr algn="ctr" defTabSz="914400" fontAlgn="auto">
              <a:spcBef>
                <a:spcPts val="0"/>
              </a:spcBef>
              <a:spcAft>
                <a:spcPts val="0"/>
              </a:spcAft>
            </a:pPr>
            <a:endParaRPr lang="en-GB" sz="2800" b="1" kern="0" dirty="0" smtClean="0">
              <a:solidFill>
                <a:prstClr val="white"/>
              </a:solidFill>
              <a:latin typeface="Lato"/>
            </a:endParaRPr>
          </a:p>
          <a:p>
            <a:pPr algn="ctr" defTabSz="914400" fontAlgn="auto">
              <a:spcBef>
                <a:spcPts val="0"/>
              </a:spcBef>
              <a:spcAft>
                <a:spcPts val="0"/>
              </a:spcAft>
            </a:pPr>
            <a:endParaRPr lang="en-GB" sz="2800" b="1" kern="0" dirty="0" smtClean="0">
              <a:solidFill>
                <a:prstClr val="white"/>
              </a:solidFill>
              <a:latin typeface="Lato"/>
            </a:endParaRPr>
          </a:p>
        </p:txBody>
      </p:sp>
      <p:sp>
        <p:nvSpPr>
          <p:cNvPr id="7" name="Rectangle 6">
            <a:extLst>
              <a:ext uri="{FF2B5EF4-FFF2-40B4-BE49-F238E27FC236}">
                <a16:creationId xmlns:a16="http://schemas.microsoft.com/office/drawing/2014/main" xmlns="" id="{4A61BAA2-1015-439D-B53A-ED3DC019E093}"/>
              </a:ext>
            </a:extLst>
          </p:cNvPr>
          <p:cNvSpPr/>
          <p:nvPr/>
        </p:nvSpPr>
        <p:spPr>
          <a:xfrm>
            <a:off x="12" y="5588603"/>
            <a:ext cx="89807" cy="866830"/>
          </a:xfrm>
          <a:prstGeom prst="rect">
            <a:avLst/>
          </a:prstGeom>
          <a:solidFill>
            <a:srgbClr val="CAAE5F"/>
          </a:solidFill>
          <a:ln w="12700" cap="flat" cmpd="sng" algn="ctr">
            <a:noFill/>
            <a:prstDash val="solid"/>
            <a:miter lim="800000"/>
          </a:ln>
          <a:effectLst/>
        </p:spPr>
        <p:txBody>
          <a:bodyPr rtlCol="0" anchor="ctr"/>
          <a:lstStyle/>
          <a:p>
            <a:pPr algn="ctr" defTabSz="914400" fontAlgn="auto">
              <a:spcBef>
                <a:spcPts val="0"/>
              </a:spcBef>
              <a:spcAft>
                <a:spcPts val="0"/>
              </a:spcAft>
            </a:pPr>
            <a:endParaRPr lang="en-GB" kern="0" baseline="-25000" dirty="0" smtClean="0">
              <a:solidFill>
                <a:prstClr val="white"/>
              </a:solidFill>
              <a:latin typeface="Lato"/>
            </a:endParaRPr>
          </a:p>
        </p:txBody>
      </p:sp>
      <p:sp>
        <p:nvSpPr>
          <p:cNvPr id="10" name="Title 3">
            <a:extLst>
              <a:ext uri="{FF2B5EF4-FFF2-40B4-BE49-F238E27FC236}">
                <a16:creationId xmlns:a16="http://schemas.microsoft.com/office/drawing/2014/main" xmlns="" id="{2084556A-6695-4787-A636-70E1FCF69EC3}"/>
              </a:ext>
            </a:extLst>
          </p:cNvPr>
          <p:cNvSpPr txBox="1">
            <a:spLocks/>
          </p:cNvSpPr>
          <p:nvPr/>
        </p:nvSpPr>
        <p:spPr>
          <a:xfrm rot="16200000">
            <a:off x="-2812256" y="2856729"/>
            <a:ext cx="6638926" cy="1014413"/>
          </a:xfrm>
          <a:prstGeom prst="rect">
            <a:avLst/>
          </a:prstGeom>
        </p:spPr>
        <p:txBody>
          <a:bodyPr vert="horz" lIns="91440" tIns="45720" rIns="91440" bIns="45720" rtlCol="0" anchor="ctr">
            <a:normAutofit/>
          </a:bodyPr>
          <a:lstStyle>
            <a:lvl1pPr algn="l" defTabSz="869137" rtl="0" eaLnBrk="1" latinLnBrk="0" hangingPunct="1">
              <a:lnSpc>
                <a:spcPct val="90000"/>
              </a:lnSpc>
              <a:spcBef>
                <a:spcPct val="0"/>
              </a:spcBef>
              <a:buNone/>
              <a:defRPr sz="2800" b="1" kern="1200">
                <a:solidFill>
                  <a:schemeClr val="tx1"/>
                </a:solidFill>
                <a:latin typeface="+mj-lt"/>
                <a:ea typeface="+mj-ea"/>
                <a:cs typeface="+mj-cs"/>
              </a:defRPr>
            </a:lvl1pPr>
          </a:lstStyle>
          <a:p>
            <a:pPr fontAlgn="auto">
              <a:spcAft>
                <a:spcPts val="0"/>
              </a:spcAft>
            </a:pPr>
            <a:r>
              <a:rPr lang="en-GB" sz="2400" dirty="0" smtClean="0">
                <a:solidFill>
                  <a:prstClr val="white"/>
                </a:solidFill>
                <a:latin typeface="Lato"/>
              </a:rPr>
              <a:t>2019/20 3</a:t>
            </a:r>
            <a:r>
              <a:rPr lang="en-GB" sz="2400" baseline="30000" dirty="0" smtClean="0">
                <a:solidFill>
                  <a:prstClr val="white"/>
                </a:solidFill>
                <a:latin typeface="Lato"/>
              </a:rPr>
              <a:t>RD</a:t>
            </a:r>
            <a:r>
              <a:rPr lang="en-GB" sz="2400" dirty="0" smtClean="0">
                <a:solidFill>
                  <a:prstClr val="white"/>
                </a:solidFill>
                <a:latin typeface="Lato"/>
              </a:rPr>
              <a:t>  QUARTER PERFORMANCE REVIEW</a:t>
            </a:r>
            <a:endParaRPr lang="en-GB" sz="2400" dirty="0">
              <a:solidFill>
                <a:prstClr val="white"/>
              </a:solidFill>
              <a:latin typeface="Lato"/>
            </a:endParaRPr>
          </a:p>
        </p:txBody>
      </p:sp>
      <p:sp>
        <p:nvSpPr>
          <p:cNvPr id="6" name="Title 1">
            <a:extLst>
              <a:ext uri="{FF2B5EF4-FFF2-40B4-BE49-F238E27FC236}">
                <a16:creationId xmlns:a16="http://schemas.microsoft.com/office/drawing/2014/main" xmlns="" id="{AC64080E-8B45-418B-8A50-0BE35E625706}"/>
              </a:ext>
            </a:extLst>
          </p:cNvPr>
          <p:cNvSpPr txBox="1">
            <a:spLocks/>
          </p:cNvSpPr>
          <p:nvPr/>
        </p:nvSpPr>
        <p:spPr>
          <a:xfrm>
            <a:off x="3638773" y="1195755"/>
            <a:ext cx="5093482" cy="3480382"/>
          </a:xfrm>
          <a:prstGeom prst="rect">
            <a:avLst/>
          </a:prstGeom>
          <a:solidFill>
            <a:srgbClr val="FFFFFF">
              <a:alpha val="69804"/>
            </a:srgbClr>
          </a:solidFill>
        </p:spPr>
        <p:txBody>
          <a:bodyPr vert="horz" lIns="91440" tIns="45720" rIns="91440" bIns="45720" rtlCol="0" anchor="b">
            <a:noAutofit/>
          </a:bodyPr>
          <a:lstStyle>
            <a:lvl1pPr algn="ctr" defTabSz="869137" rtl="0" eaLnBrk="1" latinLnBrk="0" hangingPunct="1">
              <a:lnSpc>
                <a:spcPct val="90000"/>
              </a:lnSpc>
              <a:spcBef>
                <a:spcPct val="0"/>
              </a:spcBef>
              <a:buNone/>
              <a:defRPr sz="4000" b="1" kern="1200" cap="all" baseline="0">
                <a:solidFill>
                  <a:schemeClr val="tx1"/>
                </a:solidFill>
                <a:latin typeface="+mj-lt"/>
                <a:ea typeface="+mj-ea"/>
                <a:cs typeface="+mj-cs"/>
              </a:defRPr>
            </a:lvl1pPr>
          </a:lstStyle>
          <a:p>
            <a:pPr defTabSz="914400">
              <a:lnSpc>
                <a:spcPct val="100000"/>
              </a:lnSpc>
              <a:spcBef>
                <a:spcPts val="600"/>
              </a:spcBef>
            </a:pPr>
            <a:r>
              <a:rPr lang="en-US" dirty="0"/>
              <a:t>TREND ANALYSIS  ON INDICATORS NOT ACHIEVED DURING Q1, Q2 AND Q3</a:t>
            </a:r>
            <a:endParaRPr lang="en-ZA" dirty="0" smtClean="0">
              <a:solidFill>
                <a:prstClr val="black"/>
              </a:solidFill>
            </a:endParaRPr>
          </a:p>
        </p:txBody>
      </p:sp>
      <p:sp>
        <p:nvSpPr>
          <p:cNvPr id="8" name="Subtitle 2">
            <a:extLst>
              <a:ext uri="{FF2B5EF4-FFF2-40B4-BE49-F238E27FC236}">
                <a16:creationId xmlns:a16="http://schemas.microsoft.com/office/drawing/2014/main" xmlns="" id="{2D5A021C-70AF-478C-9C9F-539DEC5AF55D}"/>
              </a:ext>
            </a:extLst>
          </p:cNvPr>
          <p:cNvSpPr txBox="1">
            <a:spLocks/>
          </p:cNvSpPr>
          <p:nvPr/>
        </p:nvSpPr>
        <p:spPr>
          <a:xfrm>
            <a:off x="3736605" y="6022018"/>
            <a:ext cx="5093482" cy="747556"/>
          </a:xfrm>
          <a:prstGeom prst="rect">
            <a:avLst/>
          </a:prstGeom>
          <a:solidFill>
            <a:srgbClr val="FFFFFF">
              <a:alpha val="69804"/>
            </a:srgbClr>
          </a:solidFill>
        </p:spPr>
        <p:txBody>
          <a:bodyPr vert="horz" lIns="91440" tIns="45720" rIns="91440" bIns="45720" rtlCol="0">
            <a:normAutofit/>
          </a:bodyPr>
          <a:lstStyle>
            <a:lvl1pPr marL="0" indent="0" algn="ctr" defTabSz="869137" rtl="0" eaLnBrk="1" latinLnBrk="0" hangingPunct="1">
              <a:lnSpc>
                <a:spcPct val="90000"/>
              </a:lnSpc>
              <a:spcBef>
                <a:spcPts val="951"/>
              </a:spcBef>
              <a:buFont typeface="Arial" panose="020B0604020202020204" pitchFamily="34" charset="0"/>
              <a:buNone/>
              <a:defRPr sz="2281" kern="1200" cap="all" baseline="0">
                <a:solidFill>
                  <a:schemeClr val="accent3">
                    <a:lumMod val="75000"/>
                  </a:schemeClr>
                </a:solidFill>
                <a:latin typeface="+mn-lt"/>
                <a:ea typeface="+mn-ea"/>
                <a:cs typeface="+mn-cs"/>
              </a:defRPr>
            </a:lvl1pPr>
            <a:lvl2pPr marL="434569" indent="0" algn="ctr" defTabSz="869137" rtl="0" eaLnBrk="1" latinLnBrk="0" hangingPunct="1">
              <a:lnSpc>
                <a:spcPct val="90000"/>
              </a:lnSpc>
              <a:spcBef>
                <a:spcPts val="475"/>
              </a:spcBef>
              <a:buFont typeface="Arial" panose="020B0604020202020204" pitchFamily="34" charset="0"/>
              <a:buNone/>
              <a:defRPr sz="1901" kern="1200">
                <a:solidFill>
                  <a:schemeClr val="tx1"/>
                </a:solidFill>
                <a:latin typeface="+mn-lt"/>
                <a:ea typeface="+mn-ea"/>
                <a:cs typeface="+mn-cs"/>
              </a:defRPr>
            </a:lvl2pPr>
            <a:lvl3pPr marL="869137" indent="0" algn="ctr" defTabSz="869137" rtl="0" eaLnBrk="1" latinLnBrk="0" hangingPunct="1">
              <a:lnSpc>
                <a:spcPct val="90000"/>
              </a:lnSpc>
              <a:spcBef>
                <a:spcPts val="475"/>
              </a:spcBef>
              <a:buFont typeface="Arial" panose="020B0604020202020204" pitchFamily="34" charset="0"/>
              <a:buNone/>
              <a:defRPr sz="1711" kern="1200">
                <a:solidFill>
                  <a:schemeClr val="tx1"/>
                </a:solidFill>
                <a:latin typeface="+mn-lt"/>
                <a:ea typeface="+mn-ea"/>
                <a:cs typeface="+mn-cs"/>
              </a:defRPr>
            </a:lvl3pPr>
            <a:lvl4pPr marL="1303706" indent="0" algn="ctr" defTabSz="869137" rtl="0" eaLnBrk="1" latinLnBrk="0" hangingPunct="1">
              <a:lnSpc>
                <a:spcPct val="90000"/>
              </a:lnSpc>
              <a:spcBef>
                <a:spcPts val="475"/>
              </a:spcBef>
              <a:buFont typeface="Arial" panose="020B0604020202020204" pitchFamily="34" charset="0"/>
              <a:buNone/>
              <a:defRPr sz="1521" kern="1200">
                <a:solidFill>
                  <a:schemeClr val="tx1"/>
                </a:solidFill>
                <a:latin typeface="+mn-lt"/>
                <a:ea typeface="+mn-ea"/>
                <a:cs typeface="+mn-cs"/>
              </a:defRPr>
            </a:lvl4pPr>
            <a:lvl5pPr marL="1738274" indent="0" algn="ctr" defTabSz="869137" rtl="0" eaLnBrk="1" latinLnBrk="0" hangingPunct="1">
              <a:lnSpc>
                <a:spcPct val="90000"/>
              </a:lnSpc>
              <a:spcBef>
                <a:spcPts val="475"/>
              </a:spcBef>
              <a:buFont typeface="Arial" panose="020B0604020202020204" pitchFamily="34" charset="0"/>
              <a:buNone/>
              <a:defRPr sz="1521" kern="1200">
                <a:solidFill>
                  <a:schemeClr val="tx1"/>
                </a:solidFill>
                <a:latin typeface="+mn-lt"/>
                <a:ea typeface="+mn-ea"/>
                <a:cs typeface="+mn-cs"/>
              </a:defRPr>
            </a:lvl5pPr>
            <a:lvl6pPr marL="2172843" indent="0" algn="ctr" defTabSz="869137" rtl="0" eaLnBrk="1" latinLnBrk="0" hangingPunct="1">
              <a:lnSpc>
                <a:spcPct val="90000"/>
              </a:lnSpc>
              <a:spcBef>
                <a:spcPts val="475"/>
              </a:spcBef>
              <a:buFont typeface="Arial" panose="020B0604020202020204" pitchFamily="34" charset="0"/>
              <a:buNone/>
              <a:defRPr sz="1521" kern="1200">
                <a:solidFill>
                  <a:schemeClr val="tx1"/>
                </a:solidFill>
                <a:latin typeface="+mn-lt"/>
                <a:ea typeface="+mn-ea"/>
                <a:cs typeface="+mn-cs"/>
              </a:defRPr>
            </a:lvl6pPr>
            <a:lvl7pPr marL="2607412" indent="0" algn="ctr" defTabSz="869137" rtl="0" eaLnBrk="1" latinLnBrk="0" hangingPunct="1">
              <a:lnSpc>
                <a:spcPct val="90000"/>
              </a:lnSpc>
              <a:spcBef>
                <a:spcPts val="475"/>
              </a:spcBef>
              <a:buFont typeface="Arial" panose="020B0604020202020204" pitchFamily="34" charset="0"/>
              <a:buNone/>
              <a:defRPr sz="1521" kern="1200">
                <a:solidFill>
                  <a:schemeClr val="tx1"/>
                </a:solidFill>
                <a:latin typeface="+mn-lt"/>
                <a:ea typeface="+mn-ea"/>
                <a:cs typeface="+mn-cs"/>
              </a:defRPr>
            </a:lvl7pPr>
            <a:lvl8pPr marL="3041980" indent="0" algn="ctr" defTabSz="869137" rtl="0" eaLnBrk="1" latinLnBrk="0" hangingPunct="1">
              <a:lnSpc>
                <a:spcPct val="90000"/>
              </a:lnSpc>
              <a:spcBef>
                <a:spcPts val="475"/>
              </a:spcBef>
              <a:buFont typeface="Arial" panose="020B0604020202020204" pitchFamily="34" charset="0"/>
              <a:buNone/>
              <a:defRPr sz="1521" kern="1200">
                <a:solidFill>
                  <a:schemeClr val="tx1"/>
                </a:solidFill>
                <a:latin typeface="+mn-lt"/>
                <a:ea typeface="+mn-ea"/>
                <a:cs typeface="+mn-cs"/>
              </a:defRPr>
            </a:lvl8pPr>
            <a:lvl9pPr marL="3476549" indent="0" algn="ctr" defTabSz="869137" rtl="0" eaLnBrk="1" latinLnBrk="0" hangingPunct="1">
              <a:lnSpc>
                <a:spcPct val="90000"/>
              </a:lnSpc>
              <a:spcBef>
                <a:spcPts val="475"/>
              </a:spcBef>
              <a:buFont typeface="Arial" panose="020B0604020202020204" pitchFamily="34" charset="0"/>
              <a:buNone/>
              <a:defRPr sz="1521" kern="1200">
                <a:solidFill>
                  <a:schemeClr val="tx1"/>
                </a:solidFill>
                <a:latin typeface="+mn-lt"/>
                <a:ea typeface="+mn-ea"/>
                <a:cs typeface="+mn-cs"/>
              </a:defRPr>
            </a:lvl9pPr>
          </a:lstStyle>
          <a:p>
            <a:pPr fontAlgn="auto">
              <a:spcAft>
                <a:spcPts val="0"/>
              </a:spcAft>
            </a:pPr>
            <a:r>
              <a:rPr lang="en-US" dirty="0" smtClean="0">
                <a:solidFill>
                  <a:srgbClr val="A9711B">
                    <a:lumMod val="75000"/>
                  </a:srgbClr>
                </a:solidFill>
                <a:latin typeface="Lato"/>
              </a:rPr>
              <a:t>3</a:t>
            </a:r>
            <a:r>
              <a:rPr lang="en-US" baseline="30000" dirty="0" smtClean="0">
                <a:solidFill>
                  <a:srgbClr val="A9711B">
                    <a:lumMod val="75000"/>
                  </a:srgbClr>
                </a:solidFill>
                <a:latin typeface="Lato"/>
              </a:rPr>
              <a:t>RD</a:t>
            </a:r>
            <a:r>
              <a:rPr lang="en-US" dirty="0" smtClean="0">
                <a:solidFill>
                  <a:srgbClr val="A9711B">
                    <a:lumMod val="75000"/>
                  </a:srgbClr>
                </a:solidFill>
                <a:latin typeface="Lato"/>
              </a:rPr>
              <a:t>   Quarter of 2019/20</a:t>
            </a:r>
          </a:p>
        </p:txBody>
      </p:sp>
    </p:spTree>
    <p:extLst>
      <p:ext uri="{BB962C8B-B14F-4D97-AF65-F5344CB8AC3E}">
        <p14:creationId xmlns:p14="http://schemas.microsoft.com/office/powerpoint/2010/main" xmlns="" val="4365385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738" y="527320"/>
            <a:ext cx="8169944" cy="664797"/>
          </a:xfrm>
          <a:solidFill>
            <a:schemeClr val="bg1">
              <a:lumMod val="85000"/>
            </a:schemeClr>
          </a:solidFill>
        </p:spPr>
        <p:txBody>
          <a:bodyPr/>
          <a:lstStyle/>
          <a:p>
            <a:pPr algn="ctr"/>
            <a:r>
              <a:rPr lang="en-US" sz="2400" dirty="0"/>
              <a:t>TREND ANALYSIS  ON INDICATORS NOT ACHIEVED DURING </a:t>
            </a:r>
            <a:r>
              <a:rPr lang="en-US" sz="2400" dirty="0" smtClean="0"/>
              <a:t>Q1, Q2 AND Q3</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65295257"/>
              </p:ext>
            </p:extLst>
          </p:nvPr>
        </p:nvGraphicFramePr>
        <p:xfrm>
          <a:off x="532738" y="1332810"/>
          <a:ext cx="8070573" cy="5074506"/>
        </p:xfrm>
        <a:graphic>
          <a:graphicData uri="http://schemas.openxmlformats.org/drawingml/2006/table">
            <a:tbl>
              <a:tblPr firstRow="1" bandRow="1">
                <a:tableStyleId>{5C22544A-7EE6-4342-B048-85BDC9FD1C3A}</a:tableStyleId>
              </a:tblPr>
              <a:tblGrid>
                <a:gridCol w="2820089">
                  <a:extLst>
                    <a:ext uri="{9D8B030D-6E8A-4147-A177-3AD203B41FA5}">
                      <a16:colId xmlns:a16="http://schemas.microsoft.com/office/drawing/2014/main" xmlns="" val="20000"/>
                    </a:ext>
                  </a:extLst>
                </a:gridCol>
                <a:gridCol w="1696251">
                  <a:extLst>
                    <a:ext uri="{9D8B030D-6E8A-4147-A177-3AD203B41FA5}">
                      <a16:colId xmlns:a16="http://schemas.microsoft.com/office/drawing/2014/main" xmlns="" val="20001"/>
                    </a:ext>
                  </a:extLst>
                </a:gridCol>
                <a:gridCol w="1804946">
                  <a:extLst>
                    <a:ext uri="{9D8B030D-6E8A-4147-A177-3AD203B41FA5}">
                      <a16:colId xmlns:a16="http://schemas.microsoft.com/office/drawing/2014/main" xmlns="" val="20002"/>
                    </a:ext>
                  </a:extLst>
                </a:gridCol>
                <a:gridCol w="1749287">
                  <a:extLst>
                    <a:ext uri="{9D8B030D-6E8A-4147-A177-3AD203B41FA5}">
                      <a16:colId xmlns:a16="http://schemas.microsoft.com/office/drawing/2014/main" xmlns="" val="20003"/>
                    </a:ext>
                  </a:extLst>
                </a:gridCol>
              </a:tblGrid>
              <a:tr h="867503">
                <a:tc>
                  <a:txBody>
                    <a:bodyPr/>
                    <a:lstStyle/>
                    <a:p>
                      <a:pPr algn="l">
                        <a:lnSpc>
                          <a:spcPct val="100000"/>
                        </a:lnSpc>
                      </a:pPr>
                      <a:r>
                        <a:rPr lang="en-US" sz="1200" dirty="0" smtClean="0"/>
                        <a:t>Indicator </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l">
                        <a:lnSpc>
                          <a:spcPct val="100000"/>
                        </a:lnSpc>
                      </a:pPr>
                      <a:r>
                        <a:rPr lang="en-US" sz="1200" dirty="0" smtClean="0"/>
                        <a:t>Status during  Q1 2019/20</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l">
                        <a:lnSpc>
                          <a:spcPct val="100000"/>
                        </a:lnSpc>
                      </a:pPr>
                      <a:r>
                        <a:rPr lang="en-US" sz="1200" dirty="0" smtClean="0"/>
                        <a:t>                       </a:t>
                      </a:r>
                    </a:p>
                    <a:p>
                      <a:pPr algn="l">
                        <a:lnSpc>
                          <a:spcPct val="100000"/>
                        </a:lnSpc>
                      </a:pPr>
                      <a:r>
                        <a:rPr lang="en-US" sz="1200" dirty="0" smtClean="0"/>
                        <a:t>Status during  Q2 2019/20 </a:t>
                      </a:r>
                    </a:p>
                    <a:p>
                      <a:pPr algn="l">
                        <a:lnSpc>
                          <a:spcPct val="100000"/>
                        </a:lnSpc>
                      </a:pP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l">
                        <a:lnSpc>
                          <a:spcPct val="100000"/>
                        </a:lnSpc>
                      </a:pPr>
                      <a:r>
                        <a:rPr lang="en-US" sz="1200" dirty="0" smtClean="0"/>
                        <a:t>Status during  Q3</a:t>
                      </a:r>
                      <a:br>
                        <a:rPr lang="en-US" sz="1200" dirty="0" smtClean="0"/>
                      </a:br>
                      <a:r>
                        <a:rPr lang="en-US" sz="1200" dirty="0" smtClean="0"/>
                        <a:t>2019/20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xmlns="" val="10000"/>
                  </a:ext>
                </a:extLst>
              </a:tr>
              <a:tr h="619391">
                <a:tc>
                  <a:txBody>
                    <a:bodyPr/>
                    <a:lstStyle/>
                    <a:p>
                      <a:pPr marL="93663" indent="0" algn="l" fontAlgn="t">
                        <a:lnSpc>
                          <a:spcPct val="100000"/>
                        </a:lnSpc>
                        <a:spcBef>
                          <a:spcPts val="0"/>
                        </a:spcBef>
                        <a:spcAft>
                          <a:spcPts val="0"/>
                        </a:spcAft>
                      </a:pPr>
                      <a:r>
                        <a:rPr lang="en-US" sz="1200" b="1" i="0" u="none" strike="noStrike" dirty="0" smtClean="0">
                          <a:solidFill>
                            <a:srgbClr val="000000"/>
                          </a:solidFill>
                          <a:effectLst/>
                          <a:latin typeface="+mn-lt"/>
                        </a:rPr>
                        <a:t>Percentage of management areas   </a:t>
                      </a:r>
                    </a:p>
                    <a:p>
                      <a:pPr marL="93663" indent="0" algn="l" fontAlgn="t">
                        <a:lnSpc>
                          <a:spcPct val="100000"/>
                        </a:lnSpc>
                        <a:spcBef>
                          <a:spcPts val="0"/>
                        </a:spcBef>
                        <a:spcAft>
                          <a:spcPts val="0"/>
                        </a:spcAft>
                      </a:pPr>
                      <a:r>
                        <a:rPr lang="en-US" sz="1200" b="1" i="0" u="none" strike="noStrike" dirty="0" smtClean="0">
                          <a:solidFill>
                            <a:srgbClr val="000000"/>
                          </a:solidFill>
                          <a:effectLst/>
                          <a:latin typeface="+mn-lt"/>
                        </a:rPr>
                        <a:t>where IEHW programme is rolled</a:t>
                      </a:r>
                      <a:r>
                        <a:rPr lang="en-US" sz="1200" b="1" i="0" u="none" strike="noStrike" baseline="0" dirty="0" smtClean="0">
                          <a:solidFill>
                            <a:srgbClr val="000000"/>
                          </a:solidFill>
                          <a:effectLst/>
                          <a:latin typeface="+mn-lt"/>
                        </a:rPr>
                        <a:t> out.</a:t>
                      </a:r>
                      <a:endParaRPr lang="en-US" sz="1200" b="1" i="0" u="none" strike="noStrike" dirty="0">
                        <a:solidFill>
                          <a:srgbClr val="000000"/>
                        </a:solidFill>
                        <a:effectLst/>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31" rtl="0" eaLnBrk="1" fontAlgn="t" latinLnBrk="0" hangingPunct="1">
                        <a:lnSpc>
                          <a:spcPct val="100000"/>
                        </a:lnSpc>
                        <a:spcBef>
                          <a:spcPts val="0"/>
                        </a:spcBef>
                        <a:spcAft>
                          <a:spcPts val="0"/>
                        </a:spcAft>
                      </a:pPr>
                      <a:r>
                        <a:rPr lang="en-US" sz="1200" b="0" kern="1200" dirty="0" smtClean="0">
                          <a:solidFill>
                            <a:schemeClr val="bg1"/>
                          </a:solidFill>
                          <a:latin typeface="+mn-lt"/>
                          <a:ea typeface="+mn-ea"/>
                          <a:cs typeface="+mn-cs"/>
                        </a:rPr>
                        <a:t>0% ( 0/48) against the target of 6% ( 3/48)</a:t>
                      </a:r>
                      <a:endParaRPr lang="en-US" sz="1200" b="0" kern="1200" dirty="0">
                        <a:solidFill>
                          <a:schemeClr val="bg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2121"/>
                    </a:solidFill>
                  </a:tcPr>
                </a:tc>
                <a:tc>
                  <a:txBody>
                    <a:bodyPr/>
                    <a:lstStyle/>
                    <a:p>
                      <a:pPr marL="0" algn="just" defTabSz="914331" rtl="0" eaLnBrk="1" fontAlgn="t" latinLnBrk="0" hangingPunct="1">
                        <a:lnSpc>
                          <a:spcPct val="100000"/>
                        </a:lnSpc>
                        <a:spcBef>
                          <a:spcPts val="0"/>
                        </a:spcBef>
                        <a:spcAft>
                          <a:spcPts val="0"/>
                        </a:spcAft>
                      </a:pPr>
                      <a:r>
                        <a:rPr lang="en-US" sz="1200" b="0" kern="1200" dirty="0" smtClean="0">
                          <a:solidFill>
                            <a:schemeClr val="bg1"/>
                          </a:solidFill>
                          <a:latin typeface="+mn-lt"/>
                          <a:ea typeface="+mn-ea"/>
                          <a:cs typeface="+mn-cs"/>
                        </a:rPr>
                        <a:t>8.33%(4/48) against the target of 13% (6/48)</a:t>
                      </a:r>
                      <a:endParaRPr lang="en-US" sz="1200" b="0" kern="1200" dirty="0">
                        <a:solidFill>
                          <a:schemeClr val="bg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2121"/>
                    </a:solidFill>
                  </a:tcPr>
                </a:tc>
                <a:tc>
                  <a:txBody>
                    <a:bodyPr/>
                    <a:lstStyle/>
                    <a:p>
                      <a:pPr marL="0" algn="just" defTabSz="914331" rtl="0" eaLnBrk="1" fontAlgn="t" latinLnBrk="0" hangingPunct="1">
                        <a:lnSpc>
                          <a:spcPct val="100000"/>
                        </a:lnSpc>
                        <a:spcBef>
                          <a:spcPts val="0"/>
                        </a:spcBef>
                        <a:spcAft>
                          <a:spcPts val="0"/>
                        </a:spcAft>
                      </a:pPr>
                      <a:r>
                        <a:rPr lang="en-US" sz="1200" b="0" kern="1200" dirty="0" smtClean="0">
                          <a:solidFill>
                            <a:schemeClr val="tx1"/>
                          </a:solidFill>
                          <a:latin typeface="+mn-lt"/>
                          <a:ea typeface="+mn-ea"/>
                          <a:cs typeface="+mn-cs"/>
                        </a:rPr>
                        <a:t>19%(9/48) against the target of</a:t>
                      </a:r>
                      <a:r>
                        <a:rPr lang="en-US" sz="1200" b="0" kern="1200" baseline="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19%(9/48) </a:t>
                      </a:r>
                      <a:endParaRPr lang="en-ZA" sz="1200" b="0" kern="1200" dirty="0" smtClean="0">
                        <a:solidFill>
                          <a:schemeClr val="tx1"/>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652007">
                <a:tc>
                  <a:txBody>
                    <a:bodyPr/>
                    <a:lstStyle/>
                    <a:p>
                      <a:pPr marL="93663" indent="0" algn="l" fontAlgn="t">
                        <a:lnSpc>
                          <a:spcPct val="100000"/>
                        </a:lnSpc>
                        <a:spcBef>
                          <a:spcPts val="0"/>
                        </a:spcBef>
                        <a:spcAft>
                          <a:spcPts val="0"/>
                        </a:spcAft>
                      </a:pPr>
                      <a:r>
                        <a:rPr lang="en-US" sz="1200" b="1" i="0" u="none" strike="noStrike" dirty="0" smtClean="0">
                          <a:solidFill>
                            <a:srgbClr val="000000"/>
                          </a:solidFill>
                          <a:effectLst/>
                          <a:latin typeface="+mn-lt"/>
                        </a:rPr>
                        <a:t>Number of sites where IIMS is rolled out.</a:t>
                      </a:r>
                      <a:endParaRPr lang="en-US" sz="1200" b="1" i="0" u="none" strike="noStrike" dirty="0">
                        <a:solidFill>
                          <a:srgbClr val="000000"/>
                        </a:solidFill>
                        <a:effectLst/>
                        <a:latin typeface="+mn-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331" rtl="0" eaLnBrk="1" fontAlgn="t" latinLnBrk="0" hangingPunct="1">
                        <a:lnSpc>
                          <a:spcPct val="100000"/>
                        </a:lnSpc>
                        <a:spcBef>
                          <a:spcPts val="0"/>
                        </a:spcBef>
                        <a:spcAft>
                          <a:spcPts val="0"/>
                        </a:spcAft>
                      </a:pPr>
                      <a:r>
                        <a:rPr lang="en-US" sz="1200" b="0" kern="1200" dirty="0" smtClean="0">
                          <a:solidFill>
                            <a:schemeClr val="bg1"/>
                          </a:solidFill>
                          <a:latin typeface="+mn-lt"/>
                          <a:ea typeface="+mn-ea"/>
                          <a:cs typeface="+mn-cs"/>
                        </a:rPr>
                        <a:t>7 against the target of 20</a:t>
                      </a:r>
                      <a:endParaRPr lang="en-US" sz="1200" b="0" kern="1200" dirty="0">
                        <a:solidFill>
                          <a:schemeClr val="bg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2121"/>
                    </a:solidFill>
                  </a:tcPr>
                </a:tc>
                <a:tc>
                  <a:txBody>
                    <a:bodyPr/>
                    <a:lstStyle/>
                    <a:p>
                      <a:pPr marL="0" algn="just" defTabSz="914331" rtl="0" eaLnBrk="1" fontAlgn="t" latinLnBrk="0" hangingPunct="1">
                        <a:lnSpc>
                          <a:spcPct val="100000"/>
                        </a:lnSpc>
                        <a:spcBef>
                          <a:spcPts val="0"/>
                        </a:spcBef>
                        <a:spcAft>
                          <a:spcPts val="0"/>
                        </a:spcAft>
                      </a:pPr>
                      <a:r>
                        <a:rPr lang="en-US" sz="1200" b="0" kern="1200" dirty="0" smtClean="0">
                          <a:solidFill>
                            <a:schemeClr val="bg1"/>
                          </a:solidFill>
                          <a:latin typeface="+mn-lt"/>
                          <a:ea typeface="+mn-ea"/>
                          <a:cs typeface="+mn-cs"/>
                        </a:rPr>
                        <a:t>7 against the target of 30</a:t>
                      </a:r>
                      <a:endParaRPr lang="en-US" sz="1200" b="0" kern="1200" dirty="0">
                        <a:solidFill>
                          <a:schemeClr val="bg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2121"/>
                    </a:solidFill>
                  </a:tcPr>
                </a:tc>
                <a:tc>
                  <a:txBody>
                    <a:bodyPr/>
                    <a:lstStyle/>
                    <a:p>
                      <a:pPr marL="0" algn="just" defTabSz="914331" rtl="0" eaLnBrk="1" fontAlgn="t" latinLnBrk="0" hangingPunct="1">
                        <a:lnSpc>
                          <a:spcPct val="100000"/>
                        </a:lnSpc>
                        <a:spcBef>
                          <a:spcPts val="0"/>
                        </a:spcBef>
                        <a:spcAft>
                          <a:spcPts val="0"/>
                        </a:spcAft>
                      </a:pPr>
                      <a:r>
                        <a:rPr lang="en-US" sz="1200" b="0" kern="1200" dirty="0" smtClean="0">
                          <a:solidFill>
                            <a:schemeClr val="bg1"/>
                          </a:solidFill>
                          <a:latin typeface="+mn-lt"/>
                          <a:ea typeface="+mn-ea"/>
                          <a:cs typeface="+mn-cs"/>
                        </a:rPr>
                        <a:t>7 against the target of</a:t>
                      </a:r>
                      <a:r>
                        <a:rPr lang="en-US" sz="1200" b="0" kern="1200" baseline="0" dirty="0" smtClean="0">
                          <a:solidFill>
                            <a:schemeClr val="bg1"/>
                          </a:solidFill>
                          <a:latin typeface="+mn-lt"/>
                          <a:ea typeface="+mn-ea"/>
                          <a:cs typeface="+mn-cs"/>
                        </a:rPr>
                        <a:t> 40</a:t>
                      </a:r>
                      <a:endParaRPr lang="en-ZA" sz="1200" b="0" kern="1200" dirty="0" smtClean="0">
                        <a:solidFill>
                          <a:schemeClr val="bg1"/>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02"/>
                  </a:ext>
                </a:extLst>
              </a:tr>
              <a:tr h="532737">
                <a:tc>
                  <a:txBody>
                    <a:bodyPr/>
                    <a:lstStyle/>
                    <a:p>
                      <a:pPr marL="0" algn="l" defTabSz="914331" rtl="0" eaLnBrk="1" fontAlgn="t" latinLnBrk="0" hangingPunct="1">
                        <a:lnSpc>
                          <a:spcPct val="100000"/>
                        </a:lnSpc>
                        <a:spcBef>
                          <a:spcPts val="0"/>
                        </a:spcBef>
                        <a:spcAft>
                          <a:spcPts val="0"/>
                        </a:spcAft>
                      </a:pPr>
                      <a:r>
                        <a:rPr lang="en-US" sz="1200" b="1" i="0" u="none" strike="noStrike" kern="1200" baseline="0" dirty="0" smtClean="0">
                          <a:solidFill>
                            <a:srgbClr val="000000"/>
                          </a:solidFill>
                          <a:effectLst/>
                          <a:latin typeface="+mn-lt"/>
                          <a:ea typeface="+mn-ea"/>
                          <a:cs typeface="+mn-cs"/>
                        </a:rPr>
                        <a:t>Percentage of Correctional facilities and PPP facilities inspected on the conditions and treatment of inmates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331" rtl="0" eaLnBrk="1" fontAlgn="t" latinLnBrk="0" hangingPunct="1">
                        <a:lnSpc>
                          <a:spcPct val="100000"/>
                        </a:lnSpc>
                        <a:spcBef>
                          <a:spcPts val="0"/>
                        </a:spcBef>
                        <a:spcAft>
                          <a:spcPts val="0"/>
                        </a:spcAft>
                      </a:pPr>
                      <a:r>
                        <a:rPr lang="en-US" sz="1200" b="0" kern="1200" dirty="0" smtClean="0">
                          <a:solidFill>
                            <a:schemeClr val="tx1"/>
                          </a:solidFill>
                          <a:latin typeface="+mn-lt"/>
                          <a:ea typeface="+mn-ea"/>
                          <a:cs typeface="+mn-cs"/>
                        </a:rPr>
                        <a:t>15%(36/243)</a:t>
                      </a:r>
                      <a:r>
                        <a:rPr lang="en-US" sz="1200" b="0" kern="1200" baseline="0" dirty="0" smtClean="0">
                          <a:solidFill>
                            <a:schemeClr val="tx1"/>
                          </a:solidFill>
                          <a:latin typeface="+mn-lt"/>
                          <a:ea typeface="+mn-ea"/>
                          <a:cs typeface="+mn-cs"/>
                        </a:rPr>
                        <a:t> against the target of </a:t>
                      </a:r>
                      <a:r>
                        <a:rPr lang="en-US" sz="1200" b="0" kern="1200" dirty="0" smtClean="0">
                          <a:solidFill>
                            <a:schemeClr val="tx1"/>
                          </a:solidFill>
                          <a:latin typeface="+mn-lt"/>
                          <a:ea typeface="+mn-ea"/>
                          <a:cs typeface="+mn-cs"/>
                        </a:rPr>
                        <a:t>15% (36/243)</a:t>
                      </a:r>
                      <a:r>
                        <a:rPr lang="en-US" sz="1200" b="0" kern="1200" baseline="0" dirty="0" smtClean="0">
                          <a:solidFill>
                            <a:schemeClr val="tx1"/>
                          </a:solidFill>
                          <a:latin typeface="+mn-lt"/>
                          <a:ea typeface="+mn-ea"/>
                          <a:cs typeface="+mn-cs"/>
                        </a:rPr>
                        <a:t> </a:t>
                      </a:r>
                      <a:endParaRPr lang="en-US" sz="1200" b="0" kern="1200" dirty="0" smtClean="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algn="just" defTabSz="914331" rtl="0" eaLnBrk="1" fontAlgn="t" latinLnBrk="0" hangingPunct="1">
                        <a:lnSpc>
                          <a:spcPct val="100000"/>
                        </a:lnSpc>
                        <a:spcBef>
                          <a:spcPts val="0"/>
                        </a:spcBef>
                        <a:spcAft>
                          <a:spcPts val="0"/>
                        </a:spcAft>
                      </a:pPr>
                      <a:r>
                        <a:rPr lang="en-US" sz="1200" b="0" kern="1200" dirty="0" smtClean="0">
                          <a:solidFill>
                            <a:schemeClr val="bg1"/>
                          </a:solidFill>
                          <a:latin typeface="+mn-lt"/>
                          <a:ea typeface="+mn-ea"/>
                          <a:cs typeface="+mn-cs"/>
                        </a:rPr>
                        <a:t>29.63% (72/243) against the target of 30%</a:t>
                      </a:r>
                    </a:p>
                    <a:p>
                      <a:pPr marL="0" algn="just" defTabSz="914331" rtl="0" eaLnBrk="1" fontAlgn="t" latinLnBrk="0" hangingPunct="1">
                        <a:lnSpc>
                          <a:spcPct val="100000"/>
                        </a:lnSpc>
                        <a:spcBef>
                          <a:spcPts val="0"/>
                        </a:spcBef>
                        <a:spcAft>
                          <a:spcPts val="0"/>
                        </a:spcAft>
                      </a:pPr>
                      <a:r>
                        <a:rPr lang="en-US" sz="1200" b="0" kern="1200" dirty="0" smtClean="0">
                          <a:solidFill>
                            <a:schemeClr val="bg1"/>
                          </a:solidFill>
                          <a:latin typeface="+mn-lt"/>
                          <a:ea typeface="+mn-ea"/>
                          <a:cs typeface="+mn-cs"/>
                        </a:rPr>
                        <a:t>( 73/243)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2121"/>
                    </a:solidFill>
                  </a:tcPr>
                </a:tc>
                <a:tc>
                  <a:txBody>
                    <a:bodyPr/>
                    <a:lstStyle/>
                    <a:p>
                      <a:pPr marL="0" algn="just" defTabSz="914331" rtl="0" eaLnBrk="1" fontAlgn="t" latinLnBrk="0" hangingPunct="1">
                        <a:lnSpc>
                          <a:spcPct val="100000"/>
                        </a:lnSpc>
                        <a:spcBef>
                          <a:spcPts val="0"/>
                        </a:spcBef>
                        <a:spcAft>
                          <a:spcPts val="0"/>
                        </a:spcAft>
                      </a:pPr>
                      <a:r>
                        <a:rPr lang="en-US" sz="1200" b="0" kern="1200" dirty="0" smtClean="0">
                          <a:solidFill>
                            <a:schemeClr val="bg1"/>
                          </a:solidFill>
                          <a:latin typeface="+mn-lt"/>
                          <a:ea typeface="+mn-ea"/>
                          <a:cs typeface="+mn-cs"/>
                        </a:rPr>
                        <a:t>39.92%  (97/243) against the target of 41% (99/243)  </a:t>
                      </a:r>
                      <a:endParaRPr lang="en-ZA" sz="1200" b="0" kern="1200" dirty="0">
                        <a:solidFill>
                          <a:schemeClr val="bg1"/>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03"/>
                  </a:ext>
                </a:extLst>
              </a:tr>
              <a:tr h="532737">
                <a:tc>
                  <a:txBody>
                    <a:bodyPr/>
                    <a:lstStyle/>
                    <a:p>
                      <a:pPr marL="0" algn="l" defTabSz="914331" rtl="0" eaLnBrk="1" fontAlgn="t" latinLnBrk="0" hangingPunct="1">
                        <a:lnSpc>
                          <a:spcPct val="100000"/>
                        </a:lnSpc>
                        <a:spcBef>
                          <a:spcPts val="0"/>
                        </a:spcBef>
                        <a:spcAft>
                          <a:spcPts val="0"/>
                        </a:spcAft>
                      </a:pPr>
                      <a:r>
                        <a:rPr lang="en-US" sz="1200" b="1" i="0" u="none" strike="noStrike" kern="1200" baseline="0" dirty="0" smtClean="0">
                          <a:solidFill>
                            <a:srgbClr val="000000"/>
                          </a:solidFill>
                          <a:effectLst/>
                          <a:latin typeface="+mn-lt"/>
                          <a:ea typeface="+mn-ea"/>
                          <a:cs typeface="+mn-cs"/>
                        </a:rPr>
                        <a:t>Percentage of offender’s profiles submitted by the Case Management Committees (CMCs) that were considered by CSPBs.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331" rtl="0" eaLnBrk="1" fontAlgn="t" latinLnBrk="0" hangingPunct="1">
                        <a:lnSpc>
                          <a:spcPct val="100000"/>
                        </a:lnSpc>
                        <a:spcBef>
                          <a:spcPts val="0"/>
                        </a:spcBef>
                        <a:spcAft>
                          <a:spcPts val="0"/>
                        </a:spcAft>
                      </a:pPr>
                      <a:r>
                        <a:rPr lang="en-US" sz="1200" b="0" kern="1200" dirty="0" smtClean="0">
                          <a:solidFill>
                            <a:schemeClr val="bg1"/>
                          </a:solidFill>
                          <a:latin typeface="+mn-lt"/>
                          <a:ea typeface="+mn-ea"/>
                          <a:cs typeface="+mn-cs"/>
                        </a:rPr>
                        <a:t>89.80% (7 492/ 8 343) against the target of 92% (7 052/7 665)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2121"/>
                    </a:solidFill>
                  </a:tcPr>
                </a:tc>
                <a:tc>
                  <a:txBody>
                    <a:bodyPr/>
                    <a:lstStyle/>
                    <a:p>
                      <a:pPr marL="0" algn="just" defTabSz="914331" rtl="0" eaLnBrk="1" fontAlgn="t" latinLnBrk="0" hangingPunct="1">
                        <a:lnSpc>
                          <a:spcPct val="100000"/>
                        </a:lnSpc>
                        <a:spcBef>
                          <a:spcPts val="0"/>
                        </a:spcBef>
                        <a:spcAft>
                          <a:spcPts val="0"/>
                        </a:spcAft>
                      </a:pPr>
                      <a:r>
                        <a:rPr lang="en-US" sz="1200" b="0" kern="1200" dirty="0" smtClean="0">
                          <a:solidFill>
                            <a:schemeClr val="tx1"/>
                          </a:solidFill>
                          <a:latin typeface="+mn-lt"/>
                          <a:ea typeface="+mn-ea"/>
                          <a:cs typeface="+mn-cs"/>
                        </a:rPr>
                        <a:t>94.41%(15</a:t>
                      </a:r>
                      <a:r>
                        <a:rPr lang="en-US" sz="1200" b="0" kern="1200" baseline="0" dirty="0" smtClean="0">
                          <a:solidFill>
                            <a:schemeClr val="tx1"/>
                          </a:solidFill>
                          <a:latin typeface="+mn-lt"/>
                          <a:ea typeface="+mn-ea"/>
                          <a:cs typeface="+mn-cs"/>
                        </a:rPr>
                        <a:t> 771/16 704) against the target of 92% ( 14 104/15 330)</a:t>
                      </a:r>
                      <a:endParaRPr lang="en-US" sz="1200" b="0" kern="1200" dirty="0" smtClean="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ZA" sz="1200" b="0" kern="1200" dirty="0" smtClean="0">
                          <a:solidFill>
                            <a:schemeClr val="tx1"/>
                          </a:solidFill>
                          <a:latin typeface="+mn-lt"/>
                          <a:ea typeface="+mn-ea"/>
                          <a:cs typeface="+mn-cs"/>
                        </a:rPr>
                        <a:t>95.97%</a:t>
                      </a:r>
                    </a:p>
                    <a:p>
                      <a:pPr marL="0" algn="l" defTabSz="914331" rtl="0" eaLnBrk="1" fontAlgn="t" latinLnBrk="0" hangingPunct="1">
                        <a:lnSpc>
                          <a:spcPct val="100000"/>
                        </a:lnSpc>
                        <a:spcBef>
                          <a:spcPts val="0"/>
                        </a:spcBef>
                        <a:spcAft>
                          <a:spcPts val="0"/>
                        </a:spcAft>
                      </a:pPr>
                      <a:r>
                        <a:rPr lang="en-ZA" sz="1200" b="0" kern="1200" dirty="0" smtClean="0">
                          <a:solidFill>
                            <a:schemeClr val="tx1"/>
                          </a:solidFill>
                          <a:latin typeface="+mn-lt"/>
                          <a:ea typeface="+mn-ea"/>
                          <a:cs typeface="+mn-cs"/>
                        </a:rPr>
                        <a:t>(24 766 /25 807)</a:t>
                      </a:r>
                      <a:r>
                        <a:rPr lang="en-US" sz="1200" b="0" kern="1200" dirty="0" smtClean="0">
                          <a:solidFill>
                            <a:schemeClr val="tx1"/>
                          </a:solidFill>
                          <a:latin typeface="+mn-lt"/>
                          <a:ea typeface="+mn-ea"/>
                          <a:cs typeface="+mn-cs"/>
                        </a:rPr>
                        <a:t> against the target</a:t>
                      </a:r>
                      <a:r>
                        <a:rPr lang="en-US" sz="1200" b="0" kern="1200" baseline="0" dirty="0" smtClean="0">
                          <a:solidFill>
                            <a:schemeClr val="tx1"/>
                          </a:solidFill>
                          <a:latin typeface="+mn-lt"/>
                          <a:ea typeface="+mn-ea"/>
                          <a:cs typeface="+mn-cs"/>
                        </a:rPr>
                        <a:t> of 92% ( 21 156/22 995)</a:t>
                      </a:r>
                    </a:p>
                    <a:p>
                      <a:pPr marL="0" marR="0" indent="0" algn="just" defTabSz="914331" rtl="0" eaLnBrk="1" fontAlgn="t" latinLnBrk="0" hangingPunct="1">
                        <a:lnSpc>
                          <a:spcPct val="100000"/>
                        </a:lnSpc>
                        <a:spcBef>
                          <a:spcPts val="0"/>
                        </a:spcBef>
                        <a:spcAft>
                          <a:spcPts val="0"/>
                        </a:spcAft>
                        <a:buClrTx/>
                        <a:buSzTx/>
                        <a:buFontTx/>
                        <a:buNone/>
                        <a:tabLst/>
                        <a:defRPr/>
                      </a:pPr>
                      <a:r>
                        <a:rPr lang="en-US" sz="1200" b="1" i="0" u="none" strike="noStrike" dirty="0" smtClean="0">
                          <a:solidFill>
                            <a:schemeClr val="tx1"/>
                          </a:solidFill>
                          <a:effectLst/>
                          <a:latin typeface="Arial Narrow" panose="020B0606020202030204" pitchFamily="34" charset="0"/>
                        </a:rPr>
                        <a:t>10  053 </a:t>
                      </a:r>
                    </a:p>
                    <a:p>
                      <a:pPr marL="0" algn="just" defTabSz="914331" rtl="0" eaLnBrk="1" fontAlgn="t" latinLnBrk="0" hangingPunct="1">
                        <a:lnSpc>
                          <a:spcPct val="100000"/>
                        </a:lnSpc>
                        <a:spcBef>
                          <a:spcPts val="0"/>
                        </a:spcBef>
                        <a:spcAft>
                          <a:spcPts val="0"/>
                        </a:spcAft>
                      </a:pPr>
                      <a:endParaRPr lang="en-ZA" sz="1200" b="0" kern="1200" dirty="0">
                        <a:solidFill>
                          <a:schemeClr val="tx1"/>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0004"/>
                  </a:ext>
                </a:extLst>
              </a:tr>
              <a:tr h="655982">
                <a:tc>
                  <a:txBody>
                    <a:bodyPr/>
                    <a:lstStyle/>
                    <a:p>
                      <a:pPr marL="0" algn="l" defTabSz="914331" rtl="0" eaLnBrk="1" fontAlgn="t" latinLnBrk="0" hangingPunct="1">
                        <a:lnSpc>
                          <a:spcPct val="100000"/>
                        </a:lnSpc>
                        <a:spcBef>
                          <a:spcPts val="0"/>
                        </a:spcBef>
                        <a:spcAft>
                          <a:spcPts val="0"/>
                        </a:spcAft>
                      </a:pPr>
                      <a:r>
                        <a:rPr lang="en-US" sz="1200" b="1" i="0" u="none" strike="noStrike" kern="1200" baseline="0" dirty="0" smtClean="0">
                          <a:solidFill>
                            <a:srgbClr val="000000"/>
                          </a:solidFill>
                          <a:effectLst/>
                          <a:latin typeface="+mn-lt"/>
                          <a:ea typeface="+mn-ea"/>
                          <a:cs typeface="+mn-cs"/>
                        </a:rPr>
                        <a:t>Number of offenders who participate in educational programmes per the daily attendance register per academic year( AET)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just" defTabSz="914331" rtl="0" eaLnBrk="1" fontAlgn="t" latinLnBrk="0" hangingPunct="1">
                        <a:lnSpc>
                          <a:spcPct val="100000"/>
                        </a:lnSpc>
                        <a:spcBef>
                          <a:spcPts val="0"/>
                        </a:spcBef>
                        <a:spcAft>
                          <a:spcPts val="0"/>
                        </a:spcAft>
                      </a:pPr>
                      <a:r>
                        <a:rPr lang="en-US" sz="1200" b="0" kern="1200" dirty="0" smtClean="0">
                          <a:solidFill>
                            <a:srgbClr val="000000"/>
                          </a:solidFill>
                          <a:latin typeface="+mn-lt"/>
                          <a:ea typeface="+mn-ea"/>
                          <a:cs typeface="+mn-cs"/>
                        </a:rPr>
                        <a:t>10 981 against the target of 10527</a:t>
                      </a:r>
                      <a:r>
                        <a:rPr lang="en-US" sz="1200" b="0" kern="1200" baseline="0" dirty="0" smtClean="0">
                          <a:solidFill>
                            <a:srgbClr val="000000"/>
                          </a:solidFill>
                          <a:latin typeface="+mn-lt"/>
                          <a:ea typeface="+mn-ea"/>
                          <a:cs typeface="+mn-cs"/>
                        </a:rPr>
                        <a:t> </a:t>
                      </a:r>
                      <a:endParaRPr lang="en-US" sz="1200" b="0" kern="1200" dirty="0" smtClean="0">
                        <a:solidFill>
                          <a:srgbClr val="000000"/>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algn="just" defTabSz="914331" rtl="0" eaLnBrk="1" fontAlgn="t" latinLnBrk="0" hangingPunct="1">
                        <a:lnSpc>
                          <a:spcPct val="100000"/>
                        </a:lnSpc>
                        <a:spcBef>
                          <a:spcPts val="0"/>
                        </a:spcBef>
                        <a:spcAft>
                          <a:spcPts val="0"/>
                        </a:spcAft>
                      </a:pPr>
                      <a:r>
                        <a:rPr lang="en-US" sz="1200" b="0" kern="1200" dirty="0" smtClean="0">
                          <a:solidFill>
                            <a:srgbClr val="000000"/>
                          </a:solidFill>
                          <a:latin typeface="+mn-lt"/>
                          <a:ea typeface="+mn-ea"/>
                          <a:cs typeface="+mn-cs"/>
                        </a:rPr>
                        <a:t>10 629  against the target</a:t>
                      </a:r>
                      <a:r>
                        <a:rPr lang="en-US" sz="1200" b="0" kern="1200" baseline="0" dirty="0" smtClean="0">
                          <a:solidFill>
                            <a:srgbClr val="000000"/>
                          </a:solidFill>
                          <a:latin typeface="+mn-lt"/>
                          <a:ea typeface="+mn-ea"/>
                          <a:cs typeface="+mn-cs"/>
                        </a:rPr>
                        <a:t> of 10 527</a:t>
                      </a:r>
                      <a:endParaRPr lang="en-US" sz="1200" b="0" kern="1200" dirty="0" smtClean="0">
                        <a:solidFill>
                          <a:srgbClr val="000000"/>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algn="just" defTabSz="914331" rtl="0" eaLnBrk="1" fontAlgn="t" latinLnBrk="0" hangingPunct="1">
                        <a:lnSpc>
                          <a:spcPct val="100000"/>
                        </a:lnSpc>
                        <a:spcBef>
                          <a:spcPts val="0"/>
                        </a:spcBef>
                        <a:spcAft>
                          <a:spcPts val="0"/>
                        </a:spcAft>
                      </a:pPr>
                      <a:r>
                        <a:rPr lang="en-US" sz="1200" b="0" kern="1200" dirty="0" smtClean="0">
                          <a:solidFill>
                            <a:schemeClr val="bg1"/>
                          </a:solidFill>
                          <a:latin typeface="+mn-lt"/>
                          <a:ea typeface="+mn-ea"/>
                          <a:cs typeface="+mn-cs"/>
                        </a:rPr>
                        <a:t>10053</a:t>
                      </a:r>
                      <a:r>
                        <a:rPr lang="en-US" sz="1200" b="0" kern="1200" baseline="0" dirty="0" smtClean="0">
                          <a:solidFill>
                            <a:schemeClr val="bg1"/>
                          </a:solidFill>
                          <a:latin typeface="+mn-lt"/>
                          <a:ea typeface="+mn-ea"/>
                          <a:cs typeface="+mn-cs"/>
                        </a:rPr>
                        <a:t>  </a:t>
                      </a:r>
                      <a:r>
                        <a:rPr lang="en-US" sz="1200" b="0" kern="1200" dirty="0" smtClean="0">
                          <a:solidFill>
                            <a:schemeClr val="bg1"/>
                          </a:solidFill>
                          <a:latin typeface="+mn-lt"/>
                          <a:ea typeface="+mn-ea"/>
                          <a:cs typeface="+mn-cs"/>
                        </a:rPr>
                        <a:t>against the target of 10527 </a:t>
                      </a:r>
                    </a:p>
                    <a:p>
                      <a:pPr marL="0" algn="just" defTabSz="914331" rtl="0" eaLnBrk="1" fontAlgn="t" latinLnBrk="0" hangingPunct="1">
                        <a:lnSpc>
                          <a:spcPct val="100000"/>
                        </a:lnSpc>
                        <a:spcBef>
                          <a:spcPts val="0"/>
                        </a:spcBef>
                        <a:spcAft>
                          <a:spcPts val="0"/>
                        </a:spcAft>
                      </a:pPr>
                      <a:endParaRPr lang="en-ZA" sz="1200" b="0" kern="1200" dirty="0">
                        <a:solidFill>
                          <a:schemeClr val="bg1"/>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2826665833"/>
      </p:ext>
    </p:extLst>
  </p:cSld>
  <p:clrMapOvr>
    <a:masterClrMapping/>
  </p:clrMapOvr>
  <p:timing>
    <p:tnLst>
      <p:par>
        <p:cTn id="1" dur="indefinite" restart="never" nodeType="tmRoot"/>
      </p:par>
    </p:tnLst>
  </p:timing>
</p:sld>
</file>

<file path=ppt/theme/theme1.xml><?xml version="1.0" encoding="utf-8"?>
<a:theme xmlns:a="http://schemas.openxmlformats.org/drawingml/2006/main" name="8_Blank">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72000" tIns="72000" rIns="72000" bIns="72000" numCol="1" anchor="t"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
            <a:schemeClr val="bg2"/>
          </a:buClr>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72000" tIns="72000" rIns="72000" bIns="72000" numCol="1" anchor="t"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
            <a:schemeClr val="bg2"/>
          </a:buClr>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1">
        <a:dk1>
          <a:srgbClr val="000000"/>
        </a:dk1>
        <a:lt1>
          <a:srgbClr val="FFFFFF"/>
        </a:lt1>
        <a:dk2>
          <a:srgbClr val="000000"/>
        </a:dk2>
        <a:lt2>
          <a:srgbClr val="7D0900"/>
        </a:lt2>
        <a:accent1>
          <a:srgbClr val="808080"/>
        </a:accent1>
        <a:accent2>
          <a:srgbClr val="A0A0A0"/>
        </a:accent2>
        <a:accent3>
          <a:srgbClr val="FFFFFF"/>
        </a:accent3>
        <a:accent4>
          <a:srgbClr val="000000"/>
        </a:accent4>
        <a:accent5>
          <a:srgbClr val="C0C0C0"/>
        </a:accent5>
        <a:accent6>
          <a:srgbClr val="919191"/>
        </a:accent6>
        <a:hlink>
          <a:srgbClr val="B9B9B9"/>
        </a:hlink>
        <a:folHlink>
          <a:srgbClr val="DCDCD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9_Blank">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72000" tIns="72000" rIns="72000" bIns="72000" numCol="1" anchor="t"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
            <a:schemeClr val="bg2"/>
          </a:buClr>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72000" tIns="72000" rIns="72000" bIns="72000" numCol="1" anchor="t"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
            <a:schemeClr val="bg2"/>
          </a:buClr>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1">
        <a:dk1>
          <a:srgbClr val="000000"/>
        </a:dk1>
        <a:lt1>
          <a:srgbClr val="FFFFFF"/>
        </a:lt1>
        <a:dk2>
          <a:srgbClr val="000000"/>
        </a:dk2>
        <a:lt2>
          <a:srgbClr val="7D0900"/>
        </a:lt2>
        <a:accent1>
          <a:srgbClr val="808080"/>
        </a:accent1>
        <a:accent2>
          <a:srgbClr val="A0A0A0"/>
        </a:accent2>
        <a:accent3>
          <a:srgbClr val="FFFFFF"/>
        </a:accent3>
        <a:accent4>
          <a:srgbClr val="000000"/>
        </a:accent4>
        <a:accent5>
          <a:srgbClr val="C0C0C0"/>
        </a:accent5>
        <a:accent6>
          <a:srgbClr val="919191"/>
        </a:accent6>
        <a:hlink>
          <a:srgbClr val="B9B9B9"/>
        </a:hlink>
        <a:folHlink>
          <a:srgbClr val="DCDCD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0_Blank">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72000" tIns="72000" rIns="72000" bIns="72000" numCol="1" anchor="t"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
            <a:schemeClr val="bg2"/>
          </a:buClr>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72000" tIns="72000" rIns="72000" bIns="72000" numCol="1" anchor="t"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
            <a:schemeClr val="bg2"/>
          </a:buClr>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1">
        <a:dk1>
          <a:srgbClr val="000000"/>
        </a:dk1>
        <a:lt1>
          <a:srgbClr val="FFFFFF"/>
        </a:lt1>
        <a:dk2>
          <a:srgbClr val="000000"/>
        </a:dk2>
        <a:lt2>
          <a:srgbClr val="7D0900"/>
        </a:lt2>
        <a:accent1>
          <a:srgbClr val="808080"/>
        </a:accent1>
        <a:accent2>
          <a:srgbClr val="A0A0A0"/>
        </a:accent2>
        <a:accent3>
          <a:srgbClr val="FFFFFF"/>
        </a:accent3>
        <a:accent4>
          <a:srgbClr val="000000"/>
        </a:accent4>
        <a:accent5>
          <a:srgbClr val="C0C0C0"/>
        </a:accent5>
        <a:accent6>
          <a:srgbClr val="919191"/>
        </a:accent6>
        <a:hlink>
          <a:srgbClr val="B9B9B9"/>
        </a:hlink>
        <a:folHlink>
          <a:srgbClr val="DCDCD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34E9DBE-A48A-42A4-BC2E-428F51C2B20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TC018754819991</Template>
  <TotalTime>54801</TotalTime>
  <Words>9715</Words>
  <Application>Microsoft Office PowerPoint</Application>
  <PresentationFormat>On-screen Show (4:3)</PresentationFormat>
  <Paragraphs>1246</Paragraphs>
  <Slides>71</Slides>
  <Notes>16</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71</vt:i4>
      </vt:variant>
    </vt:vector>
  </HeadingPairs>
  <TitlesOfParts>
    <vt:vector size="76" baseType="lpstr">
      <vt:lpstr>8_Blank</vt:lpstr>
      <vt:lpstr>9_Blank</vt:lpstr>
      <vt:lpstr>10_Blank</vt:lpstr>
      <vt:lpstr>Office Theme</vt:lpstr>
      <vt:lpstr>Worksheet</vt:lpstr>
      <vt:lpstr>Slide 1</vt:lpstr>
      <vt:lpstr>PRESENTATION OUTLINE</vt:lpstr>
      <vt:lpstr>Slide 3</vt:lpstr>
      <vt:lpstr>Slide 4</vt:lpstr>
      <vt:lpstr>COMPARATIVE ANALYSIS OF PERFORMANCE PER PROGRAMME FOR Q1, Q2 AND Q3</vt:lpstr>
      <vt:lpstr>REGIONAL Q3 PERFORMANCE</vt:lpstr>
      <vt:lpstr>REGIONAL COMPARISON OF Q1, Q2 AND Q3 PERFORMANCE</vt:lpstr>
      <vt:lpstr>Slide 8</vt:lpstr>
      <vt:lpstr>TREND ANALYSIS  ON INDICATORS NOT ACHIEVED DURING Q1, Q2 AND Q3</vt:lpstr>
      <vt:lpstr>Slide 10</vt:lpstr>
      <vt:lpstr>MTSF INDICATORS FOR Q3</vt:lpstr>
      <vt:lpstr>Slide 12</vt:lpstr>
      <vt:lpstr>Slide 13</vt:lpstr>
      <vt:lpstr>PROGRAMME 1: ADMINISTRATION HUMAN RESOURCES  </vt:lpstr>
      <vt:lpstr>Slide 15</vt:lpstr>
      <vt:lpstr>Slide 16</vt:lpstr>
      <vt:lpstr>PROGRAMME 1: ADMINISTRATION INFORMATION TECHNOLOGY  </vt:lpstr>
      <vt:lpstr>PROGRAMME 1: ADMINISTRATION JICS  </vt:lpstr>
      <vt:lpstr>Slide 19</vt:lpstr>
      <vt:lpstr>Slide 20</vt:lpstr>
      <vt:lpstr>Slide 21</vt:lpstr>
      <vt:lpstr>PROGRAMME 2: INCARCERATION FACILITIES  </vt:lpstr>
      <vt:lpstr>PROGRAMME 2: INCARCERATION REMAND DETENTION  </vt:lpstr>
      <vt:lpstr>PROGRAMME 2: INCARCERATION OFFENDER MANAGEMENT  </vt:lpstr>
      <vt:lpstr>Slide 25</vt:lpstr>
      <vt:lpstr>PROGRAMME 3: REHABILITATION CORRECTIONAL PROGRAMMES </vt:lpstr>
      <vt:lpstr>PROGRAMME 3: REHABILITATION OFFENDER DEVELOPMENT</vt:lpstr>
      <vt:lpstr>PROGRAMME 3: REHABILITATION OFFENDER DEVELOPMENT</vt:lpstr>
      <vt:lpstr>PROGRAMME 3: REHABILITATION OFFENDER DEVELOPMENT</vt:lpstr>
      <vt:lpstr>PROGRAMME 3: REHABILITATION OFFENDER DEVELOPMENT</vt:lpstr>
      <vt:lpstr>PROGRAMME 3: REHABILITATION PSYCHOLOGICAL, SOCIAL WORK AND SPIRITUAL SERVICES </vt:lpstr>
      <vt:lpstr>Slide 32</vt:lpstr>
      <vt:lpstr>PROGRAMME 4: CARE HEALTH AND HYGIENE SERVICES    </vt:lpstr>
      <vt:lpstr>Slide 34</vt:lpstr>
      <vt:lpstr>Slide 35</vt:lpstr>
      <vt:lpstr>PROGRAMME 5: SOCIAL REINTEGRATION  SUPERVISION </vt:lpstr>
      <vt:lpstr>PROGRAMME 5: SOCIAL REINTEGRATION COMMUNITY REINTEGRATION  </vt:lpstr>
      <vt:lpstr>PROGRAMME 5: SOCIAL REINTEGRATION COMMUNITY REINTEGRATION  </vt:lpstr>
      <vt:lpstr>PROGRAMME 5: SOCIAL REINTEGRATION OFFICE ACCOMMODATION  </vt:lpstr>
      <vt:lpstr>Slide 40</vt:lpstr>
      <vt:lpstr>PERFORMANCE IMPROVEMENT PLANS</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Moeti, Boitumelo</dc:creator>
  <cp:lastModifiedBy>PUMZA</cp:lastModifiedBy>
  <cp:revision>3608</cp:revision>
  <cp:lastPrinted>2020-01-30T14:41:25Z</cp:lastPrinted>
  <dcterms:modified xsi:type="dcterms:W3CDTF">2020-02-24T08:21:14Z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TC018754819991</vt:lpwstr>
  </property>
</Properties>
</file>