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omments/comment3.xml" ContentType="application/vnd.openxmlformats-officedocument.presentationml.comment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5"/>
  </p:notesMasterIdLst>
  <p:handoutMasterIdLst>
    <p:handoutMasterId r:id="rId46"/>
  </p:handoutMasterIdLst>
  <p:sldIdLst>
    <p:sldId id="256" r:id="rId2"/>
    <p:sldId id="257" r:id="rId3"/>
    <p:sldId id="298" r:id="rId4"/>
    <p:sldId id="299" r:id="rId5"/>
    <p:sldId id="300" r:id="rId6"/>
    <p:sldId id="301" r:id="rId7"/>
    <p:sldId id="302" r:id="rId8"/>
    <p:sldId id="260" r:id="rId9"/>
    <p:sldId id="276" r:id="rId10"/>
    <p:sldId id="277" r:id="rId11"/>
    <p:sldId id="258" r:id="rId12"/>
    <p:sldId id="278" r:id="rId13"/>
    <p:sldId id="281" r:id="rId14"/>
    <p:sldId id="282" r:id="rId15"/>
    <p:sldId id="283" r:id="rId16"/>
    <p:sldId id="284" r:id="rId17"/>
    <p:sldId id="285" r:id="rId18"/>
    <p:sldId id="286" r:id="rId19"/>
    <p:sldId id="287" r:id="rId20"/>
    <p:sldId id="288" r:id="rId21"/>
    <p:sldId id="289" r:id="rId22"/>
    <p:sldId id="280" r:id="rId23"/>
    <p:sldId id="290" r:id="rId24"/>
    <p:sldId id="292" r:id="rId25"/>
    <p:sldId id="279" r:id="rId26"/>
    <p:sldId id="291" r:id="rId27"/>
    <p:sldId id="269" r:id="rId28"/>
    <p:sldId id="293" r:id="rId29"/>
    <p:sldId id="294" r:id="rId30"/>
    <p:sldId id="270" r:id="rId31"/>
    <p:sldId id="295" r:id="rId32"/>
    <p:sldId id="296" r:id="rId33"/>
    <p:sldId id="297" r:id="rId34"/>
    <p:sldId id="303" r:id="rId35"/>
    <p:sldId id="304" r:id="rId36"/>
    <p:sldId id="305" r:id="rId37"/>
    <p:sldId id="306" r:id="rId38"/>
    <p:sldId id="307" r:id="rId39"/>
    <p:sldId id="308" r:id="rId40"/>
    <p:sldId id="309" r:id="rId41"/>
    <p:sldId id="310" r:id="rId42"/>
    <p:sldId id="311" r:id="rId43"/>
    <p:sldId id="268" r:id="rId44"/>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olette van Zyl-Gous" initials="NvZ" lastIdx="1" clrIdx="0">
    <p:extLst>
      <p:ext uri="{19B8F6BF-5375-455C-9EA6-DF929625EA0E}">
        <p15:presenceInfo xmlns:p15="http://schemas.microsoft.com/office/powerpoint/2012/main" xmlns="" userId="S-1-5-21-1454741856-2891356945-868088179-2336" providerId="AD"/>
      </p:ext>
    </p:extLst>
  </p:cmAuthor>
  <p:cmAuthor id="2" name="Peter Daniels" initials="PD" lastIdx="5" clrIdx="1">
    <p:extLst>
      <p:ext uri="{19B8F6BF-5375-455C-9EA6-DF929625EA0E}">
        <p15:presenceInfo xmlns:p15="http://schemas.microsoft.com/office/powerpoint/2012/main" xmlns="" userId="S-1-5-21-1454741856-2891356945-868088179-23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2" autoAdjust="0"/>
    <p:restoredTop sz="86364" autoAdjust="0"/>
  </p:normalViewPr>
  <p:slideViewPr>
    <p:cSldViewPr snapToGrid="0" snapToObjects="1">
      <p:cViewPr>
        <p:scale>
          <a:sx n="232" d="100"/>
          <a:sy n="232" d="100"/>
        </p:scale>
        <p:origin x="-72" y="-72"/>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0-02-18T17:09:06.587" idx="1">
    <p:pos x="6043" y="2739"/>
    <p:text>An arraignment is usually the first part of the criminal procedure that occurs in a courtroom before a judge or magistrate. The purpose of an arraignment is to provide the accused with a reading of the crime with which he or she has been charged.</p:text>
    <p:extLst>
      <p:ext uri="{C676402C-5697-4E1C-873F-D02D1690AC5C}">
        <p15:threadingInfo xmlns:p15="http://schemas.microsoft.com/office/powerpoint/2012/main" xmlns="" timeZoneBias="-120"/>
      </p:ext>
    </p:extLst>
  </p:cm>
  <p:cm authorId="2" dt="2020-02-18T17:09:45.024" idx="2">
    <p:pos x="6043" y="2875"/>
    <p:text>An arraignment is usually the first part of the criminal procedure that occurs in a courtroom before a judge or magistrate. The purpose of an arraignment is to provide the accused with a reading of the crime with which he or she has been charged.</p:text>
    <p:extLst>
      <p:ext uri="{C676402C-5697-4E1C-873F-D02D1690AC5C}">
        <p15:threadingInfo xmlns:p15="http://schemas.microsoft.com/office/powerpoint/2012/main" xmlns="" timeZoneBias="-120">
          <p15:parentCm authorId="2" idx="1"/>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20-02-19T07:45:22.851" idx="3">
    <p:pos x="5575" y="1684"/>
    <p:text>Legal definition of in facie curiae: before or in the presence of the court.</p:text>
    <p:extLst>
      <p:ext uri="{C676402C-5697-4E1C-873F-D02D1690AC5C}">
        <p15:threadingInfo xmlns:p15="http://schemas.microsoft.com/office/powerpoint/2012/main" xmlns="" timeZoneBias="-120"/>
      </p:ext>
    </p:extLst>
  </p:cm>
  <p:cm authorId="2" dt="2020-02-19T07:45:51.075" idx="4">
    <p:pos x="4977" y="1179"/>
    <p:text>pretend to be ill in order to escape duty or work.</p:text>
    <p:extLst>
      <p:ext uri="{C676402C-5697-4E1C-873F-D02D1690AC5C}">
        <p15:threadingInfo xmlns:p15="http://schemas.microsoft.com/office/powerpoint/2012/main" xmlns="" timeZoneBias="-1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20-02-19T07:47:36.519" idx="5">
    <p:pos x="1483" y="2777"/>
    <p:text>Regulation -Miniter can make re conditions of service, appointmnet, (c) discipline in DOD</p:text>
    <p:extLst>
      <p:ext uri="{C676402C-5697-4E1C-873F-D02D1690AC5C}">
        <p15:threadingInfo xmlns:p15="http://schemas.microsoft.com/office/powerpoint/2012/main" xmlns="" timeZoneBias="-1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C05ECFED-907D-49F3-99AF-680C8F445945}" type="datetimeFigureOut">
              <a:rPr lang="en-ZA" smtClean="0"/>
              <a:pPr/>
              <a:t>2020/02/20</a:t>
            </a:fld>
            <a:endParaRPr lang="en-ZA"/>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730166D4-926C-4504-8388-3CFD40A50714}" type="slidenum">
              <a:rPr lang="en-ZA" smtClean="0"/>
              <a:pPr/>
              <a:t>‹#›</a:t>
            </a:fld>
            <a:endParaRPr lang="en-ZA"/>
          </a:p>
        </p:txBody>
      </p:sp>
    </p:spTree>
    <p:extLst>
      <p:ext uri="{BB962C8B-B14F-4D97-AF65-F5344CB8AC3E}">
        <p14:creationId xmlns:p14="http://schemas.microsoft.com/office/powerpoint/2010/main" xmlns="" val="6496941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6CC9CC1-2032-4D10-BCA6-6ACE583D3106}" type="datetimeFigureOut">
              <a:rPr lang="en-ZA" smtClean="0"/>
              <a:pPr/>
              <a:t>2020/02/20</a:t>
            </a:fld>
            <a:endParaRPr lang="en-ZA"/>
          </a:p>
        </p:txBody>
      </p:sp>
      <p:sp>
        <p:nvSpPr>
          <p:cNvPr id="4" name="Slide Image Placeholder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8D836D5D-4EB2-419D-84C1-B77736C5F38A}" type="slidenum">
              <a:rPr lang="en-ZA" smtClean="0"/>
              <a:pPr/>
              <a:t>‹#›</a:t>
            </a:fld>
            <a:endParaRPr lang="en-ZA"/>
          </a:p>
        </p:txBody>
      </p:sp>
    </p:spTree>
    <p:extLst>
      <p:ext uri="{BB962C8B-B14F-4D97-AF65-F5344CB8AC3E}">
        <p14:creationId xmlns:p14="http://schemas.microsoft.com/office/powerpoint/2010/main" xmlns="" val="3034506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8D836D5D-4EB2-419D-84C1-B77736C5F38A}" type="slidenum">
              <a:rPr lang="en-ZA" smtClean="0"/>
              <a:pPr/>
              <a:t>1</a:t>
            </a:fld>
            <a:endParaRPr lang="en-ZA"/>
          </a:p>
        </p:txBody>
      </p:sp>
    </p:spTree>
    <p:extLst>
      <p:ext uri="{BB962C8B-B14F-4D97-AF65-F5344CB8AC3E}">
        <p14:creationId xmlns:p14="http://schemas.microsoft.com/office/powerpoint/2010/main" xmlns="" val="3151643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3174CB9-6F31-46B5-A402-49928420BBEA}" type="datetime1">
              <a:rPr lang="en-US" smtClean="0"/>
              <a:pPr/>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xmlns="" val="151389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9F28A3-AD91-47B5-A310-BACEFD8AEC14}" type="datetime1">
              <a:rPr lang="en-US" smtClean="0"/>
              <a:pPr/>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xmlns="" val="37731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BEA682-0DC7-4666-ADF8-1D31DCAE7C55}" type="datetime1">
              <a:rPr lang="en-US" smtClean="0"/>
              <a:pPr/>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xmlns="" val="646669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D688E0-ADDA-46D5-9C58-3AB136DAFE92}" type="datetime1">
              <a:rPr lang="en-US" smtClean="0"/>
              <a:pPr/>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xmlns="" val="1774419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9C510C-BBDC-43F0-A9CD-EDD5A8ECE52E}" type="datetime1">
              <a:rPr lang="en-US" smtClean="0"/>
              <a:pPr/>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xmlns="" val="561584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AB4702C-6B8E-4732-A236-60464EE19829}" type="datetime1">
              <a:rPr lang="en-US" smtClean="0"/>
              <a:pPr/>
              <a:t>2/20/2020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xmlns="" val="357827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E0432FD-32F7-4BB6-AF17-3296B67BAD80}" type="datetime1">
              <a:rPr lang="en-US" smtClean="0"/>
              <a:pPr/>
              <a:t>2/20/2020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xmlns="" val="1054328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C2F4C52-CB14-46D2-94AF-066CF32E329F}" type="datetime1">
              <a:rPr lang="en-US" smtClean="0"/>
              <a:pPr/>
              <a:t>2/20/2020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xmlns="" val="1217040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F7750C-BBEE-486E-8BFE-B8F51A089F41}" type="datetime1">
              <a:rPr lang="en-US" smtClean="0"/>
              <a:pPr/>
              <a:t>2/20/2020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xmlns="" val="22971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CB89B0-66D1-4433-B8B0-EAEBE4AD7373}" type="datetime1">
              <a:rPr lang="en-US" smtClean="0"/>
              <a:pPr/>
              <a:t>2/20/2020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xmlns="" val="1676007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871932-06CC-4979-9878-AA4196D2D8D8}" type="datetime1">
              <a:rPr lang="en-US" smtClean="0"/>
              <a:pPr/>
              <a:t>2/20/2020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xmlns="" val="113592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049486-D415-4F6D-87F1-B43C01864DA3}" type="datetime1">
              <a:rPr lang="en-US" smtClean="0"/>
              <a:pPr/>
              <a:t>2/20/2020</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B91D83-34EB-A744-81D0-D8E8519C4AE3}" type="slidenum">
              <a:rPr lang="en-US" smtClean="0"/>
              <a:pPr/>
              <a:t>‹#›</a:t>
            </a:fld>
            <a:endParaRPr lang="en-US" dirty="0"/>
          </a:p>
        </p:txBody>
      </p:sp>
    </p:spTree>
    <p:extLst>
      <p:ext uri="{BB962C8B-B14F-4D97-AF65-F5344CB8AC3E}">
        <p14:creationId xmlns:p14="http://schemas.microsoft.com/office/powerpoint/2010/main" xmlns="" val="7091500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mailto:pdaniels@parliament.gov.za"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9465" y="1680371"/>
            <a:ext cx="6996112" cy="634206"/>
          </a:xfrm>
        </p:spPr>
        <p:txBody>
          <a:bodyPr>
            <a:noAutofit/>
          </a:bodyPr>
          <a:lstStyle/>
          <a:p>
            <a:r>
              <a:rPr lang="en-US" sz="4400" b="1" dirty="0" smtClean="0">
                <a:solidFill>
                  <a:schemeClr val="bg1"/>
                </a:solidFill>
                <a:latin typeface="Arial" charset="0"/>
                <a:ea typeface="Arial" charset="0"/>
                <a:cs typeface="Arial" charset="0"/>
              </a:rPr>
              <a:t>Summary of submissions to the MDB [B21 – 2019] </a:t>
            </a:r>
            <a:endParaRPr lang="en-US" sz="4400" b="1" dirty="0">
              <a:solidFill>
                <a:schemeClr val="bg1"/>
              </a:solidFill>
              <a:latin typeface="Arial" charset="0"/>
              <a:ea typeface="Arial" charset="0"/>
              <a:cs typeface="Arial" charset="0"/>
            </a:endParaRPr>
          </a:p>
        </p:txBody>
      </p:sp>
      <p:sp>
        <p:nvSpPr>
          <p:cNvPr id="4" name="Subtitle 2"/>
          <p:cNvSpPr txBox="1">
            <a:spLocks/>
          </p:cNvSpPr>
          <p:nvPr/>
        </p:nvSpPr>
        <p:spPr>
          <a:xfrm>
            <a:off x="3057524" y="5830888"/>
            <a:ext cx="3759994" cy="63420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solidFill>
                <a:schemeClr val="bg1"/>
              </a:solidFill>
              <a:latin typeface="Arial" charset="0"/>
              <a:ea typeface="Arial" charset="0"/>
              <a:cs typeface="Arial" charset="0"/>
            </a:endParaRPr>
          </a:p>
        </p:txBody>
      </p:sp>
      <p:sp>
        <p:nvSpPr>
          <p:cNvPr id="5" name="Subtitle 2"/>
          <p:cNvSpPr txBox="1">
            <a:spLocks/>
          </p:cNvSpPr>
          <p:nvPr/>
        </p:nvSpPr>
        <p:spPr>
          <a:xfrm>
            <a:off x="0" y="6279898"/>
            <a:ext cx="3698814" cy="483385"/>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1400" b="1" dirty="0" smtClean="0">
                <a:solidFill>
                  <a:schemeClr val="tx1"/>
                </a:solidFill>
              </a:rPr>
              <a:t>Peter Daniels</a:t>
            </a:r>
          </a:p>
          <a:p>
            <a:pPr algn="l"/>
            <a:r>
              <a:rPr lang="en-US" sz="1400" b="1" dirty="0" smtClean="0">
                <a:solidFill>
                  <a:schemeClr val="tx1"/>
                </a:solidFill>
              </a:rPr>
              <a:t>0021 4038450</a:t>
            </a:r>
            <a:endParaRPr lang="en-US" sz="1400" b="1" dirty="0">
              <a:solidFill>
                <a:schemeClr val="tx1"/>
              </a:solidFill>
            </a:endParaRPr>
          </a:p>
        </p:txBody>
      </p:sp>
    </p:spTree>
    <p:extLst>
      <p:ext uri="{BB962C8B-B14F-4D97-AF65-F5344CB8AC3E}">
        <p14:creationId xmlns:p14="http://schemas.microsoft.com/office/powerpoint/2010/main" xmlns="" val="6544946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88679"/>
            <a:ext cx="7908780" cy="1170779"/>
          </a:xfrm>
        </p:spPr>
        <p:txBody>
          <a:bodyPr>
            <a:normAutofit/>
          </a:bodyPr>
          <a:lstStyle/>
          <a:p>
            <a:pPr algn="ctr"/>
            <a:r>
              <a:rPr lang="en-US" sz="3600" b="1" dirty="0" smtClean="0"/>
              <a:t>1. RESERVE FORCE COUNCIL (CONT)</a:t>
            </a:r>
            <a:endParaRPr lang="en-US" sz="3600" b="1" dirty="0"/>
          </a:p>
        </p:txBody>
      </p:sp>
      <p:sp>
        <p:nvSpPr>
          <p:cNvPr id="3" name="Content Placeholder 2"/>
          <p:cNvSpPr>
            <a:spLocks noGrp="1"/>
          </p:cNvSpPr>
          <p:nvPr>
            <p:ph idx="1"/>
          </p:nvPr>
        </p:nvSpPr>
        <p:spPr>
          <a:xfrm>
            <a:off x="284672" y="914400"/>
            <a:ext cx="9230264" cy="5682891"/>
          </a:xfrm>
        </p:spPr>
        <p:txBody>
          <a:bodyPr>
            <a:noAutofit/>
          </a:bodyPr>
          <a:lstStyle/>
          <a:p>
            <a:pPr marL="0" indent="0">
              <a:buNone/>
            </a:pPr>
            <a:r>
              <a:rPr lang="en-GB" sz="2400" b="1" dirty="0">
                <a:latin typeface="+mj-lt"/>
              </a:rPr>
              <a:t>Chapter 1: Object and application</a:t>
            </a:r>
            <a:endParaRPr lang="en-ZA" sz="2400" dirty="0">
              <a:latin typeface="+mj-lt"/>
            </a:endParaRPr>
          </a:p>
          <a:p>
            <a:pPr marL="0" indent="0">
              <a:buNone/>
            </a:pPr>
            <a:r>
              <a:rPr lang="en-GB" sz="2400" dirty="0">
                <a:latin typeface="+mj-lt"/>
              </a:rPr>
              <a:t> </a:t>
            </a:r>
            <a:r>
              <a:rPr lang="en-GB" sz="2400" b="1" u="sng" dirty="0" smtClean="0">
                <a:latin typeface="+mj-lt"/>
              </a:rPr>
              <a:t>Object </a:t>
            </a:r>
            <a:r>
              <a:rPr lang="en-GB" sz="2400" b="1" u="sng" dirty="0">
                <a:latin typeface="+mj-lt"/>
              </a:rPr>
              <a:t>of the Act</a:t>
            </a:r>
            <a:endParaRPr lang="en-ZA" sz="2400" dirty="0">
              <a:latin typeface="+mj-lt"/>
            </a:endParaRPr>
          </a:p>
          <a:p>
            <a:pPr marL="0" indent="0">
              <a:buNone/>
            </a:pPr>
            <a:r>
              <a:rPr lang="en-GB" sz="2400" b="1" dirty="0">
                <a:latin typeface="+mj-lt"/>
              </a:rPr>
              <a:t> </a:t>
            </a:r>
            <a:r>
              <a:rPr lang="en-GB" sz="2400" dirty="0" smtClean="0">
                <a:latin typeface="+mj-lt"/>
              </a:rPr>
              <a:t>Clauses </a:t>
            </a:r>
            <a:r>
              <a:rPr lang="en-GB" sz="2400" dirty="0">
                <a:latin typeface="+mj-lt"/>
              </a:rPr>
              <a:t>2 (g), (h) and (i) should be omitted as these are alien to the subject matter in the </a:t>
            </a:r>
            <a:r>
              <a:rPr lang="en-GB" sz="2400" dirty="0" smtClean="0">
                <a:latin typeface="+mj-lt"/>
              </a:rPr>
              <a:t>clause and </a:t>
            </a:r>
            <a:r>
              <a:rPr lang="en-GB" sz="2400" dirty="0">
                <a:latin typeface="+mj-lt"/>
              </a:rPr>
              <a:t>belong in the Defence Act (No. 42 of 2002).</a:t>
            </a:r>
            <a:endParaRPr lang="en-ZA" sz="2400" dirty="0">
              <a:latin typeface="+mj-lt"/>
            </a:endParaRPr>
          </a:p>
          <a:p>
            <a:pPr marL="0" lvl="0" indent="0">
              <a:buNone/>
            </a:pPr>
            <a:r>
              <a:rPr lang="en-GB" sz="2400" dirty="0">
                <a:latin typeface="+mj-lt"/>
              </a:rPr>
              <a:t>Rest of provision warrants simplification along the lines of Section 2 of the MDSM Act.</a:t>
            </a:r>
            <a:endParaRPr lang="en-ZA" sz="2400" dirty="0">
              <a:latin typeface="+mj-lt"/>
            </a:endParaRPr>
          </a:p>
          <a:p>
            <a:pPr marL="0" indent="0">
              <a:buNone/>
            </a:pPr>
            <a:r>
              <a:rPr lang="en-GB" sz="2400" dirty="0">
                <a:latin typeface="+mj-lt"/>
              </a:rPr>
              <a:t> </a:t>
            </a:r>
            <a:r>
              <a:rPr lang="en-GB" sz="2400" b="1" u="sng" dirty="0" smtClean="0">
                <a:latin typeface="+mj-lt"/>
              </a:rPr>
              <a:t>Application </a:t>
            </a:r>
            <a:r>
              <a:rPr lang="en-GB" sz="2400" b="1" u="sng" dirty="0">
                <a:latin typeface="+mj-lt"/>
              </a:rPr>
              <a:t>of Act</a:t>
            </a:r>
            <a:endParaRPr lang="en-ZA" sz="2400" dirty="0">
              <a:latin typeface="+mj-lt"/>
            </a:endParaRPr>
          </a:p>
          <a:p>
            <a:pPr marL="0" indent="0">
              <a:buNone/>
            </a:pPr>
            <a:r>
              <a:rPr lang="en-GB" sz="2400" dirty="0" smtClean="0">
                <a:latin typeface="+mj-lt"/>
              </a:rPr>
              <a:t>Clause </a:t>
            </a:r>
            <a:r>
              <a:rPr lang="en-GB" sz="2400" dirty="0">
                <a:latin typeface="+mj-lt"/>
              </a:rPr>
              <a:t>3 (1) (c) - Motivating why this change is necessary </a:t>
            </a:r>
            <a:endParaRPr lang="en-ZA" sz="2400" dirty="0">
              <a:latin typeface="+mj-lt"/>
            </a:endParaRPr>
          </a:p>
          <a:p>
            <a:pPr marL="0" lvl="0" indent="0">
              <a:buNone/>
            </a:pPr>
            <a:r>
              <a:rPr lang="en-GB" sz="2400" dirty="0">
                <a:latin typeface="+mj-lt"/>
              </a:rPr>
              <a:t>Clause 3 (1) (e) – deals with MSDS members who is either the Regulars or Reserves or Auxiliary services, making the distinction superfluous.</a:t>
            </a:r>
            <a:endParaRPr lang="en-ZA" sz="2400" dirty="0">
              <a:latin typeface="+mj-lt"/>
            </a:endParaRPr>
          </a:p>
          <a:p>
            <a:pPr marL="0" lvl="0" indent="0">
              <a:buNone/>
            </a:pPr>
            <a:r>
              <a:rPr lang="en-GB" sz="2400" dirty="0">
                <a:latin typeface="+mj-lt"/>
              </a:rPr>
              <a:t>Questions the necessity of Clause 3 (1) (e).</a:t>
            </a:r>
            <a:endParaRPr lang="en-ZA" sz="2400" dirty="0">
              <a:latin typeface="+mj-lt"/>
            </a:endParaRPr>
          </a:p>
          <a:p>
            <a:pPr marL="0" indent="0">
              <a:buNone/>
            </a:pPr>
            <a:endParaRPr lang="en-US" sz="2000" dirty="0">
              <a:latin typeface="+mj-lt"/>
            </a:endParaRPr>
          </a:p>
        </p:txBody>
      </p:sp>
    </p:spTree>
    <p:extLst>
      <p:ext uri="{BB962C8B-B14F-4D97-AF65-F5344CB8AC3E}">
        <p14:creationId xmlns:p14="http://schemas.microsoft.com/office/powerpoint/2010/main" xmlns="" val="10398880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96" y="209851"/>
            <a:ext cx="8894123" cy="1325563"/>
          </a:xfrm>
        </p:spPr>
        <p:txBody>
          <a:bodyPr>
            <a:normAutofit/>
          </a:bodyPr>
          <a:lstStyle/>
          <a:p>
            <a:r>
              <a:rPr lang="en-GB" sz="2800" b="1" dirty="0" smtClean="0"/>
              <a:t>2. 	MINISTERIAL </a:t>
            </a:r>
            <a:r>
              <a:rPr lang="en-GB" sz="2800" b="1" dirty="0"/>
              <a:t>TASK TEAM INVESTIGATING SEXUAL </a:t>
            </a:r>
            <a:r>
              <a:rPr lang="en-GB" sz="2800" b="1" dirty="0" smtClean="0"/>
              <a:t>	EXPLOITATION </a:t>
            </a:r>
            <a:r>
              <a:rPr lang="en-GB" sz="2800" b="1" dirty="0"/>
              <a:t>AND </a:t>
            </a:r>
            <a:r>
              <a:rPr lang="en-GB" sz="2800" b="1" dirty="0" smtClean="0"/>
              <a:t>ABUSE </a:t>
            </a:r>
            <a:r>
              <a:rPr lang="en-GB" sz="2800" b="1" dirty="0"/>
              <a:t>(SEA</a:t>
            </a:r>
            <a:r>
              <a:rPr lang="en-GB" sz="2800" b="1" dirty="0" smtClean="0"/>
              <a:t>)</a:t>
            </a:r>
            <a:endParaRPr lang="en-US" sz="2000" b="1" dirty="0"/>
          </a:p>
        </p:txBody>
      </p:sp>
      <p:sp>
        <p:nvSpPr>
          <p:cNvPr id="3" name="Content Placeholder 2"/>
          <p:cNvSpPr>
            <a:spLocks noGrp="1"/>
          </p:cNvSpPr>
          <p:nvPr>
            <p:ph idx="1"/>
          </p:nvPr>
        </p:nvSpPr>
        <p:spPr>
          <a:xfrm>
            <a:off x="319177" y="1406106"/>
            <a:ext cx="9434423" cy="5316959"/>
          </a:xfrm>
        </p:spPr>
        <p:txBody>
          <a:bodyPr>
            <a:noAutofit/>
          </a:bodyPr>
          <a:lstStyle/>
          <a:p>
            <a:r>
              <a:rPr lang="en-GB" sz="2000" dirty="0" smtClean="0"/>
              <a:t>One </a:t>
            </a:r>
            <a:r>
              <a:rPr lang="en-GB" sz="2000" dirty="0"/>
              <a:t>aspect of </a:t>
            </a:r>
            <a:r>
              <a:rPr lang="en-GB" sz="2000" dirty="0" smtClean="0"/>
              <a:t>mandate </a:t>
            </a:r>
            <a:r>
              <a:rPr lang="en-GB" sz="2000" dirty="0"/>
              <a:t>is to input into </a:t>
            </a:r>
            <a:r>
              <a:rPr lang="en-GB" sz="2000" dirty="0" smtClean="0"/>
              <a:t>MDB.</a:t>
            </a:r>
          </a:p>
          <a:p>
            <a:r>
              <a:rPr lang="en-GB" sz="2000" dirty="0" smtClean="0"/>
              <a:t>Interested </a:t>
            </a:r>
            <a:r>
              <a:rPr lang="en-GB" sz="2000" dirty="0"/>
              <a:t>to make a verbal presentation at a later stage.</a:t>
            </a:r>
            <a:endParaRPr lang="en-ZA" sz="2000" dirty="0"/>
          </a:p>
          <a:p>
            <a:r>
              <a:rPr lang="en-GB" sz="2000" dirty="0" smtClean="0"/>
              <a:t>Input aimed </a:t>
            </a:r>
            <a:r>
              <a:rPr lang="en-GB" sz="2000" dirty="0"/>
              <a:t>at possible changes to </a:t>
            </a:r>
            <a:r>
              <a:rPr lang="en-GB" sz="2000" dirty="0" smtClean="0"/>
              <a:t>MDB to </a:t>
            </a:r>
            <a:r>
              <a:rPr lang="en-GB" sz="2000" dirty="0"/>
              <a:t>assist in dealing with sexual violence in the SANDF</a:t>
            </a:r>
            <a:r>
              <a:rPr lang="en-GB" sz="2000" dirty="0" smtClean="0"/>
              <a:t>.</a:t>
            </a:r>
          </a:p>
          <a:p>
            <a:pPr marL="0" indent="0">
              <a:buNone/>
            </a:pPr>
            <a:r>
              <a:rPr lang="en-GB" sz="2000" b="1" dirty="0"/>
              <a:t>Overall comments</a:t>
            </a:r>
            <a:endParaRPr lang="en-ZA" sz="2000" dirty="0"/>
          </a:p>
          <a:p>
            <a:pPr lvl="0"/>
            <a:r>
              <a:rPr lang="en-GB" sz="2000" dirty="0" smtClean="0"/>
              <a:t>Confirm </a:t>
            </a:r>
            <a:r>
              <a:rPr lang="en-GB" sz="2000" dirty="0"/>
              <a:t>the structure of military courts </a:t>
            </a:r>
            <a:r>
              <a:rPr lang="en-GB" sz="2000" dirty="0" smtClean="0"/>
              <a:t>&amp; </a:t>
            </a:r>
            <a:r>
              <a:rPr lang="en-GB" sz="2000" dirty="0"/>
              <a:t>state that </a:t>
            </a:r>
            <a:r>
              <a:rPr lang="en-GB" sz="2000" dirty="0" smtClean="0"/>
              <a:t>its </a:t>
            </a:r>
            <a:r>
              <a:rPr lang="en-GB" sz="2000" dirty="0"/>
              <a:t>critical that checks and balances should be put in place to protect the independence of these structures. </a:t>
            </a:r>
            <a:endParaRPr lang="en-GB" sz="2000" dirty="0" smtClean="0"/>
          </a:p>
          <a:p>
            <a:pPr lvl="0"/>
            <a:r>
              <a:rPr lang="en-GB" sz="2000" dirty="0" smtClean="0"/>
              <a:t>Concerns </a:t>
            </a:r>
            <a:r>
              <a:rPr lang="en-GB" sz="2000" dirty="0"/>
              <a:t>here relate to a military judge being outranked by an accused and the strict criterion that only internal candidates can be considered for the JAG position. </a:t>
            </a:r>
            <a:endParaRPr lang="en-GB" sz="2000" dirty="0" smtClean="0"/>
          </a:p>
          <a:p>
            <a:pPr lvl="0"/>
            <a:r>
              <a:rPr lang="en-GB" sz="2000" dirty="0" smtClean="0"/>
              <a:t>It </a:t>
            </a:r>
            <a:r>
              <a:rPr lang="en-GB" sz="2000" dirty="0"/>
              <a:t>recommends </a:t>
            </a:r>
            <a:r>
              <a:rPr lang="en-GB" sz="2000" dirty="0" smtClean="0"/>
              <a:t>rights </a:t>
            </a:r>
            <a:r>
              <a:rPr lang="en-GB" sz="2000" dirty="0"/>
              <a:t>of parties to review and appeal a decision of a military court, should be strengthen. </a:t>
            </a:r>
            <a:endParaRPr lang="en-ZA" sz="2000" dirty="0"/>
          </a:p>
          <a:p>
            <a:pPr lvl="0"/>
            <a:r>
              <a:rPr lang="en-GB" sz="2000" dirty="0" smtClean="0"/>
              <a:t>Recommends </a:t>
            </a:r>
            <a:r>
              <a:rPr lang="en-GB" sz="2000" dirty="0"/>
              <a:t>that </a:t>
            </a:r>
            <a:r>
              <a:rPr lang="en-GB" sz="2000" dirty="0" smtClean="0"/>
              <a:t>review &amp; </a:t>
            </a:r>
            <a:r>
              <a:rPr lang="en-GB" sz="2000" dirty="0"/>
              <a:t>appeal clauses should be reviewed to ensure there are no misinterpretations and suggest such processes should follow that of the civilian courts.</a:t>
            </a:r>
            <a:endParaRPr lang="en-ZA" sz="2000" dirty="0"/>
          </a:p>
          <a:p>
            <a:pPr lvl="0"/>
            <a:r>
              <a:rPr lang="en-GB" sz="2000" dirty="0" smtClean="0"/>
              <a:t>Recommends </a:t>
            </a:r>
            <a:r>
              <a:rPr lang="en-GB" sz="2000" dirty="0"/>
              <a:t>that these sections should create an obligation to consult a victim in cases where the alleged perpetrator has been acquitted. </a:t>
            </a:r>
            <a:endParaRPr lang="en-ZA" sz="2000" dirty="0"/>
          </a:p>
          <a:p>
            <a:endParaRPr lang="en-US" sz="2000" dirty="0" smtClean="0"/>
          </a:p>
        </p:txBody>
      </p:sp>
    </p:spTree>
    <p:extLst>
      <p:ext uri="{BB962C8B-B14F-4D97-AF65-F5344CB8AC3E}">
        <p14:creationId xmlns:p14="http://schemas.microsoft.com/office/powerpoint/2010/main" xmlns="" val="3544451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96" y="209852"/>
            <a:ext cx="8894123" cy="1092738"/>
          </a:xfrm>
        </p:spPr>
        <p:txBody>
          <a:bodyPr>
            <a:normAutofit/>
          </a:bodyPr>
          <a:lstStyle/>
          <a:p>
            <a:r>
              <a:rPr lang="en-GB" sz="2800" b="1" dirty="0"/>
              <a:t>2. 	MINISTERIAL TASK TEAM INVESTIGATING SEXUAL 	EXPLOITATION AND ABUSE (SEA)</a:t>
            </a:r>
            <a:endParaRPr lang="en-US" sz="2000" b="1" i="1" dirty="0"/>
          </a:p>
        </p:txBody>
      </p:sp>
      <p:sp>
        <p:nvSpPr>
          <p:cNvPr id="3" name="Content Placeholder 2"/>
          <p:cNvSpPr>
            <a:spLocks noGrp="1"/>
          </p:cNvSpPr>
          <p:nvPr>
            <p:ph idx="1"/>
          </p:nvPr>
        </p:nvSpPr>
        <p:spPr>
          <a:xfrm>
            <a:off x="129396" y="1242204"/>
            <a:ext cx="9687463" cy="5480861"/>
          </a:xfrm>
        </p:spPr>
        <p:txBody>
          <a:bodyPr>
            <a:noAutofit/>
          </a:bodyPr>
          <a:lstStyle/>
          <a:p>
            <a:r>
              <a:rPr lang="en-GB" i="1" dirty="0" smtClean="0"/>
              <a:t>Victims </a:t>
            </a:r>
            <a:r>
              <a:rPr lang="en-GB" i="1" dirty="0"/>
              <a:t>Charter and </a:t>
            </a:r>
            <a:r>
              <a:rPr lang="en-GB" i="1" dirty="0" smtClean="0"/>
              <a:t>representation </a:t>
            </a:r>
            <a:r>
              <a:rPr lang="en-GB" i="1" dirty="0"/>
              <a:t>of </a:t>
            </a:r>
            <a:r>
              <a:rPr lang="en-GB" i="1" dirty="0" smtClean="0"/>
              <a:t>victim </a:t>
            </a:r>
            <a:r>
              <a:rPr lang="en-GB" i="1" dirty="0"/>
              <a:t>in </a:t>
            </a:r>
            <a:r>
              <a:rPr lang="en-GB" i="1" dirty="0" smtClean="0"/>
              <a:t>MDB (p. 3)</a:t>
            </a:r>
            <a:endParaRPr lang="en-ZA" dirty="0"/>
          </a:p>
          <a:p>
            <a:r>
              <a:rPr lang="en-GB" i="1" dirty="0"/>
              <a:t>Concurrent </a:t>
            </a:r>
            <a:r>
              <a:rPr lang="en-GB" i="1" dirty="0" smtClean="0"/>
              <a:t>jurisdiction: civilian &amp; </a:t>
            </a:r>
            <a:r>
              <a:rPr lang="en-GB" i="1" dirty="0"/>
              <a:t>military courts </a:t>
            </a:r>
            <a:r>
              <a:rPr lang="en-GB" i="1" dirty="0" smtClean="0"/>
              <a:t>sexual offences</a:t>
            </a:r>
            <a:r>
              <a:rPr lang="en-GB" dirty="0"/>
              <a:t> </a:t>
            </a:r>
            <a:endParaRPr lang="en-ZA" dirty="0"/>
          </a:p>
          <a:p>
            <a:r>
              <a:rPr lang="en-GB" i="1" dirty="0"/>
              <a:t>Use of schedule 1 and 2 and </a:t>
            </a:r>
            <a:r>
              <a:rPr lang="en-GB" i="1" dirty="0" smtClean="0"/>
              <a:t>placing </a:t>
            </a:r>
            <a:r>
              <a:rPr lang="en-GB" i="1" dirty="0"/>
              <a:t>of sexual offences </a:t>
            </a:r>
            <a:r>
              <a:rPr lang="en-GB" i="1" dirty="0" smtClean="0"/>
              <a:t>&amp; SEA</a:t>
            </a:r>
            <a:endParaRPr lang="en-ZA" dirty="0"/>
          </a:p>
          <a:p>
            <a:r>
              <a:rPr lang="en-GB" i="1" dirty="0"/>
              <a:t>Suspension of members charged with sexual </a:t>
            </a:r>
            <a:r>
              <a:rPr lang="en-GB" i="1" dirty="0" smtClean="0"/>
              <a:t>offences </a:t>
            </a:r>
            <a:r>
              <a:rPr lang="en-GB" dirty="0" smtClean="0"/>
              <a:t>(</a:t>
            </a:r>
            <a:r>
              <a:rPr lang="en-GB" dirty="0"/>
              <a:t>p.4)</a:t>
            </a:r>
            <a:endParaRPr lang="en-ZA" dirty="0"/>
          </a:p>
          <a:p>
            <a:r>
              <a:rPr lang="en-GB" dirty="0"/>
              <a:t> </a:t>
            </a:r>
            <a:r>
              <a:rPr lang="en-GB" i="1" dirty="0" smtClean="0"/>
              <a:t>Holding </a:t>
            </a:r>
            <a:r>
              <a:rPr lang="en-GB" i="1" dirty="0"/>
              <a:t>superior officers to account for failing to report cases (Sections 65, 66, 67, 69 and 115</a:t>
            </a:r>
            <a:r>
              <a:rPr lang="en-GB" i="1" dirty="0" smtClean="0"/>
              <a:t>) (p.5)</a:t>
            </a:r>
            <a:endParaRPr lang="en-ZA" dirty="0"/>
          </a:p>
          <a:p>
            <a:r>
              <a:rPr lang="en-GB" i="1" dirty="0"/>
              <a:t> </a:t>
            </a:r>
            <a:r>
              <a:rPr lang="en-GB" i="1" dirty="0" smtClean="0"/>
              <a:t>Budget </a:t>
            </a:r>
            <a:r>
              <a:rPr lang="en-GB" i="1" dirty="0"/>
              <a:t>(</a:t>
            </a:r>
            <a:r>
              <a:rPr lang="en-GB" i="1" dirty="0" smtClean="0"/>
              <a:t>Memo </a:t>
            </a:r>
            <a:r>
              <a:rPr lang="en-GB" i="1" dirty="0"/>
              <a:t>p.111 Bill has no financial implications)</a:t>
            </a:r>
            <a:endParaRPr lang="en-ZA" dirty="0"/>
          </a:p>
          <a:p>
            <a:r>
              <a:rPr lang="en-GB" i="1" dirty="0"/>
              <a:t> </a:t>
            </a:r>
            <a:r>
              <a:rPr lang="en-GB" i="1" dirty="0" smtClean="0"/>
              <a:t>Command </a:t>
            </a:r>
            <a:r>
              <a:rPr lang="en-GB" i="1" dirty="0"/>
              <a:t>and control (Schedule 1 sections 19 </a:t>
            </a:r>
            <a:r>
              <a:rPr lang="en-GB" sz="2000" i="1" dirty="0" smtClean="0"/>
              <a:t>disobey lawful order </a:t>
            </a:r>
            <a:r>
              <a:rPr lang="en-GB" i="1" dirty="0" smtClean="0"/>
              <a:t>and 47 </a:t>
            </a:r>
            <a:r>
              <a:rPr lang="en-GB" sz="2400" dirty="0"/>
              <a:t>conduct to prejudice of military discipline</a:t>
            </a:r>
            <a:r>
              <a:rPr lang="en-GB" i="1" dirty="0" smtClean="0"/>
              <a:t>)</a:t>
            </a:r>
            <a:endParaRPr lang="en-ZA" dirty="0"/>
          </a:p>
          <a:p>
            <a:r>
              <a:rPr lang="en-GB" dirty="0"/>
              <a:t> </a:t>
            </a:r>
            <a:r>
              <a:rPr lang="en-GB" i="1" dirty="0" smtClean="0"/>
              <a:t>Linking </a:t>
            </a:r>
            <a:r>
              <a:rPr lang="en-GB" i="1" dirty="0"/>
              <a:t>to other Acts (Section 45 </a:t>
            </a:r>
            <a:r>
              <a:rPr lang="en-GB" sz="2400" i="1" dirty="0" smtClean="0"/>
              <a:t>unseemly behaviour </a:t>
            </a:r>
            <a:r>
              <a:rPr lang="en-GB" i="1" dirty="0" smtClean="0"/>
              <a:t>&amp; 68 </a:t>
            </a:r>
            <a:r>
              <a:rPr lang="en-GB" sz="2400" i="1" dirty="0" smtClean="0"/>
              <a:t>endangering morale of own forces or allies</a:t>
            </a:r>
            <a:r>
              <a:rPr lang="en-GB" i="1" dirty="0" smtClean="0"/>
              <a:t>)</a:t>
            </a:r>
            <a:endParaRPr lang="en-ZA" dirty="0"/>
          </a:p>
          <a:p>
            <a:pPr marL="0" lvl="0" indent="0">
              <a:buNone/>
            </a:pPr>
            <a:endParaRPr lang="en-GB" sz="2400" b="1" i="1" dirty="0" smtClean="0"/>
          </a:p>
        </p:txBody>
      </p:sp>
    </p:spTree>
    <p:extLst>
      <p:ext uri="{BB962C8B-B14F-4D97-AF65-F5344CB8AC3E}">
        <p14:creationId xmlns:p14="http://schemas.microsoft.com/office/powerpoint/2010/main" xmlns="" val="12119774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96" y="494524"/>
            <a:ext cx="8894123" cy="1092738"/>
          </a:xfrm>
        </p:spPr>
        <p:txBody>
          <a:bodyPr>
            <a:normAutofit/>
          </a:bodyPr>
          <a:lstStyle/>
          <a:p>
            <a:r>
              <a:rPr lang="en-GB" sz="3200" b="1" dirty="0"/>
              <a:t>2. 	MINISTERIAL TASK TEAM INVESTIGATING </a:t>
            </a:r>
            <a:r>
              <a:rPr lang="en-GB" sz="3200" b="1" dirty="0" smtClean="0"/>
              <a:t>	SEXUAL EXPLOITATION </a:t>
            </a:r>
            <a:r>
              <a:rPr lang="en-GB" sz="3200" b="1" dirty="0"/>
              <a:t>AND ABUSE (SEA)</a:t>
            </a:r>
            <a:endParaRPr lang="en-US" sz="3200" b="1" i="1" dirty="0"/>
          </a:p>
        </p:txBody>
      </p:sp>
      <p:sp>
        <p:nvSpPr>
          <p:cNvPr id="3" name="Content Placeholder 2"/>
          <p:cNvSpPr>
            <a:spLocks noGrp="1"/>
          </p:cNvSpPr>
          <p:nvPr>
            <p:ph idx="1"/>
          </p:nvPr>
        </p:nvSpPr>
        <p:spPr>
          <a:xfrm>
            <a:off x="224287" y="1699404"/>
            <a:ext cx="9529313" cy="5480861"/>
          </a:xfrm>
        </p:spPr>
        <p:txBody>
          <a:bodyPr>
            <a:noAutofit/>
          </a:bodyPr>
          <a:lstStyle/>
          <a:p>
            <a:pPr marL="0" lvl="0" indent="0">
              <a:buNone/>
            </a:pPr>
            <a:endParaRPr lang="en-GB" sz="3200" b="1" i="1" dirty="0" smtClean="0"/>
          </a:p>
          <a:p>
            <a:pPr marL="0" lvl="0" indent="0">
              <a:buNone/>
            </a:pPr>
            <a:r>
              <a:rPr lang="en-GB" sz="3200" b="1" i="1" dirty="0" smtClean="0"/>
              <a:t>Definitions</a:t>
            </a:r>
            <a:r>
              <a:rPr lang="en-GB" sz="3200" i="1" dirty="0"/>
              <a:t>: </a:t>
            </a:r>
            <a:r>
              <a:rPr lang="en-GB" sz="3200" i="1" dirty="0" smtClean="0"/>
              <a:t>T</a:t>
            </a:r>
            <a:r>
              <a:rPr lang="en-GB" sz="3200" dirty="0" smtClean="0"/>
              <a:t>o </a:t>
            </a:r>
            <a:r>
              <a:rPr lang="en-GB" sz="3200" dirty="0"/>
              <a:t>be included: </a:t>
            </a:r>
            <a:r>
              <a:rPr lang="en-GB" sz="3200" dirty="0" smtClean="0"/>
              <a:t>(p. 5)</a:t>
            </a:r>
            <a:endParaRPr lang="en-ZA" sz="3200" dirty="0"/>
          </a:p>
          <a:p>
            <a:pPr lvl="0"/>
            <a:r>
              <a:rPr lang="en-GB" sz="2400" dirty="0"/>
              <a:t>Fraternisation</a:t>
            </a:r>
            <a:endParaRPr lang="en-ZA" sz="2400" dirty="0"/>
          </a:p>
          <a:p>
            <a:pPr lvl="0"/>
            <a:r>
              <a:rPr lang="en-GB" sz="2400" dirty="0"/>
              <a:t>Sex work/prostitution</a:t>
            </a:r>
            <a:endParaRPr lang="en-ZA" sz="2400" dirty="0"/>
          </a:p>
          <a:p>
            <a:pPr lvl="0"/>
            <a:r>
              <a:rPr lang="en-GB" sz="2400" dirty="0"/>
              <a:t>Comrade</a:t>
            </a:r>
            <a:endParaRPr lang="en-ZA" sz="2400" dirty="0"/>
          </a:p>
          <a:p>
            <a:pPr lvl="0"/>
            <a:r>
              <a:rPr lang="en-GB" sz="2400" dirty="0"/>
              <a:t>Sexual harassment</a:t>
            </a:r>
            <a:endParaRPr lang="en-ZA" sz="2400" dirty="0"/>
          </a:p>
          <a:p>
            <a:pPr lvl="0"/>
            <a:r>
              <a:rPr lang="en-GB" sz="2400" dirty="0"/>
              <a:t>Military assessors</a:t>
            </a:r>
            <a:endParaRPr lang="en-ZA" sz="2400" dirty="0"/>
          </a:p>
          <a:p>
            <a:pPr lvl="0"/>
            <a:r>
              <a:rPr lang="en-GB" sz="2400" dirty="0"/>
              <a:t>Filing </a:t>
            </a:r>
            <a:r>
              <a:rPr lang="en-GB" sz="2400" dirty="0" smtClean="0"/>
              <a:t>–refer </a:t>
            </a:r>
            <a:r>
              <a:rPr lang="en-GB" sz="2400" dirty="0"/>
              <a:t>also </a:t>
            </a:r>
            <a:r>
              <a:rPr lang="en-GB" sz="2400" dirty="0" smtClean="0"/>
              <a:t>to </a:t>
            </a:r>
            <a:r>
              <a:rPr lang="en-GB" sz="2400" dirty="0"/>
              <a:t>electronic filing on personnel files</a:t>
            </a:r>
            <a:endParaRPr lang="en-ZA" sz="2400" dirty="0"/>
          </a:p>
          <a:p>
            <a:pPr marL="0" lvl="0" indent="0">
              <a:buNone/>
            </a:pPr>
            <a:endParaRPr lang="en-GB" sz="2400" b="1" i="1" dirty="0" smtClean="0"/>
          </a:p>
        </p:txBody>
      </p:sp>
    </p:spTree>
    <p:extLst>
      <p:ext uri="{BB962C8B-B14F-4D97-AF65-F5344CB8AC3E}">
        <p14:creationId xmlns:p14="http://schemas.microsoft.com/office/powerpoint/2010/main" xmlns="" val="5545195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96" y="209852"/>
            <a:ext cx="8894123" cy="1092738"/>
          </a:xfrm>
        </p:spPr>
        <p:txBody>
          <a:bodyPr>
            <a:normAutofit/>
          </a:bodyPr>
          <a:lstStyle/>
          <a:p>
            <a:r>
              <a:rPr lang="en-GB" sz="2800" b="1" dirty="0"/>
              <a:t>2. 	</a:t>
            </a:r>
            <a:r>
              <a:rPr lang="en-GB" sz="2800" b="1" dirty="0">
                <a:latin typeface="Arial" panose="020B0604020202020204" pitchFamily="34" charset="0"/>
                <a:cs typeface="Arial" panose="020B0604020202020204" pitchFamily="34" charset="0"/>
              </a:rPr>
              <a:t>MINISTERIAL TASK TEAM INVESTIGATING </a:t>
            </a:r>
            <a:r>
              <a:rPr lang="en-GB" sz="2800" b="1" dirty="0" smtClean="0">
                <a:latin typeface="Arial" panose="020B0604020202020204" pitchFamily="34" charset="0"/>
                <a:cs typeface="Arial" panose="020B0604020202020204" pitchFamily="34" charset="0"/>
              </a:rPr>
              <a:t/>
            </a:r>
            <a:br>
              <a:rPr lang="en-GB" sz="2800" b="1" dirty="0" smtClean="0">
                <a:latin typeface="Arial" panose="020B0604020202020204" pitchFamily="34" charset="0"/>
                <a:cs typeface="Arial" panose="020B0604020202020204" pitchFamily="34" charset="0"/>
              </a:rPr>
            </a:br>
            <a:r>
              <a:rPr lang="en-GB" sz="2800" b="1" dirty="0">
                <a:latin typeface="Arial" panose="020B0604020202020204" pitchFamily="34" charset="0"/>
                <a:cs typeface="Arial" panose="020B0604020202020204" pitchFamily="34" charset="0"/>
              </a:rPr>
              <a:t>	SEXUAL EXPLOITATION AND ABUSE (SEA)</a:t>
            </a:r>
            <a:endParaRPr lang="en-US" sz="2000" b="1" i="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4287" y="1385766"/>
            <a:ext cx="9529313" cy="5480861"/>
          </a:xfrm>
        </p:spPr>
        <p:txBody>
          <a:bodyPr>
            <a:noAutofit/>
          </a:bodyPr>
          <a:lstStyle/>
          <a:p>
            <a:r>
              <a:rPr lang="en-GB" i="1" dirty="0"/>
              <a:t>Section 45 Furnishing </a:t>
            </a:r>
            <a:r>
              <a:rPr lang="en-GB" i="1" dirty="0" smtClean="0"/>
              <a:t>particulars </a:t>
            </a:r>
            <a:r>
              <a:rPr lang="en-GB" i="1" dirty="0"/>
              <a:t>of trial by civilian </a:t>
            </a:r>
            <a:r>
              <a:rPr lang="en-GB" i="1" dirty="0" smtClean="0"/>
              <a:t>court (p. 6)</a:t>
            </a:r>
            <a:endParaRPr lang="en-ZA" dirty="0"/>
          </a:p>
          <a:p>
            <a:r>
              <a:rPr lang="en-GB" dirty="0"/>
              <a:t> </a:t>
            </a:r>
            <a:r>
              <a:rPr lang="en-GB" i="1" dirty="0" smtClean="0"/>
              <a:t>Section </a:t>
            </a:r>
            <a:r>
              <a:rPr lang="en-GB" i="1" dirty="0"/>
              <a:t>68 Powers in respect of prints, photographs and samples of accused without </a:t>
            </a:r>
            <a:r>
              <a:rPr lang="en-GB" i="1" dirty="0" smtClean="0"/>
              <a:t>warrant </a:t>
            </a:r>
            <a:endParaRPr lang="en-ZA" dirty="0"/>
          </a:p>
          <a:p>
            <a:r>
              <a:rPr lang="en-GB" dirty="0"/>
              <a:t> </a:t>
            </a:r>
            <a:r>
              <a:rPr lang="en-GB" i="1" dirty="0" smtClean="0"/>
              <a:t>Section </a:t>
            </a:r>
            <a:r>
              <a:rPr lang="en-GB" i="1" dirty="0"/>
              <a:t>93 Declaratory orders</a:t>
            </a:r>
            <a:endParaRPr lang="en-ZA" dirty="0"/>
          </a:p>
          <a:p>
            <a:r>
              <a:rPr lang="en-GB" dirty="0"/>
              <a:t> </a:t>
            </a:r>
            <a:r>
              <a:rPr lang="en-GB" i="1" dirty="0" smtClean="0"/>
              <a:t>Section </a:t>
            </a:r>
            <a:r>
              <a:rPr lang="en-GB" i="1" dirty="0"/>
              <a:t>149 and 150 – Military order policing capability and crime investigation capability</a:t>
            </a:r>
            <a:endParaRPr lang="en-ZA" dirty="0"/>
          </a:p>
          <a:p>
            <a:r>
              <a:rPr lang="en-GB" i="1" dirty="0"/>
              <a:t> </a:t>
            </a:r>
            <a:r>
              <a:rPr lang="en-GB" i="1" dirty="0" smtClean="0"/>
              <a:t>Schedule </a:t>
            </a:r>
            <a:r>
              <a:rPr lang="en-GB" i="1" dirty="0"/>
              <a:t>1 General</a:t>
            </a:r>
            <a:endParaRPr lang="en-ZA" dirty="0"/>
          </a:p>
          <a:p>
            <a:r>
              <a:rPr lang="en-GB" dirty="0"/>
              <a:t> </a:t>
            </a:r>
            <a:r>
              <a:rPr lang="en-GB" i="1" dirty="0" smtClean="0"/>
              <a:t>Schedule </a:t>
            </a:r>
            <a:r>
              <a:rPr lang="en-GB" i="1" dirty="0"/>
              <a:t>1 Section 63</a:t>
            </a:r>
            <a:endParaRPr lang="en-ZA" dirty="0"/>
          </a:p>
          <a:p>
            <a:r>
              <a:rPr lang="en-GB" dirty="0"/>
              <a:t> </a:t>
            </a:r>
            <a:r>
              <a:rPr lang="en-GB" i="1" dirty="0" smtClean="0"/>
              <a:t>Schedule </a:t>
            </a:r>
            <a:r>
              <a:rPr lang="en-GB" i="1" dirty="0"/>
              <a:t>2 Section 8 </a:t>
            </a:r>
            <a:r>
              <a:rPr lang="en-GB" i="1" dirty="0" smtClean="0"/>
              <a:t>(p. 7)</a:t>
            </a:r>
            <a:endParaRPr lang="en-GB" sz="2400" i="1" dirty="0" smtClean="0"/>
          </a:p>
        </p:txBody>
      </p:sp>
    </p:spTree>
    <p:extLst>
      <p:ext uri="{BB962C8B-B14F-4D97-AF65-F5344CB8AC3E}">
        <p14:creationId xmlns:p14="http://schemas.microsoft.com/office/powerpoint/2010/main" xmlns="" val="34322084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96" y="209852"/>
            <a:ext cx="8894123" cy="1092738"/>
          </a:xfrm>
        </p:spPr>
        <p:txBody>
          <a:bodyPr>
            <a:normAutofit/>
          </a:bodyPr>
          <a:lstStyle/>
          <a:p>
            <a:r>
              <a:rPr lang="en-US" sz="3200" b="1" i="1" dirty="0" smtClean="0"/>
              <a:t>	</a:t>
            </a:r>
            <a:r>
              <a:rPr lang="en-US" sz="3200" b="1" dirty="0" smtClean="0">
                <a:latin typeface="Arial" panose="020B0604020202020204" pitchFamily="34" charset="0"/>
                <a:cs typeface="Arial" panose="020B0604020202020204" pitchFamily="34" charset="0"/>
              </a:rPr>
              <a:t>3. 	S THOMPSON</a:t>
            </a:r>
            <a:endParaRPr lang="en-US" sz="20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4287" y="1242204"/>
            <a:ext cx="9529313" cy="5480861"/>
          </a:xfrm>
        </p:spPr>
        <p:txBody>
          <a:bodyPr>
            <a:noAutofit/>
          </a:bodyPr>
          <a:lstStyle/>
          <a:p>
            <a:pPr lvl="0"/>
            <a:r>
              <a:rPr lang="en-GB" dirty="0"/>
              <a:t>No consultation or inputs provided to internal stakeholders within </a:t>
            </a:r>
            <a:r>
              <a:rPr lang="en-GB" dirty="0" smtClean="0"/>
              <a:t>DOD </a:t>
            </a:r>
            <a:r>
              <a:rPr lang="en-GB" dirty="0"/>
              <a:t>to comment on.</a:t>
            </a:r>
            <a:endParaRPr lang="en-ZA" dirty="0"/>
          </a:p>
          <a:p>
            <a:pPr lvl="0"/>
            <a:r>
              <a:rPr lang="en-GB" dirty="0" smtClean="0"/>
              <a:t>Questions </a:t>
            </a:r>
            <a:r>
              <a:rPr lang="en-GB" dirty="0"/>
              <a:t>around the understanding of the Military Command Council regarding the Defence Force in a democracy state.</a:t>
            </a:r>
            <a:endParaRPr lang="en-ZA" dirty="0"/>
          </a:p>
          <a:p>
            <a:pPr lvl="0"/>
            <a:r>
              <a:rPr lang="en-GB" dirty="0" smtClean="0"/>
              <a:t>Whether </a:t>
            </a:r>
            <a:r>
              <a:rPr lang="en-GB" dirty="0"/>
              <a:t>costing to implement the Bill was done and whether the DOD has such funds available.</a:t>
            </a:r>
            <a:endParaRPr lang="en-ZA" dirty="0"/>
          </a:p>
          <a:p>
            <a:r>
              <a:rPr lang="en-GB" dirty="0" smtClean="0"/>
              <a:t>Appointment </a:t>
            </a:r>
            <a:r>
              <a:rPr lang="en-GB" dirty="0"/>
              <a:t>of the Judge Advocate General (</a:t>
            </a:r>
            <a:r>
              <a:rPr lang="en-GB" dirty="0" smtClean="0"/>
              <a:t>JAG</a:t>
            </a:r>
          </a:p>
          <a:p>
            <a:pPr lvl="1"/>
            <a:r>
              <a:rPr lang="en-GB" dirty="0" smtClean="0"/>
              <a:t>Constitution </a:t>
            </a:r>
            <a:r>
              <a:rPr lang="en-GB" dirty="0"/>
              <a:t>(</a:t>
            </a:r>
            <a:r>
              <a:rPr lang="en-GB" dirty="0" smtClean="0"/>
              <a:t>Sec </a:t>
            </a:r>
            <a:r>
              <a:rPr lang="en-GB" dirty="0"/>
              <a:t>174(6) </a:t>
            </a:r>
            <a:r>
              <a:rPr lang="en-GB" dirty="0" smtClean="0"/>
              <a:t>President </a:t>
            </a:r>
            <a:r>
              <a:rPr lang="en-GB" dirty="0"/>
              <a:t>appoints judges but the Bill provides for the Minister to appoint the JAG (Clause 28(1</a:t>
            </a:r>
            <a:r>
              <a:rPr lang="en-GB" dirty="0" smtClean="0"/>
              <a:t>);</a:t>
            </a:r>
            <a:r>
              <a:rPr lang="en-GB" dirty="0"/>
              <a:t> </a:t>
            </a:r>
            <a:endParaRPr lang="en-ZA" dirty="0"/>
          </a:p>
          <a:p>
            <a:pPr lvl="1"/>
            <a:r>
              <a:rPr lang="en-GB" dirty="0"/>
              <a:t>Questions around </a:t>
            </a:r>
            <a:r>
              <a:rPr lang="en-GB" dirty="0" smtClean="0"/>
              <a:t>appointment </a:t>
            </a:r>
            <a:r>
              <a:rPr lang="en-GB" dirty="0"/>
              <a:t>criteria for </a:t>
            </a:r>
            <a:r>
              <a:rPr lang="en-GB" dirty="0" smtClean="0"/>
              <a:t>JAG </a:t>
            </a:r>
            <a:r>
              <a:rPr lang="en-GB" dirty="0"/>
              <a:t>as </a:t>
            </a:r>
            <a:r>
              <a:rPr lang="en-GB" dirty="0" smtClean="0"/>
              <a:t>impression </a:t>
            </a:r>
            <a:r>
              <a:rPr lang="en-GB" dirty="0"/>
              <a:t>is that the criteria were tailored to suit the current Adjutant </a:t>
            </a:r>
            <a:r>
              <a:rPr lang="en-GB" dirty="0" smtClean="0"/>
              <a:t>General.</a:t>
            </a:r>
          </a:p>
          <a:p>
            <a:pPr lvl="1"/>
            <a:r>
              <a:rPr lang="en-GB" dirty="0" smtClean="0"/>
              <a:t>Clause </a:t>
            </a:r>
            <a:r>
              <a:rPr lang="en-GB" dirty="0"/>
              <a:t>28(5) (a) states </a:t>
            </a:r>
            <a:r>
              <a:rPr lang="en-GB" dirty="0" smtClean="0"/>
              <a:t>salary </a:t>
            </a:r>
            <a:r>
              <a:rPr lang="en-GB" dirty="0"/>
              <a:t>of </a:t>
            </a:r>
            <a:r>
              <a:rPr lang="en-GB" dirty="0" smtClean="0"/>
              <a:t>JAG </a:t>
            </a:r>
            <a:r>
              <a:rPr lang="en-GB" dirty="0"/>
              <a:t>must not be less than that of a judge of </a:t>
            </a:r>
            <a:r>
              <a:rPr lang="en-GB" dirty="0" smtClean="0"/>
              <a:t>High </a:t>
            </a:r>
            <a:r>
              <a:rPr lang="en-GB" dirty="0"/>
              <a:t>Court. Questions raised relate to how this was determined </a:t>
            </a:r>
            <a:endParaRPr lang="en-GB" sz="4400" b="1" i="1" dirty="0" smtClean="0"/>
          </a:p>
        </p:txBody>
      </p:sp>
    </p:spTree>
    <p:extLst>
      <p:ext uri="{BB962C8B-B14F-4D97-AF65-F5344CB8AC3E}">
        <p14:creationId xmlns:p14="http://schemas.microsoft.com/office/powerpoint/2010/main" xmlns="" val="18914021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3658"/>
            <a:ext cx="8894123" cy="1092738"/>
          </a:xfrm>
        </p:spPr>
        <p:txBody>
          <a:bodyPr>
            <a:normAutofit/>
          </a:bodyPr>
          <a:lstStyle/>
          <a:p>
            <a:r>
              <a:rPr lang="en-GB" sz="3600" b="1" dirty="0" smtClean="0"/>
              <a:t>4.	DIRECTOR </a:t>
            </a:r>
            <a:r>
              <a:rPr lang="en-GB" sz="3600" b="1" dirty="0"/>
              <a:t>MILITARY </a:t>
            </a:r>
            <a:r>
              <a:rPr lang="en-GB" sz="3600" b="1" dirty="0" smtClean="0"/>
              <a:t/>
            </a:r>
            <a:br>
              <a:rPr lang="en-GB" sz="3600" b="1" dirty="0" smtClean="0"/>
            </a:br>
            <a:r>
              <a:rPr lang="en-GB" sz="3600" b="1" dirty="0" smtClean="0"/>
              <a:t>	PROSECUTIONS </a:t>
            </a:r>
            <a:r>
              <a:rPr lang="en-GB" sz="3600" b="1" dirty="0"/>
              <a:t>DIRECTORATE</a:t>
            </a:r>
            <a:endParaRPr lang="en-US" sz="1600" b="1" i="1" dirty="0"/>
          </a:p>
        </p:txBody>
      </p:sp>
      <p:sp>
        <p:nvSpPr>
          <p:cNvPr id="3" name="Content Placeholder 2"/>
          <p:cNvSpPr>
            <a:spLocks noGrp="1"/>
          </p:cNvSpPr>
          <p:nvPr>
            <p:ph idx="1"/>
          </p:nvPr>
        </p:nvSpPr>
        <p:spPr>
          <a:xfrm>
            <a:off x="224287" y="1526876"/>
            <a:ext cx="9529313" cy="5480861"/>
          </a:xfrm>
        </p:spPr>
        <p:txBody>
          <a:bodyPr>
            <a:noAutofit/>
          </a:bodyPr>
          <a:lstStyle/>
          <a:p>
            <a:pPr marL="0" indent="0">
              <a:buNone/>
            </a:pPr>
            <a:r>
              <a:rPr lang="en-GB" b="1" i="1" dirty="0"/>
              <a:t>Directorates</a:t>
            </a:r>
            <a:endParaRPr lang="en-ZA" dirty="0"/>
          </a:p>
          <a:p>
            <a:pPr marL="0" indent="0">
              <a:buNone/>
            </a:pPr>
            <a:r>
              <a:rPr lang="en-GB" sz="2400" dirty="0" smtClean="0"/>
              <a:t>Bill </a:t>
            </a:r>
            <a:r>
              <a:rPr lang="en-GB" sz="2400" dirty="0"/>
              <a:t>does not address </a:t>
            </a:r>
            <a:r>
              <a:rPr lang="en-GB" sz="2400" dirty="0" smtClean="0"/>
              <a:t>creation </a:t>
            </a:r>
            <a:r>
              <a:rPr lang="en-GB" sz="2400" dirty="0"/>
              <a:t>of </a:t>
            </a:r>
            <a:r>
              <a:rPr lang="en-GB" sz="2400" dirty="0" smtClean="0"/>
              <a:t>2 new </a:t>
            </a:r>
            <a:r>
              <a:rPr lang="en-GB" sz="2400" dirty="0"/>
              <a:t>directorates i.e. Director Military of Administration of Justice </a:t>
            </a:r>
            <a:r>
              <a:rPr lang="en-GB" sz="2400" dirty="0" smtClean="0"/>
              <a:t>&amp; the  </a:t>
            </a:r>
            <a:r>
              <a:rPr lang="en-GB" sz="2400" dirty="0"/>
              <a:t>Directorate Research and Development. </a:t>
            </a:r>
            <a:r>
              <a:rPr lang="en-GB" sz="2400" dirty="0" smtClean="0"/>
              <a:t> It </a:t>
            </a:r>
            <a:r>
              <a:rPr lang="en-GB" sz="2400" dirty="0"/>
              <a:t>suggests that these directorates should be addressed in terms of Chapter 3 of this Bill.				</a:t>
            </a:r>
            <a:r>
              <a:rPr lang="en-GB" dirty="0"/>
              <a:t>					</a:t>
            </a:r>
            <a:endParaRPr lang="en-ZA" dirty="0"/>
          </a:p>
          <a:p>
            <a:pPr marL="0" indent="0">
              <a:buNone/>
            </a:pPr>
            <a:r>
              <a:rPr lang="en-GB" b="1" i="1" dirty="0"/>
              <a:t>Definitions</a:t>
            </a:r>
            <a:endParaRPr lang="en-ZA" dirty="0"/>
          </a:p>
          <a:p>
            <a:pPr marL="0" indent="0">
              <a:buNone/>
            </a:pPr>
            <a:r>
              <a:rPr lang="en-GB" sz="2400" b="1" dirty="0" smtClean="0"/>
              <a:t>Chaplain</a:t>
            </a:r>
            <a:r>
              <a:rPr lang="en-GB" sz="2400" dirty="0" smtClean="0"/>
              <a:t> defined </a:t>
            </a:r>
            <a:r>
              <a:rPr lang="en-GB" sz="2400" dirty="0"/>
              <a:t>as an officer but </a:t>
            </a:r>
            <a:r>
              <a:rPr lang="en-GB" sz="2400" dirty="0" smtClean="0"/>
              <a:t>no </a:t>
            </a:r>
            <a:r>
              <a:rPr lang="en-GB" sz="2400" dirty="0"/>
              <a:t>specific </a:t>
            </a:r>
            <a:r>
              <a:rPr lang="en-GB" sz="2400" dirty="0" smtClean="0"/>
              <a:t>rank – seek clarity.(p.1) </a:t>
            </a:r>
          </a:p>
          <a:p>
            <a:pPr marL="0" indent="0">
              <a:buNone/>
            </a:pPr>
            <a:r>
              <a:rPr lang="en-GB" sz="2400" b="1" dirty="0" smtClean="0"/>
              <a:t>Commanding </a:t>
            </a:r>
            <a:r>
              <a:rPr lang="en-GB" sz="2400" b="1" dirty="0"/>
              <a:t>Officer </a:t>
            </a:r>
            <a:r>
              <a:rPr lang="en-GB" sz="2400" dirty="0"/>
              <a:t>definition refers to a unit. </a:t>
            </a:r>
            <a:r>
              <a:rPr lang="en-GB" sz="2400" dirty="0" smtClean="0"/>
              <a:t>Can include any entity </a:t>
            </a:r>
            <a:r>
              <a:rPr lang="en-GB" sz="2400" dirty="0"/>
              <a:t>under command of </a:t>
            </a:r>
            <a:r>
              <a:rPr lang="en-GB" sz="2400" dirty="0" smtClean="0"/>
              <a:t>JAG </a:t>
            </a:r>
            <a:r>
              <a:rPr lang="en-GB" sz="2400" dirty="0"/>
              <a:t>or local representative </a:t>
            </a:r>
            <a:r>
              <a:rPr lang="en-GB" sz="2400" dirty="0" smtClean="0"/>
              <a:t>etc. </a:t>
            </a:r>
          </a:p>
          <a:p>
            <a:pPr marL="0" indent="0">
              <a:buNone/>
            </a:pPr>
            <a:r>
              <a:rPr lang="en-ZA" sz="2400" b="1" dirty="0" smtClean="0"/>
              <a:t>“Service” and “on service”</a:t>
            </a:r>
            <a:r>
              <a:rPr lang="en-ZA" sz="2400" dirty="0" smtClean="0"/>
              <a:t> need to be defined </a:t>
            </a:r>
            <a:r>
              <a:rPr lang="en-GB" sz="2400" dirty="0"/>
              <a:t>(</a:t>
            </a:r>
            <a:r>
              <a:rPr lang="en-GB" sz="2400" dirty="0" smtClean="0"/>
              <a:t>p.2 &amp;3)</a:t>
            </a:r>
            <a:endParaRPr lang="en-ZA" sz="2400" dirty="0"/>
          </a:p>
          <a:p>
            <a:pPr marL="0" indent="0">
              <a:buNone/>
            </a:pPr>
            <a:r>
              <a:rPr lang="en-GB" sz="2400" b="1" i="1" dirty="0" smtClean="0"/>
              <a:t>Define </a:t>
            </a:r>
            <a:r>
              <a:rPr lang="en-GB" sz="2400" dirty="0"/>
              <a:t>Court of Senior Military Judge </a:t>
            </a:r>
            <a:r>
              <a:rPr lang="en-GB" sz="2400" dirty="0" smtClean="0"/>
              <a:t>&amp; </a:t>
            </a:r>
            <a:r>
              <a:rPr lang="en-GB" sz="2400" dirty="0"/>
              <a:t>Court of Military </a:t>
            </a:r>
            <a:r>
              <a:rPr lang="en-GB" sz="2400" dirty="0" smtClean="0"/>
              <a:t>Judge (p.3)</a:t>
            </a:r>
            <a:endParaRPr lang="en-GB" sz="2400" b="1" i="1" dirty="0" smtClean="0"/>
          </a:p>
        </p:txBody>
      </p:sp>
    </p:spTree>
    <p:extLst>
      <p:ext uri="{BB962C8B-B14F-4D97-AF65-F5344CB8AC3E}">
        <p14:creationId xmlns:p14="http://schemas.microsoft.com/office/powerpoint/2010/main" xmlns="" val="20384598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96" y="221296"/>
            <a:ext cx="8894123" cy="1092738"/>
          </a:xfrm>
        </p:spPr>
        <p:txBody>
          <a:bodyPr>
            <a:normAutofit/>
          </a:bodyPr>
          <a:lstStyle/>
          <a:p>
            <a:r>
              <a:rPr lang="en-GB" sz="3600" b="1" dirty="0"/>
              <a:t>4.	DIRECTOR MILITARY </a:t>
            </a:r>
            <a:br>
              <a:rPr lang="en-GB" sz="3600" b="1" dirty="0"/>
            </a:br>
            <a:r>
              <a:rPr lang="en-GB" sz="3600" b="1" dirty="0"/>
              <a:t>	PROSECUTIONS </a:t>
            </a:r>
            <a:r>
              <a:rPr lang="en-GB" sz="3600" b="1" dirty="0" smtClean="0"/>
              <a:t>DIRECTORATE</a:t>
            </a:r>
            <a:endParaRPr lang="en-US" sz="1600" b="1" i="1" dirty="0"/>
          </a:p>
        </p:txBody>
      </p:sp>
      <p:sp>
        <p:nvSpPr>
          <p:cNvPr id="3" name="Content Placeholder 2"/>
          <p:cNvSpPr>
            <a:spLocks noGrp="1"/>
          </p:cNvSpPr>
          <p:nvPr>
            <p:ph idx="1"/>
          </p:nvPr>
        </p:nvSpPr>
        <p:spPr>
          <a:xfrm>
            <a:off x="129397" y="1314034"/>
            <a:ext cx="9624204" cy="5480861"/>
          </a:xfrm>
        </p:spPr>
        <p:txBody>
          <a:bodyPr>
            <a:noAutofit/>
          </a:bodyPr>
          <a:lstStyle/>
          <a:p>
            <a:pPr marL="0" indent="0">
              <a:buNone/>
            </a:pPr>
            <a:r>
              <a:rPr lang="en-GB" sz="2400" b="1" i="1" dirty="0" smtClean="0"/>
              <a:t>Chapter 2 (p.2)</a:t>
            </a:r>
          </a:p>
          <a:p>
            <a:r>
              <a:rPr lang="en-GB" sz="2400" i="1" dirty="0" smtClean="0"/>
              <a:t>Clause 9(1)Sexual offences in RSA tried by civilian court – Bill change this?</a:t>
            </a:r>
          </a:p>
          <a:p>
            <a:r>
              <a:rPr lang="en-GB" sz="2400" i="1" dirty="0" smtClean="0"/>
              <a:t>Clauses 11, 12, 13 do not address dissenting views amongst CMA panel</a:t>
            </a:r>
          </a:p>
          <a:p>
            <a:r>
              <a:rPr lang="en-GB" sz="2400" i="1" dirty="0" smtClean="0"/>
              <a:t>Clause 20 &amp; 21 same as above re CSMJ</a:t>
            </a:r>
          </a:p>
          <a:p>
            <a:r>
              <a:rPr lang="en-GB" sz="2400" i="1" dirty="0" smtClean="0"/>
              <a:t>Clause 21 ASSESSORS – require guidelines for appointment </a:t>
            </a:r>
          </a:p>
          <a:p>
            <a:r>
              <a:rPr lang="en-GB" sz="2400" i="1" dirty="0" smtClean="0"/>
              <a:t>Clause 25(1) accused no longer in service – clarity for interpretation </a:t>
            </a:r>
          </a:p>
          <a:p>
            <a:r>
              <a:rPr lang="en-GB" sz="2400" i="1" dirty="0"/>
              <a:t>Clause </a:t>
            </a:r>
            <a:r>
              <a:rPr lang="en-GB" sz="2400" i="1" dirty="0" smtClean="0"/>
              <a:t>24 &amp; 25 jurisdiction of courts – role of pre-trial irregularities </a:t>
            </a:r>
          </a:p>
          <a:p>
            <a:r>
              <a:rPr lang="en-GB" sz="2400" i="1" dirty="0" smtClean="0"/>
              <a:t>Clause 26 – equates period of default to days accused evades arraignment</a:t>
            </a:r>
          </a:p>
          <a:p>
            <a:r>
              <a:rPr lang="en-GB" sz="2400" i="1" dirty="0" smtClean="0"/>
              <a:t>Clause 29 (3) &amp; 30 – Inquiry to be done conjunction Ethics Committee (p. 3)</a:t>
            </a:r>
          </a:p>
          <a:p>
            <a:r>
              <a:rPr lang="en-GB" sz="2400" i="1" dirty="0" smtClean="0"/>
              <a:t>Clause 83 &amp; 84 contrast sections 35, 10, 12 13 of Constitution </a:t>
            </a:r>
            <a:r>
              <a:rPr lang="en-GB" sz="2000" i="1" dirty="0" smtClean="0"/>
              <a:t>(legal representation &amp; sentences)</a:t>
            </a:r>
            <a:endParaRPr lang="en-GB" sz="2400" i="1" dirty="0" smtClean="0"/>
          </a:p>
          <a:p>
            <a:r>
              <a:rPr lang="en-GB" sz="2400" i="1" dirty="0" smtClean="0"/>
              <a:t>Clause 104 Extend right to review to State </a:t>
            </a:r>
            <a:r>
              <a:rPr lang="en-GB" sz="2000" i="1" dirty="0" smtClean="0"/>
              <a:t>(acquittal not subject to review)</a:t>
            </a:r>
            <a:endParaRPr lang="en-GB" sz="2400" i="1" dirty="0" smtClean="0"/>
          </a:p>
          <a:p>
            <a:endParaRPr lang="en-GB" sz="2400" i="1" dirty="0" smtClean="0"/>
          </a:p>
          <a:p>
            <a:endParaRPr lang="en-GB" sz="2400" i="1" dirty="0" smtClean="0"/>
          </a:p>
          <a:p>
            <a:endParaRPr lang="en-GB" sz="2400" i="1" dirty="0" smtClean="0"/>
          </a:p>
        </p:txBody>
      </p:sp>
    </p:spTree>
    <p:extLst>
      <p:ext uri="{BB962C8B-B14F-4D97-AF65-F5344CB8AC3E}">
        <p14:creationId xmlns:p14="http://schemas.microsoft.com/office/powerpoint/2010/main" xmlns="" val="1399460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96" y="221296"/>
            <a:ext cx="8894123" cy="1092738"/>
          </a:xfrm>
        </p:spPr>
        <p:txBody>
          <a:bodyPr>
            <a:normAutofit/>
          </a:bodyPr>
          <a:lstStyle/>
          <a:p>
            <a:r>
              <a:rPr lang="en-GB" sz="3600" b="1" dirty="0"/>
              <a:t>4.	DIRECTOR MILITARY </a:t>
            </a:r>
            <a:br>
              <a:rPr lang="en-GB" sz="3600" b="1" dirty="0"/>
            </a:br>
            <a:r>
              <a:rPr lang="en-GB" sz="3600" b="1" dirty="0"/>
              <a:t>	PROSECUTIONS </a:t>
            </a:r>
            <a:r>
              <a:rPr lang="en-GB" sz="3600" b="1" dirty="0" smtClean="0"/>
              <a:t>DIRECTORATE</a:t>
            </a:r>
            <a:endParaRPr lang="en-US" sz="1600" b="1" i="1" dirty="0"/>
          </a:p>
        </p:txBody>
      </p:sp>
      <p:sp>
        <p:nvSpPr>
          <p:cNvPr id="3" name="Content Placeholder 2"/>
          <p:cNvSpPr>
            <a:spLocks noGrp="1"/>
          </p:cNvSpPr>
          <p:nvPr>
            <p:ph idx="1"/>
          </p:nvPr>
        </p:nvSpPr>
        <p:spPr>
          <a:xfrm>
            <a:off x="129397" y="1242204"/>
            <a:ext cx="9624204" cy="5480861"/>
          </a:xfrm>
        </p:spPr>
        <p:txBody>
          <a:bodyPr>
            <a:noAutofit/>
          </a:bodyPr>
          <a:lstStyle/>
          <a:p>
            <a:pPr marL="0" indent="0">
              <a:buNone/>
            </a:pPr>
            <a:r>
              <a:rPr lang="en-GB" b="1" i="1" u="sng" dirty="0"/>
              <a:t>Schedule 1</a:t>
            </a:r>
            <a:r>
              <a:rPr lang="en-GB" b="1" i="1" dirty="0"/>
              <a:t>.</a:t>
            </a:r>
            <a:endParaRPr lang="en-ZA" dirty="0"/>
          </a:p>
          <a:p>
            <a:r>
              <a:rPr lang="en-GB" b="1" dirty="0"/>
              <a:t>C</a:t>
            </a:r>
            <a:r>
              <a:rPr lang="en-GB" sz="2400" b="1" dirty="0"/>
              <a:t>lause 18 (2</a:t>
            </a:r>
            <a:r>
              <a:rPr lang="en-GB" sz="2400" b="1" dirty="0" smtClean="0"/>
              <a:t>).</a:t>
            </a:r>
            <a:r>
              <a:rPr lang="en-GB" sz="2000" dirty="0" smtClean="0"/>
              <a:t>(malingering)</a:t>
            </a:r>
            <a:r>
              <a:rPr lang="en-GB" sz="2400" dirty="0" smtClean="0"/>
              <a:t> </a:t>
            </a:r>
            <a:r>
              <a:rPr lang="en-GB" sz="2400" dirty="0"/>
              <a:t>Issue might relate to mental illness	</a:t>
            </a:r>
            <a:endParaRPr lang="en-ZA" sz="2400" dirty="0"/>
          </a:p>
          <a:p>
            <a:r>
              <a:rPr lang="en-GB" sz="2400" b="1" dirty="0"/>
              <a:t>Clause 34.</a:t>
            </a:r>
            <a:r>
              <a:rPr lang="en-GB" sz="2400" dirty="0"/>
              <a:t> </a:t>
            </a:r>
            <a:r>
              <a:rPr lang="en-GB" sz="2400" dirty="0" smtClean="0"/>
              <a:t>(o</a:t>
            </a:r>
            <a:r>
              <a:rPr lang="en-GB" sz="2000" dirty="0" smtClean="0"/>
              <a:t>ffences relating to military courts</a:t>
            </a:r>
            <a:r>
              <a:rPr lang="en-GB" sz="2400" dirty="0" smtClean="0"/>
              <a:t>) 					All </a:t>
            </a:r>
            <a:r>
              <a:rPr lang="en-GB" sz="2400" dirty="0"/>
              <a:t>in </a:t>
            </a:r>
            <a:r>
              <a:rPr lang="en-GB" sz="2400" i="1" dirty="0"/>
              <a:t>facie curia</a:t>
            </a:r>
            <a:r>
              <a:rPr lang="en-GB" sz="2400" dirty="0"/>
              <a:t> offences should immediately be tried in court</a:t>
            </a:r>
            <a:r>
              <a:rPr lang="en-GB" sz="2400" dirty="0" smtClean="0"/>
              <a:t>.</a:t>
            </a:r>
            <a:endParaRPr lang="en-ZA" sz="2400" dirty="0"/>
          </a:p>
          <a:p>
            <a:r>
              <a:rPr lang="en-GB" sz="2400" b="1" dirty="0"/>
              <a:t>Clause 47 (1) (</a:t>
            </a:r>
            <a:r>
              <a:rPr lang="en-GB" sz="2400" b="1" dirty="0" smtClean="0"/>
              <a:t>e</a:t>
            </a:r>
            <a:r>
              <a:rPr lang="en-GB" sz="2000" dirty="0" smtClean="0"/>
              <a:t>).(</a:t>
            </a:r>
            <a:r>
              <a:rPr lang="en-GB" sz="1800" dirty="0" smtClean="0"/>
              <a:t>conduct to prejudice of military discipline)</a:t>
            </a:r>
            <a:r>
              <a:rPr lang="en-GB" sz="2400" dirty="0" smtClean="0"/>
              <a:t> 				Very </a:t>
            </a:r>
            <a:r>
              <a:rPr lang="en-GB" sz="2400" dirty="0"/>
              <a:t>vague and undesirable.			</a:t>
            </a:r>
            <a:endParaRPr lang="en-ZA" sz="2400" dirty="0"/>
          </a:p>
          <a:p>
            <a:r>
              <a:rPr lang="en-GB" sz="2400" b="1" dirty="0"/>
              <a:t>Clause 48.</a:t>
            </a:r>
            <a:r>
              <a:rPr lang="en-GB" sz="2400" dirty="0"/>
              <a:t> </a:t>
            </a:r>
            <a:r>
              <a:rPr lang="en-GB" sz="2400" dirty="0" smtClean="0"/>
              <a:t>(offences under customary international law etc outside RSA) 	Should </a:t>
            </a:r>
            <a:r>
              <a:rPr lang="en-GB" sz="2400" dirty="0"/>
              <a:t>not be an offence. </a:t>
            </a:r>
            <a:endParaRPr lang="en-ZA" sz="2400" dirty="0"/>
          </a:p>
          <a:p>
            <a:r>
              <a:rPr lang="en-GB" sz="2400" b="1" dirty="0"/>
              <a:t>Clause 54.</a:t>
            </a:r>
            <a:r>
              <a:rPr lang="en-GB" sz="2400" dirty="0"/>
              <a:t> </a:t>
            </a:r>
            <a:r>
              <a:rPr lang="en-GB" sz="2000" dirty="0" smtClean="0"/>
              <a:t>(Participation peaceful &amp; unarmed assembly, demonstration etc)	</a:t>
            </a:r>
            <a:r>
              <a:rPr lang="en-GB" sz="2400" dirty="0" smtClean="0"/>
              <a:t>   	Clash </a:t>
            </a:r>
            <a:r>
              <a:rPr lang="en-GB" sz="2400" dirty="0"/>
              <a:t>with Clause 49 Defence Act 2002 &amp; Ch. 20 of regulations? </a:t>
            </a:r>
            <a:endParaRPr lang="en-ZA" sz="2400" dirty="0" smtClean="0"/>
          </a:p>
          <a:p>
            <a:r>
              <a:rPr lang="en-GB" sz="2400" b="1" dirty="0" smtClean="0"/>
              <a:t>Clause 58.</a:t>
            </a:r>
            <a:r>
              <a:rPr lang="en-GB" sz="2400" dirty="0" smtClean="0"/>
              <a:t> </a:t>
            </a:r>
            <a:r>
              <a:rPr lang="en-GB" sz="2400" dirty="0"/>
              <a:t>(Sublet, prohibited business – not exceeding </a:t>
            </a:r>
            <a:r>
              <a:rPr lang="en-GB" sz="2400" dirty="0" smtClean="0"/>
              <a:t>15yrs)		Sentence too heavy for the offence. </a:t>
            </a:r>
          </a:p>
          <a:p>
            <a:r>
              <a:rPr lang="en-GB" sz="2400" b="1" dirty="0" smtClean="0"/>
              <a:t>Clause </a:t>
            </a:r>
            <a:r>
              <a:rPr lang="en-GB" sz="2400" b="1" dirty="0"/>
              <a:t>62.</a:t>
            </a:r>
            <a:r>
              <a:rPr lang="en-GB" sz="2400" dirty="0"/>
              <a:t> </a:t>
            </a:r>
            <a:r>
              <a:rPr lang="en-GB" sz="2000" dirty="0" smtClean="0"/>
              <a:t>(Failure 2 report civilian court conviction)				</a:t>
            </a:r>
            <a:r>
              <a:rPr lang="en-GB" sz="2400" dirty="0" smtClean="0"/>
              <a:t>Suggest </a:t>
            </a:r>
            <a:r>
              <a:rPr lang="en-GB" sz="2400" dirty="0"/>
              <a:t>period to report be extended </a:t>
            </a:r>
            <a:r>
              <a:rPr lang="en-GB" sz="2400" dirty="0" smtClean="0"/>
              <a:t>14 </a:t>
            </a:r>
            <a:r>
              <a:rPr lang="en-GB" sz="2400" dirty="0"/>
              <a:t>days at </a:t>
            </a:r>
            <a:r>
              <a:rPr lang="en-GB" sz="2400" dirty="0" smtClean="0"/>
              <a:t>least -from 48h</a:t>
            </a:r>
          </a:p>
          <a:p>
            <a:r>
              <a:rPr lang="en-GB" sz="2400" b="1" dirty="0" smtClean="0"/>
              <a:t>Clause </a:t>
            </a:r>
            <a:r>
              <a:rPr lang="en-GB" sz="2400" b="1" dirty="0"/>
              <a:t>77(1) (f).</a:t>
            </a:r>
            <a:r>
              <a:rPr lang="en-GB" sz="2400" dirty="0"/>
              <a:t> Offence vague. Sentences not commensurate offences committed.</a:t>
            </a:r>
            <a:endParaRPr lang="en-ZA" sz="2400" dirty="0"/>
          </a:p>
          <a:p>
            <a:endParaRPr lang="en-GB" sz="2400" i="1" dirty="0" smtClean="0"/>
          </a:p>
        </p:txBody>
      </p:sp>
    </p:spTree>
    <p:extLst>
      <p:ext uri="{BB962C8B-B14F-4D97-AF65-F5344CB8AC3E}">
        <p14:creationId xmlns:p14="http://schemas.microsoft.com/office/powerpoint/2010/main" xmlns="" val="41736536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96" y="221296"/>
            <a:ext cx="8894123" cy="1092738"/>
          </a:xfrm>
        </p:spPr>
        <p:txBody>
          <a:bodyPr>
            <a:normAutofit/>
          </a:bodyPr>
          <a:lstStyle/>
          <a:p>
            <a:r>
              <a:rPr lang="en-GB" sz="3200" b="1" dirty="0">
                <a:latin typeface="Arial" panose="020B0604020202020204" pitchFamily="34" charset="0"/>
                <a:cs typeface="Arial" panose="020B0604020202020204" pitchFamily="34" charset="0"/>
              </a:rPr>
              <a:t>4.	DIRECTOR MILITARY </a:t>
            </a:r>
            <a:br>
              <a:rPr lang="en-GB" sz="3200" b="1" dirty="0">
                <a:latin typeface="Arial" panose="020B0604020202020204" pitchFamily="34" charset="0"/>
                <a:cs typeface="Arial" panose="020B0604020202020204" pitchFamily="34" charset="0"/>
              </a:rPr>
            </a:br>
            <a:r>
              <a:rPr lang="en-GB" sz="3200" b="1" dirty="0">
                <a:latin typeface="Arial" panose="020B0604020202020204" pitchFamily="34" charset="0"/>
                <a:cs typeface="Arial" panose="020B0604020202020204" pitchFamily="34" charset="0"/>
              </a:rPr>
              <a:t>	PROSECUTIONS DIRECTORATE</a:t>
            </a:r>
            <a:endParaRPr lang="en-US" sz="3200" b="1" i="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29397" y="1385766"/>
            <a:ext cx="9624204" cy="5480861"/>
          </a:xfrm>
        </p:spPr>
        <p:txBody>
          <a:bodyPr>
            <a:noAutofit/>
          </a:bodyPr>
          <a:lstStyle/>
          <a:p>
            <a:pPr marL="0" indent="0">
              <a:buNone/>
            </a:pPr>
            <a:r>
              <a:rPr lang="en-GB" b="1" i="1" u="sng" dirty="0"/>
              <a:t>Schedule </a:t>
            </a:r>
            <a:r>
              <a:rPr lang="en-GB" b="1" i="1" u="sng" dirty="0" smtClean="0"/>
              <a:t>2</a:t>
            </a:r>
            <a:r>
              <a:rPr lang="en-GB" b="1" i="1" dirty="0" smtClean="0"/>
              <a:t>.</a:t>
            </a:r>
            <a:endParaRPr lang="en-ZA" dirty="0"/>
          </a:p>
          <a:p>
            <a:r>
              <a:rPr lang="en-GB" b="1" dirty="0"/>
              <a:t>C</a:t>
            </a:r>
            <a:r>
              <a:rPr lang="en-GB" sz="2400" b="1" dirty="0"/>
              <a:t>lause </a:t>
            </a:r>
            <a:r>
              <a:rPr lang="en-GB" sz="2400" b="1" dirty="0" smtClean="0"/>
              <a:t>16</a:t>
            </a:r>
            <a:r>
              <a:rPr lang="en-GB" b="1" dirty="0" smtClean="0"/>
              <a:t>.</a:t>
            </a:r>
            <a:r>
              <a:rPr lang="en-GB" dirty="0" smtClean="0"/>
              <a:t> </a:t>
            </a:r>
            <a:r>
              <a:rPr lang="en-GB" dirty="0"/>
              <a:t>(</a:t>
            </a:r>
            <a:r>
              <a:rPr lang="en-GB" sz="2400" dirty="0"/>
              <a:t>computer-related acts of misconduct)</a:t>
            </a:r>
            <a:r>
              <a:rPr lang="en-GB" dirty="0"/>
              <a:t>	</a:t>
            </a:r>
            <a:endParaRPr lang="en-GB" dirty="0" smtClean="0"/>
          </a:p>
          <a:p>
            <a:pPr marL="0" indent="0">
              <a:buNone/>
            </a:pPr>
            <a:r>
              <a:rPr lang="en-GB" dirty="0" smtClean="0"/>
              <a:t>Pornography </a:t>
            </a:r>
            <a:r>
              <a:rPr lang="en-GB" dirty="0"/>
              <a:t>also includes child pornography which is a serious offence. This gives impression that such serious offence maybe tried in a disciplinary forum. 				</a:t>
            </a:r>
            <a:endParaRPr lang="en-GB" dirty="0" smtClean="0"/>
          </a:p>
          <a:p>
            <a:pPr marL="0" indent="0">
              <a:buNone/>
            </a:pPr>
            <a:endParaRPr lang="en-GB" b="1" dirty="0" smtClean="0"/>
          </a:p>
          <a:p>
            <a:r>
              <a:rPr lang="en-GB" b="1" dirty="0" smtClean="0"/>
              <a:t>Clause 15</a:t>
            </a:r>
            <a:r>
              <a:rPr lang="en-GB" b="1" dirty="0"/>
              <a:t>.</a:t>
            </a:r>
            <a:r>
              <a:rPr lang="en-GB" dirty="0"/>
              <a:t> (</a:t>
            </a:r>
            <a:r>
              <a:rPr lang="en-GB" sz="2400" dirty="0"/>
              <a:t>acts of misconduct relating to driving of military vehicles</a:t>
            </a:r>
            <a:r>
              <a:rPr lang="en-GB" dirty="0" smtClean="0"/>
              <a:t>)</a:t>
            </a:r>
          </a:p>
          <a:p>
            <a:pPr marL="0" indent="0">
              <a:buNone/>
            </a:pPr>
            <a:r>
              <a:rPr lang="en-GB" dirty="0" smtClean="0"/>
              <a:t>Serious </a:t>
            </a:r>
            <a:r>
              <a:rPr lang="en-GB" dirty="0"/>
              <a:t>offence also being tried in a disciplinary </a:t>
            </a:r>
            <a:r>
              <a:rPr lang="en-GB" dirty="0" smtClean="0"/>
              <a:t>forum. </a:t>
            </a:r>
            <a:endParaRPr lang="en-GB" sz="2400" i="1" dirty="0" smtClean="0"/>
          </a:p>
        </p:txBody>
      </p:sp>
    </p:spTree>
    <p:extLst>
      <p:ext uri="{BB962C8B-B14F-4D97-AF65-F5344CB8AC3E}">
        <p14:creationId xmlns:p14="http://schemas.microsoft.com/office/powerpoint/2010/main" xmlns="" val="42318502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9818" y="152286"/>
            <a:ext cx="8543925" cy="894330"/>
          </a:xfrm>
        </p:spPr>
        <p:txBody>
          <a:bodyPr>
            <a:normAutofit/>
          </a:bodyPr>
          <a:lstStyle/>
          <a:p>
            <a:pPr algn="ctr"/>
            <a:r>
              <a:rPr lang="en-ZA" b="1" dirty="0" smtClean="0"/>
              <a:t>SUBMISSIONS</a:t>
            </a:r>
            <a:endParaRPr lang="en-ZA" b="1" dirty="0"/>
          </a:p>
        </p:txBody>
      </p:sp>
      <p:sp>
        <p:nvSpPr>
          <p:cNvPr id="5" name="Content Placeholder 4"/>
          <p:cNvSpPr>
            <a:spLocks noGrp="1"/>
          </p:cNvSpPr>
          <p:nvPr>
            <p:ph idx="1"/>
          </p:nvPr>
        </p:nvSpPr>
        <p:spPr>
          <a:xfrm>
            <a:off x="86264" y="1043797"/>
            <a:ext cx="9540815" cy="5616246"/>
          </a:xfrm>
        </p:spPr>
        <p:txBody>
          <a:bodyPr>
            <a:normAutofit fontScale="32500" lnSpcReduction="20000"/>
          </a:bodyPr>
          <a:lstStyle/>
          <a:p>
            <a:pPr marL="0" indent="0">
              <a:buNone/>
            </a:pPr>
            <a:r>
              <a:rPr lang="en-GB" b="1" dirty="0">
                <a:latin typeface="+mj-lt"/>
              </a:rPr>
              <a:t> </a:t>
            </a:r>
            <a:endParaRPr lang="en-ZA" b="1" dirty="0">
              <a:latin typeface="+mj-lt"/>
            </a:endParaRPr>
          </a:p>
          <a:p>
            <a:pPr marL="0" lvl="0" indent="0">
              <a:buNone/>
            </a:pPr>
            <a:r>
              <a:rPr lang="en-GB" sz="7400" b="1" dirty="0" smtClean="0">
                <a:latin typeface="+mj-lt"/>
              </a:rPr>
              <a:t>1. 	RESERVE </a:t>
            </a:r>
            <a:r>
              <a:rPr lang="en-GB" sz="7400" b="1" dirty="0">
                <a:latin typeface="+mj-lt"/>
              </a:rPr>
              <a:t>FORCE COUNCIL (RFC) 															</a:t>
            </a:r>
            <a:endParaRPr lang="en-ZA" sz="7400" b="1" dirty="0">
              <a:latin typeface="+mj-lt"/>
            </a:endParaRPr>
          </a:p>
          <a:p>
            <a:pPr marL="0" lvl="0" indent="0">
              <a:buNone/>
            </a:pPr>
            <a:r>
              <a:rPr lang="en-GB" sz="7400" b="1" dirty="0" smtClean="0">
                <a:latin typeface="+mj-lt"/>
              </a:rPr>
              <a:t>2. 	MINISTERIAL </a:t>
            </a:r>
            <a:r>
              <a:rPr lang="en-GB" sz="7400" b="1" dirty="0">
                <a:latin typeface="+mj-lt"/>
              </a:rPr>
              <a:t>TASK TEAM INVESTIGATING SEXUAL </a:t>
            </a:r>
            <a:r>
              <a:rPr lang="en-GB" sz="7400" b="1" dirty="0" smtClean="0">
                <a:latin typeface="+mj-lt"/>
              </a:rPr>
              <a:t> EXPLOITATION AND 	ABUSE </a:t>
            </a:r>
            <a:r>
              <a:rPr lang="en-GB" sz="7400" b="1" dirty="0">
                <a:latin typeface="+mj-lt"/>
              </a:rPr>
              <a:t>(SEA) </a:t>
            </a:r>
            <a:endParaRPr lang="en-GB" sz="7400" b="1" dirty="0" smtClean="0">
              <a:latin typeface="+mj-lt"/>
            </a:endParaRPr>
          </a:p>
          <a:p>
            <a:pPr marL="0" lvl="0" indent="0">
              <a:buNone/>
            </a:pPr>
            <a:r>
              <a:rPr lang="en-GB" sz="7400" b="1" dirty="0">
                <a:latin typeface="+mj-lt"/>
              </a:rPr>
              <a:t>							</a:t>
            </a:r>
            <a:endParaRPr lang="en-ZA" sz="7400" b="1" dirty="0">
              <a:latin typeface="+mj-lt"/>
            </a:endParaRPr>
          </a:p>
          <a:p>
            <a:pPr marL="0" indent="0">
              <a:buNone/>
            </a:pPr>
            <a:r>
              <a:rPr lang="en-GB" sz="7400" b="1" dirty="0" smtClean="0">
                <a:latin typeface="+mj-lt"/>
              </a:rPr>
              <a:t>3. 	S </a:t>
            </a:r>
            <a:r>
              <a:rPr lang="en-GB" sz="7400" b="1" dirty="0">
                <a:latin typeface="+mj-lt"/>
              </a:rPr>
              <a:t>THOMPSON										</a:t>
            </a:r>
            <a:endParaRPr lang="en-ZA" sz="7400" b="1" dirty="0">
              <a:latin typeface="+mj-lt"/>
            </a:endParaRPr>
          </a:p>
          <a:p>
            <a:pPr marL="0" lvl="0" indent="0">
              <a:buNone/>
            </a:pPr>
            <a:r>
              <a:rPr lang="en-GB" sz="7400" b="1" dirty="0" smtClean="0">
                <a:latin typeface="+mj-lt"/>
              </a:rPr>
              <a:t>4. 	DIRECTOR </a:t>
            </a:r>
            <a:r>
              <a:rPr lang="en-GB" sz="7400" b="1" dirty="0">
                <a:latin typeface="+mj-lt"/>
              </a:rPr>
              <a:t>MILITARY PROSECUTIONS DIRECTORATE			</a:t>
            </a:r>
            <a:endParaRPr lang="en-ZA" sz="7400" b="1" dirty="0">
              <a:latin typeface="+mj-lt"/>
            </a:endParaRPr>
          </a:p>
          <a:p>
            <a:pPr marL="0" indent="0">
              <a:buNone/>
            </a:pPr>
            <a:r>
              <a:rPr lang="en-GB" sz="7400" b="1" dirty="0">
                <a:latin typeface="+mj-lt"/>
              </a:rPr>
              <a:t> </a:t>
            </a:r>
            <a:endParaRPr lang="en-ZA" sz="7400" b="1" dirty="0">
              <a:latin typeface="+mj-lt"/>
            </a:endParaRPr>
          </a:p>
          <a:p>
            <a:pPr marL="0" indent="0">
              <a:buNone/>
            </a:pPr>
            <a:r>
              <a:rPr lang="en-GB" sz="7400" b="1" dirty="0" smtClean="0">
                <a:latin typeface="+mj-lt"/>
              </a:rPr>
              <a:t>5. 	COL </a:t>
            </a:r>
            <a:r>
              <a:rPr lang="en-GB" sz="7400" b="1" dirty="0">
                <a:latin typeface="+mj-lt"/>
              </a:rPr>
              <a:t>L. GERNANDT, COL P.T. MODIPANE, LT COL E.S. HOBYANA, LT </a:t>
            </a:r>
            <a:r>
              <a:rPr lang="en-GB" sz="7400" b="1" dirty="0" smtClean="0">
                <a:latin typeface="+mj-lt"/>
              </a:rPr>
              <a:t>COL 	K.S.W</a:t>
            </a:r>
            <a:r>
              <a:rPr lang="en-GB" sz="7400" b="1" dirty="0">
                <a:latin typeface="+mj-lt"/>
              </a:rPr>
              <a:t>. MASHEGO </a:t>
            </a:r>
            <a:r>
              <a:rPr lang="en-GB" sz="7400" b="1" dirty="0" smtClean="0">
                <a:latin typeface="+mj-lt"/>
              </a:rPr>
              <a:t> &amp; </a:t>
            </a:r>
            <a:r>
              <a:rPr lang="en-GB" sz="7400" b="1" dirty="0">
                <a:latin typeface="+mj-lt"/>
              </a:rPr>
              <a:t>LT COL P. PRINSLOO. 									</a:t>
            </a:r>
            <a:endParaRPr lang="en-ZA" sz="7400" b="1" dirty="0">
              <a:latin typeface="+mj-lt"/>
            </a:endParaRPr>
          </a:p>
          <a:p>
            <a:pPr marL="0" lvl="0" indent="0">
              <a:buNone/>
            </a:pPr>
            <a:r>
              <a:rPr lang="en-ZA" sz="7400" b="1" dirty="0" smtClean="0">
                <a:latin typeface="+mj-lt"/>
              </a:rPr>
              <a:t>6. 	BRIG </a:t>
            </a:r>
            <a:r>
              <a:rPr lang="en-ZA" sz="7400" b="1" dirty="0">
                <a:latin typeface="+mj-lt"/>
              </a:rPr>
              <a:t>GEN T.S. MATJILA </a:t>
            </a:r>
            <a:r>
              <a:rPr lang="en-ZA" sz="7400" b="1" dirty="0" smtClean="0">
                <a:latin typeface="+mj-lt"/>
              </a:rPr>
              <a:t>&amp; </a:t>
            </a:r>
            <a:r>
              <a:rPr lang="en-ZA" sz="7400" b="1" dirty="0">
                <a:latin typeface="+mj-lt"/>
              </a:rPr>
              <a:t>LT COL G.G. VAN DER NIET 			</a:t>
            </a:r>
          </a:p>
          <a:p>
            <a:pPr marL="0" indent="0">
              <a:buNone/>
            </a:pPr>
            <a:r>
              <a:rPr lang="en-ZA" sz="7400" b="1" dirty="0">
                <a:latin typeface="+mj-lt"/>
              </a:rPr>
              <a:t> </a:t>
            </a:r>
          </a:p>
          <a:p>
            <a:pPr marL="0" indent="0">
              <a:buNone/>
            </a:pPr>
            <a:r>
              <a:rPr lang="en-GB" sz="7400" b="1" dirty="0" smtClean="0">
                <a:latin typeface="+mj-lt"/>
              </a:rPr>
              <a:t>7. 	</a:t>
            </a:r>
            <a:r>
              <a:rPr lang="en-ZA" sz="7400" b="1" dirty="0" smtClean="0">
                <a:latin typeface="+mj-lt"/>
              </a:rPr>
              <a:t>DR X </a:t>
            </a:r>
            <a:endParaRPr lang="en-ZA" sz="7000" b="1" dirty="0">
              <a:latin typeface="+mj-lt"/>
            </a:endParaRPr>
          </a:p>
        </p:txBody>
      </p:sp>
    </p:spTree>
    <p:extLst>
      <p:ext uri="{BB962C8B-B14F-4D97-AF65-F5344CB8AC3E}">
        <p14:creationId xmlns:p14="http://schemas.microsoft.com/office/powerpoint/2010/main" xmlns="" val="11107187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96" y="221296"/>
            <a:ext cx="8894123" cy="753489"/>
          </a:xfrm>
        </p:spPr>
        <p:txBody>
          <a:bodyPr>
            <a:noAutofit/>
          </a:bodyPr>
          <a:lstStyle/>
          <a:p>
            <a:r>
              <a:rPr lang="en-GB" sz="2400" b="1" dirty="0" smtClean="0">
                <a:latin typeface="Arial" panose="020B0604020202020204" pitchFamily="34" charset="0"/>
                <a:cs typeface="Arial" panose="020B0604020202020204" pitchFamily="34" charset="0"/>
              </a:rPr>
              <a:t>5.</a:t>
            </a:r>
            <a:r>
              <a:rPr lang="en-GB" sz="2400" b="1" dirty="0">
                <a:latin typeface="Arial" panose="020B0604020202020204" pitchFamily="34" charset="0"/>
                <a:cs typeface="Arial" panose="020B0604020202020204" pitchFamily="34" charset="0"/>
              </a:rPr>
              <a:t>	</a:t>
            </a:r>
            <a:r>
              <a:rPr lang="en-GB" sz="2400" b="1" dirty="0" smtClean="0">
                <a:latin typeface="Arial" panose="020B0604020202020204" pitchFamily="34" charset="0"/>
                <a:cs typeface="Arial" panose="020B0604020202020204" pitchFamily="34" charset="0"/>
              </a:rPr>
              <a:t>COL </a:t>
            </a:r>
            <a:r>
              <a:rPr lang="en-GB" sz="2400" b="1" dirty="0">
                <a:latin typeface="Arial" panose="020B0604020202020204" pitchFamily="34" charset="0"/>
                <a:cs typeface="Arial" panose="020B0604020202020204" pitchFamily="34" charset="0"/>
              </a:rPr>
              <a:t>L. GERNANDT, COL </a:t>
            </a:r>
            <a:r>
              <a:rPr lang="en-GB" sz="2400" b="1" dirty="0" smtClean="0">
                <a:latin typeface="Arial" panose="020B0604020202020204" pitchFamily="34" charset="0"/>
                <a:cs typeface="Arial" panose="020B0604020202020204" pitchFamily="34" charset="0"/>
              </a:rPr>
              <a:t>P.T</a:t>
            </a:r>
            <a:r>
              <a:rPr lang="en-GB" sz="2400" b="1" dirty="0">
                <a:latin typeface="Arial" panose="020B0604020202020204" pitchFamily="34" charset="0"/>
                <a:cs typeface="Arial" panose="020B0604020202020204" pitchFamily="34" charset="0"/>
              </a:rPr>
              <a:t>. MODIPANE, </a:t>
            </a:r>
            <a:r>
              <a:rPr lang="en-GB" sz="2400" b="1" dirty="0" smtClean="0">
                <a:latin typeface="Arial" panose="020B0604020202020204" pitchFamily="34" charset="0"/>
                <a:cs typeface="Arial" panose="020B0604020202020204" pitchFamily="34" charset="0"/>
              </a:rPr>
              <a:t>et al</a:t>
            </a:r>
            <a:endParaRPr lang="en-US" sz="2400" b="1" i="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845390"/>
            <a:ext cx="9816860" cy="6021238"/>
          </a:xfrm>
        </p:spPr>
        <p:txBody>
          <a:bodyPr>
            <a:noAutofit/>
          </a:bodyPr>
          <a:lstStyle/>
          <a:p>
            <a:pPr marL="0" indent="0">
              <a:buNone/>
            </a:pPr>
            <a:r>
              <a:rPr lang="en-GB" sz="2200" b="1" dirty="0" smtClean="0">
                <a:latin typeface="+mj-lt"/>
              </a:rPr>
              <a:t>Introductory remarks</a:t>
            </a:r>
          </a:p>
          <a:p>
            <a:pPr lvl="0"/>
            <a:r>
              <a:rPr lang="en-GB" sz="2200" dirty="0" smtClean="0">
                <a:latin typeface="+mj-lt"/>
              </a:rPr>
              <a:t>Bill unnecessarily </a:t>
            </a:r>
            <a:r>
              <a:rPr lang="en-GB" sz="2200" dirty="0">
                <a:latin typeface="+mj-lt"/>
              </a:rPr>
              <a:t>voluminous </a:t>
            </a:r>
            <a:r>
              <a:rPr lang="en-GB" sz="2200" dirty="0" smtClean="0">
                <a:latin typeface="+mj-lt"/>
              </a:rPr>
              <a:t>- contains </a:t>
            </a:r>
            <a:r>
              <a:rPr lang="en-GB" sz="2200" dirty="0">
                <a:latin typeface="+mj-lt"/>
              </a:rPr>
              <a:t>provisions </a:t>
            </a:r>
            <a:r>
              <a:rPr lang="en-GB" sz="2200" dirty="0" smtClean="0">
                <a:latin typeface="+mj-lt"/>
              </a:rPr>
              <a:t>on matters </a:t>
            </a:r>
            <a:r>
              <a:rPr lang="en-GB" sz="2200" dirty="0">
                <a:latin typeface="+mj-lt"/>
              </a:rPr>
              <a:t>that should be addressed by amendments to </a:t>
            </a:r>
            <a:r>
              <a:rPr lang="en-GB" sz="2200" dirty="0" smtClean="0">
                <a:latin typeface="+mj-lt"/>
              </a:rPr>
              <a:t>Defence </a:t>
            </a:r>
            <a:r>
              <a:rPr lang="en-GB" sz="2200" dirty="0">
                <a:latin typeface="+mj-lt"/>
              </a:rPr>
              <a:t>Act, </a:t>
            </a:r>
            <a:r>
              <a:rPr lang="en-GB" sz="2200" dirty="0" smtClean="0">
                <a:latin typeface="+mj-lt"/>
              </a:rPr>
              <a:t>or by </a:t>
            </a:r>
            <a:r>
              <a:rPr lang="en-GB" sz="2200" dirty="0">
                <a:latin typeface="+mj-lt"/>
              </a:rPr>
              <a:t>way of prescribed court rules </a:t>
            </a:r>
            <a:r>
              <a:rPr lang="en-GB" sz="2200" dirty="0" smtClean="0">
                <a:latin typeface="+mj-lt"/>
              </a:rPr>
              <a:t>&amp; </a:t>
            </a:r>
            <a:r>
              <a:rPr lang="en-GB" sz="2200" dirty="0">
                <a:latin typeface="+mj-lt"/>
              </a:rPr>
              <a:t>otherwise by regulations.  </a:t>
            </a:r>
            <a:endParaRPr lang="en-ZA" sz="2200" dirty="0">
              <a:latin typeface="+mj-lt"/>
            </a:endParaRPr>
          </a:p>
          <a:p>
            <a:pPr lvl="0"/>
            <a:r>
              <a:rPr lang="en-GB" sz="2200" dirty="0" smtClean="0">
                <a:latin typeface="+mj-lt"/>
              </a:rPr>
              <a:t>Object </a:t>
            </a:r>
            <a:r>
              <a:rPr lang="en-GB" sz="2200" dirty="0">
                <a:latin typeface="+mj-lt"/>
              </a:rPr>
              <a:t>of </a:t>
            </a:r>
            <a:r>
              <a:rPr lang="en-GB" sz="2200" dirty="0" smtClean="0">
                <a:latin typeface="+mj-lt"/>
              </a:rPr>
              <a:t>legislation: 1</a:t>
            </a:r>
            <a:r>
              <a:rPr lang="en-GB" sz="2200" baseline="30000" dirty="0" smtClean="0">
                <a:latin typeface="+mj-lt"/>
              </a:rPr>
              <a:t>ST</a:t>
            </a:r>
            <a:r>
              <a:rPr lang="en-GB" sz="2200" dirty="0" smtClean="0">
                <a:latin typeface="+mj-lt"/>
              </a:rPr>
              <a:t> to </a:t>
            </a:r>
            <a:r>
              <a:rPr lang="en-GB" sz="2200" dirty="0">
                <a:latin typeface="+mj-lt"/>
              </a:rPr>
              <a:t>establish institutions, state their functions </a:t>
            </a:r>
            <a:r>
              <a:rPr lang="en-GB" sz="2200" dirty="0" smtClean="0">
                <a:latin typeface="+mj-lt"/>
              </a:rPr>
              <a:t>&amp; prescribe </a:t>
            </a:r>
            <a:r>
              <a:rPr lang="en-GB" sz="2200" dirty="0">
                <a:latin typeface="+mj-lt"/>
              </a:rPr>
              <a:t>their </a:t>
            </a:r>
            <a:r>
              <a:rPr lang="en-GB" sz="2200" dirty="0" smtClean="0">
                <a:latin typeface="+mj-lt"/>
              </a:rPr>
              <a:t>composition; etc </a:t>
            </a:r>
          </a:p>
          <a:p>
            <a:pPr lvl="0"/>
            <a:r>
              <a:rPr lang="en-GB" sz="2200" dirty="0" smtClean="0">
                <a:latin typeface="+mj-lt"/>
              </a:rPr>
              <a:t>Wording</a:t>
            </a:r>
            <a:r>
              <a:rPr lang="en-GB" sz="2200" dirty="0">
                <a:latin typeface="+mj-lt"/>
              </a:rPr>
              <a:t>, drafting form </a:t>
            </a:r>
            <a:r>
              <a:rPr lang="en-GB" sz="2200" dirty="0" smtClean="0">
                <a:latin typeface="+mj-lt"/>
              </a:rPr>
              <a:t>&amp; style </a:t>
            </a:r>
            <a:r>
              <a:rPr lang="en-GB" sz="2200" dirty="0">
                <a:latin typeface="+mj-lt"/>
              </a:rPr>
              <a:t>of clauses </a:t>
            </a:r>
            <a:r>
              <a:rPr lang="en-GB" sz="2200" dirty="0" smtClean="0">
                <a:latin typeface="+mj-lt"/>
              </a:rPr>
              <a:t>not </a:t>
            </a:r>
            <a:r>
              <a:rPr lang="en-GB" sz="2200" dirty="0">
                <a:latin typeface="+mj-lt"/>
              </a:rPr>
              <a:t>always of the desired standard and consistency, </a:t>
            </a:r>
            <a:endParaRPr lang="en-GB" sz="2200" dirty="0" smtClean="0">
              <a:latin typeface="+mj-lt"/>
            </a:endParaRPr>
          </a:p>
          <a:p>
            <a:pPr lvl="0"/>
            <a:r>
              <a:rPr lang="en-GB" sz="2200" dirty="0" smtClean="0">
                <a:latin typeface="+mj-lt"/>
              </a:rPr>
              <a:t>Bill does </a:t>
            </a:r>
            <a:r>
              <a:rPr lang="en-GB" sz="2200" dirty="0">
                <a:latin typeface="+mj-lt"/>
              </a:rPr>
              <a:t>not comply with good legislative drafting principles and requires extensive refinement.  It does not present as a reader friendly legislative instrument. </a:t>
            </a:r>
            <a:endParaRPr lang="en-ZA" sz="2200" dirty="0">
              <a:latin typeface="+mj-lt"/>
            </a:endParaRPr>
          </a:p>
          <a:p>
            <a:pPr lvl="0"/>
            <a:r>
              <a:rPr lang="en-GB" sz="2200" dirty="0" smtClean="0">
                <a:latin typeface="+mj-lt"/>
              </a:rPr>
              <a:t>Ask if section </a:t>
            </a:r>
            <a:r>
              <a:rPr lang="en-GB" sz="2200" dirty="0">
                <a:latin typeface="+mj-lt"/>
              </a:rPr>
              <a:t>82(1) of the Defence Act should not be repealed in view thereof that both </a:t>
            </a:r>
            <a:r>
              <a:rPr lang="en-GB" sz="2200" dirty="0" smtClean="0">
                <a:latin typeface="+mj-lt"/>
              </a:rPr>
              <a:t>the </a:t>
            </a:r>
            <a:r>
              <a:rPr lang="en-GB" sz="2200" dirty="0">
                <a:latin typeface="+mj-lt"/>
              </a:rPr>
              <a:t>long title </a:t>
            </a:r>
            <a:r>
              <a:rPr lang="en-GB" sz="2200" dirty="0" smtClean="0">
                <a:latin typeface="+mj-lt"/>
              </a:rPr>
              <a:t>&amp; </a:t>
            </a:r>
            <a:r>
              <a:rPr lang="en-GB" sz="2200" dirty="0">
                <a:latin typeface="+mj-lt"/>
              </a:rPr>
              <a:t>clause 2 of </a:t>
            </a:r>
            <a:r>
              <a:rPr lang="en-GB" sz="2200" dirty="0" smtClean="0">
                <a:latin typeface="+mj-lt"/>
              </a:rPr>
              <a:t>Bill state </a:t>
            </a:r>
            <a:r>
              <a:rPr lang="en-GB" sz="2200" dirty="0">
                <a:latin typeface="+mj-lt"/>
              </a:rPr>
              <a:t>that </a:t>
            </a:r>
            <a:r>
              <a:rPr lang="en-GB" sz="2200" dirty="0" smtClean="0">
                <a:latin typeface="+mj-lt"/>
              </a:rPr>
              <a:t>Bill </a:t>
            </a:r>
            <a:r>
              <a:rPr lang="en-GB" sz="2200" dirty="0">
                <a:latin typeface="+mj-lt"/>
              </a:rPr>
              <a:t>deals with discipline in </a:t>
            </a:r>
            <a:r>
              <a:rPr lang="en-GB" sz="2200" dirty="0" smtClean="0">
                <a:latin typeface="+mj-lt"/>
              </a:rPr>
              <a:t>Defence </a:t>
            </a:r>
            <a:r>
              <a:rPr lang="en-GB" sz="2200" dirty="0">
                <a:latin typeface="+mj-lt"/>
              </a:rPr>
              <a:t>Force</a:t>
            </a:r>
            <a:r>
              <a:rPr lang="en-GB" sz="2200" dirty="0" smtClean="0">
                <a:latin typeface="+mj-lt"/>
              </a:rPr>
              <a:t>.</a:t>
            </a:r>
          </a:p>
          <a:p>
            <a:pPr marL="0" indent="0" algn="just">
              <a:buNone/>
            </a:pPr>
            <a:r>
              <a:rPr lang="en-US" sz="2200" dirty="0"/>
              <a:t>“It must be emphasized that the Bill in its current version and even previous versions, especially since 2017, was </a:t>
            </a:r>
            <a:r>
              <a:rPr lang="en-US" sz="2200" u="sng" dirty="0"/>
              <a:t>not distributed internally</a:t>
            </a:r>
            <a:r>
              <a:rPr lang="en-US" sz="2200" dirty="0"/>
              <a:t> within </a:t>
            </a:r>
            <a:r>
              <a:rPr lang="en-US" sz="2200" dirty="0" smtClean="0"/>
              <a:t>DOD to </a:t>
            </a:r>
            <a:r>
              <a:rPr lang="en-US" sz="2200" dirty="0"/>
              <a:t>elicit comments </a:t>
            </a:r>
            <a:r>
              <a:rPr lang="en-US" sz="2200" dirty="0" smtClean="0"/>
              <a:t>&amp; </a:t>
            </a:r>
            <a:r>
              <a:rPr lang="en-US" sz="2200" dirty="0"/>
              <a:t>inputs from relevant stakeholders.   </a:t>
            </a:r>
            <a:r>
              <a:rPr lang="en-US" sz="2200" u="sng" dirty="0"/>
              <a:t>Only some officials were involved in a need-to-know basis</a:t>
            </a:r>
            <a:r>
              <a:rPr lang="en-US" sz="2200" dirty="0" smtClean="0"/>
              <a:t>.”</a:t>
            </a:r>
            <a:r>
              <a:rPr lang="en-ZA" sz="2400" dirty="0" smtClean="0">
                <a:latin typeface="+mj-lt"/>
              </a:rPr>
              <a:t>(p.13)</a:t>
            </a:r>
            <a:endParaRPr lang="en-ZA" sz="2400" dirty="0">
              <a:latin typeface="+mj-lt"/>
            </a:endParaRPr>
          </a:p>
          <a:p>
            <a:r>
              <a:rPr lang="en-GB" dirty="0">
                <a:latin typeface="+mj-lt"/>
              </a:rPr>
              <a:t> </a:t>
            </a:r>
            <a:endParaRPr lang="en-ZA" dirty="0">
              <a:latin typeface="+mj-lt"/>
            </a:endParaRPr>
          </a:p>
          <a:p>
            <a:pPr marL="0" indent="0">
              <a:buNone/>
            </a:pPr>
            <a:endParaRPr lang="en-GB" sz="2400" i="1" dirty="0" smtClean="0">
              <a:latin typeface="+mj-lt"/>
            </a:endParaRPr>
          </a:p>
        </p:txBody>
      </p:sp>
    </p:spTree>
    <p:extLst>
      <p:ext uri="{BB962C8B-B14F-4D97-AF65-F5344CB8AC3E}">
        <p14:creationId xmlns:p14="http://schemas.microsoft.com/office/powerpoint/2010/main" xmlns="" val="31462069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96" y="221296"/>
            <a:ext cx="8894123" cy="1092738"/>
          </a:xfrm>
        </p:spPr>
        <p:txBody>
          <a:bodyPr>
            <a:noAutofit/>
          </a:bodyPr>
          <a:lstStyle/>
          <a:p>
            <a:r>
              <a:rPr lang="en-GB" sz="2400" b="1" dirty="0" smtClean="0">
                <a:latin typeface="Arial" panose="020B0604020202020204" pitchFamily="34" charset="0"/>
                <a:cs typeface="Arial" panose="020B0604020202020204" pitchFamily="34" charset="0"/>
              </a:rPr>
              <a:t>5.</a:t>
            </a:r>
            <a:r>
              <a:rPr lang="en-GB" sz="2400" b="1" dirty="0">
                <a:latin typeface="Arial" panose="020B0604020202020204" pitchFamily="34" charset="0"/>
                <a:cs typeface="Arial" panose="020B0604020202020204" pitchFamily="34" charset="0"/>
              </a:rPr>
              <a:t>	</a:t>
            </a:r>
            <a:r>
              <a:rPr lang="en-GB" sz="2400" b="1" dirty="0" smtClean="0">
                <a:latin typeface="Arial" panose="020B0604020202020204" pitchFamily="34" charset="0"/>
                <a:cs typeface="Arial" panose="020B0604020202020204" pitchFamily="34" charset="0"/>
              </a:rPr>
              <a:t>COL </a:t>
            </a:r>
            <a:r>
              <a:rPr lang="en-GB" sz="2400" b="1" dirty="0">
                <a:latin typeface="Arial" panose="020B0604020202020204" pitchFamily="34" charset="0"/>
                <a:cs typeface="Arial" panose="020B0604020202020204" pitchFamily="34" charset="0"/>
              </a:rPr>
              <a:t>L. GERNANDT, COL </a:t>
            </a:r>
            <a:r>
              <a:rPr lang="en-GB" sz="2400" b="1" dirty="0" smtClean="0">
                <a:latin typeface="Arial" panose="020B0604020202020204" pitchFamily="34" charset="0"/>
                <a:cs typeface="Arial" panose="020B0604020202020204" pitchFamily="34" charset="0"/>
              </a:rPr>
              <a:t>P.T</a:t>
            </a:r>
            <a:r>
              <a:rPr lang="en-GB" sz="2400" b="1" dirty="0">
                <a:latin typeface="Arial" panose="020B0604020202020204" pitchFamily="34" charset="0"/>
                <a:cs typeface="Arial" panose="020B0604020202020204" pitchFamily="34" charset="0"/>
              </a:rPr>
              <a:t>. MODIPANE, </a:t>
            </a:r>
            <a:r>
              <a:rPr lang="en-GB" sz="2400" b="1" dirty="0" smtClean="0">
                <a:latin typeface="Arial" panose="020B0604020202020204" pitchFamily="34" charset="0"/>
                <a:cs typeface="Arial" panose="020B0604020202020204" pitchFamily="34" charset="0"/>
              </a:rPr>
              <a:t>et al</a:t>
            </a:r>
            <a:endParaRPr lang="en-US" sz="2400" b="1" i="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29397" y="1081962"/>
            <a:ext cx="9624204" cy="5840084"/>
          </a:xfrm>
        </p:spPr>
        <p:txBody>
          <a:bodyPr>
            <a:noAutofit/>
          </a:bodyPr>
          <a:lstStyle/>
          <a:p>
            <a:pPr marL="0" indent="0">
              <a:buNone/>
            </a:pPr>
            <a:r>
              <a:rPr lang="en-GB" b="1" dirty="0"/>
              <a:t>Definitions</a:t>
            </a:r>
            <a:endParaRPr lang="en-ZA" dirty="0"/>
          </a:p>
          <a:p>
            <a:pPr marL="0" lvl="0" indent="0">
              <a:buNone/>
            </a:pPr>
            <a:r>
              <a:rPr lang="en-GB" dirty="0" smtClean="0"/>
              <a:t>Delete </a:t>
            </a:r>
            <a:r>
              <a:rPr lang="en-GB" dirty="0"/>
              <a:t>"</a:t>
            </a:r>
            <a:r>
              <a:rPr lang="en-GB" b="1" dirty="0"/>
              <a:t>or any regulations</a:t>
            </a:r>
            <a:r>
              <a:rPr lang="en-GB" dirty="0"/>
              <a:t>" in "</a:t>
            </a:r>
            <a:r>
              <a:rPr lang="en-GB" b="1" dirty="0"/>
              <a:t>appeal authority</a:t>
            </a:r>
            <a:r>
              <a:rPr lang="en-GB" dirty="0"/>
              <a:t>" as it is vague and </a:t>
            </a:r>
            <a:r>
              <a:rPr lang="en-GB" dirty="0" smtClean="0"/>
              <a:t>cause </a:t>
            </a:r>
            <a:r>
              <a:rPr lang="en-GB" dirty="0"/>
              <a:t>interpretation problems.  </a:t>
            </a:r>
            <a:endParaRPr lang="en-ZA" dirty="0"/>
          </a:p>
          <a:p>
            <a:pPr marL="0" lvl="0" indent="0">
              <a:buNone/>
            </a:pPr>
            <a:r>
              <a:rPr lang="en-GB" b="1" dirty="0"/>
              <a:t>“Appropriately qualified</a:t>
            </a:r>
            <a:r>
              <a:rPr lang="en-GB" dirty="0"/>
              <a:t>” is too vague </a:t>
            </a:r>
            <a:r>
              <a:rPr lang="en-GB" dirty="0" smtClean="0"/>
              <a:t>&amp; </a:t>
            </a:r>
            <a:r>
              <a:rPr lang="en-GB" dirty="0"/>
              <a:t>should be more specific. </a:t>
            </a:r>
            <a:endParaRPr lang="en-GB" dirty="0" smtClean="0"/>
          </a:p>
          <a:p>
            <a:pPr marL="0" lvl="0" indent="0">
              <a:buNone/>
            </a:pPr>
            <a:r>
              <a:rPr lang="en-GB" b="1" dirty="0" smtClean="0"/>
              <a:t>"</a:t>
            </a:r>
            <a:r>
              <a:rPr lang="en-GB" b="1" dirty="0"/>
              <a:t>Chief of the Defence Force</a:t>
            </a:r>
            <a:r>
              <a:rPr lang="en-GB" dirty="0"/>
              <a:t>" </a:t>
            </a:r>
            <a:r>
              <a:rPr lang="en-GB" dirty="0" smtClean="0"/>
              <a:t>differs </a:t>
            </a:r>
            <a:r>
              <a:rPr lang="en-GB" dirty="0"/>
              <a:t>from </a:t>
            </a:r>
            <a:r>
              <a:rPr lang="en-GB" dirty="0" smtClean="0"/>
              <a:t>definition Defence </a:t>
            </a:r>
            <a:r>
              <a:rPr lang="en-GB" dirty="0"/>
              <a:t>Act.</a:t>
            </a:r>
            <a:endParaRPr lang="en-ZA" dirty="0"/>
          </a:p>
          <a:p>
            <a:pPr marL="0" lvl="0" indent="0">
              <a:buNone/>
            </a:pPr>
            <a:r>
              <a:rPr lang="en-GB" b="1" dirty="0"/>
              <a:t>"Civilian court".</a:t>
            </a:r>
            <a:r>
              <a:rPr lang="en-GB" dirty="0"/>
              <a:t>  </a:t>
            </a:r>
            <a:r>
              <a:rPr lang="en-GB" dirty="0" smtClean="0"/>
              <a:t>Use section </a:t>
            </a:r>
            <a:r>
              <a:rPr lang="en-GB" dirty="0"/>
              <a:t>166(e) of </a:t>
            </a:r>
            <a:r>
              <a:rPr lang="en-GB" dirty="0" smtClean="0"/>
              <a:t>Constitution definition</a:t>
            </a:r>
            <a:r>
              <a:rPr lang="en-GB" dirty="0"/>
              <a:t>.</a:t>
            </a:r>
            <a:endParaRPr lang="en-ZA" dirty="0"/>
          </a:p>
          <a:p>
            <a:pPr marL="0" lvl="0" indent="0">
              <a:buNone/>
            </a:pPr>
            <a:r>
              <a:rPr lang="en-GB" b="1" dirty="0"/>
              <a:t>"Military Veterans"</a:t>
            </a:r>
            <a:r>
              <a:rPr lang="en-GB" dirty="0"/>
              <a:t> </a:t>
            </a:r>
            <a:r>
              <a:rPr lang="en-GB" dirty="0" smtClean="0"/>
              <a:t>not part </a:t>
            </a:r>
            <a:r>
              <a:rPr lang="en-GB" dirty="0"/>
              <a:t>of </a:t>
            </a:r>
            <a:r>
              <a:rPr lang="en-GB" dirty="0" smtClean="0"/>
              <a:t>Department </a:t>
            </a:r>
            <a:r>
              <a:rPr lang="en-GB" dirty="0"/>
              <a:t>of </a:t>
            </a:r>
            <a:r>
              <a:rPr lang="en-GB" dirty="0" smtClean="0"/>
              <a:t>Defence </a:t>
            </a:r>
            <a:endParaRPr lang="en-ZA" dirty="0"/>
          </a:p>
          <a:p>
            <a:pPr marL="0" lvl="0" indent="0">
              <a:buNone/>
            </a:pPr>
            <a:r>
              <a:rPr lang="en-GB" dirty="0" smtClean="0"/>
              <a:t>“</a:t>
            </a:r>
            <a:r>
              <a:rPr lang="en-GB" b="1" dirty="0"/>
              <a:t>member</a:t>
            </a:r>
            <a:r>
              <a:rPr lang="en-GB" dirty="0"/>
              <a:t>" </a:t>
            </a:r>
            <a:r>
              <a:rPr lang="en-GB" dirty="0" smtClean="0"/>
              <a:t>Defence </a:t>
            </a:r>
            <a:r>
              <a:rPr lang="en-GB" dirty="0"/>
              <a:t>Act </a:t>
            </a:r>
            <a:r>
              <a:rPr lang="en-GB" dirty="0" smtClean="0"/>
              <a:t>definition should </a:t>
            </a:r>
            <a:r>
              <a:rPr lang="en-GB" dirty="0"/>
              <a:t>be </a:t>
            </a:r>
            <a:r>
              <a:rPr lang="en-GB" dirty="0" smtClean="0"/>
              <a:t>used</a:t>
            </a:r>
            <a:endParaRPr lang="en-ZA" dirty="0"/>
          </a:p>
          <a:p>
            <a:pPr marL="0" lvl="0" indent="0">
              <a:buNone/>
            </a:pPr>
            <a:r>
              <a:rPr lang="en-GB" b="1" dirty="0" smtClean="0"/>
              <a:t>“</a:t>
            </a:r>
            <a:r>
              <a:rPr lang="en-GB" b="1" dirty="0"/>
              <a:t>Military property or areas</a:t>
            </a:r>
            <a:r>
              <a:rPr lang="en-GB" dirty="0"/>
              <a:t>” different </a:t>
            </a:r>
            <a:r>
              <a:rPr lang="en-GB" dirty="0" smtClean="0"/>
              <a:t>descriptions " </a:t>
            </a:r>
          </a:p>
          <a:p>
            <a:pPr marL="0" lvl="0" indent="0">
              <a:buNone/>
            </a:pPr>
            <a:r>
              <a:rPr lang="en-GB" dirty="0" smtClean="0"/>
              <a:t>"</a:t>
            </a:r>
            <a:r>
              <a:rPr lang="en-GB" b="1" dirty="0"/>
              <a:t>Minister"</a:t>
            </a:r>
            <a:r>
              <a:rPr lang="en-GB" dirty="0"/>
              <a:t> </a:t>
            </a:r>
            <a:r>
              <a:rPr lang="en-GB" dirty="0" smtClean="0"/>
              <a:t>More </a:t>
            </a:r>
            <a:r>
              <a:rPr lang="en-GB" dirty="0"/>
              <a:t>sensible </a:t>
            </a:r>
            <a:r>
              <a:rPr lang="en-GB" dirty="0" smtClean="0"/>
              <a:t>"</a:t>
            </a:r>
            <a:r>
              <a:rPr lang="en-GB" dirty="0"/>
              <a:t>the Minister responsible for Defence".</a:t>
            </a:r>
            <a:endParaRPr lang="en-ZA" dirty="0"/>
          </a:p>
          <a:p>
            <a:pPr marL="0" lvl="0" indent="0">
              <a:buNone/>
            </a:pPr>
            <a:r>
              <a:rPr lang="en-GB" dirty="0"/>
              <a:t>"</a:t>
            </a:r>
            <a:r>
              <a:rPr lang="en-GB" b="1" dirty="0"/>
              <a:t>Motor vehicle" or "vehicle"</a:t>
            </a:r>
            <a:r>
              <a:rPr lang="en-GB" dirty="0"/>
              <a:t> </a:t>
            </a:r>
            <a:r>
              <a:rPr lang="en-GB" dirty="0" smtClean="0"/>
              <a:t>defined Motor </a:t>
            </a:r>
            <a:r>
              <a:rPr lang="en-GB" dirty="0"/>
              <a:t>Vehicles Act, </a:t>
            </a:r>
            <a:r>
              <a:rPr lang="en-GB" dirty="0" smtClean="0"/>
              <a:t>1988. </a:t>
            </a:r>
            <a:endParaRPr lang="en-ZA" dirty="0"/>
          </a:p>
        </p:txBody>
      </p:sp>
    </p:spTree>
    <p:extLst>
      <p:ext uri="{BB962C8B-B14F-4D97-AF65-F5344CB8AC3E}">
        <p14:creationId xmlns:p14="http://schemas.microsoft.com/office/powerpoint/2010/main" xmlns="" val="32051546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96" y="209852"/>
            <a:ext cx="8894123" cy="1092738"/>
          </a:xfrm>
        </p:spPr>
        <p:txBody>
          <a:bodyPr>
            <a:normAutofit/>
          </a:bodyPr>
          <a:lstStyle/>
          <a:p>
            <a:pPr algn="ctr"/>
            <a:r>
              <a:rPr lang="en-GB" sz="2800" b="1" dirty="0">
                <a:latin typeface="Arial" panose="020B0604020202020204" pitchFamily="34" charset="0"/>
                <a:cs typeface="Arial" panose="020B0604020202020204" pitchFamily="34" charset="0"/>
              </a:rPr>
              <a:t>5.	COL L. GERNANDT, COL P.T. MODIPANE, et </a:t>
            </a:r>
            <a:r>
              <a:rPr lang="en-GB" sz="2800" b="1" dirty="0" smtClean="0">
                <a:latin typeface="Arial" panose="020B0604020202020204" pitchFamily="34" charset="0"/>
                <a:cs typeface="Arial" panose="020B0604020202020204" pitchFamily="34" charset="0"/>
              </a:rPr>
              <a:t>al</a:t>
            </a:r>
            <a:endParaRPr lang="en-US" sz="2000" b="1" i="1" dirty="0"/>
          </a:p>
        </p:txBody>
      </p:sp>
      <p:sp>
        <p:nvSpPr>
          <p:cNvPr id="3" name="Content Placeholder 2"/>
          <p:cNvSpPr>
            <a:spLocks noGrp="1"/>
          </p:cNvSpPr>
          <p:nvPr>
            <p:ph idx="1"/>
          </p:nvPr>
        </p:nvSpPr>
        <p:spPr>
          <a:xfrm>
            <a:off x="224287" y="1406106"/>
            <a:ext cx="9529313" cy="5316959"/>
          </a:xfrm>
        </p:spPr>
        <p:txBody>
          <a:bodyPr>
            <a:noAutofit/>
          </a:bodyPr>
          <a:lstStyle/>
          <a:p>
            <a:pPr marL="0" lvl="0" indent="0">
              <a:buNone/>
            </a:pPr>
            <a:r>
              <a:rPr lang="en-GB" sz="2400" b="1" dirty="0"/>
              <a:t>“Officer Commanding”</a:t>
            </a:r>
            <a:r>
              <a:rPr lang="en-GB" sz="2400" dirty="0"/>
              <a:t> </a:t>
            </a:r>
            <a:r>
              <a:rPr lang="en-GB" sz="2400" dirty="0" smtClean="0"/>
              <a:t>include </a:t>
            </a:r>
            <a:r>
              <a:rPr lang="en-US" sz="2400" dirty="0" smtClean="0"/>
              <a:t>words </a:t>
            </a:r>
            <a:r>
              <a:rPr lang="en-US" sz="2400" dirty="0"/>
              <a:t>“uniformed member who is a director in the Defence Legal Services Division". Given there is </a:t>
            </a:r>
            <a:r>
              <a:rPr lang="en-GB" sz="2400" dirty="0"/>
              <a:t>only </a:t>
            </a:r>
            <a:r>
              <a:rPr lang="en-GB" sz="2400" b="1" dirty="0"/>
              <a:t>director</a:t>
            </a:r>
            <a:r>
              <a:rPr lang="en-GB" sz="2400" dirty="0"/>
              <a:t> post in the Defence Legal Services Division this is unclear. </a:t>
            </a:r>
            <a:endParaRPr lang="en-ZA" sz="2400" dirty="0"/>
          </a:p>
          <a:p>
            <a:pPr marL="0" lvl="0" indent="0">
              <a:buNone/>
            </a:pPr>
            <a:r>
              <a:rPr lang="en-US" sz="2400" dirty="0"/>
              <a:t>"</a:t>
            </a:r>
            <a:r>
              <a:rPr lang="en-US" sz="2400" b="1" dirty="0"/>
              <a:t>Operational deployment</a:t>
            </a:r>
            <a:r>
              <a:rPr lang="en-US" sz="2400" dirty="0"/>
              <a:t>" </a:t>
            </a:r>
            <a:r>
              <a:rPr lang="en-US" sz="2400" dirty="0" smtClean="0"/>
              <a:t>definition in Bill wider than contemplated </a:t>
            </a:r>
            <a:r>
              <a:rPr lang="en-US" sz="2400" dirty="0"/>
              <a:t>deployment in Chapter 3 of the Defence Act.</a:t>
            </a:r>
            <a:endParaRPr lang="en-ZA" sz="2400" dirty="0"/>
          </a:p>
          <a:p>
            <a:pPr marL="0" lvl="0" indent="0">
              <a:buNone/>
            </a:pPr>
            <a:r>
              <a:rPr lang="en-US" sz="2400" b="1" dirty="0"/>
              <a:t>"Prescribe"</a:t>
            </a:r>
            <a:r>
              <a:rPr lang="en-US" sz="2400" dirty="0"/>
              <a:t> it must clarify that it is the Minister who prescribes the regulations and rules.</a:t>
            </a:r>
            <a:endParaRPr lang="en-ZA" sz="2400" dirty="0"/>
          </a:p>
          <a:p>
            <a:pPr marL="0" lvl="0" indent="0">
              <a:buNone/>
            </a:pPr>
            <a:r>
              <a:rPr lang="en-US" sz="2400" dirty="0"/>
              <a:t>“</a:t>
            </a:r>
            <a:r>
              <a:rPr lang="en-US" sz="2400" b="1" dirty="0"/>
              <a:t>Rehabilitative labour” </a:t>
            </a:r>
            <a:r>
              <a:rPr lang="en-US" sz="2400" dirty="0"/>
              <a:t>Of utmost importance to clarify who will have the discretion to determine the exact nature thereof in each separate case.</a:t>
            </a:r>
            <a:endParaRPr lang="en-ZA" sz="2400" dirty="0"/>
          </a:p>
          <a:p>
            <a:pPr marL="0" lvl="0" indent="0">
              <a:buNone/>
            </a:pPr>
            <a:r>
              <a:rPr lang="en-US" sz="2400" b="1" dirty="0"/>
              <a:t>“Military Law Practitioner (MLP)”.</a:t>
            </a:r>
            <a:r>
              <a:rPr lang="en-US" sz="2400" dirty="0"/>
              <a:t>   Admission as an advocate or attorney for appointment in the department was never a prerequisite, although it may have been preferred. This must be rectified by providing for a transitional measure. </a:t>
            </a:r>
            <a:endParaRPr lang="en-ZA" sz="2400" dirty="0"/>
          </a:p>
          <a:p>
            <a:pPr marL="0" indent="0">
              <a:buNone/>
            </a:pPr>
            <a:endParaRPr lang="en-GB" sz="2000" i="1" dirty="0"/>
          </a:p>
        </p:txBody>
      </p:sp>
    </p:spTree>
    <p:extLst>
      <p:ext uri="{BB962C8B-B14F-4D97-AF65-F5344CB8AC3E}">
        <p14:creationId xmlns:p14="http://schemas.microsoft.com/office/powerpoint/2010/main" xmlns="" val="17877486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96" y="209852"/>
            <a:ext cx="8894123" cy="1092738"/>
          </a:xfrm>
        </p:spPr>
        <p:txBody>
          <a:bodyPr>
            <a:normAutofit/>
          </a:bodyPr>
          <a:lstStyle/>
          <a:p>
            <a:pPr algn="ctr"/>
            <a:r>
              <a:rPr lang="en-GB" sz="2800" b="1" dirty="0">
                <a:latin typeface="Arial" panose="020B0604020202020204" pitchFamily="34" charset="0"/>
                <a:cs typeface="Arial" panose="020B0604020202020204" pitchFamily="34" charset="0"/>
              </a:rPr>
              <a:t>5.	COL L. GERNANDT, COL P.T. MODIPANE, et </a:t>
            </a:r>
            <a:r>
              <a:rPr lang="en-GB" sz="2800" b="1" dirty="0" smtClean="0">
                <a:latin typeface="Arial" panose="020B0604020202020204" pitchFamily="34" charset="0"/>
                <a:cs typeface="Arial" panose="020B0604020202020204" pitchFamily="34" charset="0"/>
              </a:rPr>
              <a:t>al</a:t>
            </a:r>
            <a:endParaRPr lang="en-US" sz="2000" b="1" i="1" dirty="0"/>
          </a:p>
        </p:txBody>
      </p:sp>
      <p:sp>
        <p:nvSpPr>
          <p:cNvPr id="3" name="Content Placeholder 2"/>
          <p:cNvSpPr>
            <a:spLocks noGrp="1"/>
          </p:cNvSpPr>
          <p:nvPr>
            <p:ph idx="1"/>
          </p:nvPr>
        </p:nvSpPr>
        <p:spPr>
          <a:xfrm>
            <a:off x="129397" y="1069676"/>
            <a:ext cx="9624204" cy="5653390"/>
          </a:xfrm>
        </p:spPr>
        <p:txBody>
          <a:bodyPr>
            <a:noAutofit/>
          </a:bodyPr>
          <a:lstStyle/>
          <a:p>
            <a:pPr marL="0" indent="0">
              <a:buNone/>
            </a:pPr>
            <a:r>
              <a:rPr lang="en-GB" sz="2400" b="1" i="1" dirty="0" smtClean="0"/>
              <a:t>CLAUSES</a:t>
            </a:r>
          </a:p>
          <a:p>
            <a:r>
              <a:rPr lang="en-GB" sz="2400" b="1" dirty="0"/>
              <a:t>Clause 2 (p. 3 para 21) Object of Act </a:t>
            </a:r>
            <a:r>
              <a:rPr lang="en-GB" sz="2400" dirty="0"/>
              <a:t>(administrative charges &amp; access bases)</a:t>
            </a:r>
            <a:endParaRPr lang="en-ZA" sz="2400" dirty="0"/>
          </a:p>
          <a:p>
            <a:r>
              <a:rPr lang="en-GB" sz="2400" dirty="0"/>
              <a:t> </a:t>
            </a:r>
            <a:r>
              <a:rPr lang="en-GB" sz="2400" b="1" dirty="0" smtClean="0"/>
              <a:t>Clause </a:t>
            </a:r>
            <a:r>
              <a:rPr lang="en-GB" sz="2400" b="1" dirty="0"/>
              <a:t>3: Application of Act </a:t>
            </a:r>
            <a:r>
              <a:rPr lang="en-GB" sz="2400" dirty="0"/>
              <a:t>(person attached DOD vague; attached be defined)</a:t>
            </a:r>
            <a:endParaRPr lang="en-ZA" sz="2400" dirty="0"/>
          </a:p>
          <a:p>
            <a:r>
              <a:rPr lang="en-GB" sz="2400" b="1" dirty="0"/>
              <a:t> </a:t>
            </a:r>
            <a:r>
              <a:rPr lang="en-US" sz="2400" b="1" dirty="0" smtClean="0"/>
              <a:t>Clause </a:t>
            </a:r>
            <a:r>
              <a:rPr lang="en-US" sz="2400" b="1" dirty="0"/>
              <a:t>5: Conflict with other acts (para 26 p. 4) (</a:t>
            </a:r>
            <a:r>
              <a:rPr lang="en-US" sz="2400" dirty="0"/>
              <a:t>Clause not ideal solution 4 interpretation) </a:t>
            </a:r>
            <a:endParaRPr lang="en-ZA" sz="2400" dirty="0"/>
          </a:p>
          <a:p>
            <a:r>
              <a:rPr lang="en-US" sz="2400" dirty="0"/>
              <a:t> </a:t>
            </a:r>
            <a:r>
              <a:rPr lang="en-US" sz="2400" b="1" dirty="0" smtClean="0"/>
              <a:t>Clause </a:t>
            </a:r>
            <a:r>
              <a:rPr lang="en-US" sz="2400" b="1" dirty="0"/>
              <a:t>7: Limitation of jurisdiction of military courts (</a:t>
            </a:r>
            <a:r>
              <a:rPr lang="en-US" sz="2400" dirty="0"/>
              <a:t>“President” replaced by “Parliament” </a:t>
            </a:r>
            <a:endParaRPr lang="en-ZA" sz="2400" dirty="0"/>
          </a:p>
          <a:p>
            <a:r>
              <a:rPr lang="en-US" sz="2400" dirty="0"/>
              <a:t> </a:t>
            </a:r>
            <a:r>
              <a:rPr lang="en-US" sz="2400" b="1" dirty="0" smtClean="0"/>
              <a:t>Clause </a:t>
            </a:r>
            <a:r>
              <a:rPr lang="en-US" sz="2400" b="1" dirty="0"/>
              <a:t>10: Civilian offences under the Act (para 28 p. 4) (</a:t>
            </a:r>
            <a:r>
              <a:rPr lang="en-US" sz="2400" dirty="0"/>
              <a:t>purpose of clause 10(2) is not clear.</a:t>
            </a:r>
            <a:endParaRPr lang="en-ZA" sz="2400" dirty="0"/>
          </a:p>
          <a:p>
            <a:r>
              <a:rPr lang="en-US" sz="2400" b="1" dirty="0"/>
              <a:t> </a:t>
            </a:r>
            <a:r>
              <a:rPr lang="en-US" sz="2400" b="1" dirty="0" smtClean="0"/>
              <a:t>Clause </a:t>
            </a:r>
            <a:r>
              <a:rPr lang="en-US" sz="2400" b="1" dirty="0"/>
              <a:t>11: Composition and jurisdiction of Court of Military Appeals </a:t>
            </a:r>
            <a:r>
              <a:rPr lang="en-US" sz="2400" dirty="0"/>
              <a:t>(para 29.1 p. 4</a:t>
            </a:r>
            <a:r>
              <a:rPr lang="en-US" sz="2400" dirty="0" smtClean="0"/>
              <a:t>)(</a:t>
            </a:r>
            <a:r>
              <a:rPr lang="en-US" sz="2400" dirty="0"/>
              <a:t>inappropriate use of word "must" is illustrated in several provisions of this clause)</a:t>
            </a:r>
            <a:endParaRPr lang="en-ZA" sz="2400" dirty="0"/>
          </a:p>
          <a:p>
            <a:endParaRPr lang="en-ZA" dirty="0"/>
          </a:p>
          <a:p>
            <a:pPr marL="0" indent="0">
              <a:buNone/>
            </a:pPr>
            <a:endParaRPr lang="en-GB" sz="2000" i="1" dirty="0"/>
          </a:p>
        </p:txBody>
      </p:sp>
    </p:spTree>
    <p:extLst>
      <p:ext uri="{BB962C8B-B14F-4D97-AF65-F5344CB8AC3E}">
        <p14:creationId xmlns:p14="http://schemas.microsoft.com/office/powerpoint/2010/main" xmlns="" val="10577577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96" y="209852"/>
            <a:ext cx="8894123" cy="1092738"/>
          </a:xfrm>
        </p:spPr>
        <p:txBody>
          <a:bodyPr>
            <a:normAutofit/>
          </a:bodyPr>
          <a:lstStyle/>
          <a:p>
            <a:pPr algn="ctr"/>
            <a:r>
              <a:rPr lang="en-GB" sz="2800" b="1" dirty="0">
                <a:latin typeface="Arial" panose="020B0604020202020204" pitchFamily="34" charset="0"/>
                <a:cs typeface="Arial" panose="020B0604020202020204" pitchFamily="34" charset="0"/>
              </a:rPr>
              <a:t>5.	COL L. GERNANDT, COL P.T. MODIPANE, et </a:t>
            </a:r>
            <a:r>
              <a:rPr lang="en-GB" sz="2800" b="1" dirty="0" smtClean="0">
                <a:latin typeface="Arial" panose="020B0604020202020204" pitchFamily="34" charset="0"/>
                <a:cs typeface="Arial" panose="020B0604020202020204" pitchFamily="34" charset="0"/>
              </a:rPr>
              <a:t>al</a:t>
            </a:r>
            <a:endParaRPr lang="en-US" sz="2000" b="1" i="1" dirty="0"/>
          </a:p>
        </p:txBody>
      </p:sp>
      <p:sp>
        <p:nvSpPr>
          <p:cNvPr id="3" name="Content Placeholder 2"/>
          <p:cNvSpPr>
            <a:spLocks noGrp="1"/>
          </p:cNvSpPr>
          <p:nvPr>
            <p:ph idx="1"/>
          </p:nvPr>
        </p:nvSpPr>
        <p:spPr>
          <a:xfrm>
            <a:off x="129397" y="1069676"/>
            <a:ext cx="9704716" cy="5653390"/>
          </a:xfrm>
        </p:spPr>
        <p:txBody>
          <a:bodyPr>
            <a:noAutofit/>
          </a:bodyPr>
          <a:lstStyle/>
          <a:p>
            <a:pPr marL="0" indent="0">
              <a:buNone/>
            </a:pPr>
            <a:r>
              <a:rPr lang="en-GB" sz="2400" b="1" i="1" dirty="0" smtClean="0"/>
              <a:t>CLAUSES</a:t>
            </a:r>
          </a:p>
          <a:p>
            <a:r>
              <a:rPr lang="en-US" b="1" dirty="0"/>
              <a:t>Clause 12: Powers of Court of Military Appeals (para 30 p. 5)</a:t>
            </a:r>
            <a:endParaRPr lang="en-ZA" dirty="0"/>
          </a:p>
          <a:p>
            <a:pPr marL="0" indent="0">
              <a:buNone/>
            </a:pPr>
            <a:r>
              <a:rPr lang="en-US" dirty="0" smtClean="0"/>
              <a:t>"</a:t>
            </a:r>
            <a:r>
              <a:rPr lang="en-US" dirty="0"/>
              <a:t>contemplated </a:t>
            </a:r>
            <a:r>
              <a:rPr lang="en-US" dirty="0" smtClean="0"/>
              <a:t>" </a:t>
            </a:r>
            <a:r>
              <a:rPr lang="en-US" dirty="0"/>
              <a:t>reference to CMA is superfluous </a:t>
            </a:r>
            <a:r>
              <a:rPr lang="en-US" dirty="0" smtClean="0"/>
              <a:t>&amp; </a:t>
            </a:r>
            <a:r>
              <a:rPr lang="en-US" dirty="0"/>
              <a:t>confusing </a:t>
            </a:r>
            <a:endParaRPr lang="en-ZA" dirty="0"/>
          </a:p>
          <a:p>
            <a:r>
              <a:rPr lang="en-US" dirty="0"/>
              <a:t> </a:t>
            </a:r>
            <a:r>
              <a:rPr lang="en-US" b="1" dirty="0" smtClean="0"/>
              <a:t>Clauses </a:t>
            </a:r>
            <a:r>
              <a:rPr lang="en-US" b="1" dirty="0"/>
              <a:t>24 </a:t>
            </a:r>
            <a:r>
              <a:rPr lang="en-US" b="1" dirty="0" smtClean="0"/>
              <a:t>&amp; </a:t>
            </a:r>
            <a:r>
              <a:rPr lang="en-US" b="1" dirty="0"/>
              <a:t>25: Prescription of Offences and Trial when accused no longer in employ or service of Defence Force: </a:t>
            </a:r>
            <a:r>
              <a:rPr lang="en-US" dirty="0"/>
              <a:t>Refer Offences committed outside </a:t>
            </a:r>
            <a:r>
              <a:rPr lang="en-US" dirty="0" smtClean="0"/>
              <a:t>RSA &amp;  military </a:t>
            </a:r>
            <a:r>
              <a:rPr lang="en-US" dirty="0"/>
              <a:t>discipline offences but silent </a:t>
            </a:r>
            <a:r>
              <a:rPr lang="en-US" dirty="0" smtClean="0"/>
              <a:t>if dealing </a:t>
            </a:r>
            <a:r>
              <a:rPr lang="en-US" dirty="0"/>
              <a:t>with such offences inside or outside RSA.  </a:t>
            </a:r>
            <a:endParaRPr lang="en-ZA" dirty="0"/>
          </a:p>
          <a:p>
            <a:r>
              <a:rPr lang="en-US" dirty="0"/>
              <a:t> </a:t>
            </a:r>
            <a:r>
              <a:rPr lang="en-US" b="1" dirty="0" smtClean="0"/>
              <a:t>Clause </a:t>
            </a:r>
            <a:r>
              <a:rPr lang="en-US" b="1" dirty="0"/>
              <a:t>27: Prohibition of double jeopardy (para 32 p. 5)</a:t>
            </a:r>
            <a:endParaRPr lang="en-ZA" dirty="0"/>
          </a:p>
          <a:p>
            <a:pPr marL="0" indent="0">
              <a:buNone/>
            </a:pPr>
            <a:r>
              <a:rPr lang="en-US" dirty="0"/>
              <a:t>Not sufficient to provide that a person may not be tried again on a charge based on same offence.  What about a charge based on </a:t>
            </a:r>
            <a:r>
              <a:rPr lang="en-US" b="1" dirty="0"/>
              <a:t>any fact</a:t>
            </a:r>
            <a:r>
              <a:rPr lang="en-US" dirty="0"/>
              <a:t> that formed part of a charge he was tried on</a:t>
            </a:r>
            <a:r>
              <a:rPr lang="en-US" dirty="0" smtClean="0"/>
              <a:t>?</a:t>
            </a:r>
            <a:endParaRPr lang="en-ZA" dirty="0"/>
          </a:p>
        </p:txBody>
      </p:sp>
    </p:spTree>
    <p:extLst>
      <p:ext uri="{BB962C8B-B14F-4D97-AF65-F5344CB8AC3E}">
        <p14:creationId xmlns:p14="http://schemas.microsoft.com/office/powerpoint/2010/main" xmlns="" val="19232486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894123" cy="1325563"/>
          </a:xfrm>
        </p:spPr>
        <p:txBody>
          <a:bodyPr>
            <a:normAutofit/>
          </a:bodyPr>
          <a:lstStyle/>
          <a:p>
            <a:r>
              <a:rPr lang="en-GB" sz="2800" b="1" dirty="0" smtClean="0">
                <a:latin typeface="Arial" panose="020B0604020202020204" pitchFamily="34" charset="0"/>
                <a:cs typeface="Arial" panose="020B0604020202020204" pitchFamily="34" charset="0"/>
              </a:rPr>
              <a:t>5. COL </a:t>
            </a:r>
            <a:r>
              <a:rPr lang="en-GB" sz="2800" b="1" dirty="0">
                <a:latin typeface="Arial" panose="020B0604020202020204" pitchFamily="34" charset="0"/>
                <a:cs typeface="Arial" panose="020B0604020202020204" pitchFamily="34" charset="0"/>
              </a:rPr>
              <a:t>L. GERNANDT, COL P.T. MODIPANE, et </a:t>
            </a:r>
            <a:r>
              <a:rPr lang="en-GB" sz="2800" b="1" dirty="0" smtClean="0">
                <a:latin typeface="Arial" panose="020B0604020202020204" pitchFamily="34" charset="0"/>
                <a:cs typeface="Arial" panose="020B0604020202020204" pitchFamily="34" charset="0"/>
              </a:rPr>
              <a:t>al</a:t>
            </a:r>
            <a:endParaRPr lang="en-US" sz="2000" b="1" dirty="0"/>
          </a:p>
        </p:txBody>
      </p:sp>
      <p:sp>
        <p:nvSpPr>
          <p:cNvPr id="3" name="Content Placeholder 2"/>
          <p:cNvSpPr>
            <a:spLocks noGrp="1"/>
          </p:cNvSpPr>
          <p:nvPr>
            <p:ph idx="1"/>
          </p:nvPr>
        </p:nvSpPr>
        <p:spPr>
          <a:xfrm>
            <a:off x="138023" y="905774"/>
            <a:ext cx="9615577" cy="5817291"/>
          </a:xfrm>
        </p:spPr>
        <p:txBody>
          <a:bodyPr>
            <a:noAutofit/>
          </a:bodyPr>
          <a:lstStyle/>
          <a:p>
            <a:pPr marL="0" indent="0">
              <a:buNone/>
            </a:pPr>
            <a:endParaRPr lang="en-ZA" sz="2400" dirty="0" smtClean="0"/>
          </a:p>
          <a:p>
            <a:pPr marL="0" indent="0">
              <a:buNone/>
            </a:pPr>
            <a:r>
              <a:rPr lang="en-US" sz="2400" b="1" dirty="0" smtClean="0"/>
              <a:t>Clause </a:t>
            </a:r>
            <a:r>
              <a:rPr lang="en-US" sz="2400" b="1" dirty="0"/>
              <a:t>28: Appointment of Judge Advocate General (JAG) (p. 5 para 33.1- 34.7</a:t>
            </a:r>
            <a:r>
              <a:rPr lang="en-US" sz="2400" b="1" dirty="0" smtClean="0"/>
              <a:t>) </a:t>
            </a:r>
            <a:r>
              <a:rPr lang="en-US" sz="2400" dirty="0" smtClean="0"/>
              <a:t>Not </a:t>
            </a:r>
            <a:r>
              <a:rPr lang="en-US" sz="2400" dirty="0"/>
              <a:t>clear </a:t>
            </a:r>
            <a:r>
              <a:rPr lang="en-US" sz="2400" dirty="0" smtClean="0"/>
              <a:t>justification for </a:t>
            </a:r>
            <a:r>
              <a:rPr lang="en-US" sz="2400" dirty="0"/>
              <a:t>a term of </a:t>
            </a:r>
            <a:r>
              <a:rPr lang="en-US" sz="2400" dirty="0" smtClean="0"/>
              <a:t>9 </a:t>
            </a:r>
            <a:r>
              <a:rPr lang="en-US" sz="2400" dirty="0"/>
              <a:t>years or </a:t>
            </a:r>
            <a:r>
              <a:rPr lang="en-US" sz="2400" dirty="0" smtClean="0"/>
              <a:t>cap </a:t>
            </a:r>
            <a:r>
              <a:rPr lang="en-US" sz="2400" dirty="0"/>
              <a:t>on one </a:t>
            </a:r>
            <a:r>
              <a:rPr lang="en-US" sz="2400" dirty="0" smtClean="0"/>
              <a:t>term</a:t>
            </a:r>
            <a:r>
              <a:rPr lang="en-US" sz="2400" dirty="0"/>
              <a:t>.  These proposals are </a:t>
            </a:r>
            <a:r>
              <a:rPr lang="en-US" sz="2400" dirty="0" smtClean="0"/>
              <a:t>new and key </a:t>
            </a:r>
            <a:r>
              <a:rPr lang="en-US" sz="2400" dirty="0"/>
              <a:t>to </a:t>
            </a:r>
            <a:r>
              <a:rPr lang="en-US" sz="2400" dirty="0" smtClean="0"/>
              <a:t>appointment </a:t>
            </a:r>
            <a:r>
              <a:rPr lang="en-US" sz="2400" dirty="0"/>
              <a:t>is experience.  </a:t>
            </a:r>
            <a:endParaRPr lang="en-ZA" sz="2400" dirty="0"/>
          </a:p>
          <a:p>
            <a:pPr lvl="0"/>
            <a:r>
              <a:rPr lang="en-US" sz="2400" dirty="0"/>
              <a:t>If Clause 28 is accepted, means JAG will be appointed overall to provide legal services to the DOD as a whole and do away with the civilian post. </a:t>
            </a:r>
            <a:r>
              <a:rPr lang="en-US" sz="2400" dirty="0" smtClean="0"/>
              <a:t>Q</a:t>
            </a:r>
            <a:r>
              <a:rPr lang="en-US" sz="2400" i="1" dirty="0" smtClean="0"/>
              <a:t>uestioned </a:t>
            </a:r>
            <a:r>
              <a:rPr lang="en-US" sz="2400" i="1" dirty="0"/>
              <a:t>whether this is </a:t>
            </a:r>
            <a:r>
              <a:rPr lang="en-US" sz="2400" i="1" dirty="0" smtClean="0"/>
              <a:t>approved &amp; </a:t>
            </a:r>
            <a:r>
              <a:rPr lang="en-US" sz="2400" i="1" dirty="0"/>
              <a:t>accepted position by </a:t>
            </a:r>
            <a:r>
              <a:rPr lang="en-US" sz="2400" i="1" dirty="0" smtClean="0"/>
              <a:t>Department</a:t>
            </a:r>
            <a:r>
              <a:rPr lang="en-US" sz="2400" i="1" dirty="0"/>
              <a:t>.</a:t>
            </a:r>
            <a:endParaRPr lang="en-ZA" sz="2400" i="1" dirty="0"/>
          </a:p>
          <a:p>
            <a:pPr marL="0" indent="0">
              <a:buNone/>
            </a:pPr>
            <a:r>
              <a:rPr lang="en-US" sz="2400" b="1" dirty="0" smtClean="0"/>
              <a:t>Clause </a:t>
            </a:r>
            <a:r>
              <a:rPr lang="en-US" sz="2400" b="1" dirty="0"/>
              <a:t>29 and 30: Functions and Powers of the JAG </a:t>
            </a:r>
            <a:r>
              <a:rPr lang="en-US" sz="2400" dirty="0"/>
              <a:t>(para 35 – 43. p. 7)</a:t>
            </a:r>
            <a:endParaRPr lang="en-ZA" sz="2400" dirty="0"/>
          </a:p>
          <a:p>
            <a:pPr lvl="0"/>
            <a:r>
              <a:rPr lang="en-US" sz="2400" dirty="0"/>
              <a:t>JAG is a high ranking officer in SANDF </a:t>
            </a:r>
            <a:r>
              <a:rPr lang="en-US" sz="2400" dirty="0" smtClean="0"/>
              <a:t>as </a:t>
            </a:r>
            <a:r>
              <a:rPr lang="en-US" sz="2400" dirty="0"/>
              <a:t>other officers on </a:t>
            </a:r>
            <a:r>
              <a:rPr lang="en-US" sz="2400" dirty="0" smtClean="0"/>
              <a:t>same </a:t>
            </a:r>
            <a:r>
              <a:rPr lang="en-US" sz="2400" dirty="0"/>
              <a:t>rank.  </a:t>
            </a:r>
            <a:r>
              <a:rPr lang="en-US" sz="2400" dirty="0" smtClean="0"/>
              <a:t>That </a:t>
            </a:r>
            <a:r>
              <a:rPr lang="en-US" sz="2400" dirty="0"/>
              <a:t>his/ her responsibility is military law services does not justify a different remuneration dispensation from other senior officers on the same rank.</a:t>
            </a:r>
            <a:endParaRPr lang="en-ZA" sz="2400" dirty="0"/>
          </a:p>
          <a:p>
            <a:pPr lvl="0"/>
            <a:r>
              <a:rPr lang="en-US" sz="2400" dirty="0"/>
              <a:t>Clauses 29(4) and (5) constitute infringement of the constitutional rights of, privacy, human dignity and fair administrative procedure</a:t>
            </a:r>
            <a:r>
              <a:rPr lang="en-US" sz="2400" dirty="0" smtClean="0"/>
              <a:t>.(appointment fin records, qualifications and refusal disqualify person)</a:t>
            </a:r>
            <a:endParaRPr lang="en-ZA" sz="2400" dirty="0"/>
          </a:p>
        </p:txBody>
      </p:sp>
    </p:spTree>
    <p:extLst>
      <p:ext uri="{BB962C8B-B14F-4D97-AF65-F5344CB8AC3E}">
        <p14:creationId xmlns:p14="http://schemas.microsoft.com/office/powerpoint/2010/main" xmlns="" val="21569461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96" y="209852"/>
            <a:ext cx="8894123" cy="859824"/>
          </a:xfrm>
        </p:spPr>
        <p:txBody>
          <a:bodyPr>
            <a:normAutofit/>
          </a:bodyPr>
          <a:lstStyle/>
          <a:p>
            <a:r>
              <a:rPr lang="en-GB" sz="2800" b="1" dirty="0">
                <a:latin typeface="Arial" panose="020B0604020202020204" pitchFamily="34" charset="0"/>
                <a:cs typeface="Arial" panose="020B0604020202020204" pitchFamily="34" charset="0"/>
              </a:rPr>
              <a:t>5. COL L. GERNANDT, COL P.T. MODIPANE, et </a:t>
            </a:r>
            <a:r>
              <a:rPr lang="en-GB" sz="2800" b="1" dirty="0" smtClean="0">
                <a:latin typeface="Arial" panose="020B0604020202020204" pitchFamily="34" charset="0"/>
                <a:cs typeface="Arial" panose="020B0604020202020204" pitchFamily="34" charset="0"/>
              </a:rPr>
              <a:t>al</a:t>
            </a:r>
            <a:endParaRPr lang="en-US" sz="2000" b="1" dirty="0"/>
          </a:p>
        </p:txBody>
      </p:sp>
      <p:sp>
        <p:nvSpPr>
          <p:cNvPr id="3" name="Content Placeholder 2"/>
          <p:cNvSpPr>
            <a:spLocks noGrp="1"/>
          </p:cNvSpPr>
          <p:nvPr>
            <p:ph idx="1"/>
          </p:nvPr>
        </p:nvSpPr>
        <p:spPr>
          <a:xfrm>
            <a:off x="1" y="931654"/>
            <a:ext cx="9753600" cy="5791412"/>
          </a:xfrm>
        </p:spPr>
        <p:txBody>
          <a:bodyPr>
            <a:noAutofit/>
          </a:bodyPr>
          <a:lstStyle/>
          <a:p>
            <a:pPr marL="0" indent="0">
              <a:buNone/>
            </a:pPr>
            <a:r>
              <a:rPr lang="en-US" sz="2400" b="1" dirty="0"/>
              <a:t>Clause 31: Power of Minister </a:t>
            </a:r>
            <a:r>
              <a:rPr lang="en-US" sz="2400" b="1" dirty="0" smtClean="0"/>
              <a:t>iro assignment </a:t>
            </a:r>
            <a:r>
              <a:rPr lang="en-US" sz="2400" b="1" dirty="0"/>
              <a:t>of functions (para 44, p. 8</a:t>
            </a:r>
            <a:r>
              <a:rPr lang="en-US" sz="2400" b="1" dirty="0" smtClean="0"/>
              <a:t>) </a:t>
            </a:r>
          </a:p>
          <a:p>
            <a:r>
              <a:rPr lang="en-US" sz="2400" dirty="0" smtClean="0"/>
              <a:t>Not </a:t>
            </a:r>
            <a:r>
              <a:rPr lang="en-US" sz="2400" dirty="0"/>
              <a:t>revealed what rank is envisaged for the JAG.  </a:t>
            </a:r>
            <a:endParaRPr lang="en-ZA" sz="2400" dirty="0"/>
          </a:p>
          <a:p>
            <a:pPr marL="0" indent="0">
              <a:buNone/>
            </a:pPr>
            <a:r>
              <a:rPr lang="en-US" sz="2400" b="1" dirty="0" smtClean="0"/>
              <a:t>Clause </a:t>
            </a:r>
            <a:r>
              <a:rPr lang="en-US" sz="2400" b="1" dirty="0"/>
              <a:t>34: Termination of appointment and assignment (p.9 para 49</a:t>
            </a:r>
            <a:r>
              <a:rPr lang="en-US" sz="2400" b="1" dirty="0" smtClean="0"/>
              <a:t>):</a:t>
            </a:r>
          </a:p>
          <a:p>
            <a:r>
              <a:rPr lang="en-US" sz="2400" dirty="0" smtClean="0"/>
              <a:t>Any </a:t>
            </a:r>
            <a:r>
              <a:rPr lang="en-US" sz="2400" dirty="0"/>
              <a:t>MLP, including the JAG, may be administratively discharged </a:t>
            </a:r>
            <a:r>
              <a:rPr lang="en-US" sz="2400" dirty="0" smtClean="0"/>
              <a:t>after prescribed procedures. Sub </a:t>
            </a:r>
            <a:r>
              <a:rPr lang="en-US" sz="2400" dirty="0"/>
              <a:t>clauses (1), (2), (3), (4)(a)(i)-(iii) and (b), (6) and (7) must be deleted.</a:t>
            </a:r>
            <a:endParaRPr lang="en-ZA" sz="2400" dirty="0"/>
          </a:p>
          <a:p>
            <a:pPr marL="0" indent="0">
              <a:buNone/>
            </a:pPr>
            <a:r>
              <a:rPr lang="en-US" sz="2400" b="1" dirty="0" smtClean="0"/>
              <a:t>Clause </a:t>
            </a:r>
            <a:r>
              <a:rPr lang="en-US" sz="2400" b="1" dirty="0"/>
              <a:t>36: Assignment </a:t>
            </a:r>
            <a:r>
              <a:rPr lang="en-US" sz="2400" b="1" dirty="0" smtClean="0"/>
              <a:t>&amp; </a:t>
            </a:r>
            <a:r>
              <a:rPr lang="en-US" sz="2400" b="1" dirty="0"/>
              <a:t>functions of local representatives of JAG </a:t>
            </a:r>
            <a:endParaRPr lang="en-US" sz="2400" b="1" dirty="0" smtClean="0"/>
          </a:p>
          <a:p>
            <a:r>
              <a:rPr lang="en-US" sz="2400" dirty="0" smtClean="0"/>
              <a:t>Why </a:t>
            </a:r>
            <a:r>
              <a:rPr lang="en-US" sz="2400" dirty="0"/>
              <a:t>would the appointment of a Local Rep be of someone who has at least 12 years’ experience when JAG </a:t>
            </a:r>
            <a:r>
              <a:rPr lang="en-US" sz="2400" dirty="0" smtClean="0"/>
              <a:t>is to have 9 years</a:t>
            </a:r>
            <a:r>
              <a:rPr lang="en-US" sz="2400" dirty="0"/>
              <a:t>’ experience? </a:t>
            </a:r>
            <a:endParaRPr lang="en-ZA" sz="2400" dirty="0"/>
          </a:p>
          <a:p>
            <a:pPr marL="0" indent="0">
              <a:buNone/>
            </a:pPr>
            <a:r>
              <a:rPr lang="en-US" sz="2400" b="1" dirty="0" smtClean="0"/>
              <a:t>Clause </a:t>
            </a:r>
            <a:r>
              <a:rPr lang="en-US" sz="2400" b="1" dirty="0"/>
              <a:t>41: General duties of Military Judges and Senior Military Judges (p. 10 para 52) </a:t>
            </a:r>
            <a:endParaRPr lang="en-US" sz="2400" b="1" dirty="0" smtClean="0"/>
          </a:p>
          <a:p>
            <a:r>
              <a:rPr lang="en-US" sz="2400" dirty="0" smtClean="0"/>
              <a:t>It </a:t>
            </a:r>
            <a:r>
              <a:rPr lang="en-US" sz="2400" dirty="0"/>
              <a:t>should be emphatically provided that Military Judges (Courts) have no jurisdiction with regard to the invalidity or unconstitutionality of any law.</a:t>
            </a:r>
            <a:endParaRPr lang="en-ZA" sz="2400" dirty="0"/>
          </a:p>
          <a:p>
            <a:pPr lvl="0"/>
            <a:endParaRPr lang="en-US" sz="1600" dirty="0" smtClean="0"/>
          </a:p>
        </p:txBody>
      </p:sp>
    </p:spTree>
    <p:extLst>
      <p:ext uri="{BB962C8B-B14F-4D97-AF65-F5344CB8AC3E}">
        <p14:creationId xmlns:p14="http://schemas.microsoft.com/office/powerpoint/2010/main" xmlns="" val="24939438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658" y="129716"/>
            <a:ext cx="8543925" cy="1325563"/>
          </a:xfrm>
        </p:spPr>
        <p:txBody>
          <a:bodyPr>
            <a:normAutofit/>
          </a:bodyPr>
          <a:lstStyle/>
          <a:p>
            <a:r>
              <a:rPr lang="en-GB" sz="2800" b="1" dirty="0">
                <a:latin typeface="Arial" panose="020B0604020202020204" pitchFamily="34" charset="0"/>
                <a:cs typeface="Arial" panose="020B0604020202020204" pitchFamily="34" charset="0"/>
              </a:rPr>
              <a:t>5. COL L. GERNANDT, COL P.T. MODIPANE, et </a:t>
            </a:r>
            <a:r>
              <a:rPr lang="en-GB" sz="2800" b="1" dirty="0" smtClean="0">
                <a:latin typeface="Arial" panose="020B0604020202020204" pitchFamily="34" charset="0"/>
                <a:cs typeface="Arial" panose="020B0604020202020204" pitchFamily="34" charset="0"/>
              </a:rPr>
              <a:t>al</a:t>
            </a:r>
            <a:endParaRPr lang="en-US" sz="2800" b="1" dirty="0"/>
          </a:p>
        </p:txBody>
      </p:sp>
      <p:sp>
        <p:nvSpPr>
          <p:cNvPr id="3" name="Content Placeholder 2"/>
          <p:cNvSpPr>
            <a:spLocks noGrp="1"/>
          </p:cNvSpPr>
          <p:nvPr>
            <p:ph idx="1"/>
          </p:nvPr>
        </p:nvSpPr>
        <p:spPr>
          <a:xfrm>
            <a:off x="108658" y="1043796"/>
            <a:ext cx="9644942" cy="5679269"/>
          </a:xfrm>
        </p:spPr>
        <p:txBody>
          <a:bodyPr>
            <a:noAutofit/>
          </a:bodyPr>
          <a:lstStyle/>
          <a:p>
            <a:pPr marL="0" indent="0">
              <a:buNone/>
            </a:pPr>
            <a:r>
              <a:rPr lang="en-US" sz="1900" b="1" dirty="0"/>
              <a:t>Chapter 5: CIVILIAN COURTS (para 53, p. 10</a:t>
            </a:r>
            <a:r>
              <a:rPr lang="en-US" sz="1900" b="1" dirty="0" smtClean="0"/>
              <a:t>)</a:t>
            </a:r>
          </a:p>
          <a:p>
            <a:r>
              <a:rPr lang="en-US" sz="1900" dirty="0" smtClean="0"/>
              <a:t>Deals </a:t>
            </a:r>
            <a:r>
              <a:rPr lang="en-US" sz="1900" dirty="0"/>
              <a:t>with matters </a:t>
            </a:r>
            <a:r>
              <a:rPr lang="en-US" sz="1900" dirty="0" smtClean="0"/>
              <a:t>also </a:t>
            </a:r>
            <a:r>
              <a:rPr lang="en-US" sz="1900" dirty="0"/>
              <a:t>dealt with in Chapter 4 </a:t>
            </a:r>
            <a:r>
              <a:rPr lang="en-US" sz="1900" dirty="0" smtClean="0"/>
              <a:t>&amp; </a:t>
            </a:r>
            <a:r>
              <a:rPr lang="en-US" sz="1900" dirty="0"/>
              <a:t>section 31 of Chapter 5 of the Defence Act.  There is no indication of any repeal of or amend to the relevant provisions</a:t>
            </a:r>
            <a:r>
              <a:rPr lang="en-US" sz="1900" dirty="0" smtClean="0"/>
              <a:t>.</a:t>
            </a:r>
            <a:r>
              <a:rPr lang="en-US" sz="1900" dirty="0"/>
              <a:t> </a:t>
            </a:r>
            <a:endParaRPr lang="en-ZA" sz="1900" dirty="0"/>
          </a:p>
          <a:p>
            <a:pPr marL="0" indent="0">
              <a:buNone/>
            </a:pPr>
            <a:r>
              <a:rPr lang="en-US" sz="1900" b="1" dirty="0"/>
              <a:t>Clause 68: Powers in respect of prints, photographs and samples of accused without warrant (para 54. p. 10)</a:t>
            </a:r>
            <a:endParaRPr lang="en-ZA" sz="1900" dirty="0"/>
          </a:p>
          <a:p>
            <a:r>
              <a:rPr lang="en-US" sz="1900" dirty="0"/>
              <a:t>It is not known whether the SAPS and the Department of Justice was sufficiently consulted </a:t>
            </a:r>
            <a:endParaRPr lang="en-ZA" sz="1900" dirty="0"/>
          </a:p>
          <a:p>
            <a:pPr marL="0" indent="0">
              <a:buNone/>
            </a:pPr>
            <a:r>
              <a:rPr lang="en-US" sz="1900" dirty="0"/>
              <a:t> </a:t>
            </a:r>
            <a:r>
              <a:rPr lang="en-US" sz="1900" b="1" dirty="0" smtClean="0"/>
              <a:t>Clauses </a:t>
            </a:r>
            <a:r>
              <a:rPr lang="en-US" sz="1900" b="1" dirty="0"/>
              <a:t>76 to 79: Investigation, receipt of findings, collation of evidence, etc</a:t>
            </a:r>
            <a:endParaRPr lang="en-ZA" sz="1900" dirty="0"/>
          </a:p>
          <a:p>
            <a:r>
              <a:rPr lang="en-US" sz="1900" dirty="0"/>
              <a:t>These clauses merely lay down procedures </a:t>
            </a:r>
            <a:r>
              <a:rPr lang="en-US" sz="1900" dirty="0" smtClean="0"/>
              <a:t>&amp; </a:t>
            </a:r>
            <a:r>
              <a:rPr lang="en-US" sz="1900" dirty="0"/>
              <a:t>should be omitted from </a:t>
            </a:r>
            <a:r>
              <a:rPr lang="en-US" sz="1900" dirty="0" smtClean="0"/>
              <a:t>Bill &amp; </a:t>
            </a:r>
            <a:r>
              <a:rPr lang="en-US" sz="1900" dirty="0"/>
              <a:t>included in </a:t>
            </a:r>
            <a:r>
              <a:rPr lang="en-US" sz="1900" dirty="0" smtClean="0"/>
              <a:t>Rules </a:t>
            </a:r>
            <a:r>
              <a:rPr lang="en-US" sz="1900" dirty="0"/>
              <a:t>to be </a:t>
            </a:r>
            <a:r>
              <a:rPr lang="en-US" sz="1900" dirty="0" smtClean="0"/>
              <a:t>made</a:t>
            </a:r>
            <a:endParaRPr lang="en-ZA" sz="1900" dirty="0"/>
          </a:p>
          <a:p>
            <a:pPr marL="0" indent="0">
              <a:buNone/>
            </a:pPr>
            <a:r>
              <a:rPr lang="en-US" sz="1900" b="1" dirty="0"/>
              <a:t> </a:t>
            </a:r>
            <a:r>
              <a:rPr lang="en-US" sz="1900" b="1" dirty="0" smtClean="0"/>
              <a:t>Clause </a:t>
            </a:r>
            <a:r>
              <a:rPr lang="en-US" sz="1900" b="1" dirty="0"/>
              <a:t>92: Adjustment of fines</a:t>
            </a:r>
            <a:endParaRPr lang="en-ZA" sz="1900" dirty="0"/>
          </a:p>
          <a:p>
            <a:r>
              <a:rPr lang="en-US" sz="1900" dirty="0" smtClean="0"/>
              <a:t>Adjustment </a:t>
            </a:r>
            <a:r>
              <a:rPr lang="en-US" sz="1900" dirty="0"/>
              <a:t>of Fines Act prescribed fines after passing of time to correlate with prescribed prison sentences due to inflation.  No apparent reason why that Act should not be applicable to sentences by military courts.</a:t>
            </a:r>
            <a:endParaRPr lang="en-ZA" sz="1900" dirty="0"/>
          </a:p>
          <a:p>
            <a:pPr marL="0" indent="0">
              <a:buNone/>
            </a:pPr>
            <a:r>
              <a:rPr lang="en-US" sz="1900" dirty="0"/>
              <a:t> </a:t>
            </a:r>
            <a:r>
              <a:rPr lang="en-US" sz="1900" b="1" dirty="0" smtClean="0"/>
              <a:t>Clause </a:t>
            </a:r>
            <a:r>
              <a:rPr lang="en-US" sz="1900" b="1" dirty="0"/>
              <a:t>93 Declaratory orders (para 57.  p. 10)</a:t>
            </a:r>
            <a:endParaRPr lang="en-ZA" sz="1900" dirty="0"/>
          </a:p>
          <a:p>
            <a:r>
              <a:rPr lang="en-US" sz="1900" dirty="0" smtClean="0"/>
              <a:t>Not </a:t>
            </a:r>
            <a:r>
              <a:rPr lang="en-US" sz="1900" dirty="0"/>
              <a:t>clear what </a:t>
            </a:r>
            <a:r>
              <a:rPr lang="en-US" sz="1900" dirty="0" smtClean="0"/>
              <a:t>purpose </a:t>
            </a:r>
            <a:r>
              <a:rPr lang="en-US" sz="1900" dirty="0"/>
              <a:t>is of declaring a person a habitual offender. It is inappropriate to cloud issues when in fact the same issue is being addressed elsewhere.</a:t>
            </a:r>
            <a:endParaRPr lang="en-ZA" sz="1900" dirty="0"/>
          </a:p>
          <a:p>
            <a:pPr marL="0" indent="0">
              <a:buNone/>
            </a:pPr>
            <a:r>
              <a:rPr lang="en-US" sz="1900" dirty="0"/>
              <a:t> </a:t>
            </a:r>
            <a:endParaRPr lang="en-ZA" sz="1900" dirty="0"/>
          </a:p>
        </p:txBody>
      </p:sp>
    </p:spTree>
    <p:extLst>
      <p:ext uri="{BB962C8B-B14F-4D97-AF65-F5344CB8AC3E}">
        <p14:creationId xmlns:p14="http://schemas.microsoft.com/office/powerpoint/2010/main" xmlns="" val="34804210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658" y="129716"/>
            <a:ext cx="8543925" cy="1325563"/>
          </a:xfrm>
        </p:spPr>
        <p:txBody>
          <a:bodyPr>
            <a:normAutofit/>
          </a:bodyPr>
          <a:lstStyle/>
          <a:p>
            <a:r>
              <a:rPr lang="en-GB" sz="2800" b="1" dirty="0">
                <a:latin typeface="Arial" panose="020B0604020202020204" pitchFamily="34" charset="0"/>
                <a:cs typeface="Arial" panose="020B0604020202020204" pitchFamily="34" charset="0"/>
              </a:rPr>
              <a:t>5. COL L. GERNANDT, COL P.T. MODIPANE, et </a:t>
            </a:r>
            <a:r>
              <a:rPr lang="en-GB" sz="2800" b="1" dirty="0" smtClean="0">
                <a:latin typeface="Arial" panose="020B0604020202020204" pitchFamily="34" charset="0"/>
                <a:cs typeface="Arial" panose="020B0604020202020204" pitchFamily="34" charset="0"/>
              </a:rPr>
              <a:t>al</a:t>
            </a:r>
            <a:endParaRPr lang="en-US" sz="2800" b="1" dirty="0"/>
          </a:p>
        </p:txBody>
      </p:sp>
      <p:sp>
        <p:nvSpPr>
          <p:cNvPr id="3" name="Content Placeholder 2"/>
          <p:cNvSpPr>
            <a:spLocks noGrp="1"/>
          </p:cNvSpPr>
          <p:nvPr>
            <p:ph idx="1"/>
          </p:nvPr>
        </p:nvSpPr>
        <p:spPr>
          <a:xfrm>
            <a:off x="108658" y="1178731"/>
            <a:ext cx="9644942" cy="5679269"/>
          </a:xfrm>
        </p:spPr>
        <p:txBody>
          <a:bodyPr>
            <a:noAutofit/>
          </a:bodyPr>
          <a:lstStyle/>
          <a:p>
            <a:pPr marL="0" indent="0">
              <a:buNone/>
            </a:pPr>
            <a:r>
              <a:rPr lang="en-GB" sz="2000" b="1" dirty="0"/>
              <a:t>Clause 98 read with 162(1): Correctional centre, military prison, military correctional facility, etc (para 58 p. 11)</a:t>
            </a:r>
            <a:endParaRPr lang="en-ZA" sz="2000" dirty="0"/>
          </a:p>
          <a:p>
            <a:r>
              <a:rPr lang="en-GB" sz="2000" dirty="0" smtClean="0"/>
              <a:t>Provides </a:t>
            </a:r>
            <a:r>
              <a:rPr lang="en-GB" sz="2000" dirty="0"/>
              <a:t>for regulations </a:t>
            </a:r>
            <a:r>
              <a:rPr lang="en-GB" sz="2000" dirty="0" smtClean="0"/>
              <a:t>re military </a:t>
            </a:r>
            <a:r>
              <a:rPr lang="en-GB" sz="2000" dirty="0"/>
              <a:t>correctional and detention facilities, </a:t>
            </a:r>
            <a:r>
              <a:rPr lang="en-GB" sz="2000" dirty="0" smtClean="0"/>
              <a:t>&amp; provision </a:t>
            </a:r>
            <a:r>
              <a:rPr lang="en-GB" sz="2000" dirty="0"/>
              <a:t>must be made for </a:t>
            </a:r>
            <a:r>
              <a:rPr lang="en-GB" sz="2000" dirty="0" smtClean="0"/>
              <a:t>repeal </a:t>
            </a:r>
            <a:r>
              <a:rPr lang="en-GB" sz="2000" dirty="0"/>
              <a:t>of section 82(1)</a:t>
            </a:r>
            <a:r>
              <a:rPr lang="en-GB" sz="2000" i="1" dirty="0"/>
              <a:t>(u)</a:t>
            </a:r>
            <a:r>
              <a:rPr lang="en-GB" sz="2000" dirty="0"/>
              <a:t> of </a:t>
            </a:r>
            <a:r>
              <a:rPr lang="en-GB" sz="2000" dirty="0" smtClean="0"/>
              <a:t>Defence </a:t>
            </a:r>
            <a:r>
              <a:rPr lang="en-GB" sz="2000" dirty="0"/>
              <a:t>Act.</a:t>
            </a:r>
            <a:endParaRPr lang="en-ZA" sz="2000" dirty="0"/>
          </a:p>
          <a:p>
            <a:pPr marL="0" indent="0">
              <a:buNone/>
            </a:pPr>
            <a:r>
              <a:rPr lang="en-GB" sz="2000" b="1" dirty="0" smtClean="0"/>
              <a:t>Clause </a:t>
            </a:r>
            <a:r>
              <a:rPr lang="en-GB" sz="2000" b="1" dirty="0"/>
              <a:t>103: Right to review of trial or declaration (para 59. p. 11)	</a:t>
            </a:r>
            <a:endParaRPr lang="en-ZA" sz="2000" dirty="0"/>
          </a:p>
          <a:p>
            <a:r>
              <a:rPr lang="en-GB" sz="2000" dirty="0" smtClean="0"/>
              <a:t>Clause </a:t>
            </a:r>
            <a:r>
              <a:rPr lang="en-GB" sz="2000" dirty="0"/>
              <a:t>must clarify that </a:t>
            </a:r>
            <a:r>
              <a:rPr lang="en-GB" sz="2000" dirty="0" smtClean="0"/>
              <a:t>review </a:t>
            </a:r>
            <a:r>
              <a:rPr lang="en-GB" sz="2000" dirty="0"/>
              <a:t>here at issue is first a "military" review where after the High Court may be approached.</a:t>
            </a:r>
            <a:endParaRPr lang="en-ZA" sz="2000" dirty="0"/>
          </a:p>
          <a:p>
            <a:pPr marL="0" indent="0">
              <a:buNone/>
            </a:pPr>
            <a:r>
              <a:rPr lang="en-GB" sz="2000" b="1" dirty="0" smtClean="0"/>
              <a:t>Clause </a:t>
            </a:r>
            <a:r>
              <a:rPr lang="en-GB" sz="2000" b="1" dirty="0"/>
              <a:t>109: Right of prosecution to appeal to Court of Military Appeals (para 60)</a:t>
            </a:r>
            <a:endParaRPr lang="en-ZA" sz="2000" dirty="0"/>
          </a:p>
          <a:p>
            <a:r>
              <a:rPr lang="en-GB" sz="2000" dirty="0" smtClean="0"/>
              <a:t>Meaning at end </a:t>
            </a:r>
            <a:r>
              <a:rPr lang="en-GB" sz="2000" dirty="0"/>
              <a:t>of </a:t>
            </a:r>
            <a:r>
              <a:rPr lang="en-GB" sz="2000" dirty="0" smtClean="0"/>
              <a:t>clause </a:t>
            </a:r>
            <a:r>
              <a:rPr lang="en-GB" sz="2000" dirty="0"/>
              <a:t>by the words "a case made by that military court"?</a:t>
            </a:r>
            <a:endParaRPr lang="en-ZA" sz="2000" dirty="0"/>
          </a:p>
          <a:p>
            <a:pPr marL="0" indent="0">
              <a:buNone/>
            </a:pPr>
            <a:r>
              <a:rPr lang="en-GB" sz="2000" b="1" dirty="0" smtClean="0"/>
              <a:t>Clause </a:t>
            </a:r>
            <a:r>
              <a:rPr lang="en-GB" sz="2000" b="1" dirty="0"/>
              <a:t>114: Composition, jurisdiction of military disciplinary hearing and prescription</a:t>
            </a:r>
            <a:endParaRPr lang="en-ZA" sz="2000" dirty="0"/>
          </a:p>
          <a:p>
            <a:pPr marL="0" lvl="0" indent="0">
              <a:buNone/>
            </a:pPr>
            <a:r>
              <a:rPr lang="en-GB" sz="2000" dirty="0"/>
              <a:t>Does it serve anything to have a military disciplinary hearing of a person who has left the SANDF)? </a:t>
            </a:r>
            <a:r>
              <a:rPr lang="en-US" sz="2000" dirty="0"/>
              <a:t>Will just be a waste of state resources &amp; time thereof. </a:t>
            </a:r>
            <a:endParaRPr lang="en-ZA" sz="2000" dirty="0"/>
          </a:p>
          <a:p>
            <a:pPr marL="0" indent="0">
              <a:buNone/>
            </a:pPr>
            <a:r>
              <a:rPr lang="en-GB" sz="2000" b="1" dirty="0"/>
              <a:t>Chapter 11: Military Disciplinary Hearing (para 62. p. 11)</a:t>
            </a:r>
            <a:endParaRPr lang="en-ZA" sz="2000" dirty="0"/>
          </a:p>
          <a:p>
            <a:r>
              <a:rPr lang="en-GB" sz="2000" dirty="0" smtClean="0"/>
              <a:t>Gross </a:t>
            </a:r>
            <a:r>
              <a:rPr lang="en-GB" sz="2000" dirty="0"/>
              <a:t>irregularity that no provision is made for an implicated member to object on reasonable grounds to be heard by </a:t>
            </a:r>
            <a:r>
              <a:rPr lang="en-GB" sz="2000" dirty="0" smtClean="0"/>
              <a:t>person </a:t>
            </a:r>
            <a:r>
              <a:rPr lang="en-GB" sz="2000" dirty="0"/>
              <a:t>who will conduct the proceedings. </a:t>
            </a:r>
            <a:endParaRPr lang="en-ZA" sz="2000" dirty="0"/>
          </a:p>
        </p:txBody>
      </p:sp>
    </p:spTree>
    <p:extLst>
      <p:ext uri="{BB962C8B-B14F-4D97-AF65-F5344CB8AC3E}">
        <p14:creationId xmlns:p14="http://schemas.microsoft.com/office/powerpoint/2010/main" xmlns="" val="37531178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658" y="129716"/>
            <a:ext cx="8543925" cy="1325563"/>
          </a:xfrm>
        </p:spPr>
        <p:txBody>
          <a:bodyPr>
            <a:normAutofit/>
          </a:bodyPr>
          <a:lstStyle/>
          <a:p>
            <a:r>
              <a:rPr lang="en-GB" sz="2800" b="1" dirty="0">
                <a:latin typeface="Arial" panose="020B0604020202020204" pitchFamily="34" charset="0"/>
                <a:cs typeface="Arial" panose="020B0604020202020204" pitchFamily="34" charset="0"/>
              </a:rPr>
              <a:t>5. COL L. GERNANDT, COL P.T. MODIPANE, et </a:t>
            </a:r>
            <a:r>
              <a:rPr lang="en-GB" sz="2800" b="1" dirty="0" smtClean="0">
                <a:latin typeface="Arial" panose="020B0604020202020204" pitchFamily="34" charset="0"/>
                <a:cs typeface="Arial" panose="020B0604020202020204" pitchFamily="34" charset="0"/>
              </a:rPr>
              <a:t>al</a:t>
            </a:r>
            <a:endParaRPr lang="en-US" sz="2800" b="1" dirty="0"/>
          </a:p>
        </p:txBody>
      </p:sp>
      <p:sp>
        <p:nvSpPr>
          <p:cNvPr id="3" name="Content Placeholder 2"/>
          <p:cNvSpPr>
            <a:spLocks noGrp="1"/>
          </p:cNvSpPr>
          <p:nvPr>
            <p:ph idx="1"/>
          </p:nvPr>
        </p:nvSpPr>
        <p:spPr>
          <a:xfrm>
            <a:off x="80513" y="1647645"/>
            <a:ext cx="9825487" cy="5679269"/>
          </a:xfrm>
        </p:spPr>
        <p:txBody>
          <a:bodyPr>
            <a:noAutofit/>
          </a:bodyPr>
          <a:lstStyle/>
          <a:p>
            <a:pPr marL="0" indent="0">
              <a:buNone/>
            </a:pPr>
            <a:r>
              <a:rPr lang="en-GB" sz="2400" b="1" dirty="0"/>
              <a:t>Chapter 12: Military Police (para 63, p. 11)</a:t>
            </a:r>
            <a:endParaRPr lang="en-ZA" sz="2400" dirty="0"/>
          </a:p>
          <a:p>
            <a:pPr marL="0" lvl="0" indent="0">
              <a:buNone/>
            </a:pPr>
            <a:r>
              <a:rPr lang="en-GB" sz="2400" dirty="0" smtClean="0"/>
              <a:t>Structure </a:t>
            </a:r>
            <a:r>
              <a:rPr lang="en-GB" sz="2400" dirty="0"/>
              <a:t>of </a:t>
            </a:r>
            <a:r>
              <a:rPr lang="en-GB" sz="2400" dirty="0" smtClean="0"/>
              <a:t>Military </a:t>
            </a:r>
            <a:r>
              <a:rPr lang="en-GB" sz="2400" dirty="0"/>
              <a:t>Police, </a:t>
            </a:r>
            <a:r>
              <a:rPr lang="en-GB" sz="2400" dirty="0" smtClean="0"/>
              <a:t>powers </a:t>
            </a:r>
            <a:r>
              <a:rPr lang="en-GB" sz="2400" dirty="0"/>
              <a:t>of </a:t>
            </a:r>
            <a:r>
              <a:rPr lang="en-GB" sz="2400" dirty="0" smtClean="0"/>
              <a:t>officials &amp; </a:t>
            </a:r>
            <a:r>
              <a:rPr lang="en-GB" sz="2400" dirty="0"/>
              <a:t>investigation of crime falls outside </a:t>
            </a:r>
            <a:r>
              <a:rPr lang="en-GB" sz="2400" dirty="0" smtClean="0"/>
              <a:t>ambit </a:t>
            </a:r>
            <a:r>
              <a:rPr lang="en-GB" sz="2400" dirty="0"/>
              <a:t>of a military court system.  </a:t>
            </a:r>
            <a:endParaRPr lang="en-ZA" sz="2400" dirty="0"/>
          </a:p>
          <a:p>
            <a:pPr lvl="0"/>
            <a:r>
              <a:rPr lang="en-GB" sz="2400" dirty="0"/>
              <a:t>These matters are presently dealt with in </a:t>
            </a:r>
            <a:r>
              <a:rPr lang="en-GB" sz="2400" dirty="0" smtClean="0"/>
              <a:t>Defence Act &amp; </a:t>
            </a:r>
            <a:r>
              <a:rPr lang="en-GB" sz="2400" dirty="0"/>
              <a:t>should </a:t>
            </a:r>
            <a:r>
              <a:rPr lang="en-GB" sz="2400" dirty="0" smtClean="0"/>
              <a:t>these prove </a:t>
            </a:r>
            <a:r>
              <a:rPr lang="en-GB" sz="2400" dirty="0"/>
              <a:t>to be inadequate </a:t>
            </a:r>
            <a:r>
              <a:rPr lang="en-GB" sz="2400" dirty="0" smtClean="0"/>
              <a:t>relevant </a:t>
            </a:r>
            <a:r>
              <a:rPr lang="en-GB" sz="2400" dirty="0"/>
              <a:t>Act must be </a:t>
            </a:r>
            <a:r>
              <a:rPr lang="en-GB" sz="2400" dirty="0" smtClean="0"/>
              <a:t>amended</a:t>
            </a:r>
            <a:r>
              <a:rPr lang="en-GB" sz="2400" dirty="0"/>
              <a:t>.</a:t>
            </a:r>
            <a:endParaRPr lang="en-ZA" sz="2400" dirty="0"/>
          </a:p>
          <a:p>
            <a:pPr lvl="0"/>
            <a:r>
              <a:rPr lang="en-GB" sz="2400" dirty="0" smtClean="0"/>
              <a:t>Clauses </a:t>
            </a:r>
            <a:r>
              <a:rPr lang="en-GB" sz="2400" dirty="0"/>
              <a:t>149 and 150 </a:t>
            </a:r>
            <a:r>
              <a:rPr lang="en-GB" sz="2400" dirty="0" smtClean="0"/>
              <a:t>have considerable </a:t>
            </a:r>
            <a:r>
              <a:rPr lang="en-GB" sz="2400" i="1" u="sng" dirty="0" smtClean="0"/>
              <a:t>financial implications</a:t>
            </a:r>
            <a:r>
              <a:rPr lang="en-GB" sz="2400" dirty="0" smtClean="0"/>
              <a:t>.  </a:t>
            </a:r>
            <a:r>
              <a:rPr lang="en-GB" sz="2400" dirty="0"/>
              <a:t>Clause 150 in particular is vague as to what is envisaged</a:t>
            </a:r>
            <a:r>
              <a:rPr lang="en-GB" sz="2400" dirty="0" smtClean="0"/>
              <a:t>.(Military order policing capability and Military special crime investigation capability)</a:t>
            </a:r>
            <a:endParaRPr lang="en-ZA" sz="2400" dirty="0"/>
          </a:p>
          <a:p>
            <a:pPr marL="0" indent="0">
              <a:buNone/>
            </a:pPr>
            <a:r>
              <a:rPr lang="en-GB" sz="2400" dirty="0"/>
              <a:t> </a:t>
            </a:r>
            <a:endParaRPr lang="en-ZA" sz="2400" dirty="0"/>
          </a:p>
        </p:txBody>
      </p:sp>
    </p:spTree>
    <p:extLst>
      <p:ext uri="{BB962C8B-B14F-4D97-AF65-F5344CB8AC3E}">
        <p14:creationId xmlns:p14="http://schemas.microsoft.com/office/powerpoint/2010/main" xmlns="" val="4199442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13" y="63202"/>
            <a:ext cx="7908780" cy="1170779"/>
          </a:xfrm>
        </p:spPr>
        <p:txBody>
          <a:bodyPr>
            <a:normAutofit/>
          </a:bodyPr>
          <a:lstStyle/>
          <a:p>
            <a:pPr algn="ctr"/>
            <a:r>
              <a:rPr lang="en-US" sz="3600" b="1" dirty="0" smtClean="0"/>
              <a:t>OVERVIEW OF SUBMISSIONS</a:t>
            </a:r>
            <a:endParaRPr lang="en-US" sz="3600" b="1" dirty="0"/>
          </a:p>
        </p:txBody>
      </p:sp>
      <p:sp>
        <p:nvSpPr>
          <p:cNvPr id="3" name="Content Placeholder 2"/>
          <p:cNvSpPr>
            <a:spLocks noGrp="1"/>
          </p:cNvSpPr>
          <p:nvPr>
            <p:ph idx="1"/>
          </p:nvPr>
        </p:nvSpPr>
        <p:spPr>
          <a:xfrm>
            <a:off x="207033" y="1397481"/>
            <a:ext cx="9463178" cy="5242942"/>
          </a:xfrm>
        </p:spPr>
        <p:txBody>
          <a:bodyPr>
            <a:noAutofit/>
          </a:bodyPr>
          <a:lstStyle/>
          <a:p>
            <a:r>
              <a:rPr lang="en-GB" dirty="0"/>
              <a:t>Seven (7) written submissions </a:t>
            </a:r>
            <a:r>
              <a:rPr lang="en-GB" dirty="0" smtClean="0"/>
              <a:t>received</a:t>
            </a:r>
            <a:endParaRPr lang="en-ZA" dirty="0"/>
          </a:p>
          <a:p>
            <a:r>
              <a:rPr lang="en-GB" dirty="0"/>
              <a:t>Surprising </a:t>
            </a:r>
            <a:r>
              <a:rPr lang="en-GB" b="1" dirty="0" smtClean="0"/>
              <a:t>omission</a:t>
            </a:r>
            <a:r>
              <a:rPr lang="en-GB" dirty="0" smtClean="0"/>
              <a:t> – Military Trade Unions especially SANDU </a:t>
            </a:r>
            <a:endParaRPr lang="en-ZA" dirty="0"/>
          </a:p>
          <a:p>
            <a:r>
              <a:rPr lang="en-GB" b="1" dirty="0"/>
              <a:t>Two submissions:</a:t>
            </a:r>
            <a:r>
              <a:rPr lang="en-GB" dirty="0"/>
              <a:t> prepared to make verbal </a:t>
            </a:r>
            <a:r>
              <a:rPr lang="en-GB" dirty="0" smtClean="0"/>
              <a:t>presentations: </a:t>
            </a:r>
            <a:endParaRPr lang="en-ZA" dirty="0"/>
          </a:p>
          <a:p>
            <a:pPr marL="0" lvl="0" indent="0">
              <a:buNone/>
            </a:pPr>
            <a:r>
              <a:rPr lang="en-GB" dirty="0"/>
              <a:t>RESERVE FORCE COUNCIL (RFC)</a:t>
            </a:r>
            <a:endParaRPr lang="en-ZA" dirty="0"/>
          </a:p>
          <a:p>
            <a:pPr marL="0" lvl="0" indent="0">
              <a:buNone/>
            </a:pPr>
            <a:r>
              <a:rPr lang="en-GB" dirty="0"/>
              <a:t>MINISTERIAL TASK TEAM INVESTIGATING SEXUAL EXPLOITATION AND ABUSE (MTT)</a:t>
            </a:r>
            <a:endParaRPr lang="en-ZA" dirty="0"/>
          </a:p>
          <a:p>
            <a:pPr marL="0" indent="0">
              <a:buNone/>
            </a:pPr>
            <a:endParaRPr lang="en-US" sz="2000" dirty="0"/>
          </a:p>
        </p:txBody>
      </p:sp>
    </p:spTree>
    <p:extLst>
      <p:ext uri="{BB962C8B-B14F-4D97-AF65-F5344CB8AC3E}">
        <p14:creationId xmlns:p14="http://schemas.microsoft.com/office/powerpoint/2010/main" xmlns="" val="42594817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96" y="388510"/>
            <a:ext cx="9152627" cy="681166"/>
          </a:xfrm>
        </p:spPr>
        <p:txBody>
          <a:bodyPr>
            <a:normAutofit/>
          </a:bodyPr>
          <a:lstStyle/>
          <a:p>
            <a:r>
              <a:rPr lang="en-GB" sz="2800" b="1" dirty="0">
                <a:latin typeface="Arial" panose="020B0604020202020204" pitchFamily="34" charset="0"/>
                <a:cs typeface="Arial" panose="020B0604020202020204" pitchFamily="34" charset="0"/>
              </a:rPr>
              <a:t>5. COL L. GERNANDT, COL P.T. MODIPANE, et </a:t>
            </a:r>
            <a:r>
              <a:rPr lang="en-GB" sz="2800" b="1" dirty="0" smtClean="0">
                <a:latin typeface="Arial" panose="020B0604020202020204" pitchFamily="34" charset="0"/>
                <a:cs typeface="Arial" panose="020B0604020202020204" pitchFamily="34" charset="0"/>
              </a:rPr>
              <a:t>al</a:t>
            </a:r>
            <a:endParaRPr lang="en-US" sz="2800" b="1" dirty="0"/>
          </a:p>
        </p:txBody>
      </p:sp>
      <p:sp>
        <p:nvSpPr>
          <p:cNvPr id="3" name="Content Placeholder 2"/>
          <p:cNvSpPr>
            <a:spLocks noGrp="1"/>
          </p:cNvSpPr>
          <p:nvPr>
            <p:ph idx="1"/>
          </p:nvPr>
        </p:nvSpPr>
        <p:spPr>
          <a:xfrm>
            <a:off x="0" y="1155940"/>
            <a:ext cx="9753600" cy="5816507"/>
          </a:xfrm>
        </p:spPr>
        <p:txBody>
          <a:bodyPr>
            <a:normAutofit/>
          </a:bodyPr>
          <a:lstStyle/>
          <a:p>
            <a:pPr marL="0" indent="0">
              <a:buNone/>
            </a:pPr>
            <a:r>
              <a:rPr lang="en-GB" sz="2400" b="1" dirty="0" smtClean="0"/>
              <a:t>Clause </a:t>
            </a:r>
            <a:r>
              <a:rPr lang="en-GB" sz="2400" b="1" dirty="0"/>
              <a:t>151: Suspension of privileges (para 66, p. 11)</a:t>
            </a:r>
            <a:endParaRPr lang="en-ZA" sz="2400" dirty="0"/>
          </a:p>
          <a:p>
            <a:pPr lvl="0"/>
            <a:r>
              <a:rPr lang="en-GB" sz="2400" dirty="0"/>
              <a:t>Constitutionality of what is envisaged in this clause is </a:t>
            </a:r>
            <a:r>
              <a:rPr lang="en-GB" sz="2400" i="1" u="sng" dirty="0"/>
              <a:t>highly questionable.</a:t>
            </a:r>
            <a:r>
              <a:rPr lang="en-GB" sz="2400" dirty="0"/>
              <a:t>  </a:t>
            </a:r>
            <a:endParaRPr lang="en-ZA" sz="2400" dirty="0"/>
          </a:p>
          <a:p>
            <a:pPr lvl="0"/>
            <a:r>
              <a:rPr lang="en-GB" sz="2400" dirty="0"/>
              <a:t>How can it be justified that a person be withheld from service benefits when he or she has not been convicted?  </a:t>
            </a:r>
            <a:endParaRPr lang="en-ZA" sz="2400" dirty="0"/>
          </a:p>
          <a:p>
            <a:pPr lvl="0"/>
            <a:r>
              <a:rPr lang="en-GB" sz="2400" dirty="0"/>
              <a:t>Even more questionable that a person who has been penalised as a result of a conviction is burdened with actions that effectively add more punishment.</a:t>
            </a:r>
            <a:endParaRPr lang="en-ZA" sz="2400" dirty="0"/>
          </a:p>
          <a:p>
            <a:pPr marL="0" indent="0">
              <a:buNone/>
            </a:pPr>
            <a:r>
              <a:rPr lang="en-US" sz="2400" b="1" u="sng" dirty="0" smtClean="0"/>
              <a:t>Pension </a:t>
            </a:r>
            <a:r>
              <a:rPr lang="en-US" sz="2400" b="1" u="sng" dirty="0"/>
              <a:t>and privileges</a:t>
            </a:r>
            <a:r>
              <a:rPr lang="en-US" sz="2400" b="1" dirty="0"/>
              <a:t>.  </a:t>
            </a:r>
            <a:endParaRPr lang="en-US" sz="2400" b="1" dirty="0" smtClean="0"/>
          </a:p>
          <a:p>
            <a:r>
              <a:rPr lang="en-US" sz="2400" dirty="0" smtClean="0"/>
              <a:t>Proposed terms </a:t>
            </a:r>
            <a:r>
              <a:rPr lang="en-US" sz="2400" dirty="0"/>
              <a:t>"favourable personal actions or privileges" be defined for what it is.  This could be open to abuse, e.g. no suspension without pay.  </a:t>
            </a:r>
            <a:endParaRPr lang="en-US" sz="2400" dirty="0" smtClean="0"/>
          </a:p>
          <a:p>
            <a:r>
              <a:rPr lang="en-US" sz="2400" dirty="0" smtClean="0"/>
              <a:t>No </a:t>
            </a:r>
            <a:r>
              <a:rPr lang="en-US" sz="2400" dirty="0"/>
              <a:t>provision made for </a:t>
            </a:r>
            <a:r>
              <a:rPr lang="en-US" sz="2400" dirty="0" smtClean="0"/>
              <a:t>application </a:t>
            </a:r>
            <a:r>
              <a:rPr lang="en-US" sz="2400" dirty="0"/>
              <a:t>of </a:t>
            </a:r>
            <a:r>
              <a:rPr lang="en-US" sz="2400" i="1" dirty="0" smtClean="0"/>
              <a:t>audi </a:t>
            </a:r>
            <a:r>
              <a:rPr lang="en-US" sz="2400" i="1" dirty="0"/>
              <a:t>alteram principle</a:t>
            </a:r>
            <a:r>
              <a:rPr lang="en-US" sz="2400" dirty="0"/>
              <a:t> rule since these propose </a:t>
            </a:r>
            <a:r>
              <a:rPr lang="en-US" sz="2400" dirty="0" smtClean="0"/>
              <a:t>actions</a:t>
            </a:r>
            <a:r>
              <a:rPr lang="en-US" sz="2400" dirty="0"/>
              <a:t> may be severely prejudicial to a member. </a:t>
            </a:r>
            <a:endParaRPr lang="en-US" sz="2400" dirty="0" smtClean="0"/>
          </a:p>
          <a:p>
            <a:r>
              <a:rPr lang="en-US" sz="2400" dirty="0" smtClean="0"/>
              <a:t> </a:t>
            </a:r>
            <a:r>
              <a:rPr lang="en-US" sz="2400" dirty="0"/>
              <a:t>This must certainly be revisited as it may appear to be </a:t>
            </a:r>
            <a:r>
              <a:rPr lang="en-US" sz="2400" dirty="0" smtClean="0"/>
              <a:t>unconstitutional.</a:t>
            </a:r>
          </a:p>
          <a:p>
            <a:pPr marL="457200" lvl="1" indent="0">
              <a:buNone/>
            </a:pPr>
            <a:endParaRPr lang="en-ZA" dirty="0"/>
          </a:p>
          <a:p>
            <a:pPr marL="457200" lvl="1" indent="0">
              <a:buNone/>
            </a:pPr>
            <a:endParaRPr lang="en-ZA" dirty="0"/>
          </a:p>
        </p:txBody>
      </p:sp>
    </p:spTree>
    <p:extLst>
      <p:ext uri="{BB962C8B-B14F-4D97-AF65-F5344CB8AC3E}">
        <p14:creationId xmlns:p14="http://schemas.microsoft.com/office/powerpoint/2010/main" xmlns="" val="13345216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96" y="388510"/>
            <a:ext cx="9152627" cy="681166"/>
          </a:xfrm>
        </p:spPr>
        <p:txBody>
          <a:bodyPr>
            <a:normAutofit/>
          </a:bodyPr>
          <a:lstStyle/>
          <a:p>
            <a:r>
              <a:rPr lang="en-GB" sz="2800" b="1" dirty="0">
                <a:latin typeface="Arial" panose="020B0604020202020204" pitchFamily="34" charset="0"/>
                <a:cs typeface="Arial" panose="020B0604020202020204" pitchFamily="34" charset="0"/>
              </a:rPr>
              <a:t>5. COL L. GERNANDT, COL P.T. MODIPANE, et </a:t>
            </a:r>
            <a:r>
              <a:rPr lang="en-GB" sz="2800" b="1" dirty="0" smtClean="0">
                <a:latin typeface="Arial" panose="020B0604020202020204" pitchFamily="34" charset="0"/>
                <a:cs typeface="Arial" panose="020B0604020202020204" pitchFamily="34" charset="0"/>
              </a:rPr>
              <a:t>al</a:t>
            </a:r>
            <a:endParaRPr lang="en-US" sz="2800" b="1" dirty="0"/>
          </a:p>
        </p:txBody>
      </p:sp>
      <p:sp>
        <p:nvSpPr>
          <p:cNvPr id="3" name="Content Placeholder 2"/>
          <p:cNvSpPr>
            <a:spLocks noGrp="1"/>
          </p:cNvSpPr>
          <p:nvPr>
            <p:ph idx="1"/>
          </p:nvPr>
        </p:nvSpPr>
        <p:spPr>
          <a:xfrm>
            <a:off x="0" y="1155940"/>
            <a:ext cx="9753600" cy="5816507"/>
          </a:xfrm>
        </p:spPr>
        <p:txBody>
          <a:bodyPr>
            <a:normAutofit fontScale="92500" lnSpcReduction="20000"/>
          </a:bodyPr>
          <a:lstStyle/>
          <a:p>
            <a:pPr marL="0" indent="0">
              <a:buNone/>
            </a:pPr>
            <a:r>
              <a:rPr lang="en-GB" b="1" dirty="0" smtClean="0"/>
              <a:t>Clause </a:t>
            </a:r>
            <a:r>
              <a:rPr lang="en-GB" b="1" dirty="0"/>
              <a:t>157: Appointment or enlistment in Defence Force (para 68, p.12)</a:t>
            </a:r>
            <a:endParaRPr lang="en-ZA" sz="1600" dirty="0"/>
          </a:p>
          <a:p>
            <a:r>
              <a:rPr lang="en-GB" dirty="0" smtClean="0"/>
              <a:t>Clause </a:t>
            </a:r>
            <a:r>
              <a:rPr lang="en-GB" dirty="0"/>
              <a:t>must be deleted.  Conditions regarding enrolment in </a:t>
            </a:r>
            <a:r>
              <a:rPr lang="en-GB" dirty="0" smtClean="0"/>
              <a:t>Defence </a:t>
            </a:r>
            <a:r>
              <a:rPr lang="en-GB" dirty="0"/>
              <a:t>Force are prescribed by </a:t>
            </a:r>
            <a:r>
              <a:rPr lang="en-GB" dirty="0" smtClean="0"/>
              <a:t>Minister </a:t>
            </a:r>
            <a:r>
              <a:rPr lang="en-GB" dirty="0"/>
              <a:t>under sections 52(2) and 53(2) for the Regular Force and the Reserve Force, respectively.</a:t>
            </a:r>
            <a:endParaRPr lang="en-ZA" dirty="0"/>
          </a:p>
          <a:p>
            <a:pPr marL="0" indent="0">
              <a:buNone/>
            </a:pPr>
            <a:r>
              <a:rPr lang="en-GB" b="1" dirty="0" smtClean="0"/>
              <a:t>Clause </a:t>
            </a:r>
            <a:r>
              <a:rPr lang="en-GB" b="1" dirty="0"/>
              <a:t>162: Regulations and Rules (para 69 p. 12)</a:t>
            </a:r>
            <a:endParaRPr lang="en-ZA" sz="1600" dirty="0"/>
          </a:p>
          <a:p>
            <a:pPr lvl="0"/>
            <a:r>
              <a:rPr lang="en-GB" dirty="0" smtClean="0"/>
              <a:t>Where </a:t>
            </a:r>
            <a:r>
              <a:rPr lang="en-GB" dirty="0"/>
              <a:t>rights are to be infringed it is not permissible to do so by regulation, it should be expressly dealt with by an Act of Parliament.</a:t>
            </a:r>
            <a:endParaRPr lang="en-ZA" dirty="0"/>
          </a:p>
          <a:p>
            <a:pPr marL="0" indent="0">
              <a:buNone/>
            </a:pPr>
            <a:r>
              <a:rPr lang="en-GB" dirty="0"/>
              <a:t> </a:t>
            </a:r>
            <a:r>
              <a:rPr lang="en-GB" b="1" dirty="0" smtClean="0"/>
              <a:t>Schedules </a:t>
            </a:r>
            <a:r>
              <a:rPr lang="en-GB" b="1" dirty="0"/>
              <a:t>1 and 2 (para 71, p. 12)</a:t>
            </a:r>
            <a:endParaRPr lang="en-ZA" sz="1600" dirty="0"/>
          </a:p>
          <a:p>
            <a:pPr lvl="0"/>
            <a:r>
              <a:rPr lang="en-GB" dirty="0"/>
              <a:t>These two schedules were not subjected to a rigorous examination due to </a:t>
            </a:r>
            <a:r>
              <a:rPr lang="en-GB" i="1" u="sng" dirty="0"/>
              <a:t>time constraints.</a:t>
            </a:r>
            <a:r>
              <a:rPr lang="en-GB" dirty="0"/>
              <a:t>  </a:t>
            </a:r>
            <a:endParaRPr lang="en-ZA" dirty="0"/>
          </a:p>
          <a:p>
            <a:pPr lvl="0"/>
            <a:r>
              <a:rPr lang="en-GB" dirty="0" smtClean="0"/>
              <a:t>In </a:t>
            </a:r>
            <a:r>
              <a:rPr lang="en-GB" dirty="0"/>
              <a:t>Schedule 1 many penalties appear to be extremely harsh and clauses 31 and 41 appears to deal with similar matters.  </a:t>
            </a:r>
            <a:endParaRPr lang="en-ZA" dirty="0"/>
          </a:p>
          <a:p>
            <a:pPr lvl="0"/>
            <a:r>
              <a:rPr lang="en-GB" dirty="0"/>
              <a:t>It is doubtful whether clauses 54 and 57 will stand constitutional muster</a:t>
            </a:r>
            <a:r>
              <a:rPr lang="en-GB" sz="2600" dirty="0" smtClean="0"/>
              <a:t>.(Participation secondary strike etc and participation lawful peaceful unarmed assembly etc)</a:t>
            </a:r>
            <a:endParaRPr lang="en-ZA" dirty="0"/>
          </a:p>
          <a:p>
            <a:pPr marL="457200" lvl="1" indent="0">
              <a:buNone/>
            </a:pPr>
            <a:endParaRPr lang="en-ZA" dirty="0"/>
          </a:p>
        </p:txBody>
      </p:sp>
    </p:spTree>
    <p:extLst>
      <p:ext uri="{BB962C8B-B14F-4D97-AF65-F5344CB8AC3E}">
        <p14:creationId xmlns:p14="http://schemas.microsoft.com/office/powerpoint/2010/main" xmlns="" val="26431970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96" y="388510"/>
            <a:ext cx="9152627" cy="681166"/>
          </a:xfrm>
        </p:spPr>
        <p:txBody>
          <a:bodyPr>
            <a:normAutofit/>
          </a:bodyPr>
          <a:lstStyle/>
          <a:p>
            <a:r>
              <a:rPr lang="en-GB" sz="2800" b="1" dirty="0">
                <a:latin typeface="Arial" panose="020B0604020202020204" pitchFamily="34" charset="0"/>
                <a:cs typeface="Arial" panose="020B0604020202020204" pitchFamily="34" charset="0"/>
              </a:rPr>
              <a:t>5. COL L. GERNANDT, COL P.T. MODIPANE, et </a:t>
            </a:r>
            <a:r>
              <a:rPr lang="en-GB" sz="2800" b="1" dirty="0" smtClean="0">
                <a:latin typeface="Arial" panose="020B0604020202020204" pitchFamily="34" charset="0"/>
                <a:cs typeface="Arial" panose="020B0604020202020204" pitchFamily="34" charset="0"/>
              </a:rPr>
              <a:t>al</a:t>
            </a:r>
            <a:endParaRPr lang="en-US" sz="2800" b="1" dirty="0"/>
          </a:p>
        </p:txBody>
      </p:sp>
      <p:sp>
        <p:nvSpPr>
          <p:cNvPr id="3" name="Content Placeholder 2"/>
          <p:cNvSpPr>
            <a:spLocks noGrp="1"/>
          </p:cNvSpPr>
          <p:nvPr>
            <p:ph idx="1"/>
          </p:nvPr>
        </p:nvSpPr>
        <p:spPr>
          <a:xfrm>
            <a:off x="0" y="1155940"/>
            <a:ext cx="9753600" cy="5816507"/>
          </a:xfrm>
        </p:spPr>
        <p:txBody>
          <a:bodyPr>
            <a:normAutofit fontScale="92500" lnSpcReduction="10000"/>
          </a:bodyPr>
          <a:lstStyle/>
          <a:p>
            <a:pPr marL="0" indent="0">
              <a:buNone/>
            </a:pPr>
            <a:r>
              <a:rPr lang="en-US" b="1" dirty="0"/>
              <a:t>Schedule 1:  Disciplinary and other military offences</a:t>
            </a:r>
            <a:r>
              <a:rPr lang="en-US" dirty="0"/>
              <a:t>. </a:t>
            </a:r>
            <a:endParaRPr lang="en-ZA" sz="1600" dirty="0"/>
          </a:p>
          <a:p>
            <a:pPr marL="0" indent="0">
              <a:buNone/>
            </a:pPr>
            <a:r>
              <a:rPr lang="en-US" b="1" dirty="0" smtClean="0"/>
              <a:t>Clause </a:t>
            </a:r>
            <a:r>
              <a:rPr lang="en-US" b="1" dirty="0"/>
              <a:t>45(c)(i)(ii). Offences relating to uniforms, decorations or medals (para 72, p. 12)</a:t>
            </a:r>
            <a:endParaRPr lang="en-ZA" sz="1600" dirty="0"/>
          </a:p>
          <a:p>
            <a:r>
              <a:rPr lang="en-US" dirty="0" smtClean="0"/>
              <a:t>Propose words </a:t>
            </a:r>
            <a:r>
              <a:rPr lang="en-US" dirty="0"/>
              <a:t>"fraternisation" and "indecent language" be defined since this could be open to abuse and auditory interpretation. </a:t>
            </a:r>
            <a:endParaRPr lang="en-ZA" dirty="0"/>
          </a:p>
          <a:p>
            <a:pPr marL="0" indent="0">
              <a:buNone/>
            </a:pPr>
            <a:r>
              <a:rPr lang="en-US" b="1" dirty="0"/>
              <a:t>Clauses 58, 59, 60.  Illegal action with regards to military or State controlled property or premises</a:t>
            </a:r>
            <a:endParaRPr lang="en-ZA" sz="1600" dirty="0"/>
          </a:p>
          <a:p>
            <a:pPr lvl="0"/>
            <a:r>
              <a:rPr lang="en-US" u="sng" dirty="0"/>
              <a:t>Unlawful use of DOD premises, etc</a:t>
            </a:r>
            <a:r>
              <a:rPr lang="en-US" dirty="0" smtClean="0"/>
              <a:t>. Clauses </a:t>
            </a:r>
            <a:r>
              <a:rPr lang="en-US" dirty="0"/>
              <a:t>must not be interpreted to circumvent </a:t>
            </a:r>
            <a:r>
              <a:rPr lang="en-US" dirty="0" smtClean="0"/>
              <a:t>civil </a:t>
            </a:r>
            <a:r>
              <a:rPr lang="en-US" dirty="0"/>
              <a:t>processes </a:t>
            </a:r>
            <a:r>
              <a:rPr lang="en-US" dirty="0" smtClean="0"/>
              <a:t>re </a:t>
            </a:r>
            <a:r>
              <a:rPr lang="en-US" dirty="0"/>
              <a:t>evictions by unlawful occupants present in DOD property or premises. </a:t>
            </a:r>
            <a:endParaRPr lang="en-ZA" dirty="0"/>
          </a:p>
          <a:p>
            <a:pPr marL="0" indent="0">
              <a:buNone/>
            </a:pPr>
            <a:r>
              <a:rPr lang="en-US" b="1" dirty="0"/>
              <a:t>Clause 80: Dishonesty and plagiarism.  (para 74, p. 13)</a:t>
            </a:r>
            <a:endParaRPr lang="en-ZA" sz="1600" dirty="0"/>
          </a:p>
          <a:p>
            <a:pPr lvl="0"/>
            <a:r>
              <a:rPr lang="en-US" dirty="0" smtClean="0"/>
              <a:t>Not </a:t>
            </a:r>
            <a:r>
              <a:rPr lang="en-US" dirty="0"/>
              <a:t>clear why this conduct is criminalised since this conduct could be dealt with </a:t>
            </a:r>
            <a:r>
              <a:rPr lang="en-US" dirty="0" smtClean="0"/>
              <a:t>ito of</a:t>
            </a:r>
            <a:r>
              <a:rPr lang="en-US" dirty="0"/>
              <a:t> common law, e.g. fraud, etc as is currently the case.  </a:t>
            </a:r>
            <a:endParaRPr lang="en-ZA" dirty="0"/>
          </a:p>
          <a:p>
            <a:pPr lvl="0"/>
            <a:r>
              <a:rPr lang="en-US" dirty="0"/>
              <a:t>The sanction also appears to be </a:t>
            </a:r>
            <a:r>
              <a:rPr lang="en-US" dirty="0" smtClean="0"/>
              <a:t>excessive</a:t>
            </a:r>
            <a:r>
              <a:rPr lang="en-US" sz="2200" dirty="0" smtClean="0"/>
              <a:t>(</a:t>
            </a:r>
            <a:r>
              <a:rPr lang="en-US" sz="2200" b="1" dirty="0"/>
              <a:t>imprisonment for a period not exceeding 10 years</a:t>
            </a:r>
            <a:r>
              <a:rPr lang="en-US" dirty="0" smtClean="0"/>
              <a:t>. </a:t>
            </a:r>
            <a:endParaRPr lang="en-ZA" dirty="0"/>
          </a:p>
          <a:p>
            <a:pPr marL="457200" lvl="1" indent="0">
              <a:buNone/>
            </a:pPr>
            <a:endParaRPr lang="en-ZA" dirty="0"/>
          </a:p>
        </p:txBody>
      </p:sp>
    </p:spTree>
    <p:extLst>
      <p:ext uri="{BB962C8B-B14F-4D97-AF65-F5344CB8AC3E}">
        <p14:creationId xmlns:p14="http://schemas.microsoft.com/office/powerpoint/2010/main" xmlns="" val="34003616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96" y="388510"/>
            <a:ext cx="9152627" cy="681166"/>
          </a:xfrm>
        </p:spPr>
        <p:txBody>
          <a:bodyPr>
            <a:normAutofit/>
          </a:bodyPr>
          <a:lstStyle/>
          <a:p>
            <a:r>
              <a:rPr lang="en-GB" sz="2800" b="1" dirty="0">
                <a:latin typeface="Arial" panose="020B0604020202020204" pitchFamily="34" charset="0"/>
                <a:cs typeface="Arial" panose="020B0604020202020204" pitchFamily="34" charset="0"/>
              </a:rPr>
              <a:t>5. COL L. GERNANDT, COL P.T. MODIPANE, et </a:t>
            </a:r>
            <a:r>
              <a:rPr lang="en-GB" sz="2800" b="1" dirty="0" smtClean="0">
                <a:latin typeface="Arial" panose="020B0604020202020204" pitchFamily="34" charset="0"/>
                <a:cs typeface="Arial" panose="020B0604020202020204" pitchFamily="34" charset="0"/>
              </a:rPr>
              <a:t>al</a:t>
            </a:r>
            <a:endParaRPr lang="en-US" sz="2800" b="1" dirty="0"/>
          </a:p>
        </p:txBody>
      </p:sp>
      <p:sp>
        <p:nvSpPr>
          <p:cNvPr id="3" name="Content Placeholder 2"/>
          <p:cNvSpPr>
            <a:spLocks noGrp="1"/>
          </p:cNvSpPr>
          <p:nvPr>
            <p:ph idx="1"/>
          </p:nvPr>
        </p:nvSpPr>
        <p:spPr>
          <a:xfrm>
            <a:off x="0" y="1155940"/>
            <a:ext cx="9753600" cy="5816507"/>
          </a:xfrm>
        </p:spPr>
        <p:txBody>
          <a:bodyPr>
            <a:normAutofit fontScale="92500"/>
          </a:bodyPr>
          <a:lstStyle/>
          <a:p>
            <a:pPr marL="0" indent="0">
              <a:buNone/>
            </a:pPr>
            <a:r>
              <a:rPr lang="en-US" sz="2600" b="1" dirty="0"/>
              <a:t>Schedule 2: MILITARY   DISCIPLINARY HEARING ACTS OF MISCONDUCT</a:t>
            </a:r>
            <a:endParaRPr lang="en-ZA" sz="2600" dirty="0"/>
          </a:p>
          <a:p>
            <a:pPr marL="0" indent="0">
              <a:buNone/>
            </a:pPr>
            <a:r>
              <a:rPr lang="en-US" sz="2600" b="1" dirty="0" smtClean="0"/>
              <a:t>Clause </a:t>
            </a:r>
            <a:r>
              <a:rPr lang="en-US" sz="2600" b="1" dirty="0"/>
              <a:t>20: Prohibited physical relationship (para 75, p. 13).  </a:t>
            </a:r>
            <a:endParaRPr lang="en-ZA" sz="2600" dirty="0"/>
          </a:p>
          <a:p>
            <a:pPr lvl="0"/>
            <a:r>
              <a:rPr lang="en-US" sz="2600" dirty="0" smtClean="0"/>
              <a:t>Unclear </a:t>
            </a:r>
            <a:r>
              <a:rPr lang="en-US" sz="2600" dirty="0"/>
              <a:t>why </a:t>
            </a:r>
            <a:r>
              <a:rPr lang="en-US" sz="2600" dirty="0" smtClean="0"/>
              <a:t>provision </a:t>
            </a:r>
            <a:r>
              <a:rPr lang="en-US" sz="2600" dirty="0"/>
              <a:t>is included especially </a:t>
            </a:r>
            <a:r>
              <a:rPr lang="en-US" sz="2600" dirty="0" smtClean="0"/>
              <a:t>as it </a:t>
            </a:r>
            <a:r>
              <a:rPr lang="en-US" sz="2600" dirty="0"/>
              <a:t>extends to </a:t>
            </a:r>
            <a:r>
              <a:rPr lang="en-US" sz="2600" u="sng" dirty="0"/>
              <a:t>any </a:t>
            </a:r>
            <a:r>
              <a:rPr lang="en-US" sz="2600" dirty="0"/>
              <a:t>person who is engaged in a physical or sexual relationship, while </a:t>
            </a:r>
            <a:r>
              <a:rPr lang="en-US" sz="2600" dirty="0" smtClean="0"/>
              <a:t>clause </a:t>
            </a:r>
            <a:r>
              <a:rPr lang="en-US" sz="2600" dirty="0"/>
              <a:t>45(c)(iii) </a:t>
            </a:r>
            <a:r>
              <a:rPr lang="en-US" sz="2600" dirty="0" smtClean="0"/>
              <a:t>only </a:t>
            </a:r>
            <a:r>
              <a:rPr lang="en-US" sz="2600" dirty="0"/>
              <a:t>refers to sex workers, prostitutes or members of the local population.  </a:t>
            </a:r>
            <a:endParaRPr lang="en-ZA" sz="2600" dirty="0"/>
          </a:p>
          <a:p>
            <a:pPr lvl="0"/>
            <a:r>
              <a:rPr lang="en-US" sz="2600" dirty="0"/>
              <a:t>Does this provision mean that a man and wife for example may not have physical or sexual relationships while on deployment operation?   This must be revisited.</a:t>
            </a:r>
            <a:endParaRPr lang="en-ZA" sz="2600" dirty="0"/>
          </a:p>
          <a:p>
            <a:pPr marL="0" indent="0">
              <a:buNone/>
            </a:pPr>
            <a:r>
              <a:rPr lang="en-GB" sz="2600" b="1" dirty="0" smtClean="0"/>
              <a:t>Schedule </a:t>
            </a:r>
            <a:r>
              <a:rPr lang="en-GB" sz="2600" b="1" dirty="0"/>
              <a:t>3: REPEAL OF ACTS</a:t>
            </a:r>
            <a:endParaRPr lang="en-ZA" sz="2600" dirty="0"/>
          </a:p>
          <a:p>
            <a:pPr lvl="0"/>
            <a:r>
              <a:rPr lang="en-GB" sz="2600" dirty="0" smtClean="0"/>
              <a:t>Incorrect </a:t>
            </a:r>
            <a:r>
              <a:rPr lang="en-GB" sz="2600" dirty="0"/>
              <a:t>to repeal "The whole" of the Defence Act, 1957. The Act was repealed by the Defence Act, 2002, with </a:t>
            </a:r>
            <a:r>
              <a:rPr lang="en-GB" sz="2600" dirty="0" smtClean="0"/>
              <a:t>exception </a:t>
            </a:r>
            <a:r>
              <a:rPr lang="en-GB" sz="2600" dirty="0"/>
              <a:t>of sections 104, 105, 106, 108, 109, 111 and 112 and </a:t>
            </a:r>
            <a:r>
              <a:rPr lang="en-GB" sz="2600" dirty="0" smtClean="0"/>
              <a:t>First </a:t>
            </a:r>
            <a:r>
              <a:rPr lang="en-GB" sz="2600" dirty="0"/>
              <a:t>Schedule.  Only those provisions must now be repealed.</a:t>
            </a:r>
            <a:endParaRPr lang="en-ZA" sz="2600" dirty="0"/>
          </a:p>
          <a:p>
            <a:pPr lvl="0"/>
            <a:r>
              <a:rPr lang="en-GB" sz="2600" dirty="0"/>
              <a:t>The two MDSMA Amendment Acts must also be repealed.</a:t>
            </a:r>
            <a:endParaRPr lang="en-ZA" sz="2600" dirty="0"/>
          </a:p>
          <a:p>
            <a:pPr marL="457200" lvl="1" indent="0">
              <a:buNone/>
            </a:pPr>
            <a:endParaRPr lang="en-ZA" dirty="0"/>
          </a:p>
        </p:txBody>
      </p:sp>
    </p:spTree>
    <p:extLst>
      <p:ext uri="{BB962C8B-B14F-4D97-AF65-F5344CB8AC3E}">
        <p14:creationId xmlns:p14="http://schemas.microsoft.com/office/powerpoint/2010/main" xmlns="" val="12326623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96" y="388510"/>
            <a:ext cx="9152627" cy="681166"/>
          </a:xfrm>
        </p:spPr>
        <p:txBody>
          <a:bodyPr>
            <a:normAutofit/>
          </a:bodyPr>
          <a:lstStyle/>
          <a:p>
            <a:r>
              <a:rPr lang="en-GB" sz="2800" b="1" dirty="0">
                <a:latin typeface="Arial" panose="020B0604020202020204" pitchFamily="34" charset="0"/>
                <a:cs typeface="Arial" panose="020B0604020202020204" pitchFamily="34" charset="0"/>
              </a:rPr>
              <a:t>5. COL L. GERNANDT, COL P.T. MODIPANE, et </a:t>
            </a:r>
            <a:r>
              <a:rPr lang="en-GB" sz="2800" b="1" dirty="0" smtClean="0">
                <a:latin typeface="Arial" panose="020B0604020202020204" pitchFamily="34" charset="0"/>
                <a:cs typeface="Arial" panose="020B0604020202020204" pitchFamily="34" charset="0"/>
              </a:rPr>
              <a:t>al</a:t>
            </a:r>
            <a:endParaRPr lang="en-US" sz="2800" b="1" dirty="0"/>
          </a:p>
        </p:txBody>
      </p:sp>
      <p:sp>
        <p:nvSpPr>
          <p:cNvPr id="3" name="Content Placeholder 2"/>
          <p:cNvSpPr>
            <a:spLocks noGrp="1"/>
          </p:cNvSpPr>
          <p:nvPr>
            <p:ph idx="1"/>
          </p:nvPr>
        </p:nvSpPr>
        <p:spPr>
          <a:xfrm>
            <a:off x="0" y="1155940"/>
            <a:ext cx="9753600" cy="5816507"/>
          </a:xfrm>
        </p:spPr>
        <p:txBody>
          <a:bodyPr>
            <a:normAutofit fontScale="92500"/>
          </a:bodyPr>
          <a:lstStyle/>
          <a:p>
            <a:pPr marL="0" indent="0">
              <a:buNone/>
            </a:pPr>
            <a:r>
              <a:rPr lang="en-US" sz="2600" b="1" dirty="0"/>
              <a:t>Schedule 2: MILITARY   DISCIPLINARY HEARING ACTS OF MISCONDUCT</a:t>
            </a:r>
            <a:endParaRPr lang="en-ZA" sz="2600" dirty="0"/>
          </a:p>
          <a:p>
            <a:pPr marL="0" indent="0">
              <a:buNone/>
            </a:pPr>
            <a:r>
              <a:rPr lang="en-US" sz="2600" b="1" dirty="0" smtClean="0"/>
              <a:t>Clause </a:t>
            </a:r>
            <a:r>
              <a:rPr lang="en-US" sz="2600" b="1" dirty="0"/>
              <a:t>20: Prohibited physical relationship (para 75, p. 13).  </a:t>
            </a:r>
            <a:endParaRPr lang="en-ZA" sz="2600" dirty="0"/>
          </a:p>
          <a:p>
            <a:pPr lvl="0"/>
            <a:r>
              <a:rPr lang="en-US" sz="2600" dirty="0" smtClean="0"/>
              <a:t>Unclear </a:t>
            </a:r>
            <a:r>
              <a:rPr lang="en-US" sz="2600" dirty="0"/>
              <a:t>why </a:t>
            </a:r>
            <a:r>
              <a:rPr lang="en-US" sz="2600" dirty="0" smtClean="0"/>
              <a:t>provision </a:t>
            </a:r>
            <a:r>
              <a:rPr lang="en-US" sz="2600" dirty="0"/>
              <a:t>is included especially </a:t>
            </a:r>
            <a:r>
              <a:rPr lang="en-US" sz="2600" dirty="0" smtClean="0"/>
              <a:t>as it </a:t>
            </a:r>
            <a:r>
              <a:rPr lang="en-US" sz="2600" dirty="0"/>
              <a:t>extends to </a:t>
            </a:r>
            <a:r>
              <a:rPr lang="en-US" sz="2600" u="sng" dirty="0"/>
              <a:t>any </a:t>
            </a:r>
            <a:r>
              <a:rPr lang="en-US" sz="2600" dirty="0"/>
              <a:t>person who is engaged in a physical or sexual relationship, while </a:t>
            </a:r>
            <a:r>
              <a:rPr lang="en-US" sz="2600" dirty="0" smtClean="0"/>
              <a:t>clause </a:t>
            </a:r>
            <a:r>
              <a:rPr lang="en-US" sz="2600" dirty="0"/>
              <a:t>45(c)(iii) </a:t>
            </a:r>
            <a:r>
              <a:rPr lang="en-US" sz="2600" dirty="0" smtClean="0"/>
              <a:t>only </a:t>
            </a:r>
            <a:r>
              <a:rPr lang="en-US" sz="2600" dirty="0"/>
              <a:t>refers to sex workers, prostitutes or members of the local population.  </a:t>
            </a:r>
            <a:endParaRPr lang="en-ZA" sz="2600" dirty="0"/>
          </a:p>
          <a:p>
            <a:pPr lvl="0"/>
            <a:r>
              <a:rPr lang="en-US" sz="2600" dirty="0"/>
              <a:t>Does this provision mean that a man and wife for example may not have physical or sexual relationships while on deployment operation?   This must be revisited.</a:t>
            </a:r>
            <a:endParaRPr lang="en-ZA" sz="2600" dirty="0"/>
          </a:p>
          <a:p>
            <a:pPr marL="0" indent="0">
              <a:buNone/>
            </a:pPr>
            <a:r>
              <a:rPr lang="en-GB" sz="2600" b="1" dirty="0" smtClean="0"/>
              <a:t>Schedule </a:t>
            </a:r>
            <a:r>
              <a:rPr lang="en-GB" sz="2600" b="1" dirty="0"/>
              <a:t>3: REPEAL OF ACTS</a:t>
            </a:r>
            <a:endParaRPr lang="en-ZA" sz="2600" dirty="0"/>
          </a:p>
          <a:p>
            <a:pPr lvl="0"/>
            <a:r>
              <a:rPr lang="en-GB" sz="2600" dirty="0" smtClean="0"/>
              <a:t>Incorrect </a:t>
            </a:r>
            <a:r>
              <a:rPr lang="en-GB" sz="2600" dirty="0"/>
              <a:t>to repeal "The whole" of the Defence Act, 1957. The Act was repealed by the Defence Act, 2002, with </a:t>
            </a:r>
            <a:r>
              <a:rPr lang="en-GB" sz="2600" dirty="0" smtClean="0"/>
              <a:t>exception </a:t>
            </a:r>
            <a:r>
              <a:rPr lang="en-GB" sz="2600" dirty="0"/>
              <a:t>of sections 104, 105, 106, 108, 109, 111 and 112 and </a:t>
            </a:r>
            <a:r>
              <a:rPr lang="en-GB" sz="2600" dirty="0" smtClean="0"/>
              <a:t>First </a:t>
            </a:r>
            <a:r>
              <a:rPr lang="en-GB" sz="2600" dirty="0"/>
              <a:t>Schedule.  Only those provisions must now be repealed.</a:t>
            </a:r>
            <a:endParaRPr lang="en-ZA" sz="2600" dirty="0"/>
          </a:p>
          <a:p>
            <a:pPr lvl="0"/>
            <a:r>
              <a:rPr lang="en-GB" sz="2600" dirty="0"/>
              <a:t>The two MDSMA Amendment Acts must also be repealed.</a:t>
            </a:r>
            <a:endParaRPr lang="en-ZA" sz="2600" dirty="0"/>
          </a:p>
          <a:p>
            <a:pPr marL="457200" lvl="1" indent="0">
              <a:buNone/>
            </a:pPr>
            <a:endParaRPr lang="en-ZA" dirty="0"/>
          </a:p>
        </p:txBody>
      </p:sp>
    </p:spTree>
    <p:extLst>
      <p:ext uri="{BB962C8B-B14F-4D97-AF65-F5344CB8AC3E}">
        <p14:creationId xmlns:p14="http://schemas.microsoft.com/office/powerpoint/2010/main" xmlns="" val="7215472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96" y="388510"/>
            <a:ext cx="9152627" cy="681166"/>
          </a:xfrm>
        </p:spPr>
        <p:txBody>
          <a:bodyPr>
            <a:normAutofit/>
          </a:bodyPr>
          <a:lstStyle/>
          <a:p>
            <a:r>
              <a:rPr lang="en-GB" sz="2800" b="1" dirty="0">
                <a:latin typeface="Arial" panose="020B0604020202020204" pitchFamily="34" charset="0"/>
                <a:cs typeface="Arial" panose="020B0604020202020204" pitchFamily="34" charset="0"/>
              </a:rPr>
              <a:t>5. COL L. GERNANDT, COL P.T. MODIPANE, et </a:t>
            </a:r>
            <a:r>
              <a:rPr lang="en-GB" sz="2800" b="1" dirty="0" smtClean="0">
                <a:latin typeface="Arial" panose="020B0604020202020204" pitchFamily="34" charset="0"/>
                <a:cs typeface="Arial" panose="020B0604020202020204" pitchFamily="34" charset="0"/>
              </a:rPr>
              <a:t>al</a:t>
            </a:r>
            <a:endParaRPr lang="en-US" sz="2800" b="1" dirty="0"/>
          </a:p>
        </p:txBody>
      </p:sp>
      <p:sp>
        <p:nvSpPr>
          <p:cNvPr id="3" name="Content Placeholder 2"/>
          <p:cNvSpPr>
            <a:spLocks noGrp="1"/>
          </p:cNvSpPr>
          <p:nvPr>
            <p:ph idx="1"/>
          </p:nvPr>
        </p:nvSpPr>
        <p:spPr>
          <a:xfrm>
            <a:off x="0" y="1155940"/>
            <a:ext cx="9753600" cy="5816507"/>
          </a:xfrm>
        </p:spPr>
        <p:txBody>
          <a:bodyPr>
            <a:normAutofit fontScale="92500"/>
          </a:bodyPr>
          <a:lstStyle/>
          <a:p>
            <a:pPr marL="0" indent="0">
              <a:buNone/>
            </a:pPr>
            <a:r>
              <a:rPr lang="en-US" sz="2600" b="1" dirty="0"/>
              <a:t>Schedule 2: MILITARY   DISCIPLINARY HEARING ACTS OF MISCONDUCT</a:t>
            </a:r>
            <a:endParaRPr lang="en-ZA" sz="2600" dirty="0"/>
          </a:p>
          <a:p>
            <a:pPr marL="0" indent="0">
              <a:buNone/>
            </a:pPr>
            <a:r>
              <a:rPr lang="en-US" sz="2600" b="1" dirty="0" smtClean="0"/>
              <a:t>Clause </a:t>
            </a:r>
            <a:r>
              <a:rPr lang="en-US" sz="2600" b="1" dirty="0"/>
              <a:t>20: Prohibited physical relationship (para 75, p. 13).  </a:t>
            </a:r>
            <a:endParaRPr lang="en-ZA" sz="2600" dirty="0"/>
          </a:p>
          <a:p>
            <a:pPr lvl="0"/>
            <a:r>
              <a:rPr lang="en-US" sz="2600" dirty="0" smtClean="0"/>
              <a:t>Unclear </a:t>
            </a:r>
            <a:r>
              <a:rPr lang="en-US" sz="2600" dirty="0"/>
              <a:t>why </a:t>
            </a:r>
            <a:r>
              <a:rPr lang="en-US" sz="2600" dirty="0" smtClean="0"/>
              <a:t>provision </a:t>
            </a:r>
            <a:r>
              <a:rPr lang="en-US" sz="2600" dirty="0"/>
              <a:t>is included especially </a:t>
            </a:r>
            <a:r>
              <a:rPr lang="en-US" sz="2600" dirty="0" smtClean="0"/>
              <a:t>as it </a:t>
            </a:r>
            <a:r>
              <a:rPr lang="en-US" sz="2600" dirty="0"/>
              <a:t>extends to </a:t>
            </a:r>
            <a:r>
              <a:rPr lang="en-US" sz="2600" u="sng" dirty="0"/>
              <a:t>any </a:t>
            </a:r>
            <a:r>
              <a:rPr lang="en-US" sz="2600" dirty="0"/>
              <a:t>person who is engaged in a physical or sexual relationship, while </a:t>
            </a:r>
            <a:r>
              <a:rPr lang="en-US" sz="2600" dirty="0" smtClean="0"/>
              <a:t>clause </a:t>
            </a:r>
            <a:r>
              <a:rPr lang="en-US" sz="2600" dirty="0"/>
              <a:t>45(c)(iii) </a:t>
            </a:r>
            <a:r>
              <a:rPr lang="en-US" sz="2600" dirty="0" smtClean="0"/>
              <a:t>only </a:t>
            </a:r>
            <a:r>
              <a:rPr lang="en-US" sz="2600" dirty="0"/>
              <a:t>refers to sex workers, prostitutes or members of the local population.  </a:t>
            </a:r>
            <a:endParaRPr lang="en-ZA" sz="2600" dirty="0"/>
          </a:p>
          <a:p>
            <a:pPr lvl="0"/>
            <a:r>
              <a:rPr lang="en-US" sz="2600" dirty="0"/>
              <a:t>Does this provision mean that a man and wife for example may not have physical or sexual relationships while on deployment operation?   This must be revisited.</a:t>
            </a:r>
            <a:endParaRPr lang="en-ZA" sz="2600" dirty="0"/>
          </a:p>
          <a:p>
            <a:pPr marL="0" indent="0">
              <a:buNone/>
            </a:pPr>
            <a:r>
              <a:rPr lang="en-GB" sz="2600" b="1" dirty="0" smtClean="0"/>
              <a:t>Schedule </a:t>
            </a:r>
            <a:r>
              <a:rPr lang="en-GB" sz="2600" b="1" dirty="0"/>
              <a:t>3: REPEAL OF ACTS</a:t>
            </a:r>
            <a:endParaRPr lang="en-ZA" sz="2600" dirty="0"/>
          </a:p>
          <a:p>
            <a:pPr lvl="0"/>
            <a:r>
              <a:rPr lang="en-GB" sz="2600" dirty="0" smtClean="0"/>
              <a:t>Incorrect </a:t>
            </a:r>
            <a:r>
              <a:rPr lang="en-GB" sz="2600" dirty="0"/>
              <a:t>to repeal "The whole" of the Defence Act, 1957. The Act was repealed by the Defence Act, 2002, with </a:t>
            </a:r>
            <a:r>
              <a:rPr lang="en-GB" sz="2600" dirty="0" smtClean="0"/>
              <a:t>exception </a:t>
            </a:r>
            <a:r>
              <a:rPr lang="en-GB" sz="2600" dirty="0"/>
              <a:t>of sections 104, 105, 106, 108, 109, 111 and 112 and </a:t>
            </a:r>
            <a:r>
              <a:rPr lang="en-GB" sz="2600" dirty="0" smtClean="0"/>
              <a:t>First </a:t>
            </a:r>
            <a:r>
              <a:rPr lang="en-GB" sz="2600" dirty="0"/>
              <a:t>Schedule.  Only those provisions must now be repealed.</a:t>
            </a:r>
            <a:endParaRPr lang="en-ZA" sz="2600" dirty="0"/>
          </a:p>
          <a:p>
            <a:pPr lvl="0"/>
            <a:r>
              <a:rPr lang="en-GB" sz="2600" dirty="0"/>
              <a:t>The two MDSMA Amendment Acts must also be repealed.</a:t>
            </a:r>
            <a:endParaRPr lang="en-ZA" sz="2600" dirty="0"/>
          </a:p>
          <a:p>
            <a:pPr marL="457200" lvl="1" indent="0">
              <a:buNone/>
            </a:pPr>
            <a:endParaRPr lang="en-ZA" dirty="0"/>
          </a:p>
        </p:txBody>
      </p:sp>
    </p:spTree>
    <p:extLst>
      <p:ext uri="{BB962C8B-B14F-4D97-AF65-F5344CB8AC3E}">
        <p14:creationId xmlns:p14="http://schemas.microsoft.com/office/powerpoint/2010/main" xmlns="" val="832832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96" y="388510"/>
            <a:ext cx="9152627" cy="681166"/>
          </a:xfrm>
        </p:spPr>
        <p:txBody>
          <a:bodyPr>
            <a:normAutofit/>
          </a:bodyPr>
          <a:lstStyle/>
          <a:p>
            <a:r>
              <a:rPr lang="en-GB" sz="2800" b="1" dirty="0">
                <a:latin typeface="Arial" panose="020B0604020202020204" pitchFamily="34" charset="0"/>
                <a:cs typeface="Arial" panose="020B0604020202020204" pitchFamily="34" charset="0"/>
              </a:rPr>
              <a:t>5. COL L. GERNANDT, COL P.T. MODIPANE, et </a:t>
            </a:r>
            <a:r>
              <a:rPr lang="en-GB" sz="2800" b="1" dirty="0" smtClean="0">
                <a:latin typeface="Arial" panose="020B0604020202020204" pitchFamily="34" charset="0"/>
                <a:cs typeface="Arial" panose="020B0604020202020204" pitchFamily="34" charset="0"/>
              </a:rPr>
              <a:t>al</a:t>
            </a:r>
            <a:endParaRPr lang="en-US" sz="2800" b="1" dirty="0"/>
          </a:p>
        </p:txBody>
      </p:sp>
      <p:sp>
        <p:nvSpPr>
          <p:cNvPr id="3" name="Content Placeholder 2"/>
          <p:cNvSpPr>
            <a:spLocks noGrp="1"/>
          </p:cNvSpPr>
          <p:nvPr>
            <p:ph idx="1"/>
          </p:nvPr>
        </p:nvSpPr>
        <p:spPr>
          <a:xfrm>
            <a:off x="0" y="1155940"/>
            <a:ext cx="9753600" cy="5816507"/>
          </a:xfrm>
        </p:spPr>
        <p:txBody>
          <a:bodyPr>
            <a:normAutofit fontScale="92500"/>
          </a:bodyPr>
          <a:lstStyle/>
          <a:p>
            <a:pPr marL="0" indent="0">
              <a:buNone/>
            </a:pPr>
            <a:r>
              <a:rPr lang="en-US" sz="2600" b="1" dirty="0"/>
              <a:t>Schedule 2: MILITARY   DISCIPLINARY HEARING ACTS OF MISCONDUCT</a:t>
            </a:r>
            <a:endParaRPr lang="en-ZA" sz="2600" dirty="0"/>
          </a:p>
          <a:p>
            <a:pPr marL="0" indent="0">
              <a:buNone/>
            </a:pPr>
            <a:r>
              <a:rPr lang="en-US" sz="2600" b="1" dirty="0" smtClean="0"/>
              <a:t>Clause </a:t>
            </a:r>
            <a:r>
              <a:rPr lang="en-US" sz="2600" b="1" dirty="0"/>
              <a:t>20: Prohibited physical relationship (para 75, p. 13).  </a:t>
            </a:r>
            <a:endParaRPr lang="en-ZA" sz="2600" dirty="0"/>
          </a:p>
          <a:p>
            <a:pPr lvl="0"/>
            <a:r>
              <a:rPr lang="en-US" sz="2600" dirty="0" smtClean="0"/>
              <a:t>Unclear </a:t>
            </a:r>
            <a:r>
              <a:rPr lang="en-US" sz="2600" dirty="0"/>
              <a:t>why </a:t>
            </a:r>
            <a:r>
              <a:rPr lang="en-US" sz="2600" dirty="0" smtClean="0"/>
              <a:t>provision </a:t>
            </a:r>
            <a:r>
              <a:rPr lang="en-US" sz="2600" dirty="0"/>
              <a:t>is included especially </a:t>
            </a:r>
            <a:r>
              <a:rPr lang="en-US" sz="2600" dirty="0" smtClean="0"/>
              <a:t>as it </a:t>
            </a:r>
            <a:r>
              <a:rPr lang="en-US" sz="2600" dirty="0"/>
              <a:t>extends to </a:t>
            </a:r>
            <a:r>
              <a:rPr lang="en-US" sz="2600" u="sng" dirty="0"/>
              <a:t>any </a:t>
            </a:r>
            <a:r>
              <a:rPr lang="en-US" sz="2600" dirty="0"/>
              <a:t>person who is engaged in a physical or sexual relationship, while </a:t>
            </a:r>
            <a:r>
              <a:rPr lang="en-US" sz="2600" dirty="0" smtClean="0"/>
              <a:t>clause </a:t>
            </a:r>
            <a:r>
              <a:rPr lang="en-US" sz="2600" dirty="0"/>
              <a:t>45(c)(iii) </a:t>
            </a:r>
            <a:r>
              <a:rPr lang="en-US" sz="2600" dirty="0" smtClean="0"/>
              <a:t>only </a:t>
            </a:r>
            <a:r>
              <a:rPr lang="en-US" sz="2600" dirty="0"/>
              <a:t>refers to sex workers, prostitutes or members of the local population.  </a:t>
            </a:r>
            <a:endParaRPr lang="en-ZA" sz="2600" dirty="0"/>
          </a:p>
          <a:p>
            <a:pPr lvl="0"/>
            <a:r>
              <a:rPr lang="en-US" sz="2600" dirty="0"/>
              <a:t>Does this provision mean that a man and wife for example may not have physical or sexual relationships while on deployment operation?   This must be revisited.</a:t>
            </a:r>
            <a:endParaRPr lang="en-ZA" sz="2600" dirty="0"/>
          </a:p>
          <a:p>
            <a:pPr marL="0" indent="0">
              <a:buNone/>
            </a:pPr>
            <a:r>
              <a:rPr lang="en-GB" sz="2600" b="1" dirty="0" smtClean="0"/>
              <a:t>Schedule </a:t>
            </a:r>
            <a:r>
              <a:rPr lang="en-GB" sz="2600" b="1" dirty="0"/>
              <a:t>3: REPEAL OF ACTS</a:t>
            </a:r>
            <a:endParaRPr lang="en-ZA" sz="2600" dirty="0"/>
          </a:p>
          <a:p>
            <a:pPr lvl="0"/>
            <a:r>
              <a:rPr lang="en-GB" sz="2600" dirty="0" smtClean="0"/>
              <a:t>Incorrect </a:t>
            </a:r>
            <a:r>
              <a:rPr lang="en-GB" sz="2600" dirty="0"/>
              <a:t>to repeal "The whole" of the Defence Act, 1957. The Act was repealed by the Defence Act, 2002, with </a:t>
            </a:r>
            <a:r>
              <a:rPr lang="en-GB" sz="2600" dirty="0" smtClean="0"/>
              <a:t>exception </a:t>
            </a:r>
            <a:r>
              <a:rPr lang="en-GB" sz="2600" dirty="0"/>
              <a:t>of sections 104, 105, 106, 108, 109, 111 and 112 and </a:t>
            </a:r>
            <a:r>
              <a:rPr lang="en-GB" sz="2600" dirty="0" smtClean="0"/>
              <a:t>First </a:t>
            </a:r>
            <a:r>
              <a:rPr lang="en-GB" sz="2600" dirty="0"/>
              <a:t>Schedule.  Only those provisions must now be repealed.</a:t>
            </a:r>
            <a:endParaRPr lang="en-ZA" sz="2600" dirty="0"/>
          </a:p>
          <a:p>
            <a:pPr lvl="0"/>
            <a:r>
              <a:rPr lang="en-GB" sz="2600" dirty="0"/>
              <a:t>The two MDSMA Amendment Acts must also be repealed.</a:t>
            </a:r>
            <a:endParaRPr lang="en-ZA" sz="2600" dirty="0"/>
          </a:p>
          <a:p>
            <a:pPr marL="457200" lvl="1" indent="0">
              <a:buNone/>
            </a:pPr>
            <a:endParaRPr lang="en-ZA" dirty="0"/>
          </a:p>
        </p:txBody>
      </p:sp>
    </p:spTree>
    <p:extLst>
      <p:ext uri="{BB962C8B-B14F-4D97-AF65-F5344CB8AC3E}">
        <p14:creationId xmlns:p14="http://schemas.microsoft.com/office/powerpoint/2010/main" xmlns="" val="20292705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96" y="388510"/>
            <a:ext cx="9471804" cy="681166"/>
          </a:xfrm>
        </p:spPr>
        <p:txBody>
          <a:bodyPr>
            <a:noAutofit/>
          </a:bodyPr>
          <a:lstStyle/>
          <a:p>
            <a:r>
              <a:rPr lang="en-ZA" sz="2400" b="1" dirty="0" smtClean="0">
                <a:latin typeface="Arial" panose="020B0604020202020204" pitchFamily="34" charset="0"/>
                <a:cs typeface="Arial" panose="020B0604020202020204" pitchFamily="34" charset="0"/>
              </a:rPr>
              <a:t>6. BRIG </a:t>
            </a:r>
            <a:r>
              <a:rPr lang="en-ZA" sz="2400" b="1" dirty="0">
                <a:latin typeface="Arial" panose="020B0604020202020204" pitchFamily="34" charset="0"/>
                <a:cs typeface="Arial" panose="020B0604020202020204" pitchFamily="34" charset="0"/>
              </a:rPr>
              <a:t>GEN T.S. MATJILA AND LT COL G.G. VAN DER NIET </a:t>
            </a:r>
            <a:endParaRPr lang="en-US" sz="1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3195" y="940280"/>
            <a:ext cx="9729159" cy="5816507"/>
          </a:xfrm>
        </p:spPr>
        <p:txBody>
          <a:bodyPr>
            <a:noAutofit/>
          </a:bodyPr>
          <a:lstStyle/>
          <a:p>
            <a:pPr marL="0" indent="0">
              <a:buNone/>
            </a:pPr>
            <a:r>
              <a:rPr lang="en-ZA" sz="1800" b="1" i="1" u="sng" dirty="0"/>
              <a:t>Heading</a:t>
            </a:r>
            <a:endParaRPr lang="en-ZA" sz="1800" dirty="0"/>
          </a:p>
          <a:p>
            <a:r>
              <a:rPr lang="en-GB" sz="1800" dirty="0" smtClean="0"/>
              <a:t>Name </a:t>
            </a:r>
            <a:r>
              <a:rPr lang="en-GB" sz="1800" dirty="0"/>
              <a:t>of </a:t>
            </a:r>
            <a:r>
              <a:rPr lang="en-GB" sz="1800" dirty="0" smtClean="0"/>
              <a:t>Act </a:t>
            </a:r>
            <a:r>
              <a:rPr lang="en-GB" sz="1800" dirty="0"/>
              <a:t>is a </a:t>
            </a:r>
            <a:r>
              <a:rPr lang="en-GB" sz="1800" dirty="0" smtClean="0"/>
              <a:t>misnomer:  relates </a:t>
            </a:r>
            <a:r>
              <a:rPr lang="en-GB" sz="1800" dirty="0"/>
              <a:t>to </a:t>
            </a:r>
            <a:r>
              <a:rPr lang="en-GB" sz="1800" dirty="0" smtClean="0"/>
              <a:t>concept </a:t>
            </a:r>
            <a:r>
              <a:rPr lang="en-GB" sz="1800" dirty="0"/>
              <a:t>of military discipline, which is a far wider than </a:t>
            </a:r>
            <a:r>
              <a:rPr lang="en-GB" sz="1800" dirty="0" smtClean="0"/>
              <a:t>provided </a:t>
            </a:r>
            <a:r>
              <a:rPr lang="en-GB" sz="1800" dirty="0"/>
              <a:t>for. </a:t>
            </a:r>
            <a:r>
              <a:rPr lang="en-GB" sz="1800" dirty="0" smtClean="0"/>
              <a:t>Propose </a:t>
            </a:r>
            <a:r>
              <a:rPr lang="en-GB" sz="1800" dirty="0"/>
              <a:t>amending </a:t>
            </a:r>
            <a:r>
              <a:rPr lang="en-GB" sz="1800" dirty="0" smtClean="0"/>
              <a:t>title to </a:t>
            </a:r>
            <a:r>
              <a:rPr lang="en-GB" sz="1800" dirty="0"/>
              <a:t>“Military Justice (And Related Matters) Act.”</a:t>
            </a:r>
            <a:endParaRPr lang="en-ZA" sz="1800" dirty="0"/>
          </a:p>
          <a:p>
            <a:pPr marL="0" indent="0">
              <a:buNone/>
            </a:pPr>
            <a:r>
              <a:rPr lang="en-GB" sz="1800" b="1" i="1" u="sng" dirty="0" smtClean="0"/>
              <a:t>General </a:t>
            </a:r>
            <a:r>
              <a:rPr lang="en-GB" sz="1800" b="1" i="1" u="sng" dirty="0"/>
              <a:t>Regulations vs. Regulations</a:t>
            </a:r>
            <a:endParaRPr lang="en-ZA" sz="1800" dirty="0"/>
          </a:p>
          <a:p>
            <a:pPr lvl="0"/>
            <a:r>
              <a:rPr lang="en-ZA" sz="1800" dirty="0"/>
              <a:t>Submit that Bill should refer to Regulations and not General Regulations.</a:t>
            </a:r>
          </a:p>
          <a:p>
            <a:pPr lvl="0"/>
            <a:r>
              <a:rPr lang="en-ZA" sz="1800" dirty="0"/>
              <a:t>Term Rules in heading in Clause 162 be changed to Rules of process and procedure. </a:t>
            </a:r>
          </a:p>
          <a:p>
            <a:pPr marL="0" indent="0">
              <a:buNone/>
            </a:pPr>
            <a:r>
              <a:rPr lang="en-ZA" sz="1800" b="1" i="1" u="sng" dirty="0" smtClean="0"/>
              <a:t>Preamble</a:t>
            </a:r>
            <a:endParaRPr lang="en-ZA" sz="1800" dirty="0"/>
          </a:p>
          <a:p>
            <a:pPr lvl="0"/>
            <a:r>
              <a:rPr lang="en-ZA" sz="1800" dirty="0" smtClean="0"/>
              <a:t>Bill </a:t>
            </a:r>
            <a:r>
              <a:rPr lang="en-US" sz="1800" dirty="0"/>
              <a:t>does not provide for </a:t>
            </a:r>
            <a:r>
              <a:rPr lang="en-US" sz="1800" dirty="0" smtClean="0"/>
              <a:t>maintenance </a:t>
            </a:r>
            <a:r>
              <a:rPr lang="en-US" sz="1800" dirty="0"/>
              <a:t>of discipline in </a:t>
            </a:r>
            <a:r>
              <a:rPr lang="en-US" sz="1800" dirty="0" smtClean="0"/>
              <a:t>DOD, </a:t>
            </a:r>
            <a:r>
              <a:rPr lang="en-US" sz="1800" dirty="0"/>
              <a:t>as this is a command function. </a:t>
            </a:r>
            <a:endParaRPr lang="en-ZA" sz="1800" dirty="0"/>
          </a:p>
          <a:p>
            <a:pPr lvl="0"/>
            <a:r>
              <a:rPr lang="en-US" sz="1800" dirty="0" smtClean="0"/>
              <a:t>Change </a:t>
            </a:r>
            <a:r>
              <a:rPr lang="en-US" sz="1800" dirty="0"/>
              <a:t>to “</a:t>
            </a:r>
            <a:r>
              <a:rPr lang="en-US" sz="1800" i="1" dirty="0"/>
              <a:t>To provide for a military justice system in the Defence Force</a:t>
            </a:r>
            <a:r>
              <a:rPr lang="en-ZA" sz="1800" i="1" dirty="0"/>
              <a:t> in support of the Constitutional imperative that the Defence Force must be structured and managed as a disciplined military force.”</a:t>
            </a:r>
            <a:endParaRPr lang="en-ZA" sz="1800" dirty="0"/>
          </a:p>
          <a:p>
            <a:pPr marL="0" indent="0">
              <a:buNone/>
            </a:pPr>
            <a:r>
              <a:rPr lang="en-ZA" sz="1800" b="1" i="1" u="sng" dirty="0" smtClean="0"/>
              <a:t>Appointment </a:t>
            </a:r>
            <a:r>
              <a:rPr lang="en-ZA" sz="1800" b="1" i="1" u="sng" dirty="0"/>
              <a:t>vs assignment/designated</a:t>
            </a:r>
            <a:endParaRPr lang="en-ZA" sz="1800" dirty="0"/>
          </a:p>
          <a:p>
            <a:pPr lvl="0"/>
            <a:r>
              <a:rPr lang="en-ZA" sz="1800" dirty="0"/>
              <a:t>Submit that Bill </a:t>
            </a:r>
            <a:r>
              <a:rPr lang="en-US" sz="1800" dirty="0" smtClean="0"/>
              <a:t>does </a:t>
            </a:r>
            <a:r>
              <a:rPr lang="en-US" sz="1800" dirty="0"/>
              <a:t>not establish </a:t>
            </a:r>
            <a:r>
              <a:rPr lang="en-US" sz="1800" dirty="0" smtClean="0"/>
              <a:t>&amp; </a:t>
            </a:r>
            <a:r>
              <a:rPr lang="en-US" sz="1800" dirty="0"/>
              <a:t>regulate the </a:t>
            </a:r>
            <a:r>
              <a:rPr lang="en-US" sz="1800" u="sng" dirty="0"/>
              <a:t>appointment</a:t>
            </a:r>
            <a:r>
              <a:rPr lang="en-US" sz="1800" dirty="0"/>
              <a:t> of judicial officers and court officials.  Judicial officers and court officials are </a:t>
            </a:r>
            <a:r>
              <a:rPr lang="en-US" sz="1800" u="sng" dirty="0"/>
              <a:t>assigned or designated</a:t>
            </a:r>
            <a:r>
              <a:rPr lang="en-US" sz="1800" dirty="0"/>
              <a:t>.  </a:t>
            </a:r>
            <a:endParaRPr lang="en-US" sz="1800" dirty="0" smtClean="0"/>
          </a:p>
          <a:p>
            <a:pPr lvl="0"/>
            <a:r>
              <a:rPr lang="en-US" sz="1800" dirty="0" smtClean="0"/>
              <a:t>Consider </a:t>
            </a:r>
            <a:r>
              <a:rPr lang="en-US" sz="1800" dirty="0"/>
              <a:t>replacing the term “appointment” with “assignment”.</a:t>
            </a:r>
            <a:endParaRPr lang="en-ZA" sz="1800" dirty="0"/>
          </a:p>
          <a:p>
            <a:pPr marL="457200" lvl="1" indent="0">
              <a:buNone/>
            </a:pPr>
            <a:endParaRPr lang="en-ZA" sz="900" dirty="0"/>
          </a:p>
        </p:txBody>
      </p:sp>
    </p:spTree>
    <p:extLst>
      <p:ext uri="{BB962C8B-B14F-4D97-AF65-F5344CB8AC3E}">
        <p14:creationId xmlns:p14="http://schemas.microsoft.com/office/powerpoint/2010/main" xmlns="" val="4440689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96" y="388510"/>
            <a:ext cx="9471804" cy="681166"/>
          </a:xfrm>
        </p:spPr>
        <p:txBody>
          <a:bodyPr>
            <a:noAutofit/>
          </a:bodyPr>
          <a:lstStyle/>
          <a:p>
            <a:r>
              <a:rPr lang="en-ZA" sz="2400" b="1" dirty="0" smtClean="0">
                <a:latin typeface="Arial" panose="020B0604020202020204" pitchFamily="34" charset="0"/>
                <a:cs typeface="Arial" panose="020B0604020202020204" pitchFamily="34" charset="0"/>
              </a:rPr>
              <a:t>6. BRIG </a:t>
            </a:r>
            <a:r>
              <a:rPr lang="en-ZA" sz="2400" b="1" dirty="0">
                <a:latin typeface="Arial" panose="020B0604020202020204" pitchFamily="34" charset="0"/>
                <a:cs typeface="Arial" panose="020B0604020202020204" pitchFamily="34" charset="0"/>
              </a:rPr>
              <a:t>GEN T.S. MATJILA AND LT COL G.G. VAN DER NIET </a:t>
            </a:r>
            <a:endParaRPr lang="en-US" sz="1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3195" y="940280"/>
            <a:ext cx="9729159" cy="5816507"/>
          </a:xfrm>
        </p:spPr>
        <p:txBody>
          <a:bodyPr>
            <a:noAutofit/>
          </a:bodyPr>
          <a:lstStyle/>
          <a:p>
            <a:pPr marL="0" indent="0">
              <a:buNone/>
            </a:pPr>
            <a:r>
              <a:rPr lang="en-ZA" sz="2200" b="1" i="1" u="sng" dirty="0" smtClean="0"/>
              <a:t>Military </a:t>
            </a:r>
            <a:r>
              <a:rPr lang="en-ZA" sz="2200" b="1" i="1" u="sng" dirty="0"/>
              <a:t>policing powers, functions and duties to be captured in Preamble (p.2. para 7)</a:t>
            </a:r>
            <a:endParaRPr lang="en-ZA" sz="2200" dirty="0"/>
          </a:p>
          <a:p>
            <a:pPr lvl="0"/>
            <a:r>
              <a:rPr lang="en-US" sz="2200" dirty="0" smtClean="0"/>
              <a:t>Bill &amp; draft </a:t>
            </a:r>
            <a:r>
              <a:rPr lang="en-US" sz="2200" dirty="0"/>
              <a:t>Regulations provide, </a:t>
            </a:r>
            <a:r>
              <a:rPr lang="en-US" sz="2200" i="1" dirty="0"/>
              <a:t>inter alia</a:t>
            </a:r>
            <a:r>
              <a:rPr lang="en-US" sz="2200" dirty="0"/>
              <a:t>, for </a:t>
            </a:r>
            <a:r>
              <a:rPr lang="en-US" sz="2200" dirty="0" smtClean="0"/>
              <a:t>military </a:t>
            </a:r>
            <a:r>
              <a:rPr lang="en-US" sz="2200" dirty="0"/>
              <a:t>policing powers, functions and duties of </a:t>
            </a:r>
            <a:r>
              <a:rPr lang="en-US" sz="2200" dirty="0" smtClean="0"/>
              <a:t>Chief SANDF of, Provost </a:t>
            </a:r>
            <a:r>
              <a:rPr lang="en-US" sz="2200" dirty="0"/>
              <a:t>Marshal General </a:t>
            </a:r>
            <a:r>
              <a:rPr lang="en-US" sz="2200" dirty="0" smtClean="0"/>
              <a:t>&amp; </a:t>
            </a:r>
            <a:r>
              <a:rPr lang="en-US" sz="2200" dirty="0"/>
              <a:t>military police officials.  </a:t>
            </a:r>
            <a:endParaRPr lang="en-ZA" sz="2200" dirty="0"/>
          </a:p>
          <a:p>
            <a:pPr lvl="0"/>
            <a:r>
              <a:rPr lang="en-US" sz="2200" dirty="0" smtClean="0"/>
              <a:t>Provisions retained</a:t>
            </a:r>
            <a:r>
              <a:rPr lang="en-US" sz="2200" dirty="0"/>
              <a:t>, </a:t>
            </a:r>
            <a:r>
              <a:rPr lang="en-US" sz="2200" dirty="0" smtClean="0"/>
              <a:t>should </a:t>
            </a:r>
            <a:r>
              <a:rPr lang="en-US" sz="2200" dirty="0"/>
              <a:t>reflect in </a:t>
            </a:r>
            <a:r>
              <a:rPr lang="en-US" sz="2200" dirty="0" smtClean="0"/>
              <a:t>pre-amble </a:t>
            </a:r>
            <a:r>
              <a:rPr lang="en-US" sz="2200" dirty="0"/>
              <a:t>as well, and it should also refer to </a:t>
            </a:r>
            <a:r>
              <a:rPr lang="en-US" sz="2200" dirty="0" smtClean="0"/>
              <a:t>amendment </a:t>
            </a:r>
            <a:r>
              <a:rPr lang="en-US" sz="2200" dirty="0"/>
              <a:t>of the Defence Act, </a:t>
            </a:r>
            <a:r>
              <a:rPr lang="en-US" sz="2200" dirty="0" smtClean="0"/>
              <a:t>2002</a:t>
            </a:r>
          </a:p>
          <a:p>
            <a:pPr marL="0" indent="0">
              <a:buNone/>
            </a:pPr>
            <a:r>
              <a:rPr lang="en-US" sz="2200" b="1" i="1" u="sng" dirty="0"/>
              <a:t>Aspects to be included in Preamble</a:t>
            </a:r>
            <a:endParaRPr lang="en-ZA" sz="2200" dirty="0"/>
          </a:p>
          <a:p>
            <a:pPr lvl="0"/>
            <a:r>
              <a:rPr lang="en-ZA" sz="2200" dirty="0"/>
              <a:t>Preamble omits various aspects addressed in Bill and </a:t>
            </a:r>
            <a:r>
              <a:rPr lang="en-ZA" sz="2200" u="sng" dirty="0"/>
              <a:t>recommend inclusion</a:t>
            </a:r>
            <a:r>
              <a:rPr lang="en-ZA" sz="2200" dirty="0"/>
              <a:t> of:</a:t>
            </a:r>
          </a:p>
          <a:p>
            <a:pPr lvl="1"/>
            <a:r>
              <a:rPr lang="en-US" sz="2200" dirty="0"/>
              <a:t>Establishment and regulating of military disciplinary hearings.</a:t>
            </a:r>
            <a:endParaRPr lang="en-ZA" sz="2200" dirty="0"/>
          </a:p>
          <a:p>
            <a:pPr lvl="1"/>
            <a:r>
              <a:rPr lang="en-US" sz="2200" dirty="0"/>
              <a:t>Military policing powers, functions and duties of the Chief of the Defence Force, the Provost Marshal General and military police officials.</a:t>
            </a:r>
            <a:endParaRPr lang="en-ZA" sz="2200" dirty="0"/>
          </a:p>
          <a:p>
            <a:pPr lvl="1"/>
            <a:r>
              <a:rPr lang="en-US" sz="2200" dirty="0"/>
              <a:t>Repeal of the Defence Act, 1957, as is provided for in Schedule 3 (and not just the repeal of the MDSMA).</a:t>
            </a:r>
            <a:endParaRPr lang="en-ZA" sz="2200" dirty="0"/>
          </a:p>
          <a:p>
            <a:pPr lvl="1"/>
            <a:r>
              <a:rPr lang="en-US" sz="2200" dirty="0"/>
              <a:t>Repeal of the Rules (although the Minister may repeal the rules ito sec 104 Defence Act, 1957 and sec 44 MDSMA)?</a:t>
            </a:r>
            <a:endParaRPr lang="en-ZA" sz="2200" dirty="0"/>
          </a:p>
          <a:p>
            <a:pPr lvl="1"/>
            <a:r>
              <a:rPr lang="en-US" sz="2200" dirty="0"/>
              <a:t>Amendment of the Defence Act, 2002.</a:t>
            </a:r>
            <a:endParaRPr lang="en-ZA" sz="2200" dirty="0"/>
          </a:p>
          <a:p>
            <a:pPr lvl="0"/>
            <a:endParaRPr lang="en-ZA" sz="2200" dirty="0"/>
          </a:p>
          <a:p>
            <a:pPr marL="457200" lvl="1" indent="0">
              <a:buNone/>
            </a:pPr>
            <a:endParaRPr lang="en-ZA" sz="2200" dirty="0"/>
          </a:p>
        </p:txBody>
      </p:sp>
    </p:spTree>
    <p:extLst>
      <p:ext uri="{BB962C8B-B14F-4D97-AF65-F5344CB8AC3E}">
        <p14:creationId xmlns:p14="http://schemas.microsoft.com/office/powerpoint/2010/main" xmlns="" val="24903465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96" y="388510"/>
            <a:ext cx="9471804" cy="681166"/>
          </a:xfrm>
        </p:spPr>
        <p:txBody>
          <a:bodyPr>
            <a:noAutofit/>
          </a:bodyPr>
          <a:lstStyle/>
          <a:p>
            <a:r>
              <a:rPr lang="en-ZA" sz="2400" b="1" dirty="0" smtClean="0">
                <a:latin typeface="Arial" panose="020B0604020202020204" pitchFamily="34" charset="0"/>
                <a:cs typeface="Arial" panose="020B0604020202020204" pitchFamily="34" charset="0"/>
              </a:rPr>
              <a:t>6. BRIG </a:t>
            </a:r>
            <a:r>
              <a:rPr lang="en-ZA" sz="2400" b="1" dirty="0">
                <a:latin typeface="Arial" panose="020B0604020202020204" pitchFamily="34" charset="0"/>
                <a:cs typeface="Arial" panose="020B0604020202020204" pitchFamily="34" charset="0"/>
              </a:rPr>
              <a:t>GEN T.S. MATJILA AND LT COL G.G. VAN DER NIET </a:t>
            </a:r>
            <a:endParaRPr lang="en-US" sz="1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3195" y="940280"/>
            <a:ext cx="9729159" cy="5816507"/>
          </a:xfrm>
        </p:spPr>
        <p:txBody>
          <a:bodyPr>
            <a:noAutofit/>
          </a:bodyPr>
          <a:lstStyle/>
          <a:p>
            <a:pPr marL="0" indent="0">
              <a:buNone/>
            </a:pPr>
            <a:r>
              <a:rPr lang="en-US" sz="2200" b="1" i="1" u="sng" dirty="0"/>
              <a:t>Empowering of access and exit controls to and from military property </a:t>
            </a:r>
            <a:endParaRPr lang="en-ZA" sz="2200" dirty="0"/>
          </a:p>
          <a:p>
            <a:r>
              <a:rPr lang="en-US" sz="2200" dirty="0" smtClean="0"/>
              <a:t>Above absent </a:t>
            </a:r>
            <a:r>
              <a:rPr lang="en-US" sz="2200" dirty="0"/>
              <a:t>from </a:t>
            </a:r>
            <a:r>
              <a:rPr lang="en-US" sz="2200" dirty="0" smtClean="0"/>
              <a:t>Preamble: do </a:t>
            </a:r>
            <a:r>
              <a:rPr lang="en-US" sz="2200" dirty="0"/>
              <a:t>not “propagate for its inclusion at this stage. </a:t>
            </a:r>
            <a:endParaRPr lang="en-ZA" sz="2200" dirty="0"/>
          </a:p>
          <a:p>
            <a:pPr marL="0" indent="0">
              <a:buNone/>
            </a:pPr>
            <a:r>
              <a:rPr lang="en-ZA" sz="2200" b="1" i="1" u="sng" dirty="0" smtClean="0"/>
              <a:t>Revised </a:t>
            </a:r>
            <a:r>
              <a:rPr lang="en-ZA" sz="2200" b="1" i="1" u="sng" dirty="0"/>
              <a:t>Preamble </a:t>
            </a:r>
            <a:endParaRPr lang="en-ZA" sz="2200" dirty="0"/>
          </a:p>
          <a:p>
            <a:pPr marL="0" indent="0" algn="just">
              <a:buNone/>
            </a:pPr>
            <a:r>
              <a:rPr lang="en-ZA" sz="2000" dirty="0"/>
              <a:t>The suggest the following:  </a:t>
            </a:r>
            <a:r>
              <a:rPr lang="en-ZA" sz="2000" i="1" dirty="0" smtClean="0"/>
              <a:t>“</a:t>
            </a:r>
            <a:r>
              <a:rPr lang="en-ZA" sz="2000" i="1" dirty="0"/>
              <a:t>To provide for a military justice system in support of the Constitutional imperative that the Defence Force must be managed as a disciplined military force, the appointment of the Judge Advocate-General and the Provost Marshal General, the assignment of judicial officers and court officials, to establish and regulate military courts and the Military Disciplinary Hearing, to empower commanders and provide for related administrative measures, to designate military policing powers, functions and duties, to amend the Defence Act, 2002, repeal the Defence Act, 1957, and the Military Discipline Supplementary Measures Act, 1999, and to provide for incidental matters</a:t>
            </a:r>
            <a:r>
              <a:rPr lang="en-ZA" sz="2000" dirty="0"/>
              <a:t>”.</a:t>
            </a:r>
          </a:p>
          <a:p>
            <a:pPr marL="0" indent="0">
              <a:buNone/>
            </a:pPr>
            <a:r>
              <a:rPr lang="en-ZA" sz="2200" b="1" i="1" u="sng" dirty="0" smtClean="0"/>
              <a:t>Deletion </a:t>
            </a:r>
            <a:r>
              <a:rPr lang="en-ZA" sz="2200" b="1" i="1" u="sng" dirty="0"/>
              <a:t>of Defence Act of 1957 – Sections 104 to 112 (p. 3- 4 para 11)</a:t>
            </a:r>
            <a:endParaRPr lang="en-ZA" sz="2200" dirty="0"/>
          </a:p>
          <a:p>
            <a:pPr lvl="0"/>
            <a:r>
              <a:rPr lang="en-ZA" sz="2200" dirty="0" smtClean="0"/>
              <a:t>The </a:t>
            </a:r>
            <a:r>
              <a:rPr lang="en-ZA" sz="2200" dirty="0"/>
              <a:t>total deletion of this act will cause </a:t>
            </a:r>
            <a:r>
              <a:rPr lang="en-ZA" sz="2200" dirty="0" smtClean="0"/>
              <a:t>deletion </a:t>
            </a:r>
            <a:r>
              <a:rPr lang="en-ZA" sz="2200" dirty="0"/>
              <a:t>of sections 104 to 112, which are still operational. </a:t>
            </a:r>
          </a:p>
          <a:p>
            <a:pPr lvl="0"/>
            <a:r>
              <a:rPr lang="en-ZA" sz="2200" dirty="0"/>
              <a:t>They suggest that such provisions should be included in the current draft and provide a specific draft to rewrite Clause 162. </a:t>
            </a:r>
          </a:p>
        </p:txBody>
      </p:sp>
    </p:spTree>
    <p:extLst>
      <p:ext uri="{BB962C8B-B14F-4D97-AF65-F5344CB8AC3E}">
        <p14:creationId xmlns:p14="http://schemas.microsoft.com/office/powerpoint/2010/main" xmlns="" val="3618301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13" y="63202"/>
            <a:ext cx="7908780" cy="1170779"/>
          </a:xfrm>
        </p:spPr>
        <p:txBody>
          <a:bodyPr>
            <a:normAutofit/>
          </a:bodyPr>
          <a:lstStyle/>
          <a:p>
            <a:pPr algn="ctr"/>
            <a:r>
              <a:rPr lang="en-US" sz="3600" b="1" dirty="0" smtClean="0"/>
              <a:t>OVERVIEW OF SUBMISSIONS</a:t>
            </a:r>
            <a:endParaRPr lang="en-US" sz="3600" b="1" dirty="0"/>
          </a:p>
        </p:txBody>
      </p:sp>
      <p:sp>
        <p:nvSpPr>
          <p:cNvPr id="3" name="Content Placeholder 2"/>
          <p:cNvSpPr>
            <a:spLocks noGrp="1"/>
          </p:cNvSpPr>
          <p:nvPr>
            <p:ph idx="1"/>
          </p:nvPr>
        </p:nvSpPr>
        <p:spPr>
          <a:xfrm>
            <a:off x="94890" y="1138688"/>
            <a:ext cx="9463178" cy="5242942"/>
          </a:xfrm>
        </p:spPr>
        <p:txBody>
          <a:bodyPr>
            <a:noAutofit/>
          </a:bodyPr>
          <a:lstStyle/>
          <a:p>
            <a:pPr marL="0" indent="0">
              <a:buNone/>
            </a:pPr>
            <a:r>
              <a:rPr lang="en-GB" sz="2400" b="1" u="sng" dirty="0"/>
              <a:t>THE RESERVE FORCE COUNCIL </a:t>
            </a:r>
            <a:r>
              <a:rPr lang="en-GB" sz="2400" b="1" dirty="0"/>
              <a:t>(</a:t>
            </a:r>
            <a:r>
              <a:rPr lang="en-GB" sz="2400" dirty="0"/>
              <a:t>15 pages)</a:t>
            </a:r>
            <a:endParaRPr lang="en-ZA" sz="2400" dirty="0"/>
          </a:p>
          <a:p>
            <a:pPr lvl="0"/>
            <a:r>
              <a:rPr lang="en-GB" sz="2400" dirty="0"/>
              <a:t>Concerned severe time constraints to make a full submission. </a:t>
            </a:r>
            <a:endParaRPr lang="en-ZA" sz="2400" dirty="0"/>
          </a:p>
          <a:p>
            <a:pPr lvl="0"/>
            <a:r>
              <a:rPr lang="en-GB" sz="2400" dirty="0"/>
              <a:t>Requests to make a final written input by 28 February 2020 </a:t>
            </a:r>
            <a:endParaRPr lang="en-ZA" sz="2400" dirty="0"/>
          </a:p>
          <a:p>
            <a:pPr lvl="0"/>
            <a:r>
              <a:rPr lang="en-GB" sz="2400" dirty="0"/>
              <a:t>“Has not been consulted on this version of the Bill as required by Section 48(4) of the Defence Act (No. 42 of 2002).  </a:t>
            </a:r>
            <a:endParaRPr lang="en-ZA" sz="2400" dirty="0"/>
          </a:p>
          <a:p>
            <a:pPr lvl="0"/>
            <a:r>
              <a:rPr lang="en-GB" sz="2400" dirty="0"/>
              <a:t>Bill in Memorandum, on page 111, states under the heading “CONSULTATION” that “Various consultation have been conducted within the Department and the Reserve Force Council.” </a:t>
            </a:r>
            <a:endParaRPr lang="en-ZA" sz="2400" dirty="0"/>
          </a:p>
          <a:p>
            <a:pPr marL="0" indent="0">
              <a:buNone/>
            </a:pPr>
            <a:r>
              <a:rPr lang="en-GB" sz="2400" b="1" u="sng" dirty="0" smtClean="0"/>
              <a:t>MTT ON SEA </a:t>
            </a:r>
            <a:r>
              <a:rPr lang="en-GB" sz="2400" dirty="0" smtClean="0"/>
              <a:t>(</a:t>
            </a:r>
            <a:r>
              <a:rPr lang="en-GB" sz="2400" dirty="0"/>
              <a:t>6 pages)</a:t>
            </a:r>
            <a:r>
              <a:rPr lang="en-GB" sz="2400" b="1" dirty="0"/>
              <a:t> </a:t>
            </a:r>
            <a:endParaRPr lang="en-ZA" sz="2400" dirty="0"/>
          </a:p>
          <a:p>
            <a:pPr lvl="0"/>
            <a:r>
              <a:rPr lang="en-GB" sz="2400" dirty="0"/>
              <a:t>One aspect of their mandate to input into MDB </a:t>
            </a:r>
            <a:endParaRPr lang="en-ZA" sz="2400" dirty="0"/>
          </a:p>
          <a:p>
            <a:pPr lvl="0"/>
            <a:r>
              <a:rPr lang="en-GB" sz="2400" dirty="0"/>
              <a:t>Verbal presentation.</a:t>
            </a:r>
            <a:endParaRPr lang="en-ZA" sz="2400" dirty="0"/>
          </a:p>
          <a:p>
            <a:pPr lvl="0"/>
            <a:r>
              <a:rPr lang="en-GB" sz="2400" dirty="0"/>
              <a:t>Input was aimed at possible changes to MDB that would assist in dealing with sexual violence in the SANDF</a:t>
            </a:r>
            <a:endParaRPr lang="en-ZA" sz="2400" dirty="0"/>
          </a:p>
          <a:p>
            <a:pPr marL="0" indent="0">
              <a:buNone/>
            </a:pPr>
            <a:endParaRPr lang="en-US" sz="1800" dirty="0"/>
          </a:p>
        </p:txBody>
      </p:sp>
    </p:spTree>
    <p:extLst>
      <p:ext uri="{BB962C8B-B14F-4D97-AF65-F5344CB8AC3E}">
        <p14:creationId xmlns:p14="http://schemas.microsoft.com/office/powerpoint/2010/main" xmlns="" val="32672102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96" y="388510"/>
            <a:ext cx="9471804" cy="681166"/>
          </a:xfrm>
        </p:spPr>
        <p:txBody>
          <a:bodyPr>
            <a:noAutofit/>
          </a:bodyPr>
          <a:lstStyle/>
          <a:p>
            <a:r>
              <a:rPr lang="en-ZA" sz="2400" b="1" dirty="0" smtClean="0">
                <a:latin typeface="Arial" panose="020B0604020202020204" pitchFamily="34" charset="0"/>
                <a:cs typeface="Arial" panose="020B0604020202020204" pitchFamily="34" charset="0"/>
              </a:rPr>
              <a:t>6. BRIG </a:t>
            </a:r>
            <a:r>
              <a:rPr lang="en-ZA" sz="2400" b="1" dirty="0">
                <a:latin typeface="Arial" panose="020B0604020202020204" pitchFamily="34" charset="0"/>
                <a:cs typeface="Arial" panose="020B0604020202020204" pitchFamily="34" charset="0"/>
              </a:rPr>
              <a:t>GEN T.S. MATJILA AND LT COL G.G. VAN DER NIET </a:t>
            </a:r>
            <a:endParaRPr lang="en-US" sz="1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3195" y="940280"/>
            <a:ext cx="9729159" cy="5816507"/>
          </a:xfrm>
        </p:spPr>
        <p:txBody>
          <a:bodyPr>
            <a:noAutofit/>
          </a:bodyPr>
          <a:lstStyle/>
          <a:p>
            <a:pPr marL="0" indent="0">
              <a:buNone/>
            </a:pPr>
            <a:r>
              <a:rPr lang="en-ZA" sz="2000" b="1" dirty="0"/>
              <a:t>DEFINITIONS </a:t>
            </a:r>
            <a:endParaRPr lang="en-ZA" sz="2000" dirty="0"/>
          </a:p>
          <a:p>
            <a:r>
              <a:rPr lang="en-ZA" sz="2000" i="1" u="sng" dirty="0" smtClean="0"/>
              <a:t>Add </a:t>
            </a:r>
            <a:r>
              <a:rPr lang="en-ZA" sz="2000" i="1" u="sng" dirty="0"/>
              <a:t>Definitions of “</a:t>
            </a:r>
            <a:r>
              <a:rPr lang="en-ZA" sz="2000" b="1" i="1" u="sng" dirty="0"/>
              <a:t>appeal authority</a:t>
            </a:r>
            <a:r>
              <a:rPr lang="en-ZA" sz="2000" i="1" u="sng" dirty="0"/>
              <a:t>” and “</a:t>
            </a:r>
            <a:r>
              <a:rPr lang="en-ZA" sz="2000" b="1" i="1" u="sng" dirty="0"/>
              <a:t>this Act</a:t>
            </a:r>
            <a:r>
              <a:rPr lang="en-ZA" sz="2000" i="1" u="sng" dirty="0"/>
              <a:t>” (para 12</a:t>
            </a:r>
            <a:r>
              <a:rPr lang="en-ZA" sz="2000" i="1" u="sng" dirty="0" smtClean="0"/>
              <a:t>)</a:t>
            </a:r>
          </a:p>
          <a:p>
            <a:r>
              <a:rPr lang="en-GB" sz="2000" i="1" u="sng" dirty="0"/>
              <a:t>Definition of “</a:t>
            </a:r>
            <a:r>
              <a:rPr lang="en-GB" sz="2000" b="1" i="1" u="sng" dirty="0"/>
              <a:t>appropriately qualified</a:t>
            </a:r>
            <a:r>
              <a:rPr lang="en-GB" sz="2000" i="1" u="sng" dirty="0"/>
              <a:t>” (p. 7. para 19- 27</a:t>
            </a:r>
            <a:r>
              <a:rPr lang="en-GB" sz="2000" i="1" u="sng" dirty="0" smtClean="0"/>
              <a:t>)</a:t>
            </a:r>
          </a:p>
          <a:p>
            <a:r>
              <a:rPr lang="en-GB" sz="2000" i="1" u="sng" dirty="0"/>
              <a:t>Absence of the term </a:t>
            </a:r>
            <a:r>
              <a:rPr lang="en-GB" sz="2000" b="1" i="1" u="sng" dirty="0"/>
              <a:t>“assigned</a:t>
            </a:r>
            <a:r>
              <a:rPr lang="en-GB" sz="2000" i="1" u="sng" dirty="0"/>
              <a:t>” (para 28. p. </a:t>
            </a:r>
            <a:r>
              <a:rPr lang="en-GB" sz="2000" i="1" u="sng" dirty="0" smtClean="0"/>
              <a:t>8</a:t>
            </a:r>
          </a:p>
          <a:p>
            <a:r>
              <a:rPr lang="en-ZA" sz="2000" i="1" u="sng" dirty="0"/>
              <a:t>Ad definition of “</a:t>
            </a:r>
            <a:r>
              <a:rPr lang="en-ZA" sz="2000" b="1" i="1" u="sng" dirty="0"/>
              <a:t>civilian authority</a:t>
            </a:r>
            <a:r>
              <a:rPr lang="en-ZA" sz="2000" dirty="0"/>
              <a:t>”.  (para 29)</a:t>
            </a:r>
          </a:p>
          <a:p>
            <a:r>
              <a:rPr lang="en-ZA" sz="2000" i="1" u="sng" dirty="0"/>
              <a:t>Ad definition of “</a:t>
            </a:r>
            <a:r>
              <a:rPr lang="en-ZA" sz="2000" b="1" i="1" u="sng" dirty="0"/>
              <a:t>civilian court</a:t>
            </a:r>
            <a:r>
              <a:rPr lang="en-ZA" sz="2000" i="1" dirty="0"/>
              <a:t>”.  </a:t>
            </a:r>
            <a:endParaRPr lang="en-ZA" sz="2000" dirty="0"/>
          </a:p>
          <a:p>
            <a:r>
              <a:rPr lang="en-ZA" sz="2000" i="1" u="sng" dirty="0"/>
              <a:t>Ad definition of “</a:t>
            </a:r>
            <a:r>
              <a:rPr lang="en-ZA" sz="2000" b="1" i="1" u="sng" dirty="0"/>
              <a:t>civilian offence</a:t>
            </a:r>
            <a:r>
              <a:rPr lang="en-ZA" sz="2000" i="1" u="sng" dirty="0"/>
              <a:t>”</a:t>
            </a:r>
            <a:r>
              <a:rPr lang="en-ZA" sz="2000" i="1" dirty="0"/>
              <a:t>. </a:t>
            </a:r>
            <a:endParaRPr lang="en-ZA" sz="2000" dirty="0"/>
          </a:p>
          <a:p>
            <a:r>
              <a:rPr lang="en-ZA" sz="2000" i="1" u="sng" dirty="0"/>
              <a:t>Ad definitions of “</a:t>
            </a:r>
            <a:r>
              <a:rPr lang="en-ZA" sz="2000" b="1" i="1" u="sng" dirty="0"/>
              <a:t>commanding officer</a:t>
            </a:r>
            <a:r>
              <a:rPr lang="en-ZA" sz="2000" i="1" u="sng" dirty="0"/>
              <a:t>” &amp; “</a:t>
            </a:r>
            <a:r>
              <a:rPr lang="en-ZA" sz="2000" b="1" i="1" u="sng" dirty="0"/>
              <a:t>Officer Commanding</a:t>
            </a:r>
            <a:r>
              <a:rPr lang="en-ZA" sz="2000" i="1" dirty="0"/>
              <a:t>”</a:t>
            </a:r>
            <a:r>
              <a:rPr lang="en-ZA" sz="2000" dirty="0"/>
              <a:t>. (p.9 para 32 &amp; 33)</a:t>
            </a:r>
          </a:p>
          <a:p>
            <a:r>
              <a:rPr lang="en-ZA" sz="2000" i="1" u="sng" dirty="0"/>
              <a:t>Ad definition of “</a:t>
            </a:r>
            <a:r>
              <a:rPr lang="en-ZA" sz="2000" b="1" i="1" u="sng" dirty="0"/>
              <a:t>correctional confinement</a:t>
            </a:r>
            <a:r>
              <a:rPr lang="en-ZA" sz="2000" u="sng" dirty="0"/>
              <a:t>”</a:t>
            </a:r>
            <a:r>
              <a:rPr lang="en-ZA" sz="2000" dirty="0"/>
              <a:t>.(p. 11, para 34)</a:t>
            </a:r>
          </a:p>
          <a:p>
            <a:r>
              <a:rPr lang="en-ZA" sz="2000" i="1" u="sng" dirty="0"/>
              <a:t>Ad definition of “</a:t>
            </a:r>
            <a:r>
              <a:rPr lang="en-ZA" sz="2000" b="1" i="1" u="sng" dirty="0"/>
              <a:t>correctional facility</a:t>
            </a:r>
            <a:r>
              <a:rPr lang="en-ZA" sz="2000" i="1" u="sng" dirty="0"/>
              <a:t>” and clause 98</a:t>
            </a:r>
            <a:r>
              <a:rPr lang="en-ZA" sz="2000" dirty="0"/>
              <a:t>. </a:t>
            </a:r>
          </a:p>
          <a:p>
            <a:r>
              <a:rPr lang="en-ZA" sz="2000" i="1" u="sng" dirty="0"/>
              <a:t>Ad definition of “</a:t>
            </a:r>
            <a:r>
              <a:rPr lang="en-ZA" sz="2000" b="1" i="1" u="sng" dirty="0"/>
              <a:t>court official</a:t>
            </a:r>
            <a:r>
              <a:rPr lang="en-ZA" sz="2000" i="1" u="sng" dirty="0"/>
              <a:t>”</a:t>
            </a:r>
            <a:r>
              <a:rPr lang="en-ZA" sz="2000" i="1" dirty="0"/>
              <a:t>.</a:t>
            </a:r>
            <a:r>
              <a:rPr lang="en-GB" sz="2000" dirty="0"/>
              <a:t> (p. 11 para 37 &amp; 38)</a:t>
            </a:r>
            <a:endParaRPr lang="en-ZA" sz="2000" dirty="0"/>
          </a:p>
          <a:p>
            <a:r>
              <a:rPr lang="en-ZA" sz="2000" i="1" u="sng" dirty="0"/>
              <a:t>Ad definition of “</a:t>
            </a:r>
            <a:r>
              <a:rPr lang="en-ZA" sz="2000" b="1" i="1" u="sng" dirty="0"/>
              <a:t>custody</a:t>
            </a:r>
            <a:r>
              <a:rPr lang="en-ZA" sz="2000" u="sng" dirty="0"/>
              <a:t>”</a:t>
            </a:r>
            <a:r>
              <a:rPr lang="en-ZA" sz="2000" dirty="0"/>
              <a:t>.(p. 12 para 39)</a:t>
            </a:r>
          </a:p>
          <a:p>
            <a:r>
              <a:rPr lang="en-ZA" sz="2000" i="1" u="sng" dirty="0"/>
              <a:t>Ad the term “</a:t>
            </a:r>
            <a:r>
              <a:rPr lang="en-ZA" sz="2000" b="1" i="1" u="sng" dirty="0"/>
              <a:t>data storage device</a:t>
            </a:r>
            <a:r>
              <a:rPr lang="en-ZA" sz="2000" u="sng" dirty="0"/>
              <a:t>”</a:t>
            </a:r>
            <a:r>
              <a:rPr lang="en-ZA" sz="2000" dirty="0"/>
              <a:t>. </a:t>
            </a:r>
          </a:p>
          <a:p>
            <a:endParaRPr lang="en-ZA" sz="2000" dirty="0"/>
          </a:p>
          <a:p>
            <a:endParaRPr lang="en-ZA" sz="2000" dirty="0"/>
          </a:p>
          <a:p>
            <a:pPr marL="0" indent="0">
              <a:buNone/>
            </a:pPr>
            <a:endParaRPr lang="en-ZA" sz="1800" dirty="0"/>
          </a:p>
        </p:txBody>
      </p:sp>
    </p:spTree>
    <p:extLst>
      <p:ext uri="{BB962C8B-B14F-4D97-AF65-F5344CB8AC3E}">
        <p14:creationId xmlns:p14="http://schemas.microsoft.com/office/powerpoint/2010/main" xmlns="" val="40160757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96" y="388510"/>
            <a:ext cx="9471804" cy="681166"/>
          </a:xfrm>
        </p:spPr>
        <p:txBody>
          <a:bodyPr>
            <a:noAutofit/>
          </a:bodyPr>
          <a:lstStyle/>
          <a:p>
            <a:r>
              <a:rPr lang="en-ZA" sz="2400" b="1" dirty="0" smtClean="0">
                <a:latin typeface="Arial" panose="020B0604020202020204" pitchFamily="34" charset="0"/>
                <a:cs typeface="Arial" panose="020B0604020202020204" pitchFamily="34" charset="0"/>
              </a:rPr>
              <a:t>6. BRIG </a:t>
            </a:r>
            <a:r>
              <a:rPr lang="en-ZA" sz="2400" b="1" dirty="0">
                <a:latin typeface="Arial" panose="020B0604020202020204" pitchFamily="34" charset="0"/>
                <a:cs typeface="Arial" panose="020B0604020202020204" pitchFamily="34" charset="0"/>
              </a:rPr>
              <a:t>GEN T.S. MATJILA AND LT COL G.G. VAN DER NIET </a:t>
            </a:r>
            <a:endParaRPr lang="en-US" sz="1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3195" y="940280"/>
            <a:ext cx="9729159" cy="5816507"/>
          </a:xfrm>
        </p:spPr>
        <p:txBody>
          <a:bodyPr>
            <a:noAutofit/>
          </a:bodyPr>
          <a:lstStyle/>
          <a:p>
            <a:pPr marL="0" indent="0">
              <a:buNone/>
            </a:pPr>
            <a:r>
              <a:rPr lang="en-ZA" sz="2000" b="1" dirty="0"/>
              <a:t>DEFINITIONS </a:t>
            </a:r>
            <a:endParaRPr lang="en-ZA" sz="2000" dirty="0"/>
          </a:p>
          <a:p>
            <a:r>
              <a:rPr lang="en-ZA" sz="2200" i="1" u="sng" dirty="0" smtClean="0"/>
              <a:t>Ad </a:t>
            </a:r>
            <a:r>
              <a:rPr lang="en-ZA" sz="2200" i="1" u="sng" dirty="0"/>
              <a:t>the term “</a:t>
            </a:r>
            <a:r>
              <a:rPr lang="en-ZA" sz="2200" u="sng" dirty="0"/>
              <a:t>day”</a:t>
            </a:r>
            <a:r>
              <a:rPr lang="en-ZA" sz="2200" dirty="0"/>
              <a:t>.</a:t>
            </a:r>
            <a:r>
              <a:rPr lang="en-ZA" sz="2200" i="1" dirty="0"/>
              <a:t> </a:t>
            </a:r>
            <a:endParaRPr lang="en-ZA" sz="2200" dirty="0"/>
          </a:p>
          <a:p>
            <a:r>
              <a:rPr lang="en-ZA" sz="2200" i="1" u="sng" dirty="0"/>
              <a:t>Ad definition of “</a:t>
            </a:r>
            <a:r>
              <a:rPr lang="en-ZA" sz="2200" b="1" i="1" u="sng" dirty="0"/>
              <a:t>Defence Force</a:t>
            </a:r>
            <a:r>
              <a:rPr lang="en-ZA" sz="2200" i="1" u="sng" dirty="0"/>
              <a:t>”</a:t>
            </a:r>
            <a:r>
              <a:rPr lang="en-ZA" sz="2200" i="1" dirty="0"/>
              <a:t>. </a:t>
            </a:r>
            <a:endParaRPr lang="en-ZA" sz="2200" dirty="0"/>
          </a:p>
          <a:p>
            <a:r>
              <a:rPr lang="en-ZA" sz="2200" i="1" u="sng" dirty="0"/>
              <a:t>Ad definition of “</a:t>
            </a:r>
            <a:r>
              <a:rPr lang="en-ZA" sz="2200" b="1" i="1" u="sng" dirty="0"/>
              <a:t>degree in law</a:t>
            </a:r>
            <a:r>
              <a:rPr lang="en-ZA" sz="2200" i="1" u="sng" dirty="0"/>
              <a:t>”</a:t>
            </a:r>
            <a:r>
              <a:rPr lang="en-ZA" sz="2200" i="1" dirty="0"/>
              <a:t>. </a:t>
            </a:r>
            <a:endParaRPr lang="en-ZA" sz="2200" dirty="0"/>
          </a:p>
          <a:p>
            <a:r>
              <a:rPr lang="en-ZA" sz="2200" i="1" u="sng" dirty="0"/>
              <a:t>Ad definition of “</a:t>
            </a:r>
            <a:r>
              <a:rPr lang="en-ZA" sz="2200" b="1" i="1" u="sng" dirty="0"/>
              <a:t>Department</a:t>
            </a:r>
            <a:r>
              <a:rPr lang="en-ZA" sz="2200" i="1" u="sng" dirty="0"/>
              <a:t>”</a:t>
            </a:r>
            <a:r>
              <a:rPr lang="en-ZA" sz="2200" i="1" dirty="0"/>
              <a:t>. </a:t>
            </a:r>
            <a:endParaRPr lang="en-ZA" sz="2200" dirty="0"/>
          </a:p>
          <a:p>
            <a:r>
              <a:rPr lang="en-US" sz="2200" i="1" u="sng" dirty="0"/>
              <a:t>Ad definition “</a:t>
            </a:r>
            <a:r>
              <a:rPr lang="en-US" sz="2200" b="1" i="1" u="sng" dirty="0"/>
              <a:t>deploying authority</a:t>
            </a:r>
            <a:r>
              <a:rPr lang="en-US" sz="2200" u="sng" dirty="0"/>
              <a:t>”</a:t>
            </a:r>
            <a:r>
              <a:rPr lang="en-US" sz="2200" dirty="0"/>
              <a:t>. (p12 &amp;13, para 46-49)</a:t>
            </a:r>
            <a:endParaRPr lang="en-ZA" sz="2200" dirty="0"/>
          </a:p>
          <a:p>
            <a:r>
              <a:rPr lang="en-US" sz="2200" i="1" u="sng" dirty="0"/>
              <a:t>Ad definition “</a:t>
            </a:r>
            <a:r>
              <a:rPr lang="en-US" sz="2200" b="1" i="1" u="sng" dirty="0"/>
              <a:t>Disciplinary Adjutant</a:t>
            </a:r>
            <a:r>
              <a:rPr lang="en-US" sz="2200" i="1" u="sng" dirty="0"/>
              <a:t>”</a:t>
            </a:r>
            <a:r>
              <a:rPr lang="en-US" sz="2200" i="1" dirty="0"/>
              <a:t>.</a:t>
            </a:r>
            <a:r>
              <a:rPr lang="en-US" sz="2200" dirty="0"/>
              <a:t> </a:t>
            </a:r>
            <a:r>
              <a:rPr lang="en-GB" sz="2200" dirty="0"/>
              <a:t> (p. 13 para 50)</a:t>
            </a:r>
            <a:endParaRPr lang="en-ZA" sz="2200" dirty="0"/>
          </a:p>
          <a:p>
            <a:r>
              <a:rPr lang="en-US" sz="2200" i="1" u="sng" dirty="0"/>
              <a:t>Ad definition “</a:t>
            </a:r>
            <a:r>
              <a:rPr lang="en-US" sz="2200" b="1" i="1" u="sng" dirty="0"/>
              <a:t>enemy</a:t>
            </a:r>
            <a:r>
              <a:rPr lang="en-US" sz="2200" i="1" u="sng" dirty="0"/>
              <a:t>”</a:t>
            </a:r>
            <a:r>
              <a:rPr lang="en-US" sz="2200" i="1" dirty="0"/>
              <a:t>. </a:t>
            </a:r>
            <a:r>
              <a:rPr lang="en-GB" sz="2200" i="1" dirty="0"/>
              <a:t>(i.e. p</a:t>
            </a:r>
            <a:r>
              <a:rPr lang="en-GB" sz="2200" dirty="0"/>
              <a:t>iracy is not included in the list that constitute an “enemy”. </a:t>
            </a:r>
            <a:endParaRPr lang="en-GB" sz="2200" dirty="0" smtClean="0"/>
          </a:p>
          <a:p>
            <a:r>
              <a:rPr lang="en-US" sz="2200" i="1" u="sng" dirty="0"/>
              <a:t>Ad definition “</a:t>
            </a:r>
            <a:r>
              <a:rPr lang="en-US" sz="2200" b="1" i="1" u="sng" dirty="0"/>
              <a:t>Firearms Control Ac</a:t>
            </a:r>
            <a:r>
              <a:rPr lang="en-US" sz="2200" i="1" u="sng" dirty="0"/>
              <a:t>t”</a:t>
            </a:r>
            <a:r>
              <a:rPr lang="en-US" sz="2200" i="1" dirty="0"/>
              <a:t>.  </a:t>
            </a:r>
            <a:endParaRPr lang="en-ZA" sz="2200" dirty="0"/>
          </a:p>
          <a:p>
            <a:r>
              <a:rPr lang="en-ZA" sz="2200" i="1" u="sng" dirty="0"/>
              <a:t>Ad the term “</a:t>
            </a:r>
            <a:r>
              <a:rPr lang="en-ZA" sz="2200" b="1" i="1" u="sng" dirty="0"/>
              <a:t>hospital”</a:t>
            </a:r>
            <a:r>
              <a:rPr lang="en-ZA" sz="2200" b="1" i="1" dirty="0"/>
              <a:t>.</a:t>
            </a:r>
            <a:r>
              <a:rPr lang="en-US" sz="2200" i="1" dirty="0"/>
              <a:t>  </a:t>
            </a:r>
            <a:endParaRPr lang="en-ZA" sz="2200" dirty="0"/>
          </a:p>
          <a:p>
            <a:r>
              <a:rPr lang="en-ZA" sz="2200" i="1" u="sng" dirty="0"/>
              <a:t>Ad the term of “</a:t>
            </a:r>
            <a:r>
              <a:rPr lang="en-GB" sz="2200" b="1" i="1" u="sng" dirty="0"/>
              <a:t>Implementation of the Geneva Conventions Act</a:t>
            </a:r>
            <a:r>
              <a:rPr lang="en-ZA" sz="2200" b="1" u="sng" dirty="0"/>
              <a:t>”</a:t>
            </a:r>
            <a:r>
              <a:rPr lang="en-ZA" sz="2200" b="1" dirty="0"/>
              <a:t>.</a:t>
            </a:r>
            <a:r>
              <a:rPr lang="en-US" sz="2200" dirty="0"/>
              <a:t>  </a:t>
            </a:r>
            <a:r>
              <a:rPr lang="en-GB" sz="2200" dirty="0"/>
              <a:t> (p. 14 para 54)</a:t>
            </a:r>
            <a:endParaRPr lang="en-ZA" sz="2200" dirty="0"/>
          </a:p>
          <a:p>
            <a:r>
              <a:rPr lang="en-US" sz="2200" i="1" u="sng" dirty="0"/>
              <a:t>Ad definition “</a:t>
            </a:r>
            <a:r>
              <a:rPr lang="en-US" sz="2200" b="1" i="1" u="sng" dirty="0"/>
              <a:t>implicated member</a:t>
            </a:r>
            <a:r>
              <a:rPr lang="en-US" sz="2200" i="1" u="sng" dirty="0"/>
              <a:t>”</a:t>
            </a:r>
            <a:r>
              <a:rPr lang="en-US" sz="2200" i="1" dirty="0"/>
              <a:t>.</a:t>
            </a:r>
            <a:r>
              <a:rPr lang="en-US" sz="2200" dirty="0"/>
              <a:t>  (para 55)</a:t>
            </a:r>
            <a:endParaRPr lang="en-ZA" sz="2200" dirty="0"/>
          </a:p>
          <a:p>
            <a:r>
              <a:rPr lang="en-US" sz="2200" i="1" u="sng" dirty="0"/>
              <a:t>Ad definitions “</a:t>
            </a:r>
            <a:r>
              <a:rPr lang="en-US" sz="2200" b="1" i="1" u="sng" dirty="0"/>
              <a:t>Inmate</a:t>
            </a:r>
            <a:r>
              <a:rPr lang="en-US" sz="2200" i="1" u="sng" dirty="0"/>
              <a:t>” and “</a:t>
            </a:r>
            <a:r>
              <a:rPr lang="en-US" sz="2200" b="1" i="1" u="sng" dirty="0"/>
              <a:t>offender</a:t>
            </a:r>
            <a:r>
              <a:rPr lang="en-US" sz="2200" u="sng" dirty="0"/>
              <a:t>”</a:t>
            </a:r>
            <a:r>
              <a:rPr lang="en-US" sz="2200" dirty="0"/>
              <a:t>.  (p. 14 – 15, para 56 – 68)</a:t>
            </a:r>
            <a:endParaRPr lang="en-ZA" sz="2200" dirty="0"/>
          </a:p>
          <a:p>
            <a:endParaRPr lang="en-ZA" sz="2000" dirty="0"/>
          </a:p>
          <a:p>
            <a:endParaRPr lang="en-ZA" sz="2000" dirty="0"/>
          </a:p>
          <a:p>
            <a:endParaRPr lang="en-ZA" sz="2000" dirty="0"/>
          </a:p>
          <a:p>
            <a:pPr marL="0" indent="0">
              <a:buNone/>
            </a:pPr>
            <a:endParaRPr lang="en-ZA" sz="1800" dirty="0"/>
          </a:p>
        </p:txBody>
      </p:sp>
    </p:spTree>
    <p:extLst>
      <p:ext uri="{BB962C8B-B14F-4D97-AF65-F5344CB8AC3E}">
        <p14:creationId xmlns:p14="http://schemas.microsoft.com/office/powerpoint/2010/main" xmlns="" val="65155175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96" y="388510"/>
            <a:ext cx="9471804" cy="681166"/>
          </a:xfrm>
        </p:spPr>
        <p:txBody>
          <a:bodyPr>
            <a:noAutofit/>
          </a:bodyPr>
          <a:lstStyle/>
          <a:p>
            <a:r>
              <a:rPr lang="en-ZA" sz="2400" b="1" dirty="0" smtClean="0">
                <a:latin typeface="Arial" panose="020B0604020202020204" pitchFamily="34" charset="0"/>
                <a:cs typeface="Arial" panose="020B0604020202020204" pitchFamily="34" charset="0"/>
              </a:rPr>
              <a:t>6. BRIG </a:t>
            </a:r>
            <a:r>
              <a:rPr lang="en-ZA" sz="2400" b="1" dirty="0">
                <a:latin typeface="Arial" panose="020B0604020202020204" pitchFamily="34" charset="0"/>
                <a:cs typeface="Arial" panose="020B0604020202020204" pitchFamily="34" charset="0"/>
              </a:rPr>
              <a:t>GEN T.S. MATJILA AND LT COL G.G. VAN DER NIET </a:t>
            </a:r>
            <a:endParaRPr lang="en-US" sz="1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3195" y="940280"/>
            <a:ext cx="9729159" cy="5816507"/>
          </a:xfrm>
        </p:spPr>
        <p:txBody>
          <a:bodyPr>
            <a:noAutofit/>
          </a:bodyPr>
          <a:lstStyle/>
          <a:p>
            <a:pPr marL="0" indent="0">
              <a:buNone/>
            </a:pPr>
            <a:r>
              <a:rPr lang="en-ZA" sz="1800" i="1" u="sng" dirty="0"/>
              <a:t>Ad definition of “</a:t>
            </a:r>
            <a:r>
              <a:rPr lang="en-ZA" sz="1800" b="1" i="1" u="sng" dirty="0"/>
              <a:t>Judge Advocate General</a:t>
            </a:r>
            <a:r>
              <a:rPr lang="en-ZA" sz="1800" u="sng" dirty="0"/>
              <a:t>” and clauses 28 and 163</a:t>
            </a:r>
            <a:r>
              <a:rPr lang="en-ZA" sz="1800" dirty="0"/>
              <a:t>.(para 72 - 81 p. 16 – 19)</a:t>
            </a:r>
          </a:p>
          <a:p>
            <a:pPr lvl="0"/>
            <a:r>
              <a:rPr lang="en-ZA" sz="1800" dirty="0" smtClean="0"/>
              <a:t>Appointment </a:t>
            </a:r>
            <a:r>
              <a:rPr lang="en-ZA" sz="1800" dirty="0"/>
              <a:t>requirements for </a:t>
            </a:r>
            <a:r>
              <a:rPr lang="en-ZA" sz="1800" dirty="0" smtClean="0"/>
              <a:t>JAG </a:t>
            </a:r>
            <a:r>
              <a:rPr lang="en-ZA" sz="1800" dirty="0"/>
              <a:t>is prescribed in clause </a:t>
            </a:r>
            <a:r>
              <a:rPr lang="en-ZA" sz="1800" dirty="0" smtClean="0"/>
              <a:t>28. JAG </a:t>
            </a:r>
            <a:r>
              <a:rPr lang="en-ZA" sz="1800" dirty="0"/>
              <a:t>only needs to appropriately qualified serving officer who has been admitted as an advocate or attorney of the high court and with not less than nine years’ experience in the administration of criminal justice.  </a:t>
            </a:r>
          </a:p>
          <a:p>
            <a:pPr lvl="0"/>
            <a:r>
              <a:rPr lang="en-ZA" sz="1800" dirty="0" smtClean="0"/>
              <a:t>Possible </a:t>
            </a:r>
            <a:r>
              <a:rPr lang="en-ZA" sz="1800" dirty="0"/>
              <a:t>that an officer serving in </a:t>
            </a:r>
            <a:r>
              <a:rPr lang="en-ZA" sz="1800" dirty="0" smtClean="0"/>
              <a:t>Reserve </a:t>
            </a:r>
            <a:r>
              <a:rPr lang="en-ZA" sz="1800" dirty="0"/>
              <a:t>Force, who is not an MLP, who does not have any experience in </a:t>
            </a:r>
            <a:r>
              <a:rPr lang="en-ZA" sz="1800" dirty="0" smtClean="0"/>
              <a:t>administration </a:t>
            </a:r>
            <a:r>
              <a:rPr lang="en-ZA" sz="1800" dirty="0"/>
              <a:t>of military justice, and is a practising advocate or attorney, can be appointed as the JAG.   </a:t>
            </a:r>
          </a:p>
          <a:p>
            <a:pPr lvl="0"/>
            <a:r>
              <a:rPr lang="en-ZA" sz="1800" dirty="0"/>
              <a:t>The absence of a qualifying criteria relating to experience as an MLP, is of grave concern and should be reconsidered.  </a:t>
            </a:r>
          </a:p>
          <a:p>
            <a:pPr lvl="0"/>
            <a:r>
              <a:rPr lang="en-ZA" sz="1800" dirty="0"/>
              <a:t>It is unclear whether the JAG has to be an MLP upon appointment as JAG; it seems not to be the case as he or she must only have served for nine years as an MLP.</a:t>
            </a:r>
          </a:p>
          <a:p>
            <a:pPr lvl="0"/>
            <a:r>
              <a:rPr lang="en-US" sz="1800" dirty="0"/>
              <a:t>The Bill provides, by implication, that the JAG will provide </a:t>
            </a:r>
            <a:r>
              <a:rPr lang="en-US" sz="1800" u="sng" dirty="0"/>
              <a:t>legal services</a:t>
            </a:r>
            <a:endParaRPr lang="en-ZA" sz="1800" dirty="0"/>
          </a:p>
          <a:p>
            <a:pPr lvl="0"/>
            <a:r>
              <a:rPr lang="en-US" sz="1800" dirty="0"/>
              <a:t>The implication of clauses 28, 29 and 36 is that the JAG will not be able to perform his or her duties under the Bill, unless he or she is a practicing legal practitioner in terms of the Legal Practice Act.</a:t>
            </a:r>
            <a:endParaRPr lang="en-ZA" sz="1800" dirty="0"/>
          </a:p>
          <a:p>
            <a:pPr lvl="0"/>
            <a:r>
              <a:rPr lang="en-US" sz="1800" dirty="0" smtClean="0"/>
              <a:t>Does </a:t>
            </a:r>
            <a:r>
              <a:rPr lang="en-US" sz="1800" dirty="0"/>
              <a:t>not provide for such administrative aspects and therefore </a:t>
            </a:r>
            <a:r>
              <a:rPr lang="en-US" sz="1800" dirty="0" smtClean="0"/>
              <a:t>provisions </a:t>
            </a:r>
            <a:r>
              <a:rPr lang="en-US" sz="1800" dirty="0"/>
              <a:t>of clause 28(5) should be deleted.  The inclusion of the sub-clause (5) begs the question why the drafter only provides for the remuneration and conditions of service for the JAG and not all MLPs if the drafter deemed the Bill to be the correct vehicle for providing for remuneration and conditions of service?  </a:t>
            </a:r>
            <a:endParaRPr lang="en-ZA" sz="1800" dirty="0"/>
          </a:p>
          <a:p>
            <a:pPr marL="0" indent="0">
              <a:buNone/>
            </a:pPr>
            <a:endParaRPr lang="en-ZA" sz="1800" dirty="0"/>
          </a:p>
        </p:txBody>
      </p:sp>
    </p:spTree>
    <p:extLst>
      <p:ext uri="{BB962C8B-B14F-4D97-AF65-F5344CB8AC3E}">
        <p14:creationId xmlns:p14="http://schemas.microsoft.com/office/powerpoint/2010/main" xmlns="" val="414885290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9465" y="2374912"/>
            <a:ext cx="6996112" cy="634206"/>
          </a:xfrm>
        </p:spPr>
        <p:txBody>
          <a:bodyPr>
            <a:normAutofit/>
          </a:bodyPr>
          <a:lstStyle/>
          <a:p>
            <a:r>
              <a:rPr lang="en-US" sz="3200" b="1" dirty="0" smtClean="0">
                <a:solidFill>
                  <a:schemeClr val="bg1"/>
                </a:solidFill>
                <a:latin typeface="Arial" charset="0"/>
                <a:ea typeface="Arial" charset="0"/>
                <a:cs typeface="Arial" charset="0"/>
              </a:rPr>
              <a:t>Defence Sector overview</a:t>
            </a:r>
            <a:endParaRPr lang="en-US" sz="3200" b="1" dirty="0">
              <a:solidFill>
                <a:schemeClr val="bg1"/>
              </a:solidFill>
              <a:latin typeface="Arial" charset="0"/>
              <a:ea typeface="Arial" charset="0"/>
              <a:cs typeface="Arial" charset="0"/>
            </a:endParaRPr>
          </a:p>
        </p:txBody>
      </p:sp>
      <p:sp>
        <p:nvSpPr>
          <p:cNvPr id="4" name="Subtitle 2"/>
          <p:cNvSpPr txBox="1">
            <a:spLocks/>
          </p:cNvSpPr>
          <p:nvPr/>
        </p:nvSpPr>
        <p:spPr>
          <a:xfrm>
            <a:off x="3057524" y="5830888"/>
            <a:ext cx="3759994" cy="63420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solidFill>
                <a:schemeClr val="bg1"/>
              </a:solidFill>
              <a:latin typeface="Arial" charset="0"/>
              <a:ea typeface="Arial" charset="0"/>
              <a:cs typeface="Arial" charset="0"/>
            </a:endParaRPr>
          </a:p>
        </p:txBody>
      </p:sp>
      <p:sp>
        <p:nvSpPr>
          <p:cNvPr id="5" name="Subtitle 2"/>
          <p:cNvSpPr txBox="1">
            <a:spLocks/>
          </p:cNvSpPr>
          <p:nvPr/>
        </p:nvSpPr>
        <p:spPr>
          <a:xfrm>
            <a:off x="3025445" y="4340818"/>
            <a:ext cx="3698814" cy="483385"/>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400" b="1" dirty="0" smtClean="0">
                <a:solidFill>
                  <a:schemeClr val="tx1"/>
                </a:solidFill>
              </a:rPr>
              <a:t>Peter Daniels</a:t>
            </a:r>
          </a:p>
          <a:p>
            <a:r>
              <a:rPr lang="en-US" sz="1400" b="1" dirty="0" smtClean="0">
                <a:solidFill>
                  <a:schemeClr val="tx1"/>
                </a:solidFill>
              </a:rPr>
              <a:t>Content Advisor: Portfolio Committee on Defence and Military Veterans</a:t>
            </a:r>
          </a:p>
          <a:p>
            <a:r>
              <a:rPr lang="en-US" sz="1400" b="1" dirty="0" smtClean="0">
                <a:solidFill>
                  <a:schemeClr val="tx1"/>
                </a:solidFill>
                <a:hlinkClick r:id="rId2"/>
              </a:rPr>
              <a:t>pdaniels@parliament.gov.za</a:t>
            </a:r>
            <a:r>
              <a:rPr lang="en-US" sz="1400" b="1" dirty="0" smtClean="0">
                <a:solidFill>
                  <a:schemeClr val="tx1"/>
                </a:solidFill>
              </a:rPr>
              <a:t> </a:t>
            </a:r>
          </a:p>
          <a:p>
            <a:r>
              <a:rPr lang="en-US" sz="1400" b="1" dirty="0" smtClean="0">
                <a:solidFill>
                  <a:schemeClr val="tx1"/>
                </a:solidFill>
              </a:rPr>
              <a:t>Tel: 021 403 8450</a:t>
            </a:r>
            <a:endParaRPr lang="en-US" sz="1400" b="1" dirty="0">
              <a:solidFill>
                <a:schemeClr val="tx1"/>
              </a:solidFill>
            </a:endParaRPr>
          </a:p>
        </p:txBody>
      </p:sp>
      <p:sp>
        <p:nvSpPr>
          <p:cNvPr id="2" name="TextBox 1"/>
          <p:cNvSpPr txBox="1"/>
          <p:nvPr/>
        </p:nvSpPr>
        <p:spPr>
          <a:xfrm>
            <a:off x="2567896" y="2020969"/>
            <a:ext cx="4156363" cy="707886"/>
          </a:xfrm>
          <a:prstGeom prst="rect">
            <a:avLst/>
          </a:prstGeom>
          <a:noFill/>
        </p:spPr>
        <p:txBody>
          <a:bodyPr wrap="square" rtlCol="0">
            <a:spAutoFit/>
          </a:bodyPr>
          <a:lstStyle/>
          <a:p>
            <a:pPr algn="ctr"/>
            <a:r>
              <a:rPr lang="en-ZA" sz="4000" b="1" dirty="0" smtClean="0"/>
              <a:t>Thank you</a:t>
            </a:r>
            <a:endParaRPr lang="en-ZA" sz="4000" b="1" dirty="0"/>
          </a:p>
        </p:txBody>
      </p:sp>
    </p:spTree>
    <p:extLst>
      <p:ext uri="{BB962C8B-B14F-4D97-AF65-F5344CB8AC3E}">
        <p14:creationId xmlns:p14="http://schemas.microsoft.com/office/powerpoint/2010/main" xmlns="" val="31550319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13" y="-32091"/>
            <a:ext cx="7908780" cy="955117"/>
          </a:xfrm>
        </p:spPr>
        <p:txBody>
          <a:bodyPr>
            <a:normAutofit/>
          </a:bodyPr>
          <a:lstStyle/>
          <a:p>
            <a:pPr algn="ctr"/>
            <a:r>
              <a:rPr lang="en-US" sz="3600" b="1" dirty="0" smtClean="0"/>
              <a:t>OVERVIEW OF SUBMISSIONS</a:t>
            </a:r>
            <a:endParaRPr lang="en-US" sz="3600" b="1" dirty="0"/>
          </a:p>
        </p:txBody>
      </p:sp>
      <p:sp>
        <p:nvSpPr>
          <p:cNvPr id="3" name="Content Placeholder 2"/>
          <p:cNvSpPr>
            <a:spLocks noGrp="1"/>
          </p:cNvSpPr>
          <p:nvPr>
            <p:ph idx="1"/>
          </p:nvPr>
        </p:nvSpPr>
        <p:spPr>
          <a:xfrm>
            <a:off x="163901" y="724619"/>
            <a:ext cx="9463178" cy="5441349"/>
          </a:xfrm>
        </p:spPr>
        <p:txBody>
          <a:bodyPr>
            <a:noAutofit/>
          </a:bodyPr>
          <a:lstStyle/>
          <a:p>
            <a:pPr marL="0" indent="0">
              <a:buNone/>
            </a:pPr>
            <a:r>
              <a:rPr lang="af-ZA" sz="2000" b="1" i="1" dirty="0" smtClean="0"/>
              <a:t>5 SUBMISISONS </a:t>
            </a:r>
            <a:r>
              <a:rPr lang="af-ZA" sz="2000" b="1" i="1" dirty="0"/>
              <a:t>FROM WITHIN DEPARTMENT NAMELY THAT OF</a:t>
            </a:r>
            <a:r>
              <a:rPr lang="af-ZA" sz="2000" i="1" dirty="0" smtClean="0"/>
              <a:t>:</a:t>
            </a:r>
          </a:p>
          <a:p>
            <a:pPr marL="0" indent="0">
              <a:buNone/>
            </a:pPr>
            <a:r>
              <a:rPr lang="en-GB" sz="2000" b="1" dirty="0" smtClean="0"/>
              <a:t>1.	</a:t>
            </a:r>
            <a:r>
              <a:rPr lang="en-GB" sz="2000" b="1" u="sng" dirty="0" smtClean="0"/>
              <a:t>S </a:t>
            </a:r>
            <a:r>
              <a:rPr lang="en-GB" sz="2000" b="1" u="sng" dirty="0"/>
              <a:t>THOMPSON </a:t>
            </a:r>
            <a:r>
              <a:rPr lang="en-GB" sz="2000" dirty="0"/>
              <a:t>(2 pages)	</a:t>
            </a:r>
            <a:endParaRPr lang="en-ZA" sz="2000" dirty="0"/>
          </a:p>
          <a:p>
            <a:pPr lvl="0"/>
            <a:r>
              <a:rPr lang="en-GB" sz="2000" dirty="0"/>
              <a:t>No consultation or inputs provided to internal stakeholders within DOD.</a:t>
            </a:r>
            <a:endParaRPr lang="en-ZA" sz="2000" dirty="0"/>
          </a:p>
          <a:p>
            <a:pPr lvl="0"/>
            <a:r>
              <a:rPr lang="en-GB" sz="2000" dirty="0"/>
              <a:t>Questions around understanding of Military Command Council regarding Defence Force in a democracy state.</a:t>
            </a:r>
            <a:endParaRPr lang="en-ZA" sz="2000" dirty="0"/>
          </a:p>
          <a:p>
            <a:pPr lvl="0"/>
            <a:r>
              <a:rPr lang="en-GB" sz="2000" dirty="0"/>
              <a:t>Whether costing to implement Bill was done and whether DOD has such funds available. (Bill Memo states no Financial implications – p. 111)</a:t>
            </a:r>
            <a:endParaRPr lang="en-ZA" sz="2000" dirty="0"/>
          </a:p>
          <a:p>
            <a:pPr lvl="0"/>
            <a:r>
              <a:rPr lang="en-GB" sz="2000" dirty="0"/>
              <a:t>Appointment of the Judge Advocate General (JAG)</a:t>
            </a:r>
            <a:endParaRPr lang="en-ZA" sz="2000" dirty="0"/>
          </a:p>
          <a:p>
            <a:pPr marL="0" indent="0">
              <a:buNone/>
            </a:pPr>
            <a:endParaRPr lang="en-GB" sz="900" b="1" u="sng" dirty="0" smtClean="0"/>
          </a:p>
          <a:p>
            <a:pPr marL="0" indent="0">
              <a:buNone/>
            </a:pPr>
            <a:r>
              <a:rPr lang="en-GB" sz="2000" b="1" dirty="0" smtClean="0"/>
              <a:t>2.	</a:t>
            </a:r>
            <a:r>
              <a:rPr lang="en-GB" sz="2000" b="1" u="sng" dirty="0" smtClean="0"/>
              <a:t>DIRECTOR </a:t>
            </a:r>
            <a:r>
              <a:rPr lang="en-GB" sz="2000" b="1" u="sng" dirty="0"/>
              <a:t>MILITARY PROSECUTIONS DIRECTORATE </a:t>
            </a:r>
            <a:r>
              <a:rPr lang="en-GB" sz="2000" dirty="0"/>
              <a:t>(4 pages)</a:t>
            </a:r>
            <a:endParaRPr lang="en-ZA" sz="2000" dirty="0"/>
          </a:p>
          <a:p>
            <a:pPr lvl="0"/>
            <a:r>
              <a:rPr lang="en-GB" sz="2000" i="1" dirty="0" smtClean="0"/>
              <a:t>Chapter </a:t>
            </a:r>
            <a:r>
              <a:rPr lang="en-GB" sz="2000" i="1" dirty="0"/>
              <a:t>2: </a:t>
            </a:r>
            <a:r>
              <a:rPr lang="en-GB" sz="2000" dirty="0"/>
              <a:t>a sexual offence; composition, jurisdiction and powers of the Court of Military Judge (CMA) and ;  Court of Senior Military Judge (CSMJ)		</a:t>
            </a:r>
            <a:endParaRPr lang="en-ZA" sz="2000" dirty="0"/>
          </a:p>
          <a:p>
            <a:pPr lvl="0"/>
            <a:r>
              <a:rPr lang="en-GB" sz="2000" i="1" u="sng" dirty="0"/>
              <a:t>Chapter 8.</a:t>
            </a:r>
            <a:r>
              <a:rPr lang="en-GB" sz="2000" i="1" dirty="0"/>
              <a:t>	issues of constitutionality – Section 83, 84 </a:t>
            </a:r>
            <a:endParaRPr lang="en-ZA" sz="2000" dirty="0"/>
          </a:p>
          <a:p>
            <a:pPr lvl="0"/>
            <a:r>
              <a:rPr lang="en-GB" sz="2000" i="1" u="sng" dirty="0"/>
              <a:t>Schedule 1</a:t>
            </a:r>
            <a:r>
              <a:rPr lang="en-GB" sz="2000" i="1" dirty="0"/>
              <a:t>.</a:t>
            </a:r>
            <a:r>
              <a:rPr lang="en-GB" sz="2000" dirty="0"/>
              <a:t> definition of “</a:t>
            </a:r>
            <a:r>
              <a:rPr lang="en-GB" sz="2000" u="sng" dirty="0"/>
              <a:t>on service; </a:t>
            </a:r>
            <a:r>
              <a:rPr lang="en-GB" sz="2000" dirty="0"/>
              <a:t>facie curia offences; Section 58: Sentence too heavy for the offence.</a:t>
            </a:r>
            <a:endParaRPr lang="en-ZA" sz="2000" dirty="0"/>
          </a:p>
          <a:p>
            <a:pPr lvl="0"/>
            <a:r>
              <a:rPr lang="en-GB" sz="2000" i="1" u="sng" dirty="0"/>
              <a:t>Schedule 2: </a:t>
            </a:r>
            <a:r>
              <a:rPr lang="en-GB" sz="2000" dirty="0"/>
              <a:t>Pornography also includes child pornography </a:t>
            </a:r>
            <a:endParaRPr lang="en-ZA" sz="2000" dirty="0"/>
          </a:p>
          <a:p>
            <a:endParaRPr lang="en-ZA" sz="2000" dirty="0"/>
          </a:p>
          <a:p>
            <a:pPr marL="0" indent="0">
              <a:buNone/>
            </a:pPr>
            <a:endParaRPr lang="en-US" sz="1400" dirty="0"/>
          </a:p>
        </p:txBody>
      </p:sp>
    </p:spTree>
    <p:extLst>
      <p:ext uri="{BB962C8B-B14F-4D97-AF65-F5344CB8AC3E}">
        <p14:creationId xmlns:p14="http://schemas.microsoft.com/office/powerpoint/2010/main" xmlns="" val="41917064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13" y="-32091"/>
            <a:ext cx="7908780" cy="955117"/>
          </a:xfrm>
        </p:spPr>
        <p:txBody>
          <a:bodyPr>
            <a:normAutofit/>
          </a:bodyPr>
          <a:lstStyle/>
          <a:p>
            <a:pPr algn="ctr"/>
            <a:r>
              <a:rPr lang="en-US" sz="3600" b="1" dirty="0" smtClean="0"/>
              <a:t>OVERVIEW OF SUBMISSIONS</a:t>
            </a:r>
            <a:endParaRPr lang="en-US" sz="3600" b="1" dirty="0"/>
          </a:p>
        </p:txBody>
      </p:sp>
      <p:sp>
        <p:nvSpPr>
          <p:cNvPr id="3" name="Content Placeholder 2"/>
          <p:cNvSpPr>
            <a:spLocks noGrp="1"/>
          </p:cNvSpPr>
          <p:nvPr>
            <p:ph idx="1"/>
          </p:nvPr>
        </p:nvSpPr>
        <p:spPr>
          <a:xfrm>
            <a:off x="163900" y="681487"/>
            <a:ext cx="9558069" cy="5424096"/>
          </a:xfrm>
        </p:spPr>
        <p:txBody>
          <a:bodyPr>
            <a:noAutofit/>
          </a:bodyPr>
          <a:lstStyle/>
          <a:p>
            <a:pPr marL="0" indent="0">
              <a:buNone/>
            </a:pPr>
            <a:r>
              <a:rPr lang="en-GB" sz="2000" b="1" dirty="0" smtClean="0"/>
              <a:t>3.	</a:t>
            </a:r>
            <a:r>
              <a:rPr lang="en-GB" sz="2000" b="1" u="sng" dirty="0" smtClean="0"/>
              <a:t>COL </a:t>
            </a:r>
            <a:r>
              <a:rPr lang="en-GB" sz="2000" b="1" u="sng" dirty="0"/>
              <a:t>L. GERNANDT, COL P.T. MODIPANE, LT COL E.S. HOBYANA, LT COL K.S.W. </a:t>
            </a:r>
            <a:r>
              <a:rPr lang="en-GB" sz="2000" b="1" dirty="0" smtClean="0"/>
              <a:t>	</a:t>
            </a:r>
            <a:r>
              <a:rPr lang="en-GB" sz="2000" b="1" u="sng" dirty="0" smtClean="0"/>
              <a:t>MASHEGO AND </a:t>
            </a:r>
            <a:r>
              <a:rPr lang="en-GB" sz="2000" b="1" u="sng" dirty="0"/>
              <a:t>LT COL P. PRINSLOO. </a:t>
            </a:r>
            <a:r>
              <a:rPr lang="en-GB" sz="2000" dirty="0"/>
              <a:t>(14 pages)</a:t>
            </a:r>
            <a:endParaRPr lang="en-ZA" sz="2000" dirty="0"/>
          </a:p>
          <a:p>
            <a:pPr lvl="0"/>
            <a:r>
              <a:rPr lang="en-US" sz="2000" dirty="0"/>
              <a:t>Bill </a:t>
            </a:r>
            <a:r>
              <a:rPr lang="en-US" sz="2000" dirty="0" smtClean="0"/>
              <a:t>current </a:t>
            </a:r>
            <a:r>
              <a:rPr lang="en-US" sz="2000" dirty="0"/>
              <a:t>version not distributed internally in DOD </a:t>
            </a:r>
            <a:r>
              <a:rPr lang="en-US" sz="2000" dirty="0" smtClean="0"/>
              <a:t>inputs </a:t>
            </a:r>
            <a:r>
              <a:rPr lang="en-US" sz="2000" dirty="0"/>
              <a:t>from relevant </a:t>
            </a:r>
            <a:r>
              <a:rPr lang="en-US" sz="2000" dirty="0" smtClean="0"/>
              <a:t>Stakeholders</a:t>
            </a:r>
            <a:r>
              <a:rPr lang="en-US" sz="2000" dirty="0"/>
              <a:t>. </a:t>
            </a:r>
            <a:endParaRPr lang="en-ZA" sz="2000" dirty="0"/>
          </a:p>
          <a:p>
            <a:pPr lvl="0"/>
            <a:r>
              <a:rPr lang="en-US" sz="2000" dirty="0"/>
              <a:t>Only some officials were involved in a need-to-know basis.</a:t>
            </a:r>
            <a:endParaRPr lang="en-ZA" sz="2000" dirty="0"/>
          </a:p>
          <a:p>
            <a:pPr lvl="0"/>
            <a:r>
              <a:rPr lang="en-GB" sz="2000" dirty="0"/>
              <a:t>Bill is unnecessarily voluminous (13chapters, 3 schedules, 111 </a:t>
            </a:r>
            <a:r>
              <a:rPr lang="en-GB" sz="2000" dirty="0" smtClean="0"/>
              <a:t>pages) </a:t>
            </a:r>
            <a:endParaRPr lang="en-ZA" sz="2000" dirty="0"/>
          </a:p>
          <a:p>
            <a:pPr lvl="0"/>
            <a:r>
              <a:rPr lang="en-GB" sz="2000" dirty="0"/>
              <a:t>Object of legislation: to establish institutions, state functions &amp; prescribe their </a:t>
            </a:r>
            <a:r>
              <a:rPr lang="en-GB" sz="2000" dirty="0" smtClean="0"/>
              <a:t>composition; powers</a:t>
            </a:r>
            <a:r>
              <a:rPr lang="en-GB" sz="2000" dirty="0"/>
              <a:t>, duties and rights and all incidental matters. Where necessary offences are created and penalties are </a:t>
            </a:r>
            <a:r>
              <a:rPr lang="en-GB" sz="2000" dirty="0" smtClean="0"/>
              <a:t>determined.</a:t>
            </a:r>
          </a:p>
          <a:p>
            <a:pPr lvl="0"/>
            <a:r>
              <a:rPr lang="en-GB" sz="2000" dirty="0" smtClean="0"/>
              <a:t>Wording</a:t>
            </a:r>
            <a:r>
              <a:rPr lang="en-GB" sz="2000" dirty="0"/>
              <a:t>, drafting form and style </a:t>
            </a:r>
            <a:r>
              <a:rPr lang="en-GB" sz="2000" dirty="0" smtClean="0"/>
              <a:t>not </a:t>
            </a:r>
            <a:r>
              <a:rPr lang="en-GB" sz="2000" dirty="0"/>
              <a:t>always of desired standard &amp; consistency</a:t>
            </a:r>
            <a:endParaRPr lang="en-ZA" sz="2000" dirty="0"/>
          </a:p>
          <a:p>
            <a:pPr lvl="0"/>
            <a:r>
              <a:rPr lang="en-GB" sz="2000" dirty="0"/>
              <a:t>Does not comply with good legislative drafting principles and requires extensive refinement.</a:t>
            </a:r>
            <a:endParaRPr lang="en-ZA" sz="2000" dirty="0"/>
          </a:p>
          <a:p>
            <a:pPr marL="0" indent="0">
              <a:buNone/>
            </a:pPr>
            <a:r>
              <a:rPr lang="en-GB" sz="2000" b="1" dirty="0"/>
              <a:t> </a:t>
            </a:r>
            <a:r>
              <a:rPr lang="en-GB" sz="2000" b="1" dirty="0" smtClean="0"/>
              <a:t>4.</a:t>
            </a:r>
            <a:r>
              <a:rPr lang="en-GB" sz="2000" dirty="0" smtClean="0"/>
              <a:t>	</a:t>
            </a:r>
            <a:r>
              <a:rPr lang="en-ZA" sz="2000" b="1" u="sng" dirty="0" smtClean="0"/>
              <a:t>BRIG </a:t>
            </a:r>
            <a:r>
              <a:rPr lang="en-ZA" sz="2000" b="1" u="sng" dirty="0"/>
              <a:t>GEN T.S. MATJILA AND LT COL G.G. VAN DER NIET </a:t>
            </a:r>
            <a:r>
              <a:rPr lang="en-ZA" sz="2000" dirty="0"/>
              <a:t>(111 pages)</a:t>
            </a:r>
          </a:p>
          <a:p>
            <a:pPr lvl="0"/>
            <a:r>
              <a:rPr lang="en-ZA" sz="2000" dirty="0"/>
              <a:t>Submission as </a:t>
            </a:r>
            <a:r>
              <a:rPr lang="en-GB" sz="2000" dirty="0"/>
              <a:t>officers in SANDF </a:t>
            </a:r>
            <a:r>
              <a:rPr lang="en-GB" sz="2000" dirty="0" smtClean="0"/>
              <a:t>-1</a:t>
            </a:r>
            <a:r>
              <a:rPr lang="en-GB" sz="2000" baseline="30000" dirty="0" smtClean="0"/>
              <a:t>st</a:t>
            </a:r>
            <a:r>
              <a:rPr lang="en-GB" sz="2000" dirty="0" smtClean="0"/>
              <a:t> opportunity </a:t>
            </a:r>
            <a:r>
              <a:rPr lang="en-GB" sz="2000" dirty="0"/>
              <a:t>to engage in an analysis of MDB </a:t>
            </a:r>
            <a:endParaRPr lang="en-ZA" sz="2000" dirty="0"/>
          </a:p>
          <a:p>
            <a:pPr lvl="0"/>
            <a:r>
              <a:rPr lang="en-GB" sz="2000" dirty="0"/>
              <a:t>Submission not exhaustive of </a:t>
            </a:r>
            <a:r>
              <a:rPr lang="en-ZA" sz="2000" dirty="0"/>
              <a:t>all </a:t>
            </a:r>
            <a:r>
              <a:rPr lang="en-ZA" sz="2000" dirty="0" smtClean="0"/>
              <a:t>matters of </a:t>
            </a:r>
            <a:r>
              <a:rPr lang="en-ZA" sz="2000" dirty="0"/>
              <a:t>concern </a:t>
            </a:r>
            <a:r>
              <a:rPr lang="en-GB" sz="2000" dirty="0"/>
              <a:t>due to the time constraints</a:t>
            </a:r>
            <a:r>
              <a:rPr lang="en-ZA" sz="2000" dirty="0"/>
              <a:t>.  </a:t>
            </a:r>
          </a:p>
          <a:p>
            <a:pPr lvl="0"/>
            <a:r>
              <a:rPr lang="en-ZA" sz="2000" dirty="0"/>
              <a:t>Do not have an interest to make verbal presentations on the Bill.  </a:t>
            </a:r>
          </a:p>
          <a:p>
            <a:pPr lvl="0"/>
            <a:r>
              <a:rPr lang="en-ZA" sz="2000" dirty="0"/>
              <a:t>Comments on Heading; Preamble; Defence act of 1957; MDSMA, Regulations and Rules; Definitions; etc </a:t>
            </a:r>
          </a:p>
          <a:p>
            <a:pPr marL="0" indent="0">
              <a:buNone/>
            </a:pPr>
            <a:r>
              <a:rPr lang="en-ZA" dirty="0"/>
              <a:t> </a:t>
            </a:r>
          </a:p>
          <a:p>
            <a:pPr marL="0" indent="0">
              <a:buNone/>
            </a:pPr>
            <a:endParaRPr lang="en-US" sz="1400" dirty="0"/>
          </a:p>
        </p:txBody>
      </p:sp>
    </p:spTree>
    <p:extLst>
      <p:ext uri="{BB962C8B-B14F-4D97-AF65-F5344CB8AC3E}">
        <p14:creationId xmlns:p14="http://schemas.microsoft.com/office/powerpoint/2010/main" xmlns="" val="32830607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13" y="-32091"/>
            <a:ext cx="7908780" cy="955117"/>
          </a:xfrm>
        </p:spPr>
        <p:txBody>
          <a:bodyPr>
            <a:normAutofit/>
          </a:bodyPr>
          <a:lstStyle/>
          <a:p>
            <a:pPr algn="ctr"/>
            <a:r>
              <a:rPr lang="en-US" sz="3600" b="1" dirty="0" smtClean="0"/>
              <a:t>OVERVIEW OF SUBMISSIONS</a:t>
            </a:r>
            <a:endParaRPr lang="en-US" sz="3600" b="1" dirty="0"/>
          </a:p>
        </p:txBody>
      </p:sp>
      <p:sp>
        <p:nvSpPr>
          <p:cNvPr id="3" name="Content Placeholder 2"/>
          <p:cNvSpPr>
            <a:spLocks noGrp="1"/>
          </p:cNvSpPr>
          <p:nvPr>
            <p:ph idx="1"/>
          </p:nvPr>
        </p:nvSpPr>
        <p:spPr>
          <a:xfrm>
            <a:off x="163900" y="741872"/>
            <a:ext cx="9558069" cy="5424096"/>
          </a:xfrm>
        </p:spPr>
        <p:txBody>
          <a:bodyPr>
            <a:noAutofit/>
          </a:bodyPr>
          <a:lstStyle/>
          <a:p>
            <a:pPr marL="0" indent="0">
              <a:buNone/>
            </a:pPr>
            <a:endParaRPr lang="en-GB" b="1" dirty="0" smtClean="0"/>
          </a:p>
          <a:p>
            <a:pPr marL="514350" indent="-514350">
              <a:buAutoNum type="arabicPeriod" startAt="5"/>
            </a:pPr>
            <a:r>
              <a:rPr lang="en-GB" b="1" u="sng" dirty="0" smtClean="0"/>
              <a:t>DR </a:t>
            </a:r>
            <a:r>
              <a:rPr lang="en-GB" b="1" u="sng" dirty="0"/>
              <a:t>X </a:t>
            </a:r>
            <a:r>
              <a:rPr lang="en-GB" b="1" dirty="0"/>
              <a:t>(52 A3 pages</a:t>
            </a:r>
            <a:r>
              <a:rPr lang="en-GB" b="1" dirty="0" smtClean="0"/>
              <a:t>)</a:t>
            </a:r>
          </a:p>
          <a:p>
            <a:pPr marL="514350" indent="-514350">
              <a:buAutoNum type="arabicPeriod" startAt="5"/>
            </a:pPr>
            <a:endParaRPr lang="en-ZA" dirty="0"/>
          </a:p>
          <a:p>
            <a:pPr lvl="0"/>
            <a:r>
              <a:rPr lang="en-GB" dirty="0" smtClean="0"/>
              <a:t>It </a:t>
            </a:r>
            <a:r>
              <a:rPr lang="en-GB" dirty="0"/>
              <a:t>found that the Bill:</a:t>
            </a:r>
            <a:endParaRPr lang="en-ZA" dirty="0"/>
          </a:p>
          <a:p>
            <a:pPr lvl="1"/>
            <a:r>
              <a:rPr lang="en-GB" dirty="0"/>
              <a:t>Bill seriously encroach on powers &amp; role of Sec Def as accounting officer. </a:t>
            </a:r>
            <a:endParaRPr lang="en-ZA" dirty="0"/>
          </a:p>
          <a:p>
            <a:pPr lvl="1"/>
            <a:r>
              <a:rPr lang="en-GB" dirty="0"/>
              <a:t>Overreach by including PSAP officials and members of public under military rule &amp; justice</a:t>
            </a:r>
            <a:endParaRPr lang="en-ZA" dirty="0"/>
          </a:p>
          <a:p>
            <a:pPr lvl="1"/>
            <a:r>
              <a:rPr lang="en-GB" dirty="0"/>
              <a:t>Elements of unconstitutionality; (appointment Judges-Pres- vs JAG; Suspension of </a:t>
            </a:r>
            <a:r>
              <a:rPr lang="en-GB" dirty="0" smtClean="0"/>
              <a:t>privileges(</a:t>
            </a:r>
            <a:r>
              <a:rPr lang="en-GB" b="1" dirty="0" smtClean="0"/>
              <a:t> </a:t>
            </a:r>
            <a:r>
              <a:rPr lang="en-GB" dirty="0"/>
              <a:t>Clause </a:t>
            </a:r>
            <a:r>
              <a:rPr lang="en-GB" dirty="0" smtClean="0"/>
              <a:t>151); </a:t>
            </a:r>
            <a:r>
              <a:rPr lang="en-GB" dirty="0"/>
              <a:t>The constitutionality of what is envisaged in this clause is </a:t>
            </a:r>
            <a:r>
              <a:rPr lang="en-GB" i="1" u="sng" dirty="0"/>
              <a:t>highly questionable</a:t>
            </a:r>
            <a:endParaRPr lang="en-US" sz="1000" dirty="0"/>
          </a:p>
        </p:txBody>
      </p:sp>
    </p:spTree>
    <p:extLst>
      <p:ext uri="{BB962C8B-B14F-4D97-AF65-F5344CB8AC3E}">
        <p14:creationId xmlns:p14="http://schemas.microsoft.com/office/powerpoint/2010/main" xmlns="" val="23661160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7908780" cy="1170779"/>
          </a:xfrm>
        </p:spPr>
        <p:txBody>
          <a:bodyPr>
            <a:normAutofit/>
          </a:bodyPr>
          <a:lstStyle/>
          <a:p>
            <a:pPr algn="ctr"/>
            <a:r>
              <a:rPr lang="en-US" sz="3600" b="1" dirty="0" smtClean="0"/>
              <a:t>1. RESERVE FORCE COUNCIL</a:t>
            </a:r>
            <a:endParaRPr lang="en-US" sz="3600" b="1" dirty="0"/>
          </a:p>
        </p:txBody>
      </p:sp>
      <p:sp>
        <p:nvSpPr>
          <p:cNvPr id="3" name="Content Placeholder 2"/>
          <p:cNvSpPr>
            <a:spLocks noGrp="1"/>
          </p:cNvSpPr>
          <p:nvPr>
            <p:ph idx="1"/>
          </p:nvPr>
        </p:nvSpPr>
        <p:spPr>
          <a:xfrm>
            <a:off x="457200" y="1259458"/>
            <a:ext cx="9057736" cy="5242942"/>
          </a:xfrm>
        </p:spPr>
        <p:txBody>
          <a:bodyPr>
            <a:noAutofit/>
          </a:bodyPr>
          <a:lstStyle/>
          <a:p>
            <a:pPr marL="0" indent="0">
              <a:buNone/>
            </a:pPr>
            <a:r>
              <a:rPr lang="en-GB" sz="2000" dirty="0" smtClean="0"/>
              <a:t>Dated 4 </a:t>
            </a:r>
            <a:r>
              <a:rPr lang="en-GB" sz="2000" dirty="0"/>
              <a:t>February 2020 </a:t>
            </a:r>
            <a:r>
              <a:rPr lang="en-GB" sz="2000" dirty="0" smtClean="0"/>
              <a:t> - concerned severe </a:t>
            </a:r>
            <a:r>
              <a:rPr lang="en-GB" sz="2000" dirty="0"/>
              <a:t>time constraints to make a full submission. </a:t>
            </a:r>
            <a:endParaRPr lang="en-GB" sz="2000" dirty="0" smtClean="0"/>
          </a:p>
          <a:p>
            <a:pPr marL="0" indent="0">
              <a:buNone/>
            </a:pPr>
            <a:r>
              <a:rPr lang="en-GB" sz="2000" dirty="0" smtClean="0"/>
              <a:t>Requests to </a:t>
            </a:r>
            <a:r>
              <a:rPr lang="en-GB" sz="2000" dirty="0"/>
              <a:t>be allowed to make a final written input by 28 February 2020 and to make a verbal presentation later. </a:t>
            </a:r>
            <a:endParaRPr lang="en-ZA" sz="2000" dirty="0"/>
          </a:p>
          <a:p>
            <a:pPr marL="0" indent="0">
              <a:buNone/>
            </a:pPr>
            <a:r>
              <a:rPr lang="en-GB" sz="2000" dirty="0" smtClean="0"/>
              <a:t>States that the RFC “has </a:t>
            </a:r>
            <a:r>
              <a:rPr lang="en-GB" sz="2000" dirty="0"/>
              <a:t>not been consulted on this version of </a:t>
            </a:r>
            <a:r>
              <a:rPr lang="en-GB" sz="2000" dirty="0" smtClean="0"/>
              <a:t>Bill </a:t>
            </a:r>
            <a:r>
              <a:rPr lang="en-GB" sz="2000" dirty="0"/>
              <a:t>as required by Section 48(4) of </a:t>
            </a:r>
            <a:r>
              <a:rPr lang="en-GB" sz="2000" dirty="0" smtClean="0"/>
              <a:t>Defence </a:t>
            </a:r>
            <a:r>
              <a:rPr lang="en-GB" sz="2000" dirty="0"/>
              <a:t>Act (No. 42 of 2002). </a:t>
            </a:r>
            <a:endParaRPr lang="en-ZA" sz="2000" dirty="0"/>
          </a:p>
          <a:p>
            <a:pPr marL="0" indent="0">
              <a:buNone/>
            </a:pPr>
            <a:r>
              <a:rPr lang="en-GB" sz="2000" dirty="0" smtClean="0"/>
              <a:t>Bill (Memorandum page 111) states under heading </a:t>
            </a:r>
            <a:r>
              <a:rPr lang="en-GB" sz="2000" dirty="0"/>
              <a:t>“CONSULTATION” that “Various consultation have been conducted within the Department and the Reserve Force Council.” </a:t>
            </a:r>
            <a:endParaRPr lang="en-GB" sz="2000" dirty="0" smtClean="0"/>
          </a:p>
          <a:p>
            <a:pPr marL="0" indent="0">
              <a:buNone/>
            </a:pPr>
            <a:r>
              <a:rPr lang="en-GB" sz="2000" dirty="0" smtClean="0"/>
              <a:t>The </a:t>
            </a:r>
            <a:r>
              <a:rPr lang="en-GB" sz="2000" dirty="0"/>
              <a:t>issues raised by the RFC relate to:</a:t>
            </a:r>
            <a:endParaRPr lang="en-ZA" sz="2000" dirty="0"/>
          </a:p>
          <a:p>
            <a:r>
              <a:rPr lang="en-GB" sz="2000" dirty="0" smtClean="0"/>
              <a:t>Asked </a:t>
            </a:r>
            <a:r>
              <a:rPr lang="en-GB" sz="2000" dirty="0"/>
              <a:t>whether </a:t>
            </a:r>
            <a:r>
              <a:rPr lang="en-GB" sz="2000" dirty="0" smtClean="0"/>
              <a:t>SAPS </a:t>
            </a:r>
            <a:r>
              <a:rPr lang="en-GB" sz="2000" dirty="0"/>
              <a:t>and Correctional Services have been consulted to the extent that they are affected by the Bill. </a:t>
            </a:r>
            <a:endParaRPr lang="en-ZA" sz="2000" dirty="0"/>
          </a:p>
          <a:p>
            <a:r>
              <a:rPr lang="en-GB" sz="2000" dirty="0" smtClean="0"/>
              <a:t>Bill’s </a:t>
            </a:r>
            <a:r>
              <a:rPr lang="en-GB" sz="2000" dirty="0"/>
              <a:t>object should be </a:t>
            </a:r>
            <a:r>
              <a:rPr lang="en-GB" sz="2000" u="sng" dirty="0"/>
              <a:t>reduced </a:t>
            </a:r>
            <a:r>
              <a:rPr lang="en-GB" sz="2000" dirty="0"/>
              <a:t>to “</a:t>
            </a:r>
            <a:r>
              <a:rPr lang="en-GB" sz="2000" i="1" dirty="0"/>
              <a:t>To provide for an effective administration of military justice system and maintenance of discipline in the Defence Force; and to provide for matters connected therewith.”</a:t>
            </a:r>
            <a:endParaRPr lang="en-ZA" sz="2000" dirty="0"/>
          </a:p>
          <a:p>
            <a:pPr marL="0" indent="0">
              <a:buNone/>
            </a:pPr>
            <a:endParaRPr lang="en-US" sz="2000" dirty="0"/>
          </a:p>
        </p:txBody>
      </p:sp>
    </p:spTree>
    <p:extLst>
      <p:ext uri="{BB962C8B-B14F-4D97-AF65-F5344CB8AC3E}">
        <p14:creationId xmlns:p14="http://schemas.microsoft.com/office/powerpoint/2010/main" xmlns="" val="2006685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88679"/>
            <a:ext cx="7908780" cy="1170779"/>
          </a:xfrm>
        </p:spPr>
        <p:txBody>
          <a:bodyPr>
            <a:normAutofit/>
          </a:bodyPr>
          <a:lstStyle/>
          <a:p>
            <a:pPr algn="ctr"/>
            <a:r>
              <a:rPr lang="en-US" sz="3600" b="1" dirty="0" smtClean="0"/>
              <a:t>1. RESERVE FORCE COUNCIL (CONT)</a:t>
            </a:r>
            <a:endParaRPr lang="en-US" sz="3600" b="1" dirty="0"/>
          </a:p>
        </p:txBody>
      </p:sp>
      <p:sp>
        <p:nvSpPr>
          <p:cNvPr id="3" name="Content Placeholder 2"/>
          <p:cNvSpPr>
            <a:spLocks noGrp="1"/>
          </p:cNvSpPr>
          <p:nvPr>
            <p:ph idx="1"/>
          </p:nvPr>
        </p:nvSpPr>
        <p:spPr>
          <a:xfrm>
            <a:off x="284672" y="914400"/>
            <a:ext cx="9230264" cy="5682891"/>
          </a:xfrm>
        </p:spPr>
        <p:txBody>
          <a:bodyPr>
            <a:noAutofit/>
          </a:bodyPr>
          <a:lstStyle/>
          <a:p>
            <a:pPr marL="0" indent="0">
              <a:buNone/>
            </a:pPr>
            <a:r>
              <a:rPr lang="en-US" sz="2200" dirty="0" smtClean="0"/>
              <a:t>DEFINITIONS (p.3)</a:t>
            </a:r>
          </a:p>
          <a:p>
            <a:r>
              <a:rPr lang="en-GB" sz="2200" dirty="0"/>
              <a:t> </a:t>
            </a:r>
            <a:r>
              <a:rPr lang="en-GB" sz="2200" dirty="0" smtClean="0"/>
              <a:t>“</a:t>
            </a:r>
            <a:r>
              <a:rPr lang="en-GB" sz="2200" dirty="0"/>
              <a:t>appropriately qualified</a:t>
            </a:r>
            <a:r>
              <a:rPr lang="en-GB" sz="2200" dirty="0" smtClean="0"/>
              <a:t>” Definition creates more hurdles; shorten it</a:t>
            </a:r>
            <a:endParaRPr lang="en-ZA" sz="2200" dirty="0"/>
          </a:p>
          <a:p>
            <a:r>
              <a:rPr lang="en-GB" sz="2200" dirty="0"/>
              <a:t>“camp” – include vessel instead of ship</a:t>
            </a:r>
            <a:endParaRPr lang="en-ZA" sz="2200" dirty="0"/>
          </a:p>
          <a:p>
            <a:r>
              <a:rPr lang="en-GB" sz="2200" dirty="0" smtClean="0"/>
              <a:t>“</a:t>
            </a:r>
            <a:r>
              <a:rPr lang="en-GB" sz="2200" dirty="0"/>
              <a:t>civilian court” – align with Military Discipline Supplementary Measures Act (16 of 1999) (MSDMA) definition.</a:t>
            </a:r>
            <a:endParaRPr lang="en-ZA" sz="2200" dirty="0"/>
          </a:p>
          <a:p>
            <a:r>
              <a:rPr lang="en-GB" sz="2200" dirty="0" smtClean="0"/>
              <a:t>“</a:t>
            </a:r>
            <a:r>
              <a:rPr lang="en-GB" sz="2200" dirty="0"/>
              <a:t>Department” - should refer only to the Defence and not to Military Veterans as well.</a:t>
            </a:r>
            <a:endParaRPr lang="en-ZA" sz="2200" dirty="0"/>
          </a:p>
          <a:p>
            <a:r>
              <a:rPr lang="en-GB" sz="2200" dirty="0"/>
              <a:t>“Geneva Convention” – full title should be </a:t>
            </a:r>
            <a:r>
              <a:rPr lang="en-GB" sz="2200" dirty="0" smtClean="0"/>
              <a:t>used (p. 6/15)</a:t>
            </a:r>
            <a:endParaRPr lang="en-ZA" sz="2200" dirty="0"/>
          </a:p>
          <a:p>
            <a:r>
              <a:rPr lang="en-GB" sz="2200" dirty="0" smtClean="0"/>
              <a:t>“</a:t>
            </a:r>
            <a:r>
              <a:rPr lang="en-GB" sz="2200" dirty="0"/>
              <a:t>legislation” – a definition of legislation should be included </a:t>
            </a:r>
            <a:endParaRPr lang="en-ZA" sz="2200" dirty="0"/>
          </a:p>
          <a:p>
            <a:r>
              <a:rPr lang="en-GB" sz="2200" dirty="0" smtClean="0"/>
              <a:t>“</a:t>
            </a:r>
            <a:r>
              <a:rPr lang="en-GB" sz="2200" dirty="0"/>
              <a:t>degree in law</a:t>
            </a:r>
            <a:r>
              <a:rPr lang="en-GB" sz="2200" dirty="0" smtClean="0"/>
              <a:t>” refer LLB but should include B Juris, B Proc BA(Law)  </a:t>
            </a:r>
            <a:endParaRPr lang="en-ZA" sz="2200" dirty="0"/>
          </a:p>
          <a:p>
            <a:r>
              <a:rPr lang="en-GB" sz="2200" dirty="0" smtClean="0"/>
              <a:t>National </a:t>
            </a:r>
            <a:r>
              <a:rPr lang="en-GB" sz="2200" dirty="0"/>
              <a:t>security” – should it not mention “… that which must be defended?”</a:t>
            </a:r>
            <a:endParaRPr lang="en-ZA" sz="2200" dirty="0"/>
          </a:p>
          <a:p>
            <a:r>
              <a:rPr lang="en-GB" sz="2200" dirty="0"/>
              <a:t>“on service” – appears 20 times in Bill but not defined and a suggestion is made how to define “on service”</a:t>
            </a:r>
            <a:endParaRPr lang="en-ZA" sz="2200" dirty="0"/>
          </a:p>
          <a:p>
            <a:r>
              <a:rPr lang="en-GB" sz="2200" dirty="0" smtClean="0"/>
              <a:t>“</a:t>
            </a:r>
            <a:r>
              <a:rPr lang="en-GB" sz="2200" dirty="0"/>
              <a:t>superior officer” – suggestion that rank of Chaplain for a disciplinary hearing hold the rank of a Colonel or its </a:t>
            </a:r>
            <a:r>
              <a:rPr lang="en-GB" sz="2200" i="1" dirty="0"/>
              <a:t>equivalent</a:t>
            </a:r>
            <a:r>
              <a:rPr lang="en-GB" sz="2200" dirty="0"/>
              <a:t>. </a:t>
            </a:r>
            <a:endParaRPr lang="en-US" sz="2200" dirty="0"/>
          </a:p>
        </p:txBody>
      </p:sp>
    </p:spTree>
    <p:extLst>
      <p:ext uri="{BB962C8B-B14F-4D97-AF65-F5344CB8AC3E}">
        <p14:creationId xmlns:p14="http://schemas.microsoft.com/office/powerpoint/2010/main" xmlns="" val="20915486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2085</TotalTime>
  <Words>3470</Words>
  <Application>Microsoft Office PowerPoint</Application>
  <PresentationFormat>A4 Paper (210x297 mm)</PresentationFormat>
  <Paragraphs>400</Paragraphs>
  <Slides>43</Slides>
  <Notes>1</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Slide 1</vt:lpstr>
      <vt:lpstr>SUBMISSIONS</vt:lpstr>
      <vt:lpstr>OVERVIEW OF SUBMISSIONS</vt:lpstr>
      <vt:lpstr>OVERVIEW OF SUBMISSIONS</vt:lpstr>
      <vt:lpstr>OVERVIEW OF SUBMISSIONS</vt:lpstr>
      <vt:lpstr>OVERVIEW OF SUBMISSIONS</vt:lpstr>
      <vt:lpstr>OVERVIEW OF SUBMISSIONS</vt:lpstr>
      <vt:lpstr>1. RESERVE FORCE COUNCIL</vt:lpstr>
      <vt:lpstr>1. RESERVE FORCE COUNCIL (CONT)</vt:lpstr>
      <vt:lpstr>1. RESERVE FORCE COUNCIL (CONT)</vt:lpstr>
      <vt:lpstr>2.  MINISTERIAL TASK TEAM INVESTIGATING SEXUAL  EXPLOITATION AND ABUSE (SEA)</vt:lpstr>
      <vt:lpstr>2.  MINISTERIAL TASK TEAM INVESTIGATING SEXUAL  EXPLOITATION AND ABUSE (SEA)</vt:lpstr>
      <vt:lpstr>2.  MINISTERIAL TASK TEAM INVESTIGATING  SEXUAL EXPLOITATION AND ABUSE (SEA)</vt:lpstr>
      <vt:lpstr>2.  MINISTERIAL TASK TEAM INVESTIGATING   SEXUAL EXPLOITATION AND ABUSE (SEA)</vt:lpstr>
      <vt:lpstr> 3.  S THOMPSON</vt:lpstr>
      <vt:lpstr>4. DIRECTOR MILITARY   PROSECUTIONS DIRECTORATE</vt:lpstr>
      <vt:lpstr>4. DIRECTOR MILITARY   PROSECUTIONS DIRECTORATE</vt:lpstr>
      <vt:lpstr>4. DIRECTOR MILITARY   PROSECUTIONS DIRECTORATE</vt:lpstr>
      <vt:lpstr>4. DIRECTOR MILITARY   PROSECUTIONS DIRECTORATE</vt:lpstr>
      <vt:lpstr>5. COL L. GERNANDT, COL P.T. MODIPANE, et al</vt:lpstr>
      <vt:lpstr>5. COL L. GERNANDT, COL P.T. MODIPANE, et al</vt:lpstr>
      <vt:lpstr>5. COL L. GERNANDT, COL P.T. MODIPANE, et al</vt:lpstr>
      <vt:lpstr>5. COL L. GERNANDT, COL P.T. MODIPANE, et al</vt:lpstr>
      <vt:lpstr>5. COL L. GERNANDT, COL P.T. MODIPANE, et al</vt:lpstr>
      <vt:lpstr>5. COL L. GERNANDT, COL P.T. MODIPANE, et al</vt:lpstr>
      <vt:lpstr>5. COL L. GERNANDT, COL P.T. MODIPANE, et al</vt:lpstr>
      <vt:lpstr>5. COL L. GERNANDT, COL P.T. MODIPANE, et al</vt:lpstr>
      <vt:lpstr>5. COL L. GERNANDT, COL P.T. MODIPANE, et al</vt:lpstr>
      <vt:lpstr>5. COL L. GERNANDT, COL P.T. MODIPANE, et al</vt:lpstr>
      <vt:lpstr>5. COL L. GERNANDT, COL P.T. MODIPANE, et al</vt:lpstr>
      <vt:lpstr>5. COL L. GERNANDT, COL P.T. MODIPANE, et al</vt:lpstr>
      <vt:lpstr>5. COL L. GERNANDT, COL P.T. MODIPANE, et al</vt:lpstr>
      <vt:lpstr>5. COL L. GERNANDT, COL P.T. MODIPANE, et al</vt:lpstr>
      <vt:lpstr>5. COL L. GERNANDT, COL P.T. MODIPANE, et al</vt:lpstr>
      <vt:lpstr>5. COL L. GERNANDT, COL P.T. MODIPANE, et al</vt:lpstr>
      <vt:lpstr>5. COL L. GERNANDT, COL P.T. MODIPANE, et al</vt:lpstr>
      <vt:lpstr>6. BRIG GEN T.S. MATJILA AND LT COL G.G. VAN DER NIET </vt:lpstr>
      <vt:lpstr>6. BRIG GEN T.S. MATJILA AND LT COL G.G. VAN DER NIET </vt:lpstr>
      <vt:lpstr>6. BRIG GEN T.S. MATJILA AND LT COL G.G. VAN DER NIET </vt:lpstr>
      <vt:lpstr>6. BRIG GEN T.S. MATJILA AND LT COL G.G. VAN DER NIET </vt:lpstr>
      <vt:lpstr>6. BRIG GEN T.S. MATJILA AND LT COL G.G. VAN DER NIET </vt:lpstr>
      <vt:lpstr>6. BRIG GEN T.S. MATJILA AND LT COL G.G. VAN DER NIET </vt:lpstr>
      <vt:lpstr>Slide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PUMZA</cp:lastModifiedBy>
  <cp:revision>83</cp:revision>
  <dcterms:created xsi:type="dcterms:W3CDTF">2019-05-28T17:07:42Z</dcterms:created>
  <dcterms:modified xsi:type="dcterms:W3CDTF">2020-02-20T09:34:09Z</dcterms:modified>
</cp:coreProperties>
</file>