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slideLayouts/slideLayout7.xml" ContentType="application/vnd.openxmlformats-officedocument.presentationml.slideLayout+xml"/>
  <Override PartName="/ppt/theme/theme4.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8" r:id="rId2"/>
  </p:sldMasterIdLst>
  <p:notesMasterIdLst>
    <p:notesMasterId r:id="rId26"/>
  </p:notesMasterIdLst>
  <p:handoutMasterIdLst>
    <p:handoutMasterId r:id="rId27"/>
  </p:handoutMasterIdLst>
  <p:sldIdLst>
    <p:sldId id="291" r:id="rId3"/>
    <p:sldId id="288" r:id="rId4"/>
    <p:sldId id="346" r:id="rId5"/>
    <p:sldId id="300" r:id="rId6"/>
    <p:sldId id="369" r:id="rId7"/>
    <p:sldId id="368" r:id="rId8"/>
    <p:sldId id="370" r:id="rId9"/>
    <p:sldId id="358" r:id="rId10"/>
    <p:sldId id="365" r:id="rId11"/>
    <p:sldId id="366" r:id="rId12"/>
    <p:sldId id="367" r:id="rId13"/>
    <p:sldId id="344" r:id="rId14"/>
    <p:sldId id="349" r:id="rId15"/>
    <p:sldId id="354" r:id="rId16"/>
    <p:sldId id="362" r:id="rId17"/>
    <p:sldId id="350" r:id="rId18"/>
    <p:sldId id="363" r:id="rId19"/>
    <p:sldId id="259" r:id="rId20"/>
    <p:sldId id="371" r:id="rId21"/>
    <p:sldId id="372" r:id="rId22"/>
    <p:sldId id="373" r:id="rId23"/>
    <p:sldId id="374" r:id="rId24"/>
    <p:sldId id="375" r:id="rId25"/>
  </p:sldIdLst>
  <p:sldSz cx="10160000" cy="5715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800" userDrawn="1">
          <p15:clr>
            <a:srgbClr val="A4A3A4"/>
          </p15:clr>
        </p15:guide>
        <p15:guide id="2" pos="320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tutule Tshenye" initials="NT"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scaleToFitPaper="1" frameSlides="1"/>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F66F"/>
    <a:srgbClr val="000000"/>
    <a:srgbClr val="000066"/>
    <a:srgbClr val="FFFF99"/>
    <a:srgbClr val="007635"/>
    <a:srgbClr val="0E1B8D"/>
    <a:srgbClr val="FEF4EC"/>
    <a:srgbClr val="FFFF00"/>
    <a:srgbClr val="FF3300"/>
    <a:srgbClr val="00B27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86" autoAdjust="0"/>
    <p:restoredTop sz="84832" autoAdjust="0"/>
  </p:normalViewPr>
  <p:slideViewPr>
    <p:cSldViewPr>
      <p:cViewPr varScale="1">
        <p:scale>
          <a:sx n="140" d="100"/>
          <a:sy n="140" d="100"/>
        </p:scale>
        <p:origin x="-378" y="-96"/>
      </p:cViewPr>
      <p:guideLst>
        <p:guide orient="horz" pos="1800"/>
        <p:guide pos="320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7845948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AFFB6D1-9C4A-412E-805D-A77C5B5FCCDA}" type="datetimeFigureOut">
              <a:rPr lang="en-GB" smtClean="0"/>
              <a:pPr/>
              <a:t>19/02/2020</a:t>
            </a:fld>
            <a:endParaRPr lang="en-GB"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1DCBDAC-2920-4F99-87E0-AAF918DED104}" type="slidenum">
              <a:rPr lang="en-GB" smtClean="0"/>
              <a:pPr/>
              <a:t>‹#›</a:t>
            </a:fld>
            <a:endParaRPr lang="en-GB" dirty="0"/>
          </a:p>
        </p:txBody>
      </p:sp>
    </p:spTree>
    <p:extLst>
      <p:ext uri="{BB962C8B-B14F-4D97-AF65-F5344CB8AC3E}">
        <p14:creationId xmlns:p14="http://schemas.microsoft.com/office/powerpoint/2010/main" xmlns="" val="4041303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cstate="screen">
            <a:extLst>
              <a:ext uri="{28A0092B-C50C-407E-A947-70E740481C1C}">
                <a14:useLocalDpi xmlns:a14="http://schemas.microsoft.com/office/drawing/2010/main" xmlns=""/>
              </a:ext>
            </a:extLst>
          </a:blip>
          <a:srcRect b="9124"/>
          <a:stretch/>
        </p:blipFill>
        <p:spPr>
          <a:xfrm>
            <a:off x="1" y="0"/>
            <a:ext cx="3567832" cy="5715000"/>
          </a:xfrm>
          <a:prstGeom prst="rect">
            <a:avLst/>
          </a:prstGeom>
        </p:spPr>
      </p:pic>
      <p:sp>
        <p:nvSpPr>
          <p:cNvPr id="8" name="Rectangle 7"/>
          <p:cNvSpPr/>
          <p:nvPr userDrawn="1"/>
        </p:nvSpPr>
        <p:spPr>
          <a:xfrm>
            <a:off x="9320471" y="5317774"/>
            <a:ext cx="839529" cy="3972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67" dirty="0"/>
          </a:p>
        </p:txBody>
      </p:sp>
      <p:sp>
        <p:nvSpPr>
          <p:cNvPr id="2" name="Title 1"/>
          <p:cNvSpPr>
            <a:spLocks noGrp="1"/>
          </p:cNvSpPr>
          <p:nvPr>
            <p:ph type="ctrTitle"/>
          </p:nvPr>
        </p:nvSpPr>
        <p:spPr>
          <a:xfrm>
            <a:off x="3783855" y="769268"/>
            <a:ext cx="5897253" cy="2592288"/>
          </a:xfrm>
          <a:noFill/>
        </p:spPr>
        <p:txBody>
          <a:bodyPr>
            <a:normAutofit/>
          </a:bodyPr>
          <a:lstStyle>
            <a:lvl1pPr algn="ctr">
              <a:defRPr sz="3200" b="1">
                <a:solidFill>
                  <a:srgbClr val="0E1B8D"/>
                </a:solidFill>
                <a:latin typeface="+mj-lt"/>
                <a:cs typeface="Segoe UI Semibold" panose="020B0702040204020203"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3783854" y="4369668"/>
            <a:ext cx="5897254" cy="1055935"/>
          </a:xfrm>
          <a:noFill/>
        </p:spPr>
        <p:txBody>
          <a:bodyPr anchor="ctr">
            <a:normAutofit/>
          </a:bodyPr>
          <a:lstStyle>
            <a:lvl1pPr marL="0" indent="0" algn="ctr">
              <a:buNone/>
              <a:defRPr sz="2000">
                <a:solidFill>
                  <a:srgbClr val="0E1B8D"/>
                </a:solidFill>
                <a:latin typeface="+mn-lt"/>
                <a:cs typeface="Segoe UI Semibold" panose="020B0702040204020203" pitchFamily="34" charset="0"/>
              </a:defRPr>
            </a:lvl1pPr>
            <a:lvl2pPr marL="423312" indent="0" algn="ctr">
              <a:buNone/>
              <a:defRPr>
                <a:solidFill>
                  <a:schemeClr val="tx1">
                    <a:tint val="75000"/>
                  </a:schemeClr>
                </a:solidFill>
              </a:defRPr>
            </a:lvl2pPr>
            <a:lvl3pPr marL="846625" indent="0" algn="ctr">
              <a:buNone/>
              <a:defRPr>
                <a:solidFill>
                  <a:schemeClr val="tx1">
                    <a:tint val="75000"/>
                  </a:schemeClr>
                </a:solidFill>
              </a:defRPr>
            </a:lvl3pPr>
            <a:lvl4pPr marL="1269936" indent="0" algn="ctr">
              <a:buNone/>
              <a:defRPr>
                <a:solidFill>
                  <a:schemeClr val="tx1">
                    <a:tint val="75000"/>
                  </a:schemeClr>
                </a:solidFill>
              </a:defRPr>
            </a:lvl4pPr>
            <a:lvl5pPr marL="1693249" indent="0" algn="ctr">
              <a:buNone/>
              <a:defRPr>
                <a:solidFill>
                  <a:schemeClr val="tx1">
                    <a:tint val="75000"/>
                  </a:schemeClr>
                </a:solidFill>
              </a:defRPr>
            </a:lvl5pPr>
            <a:lvl6pPr marL="2116561" indent="0" algn="ctr">
              <a:buNone/>
              <a:defRPr>
                <a:solidFill>
                  <a:schemeClr val="tx1">
                    <a:tint val="75000"/>
                  </a:schemeClr>
                </a:solidFill>
              </a:defRPr>
            </a:lvl6pPr>
            <a:lvl7pPr marL="2539873" indent="0" algn="ctr">
              <a:buNone/>
              <a:defRPr>
                <a:solidFill>
                  <a:schemeClr val="tx1">
                    <a:tint val="75000"/>
                  </a:schemeClr>
                </a:solidFill>
              </a:defRPr>
            </a:lvl7pPr>
            <a:lvl8pPr marL="2963185" indent="0" algn="ctr">
              <a:buNone/>
              <a:defRPr>
                <a:solidFill>
                  <a:schemeClr val="tx1">
                    <a:tint val="75000"/>
                  </a:schemeClr>
                </a:solidFill>
              </a:defRPr>
            </a:lvl8pPr>
            <a:lvl9pPr marL="3386497" indent="0" algn="ctr">
              <a:buNone/>
              <a:defRPr>
                <a:solidFill>
                  <a:schemeClr val="tx1">
                    <a:tint val="75000"/>
                  </a:schemeClr>
                </a:solidFill>
              </a:defRPr>
            </a:lvl9pPr>
          </a:lstStyle>
          <a:p>
            <a:r>
              <a:rPr lang="en-US"/>
              <a:t>Click to edit Master subtitle style</a:t>
            </a:r>
            <a:endParaRPr lang="en-GB" dirty="0"/>
          </a:p>
        </p:txBody>
      </p:sp>
      <p:pic>
        <p:nvPicPr>
          <p:cNvPr id="6" name="Picture 5"/>
          <p:cNvPicPr>
            <a:picLocks noChangeAspect="1"/>
          </p:cNvPicPr>
          <p:nvPr userDrawn="1"/>
        </p:nvPicPr>
        <p:blipFill>
          <a:blip r:embed="rId3" cstate="email">
            <a:extLst>
              <a:ext uri="{28A0092B-C50C-407E-A947-70E740481C1C}">
                <a14:useLocalDpi xmlns:a14="http://schemas.microsoft.com/office/drawing/2010/main" xmlns=""/>
              </a:ext>
            </a:extLst>
          </a:blip>
          <a:stretch>
            <a:fillRect/>
          </a:stretch>
        </p:blipFill>
        <p:spPr>
          <a:xfrm>
            <a:off x="1365616" y="4369668"/>
            <a:ext cx="834064" cy="1055934"/>
          </a:xfrm>
          <a:prstGeom prst="rect">
            <a:avLst/>
          </a:prstGeom>
        </p:spPr>
      </p:pic>
    </p:spTree>
    <p:extLst>
      <p:ext uri="{BB962C8B-B14F-4D97-AF65-F5344CB8AC3E}">
        <p14:creationId xmlns:p14="http://schemas.microsoft.com/office/powerpoint/2010/main" xmlns="" val="144408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6000" y="157201"/>
            <a:ext cx="9721080" cy="415498"/>
          </a:xfrm>
          <a:noFill/>
          <a:ln>
            <a:noFill/>
          </a:ln>
        </p:spPr>
        <p:txBody>
          <a:bodyPr wrap="square" anchor="t" anchorCtr="0">
            <a:spAutoFit/>
          </a:bodyPr>
          <a:lstStyle>
            <a:lvl1pPr>
              <a:defRPr sz="2100">
                <a:latin typeface="+mj-lt"/>
              </a:defRPr>
            </a:lvl1pPr>
          </a:lstStyle>
          <a:p>
            <a:r>
              <a:rPr lang="en-US"/>
              <a:t>Click to edit Master title style</a:t>
            </a:r>
            <a:endParaRPr lang="en-GB" dirty="0"/>
          </a:p>
        </p:txBody>
      </p:sp>
      <p:sp>
        <p:nvSpPr>
          <p:cNvPr id="3" name="Content Placeholder 2"/>
          <p:cNvSpPr>
            <a:spLocks noGrp="1"/>
          </p:cNvSpPr>
          <p:nvPr>
            <p:ph sz="half" idx="1"/>
          </p:nvPr>
        </p:nvSpPr>
        <p:spPr>
          <a:xfrm>
            <a:off x="216000" y="913286"/>
            <a:ext cx="4536506" cy="4248471"/>
          </a:xfrm>
        </p:spPr>
        <p:txBody>
          <a:bodyPr>
            <a:normAutofit/>
          </a:bodyPr>
          <a:lstStyle>
            <a:lvl1pPr>
              <a:defRPr sz="1800">
                <a:latin typeface="+mn-lt"/>
              </a:defRPr>
            </a:lvl1pPr>
            <a:lvl2pPr>
              <a:defRPr sz="1500">
                <a:latin typeface="+mn-lt"/>
              </a:defRPr>
            </a:lvl2pPr>
            <a:lvl3pPr>
              <a:defRPr sz="1350">
                <a:latin typeface="+mn-lt"/>
              </a:defRPr>
            </a:lvl3pPr>
            <a:lvl4pPr>
              <a:defRPr sz="1200">
                <a:latin typeface="+mn-lt"/>
              </a:defRPr>
            </a:lvl4pPr>
            <a:lvl5pPr>
              <a:defRPr sz="1050">
                <a:latin typeface="+mn-lt"/>
              </a:defRPr>
            </a:lvl5pPr>
            <a:lvl6pPr>
              <a:defRPr sz="1250"/>
            </a:lvl6pPr>
            <a:lvl7pPr>
              <a:defRPr sz="1250"/>
            </a:lvl7pPr>
            <a:lvl8pPr>
              <a:defRPr sz="1250"/>
            </a:lvl8pPr>
            <a:lvl9pPr>
              <a:defRPr sz="12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5040536" y="913285"/>
            <a:ext cx="4896546" cy="4248472"/>
          </a:xfrm>
        </p:spPr>
        <p:txBody>
          <a:bodyPr>
            <a:normAutofit/>
          </a:bodyPr>
          <a:lstStyle>
            <a:lvl1pPr>
              <a:defRPr sz="1800">
                <a:latin typeface="+mn-lt"/>
              </a:defRPr>
            </a:lvl1pPr>
            <a:lvl2pPr>
              <a:defRPr sz="1500">
                <a:latin typeface="+mn-lt"/>
              </a:defRPr>
            </a:lvl2pPr>
            <a:lvl3pPr>
              <a:defRPr sz="1350">
                <a:latin typeface="+mn-lt"/>
              </a:defRPr>
            </a:lvl3pPr>
            <a:lvl4pPr>
              <a:defRPr sz="1200">
                <a:latin typeface="+mn-lt"/>
              </a:defRPr>
            </a:lvl4pPr>
            <a:lvl5pPr>
              <a:defRPr sz="1050">
                <a:latin typeface="+mn-lt"/>
              </a:defRPr>
            </a:lvl5pPr>
            <a:lvl6pPr>
              <a:defRPr sz="1250"/>
            </a:lvl6pPr>
            <a:lvl7pPr>
              <a:defRPr sz="1250"/>
            </a:lvl7pPr>
            <a:lvl8pPr>
              <a:defRPr sz="1250"/>
            </a:lvl8pPr>
            <a:lvl9pPr>
              <a:defRPr sz="12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4079294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000" y="841276"/>
            <a:ext cx="9720000" cy="523220"/>
          </a:xfrm>
          <a:noFill/>
        </p:spPr>
        <p:txBody>
          <a:bodyPr anchor="t">
            <a:spAutoFit/>
          </a:bodyPr>
          <a:lstStyle>
            <a:lvl1pPr algn="l">
              <a:defRPr sz="2800" b="1" cap="none" baseline="0">
                <a:solidFill>
                  <a:srgbClr val="0E1B8D"/>
                </a:solidFill>
                <a:latin typeface="+mj-lt"/>
              </a:defRPr>
            </a:lvl1pPr>
          </a:lstStyle>
          <a:p>
            <a:r>
              <a:rPr lang="en-US"/>
              <a:t>Click to edit Master title style</a:t>
            </a:r>
            <a:endParaRPr lang="en-GB" dirty="0"/>
          </a:p>
        </p:txBody>
      </p:sp>
      <p:sp>
        <p:nvSpPr>
          <p:cNvPr id="12" name="Content Placeholder 11"/>
          <p:cNvSpPr>
            <a:spLocks noGrp="1"/>
          </p:cNvSpPr>
          <p:nvPr>
            <p:ph sz="quarter" idx="10"/>
          </p:nvPr>
        </p:nvSpPr>
        <p:spPr>
          <a:xfrm>
            <a:off x="216000" y="1705372"/>
            <a:ext cx="3240001" cy="3240000"/>
          </a:xfrm>
        </p:spPr>
        <p:txBody>
          <a:bodyPr>
            <a:normAutofit/>
          </a:bodyPr>
          <a:lstStyle>
            <a:lvl1pPr marL="0" indent="0">
              <a:buNone/>
              <a:defRPr sz="2000"/>
            </a:lvl1pPr>
          </a:lstStyle>
          <a:p>
            <a:pPr lvl="0"/>
            <a:r>
              <a:rPr lang="en-US"/>
              <a:t>Edit Master text styles</a:t>
            </a:r>
          </a:p>
        </p:txBody>
      </p:sp>
      <p:sp>
        <p:nvSpPr>
          <p:cNvPr id="6" name="Content Placeholder 11"/>
          <p:cNvSpPr>
            <a:spLocks noGrp="1"/>
          </p:cNvSpPr>
          <p:nvPr>
            <p:ph sz="quarter" idx="11"/>
          </p:nvPr>
        </p:nvSpPr>
        <p:spPr>
          <a:xfrm>
            <a:off x="3711848" y="1705372"/>
            <a:ext cx="6224152" cy="3240000"/>
          </a:xfrm>
        </p:spPr>
        <p:txBody>
          <a:bodyPr>
            <a:normAutofit/>
          </a:bodyPr>
          <a:lstStyle>
            <a:lvl1pPr>
              <a:defRPr sz="2400">
                <a:latin typeface="+mn-lt"/>
              </a:defRPr>
            </a:lvl1pPr>
            <a:lvl2pPr>
              <a:defRPr sz="2000">
                <a:latin typeface="+mn-lt"/>
              </a:defRPr>
            </a:lvl2pPr>
            <a:lvl3pPr>
              <a:defRPr sz="1800">
                <a:latin typeface="+mn-lt"/>
              </a:defRPr>
            </a:lvl3pPr>
            <a:lvl4pPr>
              <a:defRPr sz="1600">
                <a:latin typeface="+mn-lt"/>
              </a:defRPr>
            </a:lvl4pPr>
            <a:lvl5pPr>
              <a:defRPr sz="1400">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4" name="Straight Connector 3"/>
          <p:cNvCxnSpPr/>
          <p:nvPr userDrawn="1"/>
        </p:nvCxnSpPr>
        <p:spPr>
          <a:xfrm>
            <a:off x="327472" y="1417340"/>
            <a:ext cx="9505056" cy="0"/>
          </a:xfrm>
          <a:prstGeom prst="line">
            <a:avLst/>
          </a:prstGeom>
          <a:ln w="28575">
            <a:solidFill>
              <a:srgbClr val="0E1B8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231624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6000" y="157201"/>
            <a:ext cx="9720000" cy="480053"/>
          </a:xfrm>
        </p:spPr>
        <p:txBody>
          <a:bodyPr anchor="t" anchorCtr="0">
            <a:noAutofit/>
          </a:bodyPr>
          <a:lstStyle>
            <a:lvl1pPr>
              <a:defRPr sz="2800" b="1">
                <a:solidFill>
                  <a:srgbClr val="0E1B8D"/>
                </a:solidFill>
                <a:latin typeface="+mj-lt"/>
              </a:defRPr>
            </a:lvl1pPr>
          </a:lstStyle>
          <a:p>
            <a:r>
              <a:rPr lang="en-US"/>
              <a:t>Click to edit Master title style</a:t>
            </a:r>
            <a:endParaRPr lang="en-GB" dirty="0"/>
          </a:p>
        </p:txBody>
      </p:sp>
      <p:sp>
        <p:nvSpPr>
          <p:cNvPr id="3" name="Content Placeholder 2"/>
          <p:cNvSpPr>
            <a:spLocks noGrp="1"/>
          </p:cNvSpPr>
          <p:nvPr>
            <p:ph idx="1"/>
          </p:nvPr>
        </p:nvSpPr>
        <p:spPr>
          <a:xfrm>
            <a:off x="216000" y="841276"/>
            <a:ext cx="9720000" cy="4404490"/>
          </a:xfrm>
        </p:spPr>
        <p:txBody>
          <a:bodyPr>
            <a:normAutofit/>
          </a:bodyPr>
          <a:lstStyle>
            <a:lvl1pPr marL="336592" indent="-336592">
              <a:spcBef>
                <a:spcPts val="556"/>
              </a:spcBef>
              <a:buSzPct val="90000"/>
              <a:defRPr sz="2400"/>
            </a:lvl1pPr>
            <a:lvl2pPr marL="658486" indent="-321895">
              <a:spcBef>
                <a:spcPts val="556"/>
              </a:spcBef>
              <a:buSzPct val="90000"/>
              <a:defRPr sz="2000"/>
            </a:lvl2pPr>
            <a:lvl3pPr marL="833396" indent="-174910">
              <a:spcBef>
                <a:spcPts val="556"/>
              </a:spcBef>
              <a:buFont typeface="Wingdings" panose="05000000000000000000" pitchFamily="2" charset="2"/>
              <a:buChar char="§"/>
              <a:defRPr sz="1800"/>
            </a:lvl3pPr>
            <a:lvl4pPr marL="1074449" indent="-241053">
              <a:spcBef>
                <a:spcPts val="556"/>
              </a:spcBef>
              <a:buFont typeface="Arial" panose="020B0604020202020204" pitchFamily="34" charset="0"/>
              <a:buChar char="•"/>
              <a:defRPr sz="1600"/>
            </a:lvl4pPr>
            <a:lvl5pPr marL="1249359" indent="-174910">
              <a:spcBef>
                <a:spcPts val="556"/>
              </a:spcBef>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1778212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ZA"/>
          </a:p>
        </p:txBody>
      </p:sp>
    </p:spTree>
    <p:extLst>
      <p:ext uri="{BB962C8B-B14F-4D97-AF65-F5344CB8AC3E}">
        <p14:creationId xmlns:p14="http://schemas.microsoft.com/office/powerpoint/2010/main" xmlns="" val="533259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6000" y="157200"/>
            <a:ext cx="9721080" cy="523220"/>
          </a:xfrm>
          <a:noFill/>
          <a:ln>
            <a:noFill/>
          </a:ln>
        </p:spPr>
        <p:txBody>
          <a:bodyPr wrap="square" anchor="t" anchorCtr="0">
            <a:spAutoFit/>
          </a:bodyPr>
          <a:lstStyle>
            <a:lvl1pPr>
              <a:defRPr sz="2800">
                <a:latin typeface="+mj-lt"/>
              </a:defRPr>
            </a:lvl1pPr>
          </a:lstStyle>
          <a:p>
            <a:r>
              <a:rPr lang="en-US"/>
              <a:t>Click to edit Master title style</a:t>
            </a:r>
            <a:endParaRPr lang="en-GB" dirty="0"/>
          </a:p>
        </p:txBody>
      </p:sp>
      <p:sp>
        <p:nvSpPr>
          <p:cNvPr id="3" name="Content Placeholder 2"/>
          <p:cNvSpPr>
            <a:spLocks noGrp="1"/>
          </p:cNvSpPr>
          <p:nvPr>
            <p:ph sz="half" idx="1"/>
          </p:nvPr>
        </p:nvSpPr>
        <p:spPr>
          <a:xfrm>
            <a:off x="216000" y="913285"/>
            <a:ext cx="4536505" cy="4248471"/>
          </a:xfrm>
        </p:spPr>
        <p:txBody>
          <a:bodyPr>
            <a:normAutofit/>
          </a:bodyPr>
          <a:lstStyle>
            <a:lvl1pPr>
              <a:defRPr sz="2400">
                <a:latin typeface="+mn-lt"/>
              </a:defRPr>
            </a:lvl1pPr>
            <a:lvl2pPr>
              <a:defRPr sz="2000">
                <a:latin typeface="+mn-lt"/>
              </a:defRPr>
            </a:lvl2pPr>
            <a:lvl3pPr>
              <a:defRPr sz="1800">
                <a:latin typeface="+mn-lt"/>
              </a:defRPr>
            </a:lvl3pPr>
            <a:lvl4pPr>
              <a:defRPr sz="1600">
                <a:latin typeface="+mn-lt"/>
              </a:defRPr>
            </a:lvl4pPr>
            <a:lvl5pPr>
              <a:defRPr sz="1400">
                <a:latin typeface="+mn-lt"/>
              </a:defRPr>
            </a:lvl5pPr>
            <a:lvl6pPr>
              <a:defRPr sz="1667"/>
            </a:lvl6pPr>
            <a:lvl7pPr>
              <a:defRPr sz="1667"/>
            </a:lvl7pPr>
            <a:lvl8pPr>
              <a:defRPr sz="1667"/>
            </a:lvl8pPr>
            <a:lvl9pPr>
              <a:defRPr sz="166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5040535" y="913285"/>
            <a:ext cx="4896545" cy="4248472"/>
          </a:xfrm>
        </p:spPr>
        <p:txBody>
          <a:bodyPr>
            <a:normAutofit/>
          </a:bodyPr>
          <a:lstStyle>
            <a:lvl1pPr>
              <a:defRPr sz="2400">
                <a:latin typeface="+mn-lt"/>
              </a:defRPr>
            </a:lvl1pPr>
            <a:lvl2pPr>
              <a:defRPr sz="2000">
                <a:latin typeface="+mn-lt"/>
              </a:defRPr>
            </a:lvl2pPr>
            <a:lvl3pPr>
              <a:defRPr sz="1800">
                <a:latin typeface="+mn-lt"/>
              </a:defRPr>
            </a:lvl3pPr>
            <a:lvl4pPr>
              <a:defRPr sz="1600">
                <a:latin typeface="+mn-lt"/>
              </a:defRPr>
            </a:lvl4pPr>
            <a:lvl5pPr>
              <a:defRPr sz="1400">
                <a:latin typeface="+mn-lt"/>
              </a:defRPr>
            </a:lvl5pPr>
            <a:lvl6pPr>
              <a:defRPr sz="1667"/>
            </a:lvl6pPr>
            <a:lvl7pPr>
              <a:defRPr sz="1667"/>
            </a:lvl7pPr>
            <a:lvl8pPr>
              <a:defRPr sz="1667"/>
            </a:lvl8pPr>
            <a:lvl9pPr>
              <a:defRPr sz="166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2890620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Title">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cstate="screen">
            <a:extLst>
              <a:ext uri="{28A0092B-C50C-407E-A947-70E740481C1C}">
                <a14:useLocalDpi xmlns:a14="http://schemas.microsoft.com/office/drawing/2010/main" xmlns=""/>
              </a:ext>
            </a:extLst>
          </a:blip>
          <a:srcRect b="9124"/>
          <a:stretch/>
        </p:blipFill>
        <p:spPr>
          <a:xfrm>
            <a:off x="2" y="0"/>
            <a:ext cx="3567832" cy="5715000"/>
          </a:xfrm>
          <a:prstGeom prst="rect">
            <a:avLst/>
          </a:prstGeom>
        </p:spPr>
      </p:pic>
      <p:sp>
        <p:nvSpPr>
          <p:cNvPr id="8" name="Rectangle 7"/>
          <p:cNvSpPr/>
          <p:nvPr userDrawn="1"/>
        </p:nvSpPr>
        <p:spPr>
          <a:xfrm>
            <a:off x="9320471" y="5317775"/>
            <a:ext cx="839529" cy="3972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50" dirty="0">
              <a:solidFill>
                <a:prstClr val="white"/>
              </a:solidFill>
            </a:endParaRPr>
          </a:p>
        </p:txBody>
      </p:sp>
      <p:sp>
        <p:nvSpPr>
          <p:cNvPr id="2" name="Title 1"/>
          <p:cNvSpPr>
            <a:spLocks noGrp="1"/>
          </p:cNvSpPr>
          <p:nvPr>
            <p:ph type="ctrTitle"/>
          </p:nvPr>
        </p:nvSpPr>
        <p:spPr>
          <a:xfrm>
            <a:off x="3783856" y="769268"/>
            <a:ext cx="5897253" cy="2592288"/>
          </a:xfrm>
          <a:noFill/>
        </p:spPr>
        <p:txBody>
          <a:bodyPr>
            <a:normAutofit/>
          </a:bodyPr>
          <a:lstStyle>
            <a:lvl1pPr algn="ctr">
              <a:defRPr sz="2400" b="1">
                <a:solidFill>
                  <a:srgbClr val="0E1B8D"/>
                </a:solidFill>
                <a:latin typeface="+mj-lt"/>
                <a:cs typeface="Segoe UI Semibold" panose="020B0702040204020203"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3783854" y="4369668"/>
            <a:ext cx="5897254" cy="1055935"/>
          </a:xfrm>
          <a:noFill/>
        </p:spPr>
        <p:txBody>
          <a:bodyPr anchor="ctr">
            <a:normAutofit/>
          </a:bodyPr>
          <a:lstStyle>
            <a:lvl1pPr marL="0" indent="0" algn="ctr">
              <a:buNone/>
              <a:defRPr sz="1500">
                <a:solidFill>
                  <a:srgbClr val="0E1B8D"/>
                </a:solidFill>
                <a:latin typeface="+mn-lt"/>
                <a:cs typeface="Segoe UI Semibold" panose="020B0702040204020203" pitchFamily="34" charset="0"/>
              </a:defRPr>
            </a:lvl1pPr>
            <a:lvl2pPr marL="317471" indent="0" algn="ctr">
              <a:buNone/>
              <a:defRPr>
                <a:solidFill>
                  <a:schemeClr val="tx1">
                    <a:tint val="75000"/>
                  </a:schemeClr>
                </a:solidFill>
              </a:defRPr>
            </a:lvl2pPr>
            <a:lvl3pPr marL="634944" indent="0" algn="ctr">
              <a:buNone/>
              <a:defRPr>
                <a:solidFill>
                  <a:schemeClr val="tx1">
                    <a:tint val="75000"/>
                  </a:schemeClr>
                </a:solidFill>
              </a:defRPr>
            </a:lvl3pPr>
            <a:lvl4pPr marL="952414" indent="0" algn="ctr">
              <a:buNone/>
              <a:defRPr>
                <a:solidFill>
                  <a:schemeClr val="tx1">
                    <a:tint val="75000"/>
                  </a:schemeClr>
                </a:solidFill>
              </a:defRPr>
            </a:lvl4pPr>
            <a:lvl5pPr marL="1269886" indent="0" algn="ctr">
              <a:buNone/>
              <a:defRPr>
                <a:solidFill>
                  <a:schemeClr val="tx1">
                    <a:tint val="75000"/>
                  </a:schemeClr>
                </a:solidFill>
              </a:defRPr>
            </a:lvl5pPr>
            <a:lvl6pPr marL="1587357" indent="0" algn="ctr">
              <a:buNone/>
              <a:defRPr>
                <a:solidFill>
                  <a:schemeClr val="tx1">
                    <a:tint val="75000"/>
                  </a:schemeClr>
                </a:solidFill>
              </a:defRPr>
            </a:lvl6pPr>
            <a:lvl7pPr marL="1904829" indent="0" algn="ctr">
              <a:buNone/>
              <a:defRPr>
                <a:solidFill>
                  <a:schemeClr val="tx1">
                    <a:tint val="75000"/>
                  </a:schemeClr>
                </a:solidFill>
              </a:defRPr>
            </a:lvl7pPr>
            <a:lvl8pPr marL="2222300" indent="0" algn="ctr">
              <a:buNone/>
              <a:defRPr>
                <a:solidFill>
                  <a:schemeClr val="tx1">
                    <a:tint val="75000"/>
                  </a:schemeClr>
                </a:solidFill>
              </a:defRPr>
            </a:lvl8pPr>
            <a:lvl9pPr marL="2539771" indent="0" algn="ctr">
              <a:buNone/>
              <a:defRPr>
                <a:solidFill>
                  <a:schemeClr val="tx1">
                    <a:tint val="75000"/>
                  </a:schemeClr>
                </a:solidFill>
              </a:defRPr>
            </a:lvl9pPr>
          </a:lstStyle>
          <a:p>
            <a:r>
              <a:rPr lang="en-US"/>
              <a:t>Click to edit Master subtitle style</a:t>
            </a:r>
            <a:endParaRPr lang="en-GB" dirty="0"/>
          </a:p>
        </p:txBody>
      </p:sp>
      <p:pic>
        <p:nvPicPr>
          <p:cNvPr id="6" name="Picture 5"/>
          <p:cNvPicPr>
            <a:picLocks noChangeAspect="1"/>
          </p:cNvPicPr>
          <p:nvPr userDrawn="1"/>
        </p:nvPicPr>
        <p:blipFill>
          <a:blip r:embed="rId3" cstate="email">
            <a:extLst>
              <a:ext uri="{28A0092B-C50C-407E-A947-70E740481C1C}">
                <a14:useLocalDpi xmlns:a14="http://schemas.microsoft.com/office/drawing/2010/main" xmlns=""/>
              </a:ext>
            </a:extLst>
          </a:blip>
          <a:stretch>
            <a:fillRect/>
          </a:stretch>
        </p:blipFill>
        <p:spPr>
          <a:xfrm>
            <a:off x="1365616" y="4369669"/>
            <a:ext cx="834064" cy="1055934"/>
          </a:xfrm>
          <a:prstGeom prst="rect">
            <a:avLst/>
          </a:prstGeom>
        </p:spPr>
      </p:pic>
    </p:spTree>
    <p:extLst>
      <p:ext uri="{BB962C8B-B14F-4D97-AF65-F5344CB8AC3E}">
        <p14:creationId xmlns:p14="http://schemas.microsoft.com/office/powerpoint/2010/main" xmlns="" val="86307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000" y="841276"/>
            <a:ext cx="9720000" cy="415498"/>
          </a:xfrm>
          <a:noFill/>
        </p:spPr>
        <p:txBody>
          <a:bodyPr anchor="t">
            <a:spAutoFit/>
          </a:bodyPr>
          <a:lstStyle>
            <a:lvl1pPr algn="l">
              <a:defRPr sz="2100" b="1" cap="none" baseline="0">
                <a:solidFill>
                  <a:srgbClr val="0E1B8D"/>
                </a:solidFill>
                <a:latin typeface="+mj-lt"/>
              </a:defRPr>
            </a:lvl1pPr>
          </a:lstStyle>
          <a:p>
            <a:r>
              <a:rPr lang="en-US"/>
              <a:t>Click to edit Master title style</a:t>
            </a:r>
            <a:endParaRPr lang="en-GB" dirty="0"/>
          </a:p>
        </p:txBody>
      </p:sp>
      <p:sp>
        <p:nvSpPr>
          <p:cNvPr id="12" name="Content Placeholder 11"/>
          <p:cNvSpPr>
            <a:spLocks noGrp="1"/>
          </p:cNvSpPr>
          <p:nvPr>
            <p:ph sz="quarter" idx="10"/>
          </p:nvPr>
        </p:nvSpPr>
        <p:spPr>
          <a:xfrm>
            <a:off x="216001" y="1705372"/>
            <a:ext cx="3240001" cy="3240000"/>
          </a:xfrm>
        </p:spPr>
        <p:txBody>
          <a:bodyPr>
            <a:normAutofit/>
          </a:bodyPr>
          <a:lstStyle>
            <a:lvl1pPr marL="0" indent="0">
              <a:buNone/>
              <a:defRPr sz="1500"/>
            </a:lvl1pPr>
          </a:lstStyle>
          <a:p>
            <a:pPr lvl="0"/>
            <a:r>
              <a:rPr lang="en-US"/>
              <a:t>Edit Master text styles</a:t>
            </a:r>
          </a:p>
        </p:txBody>
      </p:sp>
      <p:sp>
        <p:nvSpPr>
          <p:cNvPr id="6" name="Content Placeholder 11"/>
          <p:cNvSpPr>
            <a:spLocks noGrp="1"/>
          </p:cNvSpPr>
          <p:nvPr>
            <p:ph sz="quarter" idx="11"/>
          </p:nvPr>
        </p:nvSpPr>
        <p:spPr>
          <a:xfrm>
            <a:off x="3711848" y="1705372"/>
            <a:ext cx="6224152" cy="3240000"/>
          </a:xfrm>
        </p:spPr>
        <p:txBody>
          <a:bodyPr>
            <a:normAutofit/>
          </a:bodyPr>
          <a:lstStyle>
            <a:lvl1pPr>
              <a:defRPr sz="1800">
                <a:latin typeface="+mn-lt"/>
              </a:defRPr>
            </a:lvl1pPr>
            <a:lvl2pPr>
              <a:defRPr sz="1500">
                <a:latin typeface="+mn-lt"/>
              </a:defRPr>
            </a:lvl2pPr>
            <a:lvl3pPr>
              <a:defRPr sz="1350">
                <a:latin typeface="+mn-lt"/>
              </a:defRPr>
            </a:lvl3pPr>
            <a:lvl4pPr>
              <a:defRPr sz="1200">
                <a:latin typeface="+mn-lt"/>
              </a:defRPr>
            </a:lvl4pPr>
            <a:lvl5pPr>
              <a:defRPr sz="1050">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4" name="Straight Connector 3"/>
          <p:cNvCxnSpPr/>
          <p:nvPr userDrawn="1"/>
        </p:nvCxnSpPr>
        <p:spPr>
          <a:xfrm>
            <a:off x="327472" y="1417340"/>
            <a:ext cx="9505056" cy="0"/>
          </a:xfrm>
          <a:prstGeom prst="line">
            <a:avLst/>
          </a:prstGeom>
          <a:ln w="28575">
            <a:solidFill>
              <a:srgbClr val="0E1B8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517330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6000" y="157202"/>
            <a:ext cx="9720000" cy="480053"/>
          </a:xfrm>
        </p:spPr>
        <p:txBody>
          <a:bodyPr anchor="t" anchorCtr="0">
            <a:noAutofit/>
          </a:bodyPr>
          <a:lstStyle>
            <a:lvl1pPr>
              <a:defRPr sz="2100" b="1">
                <a:solidFill>
                  <a:srgbClr val="0E1B8D"/>
                </a:solidFill>
                <a:latin typeface="+mj-lt"/>
              </a:defRPr>
            </a:lvl1pPr>
          </a:lstStyle>
          <a:p>
            <a:r>
              <a:rPr lang="en-US"/>
              <a:t>Click to edit Master title style</a:t>
            </a:r>
            <a:endParaRPr lang="en-GB" dirty="0"/>
          </a:p>
        </p:txBody>
      </p:sp>
      <p:sp>
        <p:nvSpPr>
          <p:cNvPr id="3" name="Content Placeholder 2"/>
          <p:cNvSpPr>
            <a:spLocks noGrp="1"/>
          </p:cNvSpPr>
          <p:nvPr>
            <p:ph idx="1"/>
          </p:nvPr>
        </p:nvSpPr>
        <p:spPr>
          <a:xfrm>
            <a:off x="216000" y="841276"/>
            <a:ext cx="9720000" cy="4404490"/>
          </a:xfrm>
        </p:spPr>
        <p:txBody>
          <a:bodyPr>
            <a:normAutofit/>
          </a:bodyPr>
          <a:lstStyle>
            <a:lvl1pPr marL="252434" indent="-252434">
              <a:spcBef>
                <a:spcPts val="417"/>
              </a:spcBef>
              <a:buSzPct val="90000"/>
              <a:defRPr sz="1800"/>
            </a:lvl1pPr>
            <a:lvl2pPr marL="493844" indent="-241412">
              <a:spcBef>
                <a:spcPts val="417"/>
              </a:spcBef>
              <a:buSzPct val="90000"/>
              <a:defRPr sz="1500"/>
            </a:lvl2pPr>
            <a:lvl3pPr marL="625022" indent="-131177">
              <a:spcBef>
                <a:spcPts val="417"/>
              </a:spcBef>
              <a:buFont typeface="Wingdings" panose="05000000000000000000" pitchFamily="2" charset="2"/>
              <a:buChar char="§"/>
              <a:defRPr sz="1350"/>
            </a:lvl3pPr>
            <a:lvl4pPr marL="805804" indent="-180783">
              <a:spcBef>
                <a:spcPts val="417"/>
              </a:spcBef>
              <a:buFont typeface="Arial" panose="020B0604020202020204" pitchFamily="34" charset="0"/>
              <a:buChar char="•"/>
              <a:defRPr sz="1200"/>
            </a:lvl4pPr>
            <a:lvl5pPr marL="936982" indent="-131177">
              <a:spcBef>
                <a:spcPts val="417"/>
              </a:spcBef>
              <a:defRPr sz="105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2660098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ZA"/>
          </a:p>
        </p:txBody>
      </p:sp>
    </p:spTree>
    <p:extLst>
      <p:ext uri="{BB962C8B-B14F-4D97-AF65-F5344CB8AC3E}">
        <p14:creationId xmlns:p14="http://schemas.microsoft.com/office/powerpoint/2010/main" xmlns="" val="22634149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p:cNvPicPr>
            <a:picLocks/>
          </p:cNvPicPr>
          <p:nvPr userDrawn="1"/>
        </p:nvPicPr>
        <p:blipFill rotWithShape="1">
          <a:blip r:embed="rId7" cstate="email">
            <a:extLst>
              <a:ext uri="{28A0092B-C50C-407E-A947-70E740481C1C}">
                <a14:useLocalDpi xmlns:a14="http://schemas.microsoft.com/office/drawing/2010/main" xmlns=""/>
              </a:ext>
            </a:extLst>
          </a:blip>
          <a:srcRect b="-1"/>
          <a:stretch/>
        </p:blipFill>
        <p:spPr>
          <a:xfrm>
            <a:off x="1" y="5438950"/>
            <a:ext cx="10159999" cy="276050"/>
          </a:xfrm>
          <a:prstGeom prst="rect">
            <a:avLst/>
          </a:prstGeom>
          <a:noFill/>
          <a:ln>
            <a:noFill/>
          </a:ln>
        </p:spPr>
      </p:pic>
      <p:sp>
        <p:nvSpPr>
          <p:cNvPr id="4" name="Rectangle 3"/>
          <p:cNvSpPr/>
          <p:nvPr userDrawn="1"/>
        </p:nvSpPr>
        <p:spPr>
          <a:xfrm>
            <a:off x="183456" y="5469253"/>
            <a:ext cx="1368152" cy="2085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ZA" sz="1400" dirty="0">
                <a:solidFill>
                  <a:schemeClr val="bg1"/>
                </a:solidFill>
                <a:latin typeface="+mn-lt"/>
                <a:cs typeface="Segoe UI" panose="020B0502040204020203" pitchFamily="34" charset="0"/>
              </a:rPr>
              <a:t>SITA SOC Ltd</a:t>
            </a:r>
            <a:endParaRPr lang="en-GB" sz="1400" dirty="0">
              <a:solidFill>
                <a:schemeClr val="bg1"/>
              </a:solidFill>
              <a:latin typeface="+mn-lt"/>
              <a:cs typeface="Segoe UI" panose="020B0502040204020203" pitchFamily="34" charset="0"/>
            </a:endParaRPr>
          </a:p>
        </p:txBody>
      </p:sp>
      <p:sp>
        <p:nvSpPr>
          <p:cNvPr id="2" name="Title Placeholder 1"/>
          <p:cNvSpPr>
            <a:spLocks noGrp="1"/>
          </p:cNvSpPr>
          <p:nvPr>
            <p:ph type="title"/>
          </p:nvPr>
        </p:nvSpPr>
        <p:spPr>
          <a:xfrm>
            <a:off x="216000" y="157200"/>
            <a:ext cx="9720000" cy="523220"/>
          </a:xfrm>
          <a:prstGeom prst="rect">
            <a:avLst/>
          </a:prstGeom>
          <a:noFill/>
          <a:ln cmpd="sng">
            <a:noFill/>
          </a:ln>
        </p:spPr>
        <p:txBody>
          <a:bodyPr vert="horz" lIns="91440" tIns="45720" rIns="91440" bIns="45720" rtlCol="0" anchor="t" anchorCtr="0">
            <a:normAutofit/>
          </a:bodyPr>
          <a:lstStyle/>
          <a:p>
            <a:r>
              <a:rPr lang="en-US"/>
              <a:t>Click to edit Master title style</a:t>
            </a:r>
            <a:endParaRPr lang="en-GB" dirty="0"/>
          </a:p>
        </p:txBody>
      </p:sp>
      <p:sp>
        <p:nvSpPr>
          <p:cNvPr id="3" name="Text Placeholder 2"/>
          <p:cNvSpPr>
            <a:spLocks noGrp="1"/>
          </p:cNvSpPr>
          <p:nvPr>
            <p:ph type="body" idx="1"/>
          </p:nvPr>
        </p:nvSpPr>
        <p:spPr>
          <a:xfrm>
            <a:off x="216000" y="834974"/>
            <a:ext cx="9720000" cy="447079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Slide Number"/>
          <p:cNvSpPr txBox="1">
            <a:spLocks/>
          </p:cNvSpPr>
          <p:nvPr/>
        </p:nvSpPr>
        <p:spPr>
          <a:xfrm>
            <a:off x="9472488" y="5469253"/>
            <a:ext cx="480054" cy="208569"/>
          </a:xfrm>
          <a:prstGeom prst="rect">
            <a:avLst/>
          </a:prstGeom>
        </p:spPr>
        <p:txBody>
          <a:bodyPr vert="horz" wrap="square" lIns="0" tIns="0" rIns="0" bIns="0" rtlCol="0" anchor="b">
            <a:noAutofit/>
          </a:bodyPr>
          <a:lstStyle>
            <a:defPPr>
              <a:defRPr lang="en-US"/>
            </a:defPPr>
            <a:lvl1pPr>
              <a:defRPr sz="1000" baseline="0">
                <a:latin typeface="+mn-lt"/>
              </a:defRPr>
            </a:lvl1pPr>
          </a:lstStyle>
          <a:p>
            <a:pPr algn="r" defTabSz="846625">
              <a:buClrTx/>
              <a:buSzTx/>
              <a:buFontTx/>
              <a:buNone/>
            </a:pPr>
            <a:fld id="{42C328C1-A84F-4A39-A664-DBA00541A8C6}" type="slidenum">
              <a:rPr lang="en-US" sz="1400" b="0" smtClean="0">
                <a:solidFill>
                  <a:schemeClr val="bg1"/>
                </a:solidFill>
                <a:latin typeface="Calibri" panose="020F0502020204030204" pitchFamily="34" charset="0"/>
                <a:ea typeface="ＭＳ Ｐゴシック"/>
              </a:rPr>
              <a:pPr algn="r" defTabSz="846625">
                <a:buClrTx/>
                <a:buSzTx/>
                <a:buFontTx/>
                <a:buNone/>
              </a:pPr>
              <a:t>‹#›</a:t>
            </a:fld>
            <a:endParaRPr lang="en-US" sz="1400" b="0" dirty="0">
              <a:solidFill>
                <a:schemeClr val="bg1"/>
              </a:solidFill>
              <a:latin typeface="Calibri" panose="020F0502020204030204" pitchFamily="34" charset="0"/>
              <a:ea typeface="ＭＳ Ｐゴシック"/>
            </a:endParaRPr>
          </a:p>
        </p:txBody>
      </p:sp>
    </p:spTree>
    <p:extLst>
      <p:ext uri="{BB962C8B-B14F-4D97-AF65-F5344CB8AC3E}">
        <p14:creationId xmlns:p14="http://schemas.microsoft.com/office/powerpoint/2010/main" xmlns="" val="1565168598"/>
      </p:ext>
    </p:extLst>
  </p:cSld>
  <p:clrMap bg1="lt1" tx1="dk1" bg2="lt2" tx2="dk2" accent1="accent1" accent2="accent2" accent3="accent3" accent4="accent4" accent5="accent5" accent6="accent6" hlink="hlink" folHlink="folHlink"/>
  <p:sldLayoutIdLst>
    <p:sldLayoutId id="2147483667" r:id="rId1"/>
    <p:sldLayoutId id="2147483651" r:id="rId2"/>
    <p:sldLayoutId id="2147483650" r:id="rId3"/>
    <p:sldLayoutId id="2147483660" r:id="rId4"/>
    <p:sldLayoutId id="2147483652" r:id="rId5"/>
  </p:sldLayoutIdLst>
  <p:hf hdr="0" ftr="0" dt="0"/>
  <p:txStyles>
    <p:titleStyle>
      <a:lvl1pPr algn="l" defTabSz="846625" rtl="0" eaLnBrk="1" latinLnBrk="0" hangingPunct="1">
        <a:spcBef>
          <a:spcPct val="0"/>
        </a:spcBef>
        <a:buNone/>
        <a:defRPr sz="2800" b="1" kern="1200">
          <a:solidFill>
            <a:srgbClr val="0E1B8D"/>
          </a:solidFill>
          <a:latin typeface="+mj-lt"/>
          <a:ea typeface="+mj-ea"/>
          <a:cs typeface="Segoe UI Semibold" panose="020B0702040204020203" pitchFamily="34" charset="0"/>
        </a:defRPr>
      </a:lvl1pPr>
    </p:titleStyle>
    <p:bodyStyle>
      <a:lvl1pPr marL="317485" indent="-317485" algn="l" defTabSz="846625" rtl="0" eaLnBrk="1" latinLnBrk="0" hangingPunct="1">
        <a:spcBef>
          <a:spcPts val="556"/>
        </a:spcBef>
        <a:buSzPct val="90000"/>
        <a:buFont typeface="Wingdings" panose="05000000000000000000" pitchFamily="2" charset="2"/>
        <a:buChar char="v"/>
        <a:defRPr sz="2400" kern="1200">
          <a:solidFill>
            <a:schemeClr val="tx1"/>
          </a:solidFill>
          <a:latin typeface="+mn-lt"/>
          <a:ea typeface="+mn-ea"/>
          <a:cs typeface="Segoe UI Light" panose="020B0502040204020203" pitchFamily="34" charset="0"/>
        </a:defRPr>
      </a:lvl1pPr>
      <a:lvl2pPr marL="658486" indent="-321895" algn="l" defTabSz="846625" rtl="0" eaLnBrk="1" latinLnBrk="0" hangingPunct="1">
        <a:spcBef>
          <a:spcPts val="556"/>
        </a:spcBef>
        <a:buSzPct val="90000"/>
        <a:buFont typeface="Wingdings" panose="05000000000000000000" pitchFamily="2" charset="2"/>
        <a:buChar char="Ø"/>
        <a:defRPr sz="2000" kern="1200">
          <a:solidFill>
            <a:schemeClr val="tx1"/>
          </a:solidFill>
          <a:latin typeface="+mn-lt"/>
          <a:ea typeface="+mn-ea"/>
          <a:cs typeface="Segoe UI Light" panose="020B0502040204020203" pitchFamily="34" charset="0"/>
        </a:defRPr>
      </a:lvl2pPr>
      <a:lvl3pPr marL="833396" indent="-174910" algn="l" defTabSz="846625" rtl="0" eaLnBrk="1" latinLnBrk="0" hangingPunct="1">
        <a:spcBef>
          <a:spcPts val="556"/>
        </a:spcBef>
        <a:buFont typeface="Wingdings" panose="05000000000000000000" pitchFamily="2" charset="2"/>
        <a:buChar char="§"/>
        <a:defRPr sz="1800" kern="1200">
          <a:solidFill>
            <a:schemeClr val="tx1"/>
          </a:solidFill>
          <a:latin typeface="+mn-lt"/>
          <a:ea typeface="+mn-ea"/>
          <a:cs typeface="Segoe UI Light" panose="020B0502040204020203" pitchFamily="34" charset="0"/>
        </a:defRPr>
      </a:lvl3pPr>
      <a:lvl4pPr marL="995078" indent="-161682" algn="l" defTabSz="846625" rtl="0" eaLnBrk="1" latinLnBrk="0" hangingPunct="1">
        <a:spcBef>
          <a:spcPts val="556"/>
        </a:spcBef>
        <a:buFont typeface="Arial" panose="020B0604020202020204" pitchFamily="34" charset="0"/>
        <a:buChar char="•"/>
        <a:defRPr sz="1600" kern="1200">
          <a:solidFill>
            <a:schemeClr val="tx1"/>
          </a:solidFill>
          <a:latin typeface="+mn-lt"/>
          <a:ea typeface="+mn-ea"/>
          <a:cs typeface="Segoe UI Light" panose="020B0502040204020203" pitchFamily="34" charset="0"/>
        </a:defRPr>
      </a:lvl4pPr>
      <a:lvl5pPr marL="1168518" indent="-173440" algn="l" defTabSz="846625" rtl="0" eaLnBrk="1" latinLnBrk="0" hangingPunct="1">
        <a:spcBef>
          <a:spcPts val="556"/>
        </a:spcBef>
        <a:buFont typeface="Arial" panose="020B0604020202020204" pitchFamily="34" charset="0"/>
        <a:buChar char="•"/>
        <a:defRPr sz="1400" kern="1200">
          <a:solidFill>
            <a:schemeClr val="tx1"/>
          </a:solidFill>
          <a:latin typeface="+mn-lt"/>
          <a:ea typeface="+mn-ea"/>
          <a:cs typeface="Segoe UI Light" panose="020B0502040204020203" pitchFamily="34" charset="0"/>
        </a:defRPr>
      </a:lvl5pPr>
      <a:lvl6pPr marL="2328217" indent="-211656" algn="l" defTabSz="846625" rtl="0" eaLnBrk="1" latinLnBrk="0" hangingPunct="1">
        <a:spcBef>
          <a:spcPct val="20000"/>
        </a:spcBef>
        <a:buFont typeface="Arial" panose="020B0604020202020204" pitchFamily="34" charset="0"/>
        <a:buChar char="•"/>
        <a:defRPr sz="1852" kern="1200">
          <a:solidFill>
            <a:schemeClr val="tx1"/>
          </a:solidFill>
          <a:latin typeface="+mn-lt"/>
          <a:ea typeface="+mn-ea"/>
          <a:cs typeface="+mn-cs"/>
        </a:defRPr>
      </a:lvl6pPr>
      <a:lvl7pPr marL="2751529" indent="-211656" algn="l" defTabSz="846625" rtl="0" eaLnBrk="1" latinLnBrk="0" hangingPunct="1">
        <a:spcBef>
          <a:spcPct val="20000"/>
        </a:spcBef>
        <a:buFont typeface="Arial" panose="020B0604020202020204" pitchFamily="34" charset="0"/>
        <a:buChar char="•"/>
        <a:defRPr sz="1852" kern="1200">
          <a:solidFill>
            <a:schemeClr val="tx1"/>
          </a:solidFill>
          <a:latin typeface="+mn-lt"/>
          <a:ea typeface="+mn-ea"/>
          <a:cs typeface="+mn-cs"/>
        </a:defRPr>
      </a:lvl7pPr>
      <a:lvl8pPr marL="3174842" indent="-211656" algn="l" defTabSz="846625" rtl="0" eaLnBrk="1" latinLnBrk="0" hangingPunct="1">
        <a:spcBef>
          <a:spcPct val="20000"/>
        </a:spcBef>
        <a:buFont typeface="Arial" panose="020B0604020202020204" pitchFamily="34" charset="0"/>
        <a:buChar char="•"/>
        <a:defRPr sz="1852" kern="1200">
          <a:solidFill>
            <a:schemeClr val="tx1"/>
          </a:solidFill>
          <a:latin typeface="+mn-lt"/>
          <a:ea typeface="+mn-ea"/>
          <a:cs typeface="+mn-cs"/>
        </a:defRPr>
      </a:lvl8pPr>
      <a:lvl9pPr marL="3598153" indent="-211656" algn="l" defTabSz="846625" rtl="0" eaLnBrk="1" latinLnBrk="0" hangingPunct="1">
        <a:spcBef>
          <a:spcPct val="20000"/>
        </a:spcBef>
        <a:buFont typeface="Arial" panose="020B0604020202020204" pitchFamily="34" charset="0"/>
        <a:buChar char="•"/>
        <a:defRPr sz="1852" kern="1200">
          <a:solidFill>
            <a:schemeClr val="tx1"/>
          </a:solidFill>
          <a:latin typeface="+mn-lt"/>
          <a:ea typeface="+mn-ea"/>
          <a:cs typeface="+mn-cs"/>
        </a:defRPr>
      </a:lvl9pPr>
    </p:bodyStyle>
    <p:otherStyle>
      <a:defPPr>
        <a:defRPr lang="en-US"/>
      </a:defPPr>
      <a:lvl1pPr marL="0" algn="l" defTabSz="846625" rtl="0" eaLnBrk="1" latinLnBrk="0" hangingPunct="1">
        <a:defRPr sz="1667" kern="1200">
          <a:solidFill>
            <a:schemeClr val="tx1"/>
          </a:solidFill>
          <a:latin typeface="+mn-lt"/>
          <a:ea typeface="+mn-ea"/>
          <a:cs typeface="+mn-cs"/>
        </a:defRPr>
      </a:lvl1pPr>
      <a:lvl2pPr marL="423312" algn="l" defTabSz="846625" rtl="0" eaLnBrk="1" latinLnBrk="0" hangingPunct="1">
        <a:defRPr sz="1667" kern="1200">
          <a:solidFill>
            <a:schemeClr val="tx1"/>
          </a:solidFill>
          <a:latin typeface="+mn-lt"/>
          <a:ea typeface="+mn-ea"/>
          <a:cs typeface="+mn-cs"/>
        </a:defRPr>
      </a:lvl2pPr>
      <a:lvl3pPr marL="846625" algn="l" defTabSz="846625" rtl="0" eaLnBrk="1" latinLnBrk="0" hangingPunct="1">
        <a:defRPr sz="1667" kern="1200">
          <a:solidFill>
            <a:schemeClr val="tx1"/>
          </a:solidFill>
          <a:latin typeface="+mn-lt"/>
          <a:ea typeface="+mn-ea"/>
          <a:cs typeface="+mn-cs"/>
        </a:defRPr>
      </a:lvl3pPr>
      <a:lvl4pPr marL="1269936" algn="l" defTabSz="846625" rtl="0" eaLnBrk="1" latinLnBrk="0" hangingPunct="1">
        <a:defRPr sz="1667" kern="1200">
          <a:solidFill>
            <a:schemeClr val="tx1"/>
          </a:solidFill>
          <a:latin typeface="+mn-lt"/>
          <a:ea typeface="+mn-ea"/>
          <a:cs typeface="+mn-cs"/>
        </a:defRPr>
      </a:lvl4pPr>
      <a:lvl5pPr marL="1693249" algn="l" defTabSz="846625" rtl="0" eaLnBrk="1" latinLnBrk="0" hangingPunct="1">
        <a:defRPr sz="1667" kern="1200">
          <a:solidFill>
            <a:schemeClr val="tx1"/>
          </a:solidFill>
          <a:latin typeface="+mn-lt"/>
          <a:ea typeface="+mn-ea"/>
          <a:cs typeface="+mn-cs"/>
        </a:defRPr>
      </a:lvl5pPr>
      <a:lvl6pPr marL="2116561" algn="l" defTabSz="846625" rtl="0" eaLnBrk="1" latinLnBrk="0" hangingPunct="1">
        <a:defRPr sz="1667" kern="1200">
          <a:solidFill>
            <a:schemeClr val="tx1"/>
          </a:solidFill>
          <a:latin typeface="+mn-lt"/>
          <a:ea typeface="+mn-ea"/>
          <a:cs typeface="+mn-cs"/>
        </a:defRPr>
      </a:lvl6pPr>
      <a:lvl7pPr marL="2539873" algn="l" defTabSz="846625" rtl="0" eaLnBrk="1" latinLnBrk="0" hangingPunct="1">
        <a:defRPr sz="1667" kern="1200">
          <a:solidFill>
            <a:schemeClr val="tx1"/>
          </a:solidFill>
          <a:latin typeface="+mn-lt"/>
          <a:ea typeface="+mn-ea"/>
          <a:cs typeface="+mn-cs"/>
        </a:defRPr>
      </a:lvl7pPr>
      <a:lvl8pPr marL="2963185" algn="l" defTabSz="846625" rtl="0" eaLnBrk="1" latinLnBrk="0" hangingPunct="1">
        <a:defRPr sz="1667" kern="1200">
          <a:solidFill>
            <a:schemeClr val="tx1"/>
          </a:solidFill>
          <a:latin typeface="+mn-lt"/>
          <a:ea typeface="+mn-ea"/>
          <a:cs typeface="+mn-cs"/>
        </a:defRPr>
      </a:lvl8pPr>
      <a:lvl9pPr marL="3386497" algn="l" defTabSz="846625" rtl="0" eaLnBrk="1" latinLnBrk="0" hangingPunct="1">
        <a:defRPr sz="1667"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p:cNvPicPr>
            <a:picLocks/>
          </p:cNvPicPr>
          <p:nvPr userDrawn="1"/>
        </p:nvPicPr>
        <p:blipFill rotWithShape="1">
          <a:blip r:embed="rId7" cstate="email">
            <a:extLst>
              <a:ext uri="{28A0092B-C50C-407E-A947-70E740481C1C}">
                <a14:useLocalDpi xmlns:a14="http://schemas.microsoft.com/office/drawing/2010/main" xmlns=""/>
              </a:ext>
            </a:extLst>
          </a:blip>
          <a:srcRect b="-1"/>
          <a:stretch/>
        </p:blipFill>
        <p:spPr>
          <a:xfrm>
            <a:off x="2" y="5438950"/>
            <a:ext cx="10159999" cy="276050"/>
          </a:xfrm>
          <a:prstGeom prst="rect">
            <a:avLst/>
          </a:prstGeom>
          <a:noFill/>
          <a:ln>
            <a:noFill/>
          </a:ln>
        </p:spPr>
      </p:pic>
      <p:sp>
        <p:nvSpPr>
          <p:cNvPr id="4" name="Rectangle 3"/>
          <p:cNvSpPr/>
          <p:nvPr userDrawn="1"/>
        </p:nvSpPr>
        <p:spPr>
          <a:xfrm>
            <a:off x="183456" y="5469254"/>
            <a:ext cx="1368152" cy="2085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1050" dirty="0">
                <a:solidFill>
                  <a:prstClr val="white"/>
                </a:solidFill>
                <a:cs typeface="Segoe UI" panose="020B0502040204020203" pitchFamily="34" charset="0"/>
              </a:rPr>
              <a:t>SITA SOC Ltd</a:t>
            </a:r>
            <a:endParaRPr lang="en-GB" sz="1050" dirty="0">
              <a:solidFill>
                <a:prstClr val="white"/>
              </a:solidFill>
              <a:cs typeface="Segoe UI" panose="020B0502040204020203" pitchFamily="34" charset="0"/>
            </a:endParaRPr>
          </a:p>
        </p:txBody>
      </p:sp>
      <p:sp>
        <p:nvSpPr>
          <p:cNvPr id="2" name="Title Placeholder 1"/>
          <p:cNvSpPr>
            <a:spLocks noGrp="1"/>
          </p:cNvSpPr>
          <p:nvPr>
            <p:ph type="title"/>
          </p:nvPr>
        </p:nvSpPr>
        <p:spPr>
          <a:xfrm>
            <a:off x="216000" y="157200"/>
            <a:ext cx="9720000" cy="523220"/>
          </a:xfrm>
          <a:prstGeom prst="rect">
            <a:avLst/>
          </a:prstGeom>
          <a:noFill/>
          <a:ln cmpd="sng">
            <a:noFill/>
          </a:ln>
        </p:spPr>
        <p:txBody>
          <a:bodyPr vert="horz" lIns="91440" tIns="45720" rIns="91440" bIns="45720" rtlCol="0" anchor="t" anchorCtr="0">
            <a:normAutofit/>
          </a:bodyPr>
          <a:lstStyle/>
          <a:p>
            <a:r>
              <a:rPr lang="en-US"/>
              <a:t>Click to edit Master title style</a:t>
            </a:r>
            <a:endParaRPr lang="en-GB" dirty="0"/>
          </a:p>
        </p:txBody>
      </p:sp>
      <p:sp>
        <p:nvSpPr>
          <p:cNvPr id="3" name="Text Placeholder 2"/>
          <p:cNvSpPr>
            <a:spLocks noGrp="1"/>
          </p:cNvSpPr>
          <p:nvPr>
            <p:ph type="body" idx="1"/>
          </p:nvPr>
        </p:nvSpPr>
        <p:spPr>
          <a:xfrm>
            <a:off x="216000" y="834975"/>
            <a:ext cx="9720000" cy="447079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Slide Number"/>
          <p:cNvSpPr txBox="1">
            <a:spLocks/>
          </p:cNvSpPr>
          <p:nvPr/>
        </p:nvSpPr>
        <p:spPr>
          <a:xfrm>
            <a:off x="9472489" y="5469254"/>
            <a:ext cx="480054" cy="208569"/>
          </a:xfrm>
          <a:prstGeom prst="rect">
            <a:avLst/>
          </a:prstGeom>
        </p:spPr>
        <p:txBody>
          <a:bodyPr vert="horz" wrap="square" lIns="0" tIns="0" rIns="0" bIns="0" rtlCol="0" anchor="b">
            <a:noAutofit/>
          </a:bodyPr>
          <a:lstStyle>
            <a:defPPr>
              <a:defRPr lang="en-US"/>
            </a:defPPr>
            <a:lvl1pPr>
              <a:defRPr sz="1000" baseline="0">
                <a:latin typeface="+mn-lt"/>
              </a:defRPr>
            </a:lvl1pPr>
          </a:lstStyle>
          <a:p>
            <a:pPr algn="r" defTabSz="634944"/>
            <a:fld id="{42C328C1-A84F-4A39-A664-DBA00541A8C6}" type="slidenum">
              <a:rPr lang="en-US" sz="1050" smtClean="0">
                <a:solidFill>
                  <a:prstClr val="white"/>
                </a:solidFill>
                <a:latin typeface="Calibri" panose="020F0502020204030204" pitchFamily="34" charset="0"/>
                <a:ea typeface="ＭＳ Ｐゴシック"/>
              </a:rPr>
              <a:pPr algn="r" defTabSz="634944"/>
              <a:t>‹#›</a:t>
            </a:fld>
            <a:endParaRPr lang="en-US" sz="1050" dirty="0">
              <a:solidFill>
                <a:prstClr val="white"/>
              </a:solidFill>
              <a:latin typeface="Calibri" panose="020F0502020204030204" pitchFamily="34" charset="0"/>
              <a:ea typeface="ＭＳ Ｐゴシック"/>
            </a:endParaRPr>
          </a:p>
        </p:txBody>
      </p:sp>
    </p:spTree>
    <p:extLst>
      <p:ext uri="{BB962C8B-B14F-4D97-AF65-F5344CB8AC3E}">
        <p14:creationId xmlns:p14="http://schemas.microsoft.com/office/powerpoint/2010/main" xmlns="" val="1825918397"/>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Lst>
  <p:hf hdr="0" ftr="0" dt="0"/>
  <p:txStyles>
    <p:titleStyle>
      <a:lvl1pPr algn="l" defTabSz="634944" rtl="0" eaLnBrk="1" latinLnBrk="0" hangingPunct="1">
        <a:spcBef>
          <a:spcPct val="0"/>
        </a:spcBef>
        <a:buNone/>
        <a:defRPr sz="2100" b="1" kern="1200">
          <a:solidFill>
            <a:srgbClr val="0E1B8D"/>
          </a:solidFill>
          <a:latin typeface="+mj-lt"/>
          <a:ea typeface="+mj-ea"/>
          <a:cs typeface="Segoe UI Semibold" panose="020B0702040204020203" pitchFamily="34" charset="0"/>
        </a:defRPr>
      </a:lvl1pPr>
    </p:titleStyle>
    <p:bodyStyle>
      <a:lvl1pPr marL="238105" indent="-238105" algn="l" defTabSz="634944" rtl="0" eaLnBrk="1" latinLnBrk="0" hangingPunct="1">
        <a:spcBef>
          <a:spcPts val="417"/>
        </a:spcBef>
        <a:buSzPct val="90000"/>
        <a:buFont typeface="Wingdings" panose="05000000000000000000" pitchFamily="2" charset="2"/>
        <a:buChar char="v"/>
        <a:defRPr sz="1800" kern="1200">
          <a:solidFill>
            <a:schemeClr val="tx1"/>
          </a:solidFill>
          <a:latin typeface="+mn-lt"/>
          <a:ea typeface="+mn-ea"/>
          <a:cs typeface="Segoe UI Light" panose="020B0502040204020203" pitchFamily="34" charset="0"/>
        </a:defRPr>
      </a:lvl1pPr>
      <a:lvl2pPr marL="493844" indent="-241412" algn="l" defTabSz="634944" rtl="0" eaLnBrk="1" latinLnBrk="0" hangingPunct="1">
        <a:spcBef>
          <a:spcPts val="417"/>
        </a:spcBef>
        <a:buSzPct val="90000"/>
        <a:buFont typeface="Wingdings" panose="05000000000000000000" pitchFamily="2" charset="2"/>
        <a:buChar char="Ø"/>
        <a:defRPr sz="1500" kern="1200">
          <a:solidFill>
            <a:schemeClr val="tx1"/>
          </a:solidFill>
          <a:latin typeface="+mn-lt"/>
          <a:ea typeface="+mn-ea"/>
          <a:cs typeface="Segoe UI Light" panose="020B0502040204020203" pitchFamily="34" charset="0"/>
        </a:defRPr>
      </a:lvl2pPr>
      <a:lvl3pPr marL="625022" indent="-131177" algn="l" defTabSz="634944" rtl="0" eaLnBrk="1" latinLnBrk="0" hangingPunct="1">
        <a:spcBef>
          <a:spcPts val="417"/>
        </a:spcBef>
        <a:buFont typeface="Wingdings" panose="05000000000000000000" pitchFamily="2" charset="2"/>
        <a:buChar char="§"/>
        <a:defRPr sz="1350" kern="1200">
          <a:solidFill>
            <a:schemeClr val="tx1"/>
          </a:solidFill>
          <a:latin typeface="+mn-lt"/>
          <a:ea typeface="+mn-ea"/>
          <a:cs typeface="Segoe UI Light" panose="020B0502040204020203" pitchFamily="34" charset="0"/>
        </a:defRPr>
      </a:lvl3pPr>
      <a:lvl4pPr marL="746278" indent="-121257" algn="l" defTabSz="634944" rtl="0" eaLnBrk="1" latinLnBrk="0" hangingPunct="1">
        <a:spcBef>
          <a:spcPts val="417"/>
        </a:spcBef>
        <a:buFont typeface="Arial" panose="020B0604020202020204" pitchFamily="34" charset="0"/>
        <a:buChar char="•"/>
        <a:defRPr sz="1200" kern="1200">
          <a:solidFill>
            <a:schemeClr val="tx1"/>
          </a:solidFill>
          <a:latin typeface="+mn-lt"/>
          <a:ea typeface="+mn-ea"/>
          <a:cs typeface="Segoe UI Light" panose="020B0502040204020203" pitchFamily="34" charset="0"/>
        </a:defRPr>
      </a:lvl4pPr>
      <a:lvl5pPr marL="876353" indent="-130075" algn="l" defTabSz="634944" rtl="0" eaLnBrk="1" latinLnBrk="0" hangingPunct="1">
        <a:spcBef>
          <a:spcPts val="417"/>
        </a:spcBef>
        <a:buFont typeface="Arial" panose="020B0604020202020204" pitchFamily="34" charset="0"/>
        <a:buChar char="•"/>
        <a:defRPr sz="1050" kern="1200">
          <a:solidFill>
            <a:schemeClr val="tx1"/>
          </a:solidFill>
          <a:latin typeface="+mn-lt"/>
          <a:ea typeface="+mn-ea"/>
          <a:cs typeface="Segoe UI Light" panose="020B0502040204020203" pitchFamily="34" charset="0"/>
        </a:defRPr>
      </a:lvl5pPr>
      <a:lvl6pPr marL="1746093" indent="-158735" algn="l" defTabSz="634944" rtl="0" eaLnBrk="1" latinLnBrk="0" hangingPunct="1">
        <a:spcBef>
          <a:spcPct val="20000"/>
        </a:spcBef>
        <a:buFont typeface="Arial" panose="020B0604020202020204" pitchFamily="34" charset="0"/>
        <a:buChar char="•"/>
        <a:defRPr sz="1389" kern="1200">
          <a:solidFill>
            <a:schemeClr val="tx1"/>
          </a:solidFill>
          <a:latin typeface="+mn-lt"/>
          <a:ea typeface="+mn-ea"/>
          <a:cs typeface="+mn-cs"/>
        </a:defRPr>
      </a:lvl6pPr>
      <a:lvl7pPr marL="2063564" indent="-158735" algn="l" defTabSz="634944" rtl="0" eaLnBrk="1" latinLnBrk="0" hangingPunct="1">
        <a:spcBef>
          <a:spcPct val="20000"/>
        </a:spcBef>
        <a:buFont typeface="Arial" panose="020B0604020202020204" pitchFamily="34" charset="0"/>
        <a:buChar char="•"/>
        <a:defRPr sz="1389" kern="1200">
          <a:solidFill>
            <a:schemeClr val="tx1"/>
          </a:solidFill>
          <a:latin typeface="+mn-lt"/>
          <a:ea typeface="+mn-ea"/>
          <a:cs typeface="+mn-cs"/>
        </a:defRPr>
      </a:lvl7pPr>
      <a:lvl8pPr marL="2381036" indent="-158735" algn="l" defTabSz="634944" rtl="0" eaLnBrk="1" latinLnBrk="0" hangingPunct="1">
        <a:spcBef>
          <a:spcPct val="20000"/>
        </a:spcBef>
        <a:buFont typeface="Arial" panose="020B0604020202020204" pitchFamily="34" charset="0"/>
        <a:buChar char="•"/>
        <a:defRPr sz="1389" kern="1200">
          <a:solidFill>
            <a:schemeClr val="tx1"/>
          </a:solidFill>
          <a:latin typeface="+mn-lt"/>
          <a:ea typeface="+mn-ea"/>
          <a:cs typeface="+mn-cs"/>
        </a:defRPr>
      </a:lvl8pPr>
      <a:lvl9pPr marL="2698507" indent="-158735" algn="l" defTabSz="634944" rtl="0" eaLnBrk="1" latinLnBrk="0" hangingPunct="1">
        <a:spcBef>
          <a:spcPct val="20000"/>
        </a:spcBef>
        <a:buFont typeface="Arial" panose="020B0604020202020204" pitchFamily="34" charset="0"/>
        <a:buChar char="•"/>
        <a:defRPr sz="1389" kern="1200">
          <a:solidFill>
            <a:schemeClr val="tx1"/>
          </a:solidFill>
          <a:latin typeface="+mn-lt"/>
          <a:ea typeface="+mn-ea"/>
          <a:cs typeface="+mn-cs"/>
        </a:defRPr>
      </a:lvl9pPr>
    </p:bodyStyle>
    <p:otherStyle>
      <a:defPPr>
        <a:defRPr lang="en-US"/>
      </a:defPPr>
      <a:lvl1pPr marL="0" algn="l" defTabSz="634944" rtl="0" eaLnBrk="1" latinLnBrk="0" hangingPunct="1">
        <a:defRPr sz="1250" kern="1200">
          <a:solidFill>
            <a:schemeClr val="tx1"/>
          </a:solidFill>
          <a:latin typeface="+mn-lt"/>
          <a:ea typeface="+mn-ea"/>
          <a:cs typeface="+mn-cs"/>
        </a:defRPr>
      </a:lvl1pPr>
      <a:lvl2pPr marL="317471" algn="l" defTabSz="634944" rtl="0" eaLnBrk="1" latinLnBrk="0" hangingPunct="1">
        <a:defRPr sz="1250" kern="1200">
          <a:solidFill>
            <a:schemeClr val="tx1"/>
          </a:solidFill>
          <a:latin typeface="+mn-lt"/>
          <a:ea typeface="+mn-ea"/>
          <a:cs typeface="+mn-cs"/>
        </a:defRPr>
      </a:lvl2pPr>
      <a:lvl3pPr marL="634944" algn="l" defTabSz="634944" rtl="0" eaLnBrk="1" latinLnBrk="0" hangingPunct="1">
        <a:defRPr sz="1250" kern="1200">
          <a:solidFill>
            <a:schemeClr val="tx1"/>
          </a:solidFill>
          <a:latin typeface="+mn-lt"/>
          <a:ea typeface="+mn-ea"/>
          <a:cs typeface="+mn-cs"/>
        </a:defRPr>
      </a:lvl3pPr>
      <a:lvl4pPr marL="952414" algn="l" defTabSz="634944" rtl="0" eaLnBrk="1" latinLnBrk="0" hangingPunct="1">
        <a:defRPr sz="1250" kern="1200">
          <a:solidFill>
            <a:schemeClr val="tx1"/>
          </a:solidFill>
          <a:latin typeface="+mn-lt"/>
          <a:ea typeface="+mn-ea"/>
          <a:cs typeface="+mn-cs"/>
        </a:defRPr>
      </a:lvl4pPr>
      <a:lvl5pPr marL="1269886" algn="l" defTabSz="634944" rtl="0" eaLnBrk="1" latinLnBrk="0" hangingPunct="1">
        <a:defRPr sz="1250" kern="1200">
          <a:solidFill>
            <a:schemeClr val="tx1"/>
          </a:solidFill>
          <a:latin typeface="+mn-lt"/>
          <a:ea typeface="+mn-ea"/>
          <a:cs typeface="+mn-cs"/>
        </a:defRPr>
      </a:lvl5pPr>
      <a:lvl6pPr marL="1587357" algn="l" defTabSz="634944" rtl="0" eaLnBrk="1" latinLnBrk="0" hangingPunct="1">
        <a:defRPr sz="1250" kern="1200">
          <a:solidFill>
            <a:schemeClr val="tx1"/>
          </a:solidFill>
          <a:latin typeface="+mn-lt"/>
          <a:ea typeface="+mn-ea"/>
          <a:cs typeface="+mn-cs"/>
        </a:defRPr>
      </a:lvl6pPr>
      <a:lvl7pPr marL="1904829" algn="l" defTabSz="634944" rtl="0" eaLnBrk="1" latinLnBrk="0" hangingPunct="1">
        <a:defRPr sz="1250" kern="1200">
          <a:solidFill>
            <a:schemeClr val="tx1"/>
          </a:solidFill>
          <a:latin typeface="+mn-lt"/>
          <a:ea typeface="+mn-ea"/>
          <a:cs typeface="+mn-cs"/>
        </a:defRPr>
      </a:lvl7pPr>
      <a:lvl8pPr marL="2222300" algn="l" defTabSz="634944" rtl="0" eaLnBrk="1" latinLnBrk="0" hangingPunct="1">
        <a:defRPr sz="1250" kern="1200">
          <a:solidFill>
            <a:schemeClr val="tx1"/>
          </a:solidFill>
          <a:latin typeface="+mn-lt"/>
          <a:ea typeface="+mn-ea"/>
          <a:cs typeface="+mn-cs"/>
        </a:defRPr>
      </a:lvl8pPr>
      <a:lvl9pPr marL="2539771" algn="l" defTabSz="634944" rtl="0" eaLnBrk="1" latinLnBrk="0" hangingPunct="1">
        <a:defRPr sz="12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63777" y="769268"/>
            <a:ext cx="6617332" cy="2592288"/>
          </a:xfrm>
        </p:spPr>
        <p:txBody>
          <a:bodyPr>
            <a:normAutofit/>
          </a:bodyPr>
          <a:lstStyle/>
          <a:p>
            <a:r>
              <a:rPr lang="en-US" dirty="0"/>
              <a:t>SITA Commitment to Backlog Day Zero, Backlog Reduction Planning and SITA Role in the New Exam System</a:t>
            </a:r>
          </a:p>
        </p:txBody>
      </p:sp>
      <p:sp>
        <p:nvSpPr>
          <p:cNvPr id="3" name="Subtitle 2"/>
          <p:cNvSpPr>
            <a:spLocks noGrp="1"/>
          </p:cNvSpPr>
          <p:nvPr>
            <p:ph type="subTitle" idx="1"/>
          </p:nvPr>
        </p:nvSpPr>
        <p:spPr>
          <a:xfrm>
            <a:off x="3783854" y="4153644"/>
            <a:ext cx="5897254" cy="1487983"/>
          </a:xfrm>
        </p:spPr>
        <p:txBody>
          <a:bodyPr>
            <a:normAutofit/>
          </a:bodyPr>
          <a:lstStyle/>
          <a:p>
            <a:r>
              <a:rPr lang="en-ZA" dirty="0"/>
              <a:t>18 February 2020</a:t>
            </a:r>
            <a:endParaRPr lang="en-GB" dirty="0"/>
          </a:p>
        </p:txBody>
      </p:sp>
    </p:spTree>
    <p:extLst>
      <p:ext uri="{BB962C8B-B14F-4D97-AF65-F5344CB8AC3E}">
        <p14:creationId xmlns:p14="http://schemas.microsoft.com/office/powerpoint/2010/main" xmlns="" val="1363986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0B527B7-9761-452B-AEAE-A61EBD7CA8FE}"/>
              </a:ext>
            </a:extLst>
          </p:cNvPr>
          <p:cNvSpPr/>
          <p:nvPr/>
        </p:nvSpPr>
        <p:spPr>
          <a:xfrm>
            <a:off x="183456" y="1045086"/>
            <a:ext cx="2769705" cy="480053"/>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rgbClr val="000000"/>
                </a:solidFill>
              </a:rPr>
              <a:t>NATED Engineering Studies</a:t>
            </a:r>
            <a:endParaRPr lang="en-ZA" sz="1200" b="1" dirty="0">
              <a:solidFill>
                <a:srgbClr val="000000"/>
              </a:solidFill>
            </a:endParaRPr>
          </a:p>
        </p:txBody>
      </p:sp>
      <p:sp>
        <p:nvSpPr>
          <p:cNvPr id="81" name="Rectangle 80">
            <a:extLst>
              <a:ext uri="{FF2B5EF4-FFF2-40B4-BE49-F238E27FC236}">
                <a16:creationId xmlns:a16="http://schemas.microsoft.com/office/drawing/2014/main" xmlns="" id="{4C950EC6-A0E3-4DC8-AFA3-78F56756DAC9}"/>
              </a:ext>
            </a:extLst>
          </p:cNvPr>
          <p:cNvSpPr/>
          <p:nvPr/>
        </p:nvSpPr>
        <p:spPr>
          <a:xfrm>
            <a:off x="7663190" y="990518"/>
            <a:ext cx="2413826" cy="3397749"/>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80" name="Rectangle 79">
            <a:extLst>
              <a:ext uri="{FF2B5EF4-FFF2-40B4-BE49-F238E27FC236}">
                <a16:creationId xmlns:a16="http://schemas.microsoft.com/office/drawing/2014/main" xmlns="" id="{2555103D-FE81-4A2D-AFB9-CDDB2E339375}"/>
              </a:ext>
            </a:extLst>
          </p:cNvPr>
          <p:cNvSpPr/>
          <p:nvPr/>
        </p:nvSpPr>
        <p:spPr>
          <a:xfrm>
            <a:off x="5430941" y="989497"/>
            <a:ext cx="2241348" cy="3397749"/>
          </a:xfrm>
          <a:prstGeom prst="rect">
            <a:avLst/>
          </a:prstGeom>
          <a:solidFill>
            <a:srgbClr val="FFFF99">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79" name="Rectangle 78">
            <a:extLst>
              <a:ext uri="{FF2B5EF4-FFF2-40B4-BE49-F238E27FC236}">
                <a16:creationId xmlns:a16="http://schemas.microsoft.com/office/drawing/2014/main" xmlns="" id="{09C7DFD3-9187-4E9A-9E80-0907A3217678}"/>
              </a:ext>
            </a:extLst>
          </p:cNvPr>
          <p:cNvSpPr/>
          <p:nvPr/>
        </p:nvSpPr>
        <p:spPr>
          <a:xfrm>
            <a:off x="3247140" y="990518"/>
            <a:ext cx="2170517" cy="3397749"/>
          </a:xfrm>
          <a:prstGeom prst="rect">
            <a:avLst/>
          </a:prstGeom>
          <a:solidFill>
            <a:srgbClr val="FFFF9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4" name="Title 3"/>
          <p:cNvSpPr>
            <a:spLocks noGrp="1"/>
          </p:cNvSpPr>
          <p:nvPr>
            <p:ph type="title"/>
          </p:nvPr>
        </p:nvSpPr>
        <p:spPr/>
        <p:txBody>
          <a:bodyPr/>
          <a:lstStyle/>
          <a:p>
            <a:r>
              <a:rPr lang="en-US" dirty="0"/>
              <a:t>Milestone Planning: NATED Engineering Studies</a:t>
            </a:r>
          </a:p>
        </p:txBody>
      </p:sp>
      <p:cxnSp>
        <p:nvCxnSpPr>
          <p:cNvPr id="9" name="Straight Connector 8">
            <a:extLst>
              <a:ext uri="{FF2B5EF4-FFF2-40B4-BE49-F238E27FC236}">
                <a16:creationId xmlns:a16="http://schemas.microsoft.com/office/drawing/2014/main" xmlns="" id="{FC09B08D-F87B-46C4-BA18-21875ABDFA60}"/>
              </a:ext>
            </a:extLst>
          </p:cNvPr>
          <p:cNvCxnSpPr/>
          <p:nvPr/>
        </p:nvCxnSpPr>
        <p:spPr>
          <a:xfrm>
            <a:off x="3279800"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xmlns="" id="{503749F2-023F-45B9-94D6-93C0B48785B1}"/>
              </a:ext>
            </a:extLst>
          </p:cNvPr>
          <p:cNvCxnSpPr/>
          <p:nvPr/>
        </p:nvCxnSpPr>
        <p:spPr>
          <a:xfrm>
            <a:off x="3711848"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xmlns="" id="{4CC1BA58-D33A-4C17-AFCF-F66CB316C2CC}"/>
              </a:ext>
            </a:extLst>
          </p:cNvPr>
          <p:cNvCxnSpPr/>
          <p:nvPr/>
        </p:nvCxnSpPr>
        <p:spPr>
          <a:xfrm>
            <a:off x="4143896"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xmlns="" id="{B4B54406-E972-4B96-99B0-1E90AC7B078B}"/>
              </a:ext>
            </a:extLst>
          </p:cNvPr>
          <p:cNvCxnSpPr/>
          <p:nvPr/>
        </p:nvCxnSpPr>
        <p:spPr>
          <a:xfrm>
            <a:off x="4575944"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xmlns="" id="{4752DADD-E809-482E-AC03-39E2CD0BD333}"/>
              </a:ext>
            </a:extLst>
          </p:cNvPr>
          <p:cNvCxnSpPr/>
          <p:nvPr/>
        </p:nvCxnSpPr>
        <p:spPr>
          <a:xfrm>
            <a:off x="5007992"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xmlns="" id="{0A63FCF7-6E40-4AEE-9DD3-5922F0B7F784}"/>
              </a:ext>
            </a:extLst>
          </p:cNvPr>
          <p:cNvCxnSpPr/>
          <p:nvPr/>
        </p:nvCxnSpPr>
        <p:spPr>
          <a:xfrm>
            <a:off x="5440040"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xmlns="" id="{FC3532FA-98D7-417A-A7A3-D3AAAED4579A}"/>
              </a:ext>
            </a:extLst>
          </p:cNvPr>
          <p:cNvCxnSpPr/>
          <p:nvPr/>
        </p:nvCxnSpPr>
        <p:spPr>
          <a:xfrm>
            <a:off x="5872088" y="1022457"/>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xmlns="" id="{042D6FA0-8F0A-4BFB-87C4-ED64079DC85C}"/>
              </a:ext>
            </a:extLst>
          </p:cNvPr>
          <p:cNvCxnSpPr/>
          <p:nvPr/>
        </p:nvCxnSpPr>
        <p:spPr>
          <a:xfrm>
            <a:off x="6304136"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xmlns="" id="{2C310C8D-2828-487D-8E37-AE9E8B6A5006}"/>
              </a:ext>
            </a:extLst>
          </p:cNvPr>
          <p:cNvCxnSpPr/>
          <p:nvPr/>
        </p:nvCxnSpPr>
        <p:spPr>
          <a:xfrm>
            <a:off x="6808192"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xmlns="" id="{B6EA74AF-D291-4894-90AE-DD28E9179C9D}"/>
              </a:ext>
            </a:extLst>
          </p:cNvPr>
          <p:cNvCxnSpPr/>
          <p:nvPr/>
        </p:nvCxnSpPr>
        <p:spPr>
          <a:xfrm>
            <a:off x="7257818"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xmlns="" id="{5B027581-09AC-4A98-8AFE-34050EDD9C22}"/>
              </a:ext>
            </a:extLst>
          </p:cNvPr>
          <p:cNvCxnSpPr/>
          <p:nvPr/>
        </p:nvCxnSpPr>
        <p:spPr>
          <a:xfrm>
            <a:off x="7672288"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xmlns="" id="{69C6F850-C32F-4B7A-8B7D-CF4E27C3BDCE}"/>
              </a:ext>
            </a:extLst>
          </p:cNvPr>
          <p:cNvCxnSpPr/>
          <p:nvPr/>
        </p:nvCxnSpPr>
        <p:spPr>
          <a:xfrm>
            <a:off x="8176344"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xmlns="" id="{8B6541A4-DA0E-403A-8AE6-CD296866A2E1}"/>
              </a:ext>
            </a:extLst>
          </p:cNvPr>
          <p:cNvCxnSpPr/>
          <p:nvPr/>
        </p:nvCxnSpPr>
        <p:spPr>
          <a:xfrm>
            <a:off x="8680400"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xmlns="" id="{06E17E4B-DC65-4160-AEB1-2D7B0A55DFA1}"/>
              </a:ext>
            </a:extLst>
          </p:cNvPr>
          <p:cNvCxnSpPr/>
          <p:nvPr/>
        </p:nvCxnSpPr>
        <p:spPr>
          <a:xfrm>
            <a:off x="9112448"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xmlns="" id="{000856C5-1AD4-4E92-8E43-CA35468136B9}"/>
              </a:ext>
            </a:extLst>
          </p:cNvPr>
          <p:cNvCxnSpPr/>
          <p:nvPr/>
        </p:nvCxnSpPr>
        <p:spPr>
          <a:xfrm>
            <a:off x="9544496" y="1022457"/>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xmlns="" id="{66146DE7-4B2D-4125-8485-EF08A25038FB}"/>
              </a:ext>
            </a:extLst>
          </p:cNvPr>
          <p:cNvCxnSpPr/>
          <p:nvPr/>
        </p:nvCxnSpPr>
        <p:spPr>
          <a:xfrm>
            <a:off x="10066794" y="961817"/>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xmlns="" id="{8E8EAEA2-B025-4858-A71A-9DCE9659B04B}"/>
              </a:ext>
            </a:extLst>
          </p:cNvPr>
          <p:cNvSpPr txBox="1"/>
          <p:nvPr/>
        </p:nvSpPr>
        <p:spPr>
          <a:xfrm>
            <a:off x="3270702" y="1087469"/>
            <a:ext cx="441146" cy="553998"/>
          </a:xfrm>
          <a:prstGeom prst="rect">
            <a:avLst/>
          </a:prstGeom>
          <a:noFill/>
        </p:spPr>
        <p:txBody>
          <a:bodyPr wrap="none" rtlCol="0">
            <a:spAutoFit/>
          </a:bodyPr>
          <a:lstStyle/>
          <a:p>
            <a:pPr algn="ctr"/>
            <a:r>
              <a:rPr lang="en-US" sz="1000" b="1" dirty="0"/>
              <a:t>29</a:t>
            </a:r>
          </a:p>
          <a:p>
            <a:pPr algn="ctr"/>
            <a:r>
              <a:rPr lang="en-US" sz="1000" b="1" dirty="0"/>
              <a:t>Feb</a:t>
            </a:r>
          </a:p>
          <a:p>
            <a:r>
              <a:rPr lang="en-US" sz="1000" b="1" dirty="0"/>
              <a:t>2020</a:t>
            </a:r>
            <a:endParaRPr lang="en-ZA" sz="1000" b="1" dirty="0"/>
          </a:p>
        </p:txBody>
      </p:sp>
      <p:sp>
        <p:nvSpPr>
          <p:cNvPr id="28" name="TextBox 27">
            <a:extLst>
              <a:ext uri="{FF2B5EF4-FFF2-40B4-BE49-F238E27FC236}">
                <a16:creationId xmlns:a16="http://schemas.microsoft.com/office/drawing/2014/main" xmlns="" id="{7F4AE3A2-F8F0-4767-9EEA-BA3B4CE35341}"/>
              </a:ext>
            </a:extLst>
          </p:cNvPr>
          <p:cNvSpPr txBox="1"/>
          <p:nvPr/>
        </p:nvSpPr>
        <p:spPr>
          <a:xfrm>
            <a:off x="3702750" y="1087469"/>
            <a:ext cx="441146" cy="553998"/>
          </a:xfrm>
          <a:prstGeom prst="rect">
            <a:avLst/>
          </a:prstGeom>
          <a:noFill/>
        </p:spPr>
        <p:txBody>
          <a:bodyPr wrap="none" rtlCol="0">
            <a:spAutoFit/>
          </a:bodyPr>
          <a:lstStyle/>
          <a:p>
            <a:pPr algn="ctr"/>
            <a:r>
              <a:rPr lang="en-US" sz="1000" b="1" dirty="0"/>
              <a:t>31</a:t>
            </a:r>
          </a:p>
          <a:p>
            <a:pPr algn="ctr"/>
            <a:r>
              <a:rPr lang="en-US" sz="1000" b="1" dirty="0"/>
              <a:t>Mar</a:t>
            </a:r>
          </a:p>
          <a:p>
            <a:pPr algn="ctr"/>
            <a:r>
              <a:rPr lang="en-US" sz="1000" b="1" dirty="0"/>
              <a:t>2020</a:t>
            </a:r>
            <a:endParaRPr lang="en-ZA" sz="1000" b="1" dirty="0"/>
          </a:p>
        </p:txBody>
      </p:sp>
      <p:sp>
        <p:nvSpPr>
          <p:cNvPr id="29" name="TextBox 28">
            <a:extLst>
              <a:ext uri="{FF2B5EF4-FFF2-40B4-BE49-F238E27FC236}">
                <a16:creationId xmlns:a16="http://schemas.microsoft.com/office/drawing/2014/main" xmlns="" id="{674161B3-37DE-4694-820B-7912021001D5}"/>
              </a:ext>
            </a:extLst>
          </p:cNvPr>
          <p:cNvSpPr txBox="1"/>
          <p:nvPr/>
        </p:nvSpPr>
        <p:spPr>
          <a:xfrm>
            <a:off x="4134798" y="1087469"/>
            <a:ext cx="441146" cy="553998"/>
          </a:xfrm>
          <a:prstGeom prst="rect">
            <a:avLst/>
          </a:prstGeom>
          <a:noFill/>
        </p:spPr>
        <p:txBody>
          <a:bodyPr wrap="none" rtlCol="0">
            <a:spAutoFit/>
          </a:bodyPr>
          <a:lstStyle/>
          <a:p>
            <a:pPr algn="ctr"/>
            <a:r>
              <a:rPr lang="en-US" sz="1000" b="1" dirty="0"/>
              <a:t>30</a:t>
            </a:r>
          </a:p>
          <a:p>
            <a:pPr algn="ctr"/>
            <a:r>
              <a:rPr lang="en-US" sz="1000" b="1" dirty="0"/>
              <a:t>Apr</a:t>
            </a:r>
          </a:p>
          <a:p>
            <a:pPr algn="ctr"/>
            <a:r>
              <a:rPr lang="en-US" sz="1000" b="1" dirty="0"/>
              <a:t>2020</a:t>
            </a:r>
            <a:endParaRPr lang="en-ZA" sz="1000" b="1" dirty="0"/>
          </a:p>
        </p:txBody>
      </p:sp>
      <p:sp>
        <p:nvSpPr>
          <p:cNvPr id="30" name="TextBox 29">
            <a:extLst>
              <a:ext uri="{FF2B5EF4-FFF2-40B4-BE49-F238E27FC236}">
                <a16:creationId xmlns:a16="http://schemas.microsoft.com/office/drawing/2014/main" xmlns="" id="{5CAD7E6A-B60B-421D-85E9-AE4698CF7B51}"/>
              </a:ext>
            </a:extLst>
          </p:cNvPr>
          <p:cNvSpPr txBox="1"/>
          <p:nvPr/>
        </p:nvSpPr>
        <p:spPr>
          <a:xfrm>
            <a:off x="4566846" y="1087469"/>
            <a:ext cx="441146" cy="553998"/>
          </a:xfrm>
          <a:prstGeom prst="rect">
            <a:avLst/>
          </a:prstGeom>
          <a:noFill/>
          <a:ln>
            <a:noFill/>
          </a:ln>
        </p:spPr>
        <p:txBody>
          <a:bodyPr wrap="none" rtlCol="0">
            <a:spAutoFit/>
          </a:bodyPr>
          <a:lstStyle/>
          <a:p>
            <a:pPr algn="ctr"/>
            <a:r>
              <a:rPr lang="en-US" sz="1000" b="1" dirty="0"/>
              <a:t>31</a:t>
            </a:r>
          </a:p>
          <a:p>
            <a:pPr algn="ctr"/>
            <a:r>
              <a:rPr lang="en-US" sz="1000" b="1" dirty="0"/>
              <a:t>May</a:t>
            </a:r>
          </a:p>
          <a:p>
            <a:pPr algn="ctr"/>
            <a:r>
              <a:rPr lang="en-US" sz="1000" b="1" dirty="0"/>
              <a:t>2020</a:t>
            </a:r>
            <a:endParaRPr lang="en-ZA" sz="1000" b="1" dirty="0"/>
          </a:p>
        </p:txBody>
      </p:sp>
      <p:sp>
        <p:nvSpPr>
          <p:cNvPr id="31" name="TextBox 30">
            <a:extLst>
              <a:ext uri="{FF2B5EF4-FFF2-40B4-BE49-F238E27FC236}">
                <a16:creationId xmlns:a16="http://schemas.microsoft.com/office/drawing/2014/main" xmlns="" id="{B68BFF65-3698-499A-942E-11C6ED8CC752}"/>
              </a:ext>
            </a:extLst>
          </p:cNvPr>
          <p:cNvSpPr txBox="1"/>
          <p:nvPr/>
        </p:nvSpPr>
        <p:spPr>
          <a:xfrm>
            <a:off x="4998894" y="925478"/>
            <a:ext cx="441146" cy="707886"/>
          </a:xfrm>
          <a:prstGeom prst="rect">
            <a:avLst/>
          </a:prstGeom>
          <a:noFill/>
        </p:spPr>
        <p:txBody>
          <a:bodyPr wrap="none" rtlCol="0">
            <a:spAutoFit/>
          </a:bodyPr>
          <a:lstStyle/>
          <a:p>
            <a:pPr algn="ctr"/>
            <a:endParaRPr lang="en-US" sz="1000" b="1" dirty="0"/>
          </a:p>
          <a:p>
            <a:pPr algn="ctr"/>
            <a:r>
              <a:rPr lang="en-US" sz="1000" b="1" dirty="0"/>
              <a:t>30</a:t>
            </a:r>
          </a:p>
          <a:p>
            <a:pPr algn="ctr"/>
            <a:r>
              <a:rPr lang="en-US" sz="1000" b="1" dirty="0"/>
              <a:t>Jun</a:t>
            </a:r>
          </a:p>
          <a:p>
            <a:pPr algn="ctr"/>
            <a:r>
              <a:rPr lang="en-US" sz="1000" b="1" dirty="0"/>
              <a:t>2020</a:t>
            </a:r>
            <a:endParaRPr lang="en-ZA" sz="1000" b="1" dirty="0"/>
          </a:p>
        </p:txBody>
      </p:sp>
      <p:sp>
        <p:nvSpPr>
          <p:cNvPr id="32" name="TextBox 31">
            <a:extLst>
              <a:ext uri="{FF2B5EF4-FFF2-40B4-BE49-F238E27FC236}">
                <a16:creationId xmlns:a16="http://schemas.microsoft.com/office/drawing/2014/main" xmlns="" id="{AA2F13CC-86D4-4DA5-823B-627C1B8BBAEB}"/>
              </a:ext>
            </a:extLst>
          </p:cNvPr>
          <p:cNvSpPr txBox="1"/>
          <p:nvPr/>
        </p:nvSpPr>
        <p:spPr>
          <a:xfrm>
            <a:off x="5430942" y="1087469"/>
            <a:ext cx="441146" cy="553998"/>
          </a:xfrm>
          <a:prstGeom prst="rect">
            <a:avLst/>
          </a:prstGeom>
          <a:noFill/>
        </p:spPr>
        <p:txBody>
          <a:bodyPr wrap="none" rtlCol="0">
            <a:spAutoFit/>
          </a:bodyPr>
          <a:lstStyle/>
          <a:p>
            <a:pPr algn="ctr"/>
            <a:r>
              <a:rPr lang="en-US" sz="1000" b="1" dirty="0"/>
              <a:t>31</a:t>
            </a:r>
          </a:p>
          <a:p>
            <a:pPr algn="ctr"/>
            <a:r>
              <a:rPr lang="en-US" sz="1000" b="1" dirty="0"/>
              <a:t>Jul</a:t>
            </a:r>
          </a:p>
          <a:p>
            <a:pPr algn="ctr"/>
            <a:r>
              <a:rPr lang="en-US" sz="1000" b="1" dirty="0"/>
              <a:t>2020</a:t>
            </a:r>
            <a:endParaRPr lang="en-ZA" sz="1000" b="1" dirty="0"/>
          </a:p>
        </p:txBody>
      </p:sp>
      <p:sp>
        <p:nvSpPr>
          <p:cNvPr id="33" name="TextBox 32">
            <a:extLst>
              <a:ext uri="{FF2B5EF4-FFF2-40B4-BE49-F238E27FC236}">
                <a16:creationId xmlns:a16="http://schemas.microsoft.com/office/drawing/2014/main" xmlns="" id="{08D2D5A9-4710-44BB-AC53-09397E1979A6}"/>
              </a:ext>
            </a:extLst>
          </p:cNvPr>
          <p:cNvSpPr txBox="1"/>
          <p:nvPr/>
        </p:nvSpPr>
        <p:spPr>
          <a:xfrm>
            <a:off x="5862990" y="1087469"/>
            <a:ext cx="441146" cy="553998"/>
          </a:xfrm>
          <a:prstGeom prst="rect">
            <a:avLst/>
          </a:prstGeom>
          <a:noFill/>
        </p:spPr>
        <p:txBody>
          <a:bodyPr wrap="none" rtlCol="0">
            <a:spAutoFit/>
          </a:bodyPr>
          <a:lstStyle/>
          <a:p>
            <a:pPr algn="ctr"/>
            <a:r>
              <a:rPr lang="en-US" sz="1000" b="1" dirty="0"/>
              <a:t>31</a:t>
            </a:r>
          </a:p>
          <a:p>
            <a:pPr algn="ctr"/>
            <a:r>
              <a:rPr lang="en-US" sz="1000" b="1" dirty="0"/>
              <a:t>Aug</a:t>
            </a:r>
          </a:p>
          <a:p>
            <a:pPr algn="ctr"/>
            <a:r>
              <a:rPr lang="en-US" sz="1000" b="1" dirty="0"/>
              <a:t>2020</a:t>
            </a:r>
            <a:endParaRPr lang="en-ZA" sz="1000" b="1" dirty="0"/>
          </a:p>
        </p:txBody>
      </p:sp>
      <p:sp>
        <p:nvSpPr>
          <p:cNvPr id="34" name="TextBox 33">
            <a:extLst>
              <a:ext uri="{FF2B5EF4-FFF2-40B4-BE49-F238E27FC236}">
                <a16:creationId xmlns:a16="http://schemas.microsoft.com/office/drawing/2014/main" xmlns="" id="{9DBFD034-18EE-4022-9628-419664377E83}"/>
              </a:ext>
            </a:extLst>
          </p:cNvPr>
          <p:cNvSpPr txBox="1"/>
          <p:nvPr/>
        </p:nvSpPr>
        <p:spPr>
          <a:xfrm>
            <a:off x="6304136" y="1087469"/>
            <a:ext cx="441146" cy="553998"/>
          </a:xfrm>
          <a:prstGeom prst="rect">
            <a:avLst/>
          </a:prstGeom>
          <a:noFill/>
        </p:spPr>
        <p:txBody>
          <a:bodyPr wrap="none" rtlCol="0">
            <a:spAutoFit/>
          </a:bodyPr>
          <a:lstStyle/>
          <a:p>
            <a:pPr algn="ctr"/>
            <a:r>
              <a:rPr lang="en-US" sz="1000" b="1" dirty="0"/>
              <a:t>30</a:t>
            </a:r>
          </a:p>
          <a:p>
            <a:pPr algn="ctr"/>
            <a:r>
              <a:rPr lang="en-US" sz="1000" b="1" dirty="0"/>
              <a:t>Sep</a:t>
            </a:r>
          </a:p>
          <a:p>
            <a:pPr algn="ctr"/>
            <a:r>
              <a:rPr lang="en-US" sz="1000" b="1" dirty="0"/>
              <a:t>2020</a:t>
            </a:r>
            <a:endParaRPr lang="en-ZA" sz="1000" b="1" dirty="0"/>
          </a:p>
        </p:txBody>
      </p:sp>
      <p:sp>
        <p:nvSpPr>
          <p:cNvPr id="35" name="TextBox 34">
            <a:extLst>
              <a:ext uri="{FF2B5EF4-FFF2-40B4-BE49-F238E27FC236}">
                <a16:creationId xmlns:a16="http://schemas.microsoft.com/office/drawing/2014/main" xmlns="" id="{E8C939D5-2EBB-447D-B4EF-96CDE64473C9}"/>
              </a:ext>
            </a:extLst>
          </p:cNvPr>
          <p:cNvSpPr txBox="1"/>
          <p:nvPr/>
        </p:nvSpPr>
        <p:spPr>
          <a:xfrm>
            <a:off x="6809980" y="1079072"/>
            <a:ext cx="441146" cy="553998"/>
          </a:xfrm>
          <a:prstGeom prst="rect">
            <a:avLst/>
          </a:prstGeom>
          <a:noFill/>
        </p:spPr>
        <p:txBody>
          <a:bodyPr wrap="none" rtlCol="0">
            <a:spAutoFit/>
          </a:bodyPr>
          <a:lstStyle/>
          <a:p>
            <a:pPr algn="ctr"/>
            <a:r>
              <a:rPr lang="en-US" sz="1000" b="1" dirty="0"/>
              <a:t>31</a:t>
            </a:r>
          </a:p>
          <a:p>
            <a:pPr algn="ctr"/>
            <a:r>
              <a:rPr lang="en-US" sz="1000" b="1" dirty="0"/>
              <a:t>Oct</a:t>
            </a:r>
          </a:p>
          <a:p>
            <a:pPr algn="ctr"/>
            <a:r>
              <a:rPr lang="en-US" sz="1000" b="1" dirty="0"/>
              <a:t>2020</a:t>
            </a:r>
            <a:endParaRPr lang="en-ZA" sz="1000" b="1" dirty="0"/>
          </a:p>
        </p:txBody>
      </p:sp>
      <p:sp>
        <p:nvSpPr>
          <p:cNvPr id="36" name="TextBox 35">
            <a:extLst>
              <a:ext uri="{FF2B5EF4-FFF2-40B4-BE49-F238E27FC236}">
                <a16:creationId xmlns:a16="http://schemas.microsoft.com/office/drawing/2014/main" xmlns="" id="{A8A2BB5E-2DE9-4206-AD0A-C6A91D29C259}"/>
              </a:ext>
            </a:extLst>
          </p:cNvPr>
          <p:cNvSpPr txBox="1"/>
          <p:nvPr/>
        </p:nvSpPr>
        <p:spPr>
          <a:xfrm>
            <a:off x="7231142" y="1087469"/>
            <a:ext cx="441146" cy="553998"/>
          </a:xfrm>
          <a:prstGeom prst="rect">
            <a:avLst/>
          </a:prstGeom>
          <a:noFill/>
        </p:spPr>
        <p:txBody>
          <a:bodyPr wrap="none" rtlCol="0">
            <a:spAutoFit/>
          </a:bodyPr>
          <a:lstStyle/>
          <a:p>
            <a:pPr algn="ctr"/>
            <a:r>
              <a:rPr lang="en-US" sz="1000" b="1" dirty="0"/>
              <a:t>30</a:t>
            </a:r>
          </a:p>
          <a:p>
            <a:pPr algn="ctr"/>
            <a:r>
              <a:rPr lang="en-US" sz="1000" b="1" dirty="0"/>
              <a:t>Nov</a:t>
            </a:r>
          </a:p>
          <a:p>
            <a:pPr algn="ctr"/>
            <a:r>
              <a:rPr lang="en-US" sz="1000" b="1" dirty="0"/>
              <a:t>2020</a:t>
            </a:r>
            <a:endParaRPr lang="en-ZA" sz="1000" b="1" dirty="0"/>
          </a:p>
        </p:txBody>
      </p:sp>
      <p:sp>
        <p:nvSpPr>
          <p:cNvPr id="37" name="TextBox 36">
            <a:extLst>
              <a:ext uri="{FF2B5EF4-FFF2-40B4-BE49-F238E27FC236}">
                <a16:creationId xmlns:a16="http://schemas.microsoft.com/office/drawing/2014/main" xmlns="" id="{936E4DDC-9DE0-4F29-A9E6-EC53F05FEF33}"/>
              </a:ext>
            </a:extLst>
          </p:cNvPr>
          <p:cNvSpPr txBox="1"/>
          <p:nvPr/>
        </p:nvSpPr>
        <p:spPr>
          <a:xfrm>
            <a:off x="7735198" y="1087469"/>
            <a:ext cx="441146" cy="553998"/>
          </a:xfrm>
          <a:prstGeom prst="rect">
            <a:avLst/>
          </a:prstGeom>
          <a:noFill/>
        </p:spPr>
        <p:txBody>
          <a:bodyPr wrap="none" rtlCol="0">
            <a:spAutoFit/>
          </a:bodyPr>
          <a:lstStyle/>
          <a:p>
            <a:pPr algn="ctr"/>
            <a:r>
              <a:rPr lang="en-US" sz="1000" b="1" dirty="0"/>
              <a:t>31</a:t>
            </a:r>
          </a:p>
          <a:p>
            <a:pPr algn="ctr"/>
            <a:r>
              <a:rPr lang="en-US" sz="1000" b="1" dirty="0"/>
              <a:t>Dec</a:t>
            </a:r>
          </a:p>
          <a:p>
            <a:pPr algn="ctr"/>
            <a:r>
              <a:rPr lang="en-US" sz="1000" b="1" dirty="0"/>
              <a:t>2020</a:t>
            </a:r>
            <a:endParaRPr lang="en-ZA" sz="1000" b="1" dirty="0"/>
          </a:p>
        </p:txBody>
      </p:sp>
      <p:sp>
        <p:nvSpPr>
          <p:cNvPr id="38" name="TextBox 37">
            <a:extLst>
              <a:ext uri="{FF2B5EF4-FFF2-40B4-BE49-F238E27FC236}">
                <a16:creationId xmlns:a16="http://schemas.microsoft.com/office/drawing/2014/main" xmlns="" id="{9DC0091C-1AEA-46A1-B2A8-A0843066137A}"/>
              </a:ext>
            </a:extLst>
          </p:cNvPr>
          <p:cNvSpPr txBox="1"/>
          <p:nvPr/>
        </p:nvSpPr>
        <p:spPr>
          <a:xfrm>
            <a:off x="8239254" y="1089958"/>
            <a:ext cx="441146" cy="553998"/>
          </a:xfrm>
          <a:prstGeom prst="rect">
            <a:avLst/>
          </a:prstGeom>
          <a:noFill/>
        </p:spPr>
        <p:txBody>
          <a:bodyPr wrap="none" rtlCol="0">
            <a:spAutoFit/>
          </a:bodyPr>
          <a:lstStyle/>
          <a:p>
            <a:pPr algn="ctr"/>
            <a:r>
              <a:rPr lang="en-US" sz="1000" b="1" dirty="0"/>
              <a:t>31</a:t>
            </a:r>
          </a:p>
          <a:p>
            <a:pPr algn="ctr"/>
            <a:r>
              <a:rPr lang="en-US" sz="1000" b="1" dirty="0"/>
              <a:t>Jan</a:t>
            </a:r>
          </a:p>
          <a:p>
            <a:pPr algn="ctr"/>
            <a:r>
              <a:rPr lang="en-US" sz="1000" b="1" dirty="0"/>
              <a:t>2021</a:t>
            </a:r>
            <a:endParaRPr lang="en-ZA" sz="1000" b="1" dirty="0"/>
          </a:p>
        </p:txBody>
      </p:sp>
      <p:sp>
        <p:nvSpPr>
          <p:cNvPr id="39" name="TextBox 38">
            <a:extLst>
              <a:ext uri="{FF2B5EF4-FFF2-40B4-BE49-F238E27FC236}">
                <a16:creationId xmlns:a16="http://schemas.microsoft.com/office/drawing/2014/main" xmlns="" id="{EAA55A5C-3DB8-4E05-B9E2-099752F14217}"/>
              </a:ext>
            </a:extLst>
          </p:cNvPr>
          <p:cNvSpPr txBox="1"/>
          <p:nvPr/>
        </p:nvSpPr>
        <p:spPr>
          <a:xfrm>
            <a:off x="8671302" y="1087469"/>
            <a:ext cx="441146" cy="553998"/>
          </a:xfrm>
          <a:prstGeom prst="rect">
            <a:avLst/>
          </a:prstGeom>
          <a:noFill/>
        </p:spPr>
        <p:txBody>
          <a:bodyPr wrap="none" rtlCol="0">
            <a:spAutoFit/>
          </a:bodyPr>
          <a:lstStyle/>
          <a:p>
            <a:pPr algn="ctr"/>
            <a:r>
              <a:rPr lang="en-US" sz="1000" b="1" dirty="0"/>
              <a:t>29</a:t>
            </a:r>
          </a:p>
          <a:p>
            <a:pPr algn="ctr"/>
            <a:r>
              <a:rPr lang="en-US" sz="1000" b="1" dirty="0"/>
              <a:t>Feb</a:t>
            </a:r>
          </a:p>
          <a:p>
            <a:pPr algn="ctr"/>
            <a:r>
              <a:rPr lang="en-US" sz="1000" b="1" dirty="0"/>
              <a:t>2021</a:t>
            </a:r>
            <a:endParaRPr lang="en-ZA" sz="1000" b="1" dirty="0"/>
          </a:p>
        </p:txBody>
      </p:sp>
      <p:sp>
        <p:nvSpPr>
          <p:cNvPr id="40" name="TextBox 39">
            <a:extLst>
              <a:ext uri="{FF2B5EF4-FFF2-40B4-BE49-F238E27FC236}">
                <a16:creationId xmlns:a16="http://schemas.microsoft.com/office/drawing/2014/main" xmlns="" id="{54F1333D-3300-40B2-91C7-FDA1D8171060}"/>
              </a:ext>
            </a:extLst>
          </p:cNvPr>
          <p:cNvSpPr txBox="1"/>
          <p:nvPr/>
        </p:nvSpPr>
        <p:spPr>
          <a:xfrm>
            <a:off x="9103350" y="1087469"/>
            <a:ext cx="441146" cy="553998"/>
          </a:xfrm>
          <a:prstGeom prst="rect">
            <a:avLst/>
          </a:prstGeom>
          <a:noFill/>
        </p:spPr>
        <p:txBody>
          <a:bodyPr wrap="none" rtlCol="0">
            <a:spAutoFit/>
          </a:bodyPr>
          <a:lstStyle/>
          <a:p>
            <a:pPr algn="ctr"/>
            <a:r>
              <a:rPr lang="en-US" sz="1000" b="1" dirty="0"/>
              <a:t>31</a:t>
            </a:r>
          </a:p>
          <a:p>
            <a:pPr algn="ctr"/>
            <a:r>
              <a:rPr lang="en-US" sz="1000" b="1" dirty="0"/>
              <a:t>Mar</a:t>
            </a:r>
          </a:p>
          <a:p>
            <a:pPr algn="ctr"/>
            <a:r>
              <a:rPr lang="en-US" sz="1000" b="1" dirty="0"/>
              <a:t>2021</a:t>
            </a:r>
            <a:endParaRPr lang="en-ZA" sz="1000" b="1" dirty="0"/>
          </a:p>
        </p:txBody>
      </p:sp>
      <p:sp>
        <p:nvSpPr>
          <p:cNvPr id="41" name="TextBox 40">
            <a:extLst>
              <a:ext uri="{FF2B5EF4-FFF2-40B4-BE49-F238E27FC236}">
                <a16:creationId xmlns:a16="http://schemas.microsoft.com/office/drawing/2014/main" xmlns="" id="{6C8E56C2-7482-4D75-940E-6A8BBF17FD5B}"/>
              </a:ext>
            </a:extLst>
          </p:cNvPr>
          <p:cNvSpPr txBox="1"/>
          <p:nvPr/>
        </p:nvSpPr>
        <p:spPr>
          <a:xfrm>
            <a:off x="9541480" y="1087469"/>
            <a:ext cx="441146" cy="553998"/>
          </a:xfrm>
          <a:prstGeom prst="rect">
            <a:avLst/>
          </a:prstGeom>
          <a:noFill/>
        </p:spPr>
        <p:txBody>
          <a:bodyPr wrap="none" rtlCol="0">
            <a:spAutoFit/>
          </a:bodyPr>
          <a:lstStyle/>
          <a:p>
            <a:pPr algn="ctr"/>
            <a:r>
              <a:rPr lang="en-US" sz="1000" b="1" dirty="0"/>
              <a:t>30</a:t>
            </a:r>
          </a:p>
          <a:p>
            <a:pPr algn="ctr"/>
            <a:r>
              <a:rPr lang="en-US" sz="1000" b="1" dirty="0"/>
              <a:t>Apr</a:t>
            </a:r>
          </a:p>
          <a:p>
            <a:pPr algn="ctr"/>
            <a:r>
              <a:rPr lang="en-US" sz="1000" b="1" dirty="0"/>
              <a:t>2021</a:t>
            </a:r>
            <a:endParaRPr lang="en-ZA" sz="1000" b="1" dirty="0"/>
          </a:p>
        </p:txBody>
      </p:sp>
      <p:cxnSp>
        <p:nvCxnSpPr>
          <p:cNvPr id="47" name="Straight Arrow Connector 46">
            <a:extLst>
              <a:ext uri="{FF2B5EF4-FFF2-40B4-BE49-F238E27FC236}">
                <a16:creationId xmlns:a16="http://schemas.microsoft.com/office/drawing/2014/main" xmlns="" id="{63D8155F-F382-47F7-87CF-E23E0BEA415D}"/>
              </a:ext>
            </a:extLst>
          </p:cNvPr>
          <p:cNvCxnSpPr/>
          <p:nvPr/>
        </p:nvCxnSpPr>
        <p:spPr>
          <a:xfrm>
            <a:off x="176764" y="1598300"/>
            <a:ext cx="9944000" cy="0"/>
          </a:xfrm>
          <a:prstGeom prst="straightConnector1">
            <a:avLst/>
          </a:prstGeom>
          <a:ln>
            <a:solidFill>
              <a:schemeClr val="bg1">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64" name="Left Brace 63">
            <a:extLst>
              <a:ext uri="{FF2B5EF4-FFF2-40B4-BE49-F238E27FC236}">
                <a16:creationId xmlns:a16="http://schemas.microsoft.com/office/drawing/2014/main" xmlns="" id="{45CABB9D-202F-4DEC-8015-79E3294904B3}"/>
              </a:ext>
            </a:extLst>
          </p:cNvPr>
          <p:cNvSpPr/>
          <p:nvPr/>
        </p:nvSpPr>
        <p:spPr>
          <a:xfrm rot="16200000">
            <a:off x="4275354" y="3409677"/>
            <a:ext cx="128163" cy="2137471"/>
          </a:xfrm>
          <a:prstGeom prst="leftBrace">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dirty="0"/>
          </a:p>
        </p:txBody>
      </p:sp>
      <p:sp>
        <p:nvSpPr>
          <p:cNvPr id="65" name="TextBox 64">
            <a:extLst>
              <a:ext uri="{FF2B5EF4-FFF2-40B4-BE49-F238E27FC236}">
                <a16:creationId xmlns:a16="http://schemas.microsoft.com/office/drawing/2014/main" xmlns="" id="{5DD9B3CF-45C6-4CB0-A1A1-68FF715B3FAB}"/>
              </a:ext>
            </a:extLst>
          </p:cNvPr>
          <p:cNvSpPr txBox="1"/>
          <p:nvPr/>
        </p:nvSpPr>
        <p:spPr>
          <a:xfrm>
            <a:off x="3912362" y="4544796"/>
            <a:ext cx="879606" cy="246221"/>
          </a:xfrm>
          <a:prstGeom prst="rect">
            <a:avLst/>
          </a:prstGeom>
          <a:noFill/>
        </p:spPr>
        <p:txBody>
          <a:bodyPr wrap="square" rtlCol="0">
            <a:spAutoFit/>
          </a:bodyPr>
          <a:lstStyle/>
          <a:p>
            <a:pPr algn="ctr"/>
            <a:r>
              <a:rPr lang="en-US" sz="1000" b="1" dirty="0"/>
              <a:t>Short Term</a:t>
            </a:r>
            <a:endParaRPr lang="en-ZA" sz="1000" b="1" dirty="0"/>
          </a:p>
        </p:txBody>
      </p:sp>
      <p:sp>
        <p:nvSpPr>
          <p:cNvPr id="71" name="Left Brace 70">
            <a:extLst>
              <a:ext uri="{FF2B5EF4-FFF2-40B4-BE49-F238E27FC236}">
                <a16:creationId xmlns:a16="http://schemas.microsoft.com/office/drawing/2014/main" xmlns="" id="{5018B356-2C02-4BAD-B025-47F0F56E336C}"/>
              </a:ext>
            </a:extLst>
          </p:cNvPr>
          <p:cNvSpPr/>
          <p:nvPr/>
        </p:nvSpPr>
        <p:spPr>
          <a:xfrm rot="16200000">
            <a:off x="6456043" y="3350802"/>
            <a:ext cx="145606" cy="2241347"/>
          </a:xfrm>
          <a:prstGeom prst="leftBrace">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dirty="0"/>
          </a:p>
        </p:txBody>
      </p:sp>
      <p:sp>
        <p:nvSpPr>
          <p:cNvPr id="72" name="TextBox 71">
            <a:extLst>
              <a:ext uri="{FF2B5EF4-FFF2-40B4-BE49-F238E27FC236}">
                <a16:creationId xmlns:a16="http://schemas.microsoft.com/office/drawing/2014/main" xmlns="" id="{08209F2D-AED7-426C-AC1C-C53C02027160}"/>
              </a:ext>
            </a:extLst>
          </p:cNvPr>
          <p:cNvSpPr txBox="1"/>
          <p:nvPr/>
        </p:nvSpPr>
        <p:spPr>
          <a:xfrm>
            <a:off x="5800080" y="4544796"/>
            <a:ext cx="1095244" cy="246221"/>
          </a:xfrm>
          <a:prstGeom prst="rect">
            <a:avLst/>
          </a:prstGeom>
          <a:noFill/>
        </p:spPr>
        <p:txBody>
          <a:bodyPr wrap="square" rtlCol="0">
            <a:spAutoFit/>
          </a:bodyPr>
          <a:lstStyle/>
          <a:p>
            <a:pPr algn="ctr"/>
            <a:r>
              <a:rPr lang="en-US" sz="1000" b="1" dirty="0"/>
              <a:t>Medium  Term</a:t>
            </a:r>
            <a:endParaRPr lang="en-ZA" sz="1000" b="1" dirty="0"/>
          </a:p>
        </p:txBody>
      </p:sp>
      <p:sp>
        <p:nvSpPr>
          <p:cNvPr id="73" name="TextBox 72">
            <a:extLst>
              <a:ext uri="{FF2B5EF4-FFF2-40B4-BE49-F238E27FC236}">
                <a16:creationId xmlns:a16="http://schemas.microsoft.com/office/drawing/2014/main" xmlns="" id="{D3769448-280B-4622-9B7B-CBB5E986B32D}"/>
              </a:ext>
            </a:extLst>
          </p:cNvPr>
          <p:cNvSpPr txBox="1"/>
          <p:nvPr/>
        </p:nvSpPr>
        <p:spPr>
          <a:xfrm>
            <a:off x="8305236" y="4544796"/>
            <a:ext cx="1095244" cy="246221"/>
          </a:xfrm>
          <a:prstGeom prst="rect">
            <a:avLst/>
          </a:prstGeom>
          <a:noFill/>
        </p:spPr>
        <p:txBody>
          <a:bodyPr wrap="square" rtlCol="0">
            <a:spAutoFit/>
          </a:bodyPr>
          <a:lstStyle/>
          <a:p>
            <a:pPr algn="ctr"/>
            <a:r>
              <a:rPr lang="en-US" sz="1000" b="1" dirty="0"/>
              <a:t>Long  Term</a:t>
            </a:r>
            <a:endParaRPr lang="en-ZA" sz="1000" b="1" dirty="0"/>
          </a:p>
        </p:txBody>
      </p:sp>
      <p:sp>
        <p:nvSpPr>
          <p:cNvPr id="74" name="Left Brace 73">
            <a:extLst>
              <a:ext uri="{FF2B5EF4-FFF2-40B4-BE49-F238E27FC236}">
                <a16:creationId xmlns:a16="http://schemas.microsoft.com/office/drawing/2014/main" xmlns="" id="{719C6A93-EC27-4350-84D7-4F21A478430B}"/>
              </a:ext>
            </a:extLst>
          </p:cNvPr>
          <p:cNvSpPr/>
          <p:nvPr/>
        </p:nvSpPr>
        <p:spPr>
          <a:xfrm rot="16200000">
            <a:off x="8776156" y="3265800"/>
            <a:ext cx="174611" cy="2382349"/>
          </a:xfrm>
          <a:prstGeom prst="leftBrace">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dirty="0"/>
          </a:p>
        </p:txBody>
      </p:sp>
      <p:cxnSp>
        <p:nvCxnSpPr>
          <p:cNvPr id="6" name="Straight Arrow Connector 5">
            <a:extLst>
              <a:ext uri="{FF2B5EF4-FFF2-40B4-BE49-F238E27FC236}">
                <a16:creationId xmlns:a16="http://schemas.microsoft.com/office/drawing/2014/main" xmlns="" id="{9D620025-A31D-4304-8EB7-E82E7C836FEC}"/>
              </a:ext>
            </a:extLst>
          </p:cNvPr>
          <p:cNvCxnSpPr>
            <a:cxnSpLocks/>
            <a:stCxn id="68" idx="3"/>
          </p:cNvCxnSpPr>
          <p:nvPr/>
        </p:nvCxnSpPr>
        <p:spPr>
          <a:xfrm flipH="1">
            <a:off x="2850903" y="1860182"/>
            <a:ext cx="98690" cy="797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xmlns="" id="{CB6F7A5D-0752-46E0-94D3-E0884DFF7BE9}"/>
              </a:ext>
            </a:extLst>
          </p:cNvPr>
          <p:cNvCxnSpPr>
            <a:cxnSpLocks/>
            <a:stCxn id="68" idx="3"/>
            <a:endCxn id="117" idx="2"/>
          </p:cNvCxnSpPr>
          <p:nvPr/>
        </p:nvCxnSpPr>
        <p:spPr>
          <a:xfrm>
            <a:off x="2949593" y="1860182"/>
            <a:ext cx="306651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Rectangle 67">
            <a:extLst>
              <a:ext uri="{FF2B5EF4-FFF2-40B4-BE49-F238E27FC236}">
                <a16:creationId xmlns:a16="http://schemas.microsoft.com/office/drawing/2014/main" xmlns="" id="{2E912CA1-6077-4CF8-B9C7-1C1FC02B617F}"/>
              </a:ext>
            </a:extLst>
          </p:cNvPr>
          <p:cNvSpPr/>
          <p:nvPr/>
        </p:nvSpPr>
        <p:spPr>
          <a:xfrm>
            <a:off x="183456" y="1680182"/>
            <a:ext cx="2766137" cy="360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rgbClr val="000000"/>
                </a:solidFill>
              </a:rPr>
              <a:t>Phase 1: Reduce Currently Identified Outstanding</a:t>
            </a:r>
            <a:endParaRPr lang="en-ZA" sz="1000" b="1" dirty="0">
              <a:solidFill>
                <a:srgbClr val="000000"/>
              </a:solidFill>
            </a:endParaRPr>
          </a:p>
        </p:txBody>
      </p:sp>
      <p:cxnSp>
        <p:nvCxnSpPr>
          <p:cNvPr id="91" name="Straight Arrow Connector 90">
            <a:extLst>
              <a:ext uri="{FF2B5EF4-FFF2-40B4-BE49-F238E27FC236}">
                <a16:creationId xmlns:a16="http://schemas.microsoft.com/office/drawing/2014/main" xmlns="" id="{ADAEA7B7-6AB3-4FB6-B783-523F83D5CC3C}"/>
              </a:ext>
            </a:extLst>
          </p:cNvPr>
          <p:cNvCxnSpPr>
            <a:cxnSpLocks/>
            <a:stCxn id="93" idx="3"/>
            <a:endCxn id="118" idx="2"/>
          </p:cNvCxnSpPr>
          <p:nvPr/>
        </p:nvCxnSpPr>
        <p:spPr>
          <a:xfrm>
            <a:off x="2938715" y="2245412"/>
            <a:ext cx="91714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3" name="Rectangle 92">
            <a:extLst>
              <a:ext uri="{FF2B5EF4-FFF2-40B4-BE49-F238E27FC236}">
                <a16:creationId xmlns:a16="http://schemas.microsoft.com/office/drawing/2014/main" xmlns="" id="{F747BF62-D7CE-4FD6-8D89-93F60E78326D}"/>
              </a:ext>
            </a:extLst>
          </p:cNvPr>
          <p:cNvSpPr/>
          <p:nvPr/>
        </p:nvSpPr>
        <p:spPr>
          <a:xfrm>
            <a:off x="172578" y="2065412"/>
            <a:ext cx="2766137" cy="360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rgbClr val="000000"/>
                </a:solidFill>
              </a:rPr>
              <a:t>Phase 2: Onboard Team</a:t>
            </a:r>
            <a:endParaRPr lang="en-ZA" sz="1000" b="1" dirty="0">
              <a:solidFill>
                <a:srgbClr val="000000"/>
              </a:solidFill>
            </a:endParaRPr>
          </a:p>
        </p:txBody>
      </p:sp>
      <p:cxnSp>
        <p:nvCxnSpPr>
          <p:cNvPr id="97" name="Straight Arrow Connector 96">
            <a:extLst>
              <a:ext uri="{FF2B5EF4-FFF2-40B4-BE49-F238E27FC236}">
                <a16:creationId xmlns:a16="http://schemas.microsoft.com/office/drawing/2014/main" xmlns="" id="{6CDBC530-FC8A-4C48-8A53-65739C20AAEB}"/>
              </a:ext>
            </a:extLst>
          </p:cNvPr>
          <p:cNvCxnSpPr>
            <a:cxnSpLocks/>
            <a:stCxn id="99" idx="3"/>
            <a:endCxn id="98" idx="2"/>
          </p:cNvCxnSpPr>
          <p:nvPr/>
        </p:nvCxnSpPr>
        <p:spPr>
          <a:xfrm>
            <a:off x="2949593" y="2648996"/>
            <a:ext cx="34625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8" name="Oval 97">
            <a:extLst>
              <a:ext uri="{FF2B5EF4-FFF2-40B4-BE49-F238E27FC236}">
                <a16:creationId xmlns:a16="http://schemas.microsoft.com/office/drawing/2014/main" xmlns="" id="{26FF8DA2-BF3F-4488-8A6D-478FABE478E1}"/>
              </a:ext>
            </a:extLst>
          </p:cNvPr>
          <p:cNvSpPr/>
          <p:nvPr/>
        </p:nvSpPr>
        <p:spPr>
          <a:xfrm>
            <a:off x="6412168" y="2558996"/>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9" name="Rectangle 98">
            <a:extLst>
              <a:ext uri="{FF2B5EF4-FFF2-40B4-BE49-F238E27FC236}">
                <a16:creationId xmlns:a16="http://schemas.microsoft.com/office/drawing/2014/main" xmlns="" id="{C5A7949F-120F-47BA-903D-C43F3167F2D0}"/>
              </a:ext>
            </a:extLst>
          </p:cNvPr>
          <p:cNvSpPr/>
          <p:nvPr/>
        </p:nvSpPr>
        <p:spPr>
          <a:xfrm>
            <a:off x="183456" y="2468996"/>
            <a:ext cx="2766137" cy="360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rgbClr val="000000"/>
                </a:solidFill>
              </a:rPr>
              <a:t>Phase 2: Deep Data Cleansing</a:t>
            </a:r>
            <a:endParaRPr lang="en-ZA" sz="1000" b="1" dirty="0">
              <a:solidFill>
                <a:srgbClr val="000000"/>
              </a:solidFill>
            </a:endParaRPr>
          </a:p>
        </p:txBody>
      </p:sp>
      <p:cxnSp>
        <p:nvCxnSpPr>
          <p:cNvPr id="101" name="Straight Arrow Connector 100">
            <a:extLst>
              <a:ext uri="{FF2B5EF4-FFF2-40B4-BE49-F238E27FC236}">
                <a16:creationId xmlns:a16="http://schemas.microsoft.com/office/drawing/2014/main" xmlns="" id="{C6539F34-5958-4AA7-B574-27ABDAF11997}"/>
              </a:ext>
            </a:extLst>
          </p:cNvPr>
          <p:cNvCxnSpPr>
            <a:cxnSpLocks/>
            <a:stCxn id="103" idx="3"/>
            <a:endCxn id="102" idx="2"/>
          </p:cNvCxnSpPr>
          <p:nvPr/>
        </p:nvCxnSpPr>
        <p:spPr>
          <a:xfrm flipV="1">
            <a:off x="2949593" y="3033760"/>
            <a:ext cx="3462575" cy="37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2" name="Oval 101">
            <a:extLst>
              <a:ext uri="{FF2B5EF4-FFF2-40B4-BE49-F238E27FC236}">
                <a16:creationId xmlns:a16="http://schemas.microsoft.com/office/drawing/2014/main" xmlns="" id="{A36709B9-0707-4419-BA61-C280E7A694FE}"/>
              </a:ext>
            </a:extLst>
          </p:cNvPr>
          <p:cNvSpPr/>
          <p:nvPr/>
        </p:nvSpPr>
        <p:spPr>
          <a:xfrm>
            <a:off x="6412168" y="294376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03" name="Rectangle 102">
            <a:extLst>
              <a:ext uri="{FF2B5EF4-FFF2-40B4-BE49-F238E27FC236}">
                <a16:creationId xmlns:a16="http://schemas.microsoft.com/office/drawing/2014/main" xmlns="" id="{E755CD6D-F8CF-488C-A801-AA9678A31C90}"/>
              </a:ext>
            </a:extLst>
          </p:cNvPr>
          <p:cNvSpPr/>
          <p:nvPr/>
        </p:nvSpPr>
        <p:spPr>
          <a:xfrm>
            <a:off x="183456" y="2857500"/>
            <a:ext cx="2766137" cy="360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rgbClr val="000000"/>
                </a:solidFill>
              </a:rPr>
              <a:t>Conduct Resulting and Certification (Ongoing)</a:t>
            </a:r>
            <a:endParaRPr lang="en-ZA" sz="1000" b="1" dirty="0">
              <a:solidFill>
                <a:srgbClr val="000000"/>
              </a:solidFill>
            </a:endParaRPr>
          </a:p>
        </p:txBody>
      </p:sp>
      <p:cxnSp>
        <p:nvCxnSpPr>
          <p:cNvPr id="104" name="Straight Arrow Connector 103">
            <a:extLst>
              <a:ext uri="{FF2B5EF4-FFF2-40B4-BE49-F238E27FC236}">
                <a16:creationId xmlns:a16="http://schemas.microsoft.com/office/drawing/2014/main" xmlns="" id="{921CA171-DC89-4470-9E27-A959D8F599BD}"/>
              </a:ext>
            </a:extLst>
          </p:cNvPr>
          <p:cNvCxnSpPr>
            <a:cxnSpLocks/>
            <a:stCxn id="106" idx="3"/>
            <a:endCxn id="105" idx="2"/>
          </p:cNvCxnSpPr>
          <p:nvPr/>
        </p:nvCxnSpPr>
        <p:spPr>
          <a:xfrm>
            <a:off x="2949593" y="3886596"/>
            <a:ext cx="34625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5" name="Oval 104">
            <a:extLst>
              <a:ext uri="{FF2B5EF4-FFF2-40B4-BE49-F238E27FC236}">
                <a16:creationId xmlns:a16="http://schemas.microsoft.com/office/drawing/2014/main" xmlns="" id="{C34A856D-3C4A-43C4-8165-6864816C75FF}"/>
              </a:ext>
            </a:extLst>
          </p:cNvPr>
          <p:cNvSpPr/>
          <p:nvPr/>
        </p:nvSpPr>
        <p:spPr>
          <a:xfrm>
            <a:off x="6412168" y="3796596"/>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06" name="Rectangle 105">
            <a:extLst>
              <a:ext uri="{FF2B5EF4-FFF2-40B4-BE49-F238E27FC236}">
                <a16:creationId xmlns:a16="http://schemas.microsoft.com/office/drawing/2014/main" xmlns="" id="{B1F0265D-FE37-4AC5-A970-7EE2C23A4EEF}"/>
              </a:ext>
            </a:extLst>
          </p:cNvPr>
          <p:cNvSpPr/>
          <p:nvPr/>
        </p:nvSpPr>
        <p:spPr>
          <a:xfrm>
            <a:off x="183456" y="3706596"/>
            <a:ext cx="2766137" cy="360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rgbClr val="000000"/>
                </a:solidFill>
              </a:rPr>
              <a:t>Backlog Day Zero</a:t>
            </a:r>
            <a:endParaRPr lang="en-ZA" sz="1000" b="1" dirty="0">
              <a:solidFill>
                <a:srgbClr val="000000"/>
              </a:solidFill>
            </a:endParaRPr>
          </a:p>
        </p:txBody>
      </p:sp>
      <p:cxnSp>
        <p:nvCxnSpPr>
          <p:cNvPr id="107" name="Straight Arrow Connector 106">
            <a:extLst>
              <a:ext uri="{FF2B5EF4-FFF2-40B4-BE49-F238E27FC236}">
                <a16:creationId xmlns:a16="http://schemas.microsoft.com/office/drawing/2014/main" xmlns="" id="{D25DFE0B-AA99-4C44-A297-A85ADB75DC59}"/>
              </a:ext>
            </a:extLst>
          </p:cNvPr>
          <p:cNvCxnSpPr>
            <a:cxnSpLocks/>
            <a:stCxn id="109" idx="3"/>
            <a:endCxn id="108" idx="2"/>
          </p:cNvCxnSpPr>
          <p:nvPr/>
        </p:nvCxnSpPr>
        <p:spPr>
          <a:xfrm>
            <a:off x="2949593" y="4290140"/>
            <a:ext cx="375060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8" name="Oval 107">
            <a:extLst>
              <a:ext uri="{FF2B5EF4-FFF2-40B4-BE49-F238E27FC236}">
                <a16:creationId xmlns:a16="http://schemas.microsoft.com/office/drawing/2014/main" xmlns="" id="{8E9E3B7D-C652-45B2-9950-4BD238794529}"/>
              </a:ext>
            </a:extLst>
          </p:cNvPr>
          <p:cNvSpPr/>
          <p:nvPr/>
        </p:nvSpPr>
        <p:spPr>
          <a:xfrm>
            <a:off x="6700200" y="420014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09" name="Rectangle 108">
            <a:extLst>
              <a:ext uri="{FF2B5EF4-FFF2-40B4-BE49-F238E27FC236}">
                <a16:creationId xmlns:a16="http://schemas.microsoft.com/office/drawing/2014/main" xmlns="" id="{E86EC707-56B3-4E2B-AABF-5D13DE2B266C}"/>
              </a:ext>
            </a:extLst>
          </p:cNvPr>
          <p:cNvSpPr/>
          <p:nvPr/>
        </p:nvSpPr>
        <p:spPr>
          <a:xfrm>
            <a:off x="183456" y="4110140"/>
            <a:ext cx="2766137" cy="360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rgbClr val="000000"/>
                </a:solidFill>
              </a:rPr>
              <a:t>New System Go-Live</a:t>
            </a:r>
            <a:endParaRPr lang="en-ZA" sz="1000" b="1" dirty="0">
              <a:solidFill>
                <a:srgbClr val="000000"/>
              </a:solidFill>
            </a:endParaRPr>
          </a:p>
        </p:txBody>
      </p:sp>
      <p:sp>
        <p:nvSpPr>
          <p:cNvPr id="117" name="Oval 116">
            <a:extLst>
              <a:ext uri="{FF2B5EF4-FFF2-40B4-BE49-F238E27FC236}">
                <a16:creationId xmlns:a16="http://schemas.microsoft.com/office/drawing/2014/main" xmlns="" id="{A9A7C069-B672-4AF6-B188-141EEB816E0E}"/>
              </a:ext>
            </a:extLst>
          </p:cNvPr>
          <p:cNvSpPr/>
          <p:nvPr/>
        </p:nvSpPr>
        <p:spPr>
          <a:xfrm>
            <a:off x="6016104" y="1770182"/>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18" name="Oval 117">
            <a:extLst>
              <a:ext uri="{FF2B5EF4-FFF2-40B4-BE49-F238E27FC236}">
                <a16:creationId xmlns:a16="http://schemas.microsoft.com/office/drawing/2014/main" xmlns="" id="{808D2A89-8170-4D41-9F45-A1CEB8B25448}"/>
              </a:ext>
            </a:extLst>
          </p:cNvPr>
          <p:cNvSpPr/>
          <p:nvPr/>
        </p:nvSpPr>
        <p:spPr>
          <a:xfrm>
            <a:off x="3855864" y="2155412"/>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cxnSp>
        <p:nvCxnSpPr>
          <p:cNvPr id="147" name="Straight Arrow Connector 146">
            <a:extLst>
              <a:ext uri="{FF2B5EF4-FFF2-40B4-BE49-F238E27FC236}">
                <a16:creationId xmlns:a16="http://schemas.microsoft.com/office/drawing/2014/main" xmlns="" id="{4DFFE469-D8B0-4718-BDB9-BE1526B6AE8B}"/>
              </a:ext>
            </a:extLst>
          </p:cNvPr>
          <p:cNvCxnSpPr>
            <a:cxnSpLocks/>
            <a:stCxn id="149" idx="3"/>
            <a:endCxn id="148" idx="2"/>
          </p:cNvCxnSpPr>
          <p:nvPr/>
        </p:nvCxnSpPr>
        <p:spPr>
          <a:xfrm>
            <a:off x="2949593" y="3469588"/>
            <a:ext cx="34625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8" name="Oval 147">
            <a:extLst>
              <a:ext uri="{FF2B5EF4-FFF2-40B4-BE49-F238E27FC236}">
                <a16:creationId xmlns:a16="http://schemas.microsoft.com/office/drawing/2014/main" xmlns="" id="{B62EE7A1-7497-43F8-BB25-9AD442FE7A94}"/>
              </a:ext>
            </a:extLst>
          </p:cNvPr>
          <p:cNvSpPr/>
          <p:nvPr/>
        </p:nvSpPr>
        <p:spPr>
          <a:xfrm>
            <a:off x="6412168" y="3379588"/>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49" name="Rectangle 148">
            <a:extLst>
              <a:ext uri="{FF2B5EF4-FFF2-40B4-BE49-F238E27FC236}">
                <a16:creationId xmlns:a16="http://schemas.microsoft.com/office/drawing/2014/main" xmlns="" id="{6228D26C-DA8C-402C-9594-5C9591337C21}"/>
              </a:ext>
            </a:extLst>
          </p:cNvPr>
          <p:cNvSpPr/>
          <p:nvPr/>
        </p:nvSpPr>
        <p:spPr>
          <a:xfrm>
            <a:off x="183456" y="3289588"/>
            <a:ext cx="2766137" cy="360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rgbClr val="000000"/>
                </a:solidFill>
              </a:rPr>
              <a:t>Enhance system programs</a:t>
            </a:r>
            <a:endParaRPr lang="en-ZA" sz="1000" b="1" dirty="0">
              <a:solidFill>
                <a:srgbClr val="000000"/>
              </a:solidFill>
            </a:endParaRPr>
          </a:p>
        </p:txBody>
      </p:sp>
    </p:spTree>
    <p:extLst>
      <p:ext uri="{BB962C8B-B14F-4D97-AF65-F5344CB8AC3E}">
        <p14:creationId xmlns:p14="http://schemas.microsoft.com/office/powerpoint/2010/main" xmlns="" val="1437381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0B527B7-9761-452B-AEAE-A61EBD7CA8FE}"/>
              </a:ext>
            </a:extLst>
          </p:cNvPr>
          <p:cNvSpPr/>
          <p:nvPr/>
        </p:nvSpPr>
        <p:spPr>
          <a:xfrm>
            <a:off x="183456" y="1045086"/>
            <a:ext cx="2769705" cy="480053"/>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rgbClr val="000000"/>
                </a:solidFill>
              </a:rPr>
              <a:t>NC(V)</a:t>
            </a:r>
            <a:endParaRPr lang="en-ZA" sz="1200" b="1" dirty="0">
              <a:solidFill>
                <a:srgbClr val="000000"/>
              </a:solidFill>
            </a:endParaRPr>
          </a:p>
        </p:txBody>
      </p:sp>
      <p:sp>
        <p:nvSpPr>
          <p:cNvPr id="81" name="Rectangle 80">
            <a:extLst>
              <a:ext uri="{FF2B5EF4-FFF2-40B4-BE49-F238E27FC236}">
                <a16:creationId xmlns:a16="http://schemas.microsoft.com/office/drawing/2014/main" xmlns="" id="{4C950EC6-A0E3-4DC8-AFA3-78F56756DAC9}"/>
              </a:ext>
            </a:extLst>
          </p:cNvPr>
          <p:cNvSpPr/>
          <p:nvPr/>
        </p:nvSpPr>
        <p:spPr>
          <a:xfrm>
            <a:off x="7663190" y="990518"/>
            <a:ext cx="2413826" cy="3397749"/>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80" name="Rectangle 79">
            <a:extLst>
              <a:ext uri="{FF2B5EF4-FFF2-40B4-BE49-F238E27FC236}">
                <a16:creationId xmlns:a16="http://schemas.microsoft.com/office/drawing/2014/main" xmlns="" id="{2555103D-FE81-4A2D-AFB9-CDDB2E339375}"/>
              </a:ext>
            </a:extLst>
          </p:cNvPr>
          <p:cNvSpPr/>
          <p:nvPr/>
        </p:nvSpPr>
        <p:spPr>
          <a:xfrm>
            <a:off x="5422257" y="989497"/>
            <a:ext cx="2250032" cy="3397749"/>
          </a:xfrm>
          <a:prstGeom prst="rect">
            <a:avLst/>
          </a:prstGeom>
          <a:solidFill>
            <a:srgbClr val="FFFF99">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79" name="Rectangle 78">
            <a:extLst>
              <a:ext uri="{FF2B5EF4-FFF2-40B4-BE49-F238E27FC236}">
                <a16:creationId xmlns:a16="http://schemas.microsoft.com/office/drawing/2014/main" xmlns="" id="{09C7DFD3-9187-4E9A-9E80-0907A3217678}"/>
              </a:ext>
            </a:extLst>
          </p:cNvPr>
          <p:cNvSpPr/>
          <p:nvPr/>
        </p:nvSpPr>
        <p:spPr>
          <a:xfrm>
            <a:off x="3247141" y="990518"/>
            <a:ext cx="2192898" cy="3397749"/>
          </a:xfrm>
          <a:prstGeom prst="rect">
            <a:avLst/>
          </a:prstGeom>
          <a:solidFill>
            <a:srgbClr val="FFFF9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4" name="Title 3"/>
          <p:cNvSpPr>
            <a:spLocks noGrp="1"/>
          </p:cNvSpPr>
          <p:nvPr>
            <p:ph type="title"/>
          </p:nvPr>
        </p:nvSpPr>
        <p:spPr/>
        <p:txBody>
          <a:bodyPr/>
          <a:lstStyle/>
          <a:p>
            <a:r>
              <a:rPr lang="en-US" dirty="0"/>
              <a:t>Milestone Planning: NC (V)</a:t>
            </a:r>
          </a:p>
        </p:txBody>
      </p:sp>
      <p:cxnSp>
        <p:nvCxnSpPr>
          <p:cNvPr id="9" name="Straight Connector 8">
            <a:extLst>
              <a:ext uri="{FF2B5EF4-FFF2-40B4-BE49-F238E27FC236}">
                <a16:creationId xmlns:a16="http://schemas.microsoft.com/office/drawing/2014/main" xmlns="" id="{FC09B08D-F87B-46C4-BA18-21875ABDFA60}"/>
              </a:ext>
            </a:extLst>
          </p:cNvPr>
          <p:cNvCxnSpPr/>
          <p:nvPr/>
        </p:nvCxnSpPr>
        <p:spPr>
          <a:xfrm>
            <a:off x="3279800"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xmlns="" id="{503749F2-023F-45B9-94D6-93C0B48785B1}"/>
              </a:ext>
            </a:extLst>
          </p:cNvPr>
          <p:cNvCxnSpPr/>
          <p:nvPr/>
        </p:nvCxnSpPr>
        <p:spPr>
          <a:xfrm>
            <a:off x="3711848"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xmlns="" id="{4CC1BA58-D33A-4C17-AFCF-F66CB316C2CC}"/>
              </a:ext>
            </a:extLst>
          </p:cNvPr>
          <p:cNvCxnSpPr/>
          <p:nvPr/>
        </p:nvCxnSpPr>
        <p:spPr>
          <a:xfrm>
            <a:off x="4143896"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xmlns="" id="{B4B54406-E972-4B96-99B0-1E90AC7B078B}"/>
              </a:ext>
            </a:extLst>
          </p:cNvPr>
          <p:cNvCxnSpPr/>
          <p:nvPr/>
        </p:nvCxnSpPr>
        <p:spPr>
          <a:xfrm>
            <a:off x="4575944"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xmlns="" id="{4752DADD-E809-482E-AC03-39E2CD0BD333}"/>
              </a:ext>
            </a:extLst>
          </p:cNvPr>
          <p:cNvCxnSpPr/>
          <p:nvPr/>
        </p:nvCxnSpPr>
        <p:spPr>
          <a:xfrm>
            <a:off x="5007992"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xmlns="" id="{0A63FCF7-6E40-4AEE-9DD3-5922F0B7F784}"/>
              </a:ext>
            </a:extLst>
          </p:cNvPr>
          <p:cNvCxnSpPr/>
          <p:nvPr/>
        </p:nvCxnSpPr>
        <p:spPr>
          <a:xfrm>
            <a:off x="5440040"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xmlns="" id="{FC3532FA-98D7-417A-A7A3-D3AAAED4579A}"/>
              </a:ext>
            </a:extLst>
          </p:cNvPr>
          <p:cNvCxnSpPr/>
          <p:nvPr/>
        </p:nvCxnSpPr>
        <p:spPr>
          <a:xfrm>
            <a:off x="5872088" y="1022457"/>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xmlns="" id="{042D6FA0-8F0A-4BFB-87C4-ED64079DC85C}"/>
              </a:ext>
            </a:extLst>
          </p:cNvPr>
          <p:cNvCxnSpPr/>
          <p:nvPr/>
        </p:nvCxnSpPr>
        <p:spPr>
          <a:xfrm>
            <a:off x="6304136"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xmlns="" id="{2C310C8D-2828-487D-8E37-AE9E8B6A5006}"/>
              </a:ext>
            </a:extLst>
          </p:cNvPr>
          <p:cNvCxnSpPr/>
          <p:nvPr/>
        </p:nvCxnSpPr>
        <p:spPr>
          <a:xfrm>
            <a:off x="6808192"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xmlns="" id="{B6EA74AF-D291-4894-90AE-DD28E9179C9D}"/>
              </a:ext>
            </a:extLst>
          </p:cNvPr>
          <p:cNvCxnSpPr/>
          <p:nvPr/>
        </p:nvCxnSpPr>
        <p:spPr>
          <a:xfrm>
            <a:off x="7257818"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xmlns="" id="{5B027581-09AC-4A98-8AFE-34050EDD9C22}"/>
              </a:ext>
            </a:extLst>
          </p:cNvPr>
          <p:cNvCxnSpPr/>
          <p:nvPr/>
        </p:nvCxnSpPr>
        <p:spPr>
          <a:xfrm>
            <a:off x="7672288"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xmlns="" id="{69C6F850-C32F-4B7A-8B7D-CF4E27C3BDCE}"/>
              </a:ext>
            </a:extLst>
          </p:cNvPr>
          <p:cNvCxnSpPr/>
          <p:nvPr/>
        </p:nvCxnSpPr>
        <p:spPr>
          <a:xfrm>
            <a:off x="8176344"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xmlns="" id="{8B6541A4-DA0E-403A-8AE6-CD296866A2E1}"/>
              </a:ext>
            </a:extLst>
          </p:cNvPr>
          <p:cNvCxnSpPr/>
          <p:nvPr/>
        </p:nvCxnSpPr>
        <p:spPr>
          <a:xfrm>
            <a:off x="8680400"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xmlns="" id="{06E17E4B-DC65-4160-AEB1-2D7B0A55DFA1}"/>
              </a:ext>
            </a:extLst>
          </p:cNvPr>
          <p:cNvCxnSpPr/>
          <p:nvPr/>
        </p:nvCxnSpPr>
        <p:spPr>
          <a:xfrm>
            <a:off x="9112448"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xmlns="" id="{000856C5-1AD4-4E92-8E43-CA35468136B9}"/>
              </a:ext>
            </a:extLst>
          </p:cNvPr>
          <p:cNvCxnSpPr/>
          <p:nvPr/>
        </p:nvCxnSpPr>
        <p:spPr>
          <a:xfrm>
            <a:off x="9544496" y="1022457"/>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xmlns="" id="{66146DE7-4B2D-4125-8485-EF08A25038FB}"/>
              </a:ext>
            </a:extLst>
          </p:cNvPr>
          <p:cNvCxnSpPr/>
          <p:nvPr/>
        </p:nvCxnSpPr>
        <p:spPr>
          <a:xfrm>
            <a:off x="10066794" y="961817"/>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xmlns="" id="{8E8EAEA2-B025-4858-A71A-9DCE9659B04B}"/>
              </a:ext>
            </a:extLst>
          </p:cNvPr>
          <p:cNvSpPr txBox="1"/>
          <p:nvPr/>
        </p:nvSpPr>
        <p:spPr>
          <a:xfrm>
            <a:off x="3270702" y="1087469"/>
            <a:ext cx="441146" cy="553998"/>
          </a:xfrm>
          <a:prstGeom prst="rect">
            <a:avLst/>
          </a:prstGeom>
          <a:noFill/>
        </p:spPr>
        <p:txBody>
          <a:bodyPr wrap="none" rtlCol="0">
            <a:spAutoFit/>
          </a:bodyPr>
          <a:lstStyle/>
          <a:p>
            <a:pPr algn="ctr"/>
            <a:r>
              <a:rPr lang="en-US" sz="1000" b="1" dirty="0"/>
              <a:t>29</a:t>
            </a:r>
          </a:p>
          <a:p>
            <a:pPr algn="ctr"/>
            <a:r>
              <a:rPr lang="en-US" sz="1000" b="1" dirty="0"/>
              <a:t>Feb</a:t>
            </a:r>
          </a:p>
          <a:p>
            <a:r>
              <a:rPr lang="en-US" sz="1000" b="1" dirty="0"/>
              <a:t>2020</a:t>
            </a:r>
            <a:endParaRPr lang="en-ZA" sz="1000" b="1" dirty="0"/>
          </a:p>
        </p:txBody>
      </p:sp>
      <p:sp>
        <p:nvSpPr>
          <p:cNvPr id="28" name="TextBox 27">
            <a:extLst>
              <a:ext uri="{FF2B5EF4-FFF2-40B4-BE49-F238E27FC236}">
                <a16:creationId xmlns:a16="http://schemas.microsoft.com/office/drawing/2014/main" xmlns="" id="{7F4AE3A2-F8F0-4767-9EEA-BA3B4CE35341}"/>
              </a:ext>
            </a:extLst>
          </p:cNvPr>
          <p:cNvSpPr txBox="1"/>
          <p:nvPr/>
        </p:nvSpPr>
        <p:spPr>
          <a:xfrm>
            <a:off x="3702750" y="1087469"/>
            <a:ext cx="441146" cy="553998"/>
          </a:xfrm>
          <a:prstGeom prst="rect">
            <a:avLst/>
          </a:prstGeom>
          <a:noFill/>
        </p:spPr>
        <p:txBody>
          <a:bodyPr wrap="none" rtlCol="0">
            <a:spAutoFit/>
          </a:bodyPr>
          <a:lstStyle/>
          <a:p>
            <a:pPr algn="ctr"/>
            <a:r>
              <a:rPr lang="en-US" sz="1000" b="1" dirty="0"/>
              <a:t>31</a:t>
            </a:r>
          </a:p>
          <a:p>
            <a:pPr algn="ctr"/>
            <a:r>
              <a:rPr lang="en-US" sz="1000" b="1" dirty="0"/>
              <a:t>Mar</a:t>
            </a:r>
          </a:p>
          <a:p>
            <a:pPr algn="ctr"/>
            <a:r>
              <a:rPr lang="en-US" sz="1000" b="1" dirty="0"/>
              <a:t>2020</a:t>
            </a:r>
            <a:endParaRPr lang="en-ZA" sz="1000" b="1" dirty="0"/>
          </a:p>
        </p:txBody>
      </p:sp>
      <p:sp>
        <p:nvSpPr>
          <p:cNvPr id="29" name="TextBox 28">
            <a:extLst>
              <a:ext uri="{FF2B5EF4-FFF2-40B4-BE49-F238E27FC236}">
                <a16:creationId xmlns:a16="http://schemas.microsoft.com/office/drawing/2014/main" xmlns="" id="{674161B3-37DE-4694-820B-7912021001D5}"/>
              </a:ext>
            </a:extLst>
          </p:cNvPr>
          <p:cNvSpPr txBox="1"/>
          <p:nvPr/>
        </p:nvSpPr>
        <p:spPr>
          <a:xfrm>
            <a:off x="4134798" y="1087469"/>
            <a:ext cx="441146" cy="553998"/>
          </a:xfrm>
          <a:prstGeom prst="rect">
            <a:avLst/>
          </a:prstGeom>
          <a:noFill/>
        </p:spPr>
        <p:txBody>
          <a:bodyPr wrap="none" rtlCol="0">
            <a:spAutoFit/>
          </a:bodyPr>
          <a:lstStyle/>
          <a:p>
            <a:pPr algn="ctr"/>
            <a:r>
              <a:rPr lang="en-US" sz="1000" b="1" dirty="0"/>
              <a:t>30</a:t>
            </a:r>
          </a:p>
          <a:p>
            <a:pPr algn="ctr"/>
            <a:r>
              <a:rPr lang="en-US" sz="1000" b="1" dirty="0"/>
              <a:t>Apr</a:t>
            </a:r>
          </a:p>
          <a:p>
            <a:pPr algn="ctr"/>
            <a:r>
              <a:rPr lang="en-US" sz="1000" b="1" dirty="0"/>
              <a:t>2020</a:t>
            </a:r>
            <a:endParaRPr lang="en-ZA" sz="1000" b="1" dirty="0"/>
          </a:p>
        </p:txBody>
      </p:sp>
      <p:sp>
        <p:nvSpPr>
          <p:cNvPr id="30" name="TextBox 29">
            <a:extLst>
              <a:ext uri="{FF2B5EF4-FFF2-40B4-BE49-F238E27FC236}">
                <a16:creationId xmlns:a16="http://schemas.microsoft.com/office/drawing/2014/main" xmlns="" id="{5CAD7E6A-B60B-421D-85E9-AE4698CF7B51}"/>
              </a:ext>
            </a:extLst>
          </p:cNvPr>
          <p:cNvSpPr txBox="1"/>
          <p:nvPr/>
        </p:nvSpPr>
        <p:spPr>
          <a:xfrm>
            <a:off x="4566846" y="1087469"/>
            <a:ext cx="441146" cy="553998"/>
          </a:xfrm>
          <a:prstGeom prst="rect">
            <a:avLst/>
          </a:prstGeom>
          <a:noFill/>
          <a:ln>
            <a:noFill/>
          </a:ln>
        </p:spPr>
        <p:txBody>
          <a:bodyPr wrap="none" rtlCol="0">
            <a:spAutoFit/>
          </a:bodyPr>
          <a:lstStyle/>
          <a:p>
            <a:pPr algn="ctr"/>
            <a:r>
              <a:rPr lang="en-US" sz="1000" b="1" dirty="0"/>
              <a:t>31</a:t>
            </a:r>
          </a:p>
          <a:p>
            <a:pPr algn="ctr"/>
            <a:r>
              <a:rPr lang="en-US" sz="1000" b="1" dirty="0"/>
              <a:t>May</a:t>
            </a:r>
          </a:p>
          <a:p>
            <a:pPr algn="ctr"/>
            <a:r>
              <a:rPr lang="en-US" sz="1000" b="1" dirty="0"/>
              <a:t>2020</a:t>
            </a:r>
            <a:endParaRPr lang="en-ZA" sz="1000" b="1" dirty="0"/>
          </a:p>
        </p:txBody>
      </p:sp>
      <p:sp>
        <p:nvSpPr>
          <p:cNvPr id="31" name="TextBox 30">
            <a:extLst>
              <a:ext uri="{FF2B5EF4-FFF2-40B4-BE49-F238E27FC236}">
                <a16:creationId xmlns:a16="http://schemas.microsoft.com/office/drawing/2014/main" xmlns="" id="{B68BFF65-3698-499A-942E-11C6ED8CC752}"/>
              </a:ext>
            </a:extLst>
          </p:cNvPr>
          <p:cNvSpPr txBox="1"/>
          <p:nvPr/>
        </p:nvSpPr>
        <p:spPr>
          <a:xfrm>
            <a:off x="4998894" y="925478"/>
            <a:ext cx="441146" cy="707886"/>
          </a:xfrm>
          <a:prstGeom prst="rect">
            <a:avLst/>
          </a:prstGeom>
          <a:noFill/>
        </p:spPr>
        <p:txBody>
          <a:bodyPr wrap="none" rtlCol="0">
            <a:spAutoFit/>
          </a:bodyPr>
          <a:lstStyle/>
          <a:p>
            <a:pPr algn="ctr"/>
            <a:endParaRPr lang="en-US" sz="1000" b="1" dirty="0"/>
          </a:p>
          <a:p>
            <a:pPr algn="ctr"/>
            <a:r>
              <a:rPr lang="en-US" sz="1000" b="1" dirty="0"/>
              <a:t>30</a:t>
            </a:r>
          </a:p>
          <a:p>
            <a:pPr algn="ctr"/>
            <a:r>
              <a:rPr lang="en-US" sz="1000" b="1" dirty="0"/>
              <a:t>Jun</a:t>
            </a:r>
          </a:p>
          <a:p>
            <a:pPr algn="ctr"/>
            <a:r>
              <a:rPr lang="en-US" sz="1000" b="1" dirty="0"/>
              <a:t>2020</a:t>
            </a:r>
            <a:endParaRPr lang="en-ZA" sz="1000" b="1" dirty="0"/>
          </a:p>
        </p:txBody>
      </p:sp>
      <p:sp>
        <p:nvSpPr>
          <p:cNvPr id="32" name="TextBox 31">
            <a:extLst>
              <a:ext uri="{FF2B5EF4-FFF2-40B4-BE49-F238E27FC236}">
                <a16:creationId xmlns:a16="http://schemas.microsoft.com/office/drawing/2014/main" xmlns="" id="{AA2F13CC-86D4-4DA5-823B-627C1B8BBAEB}"/>
              </a:ext>
            </a:extLst>
          </p:cNvPr>
          <p:cNvSpPr txBox="1"/>
          <p:nvPr/>
        </p:nvSpPr>
        <p:spPr>
          <a:xfrm>
            <a:off x="5430942" y="1087469"/>
            <a:ext cx="441146" cy="553998"/>
          </a:xfrm>
          <a:prstGeom prst="rect">
            <a:avLst/>
          </a:prstGeom>
          <a:noFill/>
        </p:spPr>
        <p:txBody>
          <a:bodyPr wrap="none" rtlCol="0">
            <a:spAutoFit/>
          </a:bodyPr>
          <a:lstStyle/>
          <a:p>
            <a:pPr algn="ctr"/>
            <a:r>
              <a:rPr lang="en-US" sz="1000" b="1" dirty="0"/>
              <a:t>31</a:t>
            </a:r>
          </a:p>
          <a:p>
            <a:pPr algn="ctr"/>
            <a:r>
              <a:rPr lang="en-US" sz="1000" b="1" dirty="0"/>
              <a:t>Jul</a:t>
            </a:r>
          </a:p>
          <a:p>
            <a:pPr algn="ctr"/>
            <a:r>
              <a:rPr lang="en-US" sz="1000" b="1" dirty="0"/>
              <a:t>2020</a:t>
            </a:r>
            <a:endParaRPr lang="en-ZA" sz="1000" b="1" dirty="0"/>
          </a:p>
        </p:txBody>
      </p:sp>
      <p:sp>
        <p:nvSpPr>
          <p:cNvPr id="33" name="TextBox 32">
            <a:extLst>
              <a:ext uri="{FF2B5EF4-FFF2-40B4-BE49-F238E27FC236}">
                <a16:creationId xmlns:a16="http://schemas.microsoft.com/office/drawing/2014/main" xmlns="" id="{08D2D5A9-4710-44BB-AC53-09397E1979A6}"/>
              </a:ext>
            </a:extLst>
          </p:cNvPr>
          <p:cNvSpPr txBox="1"/>
          <p:nvPr/>
        </p:nvSpPr>
        <p:spPr>
          <a:xfrm>
            <a:off x="5862990" y="1087469"/>
            <a:ext cx="441146" cy="553998"/>
          </a:xfrm>
          <a:prstGeom prst="rect">
            <a:avLst/>
          </a:prstGeom>
          <a:noFill/>
        </p:spPr>
        <p:txBody>
          <a:bodyPr wrap="none" rtlCol="0">
            <a:spAutoFit/>
          </a:bodyPr>
          <a:lstStyle/>
          <a:p>
            <a:pPr algn="ctr"/>
            <a:r>
              <a:rPr lang="en-US" sz="1000" b="1" dirty="0"/>
              <a:t>31</a:t>
            </a:r>
          </a:p>
          <a:p>
            <a:pPr algn="ctr"/>
            <a:r>
              <a:rPr lang="en-US" sz="1000" b="1" dirty="0"/>
              <a:t>Aug</a:t>
            </a:r>
          </a:p>
          <a:p>
            <a:pPr algn="ctr"/>
            <a:r>
              <a:rPr lang="en-US" sz="1000" b="1" dirty="0"/>
              <a:t>2020</a:t>
            </a:r>
            <a:endParaRPr lang="en-ZA" sz="1000" b="1" dirty="0"/>
          </a:p>
        </p:txBody>
      </p:sp>
      <p:sp>
        <p:nvSpPr>
          <p:cNvPr id="34" name="TextBox 33">
            <a:extLst>
              <a:ext uri="{FF2B5EF4-FFF2-40B4-BE49-F238E27FC236}">
                <a16:creationId xmlns:a16="http://schemas.microsoft.com/office/drawing/2014/main" xmlns="" id="{9DBFD034-18EE-4022-9628-419664377E83}"/>
              </a:ext>
            </a:extLst>
          </p:cNvPr>
          <p:cNvSpPr txBox="1"/>
          <p:nvPr/>
        </p:nvSpPr>
        <p:spPr>
          <a:xfrm>
            <a:off x="6304136" y="1087469"/>
            <a:ext cx="441146" cy="553998"/>
          </a:xfrm>
          <a:prstGeom prst="rect">
            <a:avLst/>
          </a:prstGeom>
          <a:noFill/>
        </p:spPr>
        <p:txBody>
          <a:bodyPr wrap="none" rtlCol="0">
            <a:spAutoFit/>
          </a:bodyPr>
          <a:lstStyle/>
          <a:p>
            <a:pPr algn="ctr"/>
            <a:r>
              <a:rPr lang="en-US" sz="1000" b="1" dirty="0"/>
              <a:t>30</a:t>
            </a:r>
          </a:p>
          <a:p>
            <a:pPr algn="ctr"/>
            <a:r>
              <a:rPr lang="en-US" sz="1000" b="1" dirty="0"/>
              <a:t>Sep</a:t>
            </a:r>
          </a:p>
          <a:p>
            <a:pPr algn="ctr"/>
            <a:r>
              <a:rPr lang="en-US" sz="1000" b="1" dirty="0"/>
              <a:t>2020</a:t>
            </a:r>
            <a:endParaRPr lang="en-ZA" sz="1000" b="1" dirty="0"/>
          </a:p>
        </p:txBody>
      </p:sp>
      <p:sp>
        <p:nvSpPr>
          <p:cNvPr id="35" name="TextBox 34">
            <a:extLst>
              <a:ext uri="{FF2B5EF4-FFF2-40B4-BE49-F238E27FC236}">
                <a16:creationId xmlns:a16="http://schemas.microsoft.com/office/drawing/2014/main" xmlns="" id="{E8C939D5-2EBB-447D-B4EF-96CDE64473C9}"/>
              </a:ext>
            </a:extLst>
          </p:cNvPr>
          <p:cNvSpPr txBox="1"/>
          <p:nvPr/>
        </p:nvSpPr>
        <p:spPr>
          <a:xfrm>
            <a:off x="6809980" y="1079072"/>
            <a:ext cx="441146" cy="553998"/>
          </a:xfrm>
          <a:prstGeom prst="rect">
            <a:avLst/>
          </a:prstGeom>
          <a:noFill/>
        </p:spPr>
        <p:txBody>
          <a:bodyPr wrap="none" rtlCol="0">
            <a:spAutoFit/>
          </a:bodyPr>
          <a:lstStyle/>
          <a:p>
            <a:pPr algn="ctr"/>
            <a:r>
              <a:rPr lang="en-US" sz="1000" b="1" dirty="0"/>
              <a:t>31</a:t>
            </a:r>
          </a:p>
          <a:p>
            <a:pPr algn="ctr"/>
            <a:r>
              <a:rPr lang="en-US" sz="1000" b="1" dirty="0"/>
              <a:t>Oct</a:t>
            </a:r>
          </a:p>
          <a:p>
            <a:pPr algn="ctr"/>
            <a:r>
              <a:rPr lang="en-US" sz="1000" b="1" dirty="0"/>
              <a:t>2020</a:t>
            </a:r>
            <a:endParaRPr lang="en-ZA" sz="1000" b="1" dirty="0"/>
          </a:p>
        </p:txBody>
      </p:sp>
      <p:sp>
        <p:nvSpPr>
          <p:cNvPr id="36" name="TextBox 35">
            <a:extLst>
              <a:ext uri="{FF2B5EF4-FFF2-40B4-BE49-F238E27FC236}">
                <a16:creationId xmlns:a16="http://schemas.microsoft.com/office/drawing/2014/main" xmlns="" id="{A8A2BB5E-2DE9-4206-AD0A-C6A91D29C259}"/>
              </a:ext>
            </a:extLst>
          </p:cNvPr>
          <p:cNvSpPr txBox="1"/>
          <p:nvPr/>
        </p:nvSpPr>
        <p:spPr>
          <a:xfrm>
            <a:off x="7231142" y="1087469"/>
            <a:ext cx="441146" cy="553998"/>
          </a:xfrm>
          <a:prstGeom prst="rect">
            <a:avLst/>
          </a:prstGeom>
          <a:noFill/>
        </p:spPr>
        <p:txBody>
          <a:bodyPr wrap="none" rtlCol="0">
            <a:spAutoFit/>
          </a:bodyPr>
          <a:lstStyle/>
          <a:p>
            <a:pPr algn="ctr"/>
            <a:r>
              <a:rPr lang="en-US" sz="1000" b="1" dirty="0"/>
              <a:t>30</a:t>
            </a:r>
          </a:p>
          <a:p>
            <a:pPr algn="ctr"/>
            <a:r>
              <a:rPr lang="en-US" sz="1000" b="1" dirty="0"/>
              <a:t>Nov</a:t>
            </a:r>
          </a:p>
          <a:p>
            <a:pPr algn="ctr"/>
            <a:r>
              <a:rPr lang="en-US" sz="1000" b="1" dirty="0"/>
              <a:t>2020</a:t>
            </a:r>
            <a:endParaRPr lang="en-ZA" sz="1000" b="1" dirty="0"/>
          </a:p>
        </p:txBody>
      </p:sp>
      <p:sp>
        <p:nvSpPr>
          <p:cNvPr id="37" name="TextBox 36">
            <a:extLst>
              <a:ext uri="{FF2B5EF4-FFF2-40B4-BE49-F238E27FC236}">
                <a16:creationId xmlns:a16="http://schemas.microsoft.com/office/drawing/2014/main" xmlns="" id="{936E4DDC-9DE0-4F29-A9E6-EC53F05FEF33}"/>
              </a:ext>
            </a:extLst>
          </p:cNvPr>
          <p:cNvSpPr txBox="1"/>
          <p:nvPr/>
        </p:nvSpPr>
        <p:spPr>
          <a:xfrm>
            <a:off x="7735198" y="1087469"/>
            <a:ext cx="441146" cy="553998"/>
          </a:xfrm>
          <a:prstGeom prst="rect">
            <a:avLst/>
          </a:prstGeom>
          <a:noFill/>
        </p:spPr>
        <p:txBody>
          <a:bodyPr wrap="none" rtlCol="0">
            <a:spAutoFit/>
          </a:bodyPr>
          <a:lstStyle/>
          <a:p>
            <a:pPr algn="ctr"/>
            <a:r>
              <a:rPr lang="en-US" sz="1000" b="1" dirty="0"/>
              <a:t>31</a:t>
            </a:r>
          </a:p>
          <a:p>
            <a:pPr algn="ctr"/>
            <a:r>
              <a:rPr lang="en-US" sz="1000" b="1" dirty="0"/>
              <a:t>Dec</a:t>
            </a:r>
          </a:p>
          <a:p>
            <a:pPr algn="ctr"/>
            <a:r>
              <a:rPr lang="en-US" sz="1000" b="1" dirty="0"/>
              <a:t>2020</a:t>
            </a:r>
            <a:endParaRPr lang="en-ZA" sz="1000" b="1" dirty="0"/>
          </a:p>
        </p:txBody>
      </p:sp>
      <p:sp>
        <p:nvSpPr>
          <p:cNvPr id="38" name="TextBox 37">
            <a:extLst>
              <a:ext uri="{FF2B5EF4-FFF2-40B4-BE49-F238E27FC236}">
                <a16:creationId xmlns:a16="http://schemas.microsoft.com/office/drawing/2014/main" xmlns="" id="{9DC0091C-1AEA-46A1-B2A8-A0843066137A}"/>
              </a:ext>
            </a:extLst>
          </p:cNvPr>
          <p:cNvSpPr txBox="1"/>
          <p:nvPr/>
        </p:nvSpPr>
        <p:spPr>
          <a:xfrm>
            <a:off x="8239254" y="1089958"/>
            <a:ext cx="441146" cy="553998"/>
          </a:xfrm>
          <a:prstGeom prst="rect">
            <a:avLst/>
          </a:prstGeom>
          <a:noFill/>
        </p:spPr>
        <p:txBody>
          <a:bodyPr wrap="none" rtlCol="0">
            <a:spAutoFit/>
          </a:bodyPr>
          <a:lstStyle/>
          <a:p>
            <a:pPr algn="ctr"/>
            <a:r>
              <a:rPr lang="en-US" sz="1000" b="1" dirty="0"/>
              <a:t>31</a:t>
            </a:r>
          </a:p>
          <a:p>
            <a:pPr algn="ctr"/>
            <a:r>
              <a:rPr lang="en-US" sz="1000" b="1" dirty="0"/>
              <a:t>Jan</a:t>
            </a:r>
          </a:p>
          <a:p>
            <a:pPr algn="ctr"/>
            <a:r>
              <a:rPr lang="en-US" sz="1000" b="1" dirty="0"/>
              <a:t>2021</a:t>
            </a:r>
            <a:endParaRPr lang="en-ZA" sz="1000" b="1" dirty="0"/>
          </a:p>
        </p:txBody>
      </p:sp>
      <p:sp>
        <p:nvSpPr>
          <p:cNvPr id="39" name="TextBox 38">
            <a:extLst>
              <a:ext uri="{FF2B5EF4-FFF2-40B4-BE49-F238E27FC236}">
                <a16:creationId xmlns:a16="http://schemas.microsoft.com/office/drawing/2014/main" xmlns="" id="{EAA55A5C-3DB8-4E05-B9E2-099752F14217}"/>
              </a:ext>
            </a:extLst>
          </p:cNvPr>
          <p:cNvSpPr txBox="1"/>
          <p:nvPr/>
        </p:nvSpPr>
        <p:spPr>
          <a:xfrm>
            <a:off x="8671302" y="1087469"/>
            <a:ext cx="441146" cy="553998"/>
          </a:xfrm>
          <a:prstGeom prst="rect">
            <a:avLst/>
          </a:prstGeom>
          <a:noFill/>
        </p:spPr>
        <p:txBody>
          <a:bodyPr wrap="none" rtlCol="0">
            <a:spAutoFit/>
          </a:bodyPr>
          <a:lstStyle/>
          <a:p>
            <a:pPr algn="ctr"/>
            <a:r>
              <a:rPr lang="en-US" sz="1000" b="1" dirty="0"/>
              <a:t>29</a:t>
            </a:r>
          </a:p>
          <a:p>
            <a:pPr algn="ctr"/>
            <a:r>
              <a:rPr lang="en-US" sz="1000" b="1" dirty="0"/>
              <a:t>Feb</a:t>
            </a:r>
          </a:p>
          <a:p>
            <a:pPr algn="ctr"/>
            <a:r>
              <a:rPr lang="en-US" sz="1000" b="1" dirty="0"/>
              <a:t>2021</a:t>
            </a:r>
            <a:endParaRPr lang="en-ZA" sz="1000" b="1" dirty="0"/>
          </a:p>
        </p:txBody>
      </p:sp>
      <p:sp>
        <p:nvSpPr>
          <p:cNvPr id="40" name="TextBox 39">
            <a:extLst>
              <a:ext uri="{FF2B5EF4-FFF2-40B4-BE49-F238E27FC236}">
                <a16:creationId xmlns:a16="http://schemas.microsoft.com/office/drawing/2014/main" xmlns="" id="{54F1333D-3300-40B2-91C7-FDA1D8171060}"/>
              </a:ext>
            </a:extLst>
          </p:cNvPr>
          <p:cNvSpPr txBox="1"/>
          <p:nvPr/>
        </p:nvSpPr>
        <p:spPr>
          <a:xfrm>
            <a:off x="9103350" y="1087469"/>
            <a:ext cx="441146" cy="553998"/>
          </a:xfrm>
          <a:prstGeom prst="rect">
            <a:avLst/>
          </a:prstGeom>
          <a:noFill/>
        </p:spPr>
        <p:txBody>
          <a:bodyPr wrap="none" rtlCol="0">
            <a:spAutoFit/>
          </a:bodyPr>
          <a:lstStyle/>
          <a:p>
            <a:pPr algn="ctr"/>
            <a:r>
              <a:rPr lang="en-US" sz="1000" b="1" dirty="0"/>
              <a:t>31</a:t>
            </a:r>
          </a:p>
          <a:p>
            <a:pPr algn="ctr"/>
            <a:r>
              <a:rPr lang="en-US" sz="1000" b="1" dirty="0"/>
              <a:t>Mar</a:t>
            </a:r>
          </a:p>
          <a:p>
            <a:pPr algn="ctr"/>
            <a:r>
              <a:rPr lang="en-US" sz="1000" b="1" dirty="0"/>
              <a:t>2021</a:t>
            </a:r>
            <a:endParaRPr lang="en-ZA" sz="1000" b="1" dirty="0"/>
          </a:p>
        </p:txBody>
      </p:sp>
      <p:sp>
        <p:nvSpPr>
          <p:cNvPr id="41" name="TextBox 40">
            <a:extLst>
              <a:ext uri="{FF2B5EF4-FFF2-40B4-BE49-F238E27FC236}">
                <a16:creationId xmlns:a16="http://schemas.microsoft.com/office/drawing/2014/main" xmlns="" id="{6C8E56C2-7482-4D75-940E-6A8BBF17FD5B}"/>
              </a:ext>
            </a:extLst>
          </p:cNvPr>
          <p:cNvSpPr txBox="1"/>
          <p:nvPr/>
        </p:nvSpPr>
        <p:spPr>
          <a:xfrm>
            <a:off x="9541480" y="1087469"/>
            <a:ext cx="441146" cy="553998"/>
          </a:xfrm>
          <a:prstGeom prst="rect">
            <a:avLst/>
          </a:prstGeom>
          <a:noFill/>
        </p:spPr>
        <p:txBody>
          <a:bodyPr wrap="none" rtlCol="0">
            <a:spAutoFit/>
          </a:bodyPr>
          <a:lstStyle/>
          <a:p>
            <a:pPr algn="ctr"/>
            <a:r>
              <a:rPr lang="en-US" sz="1000" b="1" dirty="0"/>
              <a:t>30</a:t>
            </a:r>
          </a:p>
          <a:p>
            <a:pPr algn="ctr"/>
            <a:r>
              <a:rPr lang="en-US" sz="1000" b="1" dirty="0"/>
              <a:t>Apr</a:t>
            </a:r>
          </a:p>
          <a:p>
            <a:pPr algn="ctr"/>
            <a:r>
              <a:rPr lang="en-US" sz="1000" b="1" dirty="0"/>
              <a:t>2021</a:t>
            </a:r>
            <a:endParaRPr lang="en-ZA" sz="1000" b="1" dirty="0"/>
          </a:p>
        </p:txBody>
      </p:sp>
      <p:cxnSp>
        <p:nvCxnSpPr>
          <p:cNvPr id="47" name="Straight Arrow Connector 46">
            <a:extLst>
              <a:ext uri="{FF2B5EF4-FFF2-40B4-BE49-F238E27FC236}">
                <a16:creationId xmlns:a16="http://schemas.microsoft.com/office/drawing/2014/main" xmlns="" id="{63D8155F-F382-47F7-87CF-E23E0BEA415D}"/>
              </a:ext>
            </a:extLst>
          </p:cNvPr>
          <p:cNvCxnSpPr/>
          <p:nvPr/>
        </p:nvCxnSpPr>
        <p:spPr>
          <a:xfrm>
            <a:off x="176764" y="1598300"/>
            <a:ext cx="9944000" cy="0"/>
          </a:xfrm>
          <a:prstGeom prst="straightConnector1">
            <a:avLst/>
          </a:prstGeom>
          <a:ln>
            <a:solidFill>
              <a:schemeClr val="bg1">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xmlns="" id="{9D620025-A31D-4304-8EB7-E82E7C836FEC}"/>
              </a:ext>
            </a:extLst>
          </p:cNvPr>
          <p:cNvCxnSpPr>
            <a:cxnSpLocks/>
            <a:stCxn id="68" idx="3"/>
          </p:cNvCxnSpPr>
          <p:nvPr/>
        </p:nvCxnSpPr>
        <p:spPr>
          <a:xfrm flipH="1">
            <a:off x="2850903" y="1860182"/>
            <a:ext cx="98690" cy="797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xmlns="" id="{CB6F7A5D-0752-46E0-94D3-E0884DFF7BE9}"/>
              </a:ext>
            </a:extLst>
          </p:cNvPr>
          <p:cNvCxnSpPr>
            <a:cxnSpLocks/>
            <a:stCxn id="68" idx="3"/>
            <a:endCxn id="117" idx="2"/>
          </p:cNvCxnSpPr>
          <p:nvPr/>
        </p:nvCxnSpPr>
        <p:spPr>
          <a:xfrm>
            <a:off x="2949593" y="1860182"/>
            <a:ext cx="443466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Rectangle 67">
            <a:extLst>
              <a:ext uri="{FF2B5EF4-FFF2-40B4-BE49-F238E27FC236}">
                <a16:creationId xmlns:a16="http://schemas.microsoft.com/office/drawing/2014/main" xmlns="" id="{2E912CA1-6077-4CF8-B9C7-1C1FC02B617F}"/>
              </a:ext>
            </a:extLst>
          </p:cNvPr>
          <p:cNvSpPr/>
          <p:nvPr/>
        </p:nvSpPr>
        <p:spPr>
          <a:xfrm>
            <a:off x="183456" y="1680182"/>
            <a:ext cx="2766137" cy="360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rgbClr val="000000"/>
                </a:solidFill>
              </a:rPr>
              <a:t>Phase 1: Reduce Currently Identified Outstanding</a:t>
            </a:r>
            <a:endParaRPr lang="en-ZA" sz="1000" b="1" dirty="0">
              <a:solidFill>
                <a:srgbClr val="000000"/>
              </a:solidFill>
            </a:endParaRPr>
          </a:p>
        </p:txBody>
      </p:sp>
      <p:cxnSp>
        <p:nvCxnSpPr>
          <p:cNvPr id="91" name="Straight Arrow Connector 90">
            <a:extLst>
              <a:ext uri="{FF2B5EF4-FFF2-40B4-BE49-F238E27FC236}">
                <a16:creationId xmlns:a16="http://schemas.microsoft.com/office/drawing/2014/main" xmlns="" id="{ADAEA7B7-6AB3-4FB6-B783-523F83D5CC3C}"/>
              </a:ext>
            </a:extLst>
          </p:cNvPr>
          <p:cNvCxnSpPr>
            <a:cxnSpLocks/>
            <a:stCxn id="93" idx="3"/>
            <a:endCxn id="118" idx="2"/>
          </p:cNvCxnSpPr>
          <p:nvPr/>
        </p:nvCxnSpPr>
        <p:spPr>
          <a:xfrm>
            <a:off x="2938715" y="2245412"/>
            <a:ext cx="91714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3" name="Rectangle 92">
            <a:extLst>
              <a:ext uri="{FF2B5EF4-FFF2-40B4-BE49-F238E27FC236}">
                <a16:creationId xmlns:a16="http://schemas.microsoft.com/office/drawing/2014/main" xmlns="" id="{F747BF62-D7CE-4FD6-8D89-93F60E78326D}"/>
              </a:ext>
            </a:extLst>
          </p:cNvPr>
          <p:cNvSpPr/>
          <p:nvPr/>
        </p:nvSpPr>
        <p:spPr>
          <a:xfrm>
            <a:off x="172578" y="2065412"/>
            <a:ext cx="2766137" cy="360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rgbClr val="000000"/>
                </a:solidFill>
              </a:rPr>
              <a:t>Phase 2: Onboard Team</a:t>
            </a:r>
            <a:endParaRPr lang="en-ZA" sz="1000" b="1" dirty="0">
              <a:solidFill>
                <a:srgbClr val="000000"/>
              </a:solidFill>
            </a:endParaRPr>
          </a:p>
        </p:txBody>
      </p:sp>
      <p:cxnSp>
        <p:nvCxnSpPr>
          <p:cNvPr id="97" name="Straight Arrow Connector 96">
            <a:extLst>
              <a:ext uri="{FF2B5EF4-FFF2-40B4-BE49-F238E27FC236}">
                <a16:creationId xmlns:a16="http://schemas.microsoft.com/office/drawing/2014/main" xmlns="" id="{6CDBC530-FC8A-4C48-8A53-65739C20AAEB}"/>
              </a:ext>
            </a:extLst>
          </p:cNvPr>
          <p:cNvCxnSpPr>
            <a:cxnSpLocks/>
            <a:stCxn id="99" idx="3"/>
            <a:endCxn id="98" idx="2"/>
          </p:cNvCxnSpPr>
          <p:nvPr/>
        </p:nvCxnSpPr>
        <p:spPr>
          <a:xfrm>
            <a:off x="2949593" y="2648996"/>
            <a:ext cx="670293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8" name="Oval 97">
            <a:extLst>
              <a:ext uri="{FF2B5EF4-FFF2-40B4-BE49-F238E27FC236}">
                <a16:creationId xmlns:a16="http://schemas.microsoft.com/office/drawing/2014/main" xmlns="" id="{26FF8DA2-BF3F-4488-8A6D-478FABE478E1}"/>
              </a:ext>
            </a:extLst>
          </p:cNvPr>
          <p:cNvSpPr/>
          <p:nvPr/>
        </p:nvSpPr>
        <p:spPr>
          <a:xfrm>
            <a:off x="9652528" y="2558996"/>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9" name="Rectangle 98">
            <a:extLst>
              <a:ext uri="{FF2B5EF4-FFF2-40B4-BE49-F238E27FC236}">
                <a16:creationId xmlns:a16="http://schemas.microsoft.com/office/drawing/2014/main" xmlns="" id="{C5A7949F-120F-47BA-903D-C43F3167F2D0}"/>
              </a:ext>
            </a:extLst>
          </p:cNvPr>
          <p:cNvSpPr/>
          <p:nvPr/>
        </p:nvSpPr>
        <p:spPr>
          <a:xfrm>
            <a:off x="183456" y="2468996"/>
            <a:ext cx="2766137" cy="360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rgbClr val="000000"/>
                </a:solidFill>
              </a:rPr>
              <a:t>Phase 2: Deep Data Cleansing</a:t>
            </a:r>
            <a:endParaRPr lang="en-ZA" sz="1000" b="1" dirty="0">
              <a:solidFill>
                <a:srgbClr val="000000"/>
              </a:solidFill>
            </a:endParaRPr>
          </a:p>
        </p:txBody>
      </p:sp>
      <p:cxnSp>
        <p:nvCxnSpPr>
          <p:cNvPr id="101" name="Straight Arrow Connector 100">
            <a:extLst>
              <a:ext uri="{FF2B5EF4-FFF2-40B4-BE49-F238E27FC236}">
                <a16:creationId xmlns:a16="http://schemas.microsoft.com/office/drawing/2014/main" xmlns="" id="{C6539F34-5958-4AA7-B574-27ABDAF11997}"/>
              </a:ext>
            </a:extLst>
          </p:cNvPr>
          <p:cNvCxnSpPr>
            <a:cxnSpLocks/>
            <a:stCxn id="103" idx="3"/>
            <a:endCxn id="102" idx="2"/>
          </p:cNvCxnSpPr>
          <p:nvPr/>
        </p:nvCxnSpPr>
        <p:spPr>
          <a:xfrm flipV="1">
            <a:off x="2949593" y="3033760"/>
            <a:ext cx="6702935" cy="37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2" name="Oval 101">
            <a:extLst>
              <a:ext uri="{FF2B5EF4-FFF2-40B4-BE49-F238E27FC236}">
                <a16:creationId xmlns:a16="http://schemas.microsoft.com/office/drawing/2014/main" xmlns="" id="{A36709B9-0707-4419-BA61-C280E7A694FE}"/>
              </a:ext>
            </a:extLst>
          </p:cNvPr>
          <p:cNvSpPr/>
          <p:nvPr/>
        </p:nvSpPr>
        <p:spPr>
          <a:xfrm>
            <a:off x="9652528" y="294376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03" name="Rectangle 102">
            <a:extLst>
              <a:ext uri="{FF2B5EF4-FFF2-40B4-BE49-F238E27FC236}">
                <a16:creationId xmlns:a16="http://schemas.microsoft.com/office/drawing/2014/main" xmlns="" id="{E755CD6D-F8CF-488C-A801-AA9678A31C90}"/>
              </a:ext>
            </a:extLst>
          </p:cNvPr>
          <p:cNvSpPr/>
          <p:nvPr/>
        </p:nvSpPr>
        <p:spPr>
          <a:xfrm>
            <a:off x="183456" y="2857500"/>
            <a:ext cx="2766137" cy="360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rgbClr val="000000"/>
                </a:solidFill>
              </a:rPr>
              <a:t>Conduct Resulting and Certification (Ongoing)</a:t>
            </a:r>
            <a:endParaRPr lang="en-ZA" sz="1000" b="1" dirty="0">
              <a:solidFill>
                <a:srgbClr val="000000"/>
              </a:solidFill>
            </a:endParaRPr>
          </a:p>
        </p:txBody>
      </p:sp>
      <p:cxnSp>
        <p:nvCxnSpPr>
          <p:cNvPr id="104" name="Straight Arrow Connector 103">
            <a:extLst>
              <a:ext uri="{FF2B5EF4-FFF2-40B4-BE49-F238E27FC236}">
                <a16:creationId xmlns:a16="http://schemas.microsoft.com/office/drawing/2014/main" xmlns="" id="{921CA171-DC89-4470-9E27-A959D8F599BD}"/>
              </a:ext>
            </a:extLst>
          </p:cNvPr>
          <p:cNvCxnSpPr>
            <a:cxnSpLocks/>
            <a:stCxn id="106" idx="3"/>
            <a:endCxn id="105" idx="2"/>
          </p:cNvCxnSpPr>
          <p:nvPr/>
        </p:nvCxnSpPr>
        <p:spPr>
          <a:xfrm>
            <a:off x="2949593" y="3886596"/>
            <a:ext cx="670293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5" name="Oval 104">
            <a:extLst>
              <a:ext uri="{FF2B5EF4-FFF2-40B4-BE49-F238E27FC236}">
                <a16:creationId xmlns:a16="http://schemas.microsoft.com/office/drawing/2014/main" xmlns="" id="{C34A856D-3C4A-43C4-8165-6864816C75FF}"/>
              </a:ext>
            </a:extLst>
          </p:cNvPr>
          <p:cNvSpPr/>
          <p:nvPr/>
        </p:nvSpPr>
        <p:spPr>
          <a:xfrm>
            <a:off x="9652528" y="3796596"/>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06" name="Rectangle 105">
            <a:extLst>
              <a:ext uri="{FF2B5EF4-FFF2-40B4-BE49-F238E27FC236}">
                <a16:creationId xmlns:a16="http://schemas.microsoft.com/office/drawing/2014/main" xmlns="" id="{B1F0265D-FE37-4AC5-A970-7EE2C23A4EEF}"/>
              </a:ext>
            </a:extLst>
          </p:cNvPr>
          <p:cNvSpPr/>
          <p:nvPr/>
        </p:nvSpPr>
        <p:spPr>
          <a:xfrm>
            <a:off x="183456" y="3706596"/>
            <a:ext cx="2766137" cy="360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rgbClr val="000000"/>
                </a:solidFill>
              </a:rPr>
              <a:t>Backlog Day Zero</a:t>
            </a:r>
            <a:endParaRPr lang="en-ZA" sz="1000" b="1" dirty="0">
              <a:solidFill>
                <a:srgbClr val="000000"/>
              </a:solidFill>
            </a:endParaRPr>
          </a:p>
        </p:txBody>
      </p:sp>
      <p:cxnSp>
        <p:nvCxnSpPr>
          <p:cNvPr id="107" name="Straight Arrow Connector 106">
            <a:extLst>
              <a:ext uri="{FF2B5EF4-FFF2-40B4-BE49-F238E27FC236}">
                <a16:creationId xmlns:a16="http://schemas.microsoft.com/office/drawing/2014/main" xmlns="" id="{D25DFE0B-AA99-4C44-A297-A85ADB75DC59}"/>
              </a:ext>
            </a:extLst>
          </p:cNvPr>
          <p:cNvCxnSpPr>
            <a:cxnSpLocks/>
            <a:stCxn id="109" idx="3"/>
            <a:endCxn id="108" idx="2"/>
          </p:cNvCxnSpPr>
          <p:nvPr/>
        </p:nvCxnSpPr>
        <p:spPr>
          <a:xfrm>
            <a:off x="2949593" y="4290140"/>
            <a:ext cx="702695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8" name="Oval 107">
            <a:extLst>
              <a:ext uri="{FF2B5EF4-FFF2-40B4-BE49-F238E27FC236}">
                <a16:creationId xmlns:a16="http://schemas.microsoft.com/office/drawing/2014/main" xmlns="" id="{8E9E3B7D-C652-45B2-9950-4BD238794529}"/>
              </a:ext>
            </a:extLst>
          </p:cNvPr>
          <p:cNvSpPr/>
          <p:nvPr/>
        </p:nvSpPr>
        <p:spPr>
          <a:xfrm>
            <a:off x="9976544" y="420014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09" name="Rectangle 108">
            <a:extLst>
              <a:ext uri="{FF2B5EF4-FFF2-40B4-BE49-F238E27FC236}">
                <a16:creationId xmlns:a16="http://schemas.microsoft.com/office/drawing/2014/main" xmlns="" id="{E86EC707-56B3-4E2B-AABF-5D13DE2B266C}"/>
              </a:ext>
            </a:extLst>
          </p:cNvPr>
          <p:cNvSpPr/>
          <p:nvPr/>
        </p:nvSpPr>
        <p:spPr>
          <a:xfrm>
            <a:off x="183456" y="4110140"/>
            <a:ext cx="2766137" cy="360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rgbClr val="000000"/>
                </a:solidFill>
              </a:rPr>
              <a:t>New System Go-Live</a:t>
            </a:r>
            <a:endParaRPr lang="en-ZA" sz="1000" b="1" dirty="0">
              <a:solidFill>
                <a:srgbClr val="000000"/>
              </a:solidFill>
            </a:endParaRPr>
          </a:p>
        </p:txBody>
      </p:sp>
      <p:sp>
        <p:nvSpPr>
          <p:cNvPr id="117" name="Oval 116">
            <a:extLst>
              <a:ext uri="{FF2B5EF4-FFF2-40B4-BE49-F238E27FC236}">
                <a16:creationId xmlns:a16="http://schemas.microsoft.com/office/drawing/2014/main" xmlns="" id="{A9A7C069-B672-4AF6-B188-141EEB816E0E}"/>
              </a:ext>
            </a:extLst>
          </p:cNvPr>
          <p:cNvSpPr/>
          <p:nvPr/>
        </p:nvSpPr>
        <p:spPr>
          <a:xfrm>
            <a:off x="7384256" y="1770182"/>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18" name="Oval 117">
            <a:extLst>
              <a:ext uri="{FF2B5EF4-FFF2-40B4-BE49-F238E27FC236}">
                <a16:creationId xmlns:a16="http://schemas.microsoft.com/office/drawing/2014/main" xmlns="" id="{808D2A89-8170-4D41-9F45-A1CEB8B25448}"/>
              </a:ext>
            </a:extLst>
          </p:cNvPr>
          <p:cNvSpPr/>
          <p:nvPr/>
        </p:nvSpPr>
        <p:spPr>
          <a:xfrm>
            <a:off x="3855864" y="2155412"/>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cxnSp>
        <p:nvCxnSpPr>
          <p:cNvPr id="147" name="Straight Arrow Connector 146">
            <a:extLst>
              <a:ext uri="{FF2B5EF4-FFF2-40B4-BE49-F238E27FC236}">
                <a16:creationId xmlns:a16="http://schemas.microsoft.com/office/drawing/2014/main" xmlns="" id="{4DFFE469-D8B0-4718-BDB9-BE1526B6AE8B}"/>
              </a:ext>
            </a:extLst>
          </p:cNvPr>
          <p:cNvCxnSpPr>
            <a:cxnSpLocks/>
            <a:stCxn id="149" idx="3"/>
            <a:endCxn id="148" idx="2"/>
          </p:cNvCxnSpPr>
          <p:nvPr/>
        </p:nvCxnSpPr>
        <p:spPr>
          <a:xfrm>
            <a:off x="2949593" y="3469588"/>
            <a:ext cx="670293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8" name="Oval 147">
            <a:extLst>
              <a:ext uri="{FF2B5EF4-FFF2-40B4-BE49-F238E27FC236}">
                <a16:creationId xmlns:a16="http://schemas.microsoft.com/office/drawing/2014/main" xmlns="" id="{B62EE7A1-7497-43F8-BB25-9AD442FE7A94}"/>
              </a:ext>
            </a:extLst>
          </p:cNvPr>
          <p:cNvSpPr/>
          <p:nvPr/>
        </p:nvSpPr>
        <p:spPr>
          <a:xfrm>
            <a:off x="9652528" y="3379588"/>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49" name="Rectangle 148">
            <a:extLst>
              <a:ext uri="{FF2B5EF4-FFF2-40B4-BE49-F238E27FC236}">
                <a16:creationId xmlns:a16="http://schemas.microsoft.com/office/drawing/2014/main" xmlns="" id="{6228D26C-DA8C-402C-9594-5C9591337C21}"/>
              </a:ext>
            </a:extLst>
          </p:cNvPr>
          <p:cNvSpPr/>
          <p:nvPr/>
        </p:nvSpPr>
        <p:spPr>
          <a:xfrm>
            <a:off x="183456" y="3289588"/>
            <a:ext cx="2766137" cy="360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rgbClr val="000000"/>
                </a:solidFill>
              </a:rPr>
              <a:t>Enhance system programs</a:t>
            </a:r>
            <a:endParaRPr lang="en-ZA" sz="1000" b="1" dirty="0">
              <a:solidFill>
                <a:srgbClr val="000000"/>
              </a:solidFill>
            </a:endParaRPr>
          </a:p>
        </p:txBody>
      </p:sp>
      <p:sp>
        <p:nvSpPr>
          <p:cNvPr id="69" name="Left Brace 68">
            <a:extLst>
              <a:ext uri="{FF2B5EF4-FFF2-40B4-BE49-F238E27FC236}">
                <a16:creationId xmlns:a16="http://schemas.microsoft.com/office/drawing/2014/main" xmlns="" id="{2F76D573-0337-4BAD-BFEB-98E7EE5B95E9}"/>
              </a:ext>
            </a:extLst>
          </p:cNvPr>
          <p:cNvSpPr/>
          <p:nvPr/>
        </p:nvSpPr>
        <p:spPr>
          <a:xfrm rot="16200000">
            <a:off x="4275354" y="3409677"/>
            <a:ext cx="128163" cy="2137471"/>
          </a:xfrm>
          <a:prstGeom prst="leftBrace">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dirty="0"/>
          </a:p>
        </p:txBody>
      </p:sp>
      <p:sp>
        <p:nvSpPr>
          <p:cNvPr id="70" name="TextBox 69">
            <a:extLst>
              <a:ext uri="{FF2B5EF4-FFF2-40B4-BE49-F238E27FC236}">
                <a16:creationId xmlns:a16="http://schemas.microsoft.com/office/drawing/2014/main" xmlns="" id="{99B3F301-121A-429B-85D8-69031589AE4D}"/>
              </a:ext>
            </a:extLst>
          </p:cNvPr>
          <p:cNvSpPr txBox="1"/>
          <p:nvPr/>
        </p:nvSpPr>
        <p:spPr>
          <a:xfrm>
            <a:off x="3912362" y="4544796"/>
            <a:ext cx="879606" cy="246221"/>
          </a:xfrm>
          <a:prstGeom prst="rect">
            <a:avLst/>
          </a:prstGeom>
          <a:noFill/>
        </p:spPr>
        <p:txBody>
          <a:bodyPr wrap="square" rtlCol="0">
            <a:spAutoFit/>
          </a:bodyPr>
          <a:lstStyle/>
          <a:p>
            <a:pPr algn="ctr"/>
            <a:r>
              <a:rPr lang="en-US" sz="1000" b="1" dirty="0"/>
              <a:t>Short Term</a:t>
            </a:r>
            <a:endParaRPr lang="en-ZA" sz="1000" b="1" dirty="0"/>
          </a:p>
        </p:txBody>
      </p:sp>
      <p:sp>
        <p:nvSpPr>
          <p:cNvPr id="75" name="Left Brace 74">
            <a:extLst>
              <a:ext uri="{FF2B5EF4-FFF2-40B4-BE49-F238E27FC236}">
                <a16:creationId xmlns:a16="http://schemas.microsoft.com/office/drawing/2014/main" xmlns="" id="{5BF7C180-780F-4707-92AD-2C2A4E68D650}"/>
              </a:ext>
            </a:extLst>
          </p:cNvPr>
          <p:cNvSpPr/>
          <p:nvPr/>
        </p:nvSpPr>
        <p:spPr>
          <a:xfrm rot="16200000">
            <a:off x="6456043" y="3350802"/>
            <a:ext cx="145606" cy="2241347"/>
          </a:xfrm>
          <a:prstGeom prst="leftBrace">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dirty="0"/>
          </a:p>
        </p:txBody>
      </p:sp>
      <p:sp>
        <p:nvSpPr>
          <p:cNvPr id="76" name="TextBox 75">
            <a:extLst>
              <a:ext uri="{FF2B5EF4-FFF2-40B4-BE49-F238E27FC236}">
                <a16:creationId xmlns:a16="http://schemas.microsoft.com/office/drawing/2014/main" xmlns="" id="{DEECD94C-9B6D-46A1-ADDB-A8D945D8B2EE}"/>
              </a:ext>
            </a:extLst>
          </p:cNvPr>
          <p:cNvSpPr txBox="1"/>
          <p:nvPr/>
        </p:nvSpPr>
        <p:spPr>
          <a:xfrm>
            <a:off x="5800080" y="4544796"/>
            <a:ext cx="1095244" cy="246221"/>
          </a:xfrm>
          <a:prstGeom prst="rect">
            <a:avLst/>
          </a:prstGeom>
          <a:noFill/>
        </p:spPr>
        <p:txBody>
          <a:bodyPr wrap="square" rtlCol="0">
            <a:spAutoFit/>
          </a:bodyPr>
          <a:lstStyle/>
          <a:p>
            <a:pPr algn="ctr"/>
            <a:r>
              <a:rPr lang="en-US" sz="1000" b="1" dirty="0"/>
              <a:t>Medium  Term</a:t>
            </a:r>
            <a:endParaRPr lang="en-ZA" sz="1000" b="1" dirty="0"/>
          </a:p>
        </p:txBody>
      </p:sp>
      <p:sp>
        <p:nvSpPr>
          <p:cNvPr id="77" name="TextBox 76">
            <a:extLst>
              <a:ext uri="{FF2B5EF4-FFF2-40B4-BE49-F238E27FC236}">
                <a16:creationId xmlns:a16="http://schemas.microsoft.com/office/drawing/2014/main" xmlns="" id="{773946E6-609B-4FFA-B2B5-0A8AF9B76709}"/>
              </a:ext>
            </a:extLst>
          </p:cNvPr>
          <p:cNvSpPr txBox="1"/>
          <p:nvPr/>
        </p:nvSpPr>
        <p:spPr>
          <a:xfrm>
            <a:off x="8305236" y="4544796"/>
            <a:ext cx="1095244" cy="246221"/>
          </a:xfrm>
          <a:prstGeom prst="rect">
            <a:avLst/>
          </a:prstGeom>
          <a:noFill/>
        </p:spPr>
        <p:txBody>
          <a:bodyPr wrap="square" rtlCol="0">
            <a:spAutoFit/>
          </a:bodyPr>
          <a:lstStyle/>
          <a:p>
            <a:pPr algn="ctr"/>
            <a:r>
              <a:rPr lang="en-US" sz="1000" b="1" dirty="0"/>
              <a:t>Long  Term</a:t>
            </a:r>
            <a:endParaRPr lang="en-ZA" sz="1000" b="1" dirty="0"/>
          </a:p>
        </p:txBody>
      </p:sp>
      <p:sp>
        <p:nvSpPr>
          <p:cNvPr id="78" name="Left Brace 77">
            <a:extLst>
              <a:ext uri="{FF2B5EF4-FFF2-40B4-BE49-F238E27FC236}">
                <a16:creationId xmlns:a16="http://schemas.microsoft.com/office/drawing/2014/main" xmlns="" id="{64B0A3DF-D929-4F67-9CFB-1F941634CE66}"/>
              </a:ext>
            </a:extLst>
          </p:cNvPr>
          <p:cNvSpPr/>
          <p:nvPr/>
        </p:nvSpPr>
        <p:spPr>
          <a:xfrm rot="16200000">
            <a:off x="8776156" y="3265800"/>
            <a:ext cx="174611" cy="2382349"/>
          </a:xfrm>
          <a:prstGeom prst="leftBrace">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dirty="0"/>
          </a:p>
        </p:txBody>
      </p:sp>
      <p:cxnSp>
        <p:nvCxnSpPr>
          <p:cNvPr id="82" name="Straight Arrow Connector 81">
            <a:extLst>
              <a:ext uri="{FF2B5EF4-FFF2-40B4-BE49-F238E27FC236}">
                <a16:creationId xmlns:a16="http://schemas.microsoft.com/office/drawing/2014/main" xmlns="" id="{2B87F523-D594-4B1D-A07C-2F6BDFD2E230}"/>
              </a:ext>
            </a:extLst>
          </p:cNvPr>
          <p:cNvCxnSpPr>
            <a:cxnSpLocks/>
          </p:cNvCxnSpPr>
          <p:nvPr/>
        </p:nvCxnSpPr>
        <p:spPr>
          <a:xfrm>
            <a:off x="2949593" y="4290140"/>
            <a:ext cx="375060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531826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5DD924-C9E3-427E-BBB0-207D10FF5757}"/>
              </a:ext>
            </a:extLst>
          </p:cNvPr>
          <p:cNvSpPr>
            <a:spLocks noGrp="1"/>
          </p:cNvSpPr>
          <p:nvPr>
            <p:ph type="title"/>
          </p:nvPr>
        </p:nvSpPr>
        <p:spPr/>
        <p:txBody>
          <a:bodyPr/>
          <a:lstStyle/>
          <a:p>
            <a:r>
              <a:rPr lang="en-US" dirty="0"/>
              <a:t>Stakeholder Roles and Responsibilities</a:t>
            </a:r>
            <a:endParaRPr lang="en-ZA" dirty="0"/>
          </a:p>
        </p:txBody>
      </p:sp>
      <p:graphicFrame>
        <p:nvGraphicFramePr>
          <p:cNvPr id="4" name="Content Placeholder 3">
            <a:extLst>
              <a:ext uri="{FF2B5EF4-FFF2-40B4-BE49-F238E27FC236}">
                <a16:creationId xmlns:a16="http://schemas.microsoft.com/office/drawing/2014/main" xmlns="" id="{402D9DC0-6BEE-4F03-81BD-8249C72E1048}"/>
              </a:ext>
            </a:extLst>
          </p:cNvPr>
          <p:cNvGraphicFramePr>
            <a:graphicFrameLocks noGrp="1"/>
          </p:cNvGraphicFramePr>
          <p:nvPr>
            <p:ph idx="1"/>
            <p:extLst>
              <p:ext uri="{D42A27DB-BD31-4B8C-83A1-F6EECF244321}">
                <p14:modId xmlns:p14="http://schemas.microsoft.com/office/powerpoint/2010/main" xmlns="" val="2907443851"/>
              </p:ext>
            </p:extLst>
          </p:nvPr>
        </p:nvGraphicFramePr>
        <p:xfrm>
          <a:off x="215900" y="841375"/>
          <a:ext cx="9720264" cy="4516120"/>
        </p:xfrm>
        <a:graphic>
          <a:graphicData uri="http://schemas.openxmlformats.org/drawingml/2006/table">
            <a:tbl>
              <a:tblPr firstRow="1" bandRow="1">
                <a:tableStyleId>{5C22544A-7EE6-4342-B048-85BDC9FD1C3A}</a:tableStyleId>
              </a:tblPr>
              <a:tblGrid>
                <a:gridCol w="3240088">
                  <a:extLst>
                    <a:ext uri="{9D8B030D-6E8A-4147-A177-3AD203B41FA5}">
                      <a16:colId xmlns:a16="http://schemas.microsoft.com/office/drawing/2014/main" xmlns="" val="1211894709"/>
                    </a:ext>
                  </a:extLst>
                </a:gridCol>
                <a:gridCol w="3240088">
                  <a:extLst>
                    <a:ext uri="{9D8B030D-6E8A-4147-A177-3AD203B41FA5}">
                      <a16:colId xmlns:a16="http://schemas.microsoft.com/office/drawing/2014/main" xmlns="" val="2992478678"/>
                    </a:ext>
                  </a:extLst>
                </a:gridCol>
                <a:gridCol w="3240088">
                  <a:extLst>
                    <a:ext uri="{9D8B030D-6E8A-4147-A177-3AD203B41FA5}">
                      <a16:colId xmlns:a16="http://schemas.microsoft.com/office/drawing/2014/main" xmlns="" val="2930615988"/>
                    </a:ext>
                  </a:extLst>
                </a:gridCol>
              </a:tblGrid>
              <a:tr h="370840">
                <a:tc>
                  <a:txBody>
                    <a:bodyPr/>
                    <a:lstStyle/>
                    <a:p>
                      <a:pPr algn="ctr"/>
                      <a:r>
                        <a:rPr lang="en-US" sz="1400" dirty="0"/>
                        <a:t>DHET</a:t>
                      </a:r>
                      <a:endParaRPr lang="en-ZA" sz="1400" dirty="0"/>
                    </a:p>
                  </a:txBody>
                  <a:tcPr>
                    <a:solidFill>
                      <a:srgbClr val="0070C0"/>
                    </a:solidFill>
                  </a:tcPr>
                </a:tc>
                <a:tc>
                  <a:txBody>
                    <a:bodyPr/>
                    <a:lstStyle/>
                    <a:p>
                      <a:pPr algn="ctr"/>
                      <a:r>
                        <a:rPr lang="en-US" sz="1400" dirty="0"/>
                        <a:t>SITA</a:t>
                      </a:r>
                      <a:endParaRPr lang="en-ZA" sz="1400" dirty="0"/>
                    </a:p>
                  </a:txBody>
                  <a:tcPr>
                    <a:solidFill>
                      <a:srgbClr val="0070C0"/>
                    </a:solidFill>
                  </a:tcPr>
                </a:tc>
                <a:tc>
                  <a:txBody>
                    <a:bodyPr/>
                    <a:lstStyle/>
                    <a:p>
                      <a:pPr algn="ctr"/>
                      <a:r>
                        <a:rPr lang="en-US" sz="1400" dirty="0"/>
                        <a:t>Umalusi</a:t>
                      </a:r>
                      <a:endParaRPr lang="en-ZA" sz="1400" dirty="0"/>
                    </a:p>
                  </a:txBody>
                  <a:tcPr>
                    <a:solidFill>
                      <a:srgbClr val="0070C0"/>
                    </a:solidFill>
                  </a:tcPr>
                </a:tc>
                <a:extLst>
                  <a:ext uri="{0D108BD9-81ED-4DB2-BD59-A6C34878D82A}">
                    <a16:rowId xmlns:a16="http://schemas.microsoft.com/office/drawing/2014/main" xmlns="" val="1938287427"/>
                  </a:ext>
                </a:extLst>
              </a:tr>
              <a:tr h="370840">
                <a:tc>
                  <a:txBody>
                    <a:bodyPr/>
                    <a:lstStyle/>
                    <a:p>
                      <a:pPr marL="171450" lvl="0" indent="-171450" algn="just" defTabSz="846625" rtl="0" eaLnBrk="1" latinLnBrk="0" hangingPunct="1">
                        <a:buFont typeface="Wingdings" panose="05000000000000000000" pitchFamily="2" charset="2"/>
                        <a:buChar char="v"/>
                      </a:pPr>
                      <a:r>
                        <a:rPr lang="en-US" sz="1400" kern="1200" dirty="0">
                          <a:solidFill>
                            <a:schemeClr val="dk1"/>
                          </a:solidFill>
                          <a:latin typeface="+mn-lt"/>
                          <a:ea typeface="+mn-ea"/>
                          <a:cs typeface="+mn-cs"/>
                        </a:rPr>
                        <a:t>Provide business rules</a:t>
                      </a:r>
                    </a:p>
                    <a:p>
                      <a:pPr marL="171450" lvl="0" indent="-171450" algn="just" defTabSz="846625" rtl="0" eaLnBrk="1" latinLnBrk="0" hangingPunct="1">
                        <a:buFont typeface="Wingdings" panose="05000000000000000000" pitchFamily="2" charset="2"/>
                        <a:buChar char="v"/>
                      </a:pPr>
                      <a:r>
                        <a:rPr lang="en-US" sz="1400" kern="1200" dirty="0">
                          <a:solidFill>
                            <a:schemeClr val="dk1"/>
                          </a:solidFill>
                          <a:latin typeface="+mn-lt"/>
                          <a:ea typeface="+mn-ea"/>
                          <a:cs typeface="+mn-cs"/>
                        </a:rPr>
                        <a:t>Make business decisions</a:t>
                      </a:r>
                    </a:p>
                    <a:p>
                      <a:pPr marL="171450" lvl="0" indent="-171450" algn="just" defTabSz="846625" rtl="0" eaLnBrk="1" latinLnBrk="0" hangingPunct="1">
                        <a:buFont typeface="Wingdings" panose="05000000000000000000" pitchFamily="2" charset="2"/>
                        <a:buChar char="v"/>
                      </a:pPr>
                      <a:r>
                        <a:rPr lang="en-US" sz="1400" kern="1200" dirty="0">
                          <a:solidFill>
                            <a:schemeClr val="dk1"/>
                          </a:solidFill>
                          <a:latin typeface="+mn-lt"/>
                          <a:ea typeface="+mn-ea"/>
                          <a:cs typeface="+mn-cs"/>
                        </a:rPr>
                        <a:t>Capture outstanding marks (raw marks)</a:t>
                      </a:r>
                    </a:p>
                    <a:p>
                      <a:pPr marL="171450" lvl="0" indent="-171450" algn="just" defTabSz="846625" rtl="0" eaLnBrk="1" latinLnBrk="0" hangingPunct="1">
                        <a:buFont typeface="Wingdings" panose="05000000000000000000" pitchFamily="2" charset="2"/>
                        <a:buChar char="v"/>
                      </a:pPr>
                      <a:r>
                        <a:rPr lang="en-US" sz="1400" kern="1200" dirty="0">
                          <a:solidFill>
                            <a:schemeClr val="dk1"/>
                          </a:solidFill>
                          <a:latin typeface="+mn-lt"/>
                          <a:ea typeface="+mn-ea"/>
                          <a:cs typeface="+mn-cs"/>
                        </a:rPr>
                        <a:t>Provide Portfolio of Evidence for raw mark changes</a:t>
                      </a:r>
                    </a:p>
                    <a:p>
                      <a:pPr marL="171450" lvl="0" indent="-171450" algn="just" defTabSz="846625" rtl="0" eaLnBrk="1" latinLnBrk="0" hangingPunct="1">
                        <a:buFont typeface="Wingdings" panose="05000000000000000000" pitchFamily="2" charset="2"/>
                        <a:buChar char="v"/>
                      </a:pPr>
                      <a:r>
                        <a:rPr lang="en-US" sz="1400" kern="1200" dirty="0">
                          <a:solidFill>
                            <a:schemeClr val="dk1"/>
                          </a:solidFill>
                          <a:latin typeface="+mn-lt"/>
                          <a:ea typeface="+mn-ea"/>
                          <a:cs typeface="+mn-cs"/>
                        </a:rPr>
                        <a:t>Address outstanding Irregularities</a:t>
                      </a:r>
                    </a:p>
                    <a:p>
                      <a:pPr marL="171450" lvl="0" indent="-171450" algn="just" defTabSz="846625" rtl="0" eaLnBrk="1" latinLnBrk="0" hangingPunct="1">
                        <a:buFont typeface="Wingdings" panose="05000000000000000000" pitchFamily="2" charset="2"/>
                        <a:buChar char="v"/>
                      </a:pPr>
                      <a:r>
                        <a:rPr lang="en-US" sz="1400" kern="1200" dirty="0">
                          <a:solidFill>
                            <a:schemeClr val="dk1"/>
                          </a:solidFill>
                          <a:latin typeface="+mn-lt"/>
                          <a:ea typeface="+mn-ea"/>
                          <a:cs typeface="+mn-cs"/>
                        </a:rPr>
                        <a:t>Execute system functionality for resulting and certification</a:t>
                      </a:r>
                    </a:p>
                    <a:p>
                      <a:pPr marL="171450" lvl="0" indent="-171450" algn="just" defTabSz="846625" rtl="0" eaLnBrk="1" latinLnBrk="0" hangingPunct="1">
                        <a:buFont typeface="Wingdings" panose="05000000000000000000" pitchFamily="2" charset="2"/>
                        <a:buChar char="v"/>
                      </a:pPr>
                      <a:r>
                        <a:rPr lang="en-US" sz="1400" kern="1200" dirty="0">
                          <a:solidFill>
                            <a:schemeClr val="dk1"/>
                          </a:solidFill>
                          <a:latin typeface="+mn-lt"/>
                          <a:ea typeface="+mn-ea"/>
                          <a:cs typeface="+mn-cs"/>
                        </a:rPr>
                        <a:t>Submit datasets to Umalusi for all qualifications </a:t>
                      </a:r>
                    </a:p>
                    <a:p>
                      <a:pPr marL="171450" lvl="0" indent="-171450" algn="just" defTabSz="846625" rtl="0" eaLnBrk="1" latinLnBrk="0" hangingPunct="1">
                        <a:buFont typeface="Wingdings" panose="05000000000000000000" pitchFamily="2" charset="2"/>
                        <a:buChar char="v"/>
                      </a:pPr>
                      <a:r>
                        <a:rPr lang="en-US" sz="1400" kern="1200" dirty="0">
                          <a:solidFill>
                            <a:schemeClr val="dk1"/>
                          </a:solidFill>
                          <a:latin typeface="+mn-lt"/>
                          <a:ea typeface="+mn-ea"/>
                          <a:cs typeface="+mn-cs"/>
                        </a:rPr>
                        <a:t>Analyse and resolve candidate records not approved by Umalusi (Proposal 5 day turnaround)</a:t>
                      </a:r>
                    </a:p>
                    <a:p>
                      <a:pPr marL="171450" lvl="0" indent="-171450" algn="just" defTabSz="846625" rtl="0" eaLnBrk="1" latinLnBrk="0" hangingPunct="1">
                        <a:buFont typeface="Wingdings" panose="05000000000000000000" pitchFamily="2" charset="2"/>
                        <a:buChar char="v"/>
                      </a:pPr>
                      <a:r>
                        <a:rPr lang="en-US" sz="1400" kern="1200" dirty="0">
                          <a:solidFill>
                            <a:schemeClr val="dk1"/>
                          </a:solidFill>
                          <a:latin typeface="+mn-lt"/>
                          <a:ea typeface="+mn-ea"/>
                          <a:cs typeface="+mn-cs"/>
                        </a:rPr>
                        <a:t>Quality assure candidate records:</a:t>
                      </a:r>
                    </a:p>
                    <a:p>
                      <a:pPr marL="594762" lvl="1" indent="-171450" algn="just" defTabSz="846625" rtl="0" eaLnBrk="1" latinLnBrk="0" hangingPunct="1">
                        <a:buFont typeface="Wingdings" panose="05000000000000000000" pitchFamily="2" charset="2"/>
                        <a:buChar char="Ø"/>
                      </a:pPr>
                      <a:r>
                        <a:rPr lang="en-US" sz="1400" kern="1200" dirty="0">
                          <a:solidFill>
                            <a:schemeClr val="dk1"/>
                          </a:solidFill>
                          <a:latin typeface="+mn-lt"/>
                          <a:ea typeface="+mn-ea"/>
                          <a:cs typeface="+mn-cs"/>
                        </a:rPr>
                        <a:t>NATED Resulting N1, N4 to N6</a:t>
                      </a:r>
                    </a:p>
                    <a:p>
                      <a:pPr marL="594762" lvl="1" indent="-171450" algn="just" defTabSz="846625" rtl="0" eaLnBrk="1" latinLnBrk="0" hangingPunct="1">
                        <a:buFont typeface="Wingdings" panose="05000000000000000000" pitchFamily="2" charset="2"/>
                        <a:buChar char="Ø"/>
                      </a:pPr>
                      <a:r>
                        <a:rPr lang="en-US" sz="1400" kern="1200" dirty="0">
                          <a:solidFill>
                            <a:schemeClr val="dk1"/>
                          </a:solidFill>
                          <a:latin typeface="+mn-lt"/>
                          <a:ea typeface="+mn-ea"/>
                          <a:cs typeface="+mn-cs"/>
                        </a:rPr>
                        <a:t>NATED Certification N1, N2, N4 to N6</a:t>
                      </a:r>
                      <a:endParaRPr lang="en-ZA" sz="1400" kern="1200" dirty="0">
                        <a:solidFill>
                          <a:schemeClr val="dk1"/>
                        </a:solidFill>
                        <a:latin typeface="+mn-lt"/>
                        <a:ea typeface="+mn-ea"/>
                        <a:cs typeface="+mn-cs"/>
                      </a:endParaRPr>
                    </a:p>
                    <a:p>
                      <a:pPr marL="171450" lvl="0" indent="-171450" algn="just" defTabSz="846625" rtl="0" eaLnBrk="1" latinLnBrk="0" hangingPunct="1">
                        <a:buFont typeface="Wingdings" panose="05000000000000000000" pitchFamily="2" charset="2"/>
                        <a:buChar char="v"/>
                      </a:pPr>
                      <a:r>
                        <a:rPr lang="en-US" sz="1400" kern="1200" dirty="0">
                          <a:solidFill>
                            <a:schemeClr val="dk1"/>
                          </a:solidFill>
                          <a:latin typeface="+mn-lt"/>
                          <a:ea typeface="+mn-ea"/>
                          <a:cs typeface="+mn-cs"/>
                        </a:rPr>
                        <a:t>Develop and execute communication strategy</a:t>
                      </a:r>
                    </a:p>
                  </a:txBody>
                  <a:tcPr/>
                </a:tc>
                <a:tc>
                  <a:txBody>
                    <a:bodyPr/>
                    <a:lstStyle/>
                    <a:p>
                      <a:pPr marL="171450" lvl="0" indent="-171450" algn="just">
                        <a:buFont typeface="Wingdings" panose="05000000000000000000" pitchFamily="2" charset="2"/>
                        <a:buChar char="v"/>
                      </a:pPr>
                      <a:r>
                        <a:rPr lang="en-US" sz="1400" dirty="0"/>
                        <a:t>Provide system functionality to meet business requirements</a:t>
                      </a:r>
                    </a:p>
                    <a:p>
                      <a:pPr marL="171450" lvl="0" indent="-171450" algn="just">
                        <a:buFont typeface="Wingdings" panose="05000000000000000000" pitchFamily="2" charset="2"/>
                        <a:buChar char="v"/>
                      </a:pPr>
                      <a:r>
                        <a:rPr lang="en-US" sz="1400" dirty="0"/>
                        <a:t>Align data (excluding raw marks)</a:t>
                      </a:r>
                    </a:p>
                    <a:p>
                      <a:pPr marL="171450" lvl="0" indent="-171450" algn="just" defTabSz="846625" rtl="0" eaLnBrk="1" latinLnBrk="0" hangingPunct="1">
                        <a:buFont typeface="Wingdings" panose="05000000000000000000" pitchFamily="2" charset="2"/>
                        <a:buChar char="v"/>
                      </a:pPr>
                      <a:r>
                        <a:rPr lang="en-US" sz="1400" kern="1200" dirty="0">
                          <a:solidFill>
                            <a:schemeClr val="dk1"/>
                          </a:solidFill>
                          <a:latin typeface="+mn-lt"/>
                          <a:ea typeface="+mn-ea"/>
                          <a:cs typeface="+mn-cs"/>
                        </a:rPr>
                        <a:t>Support DHET to execute system functionality for resulting and certification</a:t>
                      </a:r>
                    </a:p>
                    <a:p>
                      <a:pPr marL="171450" marR="0" lvl="0" indent="-171450" algn="just" defTabSz="846625"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sz="1400" kern="1200" dirty="0">
                          <a:solidFill>
                            <a:schemeClr val="dk1"/>
                          </a:solidFill>
                          <a:latin typeface="+mn-lt"/>
                          <a:ea typeface="+mn-ea"/>
                          <a:cs typeface="+mn-cs"/>
                        </a:rPr>
                        <a:t>Submit datasets to Umalusi</a:t>
                      </a:r>
                    </a:p>
                    <a:p>
                      <a:pPr marL="171450" lvl="0" indent="-171450" algn="just" defTabSz="846625" rtl="0" eaLnBrk="1" latinLnBrk="0" hangingPunct="1">
                        <a:buFont typeface="Wingdings" panose="05000000000000000000" pitchFamily="2" charset="2"/>
                        <a:buChar char="v"/>
                      </a:pPr>
                      <a:r>
                        <a:rPr lang="en-US" sz="1400" kern="1200" dirty="0">
                          <a:solidFill>
                            <a:schemeClr val="dk1"/>
                          </a:solidFill>
                          <a:latin typeface="+mn-lt"/>
                          <a:ea typeface="+mn-ea"/>
                          <a:cs typeface="+mn-cs"/>
                        </a:rPr>
                        <a:t>Analyse and resolve candidate records not approved by Umalusi (Proposal 5 day turnaround)</a:t>
                      </a:r>
                    </a:p>
                    <a:p>
                      <a:pPr marL="171450" lvl="0" indent="-171450" algn="just" defTabSz="846625" rtl="0" eaLnBrk="1" latinLnBrk="0" hangingPunct="1">
                        <a:buFont typeface="Wingdings" panose="05000000000000000000" pitchFamily="2" charset="2"/>
                        <a:buChar char="v"/>
                      </a:pPr>
                      <a:r>
                        <a:rPr lang="en-US" sz="1400" kern="1200" dirty="0">
                          <a:solidFill>
                            <a:schemeClr val="dk1"/>
                          </a:solidFill>
                          <a:latin typeface="+mn-lt"/>
                          <a:ea typeface="+mn-ea"/>
                          <a:cs typeface="+mn-cs"/>
                        </a:rPr>
                        <a:t>Develop / update and execute programs for reporting and resolution purposes</a:t>
                      </a:r>
                    </a:p>
                  </a:txBody>
                  <a:tcPr/>
                </a:tc>
                <a:tc>
                  <a:txBody>
                    <a:bodyPr/>
                    <a:lstStyle/>
                    <a:p>
                      <a:pPr marL="171450" lvl="0" indent="-171450" algn="just" defTabSz="846625" rtl="0" eaLnBrk="1" latinLnBrk="0" hangingPunct="1">
                        <a:buFont typeface="Wingdings" panose="05000000000000000000" pitchFamily="2" charset="2"/>
                        <a:buChar char="v"/>
                      </a:pPr>
                      <a:r>
                        <a:rPr lang="en-US" sz="1400" kern="1200" dirty="0">
                          <a:solidFill>
                            <a:schemeClr val="dk1"/>
                          </a:solidFill>
                          <a:latin typeface="+mn-lt"/>
                          <a:ea typeface="+mn-ea"/>
                          <a:cs typeface="+mn-cs"/>
                        </a:rPr>
                        <a:t>Quality assure candidate records:</a:t>
                      </a:r>
                    </a:p>
                    <a:p>
                      <a:pPr marL="360363" lvl="1" indent="-184150" algn="just" defTabSz="846625" rtl="0" eaLnBrk="1" latinLnBrk="0" hangingPunct="1">
                        <a:buFont typeface="Wingdings" panose="05000000000000000000" pitchFamily="2" charset="2"/>
                        <a:buChar char="Ø"/>
                      </a:pPr>
                      <a:r>
                        <a:rPr lang="en-US" sz="1400" kern="1200" dirty="0">
                          <a:solidFill>
                            <a:schemeClr val="dk1"/>
                          </a:solidFill>
                          <a:latin typeface="+mn-lt"/>
                          <a:ea typeface="+mn-ea"/>
                          <a:cs typeface="+mn-cs"/>
                        </a:rPr>
                        <a:t>GETC Resulting and Certification L4</a:t>
                      </a:r>
                    </a:p>
                    <a:p>
                      <a:pPr marL="360363" lvl="1" indent="-184150" algn="just" defTabSz="846625" rtl="0" eaLnBrk="1" latinLnBrk="0" hangingPunct="1">
                        <a:buFont typeface="Wingdings" panose="05000000000000000000" pitchFamily="2" charset="2"/>
                        <a:buChar char="Ø"/>
                      </a:pPr>
                      <a:r>
                        <a:rPr lang="en-US" sz="1400" kern="1200" dirty="0">
                          <a:solidFill>
                            <a:schemeClr val="dk1"/>
                          </a:solidFill>
                          <a:latin typeface="+mn-lt"/>
                          <a:ea typeface="+mn-ea"/>
                          <a:cs typeface="+mn-cs"/>
                        </a:rPr>
                        <a:t>NC (V) Resulting and Certification L2 to L4</a:t>
                      </a:r>
                    </a:p>
                    <a:p>
                      <a:pPr marL="360363" lvl="1" indent="-184150" algn="just" defTabSz="846625" rtl="0" eaLnBrk="1" latinLnBrk="0" hangingPunct="1">
                        <a:buFont typeface="Wingdings" panose="05000000000000000000" pitchFamily="2" charset="2"/>
                        <a:buChar char="Ø"/>
                      </a:pPr>
                      <a:r>
                        <a:rPr lang="en-US" sz="1400" kern="1200" dirty="0">
                          <a:solidFill>
                            <a:schemeClr val="dk1"/>
                          </a:solidFill>
                          <a:latin typeface="+mn-lt"/>
                          <a:ea typeface="+mn-ea"/>
                          <a:cs typeface="+mn-cs"/>
                        </a:rPr>
                        <a:t>NATED Resulting N2&amp;N3 and Certification N3</a:t>
                      </a:r>
                    </a:p>
                    <a:p>
                      <a:pPr marL="171450" lvl="0" indent="-171450" algn="just" defTabSz="846625" rtl="0" eaLnBrk="1" latinLnBrk="0" hangingPunct="1">
                        <a:buFont typeface="Wingdings" panose="05000000000000000000" pitchFamily="2" charset="2"/>
                        <a:buChar char="v"/>
                      </a:pPr>
                      <a:r>
                        <a:rPr lang="en-US" sz="1400" kern="1200" dirty="0">
                          <a:solidFill>
                            <a:schemeClr val="dk1"/>
                          </a:solidFill>
                          <a:latin typeface="+mn-lt"/>
                          <a:ea typeface="+mn-ea"/>
                          <a:cs typeface="+mn-cs"/>
                        </a:rPr>
                        <a:t> Approve / not approve and provide return datasets - including reasons for non-approval where required (Proposal 5 day turnaround time)</a:t>
                      </a:r>
                      <a:endParaRPr lang="en-ZA" sz="1400" kern="1200" dirty="0">
                        <a:solidFill>
                          <a:schemeClr val="dk1"/>
                        </a:solidFill>
                        <a:latin typeface="+mn-lt"/>
                        <a:ea typeface="+mn-ea"/>
                        <a:cs typeface="+mn-cs"/>
                      </a:endParaRPr>
                    </a:p>
                    <a:p>
                      <a:pPr algn="just"/>
                      <a:endParaRPr lang="en-ZA" sz="1400" kern="1200" dirty="0">
                        <a:solidFill>
                          <a:schemeClr val="dk1"/>
                        </a:solidFill>
                        <a:latin typeface="+mn-lt"/>
                        <a:ea typeface="+mn-ea"/>
                        <a:cs typeface="+mn-cs"/>
                      </a:endParaRPr>
                    </a:p>
                  </a:txBody>
                  <a:tcPr/>
                </a:tc>
                <a:extLst>
                  <a:ext uri="{0D108BD9-81ED-4DB2-BD59-A6C34878D82A}">
                    <a16:rowId xmlns:a16="http://schemas.microsoft.com/office/drawing/2014/main" xmlns="" val="1749195549"/>
                  </a:ext>
                </a:extLst>
              </a:tr>
            </a:tbl>
          </a:graphicData>
        </a:graphic>
      </p:graphicFrame>
    </p:spTree>
    <p:extLst>
      <p:ext uri="{BB962C8B-B14F-4D97-AF65-F5344CB8AC3E}">
        <p14:creationId xmlns:p14="http://schemas.microsoft.com/office/powerpoint/2010/main" xmlns="" val="562872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Role of SITA in the New Exam System</a:t>
            </a:r>
            <a:endParaRPr lang="en-US" dirty="0"/>
          </a:p>
        </p:txBody>
      </p:sp>
      <p:sp>
        <p:nvSpPr>
          <p:cNvPr id="6" name="Content Placeholder 5"/>
          <p:cNvSpPr>
            <a:spLocks noGrp="1"/>
          </p:cNvSpPr>
          <p:nvPr>
            <p:ph idx="1"/>
          </p:nvPr>
        </p:nvSpPr>
        <p:spPr/>
        <p:txBody>
          <a:bodyPr>
            <a:normAutofit/>
          </a:bodyPr>
          <a:lstStyle/>
          <a:p>
            <a:r>
              <a:rPr lang="en-US" sz="1700" dirty="0"/>
              <a:t>Services to be rendered:</a:t>
            </a:r>
          </a:p>
          <a:p>
            <a:pPr lvl="1"/>
            <a:r>
              <a:rPr lang="en-US" sz="1700" dirty="0"/>
              <a:t>Providing advice and information related to the current exam system to the DHET Service Provider</a:t>
            </a:r>
          </a:p>
          <a:p>
            <a:pPr lvl="1"/>
            <a:r>
              <a:rPr lang="en-US" sz="1700" dirty="0"/>
              <a:t>Extracting data from the current exam systems and make it available to the DHET Service Provider to port it to the new exam system</a:t>
            </a:r>
          </a:p>
          <a:p>
            <a:pPr lvl="1"/>
            <a:r>
              <a:rPr lang="en-US" sz="1700" dirty="0">
                <a:solidFill>
                  <a:srgbClr val="000000"/>
                </a:solidFill>
              </a:rPr>
              <a:t>Hosting new exam system on the SITA cloud infrastructure</a:t>
            </a:r>
          </a:p>
          <a:p>
            <a:pPr lvl="1"/>
            <a:r>
              <a:rPr lang="en-US" sz="1700" dirty="0">
                <a:solidFill>
                  <a:srgbClr val="000000"/>
                </a:solidFill>
              </a:rPr>
              <a:t>Change management and training services</a:t>
            </a:r>
            <a:endParaRPr lang="en-ZA" sz="1700" dirty="0">
              <a:solidFill>
                <a:srgbClr val="000000"/>
              </a:solidFill>
            </a:endParaRPr>
          </a:p>
          <a:p>
            <a:endParaRPr lang="en-US" sz="1700" dirty="0"/>
          </a:p>
          <a:p>
            <a:r>
              <a:rPr lang="en-US" sz="1700" dirty="0"/>
              <a:t>Services not rendered (may be rendered after end of DHET service provider contract)</a:t>
            </a:r>
          </a:p>
          <a:p>
            <a:pPr lvl="1"/>
            <a:r>
              <a:rPr lang="en-US" sz="1700" dirty="0"/>
              <a:t>System maintenance and enhancement services</a:t>
            </a:r>
          </a:p>
          <a:p>
            <a:pPr lvl="1"/>
            <a:r>
              <a:rPr lang="en-US" sz="1700" dirty="0"/>
              <a:t>Functional application support services</a:t>
            </a:r>
          </a:p>
          <a:p>
            <a:pPr lvl="1"/>
            <a:endParaRPr lang="en-ZA" sz="1700" dirty="0"/>
          </a:p>
        </p:txBody>
      </p:sp>
    </p:spTree>
    <p:extLst>
      <p:ext uri="{BB962C8B-B14F-4D97-AF65-F5344CB8AC3E}">
        <p14:creationId xmlns:p14="http://schemas.microsoft.com/office/powerpoint/2010/main" xmlns="" val="293779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a:t>
            </a:r>
            <a:r>
              <a:rPr lang="en-ZA" dirty="0"/>
              <a:t>rogramme Governance Structures</a:t>
            </a:r>
            <a:endParaRPr lang="en-US" dirty="0"/>
          </a:p>
        </p:txBody>
      </p:sp>
      <p:cxnSp>
        <p:nvCxnSpPr>
          <p:cNvPr id="36" name="Straight Arrow Connector 35">
            <a:extLst>
              <a:ext uri="{FF2B5EF4-FFF2-40B4-BE49-F238E27FC236}">
                <a16:creationId xmlns:a16="http://schemas.microsoft.com/office/drawing/2014/main" xmlns="" id="{E3B003A4-A411-4973-94EF-871D18444382}"/>
              </a:ext>
            </a:extLst>
          </p:cNvPr>
          <p:cNvCxnSpPr>
            <a:cxnSpLocks/>
          </p:cNvCxnSpPr>
          <p:nvPr/>
        </p:nvCxnSpPr>
        <p:spPr>
          <a:xfrm flipV="1">
            <a:off x="2127672" y="3289547"/>
            <a:ext cx="0" cy="4320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51" name="Table 50">
            <a:extLst>
              <a:ext uri="{FF2B5EF4-FFF2-40B4-BE49-F238E27FC236}">
                <a16:creationId xmlns:a16="http://schemas.microsoft.com/office/drawing/2014/main" xmlns="" id="{081B0762-FD80-44E3-8B53-C7E575EDD70B}"/>
              </a:ext>
            </a:extLst>
          </p:cNvPr>
          <p:cNvGraphicFramePr>
            <a:graphicFrameLocks noGrp="1"/>
          </p:cNvGraphicFramePr>
          <p:nvPr>
            <p:extLst>
              <p:ext uri="{D42A27DB-BD31-4B8C-83A1-F6EECF244321}">
                <p14:modId xmlns:p14="http://schemas.microsoft.com/office/powerpoint/2010/main" xmlns="" val="3381304828"/>
              </p:ext>
            </p:extLst>
          </p:nvPr>
        </p:nvGraphicFramePr>
        <p:xfrm>
          <a:off x="224000" y="697260"/>
          <a:ext cx="9608528" cy="4084320"/>
        </p:xfrm>
        <a:graphic>
          <a:graphicData uri="http://schemas.openxmlformats.org/drawingml/2006/table">
            <a:tbl>
              <a:tblPr firstRow="1" bandRow="1">
                <a:tableStyleId>{5C22544A-7EE6-4342-B048-85BDC9FD1C3A}</a:tableStyleId>
              </a:tblPr>
              <a:tblGrid>
                <a:gridCol w="2402132">
                  <a:extLst>
                    <a:ext uri="{9D8B030D-6E8A-4147-A177-3AD203B41FA5}">
                      <a16:colId xmlns:a16="http://schemas.microsoft.com/office/drawing/2014/main" xmlns="" val="3044182894"/>
                    </a:ext>
                  </a:extLst>
                </a:gridCol>
                <a:gridCol w="2597884">
                  <a:extLst>
                    <a:ext uri="{9D8B030D-6E8A-4147-A177-3AD203B41FA5}">
                      <a16:colId xmlns:a16="http://schemas.microsoft.com/office/drawing/2014/main" xmlns="" val="3373402293"/>
                    </a:ext>
                  </a:extLst>
                </a:gridCol>
                <a:gridCol w="2206380">
                  <a:extLst>
                    <a:ext uri="{9D8B030D-6E8A-4147-A177-3AD203B41FA5}">
                      <a16:colId xmlns:a16="http://schemas.microsoft.com/office/drawing/2014/main" xmlns="" val="551465829"/>
                    </a:ext>
                  </a:extLst>
                </a:gridCol>
                <a:gridCol w="2402132">
                  <a:extLst>
                    <a:ext uri="{9D8B030D-6E8A-4147-A177-3AD203B41FA5}">
                      <a16:colId xmlns:a16="http://schemas.microsoft.com/office/drawing/2014/main" xmlns="" val="1744635601"/>
                    </a:ext>
                  </a:extLst>
                </a:gridCol>
              </a:tblGrid>
              <a:tr h="370840">
                <a:tc>
                  <a:txBody>
                    <a:bodyPr/>
                    <a:lstStyle/>
                    <a:p>
                      <a:pPr algn="ctr"/>
                      <a:r>
                        <a:rPr lang="en-US" sz="1400" b="1" dirty="0"/>
                        <a:t>Structure</a:t>
                      </a:r>
                      <a:endParaRPr lang="en-ZA" sz="1400" b="1" dirty="0"/>
                    </a:p>
                  </a:txBody>
                  <a:tcPr/>
                </a:tc>
                <a:tc>
                  <a:txBody>
                    <a:bodyPr/>
                    <a:lstStyle/>
                    <a:p>
                      <a:pPr algn="ctr"/>
                      <a:r>
                        <a:rPr lang="en-US" sz="1400" b="1" dirty="0"/>
                        <a:t>Core Constituents</a:t>
                      </a:r>
                      <a:endParaRPr lang="en-ZA" sz="1400" b="1" dirty="0"/>
                    </a:p>
                  </a:txBody>
                  <a:tcPr/>
                </a:tc>
                <a:tc>
                  <a:txBody>
                    <a:bodyPr/>
                    <a:lstStyle/>
                    <a:p>
                      <a:pPr algn="ctr"/>
                      <a:r>
                        <a:rPr lang="en-US" sz="1400" b="1" dirty="0"/>
                        <a:t>Responsibility</a:t>
                      </a:r>
                      <a:endParaRPr lang="en-ZA" sz="1400" b="1" dirty="0"/>
                    </a:p>
                  </a:txBody>
                  <a:tcPr/>
                </a:tc>
                <a:tc>
                  <a:txBody>
                    <a:bodyPr/>
                    <a:lstStyle/>
                    <a:p>
                      <a:pPr algn="ctr"/>
                      <a:r>
                        <a:rPr lang="en-US" sz="1400" b="1" dirty="0"/>
                        <a:t>Meeting &amp; Reporting Frequency</a:t>
                      </a:r>
                      <a:endParaRPr lang="en-ZA" sz="1400" b="1" dirty="0"/>
                    </a:p>
                  </a:txBody>
                  <a:tcPr/>
                </a:tc>
                <a:extLst>
                  <a:ext uri="{0D108BD9-81ED-4DB2-BD59-A6C34878D82A}">
                    <a16:rowId xmlns:a16="http://schemas.microsoft.com/office/drawing/2014/main" xmlns="" val="821226704"/>
                  </a:ext>
                </a:extLst>
              </a:tr>
              <a:tr h="370840">
                <a:tc>
                  <a:txBody>
                    <a:bodyPr/>
                    <a:lstStyle/>
                    <a:p>
                      <a:r>
                        <a:rPr lang="en-US" sz="1400" dirty="0"/>
                        <a:t>Portfolio Committee</a:t>
                      </a:r>
                      <a:endParaRPr lang="en-ZA" sz="1400" dirty="0"/>
                    </a:p>
                  </a:txBody>
                  <a:tcPr/>
                </a:tc>
                <a:tc>
                  <a:txBody>
                    <a:bodyPr/>
                    <a:lstStyle/>
                    <a:p>
                      <a:r>
                        <a:rPr lang="en-US" sz="1400" dirty="0" smtClean="0"/>
                        <a:t>PCHETST </a:t>
                      </a:r>
                      <a:r>
                        <a:rPr lang="en-US" sz="1400" dirty="0"/>
                        <a:t>(Lead)</a:t>
                      </a:r>
                    </a:p>
                    <a:p>
                      <a:r>
                        <a:rPr lang="en-US" sz="1400" dirty="0"/>
                        <a:t>DHET</a:t>
                      </a:r>
                    </a:p>
                    <a:p>
                      <a:r>
                        <a:rPr lang="en-US" sz="1400" dirty="0"/>
                        <a:t>SITA</a:t>
                      </a:r>
                    </a:p>
                    <a:p>
                      <a:r>
                        <a:rPr lang="en-US" sz="1400" dirty="0"/>
                        <a:t>Umalusi</a:t>
                      </a:r>
                      <a:endParaRPr lang="en-ZA" sz="1400" dirty="0"/>
                    </a:p>
                  </a:txBody>
                  <a:tcPr/>
                </a:tc>
                <a:tc>
                  <a:txBody>
                    <a:bodyPr/>
                    <a:lstStyle/>
                    <a:p>
                      <a:r>
                        <a:rPr lang="en-US" sz="1400" dirty="0"/>
                        <a:t>Oversight</a:t>
                      </a:r>
                      <a:endParaRPr lang="en-ZA" sz="1400" dirty="0"/>
                    </a:p>
                  </a:txBody>
                  <a:tcPr/>
                </a:tc>
                <a:tc>
                  <a:txBody>
                    <a:bodyPr/>
                    <a:lstStyle/>
                    <a:p>
                      <a:r>
                        <a:rPr lang="en-US" sz="1400" dirty="0"/>
                        <a:t>Meeting – as required</a:t>
                      </a:r>
                    </a:p>
                    <a:p>
                      <a:r>
                        <a:rPr lang="en-US" sz="1400" dirty="0"/>
                        <a:t>Reporting – monthly</a:t>
                      </a:r>
                      <a:endParaRPr lang="en-ZA" sz="1400" dirty="0"/>
                    </a:p>
                  </a:txBody>
                  <a:tcPr/>
                </a:tc>
                <a:extLst>
                  <a:ext uri="{0D108BD9-81ED-4DB2-BD59-A6C34878D82A}">
                    <a16:rowId xmlns:a16="http://schemas.microsoft.com/office/drawing/2014/main" xmlns="" val="1535505919"/>
                  </a:ext>
                </a:extLst>
              </a:tr>
              <a:tr h="370840">
                <a:tc>
                  <a:txBody>
                    <a:bodyPr/>
                    <a:lstStyle/>
                    <a:p>
                      <a:r>
                        <a:rPr lang="en-US" sz="1400" dirty="0"/>
                        <a:t>Programme Steering Committee</a:t>
                      </a:r>
                      <a:endParaRPr lang="en-ZA" sz="1400" dirty="0"/>
                    </a:p>
                  </a:txBody>
                  <a:tcPr/>
                </a:tc>
                <a:tc>
                  <a:txBody>
                    <a:bodyPr/>
                    <a:lstStyle/>
                    <a:p>
                      <a:r>
                        <a:rPr lang="en-US" sz="1400" dirty="0"/>
                        <a:t>DHET: DG (Lead)</a:t>
                      </a:r>
                    </a:p>
                    <a:p>
                      <a:r>
                        <a:rPr lang="en-US" sz="1400" dirty="0"/>
                        <a:t>DHET</a:t>
                      </a:r>
                    </a:p>
                    <a:p>
                      <a:r>
                        <a:rPr lang="en-US" sz="1400" dirty="0"/>
                        <a:t>SITA</a:t>
                      </a:r>
                    </a:p>
                    <a:p>
                      <a:r>
                        <a:rPr lang="en-US" sz="1400" dirty="0"/>
                        <a:t>Umalusi</a:t>
                      </a:r>
                      <a:endParaRPr lang="en-ZA" sz="1400" dirty="0"/>
                    </a:p>
                  </a:txBody>
                  <a:tcPr/>
                </a:tc>
                <a:tc>
                  <a:txBody>
                    <a:bodyPr/>
                    <a:lstStyle/>
                    <a:p>
                      <a:r>
                        <a:rPr lang="en-US" sz="1400" dirty="0"/>
                        <a:t>Policy</a:t>
                      </a:r>
                    </a:p>
                    <a:p>
                      <a:r>
                        <a:rPr lang="en-US" sz="1400" dirty="0"/>
                        <a:t>Direction Setting &amp; Monitoring</a:t>
                      </a:r>
                      <a:endParaRPr lang="en-ZA" sz="1400" dirty="0"/>
                    </a:p>
                  </a:txBody>
                  <a:tcPr/>
                </a:tc>
                <a:tc>
                  <a:txBody>
                    <a:bodyPr/>
                    <a:lstStyle/>
                    <a:p>
                      <a:r>
                        <a:rPr lang="en-US" sz="1400" dirty="0"/>
                        <a:t>Meeting – fortnightly</a:t>
                      </a:r>
                    </a:p>
                    <a:p>
                      <a:r>
                        <a:rPr lang="en-US" sz="1400" dirty="0"/>
                        <a:t>Reporting – monthly</a:t>
                      </a:r>
                      <a:endParaRPr lang="en-ZA" sz="1400" dirty="0"/>
                    </a:p>
                  </a:txBody>
                  <a:tcPr/>
                </a:tc>
                <a:extLst>
                  <a:ext uri="{0D108BD9-81ED-4DB2-BD59-A6C34878D82A}">
                    <a16:rowId xmlns:a16="http://schemas.microsoft.com/office/drawing/2014/main" xmlns="" val="3103160985"/>
                  </a:ext>
                </a:extLst>
              </a:tr>
              <a:tr h="370840">
                <a:tc>
                  <a:txBody>
                    <a:bodyPr/>
                    <a:lstStyle/>
                    <a:p>
                      <a:r>
                        <a:rPr lang="en-US" sz="1400" dirty="0"/>
                        <a:t>Program Management</a:t>
                      </a:r>
                      <a:endParaRPr lang="en-ZA" sz="1400" dirty="0"/>
                    </a:p>
                  </a:txBody>
                  <a:tcPr/>
                </a:tc>
                <a:tc>
                  <a:txBody>
                    <a:bodyPr/>
                    <a:lstStyle/>
                    <a:p>
                      <a:r>
                        <a:rPr lang="en-US" sz="1400" dirty="0"/>
                        <a:t>SITA: HSO: Executive (Lead)</a:t>
                      </a:r>
                    </a:p>
                    <a:p>
                      <a:r>
                        <a:rPr lang="en-US" sz="1400" dirty="0"/>
                        <a:t>SITA Programme Manager</a:t>
                      </a:r>
                    </a:p>
                    <a:p>
                      <a:r>
                        <a:rPr lang="en-US" sz="1400" dirty="0"/>
                        <a:t>Technical Leads</a:t>
                      </a:r>
                      <a:endParaRPr lang="en-ZA" sz="1400" dirty="0"/>
                    </a:p>
                  </a:txBody>
                  <a:tcPr/>
                </a:tc>
                <a:tc>
                  <a:txBody>
                    <a:bodyPr/>
                    <a:lstStyle/>
                    <a:p>
                      <a:r>
                        <a:rPr lang="en-US" sz="1400" dirty="0"/>
                        <a:t>Managing programme</a:t>
                      </a:r>
                    </a:p>
                    <a:p>
                      <a:r>
                        <a:rPr lang="en-US" sz="1400" dirty="0"/>
                        <a:t>Monitor progress</a:t>
                      </a:r>
                      <a:endParaRPr lang="en-ZA" sz="1400" dirty="0"/>
                    </a:p>
                  </a:txBody>
                  <a:tcPr/>
                </a:tc>
                <a:tc>
                  <a:txBody>
                    <a:bodyPr/>
                    <a:lstStyle/>
                    <a:p>
                      <a:r>
                        <a:rPr lang="en-US" sz="1400" dirty="0"/>
                        <a:t>Meeting – weekly</a:t>
                      </a:r>
                    </a:p>
                    <a:p>
                      <a:r>
                        <a:rPr lang="en-US" sz="1400" dirty="0"/>
                        <a:t>Reporting – weekly</a:t>
                      </a:r>
                    </a:p>
                    <a:p>
                      <a:endParaRPr lang="en-US" sz="1400" dirty="0"/>
                    </a:p>
                    <a:p>
                      <a:endParaRPr lang="en-ZA" sz="1400" dirty="0"/>
                    </a:p>
                  </a:txBody>
                  <a:tcPr/>
                </a:tc>
                <a:extLst>
                  <a:ext uri="{0D108BD9-81ED-4DB2-BD59-A6C34878D82A}">
                    <a16:rowId xmlns:a16="http://schemas.microsoft.com/office/drawing/2014/main" xmlns="" val="4164303922"/>
                  </a:ext>
                </a:extLst>
              </a:tr>
              <a:tr h="370840">
                <a:tc>
                  <a:txBody>
                    <a:bodyPr/>
                    <a:lstStyle/>
                    <a:p>
                      <a:r>
                        <a:rPr lang="en-US" sz="1400" dirty="0"/>
                        <a:t>Programme Delivery</a:t>
                      </a:r>
                      <a:endParaRPr lang="en-ZA" sz="1400" dirty="0"/>
                    </a:p>
                  </a:txBody>
                  <a:tcPr/>
                </a:tc>
                <a:tc>
                  <a:txBody>
                    <a:bodyPr/>
                    <a:lstStyle/>
                    <a:p>
                      <a:r>
                        <a:rPr lang="en-US" sz="1400" dirty="0"/>
                        <a:t>SITA Programme Manager (Lead)</a:t>
                      </a:r>
                    </a:p>
                    <a:p>
                      <a:r>
                        <a:rPr lang="en-US" sz="1400" dirty="0"/>
                        <a:t>Technical Leads</a:t>
                      </a:r>
                      <a:endParaRPr lang="en-ZA" sz="1400" dirty="0"/>
                    </a:p>
                    <a:p>
                      <a:r>
                        <a:rPr lang="en-US" sz="1400" dirty="0"/>
                        <a:t>Programme Team</a:t>
                      </a:r>
                      <a:endParaRPr lang="en-ZA" sz="1400" dirty="0"/>
                    </a:p>
                  </a:txBody>
                  <a:tcPr/>
                </a:tc>
                <a:tc>
                  <a:txBody>
                    <a:bodyPr/>
                    <a:lstStyle/>
                    <a:p>
                      <a:r>
                        <a:rPr lang="en-US" sz="1400" dirty="0"/>
                        <a:t>Execute program</a:t>
                      </a:r>
                      <a:endParaRPr lang="en-ZA" sz="1400" dirty="0"/>
                    </a:p>
                  </a:txBody>
                  <a:tcPr/>
                </a:tc>
                <a:tc>
                  <a:txBody>
                    <a:bodyPr/>
                    <a:lstStyle/>
                    <a:p>
                      <a:r>
                        <a:rPr lang="en-US" sz="1400" dirty="0"/>
                        <a:t>Meeting – daily</a:t>
                      </a:r>
                    </a:p>
                    <a:p>
                      <a:endParaRPr lang="en-ZA" sz="1400" dirty="0"/>
                    </a:p>
                  </a:txBody>
                  <a:tcPr/>
                </a:tc>
                <a:extLst>
                  <a:ext uri="{0D108BD9-81ED-4DB2-BD59-A6C34878D82A}">
                    <a16:rowId xmlns:a16="http://schemas.microsoft.com/office/drawing/2014/main" xmlns="" val="1901463576"/>
                  </a:ext>
                </a:extLst>
              </a:tr>
            </a:tbl>
          </a:graphicData>
        </a:graphic>
      </p:graphicFrame>
      <p:cxnSp>
        <p:nvCxnSpPr>
          <p:cNvPr id="53" name="Straight Arrow Connector 52">
            <a:extLst>
              <a:ext uri="{FF2B5EF4-FFF2-40B4-BE49-F238E27FC236}">
                <a16:creationId xmlns:a16="http://schemas.microsoft.com/office/drawing/2014/main" xmlns="" id="{A988048E-6FD2-4262-ADA7-5E53ABEC3EA6}"/>
              </a:ext>
            </a:extLst>
          </p:cNvPr>
          <p:cNvCxnSpPr/>
          <p:nvPr/>
        </p:nvCxnSpPr>
        <p:spPr>
          <a:xfrm flipV="1">
            <a:off x="2199680" y="1849388"/>
            <a:ext cx="0" cy="50405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xmlns="" id="{3185A146-5664-41E1-8AAB-020932A45EBC}"/>
              </a:ext>
            </a:extLst>
          </p:cNvPr>
          <p:cNvCxnSpPr/>
          <p:nvPr/>
        </p:nvCxnSpPr>
        <p:spPr>
          <a:xfrm flipV="1">
            <a:off x="2199680" y="2857500"/>
            <a:ext cx="0" cy="50405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xmlns="" id="{B507DC23-027D-450E-884E-3455DAA95F82}"/>
              </a:ext>
            </a:extLst>
          </p:cNvPr>
          <p:cNvCxnSpPr/>
          <p:nvPr/>
        </p:nvCxnSpPr>
        <p:spPr>
          <a:xfrm flipV="1">
            <a:off x="2199680" y="3793604"/>
            <a:ext cx="0" cy="50405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150439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Rectangle 99">
            <a:extLst>
              <a:ext uri="{FF2B5EF4-FFF2-40B4-BE49-F238E27FC236}">
                <a16:creationId xmlns:a16="http://schemas.microsoft.com/office/drawing/2014/main" xmlns="" id="{74FF3239-3654-44BC-9AAE-B3A2500F7F9C}"/>
              </a:ext>
            </a:extLst>
          </p:cNvPr>
          <p:cNvSpPr/>
          <p:nvPr/>
        </p:nvSpPr>
        <p:spPr>
          <a:xfrm>
            <a:off x="8217643" y="2763467"/>
            <a:ext cx="1728192" cy="2182265"/>
          </a:xfrm>
          <a:prstGeom prst="rect">
            <a:avLst/>
          </a:prstGeom>
          <a:solidFill>
            <a:srgbClr val="00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1 x  Data Quality</a:t>
            </a:r>
            <a:endParaRPr lang="en-ZA" sz="1000" b="1" dirty="0"/>
          </a:p>
        </p:txBody>
      </p:sp>
      <p:sp>
        <p:nvSpPr>
          <p:cNvPr id="72" name="Rectangle 71">
            <a:extLst>
              <a:ext uri="{FF2B5EF4-FFF2-40B4-BE49-F238E27FC236}">
                <a16:creationId xmlns:a16="http://schemas.microsoft.com/office/drawing/2014/main" xmlns="" id="{74A02DBF-78CE-4418-9B43-6801DCACBF92}"/>
              </a:ext>
            </a:extLst>
          </p:cNvPr>
          <p:cNvSpPr/>
          <p:nvPr/>
        </p:nvSpPr>
        <p:spPr>
          <a:xfrm>
            <a:off x="8211864" y="2115478"/>
            <a:ext cx="1728192" cy="533681"/>
          </a:xfrm>
          <a:prstGeom prst="rect">
            <a:avLst/>
          </a:prstGeom>
          <a:solidFill>
            <a:srgbClr val="00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1 x  Data Quality Lead</a:t>
            </a:r>
            <a:endParaRPr lang="en-ZA" sz="1000" b="1" dirty="0"/>
          </a:p>
        </p:txBody>
      </p:sp>
      <p:sp>
        <p:nvSpPr>
          <p:cNvPr id="4" name="Title 3"/>
          <p:cNvSpPr>
            <a:spLocks noGrp="1"/>
          </p:cNvSpPr>
          <p:nvPr>
            <p:ph type="title"/>
          </p:nvPr>
        </p:nvSpPr>
        <p:spPr>
          <a:xfrm>
            <a:off x="216000" y="157201"/>
            <a:ext cx="9720000" cy="480053"/>
          </a:xfrm>
        </p:spPr>
        <p:txBody>
          <a:bodyPr/>
          <a:lstStyle/>
          <a:p>
            <a:r>
              <a:rPr lang="en-US" dirty="0"/>
              <a:t>P</a:t>
            </a:r>
            <a:r>
              <a:rPr lang="en-ZA" dirty="0"/>
              <a:t>rogramme Delivery Team Structure</a:t>
            </a:r>
            <a:endParaRPr lang="en-US" dirty="0"/>
          </a:p>
        </p:txBody>
      </p:sp>
      <p:sp>
        <p:nvSpPr>
          <p:cNvPr id="7" name="Rectangle 6">
            <a:extLst>
              <a:ext uri="{FF2B5EF4-FFF2-40B4-BE49-F238E27FC236}">
                <a16:creationId xmlns:a16="http://schemas.microsoft.com/office/drawing/2014/main" xmlns="" id="{7E6242B2-D1D9-4E11-9178-97867412D87A}"/>
              </a:ext>
            </a:extLst>
          </p:cNvPr>
          <p:cNvSpPr/>
          <p:nvPr/>
        </p:nvSpPr>
        <p:spPr>
          <a:xfrm>
            <a:off x="4071888" y="769268"/>
            <a:ext cx="1728192" cy="480053"/>
          </a:xfrm>
          <a:prstGeom prst="rect">
            <a:avLst/>
          </a:prstGeom>
          <a:solidFill>
            <a:srgbClr val="00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SITA Executive  </a:t>
            </a:r>
            <a:endParaRPr lang="en-ZA" sz="1000" b="1" dirty="0"/>
          </a:p>
        </p:txBody>
      </p:sp>
      <p:sp>
        <p:nvSpPr>
          <p:cNvPr id="26" name="Rectangle 25">
            <a:extLst>
              <a:ext uri="{FF2B5EF4-FFF2-40B4-BE49-F238E27FC236}">
                <a16:creationId xmlns:a16="http://schemas.microsoft.com/office/drawing/2014/main" xmlns="" id="{854C6764-20E2-4D68-8F09-5CAD4F64FAFD}"/>
              </a:ext>
            </a:extLst>
          </p:cNvPr>
          <p:cNvSpPr/>
          <p:nvPr/>
        </p:nvSpPr>
        <p:spPr>
          <a:xfrm>
            <a:off x="4071888" y="1345332"/>
            <a:ext cx="1728192" cy="480053"/>
          </a:xfrm>
          <a:prstGeom prst="rect">
            <a:avLst/>
          </a:prstGeom>
          <a:solidFill>
            <a:srgbClr val="00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1 x Programme Manager</a:t>
            </a:r>
            <a:endParaRPr lang="en-ZA" sz="1000" b="1" dirty="0"/>
          </a:p>
        </p:txBody>
      </p:sp>
      <p:sp>
        <p:nvSpPr>
          <p:cNvPr id="29" name="Rectangle 28">
            <a:extLst>
              <a:ext uri="{FF2B5EF4-FFF2-40B4-BE49-F238E27FC236}">
                <a16:creationId xmlns:a16="http://schemas.microsoft.com/office/drawing/2014/main" xmlns="" id="{6A683F5C-D471-4833-A020-0E22FFE542D1}"/>
              </a:ext>
            </a:extLst>
          </p:cNvPr>
          <p:cNvSpPr/>
          <p:nvPr/>
        </p:nvSpPr>
        <p:spPr>
          <a:xfrm>
            <a:off x="975544" y="2115478"/>
            <a:ext cx="1728192" cy="525998"/>
          </a:xfrm>
          <a:prstGeom prst="rect">
            <a:avLst/>
          </a:prstGeom>
          <a:solidFill>
            <a:srgbClr val="00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1 x Technical Lead</a:t>
            </a:r>
            <a:endParaRPr lang="en-ZA" sz="1000" b="1" dirty="0"/>
          </a:p>
        </p:txBody>
      </p:sp>
      <p:sp>
        <p:nvSpPr>
          <p:cNvPr id="30" name="Rectangle 29">
            <a:extLst>
              <a:ext uri="{FF2B5EF4-FFF2-40B4-BE49-F238E27FC236}">
                <a16:creationId xmlns:a16="http://schemas.microsoft.com/office/drawing/2014/main" xmlns="" id="{982A2A50-4850-4E82-869C-251845EA2F6B}"/>
              </a:ext>
            </a:extLst>
          </p:cNvPr>
          <p:cNvSpPr/>
          <p:nvPr/>
        </p:nvSpPr>
        <p:spPr>
          <a:xfrm>
            <a:off x="4575944" y="2115478"/>
            <a:ext cx="1728192" cy="525998"/>
          </a:xfrm>
          <a:prstGeom prst="rect">
            <a:avLst/>
          </a:prstGeom>
          <a:solidFill>
            <a:srgbClr val="00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1 x Functional Application Support Lead</a:t>
            </a:r>
            <a:endParaRPr lang="en-ZA" sz="1000" b="1" dirty="0"/>
          </a:p>
        </p:txBody>
      </p:sp>
      <p:sp>
        <p:nvSpPr>
          <p:cNvPr id="31" name="Rectangle 30">
            <a:extLst>
              <a:ext uri="{FF2B5EF4-FFF2-40B4-BE49-F238E27FC236}">
                <a16:creationId xmlns:a16="http://schemas.microsoft.com/office/drawing/2014/main" xmlns="" id="{6DA3D840-B2F7-48A6-964E-5C16C865BC18}"/>
              </a:ext>
            </a:extLst>
          </p:cNvPr>
          <p:cNvSpPr/>
          <p:nvPr/>
        </p:nvSpPr>
        <p:spPr>
          <a:xfrm>
            <a:off x="2775744" y="2115478"/>
            <a:ext cx="1728192" cy="525998"/>
          </a:xfrm>
          <a:prstGeom prst="rect">
            <a:avLst/>
          </a:prstGeom>
          <a:solidFill>
            <a:srgbClr val="00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1 x DBA Lead (Natural and SQL)</a:t>
            </a:r>
            <a:endParaRPr lang="en-ZA" sz="1000" b="1" dirty="0"/>
          </a:p>
        </p:txBody>
      </p:sp>
      <p:sp>
        <p:nvSpPr>
          <p:cNvPr id="32" name="Rectangle 31">
            <a:extLst>
              <a:ext uri="{FF2B5EF4-FFF2-40B4-BE49-F238E27FC236}">
                <a16:creationId xmlns:a16="http://schemas.microsoft.com/office/drawing/2014/main" xmlns="" id="{4048AA6B-1085-472F-8583-3E3F56D80252}"/>
              </a:ext>
            </a:extLst>
          </p:cNvPr>
          <p:cNvSpPr/>
          <p:nvPr/>
        </p:nvSpPr>
        <p:spPr>
          <a:xfrm>
            <a:off x="975544" y="2761489"/>
            <a:ext cx="1728192" cy="429986"/>
          </a:xfrm>
          <a:prstGeom prst="rect">
            <a:avLst/>
          </a:prstGeom>
          <a:solidFill>
            <a:srgbClr val="00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1 x Senior Software Developer</a:t>
            </a:r>
          </a:p>
          <a:p>
            <a:pPr algn="ctr"/>
            <a:r>
              <a:rPr lang="en-US" sz="1000" b="1" dirty="0"/>
              <a:t>1 x Software Developer </a:t>
            </a:r>
            <a:endParaRPr lang="en-ZA" sz="1000" b="1" dirty="0"/>
          </a:p>
        </p:txBody>
      </p:sp>
      <p:sp>
        <p:nvSpPr>
          <p:cNvPr id="33" name="Rectangle 32">
            <a:extLst>
              <a:ext uri="{FF2B5EF4-FFF2-40B4-BE49-F238E27FC236}">
                <a16:creationId xmlns:a16="http://schemas.microsoft.com/office/drawing/2014/main" xmlns="" id="{68A1ED68-1D2E-419B-B45E-DD2FA1F17A26}"/>
              </a:ext>
            </a:extLst>
          </p:cNvPr>
          <p:cNvSpPr/>
          <p:nvPr/>
        </p:nvSpPr>
        <p:spPr>
          <a:xfrm>
            <a:off x="4575944" y="2761489"/>
            <a:ext cx="1728192" cy="429986"/>
          </a:xfrm>
          <a:prstGeom prst="rect">
            <a:avLst/>
          </a:prstGeom>
          <a:solidFill>
            <a:srgbClr val="00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1 x Consultant FAS</a:t>
            </a:r>
          </a:p>
          <a:p>
            <a:pPr algn="ctr"/>
            <a:r>
              <a:rPr lang="en-US" sz="1000" b="1" dirty="0"/>
              <a:t>1 x Specialist FAS</a:t>
            </a:r>
            <a:endParaRPr lang="en-ZA" sz="1000" b="1" dirty="0"/>
          </a:p>
        </p:txBody>
      </p:sp>
      <p:sp>
        <p:nvSpPr>
          <p:cNvPr id="35" name="Rectangle 34">
            <a:extLst>
              <a:ext uri="{FF2B5EF4-FFF2-40B4-BE49-F238E27FC236}">
                <a16:creationId xmlns:a16="http://schemas.microsoft.com/office/drawing/2014/main" xmlns="" id="{14486497-6B34-438B-93C2-640752B151AD}"/>
              </a:ext>
            </a:extLst>
          </p:cNvPr>
          <p:cNvSpPr/>
          <p:nvPr/>
        </p:nvSpPr>
        <p:spPr>
          <a:xfrm>
            <a:off x="2775744" y="2761489"/>
            <a:ext cx="1728192" cy="429986"/>
          </a:xfrm>
          <a:prstGeom prst="rect">
            <a:avLst/>
          </a:prstGeom>
          <a:solidFill>
            <a:srgbClr val="00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1 x Senior DBA SQL</a:t>
            </a:r>
            <a:endParaRPr lang="en-ZA" sz="1000" b="1" dirty="0"/>
          </a:p>
        </p:txBody>
      </p:sp>
      <p:sp>
        <p:nvSpPr>
          <p:cNvPr id="37" name="Rectangle 36">
            <a:extLst>
              <a:ext uri="{FF2B5EF4-FFF2-40B4-BE49-F238E27FC236}">
                <a16:creationId xmlns:a16="http://schemas.microsoft.com/office/drawing/2014/main" xmlns="" id="{3F6518D5-6F82-4C83-B942-A3E78253BEF2}"/>
              </a:ext>
            </a:extLst>
          </p:cNvPr>
          <p:cNvSpPr/>
          <p:nvPr/>
        </p:nvSpPr>
        <p:spPr>
          <a:xfrm>
            <a:off x="975544" y="3359325"/>
            <a:ext cx="1728192" cy="429986"/>
          </a:xfrm>
          <a:prstGeom prst="rect">
            <a:avLst/>
          </a:prstGeom>
          <a:solidFill>
            <a:srgbClr val="00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1 x Senior Software Developer</a:t>
            </a:r>
          </a:p>
          <a:p>
            <a:pPr algn="ctr"/>
            <a:r>
              <a:rPr lang="en-US" sz="1000" b="1" dirty="0"/>
              <a:t>1 x Software Developer </a:t>
            </a:r>
            <a:endParaRPr lang="en-ZA" sz="1000" b="1" dirty="0"/>
          </a:p>
        </p:txBody>
      </p:sp>
      <p:sp>
        <p:nvSpPr>
          <p:cNvPr id="39" name="Rectangle 38">
            <a:extLst>
              <a:ext uri="{FF2B5EF4-FFF2-40B4-BE49-F238E27FC236}">
                <a16:creationId xmlns:a16="http://schemas.microsoft.com/office/drawing/2014/main" xmlns="" id="{FC6BF186-2032-45DB-9105-14DD23623279}"/>
              </a:ext>
            </a:extLst>
          </p:cNvPr>
          <p:cNvSpPr/>
          <p:nvPr/>
        </p:nvSpPr>
        <p:spPr>
          <a:xfrm>
            <a:off x="4575944" y="3359325"/>
            <a:ext cx="1728192" cy="429986"/>
          </a:xfrm>
          <a:prstGeom prst="rect">
            <a:avLst/>
          </a:prstGeom>
          <a:solidFill>
            <a:srgbClr val="00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1 x Consultant FAS</a:t>
            </a:r>
          </a:p>
          <a:p>
            <a:pPr algn="ctr"/>
            <a:r>
              <a:rPr lang="en-US" sz="1000" b="1" dirty="0"/>
              <a:t>1 x Specialist FAS</a:t>
            </a:r>
            <a:endParaRPr lang="en-ZA" sz="1000" b="1" dirty="0"/>
          </a:p>
        </p:txBody>
      </p:sp>
      <p:sp>
        <p:nvSpPr>
          <p:cNvPr id="41" name="Rectangle 40">
            <a:extLst>
              <a:ext uri="{FF2B5EF4-FFF2-40B4-BE49-F238E27FC236}">
                <a16:creationId xmlns:a16="http://schemas.microsoft.com/office/drawing/2014/main" xmlns="" id="{FAE09EC4-CC3A-47B8-BE02-9BFACD033953}"/>
              </a:ext>
            </a:extLst>
          </p:cNvPr>
          <p:cNvSpPr/>
          <p:nvPr/>
        </p:nvSpPr>
        <p:spPr>
          <a:xfrm>
            <a:off x="2775744" y="3359325"/>
            <a:ext cx="1728192" cy="429986"/>
          </a:xfrm>
          <a:prstGeom prst="rect">
            <a:avLst/>
          </a:prstGeom>
          <a:solidFill>
            <a:srgbClr val="00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1 x Senior DBA SQL</a:t>
            </a:r>
            <a:endParaRPr lang="en-ZA" sz="1000" b="1" dirty="0"/>
          </a:p>
        </p:txBody>
      </p:sp>
      <p:sp>
        <p:nvSpPr>
          <p:cNvPr id="43" name="Rectangle 42">
            <a:extLst>
              <a:ext uri="{FF2B5EF4-FFF2-40B4-BE49-F238E27FC236}">
                <a16:creationId xmlns:a16="http://schemas.microsoft.com/office/drawing/2014/main" xmlns="" id="{308C4BD0-BCF3-46C3-A097-DB816A5B48FB}"/>
              </a:ext>
            </a:extLst>
          </p:cNvPr>
          <p:cNvSpPr/>
          <p:nvPr/>
        </p:nvSpPr>
        <p:spPr>
          <a:xfrm>
            <a:off x="975544" y="3994379"/>
            <a:ext cx="1728192" cy="429986"/>
          </a:xfrm>
          <a:prstGeom prst="rect">
            <a:avLst/>
          </a:prstGeom>
          <a:solidFill>
            <a:srgbClr val="00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1 x Senior Software Developer</a:t>
            </a:r>
          </a:p>
          <a:p>
            <a:pPr algn="ctr"/>
            <a:r>
              <a:rPr lang="en-US" sz="1000" b="1" dirty="0"/>
              <a:t>1 x Software Developer </a:t>
            </a:r>
            <a:endParaRPr lang="en-ZA" sz="1000" b="1" dirty="0"/>
          </a:p>
        </p:txBody>
      </p:sp>
      <p:sp>
        <p:nvSpPr>
          <p:cNvPr id="45" name="Rectangle 44">
            <a:extLst>
              <a:ext uri="{FF2B5EF4-FFF2-40B4-BE49-F238E27FC236}">
                <a16:creationId xmlns:a16="http://schemas.microsoft.com/office/drawing/2014/main" xmlns="" id="{79EC8FCC-6EF4-4CE1-B75A-D2A8F53E0480}"/>
              </a:ext>
            </a:extLst>
          </p:cNvPr>
          <p:cNvSpPr/>
          <p:nvPr/>
        </p:nvSpPr>
        <p:spPr>
          <a:xfrm>
            <a:off x="4575944" y="3994379"/>
            <a:ext cx="1728192" cy="429986"/>
          </a:xfrm>
          <a:prstGeom prst="rect">
            <a:avLst/>
          </a:prstGeom>
          <a:solidFill>
            <a:srgbClr val="00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1 x Consultant FAS</a:t>
            </a:r>
          </a:p>
          <a:p>
            <a:pPr algn="ctr"/>
            <a:r>
              <a:rPr lang="en-US" sz="1000" b="1" dirty="0"/>
              <a:t>1 x Specialist FAS</a:t>
            </a:r>
            <a:endParaRPr lang="en-ZA" sz="1000" b="1" dirty="0"/>
          </a:p>
        </p:txBody>
      </p:sp>
      <p:sp>
        <p:nvSpPr>
          <p:cNvPr id="46" name="Rectangle 45">
            <a:extLst>
              <a:ext uri="{FF2B5EF4-FFF2-40B4-BE49-F238E27FC236}">
                <a16:creationId xmlns:a16="http://schemas.microsoft.com/office/drawing/2014/main" xmlns="" id="{5780CBB0-F587-4C0E-BCA2-6BEC38ADCB56}"/>
              </a:ext>
            </a:extLst>
          </p:cNvPr>
          <p:cNvSpPr/>
          <p:nvPr/>
        </p:nvSpPr>
        <p:spPr>
          <a:xfrm>
            <a:off x="2775744" y="3994379"/>
            <a:ext cx="1728192" cy="429986"/>
          </a:xfrm>
          <a:prstGeom prst="rect">
            <a:avLst/>
          </a:prstGeom>
          <a:solidFill>
            <a:srgbClr val="00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1 x Senior DBA SQL</a:t>
            </a:r>
            <a:endParaRPr lang="en-ZA" sz="1000" b="1" dirty="0"/>
          </a:p>
        </p:txBody>
      </p:sp>
      <p:sp>
        <p:nvSpPr>
          <p:cNvPr id="47" name="Rectangle 46">
            <a:extLst>
              <a:ext uri="{FF2B5EF4-FFF2-40B4-BE49-F238E27FC236}">
                <a16:creationId xmlns:a16="http://schemas.microsoft.com/office/drawing/2014/main" xmlns="" id="{596FB0C6-FB79-4E13-A3AB-FFF04A5181C4}"/>
              </a:ext>
            </a:extLst>
          </p:cNvPr>
          <p:cNvSpPr/>
          <p:nvPr/>
        </p:nvSpPr>
        <p:spPr>
          <a:xfrm>
            <a:off x="975544" y="4533370"/>
            <a:ext cx="1728192" cy="429986"/>
          </a:xfrm>
          <a:prstGeom prst="rect">
            <a:avLst/>
          </a:prstGeom>
          <a:solidFill>
            <a:srgbClr val="00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1 x Senior Software Developer</a:t>
            </a:r>
          </a:p>
          <a:p>
            <a:pPr algn="ctr"/>
            <a:r>
              <a:rPr lang="en-US" sz="1000" b="1" dirty="0"/>
              <a:t>1 x Software Developer </a:t>
            </a:r>
            <a:endParaRPr lang="en-ZA" sz="1000" b="1" dirty="0"/>
          </a:p>
        </p:txBody>
      </p:sp>
      <p:sp>
        <p:nvSpPr>
          <p:cNvPr id="48" name="Rectangle 47">
            <a:extLst>
              <a:ext uri="{FF2B5EF4-FFF2-40B4-BE49-F238E27FC236}">
                <a16:creationId xmlns:a16="http://schemas.microsoft.com/office/drawing/2014/main" xmlns="" id="{D79A25ED-3ED1-4027-9059-5A47DD3FD3A6}"/>
              </a:ext>
            </a:extLst>
          </p:cNvPr>
          <p:cNvSpPr/>
          <p:nvPr/>
        </p:nvSpPr>
        <p:spPr>
          <a:xfrm>
            <a:off x="4575944" y="4533370"/>
            <a:ext cx="1728192" cy="429986"/>
          </a:xfrm>
          <a:prstGeom prst="rect">
            <a:avLst/>
          </a:prstGeom>
          <a:solidFill>
            <a:srgbClr val="00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1 x Consultant FAS</a:t>
            </a:r>
          </a:p>
          <a:p>
            <a:pPr algn="ctr"/>
            <a:r>
              <a:rPr lang="en-US" sz="1000" b="1" dirty="0"/>
              <a:t>1 x Specialist FAS</a:t>
            </a:r>
            <a:endParaRPr lang="en-ZA" sz="1000" b="1" dirty="0"/>
          </a:p>
        </p:txBody>
      </p:sp>
      <p:sp>
        <p:nvSpPr>
          <p:cNvPr id="49" name="Rectangle 48">
            <a:extLst>
              <a:ext uri="{FF2B5EF4-FFF2-40B4-BE49-F238E27FC236}">
                <a16:creationId xmlns:a16="http://schemas.microsoft.com/office/drawing/2014/main" xmlns="" id="{83B2A3EA-EF77-4ADF-91B2-7E695C4B6609}"/>
              </a:ext>
            </a:extLst>
          </p:cNvPr>
          <p:cNvSpPr/>
          <p:nvPr/>
        </p:nvSpPr>
        <p:spPr>
          <a:xfrm>
            <a:off x="2775744" y="4533370"/>
            <a:ext cx="1728192" cy="429986"/>
          </a:xfrm>
          <a:prstGeom prst="rect">
            <a:avLst/>
          </a:prstGeom>
          <a:solidFill>
            <a:srgbClr val="00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1 x Senior DBA SQL</a:t>
            </a:r>
            <a:endParaRPr lang="en-ZA" sz="1000" b="1" dirty="0"/>
          </a:p>
        </p:txBody>
      </p:sp>
      <p:sp>
        <p:nvSpPr>
          <p:cNvPr id="55" name="Rectangle 54">
            <a:extLst>
              <a:ext uri="{FF2B5EF4-FFF2-40B4-BE49-F238E27FC236}">
                <a16:creationId xmlns:a16="http://schemas.microsoft.com/office/drawing/2014/main" xmlns="" id="{061630DA-9342-4A90-84E5-2CF2E1399328}"/>
              </a:ext>
            </a:extLst>
          </p:cNvPr>
          <p:cNvSpPr/>
          <p:nvPr/>
        </p:nvSpPr>
        <p:spPr>
          <a:xfrm>
            <a:off x="6376144" y="2103476"/>
            <a:ext cx="1728192" cy="525998"/>
          </a:xfrm>
          <a:prstGeom prst="rect">
            <a:avLst/>
          </a:prstGeom>
          <a:solidFill>
            <a:srgbClr val="00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1 x Super User Lead</a:t>
            </a:r>
            <a:endParaRPr lang="en-ZA" sz="1000" b="1" dirty="0"/>
          </a:p>
        </p:txBody>
      </p:sp>
      <p:sp>
        <p:nvSpPr>
          <p:cNvPr id="56" name="Rectangle 55">
            <a:extLst>
              <a:ext uri="{FF2B5EF4-FFF2-40B4-BE49-F238E27FC236}">
                <a16:creationId xmlns:a16="http://schemas.microsoft.com/office/drawing/2014/main" xmlns="" id="{1411E794-A461-409D-9963-C291056AB157}"/>
              </a:ext>
            </a:extLst>
          </p:cNvPr>
          <p:cNvSpPr/>
          <p:nvPr/>
        </p:nvSpPr>
        <p:spPr>
          <a:xfrm>
            <a:off x="6376144" y="2749487"/>
            <a:ext cx="1728192" cy="429986"/>
          </a:xfrm>
          <a:prstGeom prst="rect">
            <a:avLst/>
          </a:prstGeom>
          <a:solidFill>
            <a:srgbClr val="00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1 x Super User</a:t>
            </a:r>
            <a:endParaRPr lang="en-ZA" sz="1000" b="1" dirty="0"/>
          </a:p>
        </p:txBody>
      </p:sp>
      <p:sp>
        <p:nvSpPr>
          <p:cNvPr id="57" name="Rectangle 56">
            <a:extLst>
              <a:ext uri="{FF2B5EF4-FFF2-40B4-BE49-F238E27FC236}">
                <a16:creationId xmlns:a16="http://schemas.microsoft.com/office/drawing/2014/main" xmlns="" id="{F8E90060-F8DF-41F1-BB41-52B4D2189D3C}"/>
              </a:ext>
            </a:extLst>
          </p:cNvPr>
          <p:cNvSpPr/>
          <p:nvPr/>
        </p:nvSpPr>
        <p:spPr>
          <a:xfrm>
            <a:off x="6376144" y="3347323"/>
            <a:ext cx="1728192" cy="429986"/>
          </a:xfrm>
          <a:prstGeom prst="rect">
            <a:avLst/>
          </a:prstGeom>
          <a:solidFill>
            <a:srgbClr val="00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1 X Super User</a:t>
            </a:r>
            <a:endParaRPr lang="en-ZA" sz="1000" b="1" dirty="0"/>
          </a:p>
        </p:txBody>
      </p:sp>
      <p:sp>
        <p:nvSpPr>
          <p:cNvPr id="58" name="Rectangle 57">
            <a:extLst>
              <a:ext uri="{FF2B5EF4-FFF2-40B4-BE49-F238E27FC236}">
                <a16:creationId xmlns:a16="http://schemas.microsoft.com/office/drawing/2014/main" xmlns="" id="{DFD7629B-0491-42E0-9963-4496FD237C7D}"/>
              </a:ext>
            </a:extLst>
          </p:cNvPr>
          <p:cNvSpPr/>
          <p:nvPr/>
        </p:nvSpPr>
        <p:spPr>
          <a:xfrm>
            <a:off x="6376144" y="3982377"/>
            <a:ext cx="1728192" cy="429986"/>
          </a:xfrm>
          <a:prstGeom prst="rect">
            <a:avLst/>
          </a:prstGeom>
          <a:solidFill>
            <a:srgbClr val="00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1 x Super User</a:t>
            </a:r>
            <a:endParaRPr lang="en-ZA" sz="1000" b="1" dirty="0"/>
          </a:p>
        </p:txBody>
      </p:sp>
      <p:sp>
        <p:nvSpPr>
          <p:cNvPr id="59" name="Rectangle 58">
            <a:extLst>
              <a:ext uri="{FF2B5EF4-FFF2-40B4-BE49-F238E27FC236}">
                <a16:creationId xmlns:a16="http://schemas.microsoft.com/office/drawing/2014/main" xmlns="" id="{6FDCA55E-3F6D-4EEF-B06C-A5951F161B85}"/>
              </a:ext>
            </a:extLst>
          </p:cNvPr>
          <p:cNvSpPr/>
          <p:nvPr/>
        </p:nvSpPr>
        <p:spPr>
          <a:xfrm>
            <a:off x="6376144" y="4521368"/>
            <a:ext cx="1728192" cy="429986"/>
          </a:xfrm>
          <a:prstGeom prst="rect">
            <a:avLst/>
          </a:prstGeom>
          <a:solidFill>
            <a:srgbClr val="00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1 x Super User</a:t>
            </a:r>
            <a:endParaRPr lang="en-ZA" sz="1000" b="1" dirty="0"/>
          </a:p>
        </p:txBody>
      </p:sp>
      <p:cxnSp>
        <p:nvCxnSpPr>
          <p:cNvPr id="6" name="Straight Connector 5">
            <a:extLst>
              <a:ext uri="{FF2B5EF4-FFF2-40B4-BE49-F238E27FC236}">
                <a16:creationId xmlns:a16="http://schemas.microsoft.com/office/drawing/2014/main" xmlns="" id="{B22BF137-B30B-457B-8CB7-F89EA0B39C34}"/>
              </a:ext>
            </a:extLst>
          </p:cNvPr>
          <p:cNvCxnSpPr>
            <a:stCxn id="7" idx="2"/>
            <a:endCxn id="26" idx="0"/>
          </p:cNvCxnSpPr>
          <p:nvPr/>
        </p:nvCxnSpPr>
        <p:spPr>
          <a:xfrm>
            <a:off x="4935984" y="1249321"/>
            <a:ext cx="0" cy="96011"/>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nector: Elbow 11">
            <a:extLst>
              <a:ext uri="{FF2B5EF4-FFF2-40B4-BE49-F238E27FC236}">
                <a16:creationId xmlns:a16="http://schemas.microsoft.com/office/drawing/2014/main" xmlns="" id="{D62BCD96-B0E2-44B1-98AC-8834569F0AB2}"/>
              </a:ext>
            </a:extLst>
          </p:cNvPr>
          <p:cNvCxnSpPr>
            <a:cxnSpLocks/>
            <a:stCxn id="26" idx="2"/>
            <a:endCxn id="29" idx="0"/>
          </p:cNvCxnSpPr>
          <p:nvPr/>
        </p:nvCxnSpPr>
        <p:spPr>
          <a:xfrm rot="5400000">
            <a:off x="3242766" y="422259"/>
            <a:ext cx="290093" cy="3096344"/>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15" name="Connector: Elbow 14">
            <a:extLst>
              <a:ext uri="{FF2B5EF4-FFF2-40B4-BE49-F238E27FC236}">
                <a16:creationId xmlns:a16="http://schemas.microsoft.com/office/drawing/2014/main" xmlns="" id="{7E5D9DFE-9314-4EBC-B1CB-107509355589}"/>
              </a:ext>
            </a:extLst>
          </p:cNvPr>
          <p:cNvCxnSpPr>
            <a:cxnSpLocks/>
            <a:stCxn id="26" idx="2"/>
            <a:endCxn id="31" idx="0"/>
          </p:cNvCxnSpPr>
          <p:nvPr/>
        </p:nvCxnSpPr>
        <p:spPr>
          <a:xfrm rot="5400000">
            <a:off x="4142866" y="1322359"/>
            <a:ext cx="290093" cy="1296144"/>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8" name="Connector: Elbow 17">
            <a:extLst>
              <a:ext uri="{FF2B5EF4-FFF2-40B4-BE49-F238E27FC236}">
                <a16:creationId xmlns:a16="http://schemas.microsoft.com/office/drawing/2014/main" xmlns="" id="{3148E300-751C-4A7B-858A-7346F3EA6234}"/>
              </a:ext>
            </a:extLst>
          </p:cNvPr>
          <p:cNvCxnSpPr>
            <a:cxnSpLocks/>
            <a:stCxn id="26" idx="2"/>
            <a:endCxn id="30" idx="0"/>
          </p:cNvCxnSpPr>
          <p:nvPr/>
        </p:nvCxnSpPr>
        <p:spPr>
          <a:xfrm rot="16200000" flipH="1">
            <a:off x="5042966" y="1718403"/>
            <a:ext cx="290093" cy="504056"/>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60" name="Connector: Elbow 59">
            <a:extLst>
              <a:ext uri="{FF2B5EF4-FFF2-40B4-BE49-F238E27FC236}">
                <a16:creationId xmlns:a16="http://schemas.microsoft.com/office/drawing/2014/main" xmlns="" id="{918856A3-015D-4916-8521-FF0E45DBAA8B}"/>
              </a:ext>
            </a:extLst>
          </p:cNvPr>
          <p:cNvCxnSpPr>
            <a:cxnSpLocks/>
            <a:stCxn id="26" idx="2"/>
            <a:endCxn id="55" idx="0"/>
          </p:cNvCxnSpPr>
          <p:nvPr/>
        </p:nvCxnSpPr>
        <p:spPr>
          <a:xfrm rot="16200000" flipH="1">
            <a:off x="5949067" y="812302"/>
            <a:ext cx="278091" cy="2304256"/>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79" name="Connector: Elbow 78">
            <a:extLst>
              <a:ext uri="{FF2B5EF4-FFF2-40B4-BE49-F238E27FC236}">
                <a16:creationId xmlns:a16="http://schemas.microsoft.com/office/drawing/2014/main" xmlns="" id="{EC3FC19E-F042-44B7-AA7E-3841C1E05A83}"/>
              </a:ext>
            </a:extLst>
          </p:cNvPr>
          <p:cNvCxnSpPr>
            <a:cxnSpLocks/>
            <a:stCxn id="26" idx="2"/>
            <a:endCxn id="72" idx="0"/>
          </p:cNvCxnSpPr>
          <p:nvPr/>
        </p:nvCxnSpPr>
        <p:spPr>
          <a:xfrm rot="16200000" flipH="1">
            <a:off x="6860926" y="-99557"/>
            <a:ext cx="290093" cy="4139976"/>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61" name="Rectangle 60">
            <a:extLst>
              <a:ext uri="{FF2B5EF4-FFF2-40B4-BE49-F238E27FC236}">
                <a16:creationId xmlns:a16="http://schemas.microsoft.com/office/drawing/2014/main" xmlns="" id="{885254E0-06A7-4209-B3B6-5DB36FD7631E}"/>
              </a:ext>
            </a:extLst>
          </p:cNvPr>
          <p:cNvSpPr/>
          <p:nvPr/>
        </p:nvSpPr>
        <p:spPr>
          <a:xfrm>
            <a:off x="111448" y="2699312"/>
            <a:ext cx="9937104" cy="540000"/>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a:solidFill>
                  <a:srgbClr val="000000"/>
                </a:solidFill>
              </a:rPr>
              <a:t>GETC</a:t>
            </a:r>
            <a:endParaRPr lang="en-ZA" sz="1200" b="1" dirty="0">
              <a:solidFill>
                <a:srgbClr val="000000"/>
              </a:solidFill>
            </a:endParaRPr>
          </a:p>
        </p:txBody>
      </p:sp>
      <p:sp>
        <p:nvSpPr>
          <p:cNvPr id="66" name="Rectangle 65">
            <a:extLst>
              <a:ext uri="{FF2B5EF4-FFF2-40B4-BE49-F238E27FC236}">
                <a16:creationId xmlns:a16="http://schemas.microsoft.com/office/drawing/2014/main" xmlns="" id="{E521F1EB-9709-4E61-AFB6-DEFB2717FCD3}"/>
              </a:ext>
            </a:extLst>
          </p:cNvPr>
          <p:cNvSpPr/>
          <p:nvPr/>
        </p:nvSpPr>
        <p:spPr>
          <a:xfrm>
            <a:off x="111448" y="3289465"/>
            <a:ext cx="9937104" cy="540144"/>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a:solidFill>
                  <a:srgbClr val="000000"/>
                </a:solidFill>
              </a:rPr>
              <a:t>NATED </a:t>
            </a:r>
          </a:p>
          <a:p>
            <a:r>
              <a:rPr lang="en-US" sz="1200" b="1" dirty="0">
                <a:solidFill>
                  <a:srgbClr val="000000"/>
                </a:solidFill>
              </a:rPr>
              <a:t>Business </a:t>
            </a:r>
          </a:p>
          <a:p>
            <a:r>
              <a:rPr lang="en-US" sz="1200" b="1" dirty="0">
                <a:solidFill>
                  <a:srgbClr val="000000"/>
                </a:solidFill>
              </a:rPr>
              <a:t>Studies</a:t>
            </a:r>
            <a:endParaRPr lang="en-ZA" sz="1200" b="1" dirty="0">
              <a:solidFill>
                <a:srgbClr val="000000"/>
              </a:solidFill>
            </a:endParaRPr>
          </a:p>
        </p:txBody>
      </p:sp>
      <p:sp>
        <p:nvSpPr>
          <p:cNvPr id="67" name="Rectangle 66">
            <a:extLst>
              <a:ext uri="{FF2B5EF4-FFF2-40B4-BE49-F238E27FC236}">
                <a16:creationId xmlns:a16="http://schemas.microsoft.com/office/drawing/2014/main" xmlns="" id="{377311E6-00A3-4ED9-9F76-53E70247FB3B}"/>
              </a:ext>
            </a:extLst>
          </p:cNvPr>
          <p:cNvSpPr/>
          <p:nvPr/>
        </p:nvSpPr>
        <p:spPr>
          <a:xfrm>
            <a:off x="111448" y="3889798"/>
            <a:ext cx="9937104" cy="540000"/>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a:solidFill>
                  <a:srgbClr val="000000"/>
                </a:solidFill>
              </a:rPr>
              <a:t>NATED </a:t>
            </a:r>
          </a:p>
          <a:p>
            <a:r>
              <a:rPr lang="en-US" sz="1200" b="1" dirty="0">
                <a:solidFill>
                  <a:srgbClr val="000000"/>
                </a:solidFill>
              </a:rPr>
              <a:t>Engineering</a:t>
            </a:r>
          </a:p>
          <a:p>
            <a:r>
              <a:rPr lang="en-US" sz="1200" b="1" dirty="0">
                <a:solidFill>
                  <a:srgbClr val="000000"/>
                </a:solidFill>
              </a:rPr>
              <a:t>Studies</a:t>
            </a:r>
            <a:endParaRPr lang="en-ZA" sz="1200" b="1" dirty="0">
              <a:solidFill>
                <a:srgbClr val="000000"/>
              </a:solidFill>
            </a:endParaRPr>
          </a:p>
        </p:txBody>
      </p:sp>
      <p:sp>
        <p:nvSpPr>
          <p:cNvPr id="68" name="Rectangle 67">
            <a:extLst>
              <a:ext uri="{FF2B5EF4-FFF2-40B4-BE49-F238E27FC236}">
                <a16:creationId xmlns:a16="http://schemas.microsoft.com/office/drawing/2014/main" xmlns="" id="{FD01CD1D-89E8-4D63-B88B-9A68A6BF44AD}"/>
              </a:ext>
            </a:extLst>
          </p:cNvPr>
          <p:cNvSpPr/>
          <p:nvPr/>
        </p:nvSpPr>
        <p:spPr>
          <a:xfrm>
            <a:off x="111448" y="4477740"/>
            <a:ext cx="9937104" cy="540000"/>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a:solidFill>
                  <a:srgbClr val="000000"/>
                </a:solidFill>
              </a:rPr>
              <a:t>NC(V)</a:t>
            </a:r>
            <a:endParaRPr lang="en-ZA" sz="1200" b="1" dirty="0">
              <a:solidFill>
                <a:srgbClr val="000000"/>
              </a:solidFill>
            </a:endParaRPr>
          </a:p>
        </p:txBody>
      </p:sp>
      <p:sp>
        <p:nvSpPr>
          <p:cNvPr id="80" name="TextBox 79">
            <a:extLst>
              <a:ext uri="{FF2B5EF4-FFF2-40B4-BE49-F238E27FC236}">
                <a16:creationId xmlns:a16="http://schemas.microsoft.com/office/drawing/2014/main" xmlns="" id="{E74D37B9-2DE0-42F8-846C-A71F40C5F240}"/>
              </a:ext>
            </a:extLst>
          </p:cNvPr>
          <p:cNvSpPr txBox="1"/>
          <p:nvPr/>
        </p:nvSpPr>
        <p:spPr>
          <a:xfrm>
            <a:off x="1263576" y="5172789"/>
            <a:ext cx="630622" cy="276999"/>
          </a:xfrm>
          <a:prstGeom prst="rect">
            <a:avLst/>
          </a:prstGeom>
          <a:noFill/>
        </p:spPr>
        <p:txBody>
          <a:bodyPr wrap="none" rtlCol="0">
            <a:spAutoFit/>
          </a:bodyPr>
          <a:lstStyle/>
          <a:p>
            <a:r>
              <a:rPr lang="en-US" sz="1200" b="1" dirty="0"/>
              <a:t>Natural</a:t>
            </a:r>
            <a:endParaRPr lang="en-ZA" sz="1200" b="1" dirty="0"/>
          </a:p>
        </p:txBody>
      </p:sp>
      <p:sp>
        <p:nvSpPr>
          <p:cNvPr id="81" name="TextBox 80">
            <a:extLst>
              <a:ext uri="{FF2B5EF4-FFF2-40B4-BE49-F238E27FC236}">
                <a16:creationId xmlns:a16="http://schemas.microsoft.com/office/drawing/2014/main" xmlns="" id="{F3931260-44A1-479B-8E28-6AD948A4BB61}"/>
              </a:ext>
            </a:extLst>
          </p:cNvPr>
          <p:cNvSpPr txBox="1"/>
          <p:nvPr/>
        </p:nvSpPr>
        <p:spPr>
          <a:xfrm>
            <a:off x="3135784" y="5172789"/>
            <a:ext cx="1031373" cy="276999"/>
          </a:xfrm>
          <a:prstGeom prst="rect">
            <a:avLst/>
          </a:prstGeom>
          <a:noFill/>
        </p:spPr>
        <p:txBody>
          <a:bodyPr wrap="none" rtlCol="0">
            <a:spAutoFit/>
          </a:bodyPr>
          <a:lstStyle/>
          <a:p>
            <a:r>
              <a:rPr lang="en-US" sz="1200" b="1" dirty="0"/>
              <a:t>Natural &amp; SQL</a:t>
            </a:r>
            <a:endParaRPr lang="en-ZA" sz="1200" b="1" dirty="0"/>
          </a:p>
        </p:txBody>
      </p:sp>
      <p:cxnSp>
        <p:nvCxnSpPr>
          <p:cNvPr id="83" name="Straight Arrow Connector 82">
            <a:extLst>
              <a:ext uri="{FF2B5EF4-FFF2-40B4-BE49-F238E27FC236}">
                <a16:creationId xmlns:a16="http://schemas.microsoft.com/office/drawing/2014/main" xmlns="" id="{34F4D37A-8BBD-4B44-A260-A23CAF3DDC57}"/>
              </a:ext>
            </a:extLst>
          </p:cNvPr>
          <p:cNvCxnSpPr>
            <a:cxnSpLocks/>
          </p:cNvCxnSpPr>
          <p:nvPr/>
        </p:nvCxnSpPr>
        <p:spPr>
          <a:xfrm flipV="1">
            <a:off x="1578887" y="5034256"/>
            <a:ext cx="0" cy="1385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xmlns="" id="{532B26EE-92CA-4248-A3AB-DC577C001FA3}"/>
              </a:ext>
            </a:extLst>
          </p:cNvPr>
          <p:cNvCxnSpPr>
            <a:cxnSpLocks/>
          </p:cNvCxnSpPr>
          <p:nvPr/>
        </p:nvCxnSpPr>
        <p:spPr>
          <a:xfrm flipV="1">
            <a:off x="3639840" y="5034256"/>
            <a:ext cx="0" cy="1385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xmlns="" id="{AA7A0995-2250-478B-8F8B-0B23AF4DD3AC}"/>
              </a:ext>
            </a:extLst>
          </p:cNvPr>
          <p:cNvSpPr txBox="1"/>
          <p:nvPr/>
        </p:nvSpPr>
        <p:spPr>
          <a:xfrm>
            <a:off x="2242009" y="2239977"/>
            <a:ext cx="216025" cy="276999"/>
          </a:xfrm>
          <a:prstGeom prst="rect">
            <a:avLst/>
          </a:prstGeom>
          <a:noFill/>
        </p:spPr>
        <p:txBody>
          <a:bodyPr wrap="square" rtlCol="0">
            <a:spAutoFit/>
          </a:bodyPr>
          <a:lstStyle/>
          <a:p>
            <a:r>
              <a:rPr lang="en-ZA" sz="1200" dirty="0">
                <a:solidFill>
                  <a:srgbClr val="00F66F"/>
                </a:solidFill>
                <a:latin typeface="Wingdings" panose="05000000000000000000" pitchFamily="2" charset="2"/>
                <a:sym typeface="Wingdings" panose="05000000000000000000" pitchFamily="2" charset="2"/>
              </a:rPr>
              <a:t></a:t>
            </a:r>
            <a:endParaRPr lang="en-ZA" sz="1200" dirty="0">
              <a:solidFill>
                <a:srgbClr val="00F66F"/>
              </a:solidFill>
              <a:latin typeface="Wingdings" panose="05000000000000000000" pitchFamily="2" charset="2"/>
            </a:endParaRPr>
          </a:p>
        </p:txBody>
      </p:sp>
      <p:sp>
        <p:nvSpPr>
          <p:cNvPr id="93" name="TextBox 92">
            <a:extLst>
              <a:ext uri="{FF2B5EF4-FFF2-40B4-BE49-F238E27FC236}">
                <a16:creationId xmlns:a16="http://schemas.microsoft.com/office/drawing/2014/main" xmlns="" id="{FE63754A-A2B0-4E0B-AAD6-5389B246279B}"/>
              </a:ext>
            </a:extLst>
          </p:cNvPr>
          <p:cNvSpPr txBox="1"/>
          <p:nvPr/>
        </p:nvSpPr>
        <p:spPr>
          <a:xfrm>
            <a:off x="5332027" y="870794"/>
            <a:ext cx="216025" cy="276999"/>
          </a:xfrm>
          <a:prstGeom prst="rect">
            <a:avLst/>
          </a:prstGeom>
          <a:noFill/>
        </p:spPr>
        <p:txBody>
          <a:bodyPr wrap="square" rtlCol="0">
            <a:spAutoFit/>
          </a:bodyPr>
          <a:lstStyle/>
          <a:p>
            <a:r>
              <a:rPr lang="en-ZA" sz="1200" dirty="0">
                <a:solidFill>
                  <a:srgbClr val="00F66F"/>
                </a:solidFill>
                <a:latin typeface="Wingdings" panose="05000000000000000000" pitchFamily="2" charset="2"/>
                <a:sym typeface="Wingdings" panose="05000000000000000000" pitchFamily="2" charset="2"/>
              </a:rPr>
              <a:t></a:t>
            </a:r>
            <a:endParaRPr lang="en-ZA" sz="1200" dirty="0">
              <a:solidFill>
                <a:srgbClr val="00F66F"/>
              </a:solidFill>
              <a:latin typeface="Wingdings" panose="05000000000000000000" pitchFamily="2" charset="2"/>
            </a:endParaRPr>
          </a:p>
        </p:txBody>
      </p:sp>
      <p:sp>
        <p:nvSpPr>
          <p:cNvPr id="94" name="TextBox 93">
            <a:extLst>
              <a:ext uri="{FF2B5EF4-FFF2-40B4-BE49-F238E27FC236}">
                <a16:creationId xmlns:a16="http://schemas.microsoft.com/office/drawing/2014/main" xmlns="" id="{3526F027-7C6B-4F59-9F9E-D99B74038695}"/>
              </a:ext>
            </a:extLst>
          </p:cNvPr>
          <p:cNvSpPr txBox="1"/>
          <p:nvPr/>
        </p:nvSpPr>
        <p:spPr>
          <a:xfrm>
            <a:off x="3945631" y="2293700"/>
            <a:ext cx="216025" cy="276999"/>
          </a:xfrm>
          <a:prstGeom prst="rect">
            <a:avLst/>
          </a:prstGeom>
          <a:noFill/>
        </p:spPr>
        <p:txBody>
          <a:bodyPr wrap="square" rtlCol="0">
            <a:spAutoFit/>
          </a:bodyPr>
          <a:lstStyle/>
          <a:p>
            <a:r>
              <a:rPr lang="en-ZA" sz="1200" dirty="0">
                <a:solidFill>
                  <a:srgbClr val="00F66F"/>
                </a:solidFill>
                <a:latin typeface="Wingdings" panose="05000000000000000000" pitchFamily="2" charset="2"/>
                <a:sym typeface="Wingdings" panose="05000000000000000000" pitchFamily="2" charset="2"/>
              </a:rPr>
              <a:t></a:t>
            </a:r>
            <a:endParaRPr lang="en-ZA" sz="1200" dirty="0">
              <a:solidFill>
                <a:srgbClr val="00F66F"/>
              </a:solidFill>
              <a:latin typeface="Wingdings" panose="05000000000000000000" pitchFamily="2" charset="2"/>
            </a:endParaRPr>
          </a:p>
        </p:txBody>
      </p:sp>
      <p:sp>
        <p:nvSpPr>
          <p:cNvPr id="95" name="TextBox 94">
            <a:extLst>
              <a:ext uri="{FF2B5EF4-FFF2-40B4-BE49-F238E27FC236}">
                <a16:creationId xmlns:a16="http://schemas.microsoft.com/office/drawing/2014/main" xmlns="" id="{2BA4BF21-E943-4F74-A6F6-8B224CEBCB1E}"/>
              </a:ext>
            </a:extLst>
          </p:cNvPr>
          <p:cNvSpPr txBox="1"/>
          <p:nvPr/>
        </p:nvSpPr>
        <p:spPr>
          <a:xfrm>
            <a:off x="2392536" y="2927277"/>
            <a:ext cx="216025" cy="276999"/>
          </a:xfrm>
          <a:prstGeom prst="rect">
            <a:avLst/>
          </a:prstGeom>
          <a:noFill/>
        </p:spPr>
        <p:txBody>
          <a:bodyPr wrap="square" rtlCol="0">
            <a:spAutoFit/>
          </a:bodyPr>
          <a:lstStyle/>
          <a:p>
            <a:r>
              <a:rPr lang="en-ZA" sz="1200" dirty="0">
                <a:solidFill>
                  <a:srgbClr val="00F66F"/>
                </a:solidFill>
                <a:latin typeface="Wingdings" panose="05000000000000000000" pitchFamily="2" charset="2"/>
                <a:sym typeface="Wingdings" panose="05000000000000000000" pitchFamily="2" charset="2"/>
              </a:rPr>
              <a:t></a:t>
            </a:r>
            <a:endParaRPr lang="en-ZA" sz="1200" dirty="0">
              <a:solidFill>
                <a:srgbClr val="00F66F"/>
              </a:solidFill>
              <a:latin typeface="Wingdings" panose="05000000000000000000" pitchFamily="2" charset="2"/>
            </a:endParaRPr>
          </a:p>
        </p:txBody>
      </p:sp>
      <p:sp>
        <p:nvSpPr>
          <p:cNvPr id="96" name="TextBox 95">
            <a:extLst>
              <a:ext uri="{FF2B5EF4-FFF2-40B4-BE49-F238E27FC236}">
                <a16:creationId xmlns:a16="http://schemas.microsoft.com/office/drawing/2014/main" xmlns="" id="{891FCF17-0E2B-4F0B-8EA4-2CC6A87B784F}"/>
              </a:ext>
            </a:extLst>
          </p:cNvPr>
          <p:cNvSpPr txBox="1"/>
          <p:nvPr/>
        </p:nvSpPr>
        <p:spPr>
          <a:xfrm>
            <a:off x="2415703" y="3516605"/>
            <a:ext cx="216025" cy="276999"/>
          </a:xfrm>
          <a:prstGeom prst="rect">
            <a:avLst/>
          </a:prstGeom>
          <a:noFill/>
        </p:spPr>
        <p:txBody>
          <a:bodyPr wrap="square" rtlCol="0">
            <a:spAutoFit/>
          </a:bodyPr>
          <a:lstStyle/>
          <a:p>
            <a:r>
              <a:rPr lang="en-ZA" sz="1200" dirty="0">
                <a:solidFill>
                  <a:srgbClr val="00F66F"/>
                </a:solidFill>
                <a:latin typeface="Wingdings" panose="05000000000000000000" pitchFamily="2" charset="2"/>
                <a:sym typeface="Wingdings" panose="05000000000000000000" pitchFamily="2" charset="2"/>
              </a:rPr>
              <a:t></a:t>
            </a:r>
            <a:endParaRPr lang="en-ZA" sz="1200" dirty="0">
              <a:solidFill>
                <a:srgbClr val="00F66F"/>
              </a:solidFill>
              <a:latin typeface="Wingdings" panose="05000000000000000000" pitchFamily="2" charset="2"/>
            </a:endParaRPr>
          </a:p>
        </p:txBody>
      </p:sp>
      <p:sp>
        <p:nvSpPr>
          <p:cNvPr id="97" name="TextBox 96">
            <a:extLst>
              <a:ext uri="{FF2B5EF4-FFF2-40B4-BE49-F238E27FC236}">
                <a16:creationId xmlns:a16="http://schemas.microsoft.com/office/drawing/2014/main" xmlns="" id="{8210506A-46D1-4E25-A7E5-879E461AECFC}"/>
              </a:ext>
            </a:extLst>
          </p:cNvPr>
          <p:cNvSpPr txBox="1"/>
          <p:nvPr/>
        </p:nvSpPr>
        <p:spPr>
          <a:xfrm>
            <a:off x="2394409" y="4164677"/>
            <a:ext cx="216025" cy="276999"/>
          </a:xfrm>
          <a:prstGeom prst="rect">
            <a:avLst/>
          </a:prstGeom>
          <a:noFill/>
        </p:spPr>
        <p:txBody>
          <a:bodyPr wrap="square" rtlCol="0">
            <a:spAutoFit/>
          </a:bodyPr>
          <a:lstStyle/>
          <a:p>
            <a:r>
              <a:rPr lang="en-ZA" sz="1200" dirty="0">
                <a:solidFill>
                  <a:srgbClr val="00F66F"/>
                </a:solidFill>
                <a:latin typeface="Wingdings" panose="05000000000000000000" pitchFamily="2" charset="2"/>
                <a:sym typeface="Wingdings" panose="05000000000000000000" pitchFamily="2" charset="2"/>
              </a:rPr>
              <a:t></a:t>
            </a:r>
            <a:endParaRPr lang="en-ZA" sz="1200" dirty="0">
              <a:solidFill>
                <a:srgbClr val="00F66F"/>
              </a:solidFill>
              <a:latin typeface="Wingdings" panose="05000000000000000000" pitchFamily="2" charset="2"/>
            </a:endParaRPr>
          </a:p>
        </p:txBody>
      </p:sp>
      <p:sp>
        <p:nvSpPr>
          <p:cNvPr id="98" name="TextBox 97">
            <a:extLst>
              <a:ext uri="{FF2B5EF4-FFF2-40B4-BE49-F238E27FC236}">
                <a16:creationId xmlns:a16="http://schemas.microsoft.com/office/drawing/2014/main" xmlns="" id="{7726AF99-2239-4753-9910-03EE525886F2}"/>
              </a:ext>
            </a:extLst>
          </p:cNvPr>
          <p:cNvSpPr txBox="1"/>
          <p:nvPr/>
        </p:nvSpPr>
        <p:spPr>
          <a:xfrm>
            <a:off x="2394409" y="4668733"/>
            <a:ext cx="216025" cy="276999"/>
          </a:xfrm>
          <a:prstGeom prst="rect">
            <a:avLst/>
          </a:prstGeom>
          <a:noFill/>
        </p:spPr>
        <p:txBody>
          <a:bodyPr wrap="square" rtlCol="0">
            <a:spAutoFit/>
          </a:bodyPr>
          <a:lstStyle/>
          <a:p>
            <a:r>
              <a:rPr lang="en-ZA" sz="1200" dirty="0">
                <a:solidFill>
                  <a:srgbClr val="00F66F"/>
                </a:solidFill>
                <a:latin typeface="Wingdings" panose="05000000000000000000" pitchFamily="2" charset="2"/>
                <a:sym typeface="Wingdings" panose="05000000000000000000" pitchFamily="2" charset="2"/>
              </a:rPr>
              <a:t></a:t>
            </a:r>
            <a:endParaRPr lang="en-ZA" sz="1200" dirty="0">
              <a:solidFill>
                <a:srgbClr val="00F66F"/>
              </a:solidFill>
              <a:latin typeface="Wingdings" panose="05000000000000000000" pitchFamily="2" charset="2"/>
            </a:endParaRPr>
          </a:p>
        </p:txBody>
      </p:sp>
      <p:sp>
        <p:nvSpPr>
          <p:cNvPr id="101" name="TextBox 100">
            <a:extLst>
              <a:ext uri="{FF2B5EF4-FFF2-40B4-BE49-F238E27FC236}">
                <a16:creationId xmlns:a16="http://schemas.microsoft.com/office/drawing/2014/main" xmlns="" id="{EA09ED42-4840-4C80-8238-2B0341C19C44}"/>
              </a:ext>
            </a:extLst>
          </p:cNvPr>
          <p:cNvSpPr txBox="1"/>
          <p:nvPr/>
        </p:nvSpPr>
        <p:spPr>
          <a:xfrm>
            <a:off x="9655235" y="2227975"/>
            <a:ext cx="216025" cy="276999"/>
          </a:xfrm>
          <a:prstGeom prst="rect">
            <a:avLst/>
          </a:prstGeom>
          <a:noFill/>
        </p:spPr>
        <p:txBody>
          <a:bodyPr wrap="square" rtlCol="0">
            <a:spAutoFit/>
          </a:bodyPr>
          <a:lstStyle/>
          <a:p>
            <a:r>
              <a:rPr lang="en-ZA" sz="1200" dirty="0">
                <a:solidFill>
                  <a:srgbClr val="00F66F"/>
                </a:solidFill>
                <a:latin typeface="Wingdings" panose="05000000000000000000" pitchFamily="2" charset="2"/>
                <a:sym typeface="Wingdings" panose="05000000000000000000" pitchFamily="2" charset="2"/>
              </a:rPr>
              <a:t></a:t>
            </a:r>
            <a:endParaRPr lang="en-ZA" sz="1200" dirty="0">
              <a:solidFill>
                <a:srgbClr val="00F66F"/>
              </a:solidFill>
              <a:latin typeface="Wingdings" panose="05000000000000000000" pitchFamily="2" charset="2"/>
            </a:endParaRPr>
          </a:p>
        </p:txBody>
      </p:sp>
      <p:sp>
        <p:nvSpPr>
          <p:cNvPr id="102" name="TextBox 101">
            <a:extLst>
              <a:ext uri="{FF2B5EF4-FFF2-40B4-BE49-F238E27FC236}">
                <a16:creationId xmlns:a16="http://schemas.microsoft.com/office/drawing/2014/main" xmlns="" id="{5FAD1B1F-2AA9-4309-B8CA-74FDFD868BF0}"/>
              </a:ext>
            </a:extLst>
          </p:cNvPr>
          <p:cNvSpPr txBox="1"/>
          <p:nvPr/>
        </p:nvSpPr>
        <p:spPr>
          <a:xfrm>
            <a:off x="5828655" y="2892916"/>
            <a:ext cx="216025" cy="276999"/>
          </a:xfrm>
          <a:prstGeom prst="rect">
            <a:avLst/>
          </a:prstGeom>
          <a:noFill/>
        </p:spPr>
        <p:txBody>
          <a:bodyPr wrap="square" rtlCol="0">
            <a:spAutoFit/>
          </a:bodyPr>
          <a:lstStyle/>
          <a:p>
            <a:r>
              <a:rPr lang="en-ZA" sz="1200" dirty="0">
                <a:solidFill>
                  <a:srgbClr val="00F66F"/>
                </a:solidFill>
                <a:latin typeface="Wingdings" panose="05000000000000000000" pitchFamily="2" charset="2"/>
                <a:sym typeface="Wingdings" panose="05000000000000000000" pitchFamily="2" charset="2"/>
              </a:rPr>
              <a:t></a:t>
            </a:r>
            <a:endParaRPr lang="en-ZA" sz="1200" dirty="0">
              <a:solidFill>
                <a:srgbClr val="00F66F"/>
              </a:solidFill>
              <a:latin typeface="Wingdings" panose="05000000000000000000" pitchFamily="2" charset="2"/>
            </a:endParaRPr>
          </a:p>
        </p:txBody>
      </p:sp>
      <p:sp>
        <p:nvSpPr>
          <p:cNvPr id="103" name="TextBox 102">
            <a:extLst>
              <a:ext uri="{FF2B5EF4-FFF2-40B4-BE49-F238E27FC236}">
                <a16:creationId xmlns:a16="http://schemas.microsoft.com/office/drawing/2014/main" xmlns="" id="{08AA49FA-02D6-434A-978A-B1E6151D442C}"/>
              </a:ext>
            </a:extLst>
          </p:cNvPr>
          <p:cNvSpPr txBox="1"/>
          <p:nvPr/>
        </p:nvSpPr>
        <p:spPr>
          <a:xfrm>
            <a:off x="5800080" y="3516605"/>
            <a:ext cx="216025" cy="276999"/>
          </a:xfrm>
          <a:prstGeom prst="rect">
            <a:avLst/>
          </a:prstGeom>
          <a:noFill/>
        </p:spPr>
        <p:txBody>
          <a:bodyPr wrap="square" rtlCol="0">
            <a:spAutoFit/>
          </a:bodyPr>
          <a:lstStyle/>
          <a:p>
            <a:r>
              <a:rPr lang="en-ZA" sz="1200" dirty="0">
                <a:solidFill>
                  <a:srgbClr val="00F66F"/>
                </a:solidFill>
                <a:latin typeface="Wingdings" panose="05000000000000000000" pitchFamily="2" charset="2"/>
                <a:sym typeface="Wingdings" panose="05000000000000000000" pitchFamily="2" charset="2"/>
              </a:rPr>
              <a:t></a:t>
            </a:r>
            <a:endParaRPr lang="en-ZA" sz="1200" dirty="0">
              <a:solidFill>
                <a:srgbClr val="00F66F"/>
              </a:solidFill>
              <a:latin typeface="Wingdings" panose="05000000000000000000" pitchFamily="2" charset="2"/>
            </a:endParaRPr>
          </a:p>
        </p:txBody>
      </p:sp>
      <p:sp>
        <p:nvSpPr>
          <p:cNvPr id="104" name="TextBox 103">
            <a:extLst>
              <a:ext uri="{FF2B5EF4-FFF2-40B4-BE49-F238E27FC236}">
                <a16:creationId xmlns:a16="http://schemas.microsoft.com/office/drawing/2014/main" xmlns="" id="{638B25C9-4C26-4BCE-BF70-2BCB38BBB94C}"/>
              </a:ext>
            </a:extLst>
          </p:cNvPr>
          <p:cNvSpPr txBox="1"/>
          <p:nvPr/>
        </p:nvSpPr>
        <p:spPr>
          <a:xfrm>
            <a:off x="5800080" y="4164677"/>
            <a:ext cx="216025" cy="276999"/>
          </a:xfrm>
          <a:prstGeom prst="rect">
            <a:avLst/>
          </a:prstGeom>
          <a:noFill/>
        </p:spPr>
        <p:txBody>
          <a:bodyPr wrap="square" rtlCol="0">
            <a:spAutoFit/>
          </a:bodyPr>
          <a:lstStyle/>
          <a:p>
            <a:r>
              <a:rPr lang="en-ZA" sz="1200" dirty="0">
                <a:solidFill>
                  <a:srgbClr val="00F66F"/>
                </a:solidFill>
                <a:latin typeface="Wingdings" panose="05000000000000000000" pitchFamily="2" charset="2"/>
                <a:sym typeface="Wingdings" panose="05000000000000000000" pitchFamily="2" charset="2"/>
              </a:rPr>
              <a:t></a:t>
            </a:r>
            <a:endParaRPr lang="en-ZA" sz="1200" dirty="0">
              <a:solidFill>
                <a:srgbClr val="00F66F"/>
              </a:solidFill>
              <a:latin typeface="Wingdings" panose="05000000000000000000" pitchFamily="2" charset="2"/>
            </a:endParaRPr>
          </a:p>
        </p:txBody>
      </p:sp>
      <p:sp>
        <p:nvSpPr>
          <p:cNvPr id="105" name="TextBox 104">
            <a:extLst>
              <a:ext uri="{FF2B5EF4-FFF2-40B4-BE49-F238E27FC236}">
                <a16:creationId xmlns:a16="http://schemas.microsoft.com/office/drawing/2014/main" xmlns="" id="{F6938418-60F0-4FF9-B6A6-3DD0F4A59A67}"/>
              </a:ext>
            </a:extLst>
          </p:cNvPr>
          <p:cNvSpPr txBox="1"/>
          <p:nvPr/>
        </p:nvSpPr>
        <p:spPr>
          <a:xfrm>
            <a:off x="5824462" y="4668733"/>
            <a:ext cx="216025" cy="276999"/>
          </a:xfrm>
          <a:prstGeom prst="rect">
            <a:avLst/>
          </a:prstGeom>
          <a:noFill/>
        </p:spPr>
        <p:txBody>
          <a:bodyPr wrap="square" rtlCol="0">
            <a:spAutoFit/>
          </a:bodyPr>
          <a:lstStyle/>
          <a:p>
            <a:r>
              <a:rPr lang="en-ZA" sz="1200" dirty="0">
                <a:solidFill>
                  <a:srgbClr val="00F66F"/>
                </a:solidFill>
                <a:latin typeface="Wingdings" panose="05000000000000000000" pitchFamily="2" charset="2"/>
                <a:sym typeface="Wingdings" panose="05000000000000000000" pitchFamily="2" charset="2"/>
              </a:rPr>
              <a:t></a:t>
            </a:r>
            <a:endParaRPr lang="en-ZA" sz="1200" dirty="0">
              <a:solidFill>
                <a:srgbClr val="00F66F"/>
              </a:solidFill>
              <a:latin typeface="Wingdings" panose="05000000000000000000" pitchFamily="2" charset="2"/>
            </a:endParaRPr>
          </a:p>
        </p:txBody>
      </p:sp>
      <p:sp>
        <p:nvSpPr>
          <p:cNvPr id="106" name="TextBox 105">
            <a:extLst>
              <a:ext uri="{FF2B5EF4-FFF2-40B4-BE49-F238E27FC236}">
                <a16:creationId xmlns:a16="http://schemas.microsoft.com/office/drawing/2014/main" xmlns="" id="{4BC937EA-4EA3-46CF-8FB3-93510C59C0F3}"/>
              </a:ext>
            </a:extLst>
          </p:cNvPr>
          <p:cNvSpPr txBox="1"/>
          <p:nvPr/>
        </p:nvSpPr>
        <p:spPr>
          <a:xfrm>
            <a:off x="8594185" y="5103850"/>
            <a:ext cx="216025" cy="276999"/>
          </a:xfrm>
          <a:prstGeom prst="rect">
            <a:avLst/>
          </a:prstGeom>
          <a:noFill/>
        </p:spPr>
        <p:txBody>
          <a:bodyPr wrap="square" rtlCol="0">
            <a:spAutoFit/>
          </a:bodyPr>
          <a:lstStyle/>
          <a:p>
            <a:r>
              <a:rPr lang="en-ZA" sz="1200" dirty="0">
                <a:solidFill>
                  <a:srgbClr val="00F66F"/>
                </a:solidFill>
                <a:latin typeface="Wingdings" panose="05000000000000000000" pitchFamily="2" charset="2"/>
                <a:sym typeface="Wingdings" panose="05000000000000000000" pitchFamily="2" charset="2"/>
              </a:rPr>
              <a:t></a:t>
            </a:r>
            <a:endParaRPr lang="en-ZA" sz="1200" dirty="0">
              <a:solidFill>
                <a:srgbClr val="00F66F"/>
              </a:solidFill>
              <a:latin typeface="Wingdings" panose="05000000000000000000" pitchFamily="2" charset="2"/>
            </a:endParaRPr>
          </a:p>
        </p:txBody>
      </p:sp>
      <p:sp>
        <p:nvSpPr>
          <p:cNvPr id="107" name="TextBox 106">
            <a:extLst>
              <a:ext uri="{FF2B5EF4-FFF2-40B4-BE49-F238E27FC236}">
                <a16:creationId xmlns:a16="http://schemas.microsoft.com/office/drawing/2014/main" xmlns="" id="{4E451D86-4682-4571-8B5B-A7B91FFBF329}"/>
              </a:ext>
            </a:extLst>
          </p:cNvPr>
          <p:cNvSpPr txBox="1"/>
          <p:nvPr/>
        </p:nvSpPr>
        <p:spPr>
          <a:xfrm>
            <a:off x="8733358" y="5106645"/>
            <a:ext cx="1359668" cy="261610"/>
          </a:xfrm>
          <a:prstGeom prst="rect">
            <a:avLst/>
          </a:prstGeom>
          <a:noFill/>
        </p:spPr>
        <p:txBody>
          <a:bodyPr wrap="none" rtlCol="0">
            <a:spAutoFit/>
          </a:bodyPr>
          <a:lstStyle/>
          <a:p>
            <a:r>
              <a:rPr lang="en-US" sz="1100" b="1" dirty="0">
                <a:solidFill>
                  <a:srgbClr val="00F66F"/>
                </a:solidFill>
              </a:rPr>
              <a:t>= Currently Allocated</a:t>
            </a:r>
            <a:endParaRPr lang="en-ZA" sz="1100" b="1" dirty="0">
              <a:solidFill>
                <a:srgbClr val="00F66F"/>
              </a:solidFill>
            </a:endParaRPr>
          </a:p>
        </p:txBody>
      </p:sp>
      <p:sp>
        <p:nvSpPr>
          <p:cNvPr id="62" name="Rectangle 61">
            <a:extLst>
              <a:ext uri="{FF2B5EF4-FFF2-40B4-BE49-F238E27FC236}">
                <a16:creationId xmlns:a16="http://schemas.microsoft.com/office/drawing/2014/main" xmlns="" id="{FE8BC9D7-3EE0-4711-AEFA-54FC0DE3F653}"/>
              </a:ext>
            </a:extLst>
          </p:cNvPr>
          <p:cNvSpPr/>
          <p:nvPr/>
        </p:nvSpPr>
        <p:spPr>
          <a:xfrm>
            <a:off x="6210708" y="1157692"/>
            <a:ext cx="1728192" cy="480053"/>
          </a:xfrm>
          <a:prstGeom prst="rect">
            <a:avLst/>
          </a:prstGeom>
          <a:solidFill>
            <a:srgbClr val="00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1 x Advisor</a:t>
            </a:r>
            <a:endParaRPr lang="en-ZA" sz="1000" b="1" dirty="0"/>
          </a:p>
        </p:txBody>
      </p:sp>
      <p:cxnSp>
        <p:nvCxnSpPr>
          <p:cNvPr id="11" name="Connector: Elbow 10">
            <a:extLst>
              <a:ext uri="{FF2B5EF4-FFF2-40B4-BE49-F238E27FC236}">
                <a16:creationId xmlns:a16="http://schemas.microsoft.com/office/drawing/2014/main" xmlns="" id="{B0248791-9210-4CC9-B583-E8D75E27F2BE}"/>
              </a:ext>
            </a:extLst>
          </p:cNvPr>
          <p:cNvCxnSpPr>
            <a:stCxn id="62" idx="2"/>
          </p:cNvCxnSpPr>
          <p:nvPr/>
        </p:nvCxnSpPr>
        <p:spPr>
          <a:xfrm rot="5400000">
            <a:off x="5878161" y="706280"/>
            <a:ext cx="265179" cy="2128108"/>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xmlns="" id="{BB41F2EE-90F9-49AC-BE26-9759667A604B}"/>
              </a:ext>
            </a:extLst>
          </p:cNvPr>
          <p:cNvSpPr txBox="1"/>
          <p:nvPr/>
        </p:nvSpPr>
        <p:spPr>
          <a:xfrm>
            <a:off x="7456264" y="1291703"/>
            <a:ext cx="216025" cy="276999"/>
          </a:xfrm>
          <a:prstGeom prst="rect">
            <a:avLst/>
          </a:prstGeom>
          <a:noFill/>
        </p:spPr>
        <p:txBody>
          <a:bodyPr wrap="square" rtlCol="0">
            <a:spAutoFit/>
          </a:bodyPr>
          <a:lstStyle/>
          <a:p>
            <a:r>
              <a:rPr lang="en-ZA" sz="1200" dirty="0">
                <a:solidFill>
                  <a:srgbClr val="00F66F"/>
                </a:solidFill>
                <a:latin typeface="Wingdings" panose="05000000000000000000" pitchFamily="2" charset="2"/>
                <a:sym typeface="Wingdings" panose="05000000000000000000" pitchFamily="2" charset="2"/>
              </a:rPr>
              <a:t></a:t>
            </a:r>
            <a:endParaRPr lang="en-ZA" sz="1200" dirty="0">
              <a:solidFill>
                <a:srgbClr val="00F66F"/>
              </a:solidFill>
              <a:latin typeface="Wingdings" panose="05000000000000000000" pitchFamily="2" charset="2"/>
            </a:endParaRPr>
          </a:p>
        </p:txBody>
      </p:sp>
      <p:sp>
        <p:nvSpPr>
          <p:cNvPr id="113" name="TextBox 112">
            <a:extLst>
              <a:ext uri="{FF2B5EF4-FFF2-40B4-BE49-F238E27FC236}">
                <a16:creationId xmlns:a16="http://schemas.microsoft.com/office/drawing/2014/main" xmlns="" id="{B2BE8BE4-7344-47D8-96EB-0FA9709BFA78}"/>
              </a:ext>
            </a:extLst>
          </p:cNvPr>
          <p:cNvSpPr txBox="1"/>
          <p:nvPr/>
        </p:nvSpPr>
        <p:spPr>
          <a:xfrm>
            <a:off x="2504303" y="4543189"/>
            <a:ext cx="216025" cy="276999"/>
          </a:xfrm>
          <a:prstGeom prst="rect">
            <a:avLst/>
          </a:prstGeom>
          <a:noFill/>
        </p:spPr>
        <p:txBody>
          <a:bodyPr wrap="square" rtlCol="0">
            <a:spAutoFit/>
          </a:bodyPr>
          <a:lstStyle/>
          <a:p>
            <a:r>
              <a:rPr lang="en-ZA" sz="1200" dirty="0">
                <a:solidFill>
                  <a:srgbClr val="00F66F"/>
                </a:solidFill>
                <a:latin typeface="Wingdings" panose="05000000000000000000" pitchFamily="2" charset="2"/>
                <a:sym typeface="Wingdings" panose="05000000000000000000" pitchFamily="2" charset="2"/>
              </a:rPr>
              <a:t></a:t>
            </a:r>
            <a:endParaRPr lang="en-ZA" sz="1200" dirty="0">
              <a:solidFill>
                <a:srgbClr val="00F66F"/>
              </a:solidFill>
              <a:latin typeface="Wingdings" panose="05000000000000000000" pitchFamily="2" charset="2"/>
            </a:endParaRPr>
          </a:p>
        </p:txBody>
      </p:sp>
      <p:sp>
        <p:nvSpPr>
          <p:cNvPr id="114" name="TextBox 113">
            <a:extLst>
              <a:ext uri="{FF2B5EF4-FFF2-40B4-BE49-F238E27FC236}">
                <a16:creationId xmlns:a16="http://schemas.microsoft.com/office/drawing/2014/main" xmlns="" id="{956A970C-450D-4D19-B8BE-BBB5BF28A791}"/>
              </a:ext>
            </a:extLst>
          </p:cNvPr>
          <p:cNvSpPr txBox="1"/>
          <p:nvPr/>
        </p:nvSpPr>
        <p:spPr>
          <a:xfrm>
            <a:off x="2487711" y="3407736"/>
            <a:ext cx="216025" cy="276999"/>
          </a:xfrm>
          <a:prstGeom prst="rect">
            <a:avLst/>
          </a:prstGeom>
          <a:noFill/>
        </p:spPr>
        <p:txBody>
          <a:bodyPr wrap="square" rtlCol="0">
            <a:spAutoFit/>
          </a:bodyPr>
          <a:lstStyle/>
          <a:p>
            <a:r>
              <a:rPr lang="en-ZA" sz="1200" dirty="0">
                <a:solidFill>
                  <a:srgbClr val="00F66F"/>
                </a:solidFill>
                <a:latin typeface="Wingdings" panose="05000000000000000000" pitchFamily="2" charset="2"/>
                <a:sym typeface="Wingdings" panose="05000000000000000000" pitchFamily="2" charset="2"/>
              </a:rPr>
              <a:t></a:t>
            </a:r>
            <a:endParaRPr lang="en-ZA" sz="1200" dirty="0">
              <a:solidFill>
                <a:srgbClr val="00F66F"/>
              </a:solidFill>
              <a:latin typeface="Wingdings" panose="05000000000000000000" pitchFamily="2" charset="2"/>
            </a:endParaRPr>
          </a:p>
        </p:txBody>
      </p:sp>
    </p:spTree>
    <p:extLst>
      <p:ext uri="{BB962C8B-B14F-4D97-AF65-F5344CB8AC3E}">
        <p14:creationId xmlns:p14="http://schemas.microsoft.com/office/powerpoint/2010/main" xmlns="" val="3348333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Programme Team Staffing Considerations</a:t>
            </a:r>
            <a:endParaRPr lang="en-US" dirty="0"/>
          </a:p>
        </p:txBody>
      </p:sp>
      <p:sp>
        <p:nvSpPr>
          <p:cNvPr id="6" name="Content Placeholder 5"/>
          <p:cNvSpPr>
            <a:spLocks noGrp="1"/>
          </p:cNvSpPr>
          <p:nvPr>
            <p:ph idx="1"/>
          </p:nvPr>
        </p:nvSpPr>
        <p:spPr/>
        <p:txBody>
          <a:bodyPr>
            <a:normAutofit/>
          </a:bodyPr>
          <a:lstStyle/>
          <a:p>
            <a:r>
              <a:rPr lang="en-US" sz="2000" dirty="0"/>
              <a:t>SITA Internal </a:t>
            </a:r>
          </a:p>
          <a:p>
            <a:pPr lvl="1"/>
            <a:r>
              <a:rPr lang="en-US" sz="1600" dirty="0"/>
              <a:t>Allocations/ secondments will be done with immediate effect</a:t>
            </a:r>
          </a:p>
          <a:p>
            <a:pPr lvl="1"/>
            <a:r>
              <a:rPr lang="en-US" sz="1600" dirty="0"/>
              <a:t>The current allocations for the Technical lead, Software Developers, DBA lead, Specialist FAS resources and Data Quality lead are all resources operating within the current legacy environment</a:t>
            </a:r>
          </a:p>
          <a:p>
            <a:r>
              <a:rPr lang="en-US" sz="2000" dirty="0"/>
              <a:t>DHET</a:t>
            </a:r>
          </a:p>
          <a:p>
            <a:pPr lvl="1"/>
            <a:r>
              <a:rPr lang="en-US" sz="1600" dirty="0"/>
              <a:t>DHET has agreed to allocations/secondments. There is one resource available for immediate allocation and the DHET qualification leads will be made available at programme set time frames.</a:t>
            </a:r>
          </a:p>
          <a:p>
            <a:r>
              <a:rPr lang="en-US" sz="2000" dirty="0"/>
              <a:t>External</a:t>
            </a:r>
          </a:p>
          <a:p>
            <a:pPr lvl="1"/>
            <a:r>
              <a:rPr lang="en-US" sz="1600" dirty="0"/>
              <a:t>Referrals / Headhunting skilled / qualified resources / staff</a:t>
            </a:r>
          </a:p>
          <a:p>
            <a:pPr lvl="1"/>
            <a:r>
              <a:rPr lang="en-US" sz="1600" dirty="0"/>
              <a:t>Recruitment from Industry</a:t>
            </a:r>
          </a:p>
          <a:p>
            <a:pPr lvl="1"/>
            <a:endParaRPr lang="en-ZA" sz="1600" dirty="0"/>
          </a:p>
        </p:txBody>
      </p:sp>
    </p:spTree>
    <p:extLst>
      <p:ext uri="{BB962C8B-B14F-4D97-AF65-F5344CB8AC3E}">
        <p14:creationId xmlns:p14="http://schemas.microsoft.com/office/powerpoint/2010/main" xmlns="" val="32142468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Conclusion</a:t>
            </a:r>
            <a:endParaRPr lang="en-US" dirty="0"/>
          </a:p>
        </p:txBody>
      </p:sp>
      <p:sp>
        <p:nvSpPr>
          <p:cNvPr id="6" name="Content Placeholder 5"/>
          <p:cNvSpPr>
            <a:spLocks noGrp="1"/>
          </p:cNvSpPr>
          <p:nvPr>
            <p:ph idx="1"/>
          </p:nvPr>
        </p:nvSpPr>
        <p:spPr/>
        <p:txBody>
          <a:bodyPr>
            <a:normAutofit/>
          </a:bodyPr>
          <a:lstStyle/>
          <a:p>
            <a:r>
              <a:rPr lang="en-US" sz="2000" dirty="0"/>
              <a:t>DHET: Director General and SITA Executive Caretaker and Accounting Authority to direct the Backlog Day Zero Programme</a:t>
            </a:r>
          </a:p>
          <a:p>
            <a:endParaRPr lang="en-US" sz="2000" dirty="0"/>
          </a:p>
          <a:p>
            <a:r>
              <a:rPr lang="en-US" sz="2000" dirty="0"/>
              <a:t>DHET TVET Branch Head and SITA Executive: Hosting and Secure Operations to drive Backlog Day Zero Programme</a:t>
            </a:r>
          </a:p>
        </p:txBody>
      </p:sp>
    </p:spTree>
    <p:extLst>
      <p:ext uri="{BB962C8B-B14F-4D97-AF65-F5344CB8AC3E}">
        <p14:creationId xmlns:p14="http://schemas.microsoft.com/office/powerpoint/2010/main" xmlns="" val="30037235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ZA" dirty="0"/>
              <a:t>Thank You</a:t>
            </a:r>
            <a:br>
              <a:rPr lang="en-ZA" dirty="0"/>
            </a:br>
            <a:r>
              <a:rPr lang="en-ZA" dirty="0"/>
              <a:t>Questions</a:t>
            </a:r>
            <a:endParaRPr lang="en-GB" dirty="0"/>
          </a:p>
        </p:txBody>
      </p:sp>
    </p:spTree>
    <p:extLst>
      <p:ext uri="{BB962C8B-B14F-4D97-AF65-F5344CB8AC3E}">
        <p14:creationId xmlns:p14="http://schemas.microsoft.com/office/powerpoint/2010/main" xmlns="" val="22100015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3A0D25-9A78-420B-B487-7209CE99ED7C}"/>
              </a:ext>
            </a:extLst>
          </p:cNvPr>
          <p:cNvSpPr>
            <a:spLocks noGrp="1"/>
          </p:cNvSpPr>
          <p:nvPr>
            <p:ph type="title"/>
          </p:nvPr>
        </p:nvSpPr>
        <p:spPr>
          <a:xfrm>
            <a:off x="224559" y="193204"/>
            <a:ext cx="9720000" cy="480053"/>
          </a:xfrm>
        </p:spPr>
        <p:txBody>
          <a:bodyPr/>
          <a:lstStyle/>
          <a:p>
            <a:r>
              <a:rPr lang="en-US" sz="2000" dirty="0"/>
              <a:t>GETC Outstanding Breakdown, Problem Areas and Key Actions</a:t>
            </a:r>
            <a:endParaRPr lang="en-ZA" sz="2000" dirty="0"/>
          </a:p>
        </p:txBody>
      </p:sp>
      <p:graphicFrame>
        <p:nvGraphicFramePr>
          <p:cNvPr id="5" name="Content Placeholder 4">
            <a:extLst>
              <a:ext uri="{FF2B5EF4-FFF2-40B4-BE49-F238E27FC236}">
                <a16:creationId xmlns:a16="http://schemas.microsoft.com/office/drawing/2014/main" xmlns="" id="{611EA2D9-4B1A-45A0-A4D1-2F3C3D7A17E9}"/>
              </a:ext>
            </a:extLst>
          </p:cNvPr>
          <p:cNvGraphicFramePr>
            <a:graphicFrameLocks noGrp="1"/>
          </p:cNvGraphicFramePr>
          <p:nvPr>
            <p:ph idx="1"/>
            <p:extLst>
              <p:ext uri="{D42A27DB-BD31-4B8C-83A1-F6EECF244321}">
                <p14:modId xmlns:p14="http://schemas.microsoft.com/office/powerpoint/2010/main" xmlns="" val="1620528860"/>
              </p:ext>
            </p:extLst>
          </p:nvPr>
        </p:nvGraphicFramePr>
        <p:xfrm>
          <a:off x="216000" y="697260"/>
          <a:ext cx="9720001" cy="4160520"/>
        </p:xfrm>
        <a:graphic>
          <a:graphicData uri="http://schemas.openxmlformats.org/drawingml/2006/table">
            <a:tbl>
              <a:tblPr/>
              <a:tblGrid>
                <a:gridCol w="3364615">
                  <a:extLst>
                    <a:ext uri="{9D8B030D-6E8A-4147-A177-3AD203B41FA5}">
                      <a16:colId xmlns:a16="http://schemas.microsoft.com/office/drawing/2014/main" xmlns="" val="693012889"/>
                    </a:ext>
                  </a:extLst>
                </a:gridCol>
                <a:gridCol w="2636600">
                  <a:extLst>
                    <a:ext uri="{9D8B030D-6E8A-4147-A177-3AD203B41FA5}">
                      <a16:colId xmlns:a16="http://schemas.microsoft.com/office/drawing/2014/main" xmlns="" val="826959266"/>
                    </a:ext>
                  </a:extLst>
                </a:gridCol>
                <a:gridCol w="1987288">
                  <a:extLst>
                    <a:ext uri="{9D8B030D-6E8A-4147-A177-3AD203B41FA5}">
                      <a16:colId xmlns:a16="http://schemas.microsoft.com/office/drawing/2014/main" xmlns="" val="3594626205"/>
                    </a:ext>
                  </a:extLst>
                </a:gridCol>
                <a:gridCol w="1731498">
                  <a:extLst>
                    <a:ext uri="{9D8B030D-6E8A-4147-A177-3AD203B41FA5}">
                      <a16:colId xmlns:a16="http://schemas.microsoft.com/office/drawing/2014/main" xmlns="" val="1063394778"/>
                    </a:ext>
                  </a:extLst>
                </a:gridCol>
              </a:tblGrid>
              <a:tr h="198120">
                <a:tc gridSpan="4">
                  <a:txBody>
                    <a:bodyPr/>
                    <a:lstStyle/>
                    <a:p>
                      <a:pPr algn="ctr" fontAlgn="ctr"/>
                      <a:r>
                        <a:rPr lang="en-ZA" sz="1400" b="1" i="0" u="none" strike="noStrike" dirty="0">
                          <a:solidFill>
                            <a:srgbClr val="000000"/>
                          </a:solidFill>
                          <a:effectLst/>
                          <a:latin typeface="Calibri" panose="020F0502020204030204" pitchFamily="34" charset="0"/>
                        </a:rPr>
                        <a:t>GETC</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645526298"/>
                  </a:ext>
                </a:extLst>
              </a:tr>
              <a:tr h="396240">
                <a:tc>
                  <a:txBody>
                    <a:bodyPr/>
                    <a:lstStyle/>
                    <a:p>
                      <a:pPr algn="l" fontAlgn="ctr"/>
                      <a:r>
                        <a:rPr lang="en-ZA" sz="1400" b="1" i="0" u="none" strike="noStrike" dirty="0">
                          <a:solidFill>
                            <a:srgbClr val="000000"/>
                          </a:solidFill>
                          <a:effectLst/>
                          <a:latin typeface="Calibri" panose="020F0502020204030204" pitchFamily="34" charset="0"/>
                        </a:rPr>
                        <a:t>Initial Problem Area Identified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ZA" sz="1400" b="1" i="0" u="none" strike="noStrike" dirty="0">
                          <a:solidFill>
                            <a:srgbClr val="000000"/>
                          </a:solidFill>
                          <a:effectLst/>
                          <a:latin typeface="Calibri" panose="020F0502020204030204" pitchFamily="34" charset="0"/>
                        </a:rPr>
                        <a:t>Key Actions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ZA" sz="1400" b="1" i="0" u="none" strike="noStrike" dirty="0" smtClean="0">
                          <a:solidFill>
                            <a:srgbClr val="000000"/>
                          </a:solidFill>
                          <a:effectLst/>
                          <a:latin typeface="Calibri" panose="020F0502020204030204" pitchFamily="34" charset="0"/>
                        </a:rPr>
                        <a:t>Responsibility</a:t>
                      </a:r>
                      <a:endParaRPr lang="en-ZA" sz="1400" b="1"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ZA" sz="1400" b="1" i="0" u="none" strike="noStrike" dirty="0">
                          <a:solidFill>
                            <a:srgbClr val="000000"/>
                          </a:solidFill>
                          <a:effectLst/>
                          <a:latin typeface="Calibri" panose="020F0502020204030204" pitchFamily="34" charset="0"/>
                        </a:rPr>
                        <a:t>Potentially Outstanding</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xmlns="" val="3790105382"/>
                  </a:ext>
                </a:extLst>
              </a:tr>
              <a:tr h="396240">
                <a:tc>
                  <a:txBody>
                    <a:bodyPr/>
                    <a:lstStyle/>
                    <a:p>
                      <a:pPr algn="just" fontAlgn="ctr"/>
                      <a:r>
                        <a:rPr lang="en-US" sz="1400" b="0" i="0" u="none" strike="noStrike">
                          <a:solidFill>
                            <a:srgbClr val="000000"/>
                          </a:solidFill>
                          <a:effectLst/>
                          <a:latin typeface="Calibri" panose="020F0502020204030204" pitchFamily="34" charset="0"/>
                        </a:rPr>
                        <a:t>Certification request created and extract. To be processed.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400" b="0" i="0" u="none" strike="noStrike">
                          <a:solidFill>
                            <a:srgbClr val="000000"/>
                          </a:solidFill>
                          <a:effectLst/>
                          <a:latin typeface="Calibri" panose="020F0502020204030204" pitchFamily="34" charset="0"/>
                        </a:rPr>
                        <a:t>Follow up on unprocessed datasets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400" b="0" i="0" u="none" strike="noStrike" dirty="0">
                          <a:solidFill>
                            <a:srgbClr val="000000"/>
                          </a:solidFill>
                          <a:effectLst/>
                          <a:latin typeface="Calibri" panose="020F0502020204030204" pitchFamily="34" charset="0"/>
                        </a:rPr>
                        <a:t>DHET and SITA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400" b="0" i="0" u="none" strike="noStrike" dirty="0">
                          <a:solidFill>
                            <a:srgbClr val="000000"/>
                          </a:solidFill>
                          <a:effectLst/>
                          <a:latin typeface="Calibri" panose="020F0502020204030204" pitchFamily="34" charset="0"/>
                        </a:rPr>
                        <a:t>17 797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3378177"/>
                  </a:ext>
                </a:extLst>
              </a:tr>
              <a:tr h="396240">
                <a:tc>
                  <a:txBody>
                    <a:bodyPr/>
                    <a:lstStyle/>
                    <a:p>
                      <a:pPr algn="just" fontAlgn="ctr"/>
                      <a:r>
                        <a:rPr lang="en-US" sz="1400" b="0" i="0" u="none" strike="noStrike">
                          <a:solidFill>
                            <a:srgbClr val="000000"/>
                          </a:solidFill>
                          <a:effectLst/>
                          <a:latin typeface="Calibri" panose="020F0502020204030204" pitchFamily="34" charset="0"/>
                        </a:rPr>
                        <a:t>Certification request created and extract. To be processed.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400" b="0" i="0" u="none" strike="noStrike">
                          <a:solidFill>
                            <a:srgbClr val="000000"/>
                          </a:solidFill>
                          <a:effectLst/>
                          <a:latin typeface="Calibri" panose="020F0502020204030204" pitchFamily="34" charset="0"/>
                        </a:rPr>
                        <a:t>Follow up on unprocessed datasets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400" b="0" i="0" u="none" strike="noStrike" dirty="0">
                          <a:solidFill>
                            <a:srgbClr val="000000"/>
                          </a:solidFill>
                          <a:effectLst/>
                          <a:latin typeface="Calibri" panose="020F0502020204030204" pitchFamily="34" charset="0"/>
                        </a:rPr>
                        <a:t>DHET and SITA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400" b="0" i="0" u="none" strike="noStrike" dirty="0">
                          <a:solidFill>
                            <a:srgbClr val="000000"/>
                          </a:solidFill>
                          <a:effectLst/>
                          <a:latin typeface="Calibri" panose="020F0502020204030204" pitchFamily="34" charset="0"/>
                        </a:rPr>
                        <a:t>5 896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18108096"/>
                  </a:ext>
                </a:extLst>
              </a:tr>
              <a:tr h="396240">
                <a:tc>
                  <a:txBody>
                    <a:bodyPr/>
                    <a:lstStyle/>
                    <a:p>
                      <a:pPr algn="just" fontAlgn="ctr"/>
                      <a:r>
                        <a:rPr lang="en-US" sz="1400" b="0" i="0" u="none" strike="noStrike">
                          <a:solidFill>
                            <a:srgbClr val="000000"/>
                          </a:solidFill>
                          <a:effectLst/>
                          <a:latin typeface="Calibri" panose="020F0502020204030204" pitchFamily="34" charset="0"/>
                        </a:rPr>
                        <a:t>Outstanding irregularities that must be finalised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ZA" sz="1400" b="0" i="0" u="none" strike="noStrike" dirty="0">
                          <a:solidFill>
                            <a:srgbClr val="000000"/>
                          </a:solidFill>
                          <a:effectLst/>
                          <a:latin typeface="Calibri" panose="020F0502020204030204" pitchFamily="34" charset="0"/>
                        </a:rPr>
                        <a:t>Finalise </a:t>
                      </a:r>
                      <a:r>
                        <a:rPr lang="en-ZA" sz="1400" b="0" i="0" u="none" strike="noStrike" dirty="0" smtClean="0">
                          <a:solidFill>
                            <a:srgbClr val="000000"/>
                          </a:solidFill>
                          <a:effectLst/>
                          <a:latin typeface="Calibri" panose="020F0502020204030204" pitchFamily="34" charset="0"/>
                        </a:rPr>
                        <a:t>irregularities</a:t>
                      </a:r>
                      <a:endParaRPr lang="en-ZA" sz="14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400" b="0" i="0" u="none" strike="noStrike" dirty="0">
                          <a:solidFill>
                            <a:srgbClr val="000000"/>
                          </a:solidFill>
                          <a:effectLst/>
                          <a:latin typeface="Calibri" panose="020F0502020204030204" pitchFamily="34" charset="0"/>
                        </a:rPr>
                        <a:t>DHET and SITA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400" b="0" i="0" u="none" strike="noStrike" dirty="0">
                          <a:solidFill>
                            <a:srgbClr val="000000"/>
                          </a:solidFill>
                          <a:effectLst/>
                          <a:latin typeface="Calibri" panose="020F0502020204030204" pitchFamily="34" charset="0"/>
                        </a:rPr>
                        <a:t>1 204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30880492"/>
                  </a:ext>
                </a:extLst>
              </a:tr>
              <a:tr h="792480">
                <a:tc>
                  <a:txBody>
                    <a:bodyPr/>
                    <a:lstStyle/>
                    <a:p>
                      <a:pPr algn="just" fontAlgn="ctr"/>
                      <a:r>
                        <a:rPr lang="en-US" sz="1400" b="0" i="0" u="none" strike="noStrike">
                          <a:solidFill>
                            <a:srgbClr val="000000"/>
                          </a:solidFill>
                          <a:effectLst/>
                          <a:latin typeface="Calibri" panose="020F0502020204030204" pitchFamily="34" charset="0"/>
                        </a:rPr>
                        <a:t>Candidate records are not being successfully processed due to e.g. data alignment and candiates not yet linked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400" b="0" i="0" u="none" strike="noStrike">
                          <a:solidFill>
                            <a:srgbClr val="000000"/>
                          </a:solidFill>
                          <a:effectLst/>
                          <a:latin typeface="Calibri" panose="020F0502020204030204" pitchFamily="34" charset="0"/>
                        </a:rPr>
                        <a:t>Conduct root cause analysis and determine course of action with responsibilities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400" b="0" i="0" u="none" strike="noStrike" dirty="0">
                          <a:solidFill>
                            <a:srgbClr val="000000"/>
                          </a:solidFill>
                          <a:effectLst/>
                          <a:latin typeface="Calibri" panose="020F0502020204030204" pitchFamily="34" charset="0"/>
                        </a:rPr>
                        <a:t>DHET and SITA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400" b="0" i="0" u="none" strike="noStrike" dirty="0">
                          <a:solidFill>
                            <a:srgbClr val="000000"/>
                          </a:solidFill>
                          <a:effectLst/>
                          <a:latin typeface="Calibri" panose="020F0502020204030204" pitchFamily="34" charset="0"/>
                        </a:rPr>
                        <a:t>33 297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61356279"/>
                  </a:ext>
                </a:extLst>
              </a:tr>
              <a:tr h="1188720">
                <a:tc>
                  <a:txBody>
                    <a:bodyPr/>
                    <a:lstStyle/>
                    <a:p>
                      <a:pPr algn="just" fontAlgn="ctr"/>
                      <a:r>
                        <a:rPr lang="en-ZA" sz="1400" b="0" i="0" u="none" strike="noStrike">
                          <a:solidFill>
                            <a:srgbClr val="000000"/>
                          </a:solidFill>
                          <a:effectLst/>
                          <a:latin typeface="Calibri" panose="020F0502020204030204" pitchFamily="34" charset="0"/>
                        </a:rPr>
                        <a:t>Marks not yet captured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400" b="0" i="0" u="none" strike="noStrike" dirty="0">
                          <a:solidFill>
                            <a:srgbClr val="000000"/>
                          </a:solidFill>
                          <a:effectLst/>
                          <a:latin typeface="Calibri" panose="020F0502020204030204" pitchFamily="34" charset="0"/>
                        </a:rPr>
                        <a:t>Convert outstanding marks from 200211 to 201806 to absent and process. DHET to capture marks for 201811 onwards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400" b="0" i="0" u="none" strike="noStrike" dirty="0">
                          <a:solidFill>
                            <a:srgbClr val="000000"/>
                          </a:solidFill>
                          <a:effectLst/>
                          <a:latin typeface="Calibri" panose="020F0502020204030204" pitchFamily="34" charset="0"/>
                        </a:rPr>
                        <a:t>DHET and SITA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400" b="0" i="0" u="none" strike="noStrike" dirty="0">
                          <a:solidFill>
                            <a:srgbClr val="000000"/>
                          </a:solidFill>
                          <a:effectLst/>
                          <a:latin typeface="Calibri" panose="020F0502020204030204" pitchFamily="34" charset="0"/>
                        </a:rPr>
                        <a:t>7 696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2918115"/>
                  </a:ext>
                </a:extLst>
              </a:tr>
              <a:tr h="198120">
                <a:tc gridSpan="3">
                  <a:txBody>
                    <a:bodyPr/>
                    <a:lstStyle/>
                    <a:p>
                      <a:pPr algn="l" fontAlgn="ctr"/>
                      <a:r>
                        <a:rPr lang="en-ZA" sz="1400" b="1" i="0" u="none" strike="noStrike">
                          <a:solidFill>
                            <a:srgbClr val="000000"/>
                          </a:solidFill>
                          <a:effectLst/>
                          <a:latin typeface="Calibri" panose="020F0502020204030204" pitchFamily="34" charset="0"/>
                        </a:rPr>
                        <a:t>Potentially Outstanding</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n-ZA"/>
                    </a:p>
                  </a:txBody>
                  <a:tcPr/>
                </a:tc>
                <a:tc hMerge="1">
                  <a:txBody>
                    <a:bodyPr/>
                    <a:lstStyle/>
                    <a:p>
                      <a:endParaRPr lang="en-ZA"/>
                    </a:p>
                  </a:txBody>
                  <a:tcPr/>
                </a:tc>
                <a:tc>
                  <a:txBody>
                    <a:bodyPr/>
                    <a:lstStyle/>
                    <a:p>
                      <a:pPr algn="ctr" fontAlgn="b"/>
                      <a:r>
                        <a:rPr lang="en-ZA" sz="1400" b="1" i="0" u="none" strike="noStrike" dirty="0">
                          <a:solidFill>
                            <a:srgbClr val="000000"/>
                          </a:solidFill>
                          <a:effectLst/>
                          <a:latin typeface="Calibri" panose="020F0502020204030204" pitchFamily="34" charset="0"/>
                        </a:rPr>
                        <a:t>65 890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2677076459"/>
                  </a:ext>
                </a:extLst>
              </a:tr>
            </a:tbl>
          </a:graphicData>
        </a:graphic>
      </p:graphicFrame>
    </p:spTree>
    <p:extLst>
      <p:ext uri="{BB962C8B-B14F-4D97-AF65-F5344CB8AC3E}">
        <p14:creationId xmlns:p14="http://schemas.microsoft.com/office/powerpoint/2010/main" xmlns="" val="3853444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Content</a:t>
            </a:r>
            <a:endParaRPr lang="en-US" dirty="0"/>
          </a:p>
        </p:txBody>
      </p:sp>
      <p:sp>
        <p:nvSpPr>
          <p:cNvPr id="6" name="Content Placeholder 5"/>
          <p:cNvSpPr>
            <a:spLocks noGrp="1"/>
          </p:cNvSpPr>
          <p:nvPr>
            <p:ph idx="1"/>
          </p:nvPr>
        </p:nvSpPr>
        <p:spPr/>
        <p:txBody>
          <a:bodyPr>
            <a:normAutofit fontScale="92500" lnSpcReduction="20000"/>
          </a:bodyPr>
          <a:lstStyle/>
          <a:p>
            <a:pPr algn="just"/>
            <a:r>
              <a:rPr lang="en-ZA" sz="1800" dirty="0"/>
              <a:t>Objectives</a:t>
            </a:r>
          </a:p>
          <a:p>
            <a:pPr algn="just"/>
            <a:r>
              <a:rPr lang="en-US" sz="1800" dirty="0"/>
              <a:t>Progress and status of the certification backlog statistics</a:t>
            </a:r>
          </a:p>
          <a:p>
            <a:pPr algn="just"/>
            <a:r>
              <a:rPr lang="en-US" sz="1800" dirty="0"/>
              <a:t>Approach to get to Backlog Day Zero </a:t>
            </a:r>
          </a:p>
          <a:p>
            <a:pPr algn="just"/>
            <a:r>
              <a:rPr lang="en-US" sz="1800" dirty="0"/>
              <a:t>Principles / Critical Success Factors</a:t>
            </a:r>
          </a:p>
          <a:p>
            <a:pPr algn="just"/>
            <a:r>
              <a:rPr lang="en-US" sz="1800" dirty="0"/>
              <a:t>New System Go Live Dates and Backlog Day Zero Target Timeline</a:t>
            </a:r>
          </a:p>
          <a:p>
            <a:pPr algn="just"/>
            <a:r>
              <a:rPr lang="en-US" sz="1800" dirty="0"/>
              <a:t>Detailed Planning</a:t>
            </a:r>
          </a:p>
          <a:p>
            <a:pPr lvl="1" algn="just"/>
            <a:r>
              <a:rPr lang="en-US" sz="1800" dirty="0"/>
              <a:t>General Education and Training Certificate / Adult Education and Training - GETC/AET</a:t>
            </a:r>
          </a:p>
          <a:p>
            <a:pPr lvl="1" algn="just"/>
            <a:r>
              <a:rPr lang="en-US" sz="1800" dirty="0"/>
              <a:t>National Accredited Technical Education Diploma - NATED</a:t>
            </a:r>
          </a:p>
          <a:p>
            <a:pPr lvl="1" algn="just"/>
            <a:r>
              <a:rPr lang="en-US" sz="1800" dirty="0"/>
              <a:t>National Certificate Vocational - NC(V)</a:t>
            </a:r>
          </a:p>
          <a:p>
            <a:pPr algn="just"/>
            <a:r>
              <a:rPr lang="en-US" sz="1800" dirty="0"/>
              <a:t>Stakeholder Roles and Responsibilities</a:t>
            </a:r>
          </a:p>
          <a:p>
            <a:pPr algn="just"/>
            <a:r>
              <a:rPr lang="en-ZA" sz="1800" dirty="0"/>
              <a:t>Role of SITA in the New Exam System</a:t>
            </a:r>
            <a:endParaRPr lang="en-US" sz="1800" dirty="0"/>
          </a:p>
          <a:p>
            <a:pPr algn="just"/>
            <a:r>
              <a:rPr lang="en-US" sz="1800" dirty="0"/>
              <a:t>Programme Governance Structure</a:t>
            </a:r>
          </a:p>
          <a:p>
            <a:pPr algn="just"/>
            <a:r>
              <a:rPr lang="en-US" sz="1800" dirty="0"/>
              <a:t>Programme Delivery Team Structure</a:t>
            </a:r>
          </a:p>
          <a:p>
            <a:pPr algn="just"/>
            <a:r>
              <a:rPr lang="en-ZA" sz="1800" dirty="0"/>
              <a:t>Programme Team Staffing Considerations</a:t>
            </a:r>
            <a:endParaRPr lang="en-US" sz="1800" dirty="0"/>
          </a:p>
          <a:p>
            <a:pPr algn="just"/>
            <a:r>
              <a:rPr lang="en-US" sz="1800" dirty="0"/>
              <a:t>Conclusion</a:t>
            </a:r>
            <a:endParaRPr lang="en-ZA" sz="1800" dirty="0"/>
          </a:p>
        </p:txBody>
      </p:sp>
    </p:spTree>
    <p:extLst>
      <p:ext uri="{BB962C8B-B14F-4D97-AF65-F5344CB8AC3E}">
        <p14:creationId xmlns:p14="http://schemas.microsoft.com/office/powerpoint/2010/main" xmlns="" val="36840885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3A0D25-9A78-420B-B487-7209CE99ED7C}"/>
              </a:ext>
            </a:extLst>
          </p:cNvPr>
          <p:cNvSpPr>
            <a:spLocks noGrp="1"/>
          </p:cNvSpPr>
          <p:nvPr>
            <p:ph type="title"/>
          </p:nvPr>
        </p:nvSpPr>
        <p:spPr/>
        <p:txBody>
          <a:bodyPr/>
          <a:lstStyle/>
          <a:p>
            <a:r>
              <a:rPr lang="en-US" sz="2000" dirty="0"/>
              <a:t>NATED Business Studies Outstanding Breakdown, Problem Areas and Key Actions</a:t>
            </a:r>
            <a:endParaRPr lang="en-ZA" sz="2000" dirty="0"/>
          </a:p>
        </p:txBody>
      </p:sp>
      <p:graphicFrame>
        <p:nvGraphicFramePr>
          <p:cNvPr id="7" name="Table 6">
            <a:extLst>
              <a:ext uri="{FF2B5EF4-FFF2-40B4-BE49-F238E27FC236}">
                <a16:creationId xmlns:a16="http://schemas.microsoft.com/office/drawing/2014/main" xmlns="" id="{1B5E285F-FC84-4E71-8399-5ABF733AC5F3}"/>
              </a:ext>
            </a:extLst>
          </p:cNvPr>
          <p:cNvGraphicFramePr>
            <a:graphicFrameLocks noGrp="1"/>
          </p:cNvGraphicFramePr>
          <p:nvPr>
            <p:extLst>
              <p:ext uri="{D42A27DB-BD31-4B8C-83A1-F6EECF244321}">
                <p14:modId xmlns:p14="http://schemas.microsoft.com/office/powerpoint/2010/main" xmlns="" val="1637951089"/>
              </p:ext>
            </p:extLst>
          </p:nvPr>
        </p:nvGraphicFramePr>
        <p:xfrm>
          <a:off x="327472" y="697260"/>
          <a:ext cx="9505056" cy="4517755"/>
        </p:xfrm>
        <a:graphic>
          <a:graphicData uri="http://schemas.openxmlformats.org/drawingml/2006/table">
            <a:tbl>
              <a:tblPr/>
              <a:tblGrid>
                <a:gridCol w="3290212">
                  <a:extLst>
                    <a:ext uri="{9D8B030D-6E8A-4147-A177-3AD203B41FA5}">
                      <a16:colId xmlns:a16="http://schemas.microsoft.com/office/drawing/2014/main" xmlns="" val="296375281"/>
                    </a:ext>
                  </a:extLst>
                </a:gridCol>
                <a:gridCol w="2578294">
                  <a:extLst>
                    <a:ext uri="{9D8B030D-6E8A-4147-A177-3AD203B41FA5}">
                      <a16:colId xmlns:a16="http://schemas.microsoft.com/office/drawing/2014/main" xmlns="" val="2572503466"/>
                    </a:ext>
                  </a:extLst>
                </a:gridCol>
                <a:gridCol w="1943341">
                  <a:extLst>
                    <a:ext uri="{9D8B030D-6E8A-4147-A177-3AD203B41FA5}">
                      <a16:colId xmlns:a16="http://schemas.microsoft.com/office/drawing/2014/main" xmlns="" val="499263709"/>
                    </a:ext>
                  </a:extLst>
                </a:gridCol>
                <a:gridCol w="1693209">
                  <a:extLst>
                    <a:ext uri="{9D8B030D-6E8A-4147-A177-3AD203B41FA5}">
                      <a16:colId xmlns:a16="http://schemas.microsoft.com/office/drawing/2014/main" xmlns="" val="27219405"/>
                    </a:ext>
                  </a:extLst>
                </a:gridCol>
              </a:tblGrid>
              <a:tr h="165570">
                <a:tc gridSpan="4">
                  <a:txBody>
                    <a:bodyPr/>
                    <a:lstStyle/>
                    <a:p>
                      <a:pPr algn="ctr" fontAlgn="b"/>
                      <a:r>
                        <a:rPr lang="en-ZA" sz="1200" b="1" i="0" u="none" strike="noStrike" dirty="0">
                          <a:solidFill>
                            <a:srgbClr val="000000"/>
                          </a:solidFill>
                          <a:effectLst/>
                          <a:latin typeface="Calibri" panose="020F0502020204030204" pitchFamily="34" charset="0"/>
                        </a:rPr>
                        <a:t>Business Studies</a:t>
                      </a:r>
                    </a:p>
                  </a:txBody>
                  <a:tcPr marL="6368" marR="6368" marT="6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451218535"/>
                  </a:ext>
                </a:extLst>
              </a:tr>
              <a:tr h="331141">
                <a:tc>
                  <a:txBody>
                    <a:bodyPr/>
                    <a:lstStyle/>
                    <a:p>
                      <a:pPr algn="l" fontAlgn="ctr"/>
                      <a:r>
                        <a:rPr lang="en-ZA" sz="1200" b="1" i="0" u="none" strike="noStrike" dirty="0">
                          <a:solidFill>
                            <a:srgbClr val="000000"/>
                          </a:solidFill>
                          <a:effectLst/>
                          <a:latin typeface="Calibri" panose="020F0502020204030204" pitchFamily="34" charset="0"/>
                        </a:rPr>
                        <a:t>Initial Problem Area Identified</a:t>
                      </a:r>
                    </a:p>
                  </a:txBody>
                  <a:tcPr marL="6368" marR="6368" marT="63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ctr" fontAlgn="ctr"/>
                      <a:r>
                        <a:rPr lang="en-ZA" sz="1200" b="1" i="0" u="none" strike="noStrike">
                          <a:solidFill>
                            <a:srgbClr val="000000"/>
                          </a:solidFill>
                          <a:effectLst/>
                          <a:latin typeface="Calibri" panose="020F0502020204030204" pitchFamily="34" charset="0"/>
                        </a:rPr>
                        <a:t>Key Actions</a:t>
                      </a:r>
                    </a:p>
                  </a:txBody>
                  <a:tcPr marL="6368" marR="6368" marT="63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ZA" sz="1200" b="1" i="0" u="none" strike="noStrike" dirty="0" smtClean="0">
                          <a:solidFill>
                            <a:srgbClr val="000000"/>
                          </a:solidFill>
                          <a:effectLst/>
                          <a:latin typeface="Calibri" panose="020F0502020204030204" pitchFamily="34" charset="0"/>
                        </a:rPr>
                        <a:t>Responsibility</a:t>
                      </a:r>
                      <a:endParaRPr lang="en-ZA" sz="1200" b="1" i="0" u="none" strike="noStrike" dirty="0">
                        <a:solidFill>
                          <a:srgbClr val="000000"/>
                        </a:solidFill>
                        <a:effectLst/>
                        <a:latin typeface="Calibri" panose="020F0502020204030204" pitchFamily="34" charset="0"/>
                      </a:endParaRPr>
                    </a:p>
                  </a:txBody>
                  <a:tcPr marL="6368" marR="6368" marT="63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ZA" sz="1200" b="1" i="0" u="none" strike="noStrike">
                          <a:solidFill>
                            <a:srgbClr val="000000"/>
                          </a:solidFill>
                          <a:effectLst/>
                          <a:latin typeface="Calibri" panose="020F0502020204030204" pitchFamily="34" charset="0"/>
                        </a:rPr>
                        <a:t>Potentially Outstanding</a:t>
                      </a:r>
                    </a:p>
                  </a:txBody>
                  <a:tcPr marL="6368" marR="6368" marT="63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xmlns="" val="681485194"/>
                  </a:ext>
                </a:extLst>
              </a:tr>
              <a:tr h="827852">
                <a:tc>
                  <a:txBody>
                    <a:bodyPr/>
                    <a:lstStyle/>
                    <a:p>
                      <a:pPr algn="just" fontAlgn="ctr"/>
                      <a:r>
                        <a:rPr lang="en-US" sz="1200" b="0" i="0" u="none" strike="noStrike">
                          <a:solidFill>
                            <a:srgbClr val="000000"/>
                          </a:solidFill>
                          <a:effectLst/>
                          <a:latin typeface="Calibri" panose="020F0502020204030204" pitchFamily="34" charset="0"/>
                        </a:rPr>
                        <a:t>Record consolidated to a next exam cycle where candidate offered subjects  but previous year (s) offerings not yet certified</a:t>
                      </a:r>
                    </a:p>
                  </a:txBody>
                  <a:tcPr marL="6368" marR="6368" marT="63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200" b="0" i="0" u="none" strike="noStrike" dirty="0" smtClean="0">
                          <a:solidFill>
                            <a:srgbClr val="000000"/>
                          </a:solidFill>
                          <a:effectLst/>
                          <a:latin typeface="Calibri" panose="020F0502020204030204" pitchFamily="34" charset="0"/>
                        </a:rPr>
                        <a:t>Unconsolidated, </a:t>
                      </a:r>
                      <a:r>
                        <a:rPr lang="en-US" sz="1200" b="0" i="0" u="none" strike="noStrike" dirty="0">
                          <a:solidFill>
                            <a:srgbClr val="000000"/>
                          </a:solidFill>
                          <a:effectLst/>
                          <a:latin typeface="Calibri" panose="020F0502020204030204" pitchFamily="34" charset="0"/>
                        </a:rPr>
                        <a:t>certify in year, consolidate and certify consolidated</a:t>
                      </a:r>
                    </a:p>
                  </a:txBody>
                  <a:tcPr marL="6368" marR="6368" marT="63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DHET &amp; SITA</a:t>
                      </a:r>
                    </a:p>
                  </a:txBody>
                  <a:tcPr marL="6368" marR="6368" marT="63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13 355</a:t>
                      </a:r>
                    </a:p>
                  </a:txBody>
                  <a:tcPr marL="6368" marR="6368" marT="63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21904589"/>
                  </a:ext>
                </a:extLst>
              </a:tr>
              <a:tr h="827852">
                <a:tc>
                  <a:txBody>
                    <a:bodyPr/>
                    <a:lstStyle/>
                    <a:p>
                      <a:pPr algn="just" fontAlgn="ctr"/>
                      <a:r>
                        <a:rPr lang="en-US" sz="1200" b="0" i="0" u="none" strike="noStrike">
                          <a:solidFill>
                            <a:srgbClr val="000000"/>
                          </a:solidFill>
                          <a:effectLst/>
                          <a:latin typeface="Calibri" panose="020F0502020204030204" pitchFamily="34" charset="0"/>
                        </a:rPr>
                        <a:t>Certificate issued to candidate and subsequently cancelled. </a:t>
                      </a:r>
                    </a:p>
                  </a:txBody>
                  <a:tcPr marL="6368" marR="6368" marT="63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200" b="0" i="0" u="none" strike="noStrike">
                          <a:solidFill>
                            <a:srgbClr val="000000"/>
                          </a:solidFill>
                          <a:effectLst/>
                          <a:latin typeface="Calibri" panose="020F0502020204030204" pitchFamily="34" charset="0"/>
                        </a:rPr>
                        <a:t>DHET to confirm the reason for action and whether certificate should be resissued or replaced</a:t>
                      </a:r>
                    </a:p>
                  </a:txBody>
                  <a:tcPr marL="6368" marR="6368" marT="63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DHET &amp; SITA</a:t>
                      </a:r>
                    </a:p>
                  </a:txBody>
                  <a:tcPr marL="6368" marR="6368" marT="63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1 186</a:t>
                      </a:r>
                    </a:p>
                  </a:txBody>
                  <a:tcPr marL="6368" marR="6368" marT="63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7895886"/>
                  </a:ext>
                </a:extLst>
              </a:tr>
              <a:tr h="662281">
                <a:tc>
                  <a:txBody>
                    <a:bodyPr/>
                    <a:lstStyle/>
                    <a:p>
                      <a:pPr algn="just" fontAlgn="ctr"/>
                      <a:r>
                        <a:rPr lang="en-US" sz="1200" b="0" i="0" u="none" strike="noStrike">
                          <a:solidFill>
                            <a:srgbClr val="000000"/>
                          </a:solidFill>
                          <a:effectLst/>
                          <a:latin typeface="Calibri" panose="020F0502020204030204" pitchFamily="34" charset="0"/>
                        </a:rPr>
                        <a:t>Candidate records are not being successfully processed due to e.g. data alignment</a:t>
                      </a:r>
                    </a:p>
                  </a:txBody>
                  <a:tcPr marL="6368" marR="6368" marT="63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200" b="0" i="0" u="none" strike="noStrike">
                          <a:solidFill>
                            <a:srgbClr val="000000"/>
                          </a:solidFill>
                          <a:effectLst/>
                          <a:latin typeface="Calibri" panose="020F0502020204030204" pitchFamily="34" charset="0"/>
                        </a:rPr>
                        <a:t>Conduct root cause analysis and determine course of action with responsibilities</a:t>
                      </a:r>
                    </a:p>
                  </a:txBody>
                  <a:tcPr marL="6368" marR="6368" marT="63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SITA</a:t>
                      </a:r>
                    </a:p>
                  </a:txBody>
                  <a:tcPr marL="6368" marR="6368" marT="63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13 448</a:t>
                      </a:r>
                    </a:p>
                  </a:txBody>
                  <a:tcPr marL="6368" marR="6368" marT="63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56772810"/>
                  </a:ext>
                </a:extLst>
              </a:tr>
              <a:tr h="993422">
                <a:tc>
                  <a:txBody>
                    <a:bodyPr/>
                    <a:lstStyle/>
                    <a:p>
                      <a:pPr algn="just" fontAlgn="ctr"/>
                      <a:r>
                        <a:rPr lang="en-US" sz="1200" b="0" i="0" u="none" strike="noStrike">
                          <a:solidFill>
                            <a:srgbClr val="000000"/>
                          </a:solidFill>
                          <a:effectLst/>
                          <a:latin typeface="Calibri" panose="020F0502020204030204" pitchFamily="34" charset="0"/>
                        </a:rPr>
                        <a:t>Candidate record incorrectly consolidated to next exam cycle though the candidate did not offer any subjects or had an improvement in the next exam cycle</a:t>
                      </a:r>
                    </a:p>
                  </a:txBody>
                  <a:tcPr marL="6368" marR="6368" marT="63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200" b="0" i="0" u="none" strike="noStrike">
                          <a:solidFill>
                            <a:srgbClr val="000000"/>
                          </a:solidFill>
                          <a:effectLst/>
                          <a:latin typeface="Calibri" panose="020F0502020204030204" pitchFamily="34" charset="0"/>
                        </a:rPr>
                        <a:t>Unconsolidate and certify in year</a:t>
                      </a:r>
                    </a:p>
                  </a:txBody>
                  <a:tcPr marL="6368" marR="6368" marT="63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DHET &amp; SITA</a:t>
                      </a:r>
                    </a:p>
                  </a:txBody>
                  <a:tcPr marL="6368" marR="6368" marT="63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1 325</a:t>
                      </a:r>
                    </a:p>
                  </a:txBody>
                  <a:tcPr marL="6368" marR="6368" marT="63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46775264"/>
                  </a:ext>
                </a:extLst>
              </a:tr>
              <a:tr h="496711">
                <a:tc>
                  <a:txBody>
                    <a:bodyPr/>
                    <a:lstStyle/>
                    <a:p>
                      <a:pPr algn="just" fontAlgn="ctr"/>
                      <a:r>
                        <a:rPr lang="en-US" sz="1200" b="0" i="0" u="none" strike="noStrike">
                          <a:solidFill>
                            <a:srgbClr val="000000"/>
                          </a:solidFill>
                          <a:effectLst/>
                          <a:latin typeface="Calibri" panose="020F0502020204030204" pitchFamily="34" charset="0"/>
                        </a:rPr>
                        <a:t>Candidate record is consolidated to  the current year, which is not yet certified</a:t>
                      </a:r>
                    </a:p>
                  </a:txBody>
                  <a:tcPr marL="6368" marR="6368" marT="63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200" b="0" i="0" u="none" strike="noStrike" dirty="0" smtClean="0">
                          <a:solidFill>
                            <a:srgbClr val="000000"/>
                          </a:solidFill>
                          <a:effectLst/>
                          <a:latin typeface="Calibri" panose="020F0502020204030204" pitchFamily="34" charset="0"/>
                        </a:rPr>
                        <a:t>Unconsolidated, </a:t>
                      </a:r>
                      <a:r>
                        <a:rPr lang="en-US" sz="1200" b="0" i="0" u="none" strike="noStrike" dirty="0">
                          <a:solidFill>
                            <a:srgbClr val="000000"/>
                          </a:solidFill>
                          <a:effectLst/>
                          <a:latin typeface="Calibri" panose="020F0502020204030204" pitchFamily="34" charset="0"/>
                        </a:rPr>
                        <a:t>certify the current year, consolidate and certify</a:t>
                      </a:r>
                    </a:p>
                  </a:txBody>
                  <a:tcPr marL="6368" marR="6368" marT="63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DHET &amp; SITA</a:t>
                      </a:r>
                    </a:p>
                  </a:txBody>
                  <a:tcPr marL="6368" marR="6368" marT="63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159</a:t>
                      </a:r>
                    </a:p>
                  </a:txBody>
                  <a:tcPr marL="6368" marR="6368" marT="63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64070678"/>
                  </a:ext>
                </a:extLst>
              </a:tr>
              <a:tr h="165570">
                <a:tc>
                  <a:txBody>
                    <a:bodyPr/>
                    <a:lstStyle/>
                    <a:p>
                      <a:pPr algn="l" fontAlgn="ctr"/>
                      <a:r>
                        <a:rPr lang="en-ZA" sz="1200" b="1" i="0" u="none" strike="noStrike">
                          <a:solidFill>
                            <a:srgbClr val="000000"/>
                          </a:solidFill>
                          <a:effectLst/>
                          <a:latin typeface="Calibri" panose="020F0502020204030204" pitchFamily="34" charset="0"/>
                        </a:rPr>
                        <a:t>Potentially Outstanding</a:t>
                      </a:r>
                    </a:p>
                  </a:txBody>
                  <a:tcPr marL="6368" marR="6368" marT="63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ZA" sz="1200" b="0" i="0" u="none" strike="noStrike">
                          <a:solidFill>
                            <a:srgbClr val="000000"/>
                          </a:solidFill>
                          <a:effectLst/>
                          <a:latin typeface="Calibri" panose="020F0502020204030204" pitchFamily="34" charset="0"/>
                        </a:rPr>
                        <a:t> </a:t>
                      </a:r>
                    </a:p>
                  </a:txBody>
                  <a:tcPr marL="6368" marR="6368" marT="6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ZA" sz="1200" b="0" i="0" u="none" strike="noStrike">
                          <a:solidFill>
                            <a:srgbClr val="000000"/>
                          </a:solidFill>
                          <a:effectLst/>
                          <a:latin typeface="Calibri" panose="020F0502020204030204" pitchFamily="34" charset="0"/>
                        </a:rPr>
                        <a:t> </a:t>
                      </a:r>
                    </a:p>
                  </a:txBody>
                  <a:tcPr marL="6368" marR="6368" marT="6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ZA" sz="1200" b="1" i="0" u="none" strike="noStrike" dirty="0">
                          <a:solidFill>
                            <a:srgbClr val="000000"/>
                          </a:solidFill>
                          <a:effectLst/>
                          <a:latin typeface="Calibri" panose="020F0502020204030204" pitchFamily="34" charset="0"/>
                        </a:rPr>
                        <a:t>29 473</a:t>
                      </a:r>
                    </a:p>
                  </a:txBody>
                  <a:tcPr marL="6368" marR="6368" marT="63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xmlns="" val="2137939521"/>
                  </a:ext>
                </a:extLst>
              </a:tr>
            </a:tbl>
          </a:graphicData>
        </a:graphic>
      </p:graphicFrame>
    </p:spTree>
    <p:extLst>
      <p:ext uri="{BB962C8B-B14F-4D97-AF65-F5344CB8AC3E}">
        <p14:creationId xmlns:p14="http://schemas.microsoft.com/office/powerpoint/2010/main" xmlns="" val="1152261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3A0D25-9A78-420B-B487-7209CE99ED7C}"/>
              </a:ext>
            </a:extLst>
          </p:cNvPr>
          <p:cNvSpPr>
            <a:spLocks noGrp="1"/>
          </p:cNvSpPr>
          <p:nvPr>
            <p:ph type="title"/>
          </p:nvPr>
        </p:nvSpPr>
        <p:spPr>
          <a:xfrm>
            <a:off x="224000" y="193204"/>
            <a:ext cx="9720000" cy="480053"/>
          </a:xfrm>
        </p:spPr>
        <p:txBody>
          <a:bodyPr/>
          <a:lstStyle/>
          <a:p>
            <a:r>
              <a:rPr lang="en-US" sz="2000" dirty="0"/>
              <a:t>NATED Engineering Studies Outstanding Breakdown, Problem Areas and Key Actions</a:t>
            </a:r>
            <a:endParaRPr lang="en-ZA" sz="2000" dirty="0"/>
          </a:p>
        </p:txBody>
      </p:sp>
      <p:graphicFrame>
        <p:nvGraphicFramePr>
          <p:cNvPr id="7" name="Table 6">
            <a:extLst>
              <a:ext uri="{FF2B5EF4-FFF2-40B4-BE49-F238E27FC236}">
                <a16:creationId xmlns:a16="http://schemas.microsoft.com/office/drawing/2014/main" xmlns="" id="{4A4F1CAD-3ECF-4904-BBA3-E7396AEA2812}"/>
              </a:ext>
            </a:extLst>
          </p:cNvPr>
          <p:cNvGraphicFramePr>
            <a:graphicFrameLocks noGrp="1"/>
          </p:cNvGraphicFramePr>
          <p:nvPr>
            <p:extLst>
              <p:ext uri="{D42A27DB-BD31-4B8C-83A1-F6EECF244321}">
                <p14:modId xmlns:p14="http://schemas.microsoft.com/office/powerpoint/2010/main" xmlns="" val="1657316363"/>
              </p:ext>
            </p:extLst>
          </p:nvPr>
        </p:nvGraphicFramePr>
        <p:xfrm>
          <a:off x="327475" y="625252"/>
          <a:ext cx="9433045" cy="4556059"/>
        </p:xfrm>
        <a:graphic>
          <a:graphicData uri="http://schemas.openxmlformats.org/drawingml/2006/table">
            <a:tbl>
              <a:tblPr/>
              <a:tblGrid>
                <a:gridCol w="3265285">
                  <a:extLst>
                    <a:ext uri="{9D8B030D-6E8A-4147-A177-3AD203B41FA5}">
                      <a16:colId xmlns:a16="http://schemas.microsoft.com/office/drawing/2014/main" xmlns="" val="3349645368"/>
                    </a:ext>
                  </a:extLst>
                </a:gridCol>
                <a:gridCol w="2558761">
                  <a:extLst>
                    <a:ext uri="{9D8B030D-6E8A-4147-A177-3AD203B41FA5}">
                      <a16:colId xmlns:a16="http://schemas.microsoft.com/office/drawing/2014/main" xmlns="" val="275525164"/>
                    </a:ext>
                  </a:extLst>
                </a:gridCol>
                <a:gridCol w="1928619">
                  <a:extLst>
                    <a:ext uri="{9D8B030D-6E8A-4147-A177-3AD203B41FA5}">
                      <a16:colId xmlns:a16="http://schemas.microsoft.com/office/drawing/2014/main" xmlns="" val="3682167499"/>
                    </a:ext>
                  </a:extLst>
                </a:gridCol>
                <a:gridCol w="1680380">
                  <a:extLst>
                    <a:ext uri="{9D8B030D-6E8A-4147-A177-3AD203B41FA5}">
                      <a16:colId xmlns:a16="http://schemas.microsoft.com/office/drawing/2014/main" xmlns="" val="1326053871"/>
                    </a:ext>
                  </a:extLst>
                </a:gridCol>
              </a:tblGrid>
              <a:tr h="145652">
                <a:tc gridSpan="4">
                  <a:txBody>
                    <a:bodyPr/>
                    <a:lstStyle/>
                    <a:p>
                      <a:pPr algn="ctr" fontAlgn="b"/>
                      <a:r>
                        <a:rPr lang="en-ZA" sz="1200" b="1" i="0" u="none" strike="noStrike" dirty="0">
                          <a:solidFill>
                            <a:srgbClr val="000000"/>
                          </a:solidFill>
                          <a:effectLst/>
                          <a:latin typeface="Calibri" panose="020F0502020204030204" pitchFamily="34" charset="0"/>
                        </a:rPr>
                        <a:t>Engineering Studies</a:t>
                      </a:r>
                    </a:p>
                  </a:txBody>
                  <a:tcPr marL="5602" marR="5602" marT="56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4072199816"/>
                  </a:ext>
                </a:extLst>
              </a:tr>
              <a:tr h="291304">
                <a:tc>
                  <a:txBody>
                    <a:bodyPr/>
                    <a:lstStyle/>
                    <a:p>
                      <a:pPr algn="l" fontAlgn="ctr"/>
                      <a:r>
                        <a:rPr lang="en-ZA" sz="1200" b="1" i="0" u="none" strike="noStrike">
                          <a:solidFill>
                            <a:srgbClr val="000000"/>
                          </a:solidFill>
                          <a:effectLst/>
                          <a:latin typeface="Calibri" panose="020F0502020204030204" pitchFamily="34" charset="0"/>
                        </a:rPr>
                        <a:t>Initial Problem Area Identified</a:t>
                      </a:r>
                    </a:p>
                  </a:txBody>
                  <a:tcPr marL="5602" marR="5602" marT="5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ctr" fontAlgn="ctr"/>
                      <a:r>
                        <a:rPr lang="en-ZA" sz="1200" b="1" i="0" u="none" strike="noStrike">
                          <a:solidFill>
                            <a:srgbClr val="000000"/>
                          </a:solidFill>
                          <a:effectLst/>
                          <a:latin typeface="Calibri" panose="020F0502020204030204" pitchFamily="34" charset="0"/>
                        </a:rPr>
                        <a:t>Key Actions</a:t>
                      </a:r>
                    </a:p>
                  </a:txBody>
                  <a:tcPr marL="5602" marR="5602" marT="5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ZA" sz="1200" b="1" i="0" u="none" strike="noStrike" dirty="0" smtClean="0">
                          <a:solidFill>
                            <a:srgbClr val="000000"/>
                          </a:solidFill>
                          <a:effectLst/>
                          <a:latin typeface="Calibri" panose="020F0502020204030204" pitchFamily="34" charset="0"/>
                        </a:rPr>
                        <a:t>Responsibility</a:t>
                      </a:r>
                      <a:endParaRPr lang="en-ZA" sz="1200" b="1" i="0" u="none" strike="noStrike" dirty="0">
                        <a:solidFill>
                          <a:srgbClr val="000000"/>
                        </a:solidFill>
                        <a:effectLst/>
                        <a:latin typeface="Calibri" panose="020F0502020204030204" pitchFamily="34" charset="0"/>
                      </a:endParaRPr>
                    </a:p>
                  </a:txBody>
                  <a:tcPr marL="5602" marR="5602" marT="5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ZA" sz="1200" b="1" i="0" u="none" strike="noStrike">
                          <a:solidFill>
                            <a:srgbClr val="000000"/>
                          </a:solidFill>
                          <a:effectLst/>
                          <a:latin typeface="Calibri" panose="020F0502020204030204" pitchFamily="34" charset="0"/>
                        </a:rPr>
                        <a:t>Potentially Outstanding</a:t>
                      </a:r>
                    </a:p>
                  </a:txBody>
                  <a:tcPr marL="5602" marR="5602" marT="5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xmlns="" val="2389599234"/>
                  </a:ext>
                </a:extLst>
              </a:tr>
              <a:tr h="728261">
                <a:tc>
                  <a:txBody>
                    <a:bodyPr/>
                    <a:lstStyle/>
                    <a:p>
                      <a:pPr algn="just" fontAlgn="ctr"/>
                      <a:r>
                        <a:rPr lang="en-US" sz="1200" b="0" i="0" u="none" strike="noStrike" dirty="0">
                          <a:solidFill>
                            <a:srgbClr val="000000"/>
                          </a:solidFill>
                          <a:effectLst/>
                          <a:latin typeface="Calibri" panose="020F0502020204030204" pitchFamily="34" charset="0"/>
                        </a:rPr>
                        <a:t>Record consolidated to a next exam cycle where candidate offered subjects  but previous year (s) offerings not yet certified</a:t>
                      </a:r>
                    </a:p>
                  </a:txBody>
                  <a:tcPr marL="5602" marR="5602" marT="5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200" b="0" i="0" u="none" strike="noStrike" dirty="0" smtClean="0">
                          <a:solidFill>
                            <a:srgbClr val="000000"/>
                          </a:solidFill>
                          <a:effectLst/>
                          <a:latin typeface="Calibri" panose="020F0502020204030204" pitchFamily="34" charset="0"/>
                        </a:rPr>
                        <a:t>Unconsolidated, </a:t>
                      </a:r>
                      <a:r>
                        <a:rPr lang="en-US" sz="1200" b="0" i="0" u="none" strike="noStrike" dirty="0">
                          <a:solidFill>
                            <a:srgbClr val="000000"/>
                          </a:solidFill>
                          <a:effectLst/>
                          <a:latin typeface="Calibri" panose="020F0502020204030204" pitchFamily="34" charset="0"/>
                        </a:rPr>
                        <a:t>certify in year, consolidate and certify consolidated</a:t>
                      </a:r>
                    </a:p>
                  </a:txBody>
                  <a:tcPr marL="5602" marR="5602" marT="5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DHET &amp; SITA</a:t>
                      </a:r>
                    </a:p>
                  </a:txBody>
                  <a:tcPr marL="5602" marR="5602" marT="5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6 122</a:t>
                      </a:r>
                    </a:p>
                  </a:txBody>
                  <a:tcPr marL="5602" marR="5602" marT="5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31519520"/>
                  </a:ext>
                </a:extLst>
              </a:tr>
              <a:tr h="274498">
                <a:tc>
                  <a:txBody>
                    <a:bodyPr/>
                    <a:lstStyle/>
                    <a:p>
                      <a:pPr algn="just" fontAlgn="ctr"/>
                      <a:r>
                        <a:rPr lang="en-US" sz="1200" b="0" i="0" u="none" strike="noStrike">
                          <a:solidFill>
                            <a:srgbClr val="000000"/>
                          </a:solidFill>
                          <a:effectLst/>
                          <a:latin typeface="Calibri" panose="020F0502020204030204" pitchFamily="34" charset="0"/>
                        </a:rPr>
                        <a:t>Candidate record is ready to be certified</a:t>
                      </a:r>
                    </a:p>
                  </a:txBody>
                  <a:tcPr marL="5602" marR="5602" marT="5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ZA" sz="1200" b="0" i="0" u="none" strike="noStrike">
                          <a:solidFill>
                            <a:srgbClr val="000000"/>
                          </a:solidFill>
                          <a:effectLst/>
                          <a:latin typeface="Calibri" panose="020F0502020204030204" pitchFamily="34" charset="0"/>
                        </a:rPr>
                        <a:t>Extract and certify</a:t>
                      </a:r>
                    </a:p>
                  </a:txBody>
                  <a:tcPr marL="5602" marR="5602" marT="5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DHET &amp; SITA</a:t>
                      </a:r>
                    </a:p>
                  </a:txBody>
                  <a:tcPr marL="5602" marR="5602" marT="5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2</a:t>
                      </a:r>
                    </a:p>
                  </a:txBody>
                  <a:tcPr marL="5602" marR="5602" marT="5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0486702"/>
                  </a:ext>
                </a:extLst>
              </a:tr>
              <a:tr h="728261">
                <a:tc>
                  <a:txBody>
                    <a:bodyPr/>
                    <a:lstStyle/>
                    <a:p>
                      <a:pPr algn="just" fontAlgn="ctr"/>
                      <a:r>
                        <a:rPr lang="en-US" sz="1200" b="0" i="0" u="none" strike="noStrike">
                          <a:solidFill>
                            <a:srgbClr val="000000"/>
                          </a:solidFill>
                          <a:effectLst/>
                          <a:latin typeface="Calibri" panose="020F0502020204030204" pitchFamily="34" charset="0"/>
                        </a:rPr>
                        <a:t>Certificate issued to candidate and subsequently cancelled. </a:t>
                      </a:r>
                    </a:p>
                  </a:txBody>
                  <a:tcPr marL="5602" marR="5602" marT="5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200" b="0" i="0" u="none" strike="noStrike">
                          <a:solidFill>
                            <a:srgbClr val="000000"/>
                          </a:solidFill>
                          <a:effectLst/>
                          <a:latin typeface="Calibri" panose="020F0502020204030204" pitchFamily="34" charset="0"/>
                        </a:rPr>
                        <a:t>DHET to confirm the reason for action and whether certificate should be resissued or replaced</a:t>
                      </a:r>
                    </a:p>
                  </a:txBody>
                  <a:tcPr marL="5602" marR="5602" marT="5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DHET &amp; SITA</a:t>
                      </a:r>
                    </a:p>
                  </a:txBody>
                  <a:tcPr marL="5602" marR="5602" marT="5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a:solidFill>
                            <a:srgbClr val="000000"/>
                          </a:solidFill>
                          <a:effectLst/>
                          <a:latin typeface="Calibri" panose="020F0502020204030204" pitchFamily="34" charset="0"/>
                        </a:rPr>
                        <a:t>734</a:t>
                      </a:r>
                    </a:p>
                  </a:txBody>
                  <a:tcPr marL="5602" marR="5602" marT="5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82163123"/>
                  </a:ext>
                </a:extLst>
              </a:tr>
              <a:tr h="436956">
                <a:tc>
                  <a:txBody>
                    <a:bodyPr/>
                    <a:lstStyle/>
                    <a:p>
                      <a:pPr algn="just" fontAlgn="ctr"/>
                      <a:r>
                        <a:rPr lang="en-US" sz="1200" b="0" i="0" u="none" strike="noStrike">
                          <a:solidFill>
                            <a:srgbClr val="000000"/>
                          </a:solidFill>
                          <a:effectLst/>
                          <a:latin typeface="Calibri" panose="020F0502020204030204" pitchFamily="34" charset="0"/>
                        </a:rPr>
                        <a:t>Candidate records are not being successfully processed due to e.g. data alignment</a:t>
                      </a:r>
                    </a:p>
                  </a:txBody>
                  <a:tcPr marL="5602" marR="5602" marT="5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ZA" sz="1200" b="0" i="0" u="none" strike="noStrike">
                          <a:solidFill>
                            <a:srgbClr val="000000"/>
                          </a:solidFill>
                          <a:effectLst/>
                          <a:latin typeface="Calibri" panose="020F0502020204030204" pitchFamily="34" charset="0"/>
                        </a:rPr>
                        <a:t>Conduct root cause analysis</a:t>
                      </a:r>
                    </a:p>
                  </a:txBody>
                  <a:tcPr marL="5602" marR="5602" marT="5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SITA</a:t>
                      </a:r>
                    </a:p>
                  </a:txBody>
                  <a:tcPr marL="5602" marR="5602" marT="5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8 310</a:t>
                      </a:r>
                    </a:p>
                  </a:txBody>
                  <a:tcPr marL="5602" marR="5602" marT="5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18560828"/>
                  </a:ext>
                </a:extLst>
              </a:tr>
              <a:tr h="873913">
                <a:tc>
                  <a:txBody>
                    <a:bodyPr/>
                    <a:lstStyle/>
                    <a:p>
                      <a:pPr algn="just" fontAlgn="ctr"/>
                      <a:r>
                        <a:rPr lang="en-US" sz="1200" b="0" i="0" u="none" strike="noStrike">
                          <a:solidFill>
                            <a:srgbClr val="000000"/>
                          </a:solidFill>
                          <a:effectLst/>
                          <a:latin typeface="Calibri" panose="020F0502020204030204" pitchFamily="34" charset="0"/>
                        </a:rPr>
                        <a:t>Candidate record incorrectly consolidated to next exam cycle though the candidate did not offer any subjects or had an improvement in the next exam cycle</a:t>
                      </a:r>
                    </a:p>
                  </a:txBody>
                  <a:tcPr marL="5602" marR="5602" marT="5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200" b="0" i="0" u="none" strike="noStrike" dirty="0" smtClean="0">
                          <a:solidFill>
                            <a:srgbClr val="000000"/>
                          </a:solidFill>
                          <a:effectLst/>
                          <a:latin typeface="Calibri" panose="020F0502020204030204" pitchFamily="34" charset="0"/>
                        </a:rPr>
                        <a:t>Unconsolidated </a:t>
                      </a:r>
                      <a:r>
                        <a:rPr lang="en-US" sz="1200" b="0" i="0" u="none" strike="noStrike" dirty="0">
                          <a:solidFill>
                            <a:srgbClr val="000000"/>
                          </a:solidFill>
                          <a:effectLst/>
                          <a:latin typeface="Calibri" panose="020F0502020204030204" pitchFamily="34" charset="0"/>
                        </a:rPr>
                        <a:t>and certify in year</a:t>
                      </a:r>
                    </a:p>
                  </a:txBody>
                  <a:tcPr marL="5602" marR="5602" marT="5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DHET &amp; SITA</a:t>
                      </a:r>
                    </a:p>
                  </a:txBody>
                  <a:tcPr marL="5602" marR="5602" marT="5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3 029</a:t>
                      </a:r>
                    </a:p>
                  </a:txBody>
                  <a:tcPr marL="5602" marR="5602" marT="5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9635603"/>
                  </a:ext>
                </a:extLst>
              </a:tr>
              <a:tr h="408946">
                <a:tc>
                  <a:txBody>
                    <a:bodyPr/>
                    <a:lstStyle/>
                    <a:p>
                      <a:pPr algn="just" fontAlgn="ctr"/>
                      <a:r>
                        <a:rPr lang="en-US" sz="1200" b="0" i="0" u="none" strike="noStrike">
                          <a:solidFill>
                            <a:srgbClr val="000000"/>
                          </a:solidFill>
                          <a:effectLst/>
                          <a:latin typeface="Calibri" panose="020F0502020204030204" pitchFamily="34" charset="0"/>
                        </a:rPr>
                        <a:t>Candidate record cannot be consolidated due to previous year not yet certified</a:t>
                      </a:r>
                    </a:p>
                  </a:txBody>
                  <a:tcPr marL="5602" marR="5602" marT="5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200" b="0" i="0" u="none" strike="noStrike" dirty="0">
                          <a:solidFill>
                            <a:srgbClr val="000000"/>
                          </a:solidFill>
                          <a:effectLst/>
                          <a:latin typeface="Calibri" panose="020F0502020204030204" pitchFamily="34" charset="0"/>
                        </a:rPr>
                        <a:t>Certify previous exam, consolidate to next exam and certify</a:t>
                      </a:r>
                    </a:p>
                  </a:txBody>
                  <a:tcPr marL="5602" marR="5602" marT="5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DHET &amp; SITA</a:t>
                      </a:r>
                    </a:p>
                  </a:txBody>
                  <a:tcPr marL="5602" marR="5602" marT="5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3 208</a:t>
                      </a:r>
                    </a:p>
                  </a:txBody>
                  <a:tcPr marL="5602" marR="5602" marT="5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96772339"/>
                  </a:ext>
                </a:extLst>
              </a:tr>
              <a:tr h="436956">
                <a:tc>
                  <a:txBody>
                    <a:bodyPr/>
                    <a:lstStyle/>
                    <a:p>
                      <a:pPr algn="just" fontAlgn="ctr"/>
                      <a:r>
                        <a:rPr lang="en-US" sz="1200" b="0" i="0" u="none" strike="noStrike">
                          <a:solidFill>
                            <a:srgbClr val="000000"/>
                          </a:solidFill>
                          <a:effectLst/>
                          <a:latin typeface="Calibri" panose="020F0502020204030204" pitchFamily="34" charset="0"/>
                        </a:rPr>
                        <a:t>Candidate record is consolidated to  the current year, which is not yet certified</a:t>
                      </a:r>
                    </a:p>
                  </a:txBody>
                  <a:tcPr marL="5602" marR="5602" marT="5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200" b="0" i="0" u="none" strike="noStrike" dirty="0" smtClean="0">
                          <a:solidFill>
                            <a:srgbClr val="000000"/>
                          </a:solidFill>
                          <a:effectLst/>
                          <a:latin typeface="Calibri" panose="020F0502020204030204" pitchFamily="34" charset="0"/>
                        </a:rPr>
                        <a:t>Unconsolidated, </a:t>
                      </a:r>
                      <a:r>
                        <a:rPr lang="en-US" sz="1200" b="0" i="0" u="none" strike="noStrike" dirty="0">
                          <a:solidFill>
                            <a:srgbClr val="000000"/>
                          </a:solidFill>
                          <a:effectLst/>
                          <a:latin typeface="Calibri" panose="020F0502020204030204" pitchFamily="34" charset="0"/>
                        </a:rPr>
                        <a:t>certify the current year, consolidate and certify</a:t>
                      </a:r>
                    </a:p>
                  </a:txBody>
                  <a:tcPr marL="5602" marR="5602" marT="5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DHET &amp; SITA</a:t>
                      </a:r>
                    </a:p>
                  </a:txBody>
                  <a:tcPr marL="5602" marR="5602" marT="5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233</a:t>
                      </a:r>
                    </a:p>
                  </a:txBody>
                  <a:tcPr marL="5602" marR="5602" marT="5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30707903"/>
                  </a:ext>
                </a:extLst>
              </a:tr>
              <a:tr h="145652">
                <a:tc>
                  <a:txBody>
                    <a:bodyPr/>
                    <a:lstStyle/>
                    <a:p>
                      <a:pPr algn="l" fontAlgn="ctr"/>
                      <a:r>
                        <a:rPr lang="en-ZA" sz="1200" b="1" i="0" u="none" strike="noStrike">
                          <a:solidFill>
                            <a:srgbClr val="000000"/>
                          </a:solidFill>
                          <a:effectLst/>
                          <a:latin typeface="Calibri" panose="020F0502020204030204" pitchFamily="34" charset="0"/>
                        </a:rPr>
                        <a:t>Potentially Outstanding</a:t>
                      </a:r>
                    </a:p>
                  </a:txBody>
                  <a:tcPr marL="5602" marR="5602" marT="5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ZA" sz="1200" b="0" i="0" u="none" strike="noStrike">
                          <a:solidFill>
                            <a:srgbClr val="000000"/>
                          </a:solidFill>
                          <a:effectLst/>
                          <a:latin typeface="Calibri" panose="020F0502020204030204" pitchFamily="34" charset="0"/>
                        </a:rPr>
                        <a:t> </a:t>
                      </a:r>
                    </a:p>
                  </a:txBody>
                  <a:tcPr marL="5602" marR="5602" marT="56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ZA" sz="1200" b="0" i="0" u="none" strike="noStrike">
                          <a:solidFill>
                            <a:srgbClr val="000000"/>
                          </a:solidFill>
                          <a:effectLst/>
                          <a:latin typeface="Calibri" panose="020F0502020204030204" pitchFamily="34" charset="0"/>
                        </a:rPr>
                        <a:t> </a:t>
                      </a:r>
                    </a:p>
                  </a:txBody>
                  <a:tcPr marL="5602" marR="5602" marT="56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ZA" sz="1200" b="1" i="0" u="none" strike="noStrike" dirty="0">
                          <a:solidFill>
                            <a:srgbClr val="000000"/>
                          </a:solidFill>
                          <a:effectLst/>
                          <a:latin typeface="Calibri" panose="020F0502020204030204" pitchFamily="34" charset="0"/>
                        </a:rPr>
                        <a:t>21 638</a:t>
                      </a:r>
                    </a:p>
                  </a:txBody>
                  <a:tcPr marL="5602" marR="5602" marT="5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xmlns="" val="4098446326"/>
                  </a:ext>
                </a:extLst>
              </a:tr>
            </a:tbl>
          </a:graphicData>
        </a:graphic>
      </p:graphicFrame>
    </p:spTree>
    <p:extLst>
      <p:ext uri="{BB962C8B-B14F-4D97-AF65-F5344CB8AC3E}">
        <p14:creationId xmlns:p14="http://schemas.microsoft.com/office/powerpoint/2010/main" xmlns="" val="24448967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3A0D25-9A78-420B-B487-7209CE99ED7C}"/>
              </a:ext>
            </a:extLst>
          </p:cNvPr>
          <p:cNvSpPr>
            <a:spLocks noGrp="1"/>
          </p:cNvSpPr>
          <p:nvPr>
            <p:ph type="title"/>
          </p:nvPr>
        </p:nvSpPr>
        <p:spPr/>
        <p:txBody>
          <a:bodyPr/>
          <a:lstStyle/>
          <a:p>
            <a:r>
              <a:rPr lang="en-US" sz="2000" dirty="0"/>
              <a:t>NC(V) First Issues Outstanding Breakdown, Problem Areas and Key Actions</a:t>
            </a:r>
            <a:endParaRPr lang="en-ZA" sz="2000" dirty="0"/>
          </a:p>
        </p:txBody>
      </p:sp>
      <p:graphicFrame>
        <p:nvGraphicFramePr>
          <p:cNvPr id="6" name="Table 5">
            <a:extLst>
              <a:ext uri="{FF2B5EF4-FFF2-40B4-BE49-F238E27FC236}">
                <a16:creationId xmlns:a16="http://schemas.microsoft.com/office/drawing/2014/main" xmlns="" id="{2231A664-BA74-4218-8F62-4D9264BF7867}"/>
              </a:ext>
            </a:extLst>
          </p:cNvPr>
          <p:cNvGraphicFramePr>
            <a:graphicFrameLocks noGrp="1"/>
          </p:cNvGraphicFramePr>
          <p:nvPr>
            <p:extLst>
              <p:ext uri="{D42A27DB-BD31-4B8C-83A1-F6EECF244321}">
                <p14:modId xmlns:p14="http://schemas.microsoft.com/office/powerpoint/2010/main" xmlns="" val="2682018196"/>
              </p:ext>
            </p:extLst>
          </p:nvPr>
        </p:nvGraphicFramePr>
        <p:xfrm>
          <a:off x="327472" y="785604"/>
          <a:ext cx="9505056" cy="3368040"/>
        </p:xfrm>
        <a:graphic>
          <a:graphicData uri="http://schemas.openxmlformats.org/drawingml/2006/table">
            <a:tbl>
              <a:tblPr/>
              <a:tblGrid>
                <a:gridCol w="3290212">
                  <a:extLst>
                    <a:ext uri="{9D8B030D-6E8A-4147-A177-3AD203B41FA5}">
                      <a16:colId xmlns:a16="http://schemas.microsoft.com/office/drawing/2014/main" xmlns="" val="4056093744"/>
                    </a:ext>
                  </a:extLst>
                </a:gridCol>
                <a:gridCol w="2578295">
                  <a:extLst>
                    <a:ext uri="{9D8B030D-6E8A-4147-A177-3AD203B41FA5}">
                      <a16:colId xmlns:a16="http://schemas.microsoft.com/office/drawing/2014/main" xmlns="" val="632762508"/>
                    </a:ext>
                  </a:extLst>
                </a:gridCol>
                <a:gridCol w="1943341">
                  <a:extLst>
                    <a:ext uri="{9D8B030D-6E8A-4147-A177-3AD203B41FA5}">
                      <a16:colId xmlns:a16="http://schemas.microsoft.com/office/drawing/2014/main" xmlns="" val="3938000802"/>
                    </a:ext>
                  </a:extLst>
                </a:gridCol>
                <a:gridCol w="1693208">
                  <a:extLst>
                    <a:ext uri="{9D8B030D-6E8A-4147-A177-3AD203B41FA5}">
                      <a16:colId xmlns:a16="http://schemas.microsoft.com/office/drawing/2014/main" xmlns="" val="3391923596"/>
                    </a:ext>
                  </a:extLst>
                </a:gridCol>
              </a:tblGrid>
              <a:tr h="198120">
                <a:tc gridSpan="4">
                  <a:txBody>
                    <a:bodyPr/>
                    <a:lstStyle/>
                    <a:p>
                      <a:pPr algn="ctr" fontAlgn="b"/>
                      <a:r>
                        <a:rPr lang="en-ZA" sz="1200" b="1" i="0" u="none" strike="noStrike" dirty="0">
                          <a:solidFill>
                            <a:srgbClr val="000000"/>
                          </a:solidFill>
                          <a:effectLst/>
                          <a:latin typeface="Calibri" panose="020F0502020204030204" pitchFamily="34" charset="0"/>
                        </a:rPr>
                        <a:t>NCV (First Issues)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3270452999"/>
                  </a:ext>
                </a:extLst>
              </a:tr>
              <a:tr h="396240">
                <a:tc>
                  <a:txBody>
                    <a:bodyPr/>
                    <a:lstStyle/>
                    <a:p>
                      <a:pPr algn="ctr" fontAlgn="ctr"/>
                      <a:r>
                        <a:rPr lang="en-ZA" sz="1200" b="1" i="0" u="none" strike="noStrike" dirty="0">
                          <a:solidFill>
                            <a:srgbClr val="000000"/>
                          </a:solidFill>
                          <a:effectLst/>
                          <a:latin typeface="Calibri" panose="020F0502020204030204" pitchFamily="34" charset="0"/>
                        </a:rPr>
                        <a:t>Initial Problem Area Identified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ctr" fontAlgn="ctr"/>
                      <a:r>
                        <a:rPr lang="en-ZA" sz="1200" b="1" i="0" u="none" strike="noStrike" dirty="0">
                          <a:solidFill>
                            <a:srgbClr val="000000"/>
                          </a:solidFill>
                          <a:effectLst/>
                          <a:latin typeface="Calibri" panose="020F0502020204030204" pitchFamily="34" charset="0"/>
                        </a:rPr>
                        <a:t>Key Actions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ZA" sz="1200" b="1" i="0" u="none" strike="noStrike" dirty="0">
                          <a:solidFill>
                            <a:srgbClr val="000000"/>
                          </a:solidFill>
                          <a:effectLst/>
                          <a:latin typeface="Calibri" panose="020F0502020204030204" pitchFamily="34" charset="0"/>
                        </a:rPr>
                        <a:t>Responsibility</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ZA" sz="1200" b="1" i="0" u="none" strike="noStrike" dirty="0">
                          <a:solidFill>
                            <a:srgbClr val="000000"/>
                          </a:solidFill>
                          <a:effectLst/>
                          <a:latin typeface="Calibri" panose="020F0502020204030204" pitchFamily="34" charset="0"/>
                        </a:rPr>
                        <a:t>Potentially Outstanding</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xmlns="" val="2351806188"/>
                  </a:ext>
                </a:extLst>
              </a:tr>
              <a:tr h="594360">
                <a:tc>
                  <a:txBody>
                    <a:bodyPr/>
                    <a:lstStyle/>
                    <a:p>
                      <a:pPr algn="just" fontAlgn="ctr"/>
                      <a:r>
                        <a:rPr lang="en-US" sz="1200" b="0" i="0" u="none" strike="noStrike" dirty="0">
                          <a:solidFill>
                            <a:srgbClr val="000000"/>
                          </a:solidFill>
                          <a:effectLst/>
                          <a:latin typeface="Calibri" panose="020F0502020204030204" pitchFamily="34" charset="0"/>
                        </a:rPr>
                        <a:t>Main and supplementary exam not consolidated due to outstanding marks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200" b="0" i="0" u="none" strike="noStrike" dirty="0">
                          <a:solidFill>
                            <a:srgbClr val="000000"/>
                          </a:solidFill>
                          <a:effectLst/>
                          <a:latin typeface="Calibri" panose="020F0502020204030204" pitchFamily="34" charset="0"/>
                        </a:rPr>
                        <a:t>Capture </a:t>
                      </a:r>
                      <a:r>
                        <a:rPr lang="en-US" sz="1200" b="0" i="0" u="none" strike="noStrike" dirty="0" smtClean="0">
                          <a:solidFill>
                            <a:srgbClr val="000000"/>
                          </a:solidFill>
                          <a:effectLst/>
                          <a:latin typeface="Calibri" panose="020F0502020204030204" pitchFamily="34" charset="0"/>
                        </a:rPr>
                        <a:t>outstanding </a:t>
                      </a:r>
                      <a:r>
                        <a:rPr lang="en-US" sz="1200" b="0" i="0" u="none" strike="noStrike" dirty="0">
                          <a:solidFill>
                            <a:srgbClr val="000000"/>
                          </a:solidFill>
                          <a:effectLst/>
                          <a:latin typeface="Calibri" panose="020F0502020204030204" pitchFamily="34" charset="0"/>
                        </a:rPr>
                        <a:t>mark and consolidate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DHET and SITA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31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56319620"/>
                  </a:ext>
                </a:extLst>
              </a:tr>
              <a:tr h="396240">
                <a:tc>
                  <a:txBody>
                    <a:bodyPr/>
                    <a:lstStyle/>
                    <a:p>
                      <a:pPr algn="just" fontAlgn="b"/>
                      <a:r>
                        <a:rPr lang="en-ZA" sz="1200" b="0" i="0" u="none" strike="noStrike" dirty="0">
                          <a:solidFill>
                            <a:srgbClr val="000000"/>
                          </a:solidFill>
                          <a:effectLst/>
                          <a:latin typeface="Calibri" panose="020F0502020204030204" pitchFamily="34" charset="0"/>
                        </a:rPr>
                        <a:t>Previous exam not certified</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ZA" sz="1200" b="0" i="0" u="none" strike="noStrike" dirty="0" smtClean="0">
                          <a:solidFill>
                            <a:srgbClr val="000000"/>
                          </a:solidFill>
                          <a:effectLst/>
                          <a:latin typeface="Calibri" panose="020F0502020204030204" pitchFamily="34" charset="0"/>
                        </a:rPr>
                        <a:t>Unconsolidated, </a:t>
                      </a:r>
                      <a:r>
                        <a:rPr lang="en-ZA" sz="1200" b="0" i="0" u="none" strike="noStrike" dirty="0">
                          <a:solidFill>
                            <a:srgbClr val="000000"/>
                          </a:solidFill>
                          <a:effectLst/>
                          <a:latin typeface="Calibri" panose="020F0502020204030204" pitchFamily="34" charset="0"/>
                        </a:rPr>
                        <a:t>consolidate and certify</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DHET and SITA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a:solidFill>
                            <a:srgbClr val="000000"/>
                          </a:solidFill>
                          <a:effectLst/>
                          <a:latin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07450510"/>
                  </a:ext>
                </a:extLst>
              </a:tr>
              <a:tr h="792480">
                <a:tc>
                  <a:txBody>
                    <a:bodyPr/>
                    <a:lstStyle/>
                    <a:p>
                      <a:pPr algn="just" fontAlgn="ctr"/>
                      <a:r>
                        <a:rPr lang="en-US" sz="1200" b="0" i="0" u="none" strike="noStrike" dirty="0">
                          <a:solidFill>
                            <a:srgbClr val="000000"/>
                          </a:solidFill>
                          <a:effectLst/>
                          <a:latin typeface="Calibri" panose="020F0502020204030204" pitchFamily="34" charset="0"/>
                        </a:rPr>
                        <a:t>Candidate record incorrectly consolidated to a year where subjects were not offered or no improvement achieved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ZA" sz="1200" b="0" i="0" u="none" strike="noStrike" dirty="0" smtClean="0">
                          <a:solidFill>
                            <a:srgbClr val="000000"/>
                          </a:solidFill>
                          <a:effectLst/>
                          <a:latin typeface="Calibri" panose="020F0502020204030204" pitchFamily="34" charset="0"/>
                        </a:rPr>
                        <a:t>Unconsolidated </a:t>
                      </a:r>
                      <a:r>
                        <a:rPr lang="en-ZA" sz="1200" b="0" i="0" u="none" strike="noStrike" dirty="0">
                          <a:solidFill>
                            <a:srgbClr val="000000"/>
                          </a:solidFill>
                          <a:effectLst/>
                          <a:latin typeface="Calibri" panose="020F0502020204030204" pitchFamily="34" charset="0"/>
                        </a:rPr>
                        <a:t>and certify</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DHET and SITA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190635977"/>
                  </a:ext>
                </a:extLst>
              </a:tr>
              <a:tr h="792480">
                <a:tc>
                  <a:txBody>
                    <a:bodyPr/>
                    <a:lstStyle/>
                    <a:p>
                      <a:pPr algn="just" fontAlgn="ctr"/>
                      <a:r>
                        <a:rPr lang="en-ZA" sz="1200" b="0" i="0" u="none" strike="noStrike">
                          <a:solidFill>
                            <a:srgbClr val="000000"/>
                          </a:solidFill>
                          <a:effectLst/>
                          <a:latin typeface="Calibri" panose="020F0502020204030204" pitchFamily="34" charset="0"/>
                        </a:rPr>
                        <a:t>Further analysis required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200" b="0" i="0" u="none" strike="noStrike" dirty="0">
                          <a:solidFill>
                            <a:srgbClr val="000000"/>
                          </a:solidFill>
                          <a:effectLst/>
                          <a:latin typeface="Calibri" panose="020F0502020204030204" pitchFamily="34" charset="0"/>
                        </a:rPr>
                        <a:t>Conduct root cause analysis and determine course of action with responsibilities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DHET and SITA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373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56760820"/>
                  </a:ext>
                </a:extLst>
              </a:tr>
              <a:tr h="198120">
                <a:tc gridSpan="3">
                  <a:txBody>
                    <a:bodyPr/>
                    <a:lstStyle/>
                    <a:p>
                      <a:pPr algn="l" fontAlgn="ctr"/>
                      <a:r>
                        <a:rPr lang="en-ZA" sz="1200" b="1" i="0" u="none" strike="noStrike" dirty="0">
                          <a:solidFill>
                            <a:srgbClr val="000000"/>
                          </a:solidFill>
                          <a:effectLst/>
                          <a:latin typeface="Calibri" panose="020F0502020204030204" pitchFamily="34" charset="0"/>
                        </a:rPr>
                        <a:t>Potentially Outstanding</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hMerge="1">
                  <a:txBody>
                    <a:bodyPr/>
                    <a:lstStyle/>
                    <a:p>
                      <a:endParaRPr lang="en-ZA"/>
                    </a:p>
                  </a:txBody>
                  <a:tcPr/>
                </a:tc>
                <a:tc hMerge="1">
                  <a:txBody>
                    <a:bodyPr/>
                    <a:lstStyle/>
                    <a:p>
                      <a:endParaRPr lang="en-ZA"/>
                    </a:p>
                  </a:txBody>
                  <a:tcPr/>
                </a:tc>
                <a:tc>
                  <a:txBody>
                    <a:bodyPr/>
                    <a:lstStyle/>
                    <a:p>
                      <a:pPr algn="ctr" fontAlgn="b"/>
                      <a:r>
                        <a:rPr lang="en-ZA" sz="1200" b="1" i="0" u="none" strike="noStrike" dirty="0">
                          <a:solidFill>
                            <a:srgbClr val="000000"/>
                          </a:solidFill>
                          <a:effectLst/>
                          <a:latin typeface="Calibri" panose="020F0502020204030204" pitchFamily="34" charset="0"/>
                        </a:rPr>
                        <a:t>410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xmlns="" val="63416007"/>
                  </a:ext>
                </a:extLst>
              </a:tr>
            </a:tbl>
          </a:graphicData>
        </a:graphic>
      </p:graphicFrame>
    </p:spTree>
    <p:extLst>
      <p:ext uri="{BB962C8B-B14F-4D97-AF65-F5344CB8AC3E}">
        <p14:creationId xmlns:p14="http://schemas.microsoft.com/office/powerpoint/2010/main" xmlns="" val="42123133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3A0D25-9A78-420B-B487-7209CE99ED7C}"/>
              </a:ext>
            </a:extLst>
          </p:cNvPr>
          <p:cNvSpPr>
            <a:spLocks noGrp="1"/>
          </p:cNvSpPr>
          <p:nvPr>
            <p:ph type="title"/>
          </p:nvPr>
        </p:nvSpPr>
        <p:spPr/>
        <p:txBody>
          <a:bodyPr/>
          <a:lstStyle/>
          <a:p>
            <a:r>
              <a:rPr lang="en-US" sz="2000" dirty="0"/>
              <a:t>NC(V) Full Issues Outstanding Breakdown, Problem Areas and Key Actions</a:t>
            </a:r>
            <a:endParaRPr lang="en-ZA" sz="2000" dirty="0"/>
          </a:p>
        </p:txBody>
      </p:sp>
      <p:graphicFrame>
        <p:nvGraphicFramePr>
          <p:cNvPr id="9" name="Table 8">
            <a:extLst>
              <a:ext uri="{FF2B5EF4-FFF2-40B4-BE49-F238E27FC236}">
                <a16:creationId xmlns:a16="http://schemas.microsoft.com/office/drawing/2014/main" xmlns="" id="{7200FB7C-103D-4E7D-ABAE-C82474C7EED4}"/>
              </a:ext>
            </a:extLst>
          </p:cNvPr>
          <p:cNvGraphicFramePr>
            <a:graphicFrameLocks noGrp="1"/>
          </p:cNvGraphicFramePr>
          <p:nvPr>
            <p:extLst>
              <p:ext uri="{D42A27DB-BD31-4B8C-83A1-F6EECF244321}">
                <p14:modId xmlns:p14="http://schemas.microsoft.com/office/powerpoint/2010/main" xmlns="" val="3746831324"/>
              </p:ext>
            </p:extLst>
          </p:nvPr>
        </p:nvGraphicFramePr>
        <p:xfrm>
          <a:off x="216000" y="697260"/>
          <a:ext cx="9719999" cy="4581714"/>
        </p:xfrm>
        <a:graphic>
          <a:graphicData uri="http://schemas.openxmlformats.org/drawingml/2006/table">
            <a:tbl>
              <a:tblPr/>
              <a:tblGrid>
                <a:gridCol w="3364615">
                  <a:extLst>
                    <a:ext uri="{9D8B030D-6E8A-4147-A177-3AD203B41FA5}">
                      <a16:colId xmlns:a16="http://schemas.microsoft.com/office/drawing/2014/main" xmlns="" val="3618374632"/>
                    </a:ext>
                  </a:extLst>
                </a:gridCol>
                <a:gridCol w="2636599">
                  <a:extLst>
                    <a:ext uri="{9D8B030D-6E8A-4147-A177-3AD203B41FA5}">
                      <a16:colId xmlns:a16="http://schemas.microsoft.com/office/drawing/2014/main" xmlns="" val="2436568764"/>
                    </a:ext>
                  </a:extLst>
                </a:gridCol>
                <a:gridCol w="1987288">
                  <a:extLst>
                    <a:ext uri="{9D8B030D-6E8A-4147-A177-3AD203B41FA5}">
                      <a16:colId xmlns:a16="http://schemas.microsoft.com/office/drawing/2014/main" xmlns="" val="40259320"/>
                    </a:ext>
                  </a:extLst>
                </a:gridCol>
                <a:gridCol w="1731497">
                  <a:extLst>
                    <a:ext uri="{9D8B030D-6E8A-4147-A177-3AD203B41FA5}">
                      <a16:colId xmlns:a16="http://schemas.microsoft.com/office/drawing/2014/main" xmlns="" val="3534000559"/>
                    </a:ext>
                  </a:extLst>
                </a:gridCol>
              </a:tblGrid>
              <a:tr h="159657">
                <a:tc gridSpan="4">
                  <a:txBody>
                    <a:bodyPr/>
                    <a:lstStyle/>
                    <a:p>
                      <a:pPr algn="ctr" fontAlgn="b"/>
                      <a:r>
                        <a:rPr lang="en-ZA" sz="1200" b="1" i="0" u="none" strike="noStrike" dirty="0">
                          <a:solidFill>
                            <a:srgbClr val="000000"/>
                          </a:solidFill>
                          <a:effectLst/>
                          <a:latin typeface="Calibri" panose="020F0502020204030204" pitchFamily="34" charset="0"/>
                        </a:rPr>
                        <a:t>NC(V) Full Certificates</a:t>
                      </a:r>
                    </a:p>
                  </a:txBody>
                  <a:tcPr marL="6141" marR="6141" marT="61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3245577415"/>
                  </a:ext>
                </a:extLst>
              </a:tr>
              <a:tr h="319314">
                <a:tc>
                  <a:txBody>
                    <a:bodyPr/>
                    <a:lstStyle/>
                    <a:p>
                      <a:pPr algn="ctr" fontAlgn="ctr"/>
                      <a:r>
                        <a:rPr lang="en-ZA" sz="1200" b="1" i="0" u="none" strike="noStrike" dirty="0">
                          <a:solidFill>
                            <a:srgbClr val="000000"/>
                          </a:solidFill>
                          <a:effectLst/>
                          <a:latin typeface="Calibri" panose="020F0502020204030204" pitchFamily="34" charset="0"/>
                        </a:rPr>
                        <a:t>Initial Problem Area Identified</a:t>
                      </a:r>
                    </a:p>
                  </a:txBody>
                  <a:tcPr marL="6141" marR="6141" marT="6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ctr" fontAlgn="ctr"/>
                      <a:r>
                        <a:rPr lang="en-ZA" sz="1200" b="1" i="0" u="none" strike="noStrike" dirty="0">
                          <a:solidFill>
                            <a:srgbClr val="000000"/>
                          </a:solidFill>
                          <a:effectLst/>
                          <a:latin typeface="Calibri" panose="020F0502020204030204" pitchFamily="34" charset="0"/>
                        </a:rPr>
                        <a:t>Key Actions</a:t>
                      </a:r>
                    </a:p>
                  </a:txBody>
                  <a:tcPr marL="6141" marR="6141" marT="6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ZA" sz="1200" b="1" i="0" u="none" strike="noStrike" dirty="0">
                          <a:solidFill>
                            <a:srgbClr val="000000"/>
                          </a:solidFill>
                          <a:effectLst/>
                          <a:latin typeface="Calibri" panose="020F0502020204030204" pitchFamily="34" charset="0"/>
                        </a:rPr>
                        <a:t>Responsibility</a:t>
                      </a:r>
                    </a:p>
                  </a:txBody>
                  <a:tcPr marL="6141" marR="6141" marT="6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ZA" sz="1200" b="1" i="0" u="none" strike="noStrike" dirty="0">
                          <a:solidFill>
                            <a:srgbClr val="000000"/>
                          </a:solidFill>
                          <a:effectLst/>
                          <a:latin typeface="Calibri" panose="020F0502020204030204" pitchFamily="34" charset="0"/>
                        </a:rPr>
                        <a:t>Potentially Outstanding</a:t>
                      </a:r>
                    </a:p>
                  </a:txBody>
                  <a:tcPr marL="6141" marR="6141" marT="6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xmlns="" val="2770825314"/>
                  </a:ext>
                </a:extLst>
              </a:tr>
              <a:tr h="638629">
                <a:tc>
                  <a:txBody>
                    <a:bodyPr/>
                    <a:lstStyle/>
                    <a:p>
                      <a:pPr algn="just" fontAlgn="ctr"/>
                      <a:r>
                        <a:rPr lang="en-US" sz="1200" b="0" i="0" u="none" strike="noStrike" dirty="0">
                          <a:solidFill>
                            <a:srgbClr val="000000"/>
                          </a:solidFill>
                          <a:effectLst/>
                          <a:latin typeface="Calibri" panose="020F0502020204030204" pitchFamily="34" charset="0"/>
                        </a:rPr>
                        <a:t>First issue was cancelled after being issued and not re-issued</a:t>
                      </a:r>
                    </a:p>
                  </a:txBody>
                  <a:tcPr marL="6141" marR="6141" marT="6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200" b="0" i="0" u="none" strike="noStrike" dirty="0">
                          <a:solidFill>
                            <a:srgbClr val="000000"/>
                          </a:solidFill>
                          <a:effectLst/>
                          <a:latin typeface="Calibri" panose="020F0502020204030204" pitchFamily="34" charset="0"/>
                        </a:rPr>
                        <a:t>Investigate reasons for cancellation and whether certificate must be issued gain.</a:t>
                      </a:r>
                    </a:p>
                  </a:txBody>
                  <a:tcPr marL="6141" marR="6141" marT="6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DHET</a:t>
                      </a:r>
                    </a:p>
                  </a:txBody>
                  <a:tcPr marL="6141" marR="6141" marT="6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283</a:t>
                      </a:r>
                    </a:p>
                  </a:txBody>
                  <a:tcPr marL="6141" marR="6141" marT="6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53062601"/>
                  </a:ext>
                </a:extLst>
              </a:tr>
              <a:tr h="319314">
                <a:tc>
                  <a:txBody>
                    <a:bodyPr/>
                    <a:lstStyle/>
                    <a:p>
                      <a:pPr algn="just" fontAlgn="ctr"/>
                      <a:r>
                        <a:rPr lang="en-US" sz="1200" b="0" i="0" u="none" strike="noStrike" dirty="0">
                          <a:solidFill>
                            <a:srgbClr val="000000"/>
                          </a:solidFill>
                          <a:effectLst/>
                          <a:latin typeface="Calibri" panose="020F0502020204030204" pitchFamily="34" charset="0"/>
                        </a:rPr>
                        <a:t>Pass indicator on master file not aligned</a:t>
                      </a:r>
                    </a:p>
                  </a:txBody>
                  <a:tcPr marL="6141" marR="6141" marT="6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ZA" sz="1200" b="0" i="0" u="none" strike="noStrike" dirty="0">
                          <a:solidFill>
                            <a:srgbClr val="000000"/>
                          </a:solidFill>
                          <a:effectLst/>
                          <a:latin typeface="Calibri" panose="020F0502020204030204" pitchFamily="34" charset="0"/>
                        </a:rPr>
                        <a:t>Align pass indicator</a:t>
                      </a:r>
                    </a:p>
                  </a:txBody>
                  <a:tcPr marL="6141" marR="6141" marT="6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SITA</a:t>
                      </a:r>
                    </a:p>
                  </a:txBody>
                  <a:tcPr marL="6141" marR="6141" marT="6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2 405</a:t>
                      </a:r>
                    </a:p>
                  </a:txBody>
                  <a:tcPr marL="6141" marR="6141" marT="6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59260852"/>
                  </a:ext>
                </a:extLst>
              </a:tr>
              <a:tr h="478971">
                <a:tc>
                  <a:txBody>
                    <a:bodyPr/>
                    <a:lstStyle/>
                    <a:p>
                      <a:pPr algn="just" fontAlgn="ctr"/>
                      <a:r>
                        <a:rPr lang="en-US" sz="1200" b="0" i="0" u="none" strike="noStrike" dirty="0">
                          <a:solidFill>
                            <a:srgbClr val="000000"/>
                          </a:solidFill>
                          <a:effectLst/>
                          <a:latin typeface="Calibri" panose="020F0502020204030204" pitchFamily="34" charset="0"/>
                        </a:rPr>
                        <a:t>Full certificate created but not yet extracted</a:t>
                      </a:r>
                    </a:p>
                  </a:txBody>
                  <a:tcPr marL="6141" marR="6141" marT="6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200" b="0" i="0" u="none" strike="noStrike" dirty="0">
                          <a:solidFill>
                            <a:srgbClr val="000000"/>
                          </a:solidFill>
                          <a:effectLst/>
                          <a:latin typeface="Calibri" panose="020F0502020204030204" pitchFamily="34" charset="0"/>
                        </a:rPr>
                        <a:t>Extract certificate and submit to Umalusi for </a:t>
                      </a:r>
                      <a:r>
                        <a:rPr lang="en-US" sz="1200" b="0" i="0" u="none" strike="noStrike" dirty="0" smtClean="0">
                          <a:solidFill>
                            <a:srgbClr val="000000"/>
                          </a:solidFill>
                          <a:effectLst/>
                          <a:latin typeface="Calibri" panose="020F0502020204030204" pitchFamily="34" charset="0"/>
                        </a:rPr>
                        <a:t>processing</a:t>
                      </a:r>
                      <a:endParaRPr lang="en-US" sz="1200" b="0" i="0" u="none" strike="noStrike" dirty="0">
                        <a:solidFill>
                          <a:srgbClr val="000000"/>
                        </a:solidFill>
                        <a:effectLst/>
                        <a:latin typeface="Calibri" panose="020F0502020204030204" pitchFamily="34" charset="0"/>
                      </a:endParaRPr>
                    </a:p>
                  </a:txBody>
                  <a:tcPr marL="6141" marR="6141" marT="6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DHET and SITA</a:t>
                      </a:r>
                    </a:p>
                  </a:txBody>
                  <a:tcPr marL="6141" marR="6141" marT="6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a:solidFill>
                            <a:srgbClr val="000000"/>
                          </a:solidFill>
                          <a:effectLst/>
                          <a:latin typeface="Calibri" panose="020F0502020204030204" pitchFamily="34" charset="0"/>
                        </a:rPr>
                        <a:t>28</a:t>
                      </a:r>
                    </a:p>
                  </a:txBody>
                  <a:tcPr marL="6141" marR="6141" marT="6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83008989"/>
                  </a:ext>
                </a:extLst>
              </a:tr>
              <a:tr h="319314">
                <a:tc>
                  <a:txBody>
                    <a:bodyPr/>
                    <a:lstStyle/>
                    <a:p>
                      <a:pPr algn="just" fontAlgn="ctr"/>
                      <a:r>
                        <a:rPr lang="en-US" sz="1200" b="0" i="0" u="none" strike="noStrike" dirty="0">
                          <a:solidFill>
                            <a:srgbClr val="000000"/>
                          </a:solidFill>
                          <a:effectLst/>
                          <a:latin typeface="Calibri" panose="020F0502020204030204" pitchFamily="34" charset="0"/>
                        </a:rPr>
                        <a:t>Full certificate created extracted but not yet </a:t>
                      </a:r>
                      <a:r>
                        <a:rPr lang="en-US" sz="1200" b="0" i="0" u="none" strike="noStrike" dirty="0" smtClean="0">
                          <a:solidFill>
                            <a:srgbClr val="000000"/>
                          </a:solidFill>
                          <a:effectLst/>
                          <a:latin typeface="Calibri" panose="020F0502020204030204" pitchFamily="34" charset="0"/>
                        </a:rPr>
                        <a:t>processed</a:t>
                      </a:r>
                      <a:endParaRPr lang="en-US" sz="1200" b="0" i="0" u="none" strike="noStrike" dirty="0">
                        <a:solidFill>
                          <a:srgbClr val="000000"/>
                        </a:solidFill>
                        <a:effectLst/>
                        <a:latin typeface="Calibri" panose="020F0502020204030204" pitchFamily="34" charset="0"/>
                      </a:endParaRPr>
                    </a:p>
                  </a:txBody>
                  <a:tcPr marL="6141" marR="6141" marT="6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ZA" sz="1200" b="0" i="0" u="none" strike="noStrike" dirty="0">
                          <a:solidFill>
                            <a:srgbClr val="000000"/>
                          </a:solidFill>
                          <a:effectLst/>
                          <a:latin typeface="Calibri" panose="020F0502020204030204" pitchFamily="34" charset="0"/>
                        </a:rPr>
                        <a:t>Process certificate</a:t>
                      </a:r>
                    </a:p>
                  </a:txBody>
                  <a:tcPr marL="6141" marR="6141" marT="6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DHET and SITA</a:t>
                      </a:r>
                    </a:p>
                  </a:txBody>
                  <a:tcPr marL="6141" marR="6141" marT="6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898</a:t>
                      </a:r>
                    </a:p>
                  </a:txBody>
                  <a:tcPr marL="6141" marR="6141" marT="6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84206832"/>
                  </a:ext>
                </a:extLst>
              </a:tr>
              <a:tr h="478971">
                <a:tc>
                  <a:txBody>
                    <a:bodyPr/>
                    <a:lstStyle/>
                    <a:p>
                      <a:pPr algn="just" fontAlgn="ctr"/>
                      <a:r>
                        <a:rPr lang="en-US" sz="1200" b="0" i="0" u="none" strike="noStrike" dirty="0">
                          <a:solidFill>
                            <a:srgbClr val="000000"/>
                          </a:solidFill>
                          <a:effectLst/>
                          <a:latin typeface="Calibri" panose="020F0502020204030204" pitchFamily="34" charset="0"/>
                        </a:rPr>
                        <a:t>Candidate does not meet certification requirements according to master record</a:t>
                      </a:r>
                    </a:p>
                  </a:txBody>
                  <a:tcPr marL="6141" marR="6141" marT="6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200" b="0" i="0" u="none" strike="noStrike" dirty="0">
                          <a:solidFill>
                            <a:srgbClr val="000000"/>
                          </a:solidFill>
                          <a:effectLst/>
                          <a:latin typeface="Calibri" panose="020F0502020204030204" pitchFamily="34" charset="0"/>
                        </a:rPr>
                        <a:t>Confirm </a:t>
                      </a:r>
                      <a:r>
                        <a:rPr lang="en-US" sz="1200" b="0" i="0" u="none" strike="noStrike" dirty="0" smtClean="0">
                          <a:solidFill>
                            <a:srgbClr val="000000"/>
                          </a:solidFill>
                          <a:effectLst/>
                          <a:latin typeface="Calibri" panose="020F0502020204030204" pitchFamily="34" charset="0"/>
                        </a:rPr>
                        <a:t>candidate </a:t>
                      </a:r>
                      <a:r>
                        <a:rPr lang="en-US" sz="1200" b="0" i="0" u="none" strike="noStrike" dirty="0">
                          <a:solidFill>
                            <a:srgbClr val="000000"/>
                          </a:solidFill>
                          <a:effectLst/>
                          <a:latin typeface="Calibri" panose="020F0502020204030204" pitchFamily="34" charset="0"/>
                        </a:rPr>
                        <a:t>academic history versus certification record</a:t>
                      </a:r>
                    </a:p>
                  </a:txBody>
                  <a:tcPr marL="6141" marR="6141" marT="6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SITA</a:t>
                      </a:r>
                    </a:p>
                  </a:txBody>
                  <a:tcPr marL="6141" marR="6141" marT="6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1 586</a:t>
                      </a:r>
                    </a:p>
                  </a:txBody>
                  <a:tcPr marL="6141" marR="6141" marT="6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05917189"/>
                  </a:ext>
                </a:extLst>
              </a:tr>
              <a:tr h="638629">
                <a:tc>
                  <a:txBody>
                    <a:bodyPr/>
                    <a:lstStyle/>
                    <a:p>
                      <a:pPr algn="just" fontAlgn="ctr"/>
                      <a:r>
                        <a:rPr lang="en-US" sz="1200" b="0" i="0" u="none" strike="noStrike" dirty="0">
                          <a:solidFill>
                            <a:srgbClr val="000000"/>
                          </a:solidFill>
                          <a:effectLst/>
                          <a:latin typeface="Calibri" panose="020F0502020204030204" pitchFamily="34" charset="0"/>
                        </a:rPr>
                        <a:t>Candidate record consolidated but not yet certified</a:t>
                      </a:r>
                    </a:p>
                  </a:txBody>
                  <a:tcPr marL="6141" marR="6141" marT="6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200" b="0" i="0" u="none" strike="noStrike" dirty="0">
                          <a:solidFill>
                            <a:srgbClr val="000000"/>
                          </a:solidFill>
                          <a:effectLst/>
                          <a:latin typeface="Calibri" panose="020F0502020204030204" pitchFamily="34" charset="0"/>
                        </a:rPr>
                        <a:t>Conduct root cause analysis and determine course of action with responsibilities</a:t>
                      </a:r>
                    </a:p>
                  </a:txBody>
                  <a:tcPr marL="6141" marR="6141" marT="6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DHET and SITA</a:t>
                      </a:r>
                    </a:p>
                  </a:txBody>
                  <a:tcPr marL="6141" marR="6141" marT="6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131</a:t>
                      </a:r>
                    </a:p>
                  </a:txBody>
                  <a:tcPr marL="6141" marR="6141" marT="6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35754230"/>
                  </a:ext>
                </a:extLst>
              </a:tr>
              <a:tr h="638629">
                <a:tc>
                  <a:txBody>
                    <a:bodyPr/>
                    <a:lstStyle/>
                    <a:p>
                      <a:pPr algn="just" fontAlgn="ctr"/>
                      <a:r>
                        <a:rPr lang="en-ZA" sz="1200" b="0" i="0" u="none" strike="noStrike">
                          <a:solidFill>
                            <a:srgbClr val="000000"/>
                          </a:solidFill>
                          <a:effectLst/>
                          <a:latin typeface="Calibri" panose="020F0502020204030204" pitchFamily="34" charset="0"/>
                        </a:rPr>
                        <a:t>Further analysis required</a:t>
                      </a:r>
                    </a:p>
                  </a:txBody>
                  <a:tcPr marL="6141" marR="6141" marT="6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200" b="0" i="0" u="none" strike="noStrike" dirty="0">
                          <a:solidFill>
                            <a:srgbClr val="000000"/>
                          </a:solidFill>
                          <a:effectLst/>
                          <a:latin typeface="Calibri" panose="020F0502020204030204" pitchFamily="34" charset="0"/>
                        </a:rPr>
                        <a:t>Conduct root cause analysis and determine course of action with responsibilities</a:t>
                      </a:r>
                    </a:p>
                  </a:txBody>
                  <a:tcPr marL="6141" marR="6141" marT="6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DHET and SITA</a:t>
                      </a:r>
                    </a:p>
                  </a:txBody>
                  <a:tcPr marL="6141" marR="6141" marT="6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2 280</a:t>
                      </a:r>
                    </a:p>
                  </a:txBody>
                  <a:tcPr marL="6141" marR="6141" marT="6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24220369"/>
                  </a:ext>
                </a:extLst>
              </a:tr>
              <a:tr h="319314">
                <a:tc>
                  <a:txBody>
                    <a:bodyPr/>
                    <a:lstStyle/>
                    <a:p>
                      <a:pPr algn="just" fontAlgn="ctr"/>
                      <a:r>
                        <a:rPr lang="en-US" sz="1200" b="0" i="0" u="none" strike="noStrike">
                          <a:solidFill>
                            <a:srgbClr val="000000"/>
                          </a:solidFill>
                          <a:effectLst/>
                          <a:latin typeface="Calibri" panose="020F0502020204030204" pitchFamily="34" charset="0"/>
                        </a:rPr>
                        <a:t>Subject total on document and master misaligned</a:t>
                      </a:r>
                    </a:p>
                  </a:txBody>
                  <a:tcPr marL="6141" marR="6141" marT="6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200" b="0" i="0" u="none" strike="noStrike" dirty="0">
                          <a:solidFill>
                            <a:srgbClr val="000000"/>
                          </a:solidFill>
                          <a:effectLst/>
                          <a:latin typeface="Calibri" panose="020F0502020204030204" pitchFamily="34" charset="0"/>
                        </a:rPr>
                        <a:t>Align master and document totals</a:t>
                      </a:r>
                    </a:p>
                  </a:txBody>
                  <a:tcPr marL="6141" marR="6141" marT="6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SITA</a:t>
                      </a:r>
                    </a:p>
                  </a:txBody>
                  <a:tcPr marL="6141" marR="6141" marT="6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255</a:t>
                      </a:r>
                    </a:p>
                  </a:txBody>
                  <a:tcPr marL="6141" marR="6141" marT="6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15590695"/>
                  </a:ext>
                </a:extLst>
              </a:tr>
              <a:tr h="159657">
                <a:tc gridSpan="3">
                  <a:txBody>
                    <a:bodyPr/>
                    <a:lstStyle/>
                    <a:p>
                      <a:pPr algn="l" fontAlgn="ctr"/>
                      <a:r>
                        <a:rPr lang="en-ZA" sz="1200" b="1" i="0" u="none" strike="noStrike">
                          <a:solidFill>
                            <a:srgbClr val="000000"/>
                          </a:solidFill>
                          <a:effectLst/>
                          <a:latin typeface="Calibri" panose="020F0502020204030204" pitchFamily="34" charset="0"/>
                        </a:rPr>
                        <a:t>Potentially Outstanding</a:t>
                      </a:r>
                    </a:p>
                  </a:txBody>
                  <a:tcPr marL="6141" marR="6141" marT="6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hMerge="1">
                  <a:txBody>
                    <a:bodyPr/>
                    <a:lstStyle/>
                    <a:p>
                      <a:endParaRPr lang="en-ZA"/>
                    </a:p>
                  </a:txBody>
                  <a:tcPr/>
                </a:tc>
                <a:tc hMerge="1">
                  <a:txBody>
                    <a:bodyPr/>
                    <a:lstStyle/>
                    <a:p>
                      <a:endParaRPr lang="en-ZA"/>
                    </a:p>
                  </a:txBody>
                  <a:tcPr/>
                </a:tc>
                <a:tc>
                  <a:txBody>
                    <a:bodyPr/>
                    <a:lstStyle/>
                    <a:p>
                      <a:pPr algn="ctr" fontAlgn="b"/>
                      <a:r>
                        <a:rPr lang="en-ZA" sz="1200" b="1" i="0" u="none" strike="noStrike" dirty="0">
                          <a:solidFill>
                            <a:srgbClr val="000000"/>
                          </a:solidFill>
                          <a:effectLst/>
                          <a:latin typeface="Calibri" panose="020F0502020204030204" pitchFamily="34" charset="0"/>
                        </a:rPr>
                        <a:t>7 866</a:t>
                      </a:r>
                    </a:p>
                  </a:txBody>
                  <a:tcPr marL="6141" marR="6141" marT="614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xmlns="" val="707373533"/>
                  </a:ext>
                </a:extLst>
              </a:tr>
            </a:tbl>
          </a:graphicData>
        </a:graphic>
      </p:graphicFrame>
    </p:spTree>
    <p:extLst>
      <p:ext uri="{BB962C8B-B14F-4D97-AF65-F5344CB8AC3E}">
        <p14:creationId xmlns:p14="http://schemas.microsoft.com/office/powerpoint/2010/main" xmlns="" val="661492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Objectives</a:t>
            </a:r>
            <a:endParaRPr lang="en-US" dirty="0"/>
          </a:p>
        </p:txBody>
      </p:sp>
      <p:sp>
        <p:nvSpPr>
          <p:cNvPr id="6" name="Content Placeholder 5"/>
          <p:cNvSpPr>
            <a:spLocks noGrp="1"/>
          </p:cNvSpPr>
          <p:nvPr>
            <p:ph idx="1"/>
          </p:nvPr>
        </p:nvSpPr>
        <p:spPr/>
        <p:txBody>
          <a:bodyPr>
            <a:normAutofit/>
          </a:bodyPr>
          <a:lstStyle/>
          <a:p>
            <a:r>
              <a:rPr lang="en-ZA" sz="1700" dirty="0"/>
              <a:t>Communicate SITA Executive commitment on Backlog Day Zero</a:t>
            </a:r>
            <a:endParaRPr lang="en-US" sz="1700" dirty="0"/>
          </a:p>
          <a:p>
            <a:r>
              <a:rPr lang="en-US" sz="1700" dirty="0"/>
              <a:t>Provide an update on the certification backlog statistics</a:t>
            </a:r>
            <a:endParaRPr lang="en-ZA" sz="1700" dirty="0"/>
          </a:p>
          <a:p>
            <a:r>
              <a:rPr lang="en-ZA" sz="1700" dirty="0"/>
              <a:t>Present a plan of action to reduce the backlog to Backlog Day Zero and the responsibilities of the associated key stakeholders</a:t>
            </a:r>
          </a:p>
          <a:p>
            <a:r>
              <a:rPr lang="en-US" sz="1700" dirty="0"/>
              <a:t>Communicate the role of SITA in the new exam system</a:t>
            </a:r>
          </a:p>
          <a:p>
            <a:endParaRPr lang="en-US" sz="1700" dirty="0"/>
          </a:p>
          <a:p>
            <a:pPr lvl="1"/>
            <a:endParaRPr lang="en-ZA" sz="1700" dirty="0"/>
          </a:p>
        </p:txBody>
      </p:sp>
    </p:spTree>
    <p:extLst>
      <p:ext uri="{BB962C8B-B14F-4D97-AF65-F5344CB8AC3E}">
        <p14:creationId xmlns:p14="http://schemas.microsoft.com/office/powerpoint/2010/main" xmlns="" val="2252644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Progress and status of the certification backlog statistics</a:t>
            </a:r>
            <a:endParaRPr lang="en-ZA" dirty="0"/>
          </a:p>
        </p:txBody>
      </p:sp>
      <p:graphicFrame>
        <p:nvGraphicFramePr>
          <p:cNvPr id="6" name="Table 5">
            <a:extLst>
              <a:ext uri="{FF2B5EF4-FFF2-40B4-BE49-F238E27FC236}">
                <a16:creationId xmlns:a16="http://schemas.microsoft.com/office/drawing/2014/main" xmlns="" id="{89AB7245-6855-4FE3-A4F5-0E3363A4D91A}"/>
              </a:ext>
            </a:extLst>
          </p:cNvPr>
          <p:cNvGraphicFramePr>
            <a:graphicFrameLocks noGrp="1"/>
          </p:cNvGraphicFramePr>
          <p:nvPr>
            <p:extLst>
              <p:ext uri="{D42A27DB-BD31-4B8C-83A1-F6EECF244321}">
                <p14:modId xmlns:p14="http://schemas.microsoft.com/office/powerpoint/2010/main" xmlns="" val="3897170821"/>
              </p:ext>
            </p:extLst>
          </p:nvPr>
        </p:nvGraphicFramePr>
        <p:xfrm>
          <a:off x="1786735" y="913284"/>
          <a:ext cx="6677641" cy="3230880"/>
        </p:xfrm>
        <a:graphic>
          <a:graphicData uri="http://schemas.openxmlformats.org/drawingml/2006/table">
            <a:tbl>
              <a:tblPr firstRow="1" bandRow="1">
                <a:tableStyleId>{5C22544A-7EE6-4342-B048-85BDC9FD1C3A}</a:tableStyleId>
              </a:tblPr>
              <a:tblGrid>
                <a:gridCol w="1181499">
                  <a:extLst>
                    <a:ext uri="{9D8B030D-6E8A-4147-A177-3AD203B41FA5}">
                      <a16:colId xmlns:a16="http://schemas.microsoft.com/office/drawing/2014/main" xmlns="" val="2304230878"/>
                    </a:ext>
                  </a:extLst>
                </a:gridCol>
                <a:gridCol w="1119856">
                  <a:extLst>
                    <a:ext uri="{9D8B030D-6E8A-4147-A177-3AD203B41FA5}">
                      <a16:colId xmlns:a16="http://schemas.microsoft.com/office/drawing/2014/main" xmlns="" val="782997687"/>
                    </a:ext>
                  </a:extLst>
                </a:gridCol>
                <a:gridCol w="1495966">
                  <a:extLst>
                    <a:ext uri="{9D8B030D-6E8A-4147-A177-3AD203B41FA5}">
                      <a16:colId xmlns:a16="http://schemas.microsoft.com/office/drawing/2014/main" xmlns="" val="3064505852"/>
                    </a:ext>
                  </a:extLst>
                </a:gridCol>
                <a:gridCol w="1080120">
                  <a:extLst>
                    <a:ext uri="{9D8B030D-6E8A-4147-A177-3AD203B41FA5}">
                      <a16:colId xmlns:a16="http://schemas.microsoft.com/office/drawing/2014/main" xmlns="" val="3722162721"/>
                    </a:ext>
                  </a:extLst>
                </a:gridCol>
                <a:gridCol w="1800200">
                  <a:extLst>
                    <a:ext uri="{9D8B030D-6E8A-4147-A177-3AD203B41FA5}">
                      <a16:colId xmlns:a16="http://schemas.microsoft.com/office/drawing/2014/main" xmlns="" val="3877388574"/>
                    </a:ext>
                  </a:extLst>
                </a:gridCol>
              </a:tblGrid>
              <a:tr h="195728">
                <a:tc rowSpan="2">
                  <a:txBody>
                    <a:bodyPr/>
                    <a:lstStyle/>
                    <a:p>
                      <a:pPr marL="0" marR="0" lvl="0" indent="0" algn="ctr" defTabSz="846625" rtl="0" eaLnBrk="1" fontAlgn="auto" latinLnBrk="0" hangingPunct="1">
                        <a:lnSpc>
                          <a:spcPct val="100000"/>
                        </a:lnSpc>
                        <a:spcBef>
                          <a:spcPts val="0"/>
                        </a:spcBef>
                        <a:spcAft>
                          <a:spcPts val="0"/>
                        </a:spcAft>
                        <a:buClrTx/>
                        <a:buSzTx/>
                        <a:buFontTx/>
                        <a:buNone/>
                        <a:tabLst/>
                        <a:defRPr/>
                      </a:pPr>
                      <a:r>
                        <a:rPr lang="en-ZA" sz="1000" b="1" dirty="0">
                          <a:solidFill>
                            <a:schemeClr val="bg1"/>
                          </a:solidFill>
                        </a:rPr>
                        <a:t>Qualification</a:t>
                      </a:r>
                    </a:p>
                  </a:txBody>
                  <a:tcPr anchor="ctr">
                    <a:solidFill>
                      <a:srgbClr val="000066"/>
                    </a:solidFill>
                  </a:tcPr>
                </a:tc>
                <a:tc gridSpan="2">
                  <a:txBody>
                    <a:bodyPr/>
                    <a:lstStyle/>
                    <a:p>
                      <a:pPr algn="ctr"/>
                      <a:r>
                        <a:rPr lang="en-ZA" sz="1000" b="1" dirty="0">
                          <a:solidFill>
                            <a:schemeClr val="bg1"/>
                          </a:solidFill>
                        </a:rPr>
                        <a:t>Previous Reporting to </a:t>
                      </a:r>
                      <a:r>
                        <a:rPr lang="en-ZA" sz="1000" b="1" dirty="0" smtClean="0">
                          <a:solidFill>
                            <a:schemeClr val="bg1"/>
                          </a:solidFill>
                        </a:rPr>
                        <a:t>PCHETST</a:t>
                      </a:r>
                    </a:p>
                    <a:p>
                      <a:pPr algn="ctr"/>
                      <a:r>
                        <a:rPr lang="en-US" sz="1000" b="1" dirty="0" smtClean="0">
                          <a:solidFill>
                            <a:schemeClr val="bg1"/>
                          </a:solidFill>
                        </a:rPr>
                        <a:t>(</a:t>
                      </a:r>
                      <a:r>
                        <a:rPr lang="en-ZA" sz="1000" b="1" dirty="0">
                          <a:solidFill>
                            <a:schemeClr val="bg1"/>
                          </a:solidFill>
                        </a:rPr>
                        <a:t>5 February 2020)</a:t>
                      </a:r>
                    </a:p>
                  </a:txBody>
                  <a:tcPr>
                    <a:solidFill>
                      <a:srgbClr val="000066"/>
                    </a:solidFill>
                  </a:tcPr>
                </a:tc>
                <a:tc hMerge="1">
                  <a:txBody>
                    <a:bodyPr/>
                    <a:lstStyle/>
                    <a:p>
                      <a:pPr marL="0" marR="0" lvl="0" indent="0" algn="ctr" defTabSz="846625" rtl="0" eaLnBrk="1" fontAlgn="auto" latinLnBrk="0" hangingPunct="1">
                        <a:lnSpc>
                          <a:spcPct val="100000"/>
                        </a:lnSpc>
                        <a:spcBef>
                          <a:spcPts val="0"/>
                        </a:spcBef>
                        <a:spcAft>
                          <a:spcPts val="0"/>
                        </a:spcAft>
                        <a:buClrTx/>
                        <a:buSzTx/>
                        <a:buFontTx/>
                        <a:buNone/>
                        <a:tabLst/>
                        <a:defRPr/>
                      </a:pPr>
                      <a:endParaRPr lang="en-ZA" sz="1000" b="1" dirty="0">
                        <a:solidFill>
                          <a:schemeClr val="bg1"/>
                        </a:solidFill>
                      </a:endParaRPr>
                    </a:p>
                  </a:txBody>
                  <a:tcPr>
                    <a:solidFill>
                      <a:srgbClr val="000066"/>
                    </a:solidFill>
                  </a:tcPr>
                </a:tc>
                <a:tc gridSpan="2">
                  <a:txBody>
                    <a:bodyPr/>
                    <a:lstStyle/>
                    <a:p>
                      <a:pPr marL="0" marR="0" lvl="0" indent="0" algn="ctr" defTabSz="846625" rtl="0" eaLnBrk="1" fontAlgn="auto" latinLnBrk="0" hangingPunct="1">
                        <a:lnSpc>
                          <a:spcPct val="100000"/>
                        </a:lnSpc>
                        <a:spcBef>
                          <a:spcPts val="0"/>
                        </a:spcBef>
                        <a:spcAft>
                          <a:spcPts val="0"/>
                        </a:spcAft>
                        <a:buClrTx/>
                        <a:buSzTx/>
                        <a:buFontTx/>
                        <a:buNone/>
                        <a:tabLst/>
                        <a:defRPr/>
                      </a:pPr>
                      <a:r>
                        <a:rPr lang="en-US" sz="1000" b="1" dirty="0">
                          <a:solidFill>
                            <a:schemeClr val="bg1"/>
                          </a:solidFill>
                        </a:rPr>
                        <a:t>Current Reporting to </a:t>
                      </a:r>
                      <a:r>
                        <a:rPr lang="en-US" sz="1000" b="1" dirty="0" smtClean="0">
                          <a:solidFill>
                            <a:schemeClr val="bg1"/>
                          </a:solidFill>
                        </a:rPr>
                        <a:t>PCHETST</a:t>
                      </a:r>
                      <a:endParaRPr lang="en-US" sz="1000" b="1" dirty="0">
                        <a:solidFill>
                          <a:schemeClr val="bg1"/>
                        </a:solidFill>
                      </a:endParaRPr>
                    </a:p>
                    <a:p>
                      <a:pPr marL="0" marR="0" lvl="0" indent="0" algn="ctr" defTabSz="846625" rtl="0" eaLnBrk="1" fontAlgn="auto" latinLnBrk="0" hangingPunct="1">
                        <a:lnSpc>
                          <a:spcPct val="100000"/>
                        </a:lnSpc>
                        <a:spcBef>
                          <a:spcPts val="0"/>
                        </a:spcBef>
                        <a:spcAft>
                          <a:spcPts val="0"/>
                        </a:spcAft>
                        <a:buClrTx/>
                        <a:buSzTx/>
                        <a:buFontTx/>
                        <a:buNone/>
                        <a:tabLst/>
                        <a:defRPr/>
                      </a:pPr>
                      <a:r>
                        <a:rPr lang="en-US" sz="1000" b="1" dirty="0">
                          <a:solidFill>
                            <a:schemeClr val="bg1"/>
                          </a:solidFill>
                        </a:rPr>
                        <a:t>(18 February 2020)</a:t>
                      </a:r>
                      <a:endParaRPr lang="en-ZA" sz="1000" b="1" dirty="0">
                        <a:solidFill>
                          <a:schemeClr val="bg1"/>
                        </a:solidFill>
                      </a:endParaRPr>
                    </a:p>
                  </a:txBody>
                  <a:tcPr>
                    <a:solidFill>
                      <a:srgbClr val="000066"/>
                    </a:solidFill>
                  </a:tcPr>
                </a:tc>
                <a:tc hMerge="1">
                  <a:txBody>
                    <a:bodyPr/>
                    <a:lstStyle/>
                    <a:p>
                      <a:pPr algn="ctr"/>
                      <a:endParaRPr lang="en-ZA" sz="1000" dirty="0">
                        <a:solidFill>
                          <a:schemeClr val="bg1"/>
                        </a:solidFill>
                      </a:endParaRPr>
                    </a:p>
                  </a:txBody>
                  <a:tcPr>
                    <a:solidFill>
                      <a:srgbClr val="000066"/>
                    </a:solidFill>
                  </a:tcPr>
                </a:tc>
                <a:extLst>
                  <a:ext uri="{0D108BD9-81ED-4DB2-BD59-A6C34878D82A}">
                    <a16:rowId xmlns:a16="http://schemas.microsoft.com/office/drawing/2014/main" xmlns="" val="3859795271"/>
                  </a:ext>
                </a:extLst>
              </a:tr>
              <a:tr h="165496">
                <a:tc vMerge="1">
                  <a:txBody>
                    <a:bodyPr/>
                    <a:lstStyle/>
                    <a:p>
                      <a:pPr marL="0" marR="0" lvl="0" indent="0" algn="ctr" defTabSz="846625" rtl="0" eaLnBrk="1" fontAlgn="auto" latinLnBrk="0" hangingPunct="1">
                        <a:lnSpc>
                          <a:spcPct val="100000"/>
                        </a:lnSpc>
                        <a:spcBef>
                          <a:spcPts val="0"/>
                        </a:spcBef>
                        <a:spcAft>
                          <a:spcPts val="0"/>
                        </a:spcAft>
                        <a:buClrTx/>
                        <a:buSzTx/>
                        <a:buFontTx/>
                        <a:buNone/>
                        <a:tabLst/>
                        <a:defRPr/>
                      </a:pPr>
                      <a:endParaRPr lang="en-ZA" sz="1000" b="1" dirty="0"/>
                    </a:p>
                  </a:txBody>
                  <a:tcPr>
                    <a:solidFill>
                      <a:srgbClr val="00F66F"/>
                    </a:solidFill>
                  </a:tcPr>
                </a:tc>
                <a:tc>
                  <a:txBody>
                    <a:bodyPr/>
                    <a:lstStyle/>
                    <a:p>
                      <a:pPr algn="ctr"/>
                      <a:r>
                        <a:rPr lang="en-ZA" sz="1000" b="1" dirty="0">
                          <a:solidFill>
                            <a:schemeClr val="bg1"/>
                          </a:solidFill>
                        </a:rPr>
                        <a:t>Date of Report Extract</a:t>
                      </a:r>
                      <a:endParaRPr lang="en-ZA" sz="1000" dirty="0">
                        <a:solidFill>
                          <a:schemeClr val="bg1"/>
                        </a:solidFill>
                      </a:endParaRPr>
                    </a:p>
                  </a:txBody>
                  <a:tcPr>
                    <a:solidFill>
                      <a:srgbClr val="0070C0"/>
                    </a:solidFill>
                  </a:tcPr>
                </a:tc>
                <a:tc>
                  <a:txBody>
                    <a:bodyPr/>
                    <a:lstStyle/>
                    <a:p>
                      <a:pPr marL="0" marR="0" lvl="0" indent="0" algn="ctr" defTabSz="846625" rtl="0" eaLnBrk="1" fontAlgn="auto" latinLnBrk="0" hangingPunct="1">
                        <a:lnSpc>
                          <a:spcPct val="100000"/>
                        </a:lnSpc>
                        <a:spcBef>
                          <a:spcPts val="0"/>
                        </a:spcBef>
                        <a:spcAft>
                          <a:spcPts val="0"/>
                        </a:spcAft>
                        <a:buClrTx/>
                        <a:buSzTx/>
                        <a:buFontTx/>
                        <a:buNone/>
                        <a:tabLst/>
                        <a:defRPr/>
                      </a:pPr>
                      <a:r>
                        <a:rPr lang="en-ZA" sz="1000" b="1" dirty="0">
                          <a:solidFill>
                            <a:schemeClr val="bg1"/>
                          </a:solidFill>
                        </a:rPr>
                        <a:t>Backlog Candidate Records and Exam Cycles</a:t>
                      </a:r>
                    </a:p>
                  </a:txBody>
                  <a:tcPr>
                    <a:solidFill>
                      <a:srgbClr val="0070C0"/>
                    </a:solidFill>
                  </a:tcPr>
                </a:tc>
                <a:tc>
                  <a:txBody>
                    <a:bodyPr/>
                    <a:lstStyle/>
                    <a:p>
                      <a:pPr algn="ctr"/>
                      <a:r>
                        <a:rPr lang="en-ZA" sz="1000" b="1" dirty="0">
                          <a:solidFill>
                            <a:schemeClr val="bg1"/>
                          </a:solidFill>
                        </a:rPr>
                        <a:t>Date of Report Extract</a:t>
                      </a:r>
                      <a:endParaRPr lang="en-ZA" sz="1000" dirty="0">
                        <a:solidFill>
                          <a:schemeClr val="bg1"/>
                        </a:solidFill>
                      </a:endParaRPr>
                    </a:p>
                  </a:txBody>
                  <a:tcPr>
                    <a:solidFill>
                      <a:srgbClr val="0070C0"/>
                    </a:solidFill>
                  </a:tcPr>
                </a:tc>
                <a:tc>
                  <a:txBody>
                    <a:bodyPr/>
                    <a:lstStyle/>
                    <a:p>
                      <a:pPr marL="0" marR="0" lvl="0" indent="0" algn="ctr" defTabSz="846625" rtl="0" eaLnBrk="1" fontAlgn="auto" latinLnBrk="0" hangingPunct="1">
                        <a:lnSpc>
                          <a:spcPct val="100000"/>
                        </a:lnSpc>
                        <a:spcBef>
                          <a:spcPts val="0"/>
                        </a:spcBef>
                        <a:spcAft>
                          <a:spcPts val="0"/>
                        </a:spcAft>
                        <a:buClrTx/>
                        <a:buSzTx/>
                        <a:buFontTx/>
                        <a:buNone/>
                        <a:tabLst/>
                        <a:defRPr/>
                      </a:pPr>
                      <a:r>
                        <a:rPr lang="en-ZA" sz="1000" b="1" dirty="0">
                          <a:solidFill>
                            <a:schemeClr val="bg1"/>
                          </a:solidFill>
                        </a:rPr>
                        <a:t>Backlog Candidate Records and Exam</a:t>
                      </a:r>
                      <a:r>
                        <a:rPr lang="en-ZA" sz="1000" b="1" baseline="0" dirty="0">
                          <a:solidFill>
                            <a:schemeClr val="bg1"/>
                          </a:solidFill>
                        </a:rPr>
                        <a:t> Cycles</a:t>
                      </a:r>
                      <a:endParaRPr lang="en-ZA" sz="1000" b="1" dirty="0">
                        <a:solidFill>
                          <a:schemeClr val="bg1"/>
                        </a:solidFill>
                      </a:endParaRPr>
                    </a:p>
                  </a:txBody>
                  <a:tcPr>
                    <a:solidFill>
                      <a:srgbClr val="0070C0"/>
                    </a:solidFill>
                  </a:tcPr>
                </a:tc>
                <a:extLst>
                  <a:ext uri="{0D108BD9-81ED-4DB2-BD59-A6C34878D82A}">
                    <a16:rowId xmlns:a16="http://schemas.microsoft.com/office/drawing/2014/main" xmlns="" val="1806255939"/>
                  </a:ext>
                </a:extLst>
              </a:tr>
              <a:tr h="370840">
                <a:tc>
                  <a:txBody>
                    <a:bodyPr/>
                    <a:lstStyle/>
                    <a:p>
                      <a:pPr marL="0" marR="0" lvl="0" indent="0" algn="l" defTabSz="846625" rtl="0" eaLnBrk="1" fontAlgn="auto" latinLnBrk="0" hangingPunct="1">
                        <a:lnSpc>
                          <a:spcPct val="100000"/>
                        </a:lnSpc>
                        <a:spcBef>
                          <a:spcPts val="0"/>
                        </a:spcBef>
                        <a:spcAft>
                          <a:spcPts val="0"/>
                        </a:spcAft>
                        <a:buClrTx/>
                        <a:buSzTx/>
                        <a:buFontTx/>
                        <a:buNone/>
                        <a:tabLst/>
                        <a:defRPr/>
                      </a:pPr>
                      <a:r>
                        <a:rPr lang="en-US" sz="1000" b="1" dirty="0"/>
                        <a:t>G</a:t>
                      </a:r>
                      <a:r>
                        <a:rPr lang="en-ZA" sz="1000" b="1" dirty="0"/>
                        <a:t>ETC</a:t>
                      </a:r>
                    </a:p>
                  </a:txBody>
                  <a:tcPr anchor="ctr"/>
                </a:tc>
                <a:tc>
                  <a:txBody>
                    <a:bodyPr/>
                    <a:lstStyle/>
                    <a:p>
                      <a:pPr algn="ctr"/>
                      <a:r>
                        <a:rPr lang="en-ZA" sz="1000" dirty="0"/>
                        <a:t>30 Jan</a:t>
                      </a:r>
                      <a:r>
                        <a:rPr lang="en-ZA" sz="1000" baseline="0" dirty="0"/>
                        <a:t> 20</a:t>
                      </a:r>
                      <a:endParaRPr lang="en-ZA" sz="1000" dirty="0"/>
                    </a:p>
                  </a:txBody>
                  <a:tcPr anchor="ctr"/>
                </a:tc>
                <a:tc>
                  <a:txBody>
                    <a:bodyPr/>
                    <a:lstStyle/>
                    <a:p>
                      <a:pPr algn="ctr"/>
                      <a:r>
                        <a:rPr lang="en-ZA" sz="1000" dirty="0"/>
                        <a:t>66 072</a:t>
                      </a:r>
                    </a:p>
                    <a:p>
                      <a:pPr algn="ctr"/>
                      <a:r>
                        <a:rPr lang="en-ZA" sz="1000" dirty="0"/>
                        <a:t>(</a:t>
                      </a:r>
                      <a:r>
                        <a:rPr lang="en-US" sz="1000" b="0" dirty="0"/>
                        <a:t>200211 to 201811)</a:t>
                      </a:r>
                      <a:endParaRPr lang="en-ZA" sz="1000" dirty="0"/>
                    </a:p>
                  </a:txBody>
                  <a:tcPr anchor="ctr"/>
                </a:tc>
                <a:tc>
                  <a:txBody>
                    <a:bodyPr/>
                    <a:lstStyle/>
                    <a:p>
                      <a:pPr algn="ctr"/>
                      <a:r>
                        <a:rPr lang="en-US" sz="1000" dirty="0"/>
                        <a:t>14 Feb 20</a:t>
                      </a:r>
                      <a:endParaRPr lang="en-ZA" sz="1000" dirty="0"/>
                    </a:p>
                  </a:txBody>
                  <a:tcPr anchor="ctr"/>
                </a:tc>
                <a:tc>
                  <a:txBody>
                    <a:bodyPr/>
                    <a:lstStyle/>
                    <a:p>
                      <a:pPr algn="ctr"/>
                      <a:r>
                        <a:rPr lang="en-US" sz="1000" dirty="0"/>
                        <a:t>65 890</a:t>
                      </a:r>
                    </a:p>
                    <a:p>
                      <a:pPr algn="ctr"/>
                      <a:r>
                        <a:rPr lang="en-US" sz="1000" dirty="0"/>
                        <a:t>(200211 to 201906)</a:t>
                      </a:r>
                      <a:endParaRPr lang="en-ZA" sz="1000" dirty="0"/>
                    </a:p>
                  </a:txBody>
                  <a:tcPr anchor="ctr"/>
                </a:tc>
                <a:extLst>
                  <a:ext uri="{0D108BD9-81ED-4DB2-BD59-A6C34878D82A}">
                    <a16:rowId xmlns:a16="http://schemas.microsoft.com/office/drawing/2014/main" xmlns="" val="369666971"/>
                  </a:ext>
                </a:extLst>
              </a:tr>
              <a:tr h="370840">
                <a:tc>
                  <a:txBody>
                    <a:bodyPr/>
                    <a:lstStyle/>
                    <a:p>
                      <a:pPr marL="0" marR="0" lvl="0" indent="0" algn="l" defTabSz="846625" rtl="0" eaLnBrk="1" fontAlgn="auto" latinLnBrk="0" hangingPunct="1">
                        <a:lnSpc>
                          <a:spcPct val="100000"/>
                        </a:lnSpc>
                        <a:spcBef>
                          <a:spcPts val="0"/>
                        </a:spcBef>
                        <a:spcAft>
                          <a:spcPts val="0"/>
                        </a:spcAft>
                        <a:buClrTx/>
                        <a:buSzTx/>
                        <a:buFontTx/>
                        <a:buNone/>
                        <a:tabLst/>
                        <a:defRPr/>
                      </a:pPr>
                      <a:r>
                        <a:rPr lang="en-US" sz="1000" b="1" dirty="0"/>
                        <a:t>NATED: Business Studies</a:t>
                      </a:r>
                      <a:endParaRPr lang="en-ZA" sz="1000" b="1" dirty="0"/>
                    </a:p>
                  </a:txBody>
                  <a:tcPr anchor="ctr"/>
                </a:tc>
                <a:tc>
                  <a:txBody>
                    <a:bodyPr/>
                    <a:lstStyle/>
                    <a:p>
                      <a:pPr algn="ctr"/>
                      <a:r>
                        <a:rPr lang="en-ZA" sz="1000" dirty="0"/>
                        <a:t>15 Jan 20</a:t>
                      </a:r>
                    </a:p>
                  </a:txBody>
                  <a:tcPr anchor="ctr"/>
                </a:tc>
                <a:tc>
                  <a:txBody>
                    <a:bodyPr/>
                    <a:lstStyle/>
                    <a:p>
                      <a:pPr algn="ctr"/>
                      <a:r>
                        <a:rPr lang="en-ZA" sz="1000" dirty="0"/>
                        <a:t>29 524</a:t>
                      </a:r>
                    </a:p>
                    <a:p>
                      <a:pPr marL="0" marR="0" lvl="0" indent="0" algn="ctr" defTabSz="846625" rtl="0" eaLnBrk="1" fontAlgn="auto" latinLnBrk="0" hangingPunct="1">
                        <a:lnSpc>
                          <a:spcPct val="100000"/>
                        </a:lnSpc>
                        <a:spcBef>
                          <a:spcPts val="0"/>
                        </a:spcBef>
                        <a:spcAft>
                          <a:spcPts val="0"/>
                        </a:spcAft>
                        <a:buClrTx/>
                        <a:buSzTx/>
                        <a:buFontTx/>
                        <a:buNone/>
                        <a:tabLst/>
                        <a:defRPr/>
                      </a:pPr>
                      <a:r>
                        <a:rPr lang="en-US" sz="1000" b="0" dirty="0"/>
                        <a:t>(199211 to 201906</a:t>
                      </a:r>
                      <a:r>
                        <a:rPr lang="en-ZA" sz="1000" b="0" dirty="0"/>
                        <a:t>)</a:t>
                      </a:r>
                    </a:p>
                  </a:txBody>
                  <a:tcPr anchor="ctr"/>
                </a:tc>
                <a:tc>
                  <a:txBody>
                    <a:bodyPr/>
                    <a:lstStyle/>
                    <a:p>
                      <a:pPr algn="ctr"/>
                      <a:r>
                        <a:rPr lang="en-US" sz="1000" dirty="0"/>
                        <a:t>15 Feb 20</a:t>
                      </a:r>
                      <a:endParaRPr lang="en-ZA" sz="1000" dirty="0"/>
                    </a:p>
                  </a:txBody>
                  <a:tcPr anchor="ctr"/>
                </a:tc>
                <a:tc>
                  <a:txBody>
                    <a:bodyPr/>
                    <a:lstStyle/>
                    <a:p>
                      <a:pPr algn="ctr"/>
                      <a:r>
                        <a:rPr lang="en-US" sz="1000" b="0" dirty="0"/>
                        <a:t>29 473</a:t>
                      </a:r>
                    </a:p>
                    <a:p>
                      <a:pPr algn="ctr"/>
                      <a:r>
                        <a:rPr lang="en-US" sz="1000" b="0" dirty="0"/>
                        <a:t>(199211 to 201906)</a:t>
                      </a:r>
                      <a:endParaRPr lang="en-ZA" sz="1000" b="0" dirty="0"/>
                    </a:p>
                  </a:txBody>
                  <a:tcPr anchor="ctr"/>
                </a:tc>
                <a:extLst>
                  <a:ext uri="{0D108BD9-81ED-4DB2-BD59-A6C34878D82A}">
                    <a16:rowId xmlns:a16="http://schemas.microsoft.com/office/drawing/2014/main" xmlns="" val="1279030802"/>
                  </a:ext>
                </a:extLst>
              </a:tr>
              <a:tr h="370840">
                <a:tc>
                  <a:txBody>
                    <a:bodyPr/>
                    <a:lstStyle/>
                    <a:p>
                      <a:pPr marL="0" marR="0" lvl="0" indent="0" algn="l" defTabSz="846625" rtl="0" eaLnBrk="1" fontAlgn="auto" latinLnBrk="0" hangingPunct="1">
                        <a:lnSpc>
                          <a:spcPct val="100000"/>
                        </a:lnSpc>
                        <a:spcBef>
                          <a:spcPts val="0"/>
                        </a:spcBef>
                        <a:spcAft>
                          <a:spcPts val="0"/>
                        </a:spcAft>
                        <a:buClrTx/>
                        <a:buSzTx/>
                        <a:buFontTx/>
                        <a:buNone/>
                        <a:tabLst/>
                        <a:defRPr/>
                      </a:pPr>
                      <a:r>
                        <a:rPr lang="en-US" sz="1000" b="1" dirty="0"/>
                        <a:t>NATED: Engineering Studies</a:t>
                      </a:r>
                      <a:endParaRPr lang="en-ZA" sz="1000" b="1" dirty="0"/>
                    </a:p>
                  </a:txBody>
                  <a:tcPr anchor="ctr"/>
                </a:tc>
                <a:tc>
                  <a:txBody>
                    <a:bodyPr/>
                    <a:lstStyle/>
                    <a:p>
                      <a:pPr algn="ctr"/>
                      <a:r>
                        <a:rPr lang="en-ZA" sz="1000" dirty="0"/>
                        <a:t>15 Jan 20</a:t>
                      </a:r>
                    </a:p>
                  </a:txBody>
                  <a:tcPr anchor="ctr"/>
                </a:tc>
                <a:tc>
                  <a:txBody>
                    <a:bodyPr/>
                    <a:lstStyle/>
                    <a:p>
                      <a:pPr algn="ctr"/>
                      <a:r>
                        <a:rPr lang="en-ZA" sz="1000" dirty="0"/>
                        <a:t>19 780</a:t>
                      </a:r>
                    </a:p>
                    <a:p>
                      <a:pPr algn="ctr"/>
                      <a:r>
                        <a:rPr lang="en-US" sz="1000" b="0" dirty="0"/>
                        <a:t>(199211 to 201904)</a:t>
                      </a:r>
                      <a:endParaRPr lang="en-ZA" sz="1000" dirty="0"/>
                    </a:p>
                  </a:txBody>
                  <a:tcPr anchor="ctr"/>
                </a:tc>
                <a:tc>
                  <a:txBody>
                    <a:bodyPr/>
                    <a:lstStyle/>
                    <a:p>
                      <a:pPr algn="ctr"/>
                      <a:r>
                        <a:rPr lang="en-US" sz="1000" dirty="0"/>
                        <a:t>13 Feb 20</a:t>
                      </a:r>
                      <a:endParaRPr lang="en-ZA" sz="1000" dirty="0"/>
                    </a:p>
                  </a:txBody>
                  <a:tcPr anchor="ctr"/>
                </a:tc>
                <a:tc>
                  <a:txBody>
                    <a:bodyPr/>
                    <a:lstStyle/>
                    <a:p>
                      <a:pPr algn="ctr"/>
                      <a:r>
                        <a:rPr lang="en-US" sz="1000" dirty="0"/>
                        <a:t>21 638</a:t>
                      </a:r>
                    </a:p>
                    <a:p>
                      <a:pPr algn="ctr"/>
                      <a:r>
                        <a:rPr lang="en-US" sz="1000" dirty="0"/>
                        <a:t>(199211 to 201908)</a:t>
                      </a:r>
                      <a:endParaRPr lang="en-ZA" sz="1000" dirty="0"/>
                    </a:p>
                  </a:txBody>
                  <a:tcPr anchor="ctr"/>
                </a:tc>
                <a:extLst>
                  <a:ext uri="{0D108BD9-81ED-4DB2-BD59-A6C34878D82A}">
                    <a16:rowId xmlns:a16="http://schemas.microsoft.com/office/drawing/2014/main" xmlns="" val="1586176626"/>
                  </a:ext>
                </a:extLst>
              </a:tr>
              <a:tr h="370840">
                <a:tc>
                  <a:txBody>
                    <a:bodyPr/>
                    <a:lstStyle/>
                    <a:p>
                      <a:pPr marL="0" marR="0" lvl="0" indent="0" algn="l" defTabSz="846625" rtl="0" eaLnBrk="1" fontAlgn="auto" latinLnBrk="0" hangingPunct="1">
                        <a:lnSpc>
                          <a:spcPct val="100000"/>
                        </a:lnSpc>
                        <a:spcBef>
                          <a:spcPts val="0"/>
                        </a:spcBef>
                        <a:spcAft>
                          <a:spcPts val="0"/>
                        </a:spcAft>
                        <a:buClrTx/>
                        <a:buSzTx/>
                        <a:buFontTx/>
                        <a:buNone/>
                        <a:tabLst/>
                        <a:defRPr/>
                      </a:pPr>
                      <a:r>
                        <a:rPr lang="en-US" sz="1000" b="1" dirty="0"/>
                        <a:t>NC (V): First Issue Subject or Full Certificates</a:t>
                      </a:r>
                      <a:endParaRPr lang="en-ZA" sz="1000" b="1" dirty="0"/>
                    </a:p>
                  </a:txBody>
                  <a:tcPr anchor="ctr"/>
                </a:tc>
                <a:tc>
                  <a:txBody>
                    <a:bodyPr/>
                    <a:lstStyle/>
                    <a:p>
                      <a:pPr algn="ctr"/>
                      <a:r>
                        <a:rPr lang="en-US" sz="1000" dirty="0"/>
                        <a:t>15 Jan 20</a:t>
                      </a:r>
                      <a:endParaRPr lang="en-ZA" sz="1000" dirty="0"/>
                    </a:p>
                  </a:txBody>
                  <a:tcPr anchor="ctr"/>
                </a:tc>
                <a:tc>
                  <a:txBody>
                    <a:bodyPr/>
                    <a:lstStyle/>
                    <a:p>
                      <a:pPr algn="ctr"/>
                      <a:r>
                        <a:rPr lang="en-US" sz="1000" dirty="0"/>
                        <a:t>444</a:t>
                      </a:r>
                    </a:p>
                    <a:p>
                      <a:pPr algn="ctr"/>
                      <a:r>
                        <a:rPr lang="en-US" sz="1000" dirty="0"/>
                        <a:t>(</a:t>
                      </a:r>
                      <a:r>
                        <a:rPr lang="en-US" sz="1000" b="0" dirty="0"/>
                        <a:t>200711 to 201903)</a:t>
                      </a:r>
                      <a:endParaRPr lang="en-ZA" sz="1000" dirty="0"/>
                    </a:p>
                  </a:txBody>
                  <a:tcPr anchor="ctr"/>
                </a:tc>
                <a:tc>
                  <a:txBody>
                    <a:bodyPr/>
                    <a:lstStyle/>
                    <a:p>
                      <a:pPr algn="ctr"/>
                      <a:r>
                        <a:rPr lang="en-US" sz="1000" dirty="0"/>
                        <a:t>12 Feb 20</a:t>
                      </a:r>
                      <a:endParaRPr lang="en-ZA" sz="1000" dirty="0"/>
                    </a:p>
                  </a:txBody>
                  <a:tcPr anchor="ctr"/>
                </a:tc>
                <a:tc>
                  <a:txBody>
                    <a:bodyPr/>
                    <a:lstStyle/>
                    <a:p>
                      <a:pPr algn="ctr"/>
                      <a:r>
                        <a:rPr lang="en-US" sz="1000" dirty="0"/>
                        <a:t>410</a:t>
                      </a:r>
                    </a:p>
                    <a:p>
                      <a:pPr algn="ctr"/>
                      <a:r>
                        <a:rPr lang="en-US" sz="1000" dirty="0"/>
                        <a:t>(200711 to 201903)</a:t>
                      </a:r>
                      <a:endParaRPr lang="en-ZA" sz="1000" dirty="0"/>
                    </a:p>
                  </a:txBody>
                  <a:tcPr anchor="ctr"/>
                </a:tc>
                <a:extLst>
                  <a:ext uri="{0D108BD9-81ED-4DB2-BD59-A6C34878D82A}">
                    <a16:rowId xmlns:a16="http://schemas.microsoft.com/office/drawing/2014/main" xmlns="" val="4058566198"/>
                  </a:ext>
                </a:extLst>
              </a:tr>
              <a:tr h="176872">
                <a:tc>
                  <a:txBody>
                    <a:bodyPr/>
                    <a:lstStyle/>
                    <a:p>
                      <a:pPr marL="0" marR="0" lvl="0" indent="0" algn="l" defTabSz="846625" rtl="0" eaLnBrk="1" fontAlgn="auto" latinLnBrk="0" hangingPunct="1">
                        <a:lnSpc>
                          <a:spcPct val="100000"/>
                        </a:lnSpc>
                        <a:spcBef>
                          <a:spcPts val="0"/>
                        </a:spcBef>
                        <a:spcAft>
                          <a:spcPts val="0"/>
                        </a:spcAft>
                        <a:buClrTx/>
                        <a:buSzTx/>
                        <a:buFontTx/>
                        <a:buNone/>
                        <a:tabLst/>
                        <a:defRPr/>
                      </a:pPr>
                      <a:r>
                        <a:rPr lang="en-US" sz="1000" b="1" dirty="0"/>
                        <a:t>NC (V): Full Certificates</a:t>
                      </a:r>
                    </a:p>
                    <a:p>
                      <a:pPr marL="0" marR="0" lvl="0" indent="0" algn="l" defTabSz="846625" rtl="0" eaLnBrk="1" fontAlgn="auto" latinLnBrk="0" hangingPunct="1">
                        <a:lnSpc>
                          <a:spcPct val="100000"/>
                        </a:lnSpc>
                        <a:spcBef>
                          <a:spcPts val="0"/>
                        </a:spcBef>
                        <a:spcAft>
                          <a:spcPts val="0"/>
                        </a:spcAft>
                        <a:buClrTx/>
                        <a:buSzTx/>
                        <a:buFontTx/>
                        <a:buNone/>
                        <a:tabLst/>
                        <a:defRPr/>
                      </a:pPr>
                      <a:r>
                        <a:rPr lang="en-US" sz="1000" b="0" i="1" dirty="0"/>
                        <a:t>Based on report from Umalusi</a:t>
                      </a:r>
                      <a:endParaRPr lang="en-ZA" sz="1000" b="0" i="1" dirty="0"/>
                    </a:p>
                  </a:txBody>
                  <a:tcPr anchor="ctr"/>
                </a:tc>
                <a:tc>
                  <a:txBody>
                    <a:bodyPr/>
                    <a:lstStyle/>
                    <a:p>
                      <a:pPr algn="ctr"/>
                      <a:r>
                        <a:rPr lang="en-ZA" sz="1000" dirty="0"/>
                        <a:t>17 Dec 19</a:t>
                      </a:r>
                    </a:p>
                  </a:txBody>
                  <a:tcPr anchor="ctr"/>
                </a:tc>
                <a:tc>
                  <a:txBody>
                    <a:bodyPr/>
                    <a:lstStyle/>
                    <a:p>
                      <a:pPr algn="ctr"/>
                      <a:r>
                        <a:rPr lang="en-ZA" sz="1000" dirty="0"/>
                        <a:t>7 878</a:t>
                      </a:r>
                    </a:p>
                    <a:p>
                      <a:pPr algn="ctr"/>
                      <a:r>
                        <a:rPr lang="en-ZA" sz="1000" dirty="0"/>
                        <a:t>(</a:t>
                      </a:r>
                      <a:r>
                        <a:rPr lang="en-US" sz="1000" b="0" dirty="0"/>
                        <a:t>200811 to 201903)</a:t>
                      </a:r>
                      <a:endParaRPr lang="en-ZA" sz="1000" dirty="0"/>
                    </a:p>
                  </a:txBody>
                  <a:tcPr anchor="ctr"/>
                </a:tc>
                <a:tc>
                  <a:txBody>
                    <a:bodyPr/>
                    <a:lstStyle/>
                    <a:p>
                      <a:pPr algn="ctr"/>
                      <a:r>
                        <a:rPr lang="en-US" sz="1000" dirty="0"/>
                        <a:t>13 Feb 20</a:t>
                      </a:r>
                      <a:endParaRPr lang="en-ZA" sz="1000" dirty="0"/>
                    </a:p>
                  </a:txBody>
                  <a:tcPr anchor="ctr"/>
                </a:tc>
                <a:tc>
                  <a:txBody>
                    <a:bodyPr/>
                    <a:lstStyle/>
                    <a:p>
                      <a:pPr algn="ctr"/>
                      <a:r>
                        <a:rPr lang="en-US" sz="1000" dirty="0"/>
                        <a:t>7 866</a:t>
                      </a:r>
                    </a:p>
                    <a:p>
                      <a:pPr algn="ctr"/>
                      <a:r>
                        <a:rPr lang="en-US" sz="1000" dirty="0"/>
                        <a:t>(200811 to 201903)</a:t>
                      </a:r>
                      <a:endParaRPr lang="en-ZA" sz="1000" dirty="0"/>
                    </a:p>
                  </a:txBody>
                  <a:tcPr anchor="ctr"/>
                </a:tc>
                <a:extLst>
                  <a:ext uri="{0D108BD9-81ED-4DB2-BD59-A6C34878D82A}">
                    <a16:rowId xmlns:a16="http://schemas.microsoft.com/office/drawing/2014/main" xmlns="" val="3209921730"/>
                  </a:ext>
                </a:extLst>
              </a:tr>
            </a:tbl>
          </a:graphicData>
        </a:graphic>
      </p:graphicFrame>
      <p:sp>
        <p:nvSpPr>
          <p:cNvPr id="2" name="TextBox 1"/>
          <p:cNvSpPr txBox="1"/>
          <p:nvPr/>
        </p:nvSpPr>
        <p:spPr>
          <a:xfrm>
            <a:off x="1479600" y="4369668"/>
            <a:ext cx="7056784" cy="430887"/>
          </a:xfrm>
          <a:prstGeom prst="rect">
            <a:avLst/>
          </a:prstGeom>
          <a:noFill/>
        </p:spPr>
        <p:txBody>
          <a:bodyPr wrap="square" rtlCol="0">
            <a:spAutoFit/>
          </a:bodyPr>
          <a:lstStyle/>
          <a:p>
            <a:pPr algn="ctr"/>
            <a:r>
              <a:rPr lang="en-US" sz="1100" b="1" dirty="0"/>
              <a:t>Note:</a:t>
            </a:r>
            <a:r>
              <a:rPr lang="en-US" sz="1100" dirty="0"/>
              <a:t> The stats may fluctuate as the scripts and system reports to address the backlog are refined and records are processed.</a:t>
            </a:r>
          </a:p>
        </p:txBody>
      </p:sp>
    </p:spTree>
    <p:extLst>
      <p:ext uri="{BB962C8B-B14F-4D97-AF65-F5344CB8AC3E}">
        <p14:creationId xmlns:p14="http://schemas.microsoft.com/office/powerpoint/2010/main" xmlns="" val="2645756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Process 4">
            <a:extLst>
              <a:ext uri="{FF2B5EF4-FFF2-40B4-BE49-F238E27FC236}">
                <a16:creationId xmlns:a16="http://schemas.microsoft.com/office/drawing/2014/main" xmlns="" id="{E1155264-9B69-4931-990E-FED17E8CC9FA}"/>
              </a:ext>
            </a:extLst>
          </p:cNvPr>
          <p:cNvSpPr/>
          <p:nvPr/>
        </p:nvSpPr>
        <p:spPr>
          <a:xfrm>
            <a:off x="52446" y="2631007"/>
            <a:ext cx="10055108" cy="2746772"/>
          </a:xfrm>
          <a:prstGeom prst="flowChartProcess">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4" name="Title 3"/>
          <p:cNvSpPr>
            <a:spLocks noGrp="1"/>
          </p:cNvSpPr>
          <p:nvPr>
            <p:ph type="title"/>
          </p:nvPr>
        </p:nvSpPr>
        <p:spPr>
          <a:xfrm>
            <a:off x="216001" y="0"/>
            <a:ext cx="9720000" cy="480053"/>
          </a:xfrm>
        </p:spPr>
        <p:txBody>
          <a:bodyPr/>
          <a:lstStyle/>
          <a:p>
            <a:r>
              <a:rPr lang="en-ZA" dirty="0"/>
              <a:t>Approach to get to Backlog Zero</a:t>
            </a:r>
            <a:endParaRPr lang="en-US" dirty="0"/>
          </a:p>
        </p:txBody>
      </p:sp>
      <p:sp>
        <p:nvSpPr>
          <p:cNvPr id="6" name="Content Placeholder 5"/>
          <p:cNvSpPr>
            <a:spLocks noGrp="1"/>
          </p:cNvSpPr>
          <p:nvPr>
            <p:ph idx="1"/>
          </p:nvPr>
        </p:nvSpPr>
        <p:spPr>
          <a:xfrm>
            <a:off x="216001" y="481236"/>
            <a:ext cx="9720000" cy="1872208"/>
          </a:xfrm>
        </p:spPr>
        <p:txBody>
          <a:bodyPr>
            <a:noAutofit/>
          </a:bodyPr>
          <a:lstStyle/>
          <a:p>
            <a:r>
              <a:rPr lang="en-US" sz="1700" dirty="0"/>
              <a:t>Phase 1: Resolve Currently Identified Candidate Record Issues (Data Analysis and Alignment)</a:t>
            </a:r>
          </a:p>
          <a:p>
            <a:r>
              <a:rPr lang="en-US" sz="1700" dirty="0"/>
              <a:t>Phase 2: Deep Data Analysis and Cleansing – for each qualification</a:t>
            </a:r>
            <a:endParaRPr lang="en-ZA" sz="1700" dirty="0"/>
          </a:p>
          <a:p>
            <a:r>
              <a:rPr lang="en-US" sz="1700" dirty="0"/>
              <a:t>Enhance System Functionality (Ongoing)</a:t>
            </a:r>
          </a:p>
          <a:p>
            <a:r>
              <a:rPr lang="en-US" sz="1700" dirty="0"/>
              <a:t>Result and certify backlog candidate records (Ongoing)</a:t>
            </a:r>
          </a:p>
          <a:p>
            <a:r>
              <a:rPr lang="en-US" sz="1700" dirty="0"/>
              <a:t>Dedicated Programme Manager and with focused Programme resources that will be crossed utilized and rolled over to work on activities where quicker reduction benefits can be achieved</a:t>
            </a:r>
          </a:p>
          <a:p>
            <a:r>
              <a:rPr lang="en-US" sz="1700" dirty="0"/>
              <a:t>Other consideration – Source Data Analytics service from industry</a:t>
            </a:r>
          </a:p>
          <a:p>
            <a:endParaRPr lang="en-US" sz="1700" dirty="0"/>
          </a:p>
          <a:p>
            <a:pPr lvl="1"/>
            <a:endParaRPr lang="en-ZA" sz="1700" dirty="0"/>
          </a:p>
        </p:txBody>
      </p:sp>
      <p:graphicFrame>
        <p:nvGraphicFramePr>
          <p:cNvPr id="72" name="Table 71">
            <a:extLst>
              <a:ext uri="{FF2B5EF4-FFF2-40B4-BE49-F238E27FC236}">
                <a16:creationId xmlns:a16="http://schemas.microsoft.com/office/drawing/2014/main" xmlns="" id="{6816EC6B-AC2C-4743-B2E5-353ABD6BD6CE}"/>
              </a:ext>
            </a:extLst>
          </p:cNvPr>
          <p:cNvGraphicFramePr>
            <a:graphicFrameLocks noGrp="1"/>
          </p:cNvGraphicFramePr>
          <p:nvPr>
            <p:extLst>
              <p:ext uri="{D42A27DB-BD31-4B8C-83A1-F6EECF244321}">
                <p14:modId xmlns:p14="http://schemas.microsoft.com/office/powerpoint/2010/main" xmlns="" val="4245219425"/>
              </p:ext>
            </p:extLst>
          </p:nvPr>
        </p:nvGraphicFramePr>
        <p:xfrm>
          <a:off x="111448" y="3150076"/>
          <a:ext cx="5039360" cy="2011680"/>
        </p:xfrm>
        <a:graphic>
          <a:graphicData uri="http://schemas.openxmlformats.org/drawingml/2006/table">
            <a:tbl>
              <a:tblPr firstRow="1" firstCol="1" bandRow="1"/>
              <a:tblGrid>
                <a:gridCol w="2519680">
                  <a:extLst>
                    <a:ext uri="{9D8B030D-6E8A-4147-A177-3AD203B41FA5}">
                      <a16:colId xmlns:a16="http://schemas.microsoft.com/office/drawing/2014/main" xmlns="" val="989691161"/>
                    </a:ext>
                  </a:extLst>
                </a:gridCol>
                <a:gridCol w="2519680">
                  <a:extLst>
                    <a:ext uri="{9D8B030D-6E8A-4147-A177-3AD203B41FA5}">
                      <a16:colId xmlns:a16="http://schemas.microsoft.com/office/drawing/2014/main" xmlns="" val="4216372367"/>
                    </a:ext>
                  </a:extLst>
                </a:gridCol>
              </a:tblGrid>
              <a:tr h="0">
                <a:tc>
                  <a:txBody>
                    <a:bodyPr/>
                    <a:lstStyle/>
                    <a:p>
                      <a:pPr algn="ctr">
                        <a:spcAft>
                          <a:spcPts val="0"/>
                        </a:spcAft>
                      </a:pPr>
                      <a:r>
                        <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t>
                      </a:r>
                      <a:r>
                        <a:rPr lang="en-ZA"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revious Approach</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ZA"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Revised Approach</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xmlns="" val="3918450512"/>
                  </a:ext>
                </a:extLst>
              </a:tr>
              <a:tr h="0">
                <a:tc>
                  <a:txBody>
                    <a:bodyPr/>
                    <a:lstStyle/>
                    <a:p>
                      <a:pPr algn="just">
                        <a:spcAft>
                          <a:spcPts val="0"/>
                        </a:spcAft>
                      </a:pPr>
                      <a:r>
                        <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No dedicated programme manager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Dedicated programme manager reporting directly to Executive: HSO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237323322"/>
                  </a:ext>
                </a:extLst>
              </a:tr>
              <a:tr h="0">
                <a:tc>
                  <a:txBody>
                    <a:bodyPr/>
                    <a:lstStyle/>
                    <a:p>
                      <a:pPr algn="just">
                        <a:spcAft>
                          <a:spcPts val="0"/>
                        </a:spcAft>
                      </a:pPr>
                      <a:r>
                        <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Team members are dispersed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Team members reporting to programme manager with focus primarily on backlog</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186407160"/>
                  </a:ext>
                </a:extLst>
              </a:tr>
              <a:tr h="0">
                <a:tc>
                  <a:txBody>
                    <a:bodyPr/>
                    <a:lstStyle/>
                    <a:p>
                      <a:pPr algn="just">
                        <a:spcAft>
                          <a:spcPts val="0"/>
                        </a:spcAft>
                      </a:pPr>
                      <a:r>
                        <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Programs written in Natural to extract and analyse data from Adabas. Extracted data also analysed using Excel or SQL (the latter to a lesser extent) – this is time consuming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Data will be ported to from Adabas to MS SQL and primary analysis will be done using SQL. This is where we believe we can fast track the analysis and in turn the reduction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265962"/>
                  </a:ext>
                </a:extLst>
              </a:tr>
              <a:tr h="0">
                <a:tc>
                  <a:txBody>
                    <a:bodyPr/>
                    <a:lstStyle/>
                    <a:p>
                      <a:pPr algn="just">
                        <a:spcAft>
                          <a:spcPts val="0"/>
                        </a:spcAft>
                      </a:pPr>
                      <a:r>
                        <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currently capability is predominantly a legacy type team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Increase currently legacy capability and establish SQL capability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911068346"/>
                  </a:ext>
                </a:extLst>
              </a:tr>
            </a:tbl>
          </a:graphicData>
        </a:graphic>
      </p:graphicFrame>
      <p:sp>
        <p:nvSpPr>
          <p:cNvPr id="3" name="TextBox 2">
            <a:extLst>
              <a:ext uri="{FF2B5EF4-FFF2-40B4-BE49-F238E27FC236}">
                <a16:creationId xmlns:a16="http://schemas.microsoft.com/office/drawing/2014/main" xmlns="" id="{43A79794-05F1-4CBB-95F1-60C9C0C96CE2}"/>
              </a:ext>
            </a:extLst>
          </p:cNvPr>
          <p:cNvSpPr txBox="1"/>
          <p:nvPr/>
        </p:nvSpPr>
        <p:spPr>
          <a:xfrm>
            <a:off x="4143896" y="2732840"/>
            <a:ext cx="2129686" cy="369332"/>
          </a:xfrm>
          <a:prstGeom prst="rect">
            <a:avLst/>
          </a:prstGeom>
          <a:noFill/>
        </p:spPr>
        <p:txBody>
          <a:bodyPr wrap="none" rtlCol="0">
            <a:spAutoFit/>
          </a:bodyPr>
          <a:lstStyle/>
          <a:p>
            <a:r>
              <a:rPr lang="en-US" b="1" dirty="0"/>
              <a:t>A Different Approach</a:t>
            </a:r>
            <a:endParaRPr lang="en-ZA" b="1" dirty="0"/>
          </a:p>
        </p:txBody>
      </p:sp>
      <p:pic>
        <p:nvPicPr>
          <p:cNvPr id="8" name="Picture 7">
            <a:extLst>
              <a:ext uri="{FF2B5EF4-FFF2-40B4-BE49-F238E27FC236}">
                <a16:creationId xmlns:a16="http://schemas.microsoft.com/office/drawing/2014/main" xmlns="" id="{7FF157A5-1794-4A19-BC9E-4674748614A9}"/>
              </a:ext>
            </a:extLst>
          </p:cNvPr>
          <p:cNvPicPr>
            <a:picLocks noChangeAspect="1"/>
          </p:cNvPicPr>
          <p:nvPr/>
        </p:nvPicPr>
        <p:blipFill>
          <a:blip r:embed="rId2" cstate="print"/>
          <a:stretch>
            <a:fillRect/>
          </a:stretch>
        </p:blipFill>
        <p:spPr>
          <a:xfrm>
            <a:off x="5956303" y="2917506"/>
            <a:ext cx="3979698" cy="2408984"/>
          </a:xfrm>
          <a:prstGeom prst="rect">
            <a:avLst/>
          </a:prstGeom>
        </p:spPr>
      </p:pic>
    </p:spTree>
    <p:extLst>
      <p:ext uri="{BB962C8B-B14F-4D97-AF65-F5344CB8AC3E}">
        <p14:creationId xmlns:p14="http://schemas.microsoft.com/office/powerpoint/2010/main" xmlns="" val="149391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Principles / Critical Success Factors</a:t>
            </a:r>
            <a:endParaRPr lang="en-US" dirty="0"/>
          </a:p>
        </p:txBody>
      </p:sp>
      <p:sp>
        <p:nvSpPr>
          <p:cNvPr id="6" name="Content Placeholder 5"/>
          <p:cNvSpPr>
            <a:spLocks noGrp="1"/>
          </p:cNvSpPr>
          <p:nvPr>
            <p:ph idx="1"/>
          </p:nvPr>
        </p:nvSpPr>
        <p:spPr/>
        <p:txBody>
          <a:bodyPr>
            <a:normAutofit/>
          </a:bodyPr>
          <a:lstStyle/>
          <a:p>
            <a:pPr algn="just"/>
            <a:r>
              <a:rPr lang="en-US" sz="1700" dirty="0"/>
              <a:t>Not everything will be resolved by the system</a:t>
            </a:r>
            <a:endParaRPr lang="en-ZA" sz="1700" dirty="0"/>
          </a:p>
          <a:p>
            <a:pPr algn="just"/>
            <a:r>
              <a:rPr lang="en-US" sz="1700" dirty="0"/>
              <a:t>Records that cannot be resolved by the system must be resolved through business decisions</a:t>
            </a:r>
          </a:p>
          <a:p>
            <a:pPr algn="just"/>
            <a:r>
              <a:rPr lang="en-US" sz="1700" dirty="0"/>
              <a:t>First prize will be Backlog Day Zero to be achieved before new system is implemented</a:t>
            </a:r>
          </a:p>
          <a:p>
            <a:pPr algn="just"/>
            <a:r>
              <a:rPr lang="en-US" sz="1700" dirty="0"/>
              <a:t>Dedicated DHET and SITA officials to be allocated to the Backlog Day Zero Programme</a:t>
            </a:r>
          </a:p>
          <a:p>
            <a:pPr algn="just"/>
            <a:r>
              <a:rPr lang="en-US" sz="1700" dirty="0"/>
              <a:t>Swift dataset turnaround times by all stakeholders and communication / resolving candidate records that have not been approved by Umalusi</a:t>
            </a:r>
          </a:p>
          <a:p>
            <a:pPr algn="just"/>
            <a:r>
              <a:rPr lang="en-US" sz="1700" dirty="0"/>
              <a:t> Timely business decisions and business rules</a:t>
            </a:r>
          </a:p>
        </p:txBody>
      </p:sp>
    </p:spTree>
    <p:extLst>
      <p:ext uri="{BB962C8B-B14F-4D97-AF65-F5344CB8AC3E}">
        <p14:creationId xmlns:p14="http://schemas.microsoft.com/office/powerpoint/2010/main" xmlns="" val="430848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ectangle 69">
            <a:extLst>
              <a:ext uri="{FF2B5EF4-FFF2-40B4-BE49-F238E27FC236}">
                <a16:creationId xmlns:a16="http://schemas.microsoft.com/office/drawing/2014/main" xmlns="" id="{539CE604-C445-4AC3-B862-6D0E86544F4F}"/>
              </a:ext>
            </a:extLst>
          </p:cNvPr>
          <p:cNvSpPr/>
          <p:nvPr/>
        </p:nvSpPr>
        <p:spPr>
          <a:xfrm>
            <a:off x="6285379" y="2434795"/>
            <a:ext cx="2274104" cy="701943"/>
          </a:xfrm>
          <a:prstGeom prst="rect">
            <a:avLst/>
          </a:prstGeom>
          <a:solidFill>
            <a:srgbClr val="FFFF99"/>
          </a:solidFill>
          <a:ln>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750" b="1" dirty="0">
                <a:solidFill>
                  <a:srgbClr val="000000"/>
                </a:solidFill>
              </a:rPr>
              <a:t>Long Term</a:t>
            </a:r>
            <a:endParaRPr lang="en-ZA" sz="750" b="1" dirty="0">
              <a:solidFill>
                <a:srgbClr val="000000"/>
              </a:solidFill>
            </a:endParaRPr>
          </a:p>
        </p:txBody>
      </p:sp>
      <p:sp>
        <p:nvSpPr>
          <p:cNvPr id="68" name="Rectangle 67">
            <a:extLst>
              <a:ext uri="{FF2B5EF4-FFF2-40B4-BE49-F238E27FC236}">
                <a16:creationId xmlns:a16="http://schemas.microsoft.com/office/drawing/2014/main" xmlns="" id="{C7249B77-8B55-4214-8344-4F13BCA3A53C}"/>
              </a:ext>
            </a:extLst>
          </p:cNvPr>
          <p:cNvSpPr/>
          <p:nvPr/>
        </p:nvSpPr>
        <p:spPr>
          <a:xfrm>
            <a:off x="4226423" y="2429206"/>
            <a:ext cx="2078318" cy="701943"/>
          </a:xfrm>
          <a:prstGeom prst="rect">
            <a:avLst/>
          </a:prstGeom>
          <a:solidFill>
            <a:srgbClr val="FFFF99">
              <a:alpha val="75000"/>
            </a:srgbClr>
          </a:solidFill>
          <a:ln>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750" b="1" dirty="0">
                <a:solidFill>
                  <a:srgbClr val="000000"/>
                </a:solidFill>
              </a:rPr>
              <a:t>Medium Term</a:t>
            </a:r>
            <a:endParaRPr lang="en-ZA" sz="750" b="1" dirty="0">
              <a:solidFill>
                <a:srgbClr val="000000"/>
              </a:solidFill>
            </a:endParaRPr>
          </a:p>
        </p:txBody>
      </p:sp>
      <p:sp>
        <p:nvSpPr>
          <p:cNvPr id="67" name="Rectangle 66">
            <a:extLst>
              <a:ext uri="{FF2B5EF4-FFF2-40B4-BE49-F238E27FC236}">
                <a16:creationId xmlns:a16="http://schemas.microsoft.com/office/drawing/2014/main" xmlns="" id="{30BF4085-E6B9-44F1-8BA1-16869D1958B5}"/>
              </a:ext>
            </a:extLst>
          </p:cNvPr>
          <p:cNvSpPr/>
          <p:nvPr/>
        </p:nvSpPr>
        <p:spPr>
          <a:xfrm>
            <a:off x="2090448" y="2429370"/>
            <a:ext cx="2132112" cy="700302"/>
          </a:xfrm>
          <a:prstGeom prst="rect">
            <a:avLst/>
          </a:prstGeom>
          <a:solidFill>
            <a:srgbClr val="FFFF99">
              <a:alpha val="50000"/>
            </a:srgbClr>
          </a:solidFill>
          <a:ln>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750" b="1" dirty="0">
                <a:solidFill>
                  <a:srgbClr val="000000"/>
                </a:solidFill>
              </a:rPr>
              <a:t>Short Term</a:t>
            </a:r>
            <a:endParaRPr lang="en-ZA" sz="750" b="1" dirty="0">
              <a:solidFill>
                <a:srgbClr val="000000"/>
              </a:solidFill>
            </a:endParaRPr>
          </a:p>
        </p:txBody>
      </p:sp>
      <p:sp>
        <p:nvSpPr>
          <p:cNvPr id="4" name="Title 3"/>
          <p:cNvSpPr>
            <a:spLocks noGrp="1"/>
          </p:cNvSpPr>
          <p:nvPr>
            <p:ph type="title"/>
          </p:nvPr>
        </p:nvSpPr>
        <p:spPr/>
        <p:txBody>
          <a:bodyPr/>
          <a:lstStyle/>
          <a:p>
            <a:r>
              <a:rPr lang="en-US" dirty="0"/>
              <a:t>New System Go Live Dates and Backlog Day Zero Target Timeline</a:t>
            </a:r>
          </a:p>
        </p:txBody>
      </p:sp>
      <p:cxnSp>
        <p:nvCxnSpPr>
          <p:cNvPr id="9" name="Straight Connector 8">
            <a:extLst>
              <a:ext uri="{FF2B5EF4-FFF2-40B4-BE49-F238E27FC236}">
                <a16:creationId xmlns:a16="http://schemas.microsoft.com/office/drawing/2014/main" xmlns="" id="{FC09B08D-F87B-46C4-BA18-21875ABDFA60}"/>
              </a:ext>
            </a:extLst>
          </p:cNvPr>
          <p:cNvCxnSpPr/>
          <p:nvPr/>
        </p:nvCxnSpPr>
        <p:spPr>
          <a:xfrm>
            <a:off x="2114006" y="2686648"/>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xmlns="" id="{503749F2-023F-45B9-94D6-93C0B48785B1}"/>
              </a:ext>
            </a:extLst>
          </p:cNvPr>
          <p:cNvCxnSpPr/>
          <p:nvPr/>
        </p:nvCxnSpPr>
        <p:spPr>
          <a:xfrm>
            <a:off x="2546054" y="2686648"/>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xmlns="" id="{4CC1BA58-D33A-4C17-AFCF-F66CB316C2CC}"/>
              </a:ext>
            </a:extLst>
          </p:cNvPr>
          <p:cNvCxnSpPr/>
          <p:nvPr/>
        </p:nvCxnSpPr>
        <p:spPr>
          <a:xfrm>
            <a:off x="2924096" y="2686648"/>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xmlns="" id="{B4B54406-E972-4B96-99B0-1E90AC7B078B}"/>
              </a:ext>
            </a:extLst>
          </p:cNvPr>
          <p:cNvCxnSpPr/>
          <p:nvPr/>
        </p:nvCxnSpPr>
        <p:spPr>
          <a:xfrm>
            <a:off x="3356144" y="2686648"/>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xmlns="" id="{4752DADD-E809-482E-AC03-39E2CD0BD333}"/>
              </a:ext>
            </a:extLst>
          </p:cNvPr>
          <p:cNvCxnSpPr/>
          <p:nvPr/>
        </p:nvCxnSpPr>
        <p:spPr>
          <a:xfrm>
            <a:off x="3788192" y="2686648"/>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xmlns="" id="{0A63FCF7-6E40-4AEE-9DD3-5922F0B7F784}"/>
              </a:ext>
            </a:extLst>
          </p:cNvPr>
          <p:cNvCxnSpPr/>
          <p:nvPr/>
        </p:nvCxnSpPr>
        <p:spPr>
          <a:xfrm>
            <a:off x="4220240" y="2686648"/>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xmlns="" id="{FC3532FA-98D7-417A-A7A3-D3AAAED4579A}"/>
              </a:ext>
            </a:extLst>
          </p:cNvPr>
          <p:cNvCxnSpPr/>
          <p:nvPr/>
        </p:nvCxnSpPr>
        <p:spPr>
          <a:xfrm>
            <a:off x="4649636" y="2662257"/>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xmlns="" id="{042D6FA0-8F0A-4BFB-87C4-ED64079DC85C}"/>
              </a:ext>
            </a:extLst>
          </p:cNvPr>
          <p:cNvCxnSpPr/>
          <p:nvPr/>
        </p:nvCxnSpPr>
        <p:spPr>
          <a:xfrm>
            <a:off x="5084336" y="2686648"/>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xmlns="" id="{2C310C8D-2828-487D-8E37-AE9E8B6A5006}"/>
              </a:ext>
            </a:extLst>
          </p:cNvPr>
          <p:cNvCxnSpPr/>
          <p:nvPr/>
        </p:nvCxnSpPr>
        <p:spPr>
          <a:xfrm>
            <a:off x="5516384" y="2686648"/>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xmlns="" id="{B6EA74AF-D291-4894-90AE-DD28E9179C9D}"/>
              </a:ext>
            </a:extLst>
          </p:cNvPr>
          <p:cNvCxnSpPr/>
          <p:nvPr/>
        </p:nvCxnSpPr>
        <p:spPr>
          <a:xfrm>
            <a:off x="5948432" y="2686648"/>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xmlns="" id="{5B027581-09AC-4A98-8AFE-34050EDD9C22}"/>
              </a:ext>
            </a:extLst>
          </p:cNvPr>
          <p:cNvCxnSpPr/>
          <p:nvPr/>
        </p:nvCxnSpPr>
        <p:spPr>
          <a:xfrm>
            <a:off x="6326474" y="2686648"/>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xmlns="" id="{69C6F850-C32F-4B7A-8B7D-CF4E27C3BDCE}"/>
              </a:ext>
            </a:extLst>
          </p:cNvPr>
          <p:cNvCxnSpPr/>
          <p:nvPr/>
        </p:nvCxnSpPr>
        <p:spPr>
          <a:xfrm>
            <a:off x="6758522" y="2686648"/>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xmlns="" id="{8B6541A4-DA0E-403A-8AE6-CD296866A2E1}"/>
              </a:ext>
            </a:extLst>
          </p:cNvPr>
          <p:cNvCxnSpPr/>
          <p:nvPr/>
        </p:nvCxnSpPr>
        <p:spPr>
          <a:xfrm>
            <a:off x="7190570" y="2686648"/>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xmlns="" id="{06E17E4B-DC65-4160-AEB1-2D7B0A55DFA1}"/>
              </a:ext>
            </a:extLst>
          </p:cNvPr>
          <p:cNvCxnSpPr/>
          <p:nvPr/>
        </p:nvCxnSpPr>
        <p:spPr>
          <a:xfrm>
            <a:off x="7622618" y="2686648"/>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xmlns="" id="{000856C5-1AD4-4E92-8E43-CA35468136B9}"/>
              </a:ext>
            </a:extLst>
          </p:cNvPr>
          <p:cNvCxnSpPr/>
          <p:nvPr/>
        </p:nvCxnSpPr>
        <p:spPr>
          <a:xfrm>
            <a:off x="8043033" y="2674023"/>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xmlns="" id="{66146DE7-4B2D-4125-8485-EF08A25038FB}"/>
              </a:ext>
            </a:extLst>
          </p:cNvPr>
          <p:cNvCxnSpPr/>
          <p:nvPr/>
        </p:nvCxnSpPr>
        <p:spPr>
          <a:xfrm>
            <a:off x="8490492" y="2686648"/>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xmlns="" id="{8E8EAEA2-B025-4858-A71A-9DCE9659B04B}"/>
              </a:ext>
            </a:extLst>
          </p:cNvPr>
          <p:cNvSpPr txBox="1"/>
          <p:nvPr/>
        </p:nvSpPr>
        <p:spPr>
          <a:xfrm>
            <a:off x="2149123" y="2678912"/>
            <a:ext cx="381002" cy="323165"/>
          </a:xfrm>
          <a:prstGeom prst="rect">
            <a:avLst/>
          </a:prstGeom>
          <a:noFill/>
        </p:spPr>
        <p:txBody>
          <a:bodyPr wrap="none" rtlCol="0">
            <a:spAutoFit/>
          </a:bodyPr>
          <a:lstStyle/>
          <a:p>
            <a:pPr algn="ctr"/>
            <a:r>
              <a:rPr lang="en-US" sz="750" b="1" dirty="0">
                <a:solidFill>
                  <a:prstClr val="black"/>
                </a:solidFill>
              </a:rPr>
              <a:t>Feb</a:t>
            </a:r>
          </a:p>
          <a:p>
            <a:r>
              <a:rPr lang="en-US" sz="750" b="1" dirty="0">
                <a:solidFill>
                  <a:prstClr val="black"/>
                </a:solidFill>
              </a:rPr>
              <a:t>2020</a:t>
            </a:r>
            <a:endParaRPr lang="en-ZA" sz="750" b="1" dirty="0">
              <a:solidFill>
                <a:prstClr val="black"/>
              </a:solidFill>
            </a:endParaRPr>
          </a:p>
        </p:txBody>
      </p:sp>
      <p:sp>
        <p:nvSpPr>
          <p:cNvPr id="28" name="TextBox 27">
            <a:extLst>
              <a:ext uri="{FF2B5EF4-FFF2-40B4-BE49-F238E27FC236}">
                <a16:creationId xmlns:a16="http://schemas.microsoft.com/office/drawing/2014/main" xmlns="" id="{7F4AE3A2-F8F0-4767-9EEA-BA3B4CE35341}"/>
              </a:ext>
            </a:extLst>
          </p:cNvPr>
          <p:cNvSpPr txBox="1"/>
          <p:nvPr/>
        </p:nvSpPr>
        <p:spPr>
          <a:xfrm>
            <a:off x="2583159" y="2678912"/>
            <a:ext cx="377027" cy="323165"/>
          </a:xfrm>
          <a:prstGeom prst="rect">
            <a:avLst/>
          </a:prstGeom>
          <a:noFill/>
        </p:spPr>
        <p:txBody>
          <a:bodyPr wrap="none" rtlCol="0">
            <a:spAutoFit/>
          </a:bodyPr>
          <a:lstStyle/>
          <a:p>
            <a:pPr algn="ctr"/>
            <a:r>
              <a:rPr lang="en-US" sz="750" b="1" dirty="0">
                <a:solidFill>
                  <a:prstClr val="black"/>
                </a:solidFill>
              </a:rPr>
              <a:t>Mar</a:t>
            </a:r>
          </a:p>
          <a:p>
            <a:pPr algn="ctr"/>
            <a:r>
              <a:rPr lang="en-US" sz="750" b="1" dirty="0">
                <a:solidFill>
                  <a:prstClr val="black"/>
                </a:solidFill>
              </a:rPr>
              <a:t>2020</a:t>
            </a:r>
            <a:endParaRPr lang="en-ZA" sz="750" b="1" dirty="0">
              <a:solidFill>
                <a:prstClr val="black"/>
              </a:solidFill>
            </a:endParaRPr>
          </a:p>
        </p:txBody>
      </p:sp>
      <p:sp>
        <p:nvSpPr>
          <p:cNvPr id="29" name="TextBox 28">
            <a:extLst>
              <a:ext uri="{FF2B5EF4-FFF2-40B4-BE49-F238E27FC236}">
                <a16:creationId xmlns:a16="http://schemas.microsoft.com/office/drawing/2014/main" xmlns="" id="{674161B3-37DE-4694-820B-7912021001D5}"/>
              </a:ext>
            </a:extLst>
          </p:cNvPr>
          <p:cNvSpPr txBox="1"/>
          <p:nvPr/>
        </p:nvSpPr>
        <p:spPr>
          <a:xfrm>
            <a:off x="2961201" y="2678912"/>
            <a:ext cx="377027" cy="323165"/>
          </a:xfrm>
          <a:prstGeom prst="rect">
            <a:avLst/>
          </a:prstGeom>
          <a:noFill/>
        </p:spPr>
        <p:txBody>
          <a:bodyPr wrap="none" rtlCol="0">
            <a:spAutoFit/>
          </a:bodyPr>
          <a:lstStyle/>
          <a:p>
            <a:pPr algn="ctr"/>
            <a:r>
              <a:rPr lang="en-US" sz="750" b="1" dirty="0">
                <a:solidFill>
                  <a:prstClr val="black"/>
                </a:solidFill>
              </a:rPr>
              <a:t>Apr</a:t>
            </a:r>
          </a:p>
          <a:p>
            <a:pPr algn="ctr"/>
            <a:r>
              <a:rPr lang="en-US" sz="750" b="1" dirty="0">
                <a:solidFill>
                  <a:prstClr val="black"/>
                </a:solidFill>
              </a:rPr>
              <a:t>2020</a:t>
            </a:r>
            <a:endParaRPr lang="en-ZA" sz="750" b="1" dirty="0">
              <a:solidFill>
                <a:prstClr val="black"/>
              </a:solidFill>
            </a:endParaRPr>
          </a:p>
        </p:txBody>
      </p:sp>
      <p:sp>
        <p:nvSpPr>
          <p:cNvPr id="30" name="TextBox 29">
            <a:extLst>
              <a:ext uri="{FF2B5EF4-FFF2-40B4-BE49-F238E27FC236}">
                <a16:creationId xmlns:a16="http://schemas.microsoft.com/office/drawing/2014/main" xmlns="" id="{5CAD7E6A-B60B-421D-85E9-AE4698CF7B51}"/>
              </a:ext>
            </a:extLst>
          </p:cNvPr>
          <p:cNvSpPr txBox="1"/>
          <p:nvPr/>
        </p:nvSpPr>
        <p:spPr>
          <a:xfrm>
            <a:off x="3393249" y="2678912"/>
            <a:ext cx="377027" cy="323165"/>
          </a:xfrm>
          <a:prstGeom prst="rect">
            <a:avLst/>
          </a:prstGeom>
          <a:noFill/>
          <a:ln>
            <a:noFill/>
          </a:ln>
        </p:spPr>
        <p:txBody>
          <a:bodyPr wrap="none" rtlCol="0">
            <a:spAutoFit/>
          </a:bodyPr>
          <a:lstStyle/>
          <a:p>
            <a:pPr algn="ctr"/>
            <a:r>
              <a:rPr lang="en-US" sz="750" b="1" dirty="0">
                <a:solidFill>
                  <a:prstClr val="black"/>
                </a:solidFill>
              </a:rPr>
              <a:t>May</a:t>
            </a:r>
          </a:p>
          <a:p>
            <a:pPr algn="ctr"/>
            <a:r>
              <a:rPr lang="en-US" sz="750" b="1" dirty="0">
                <a:solidFill>
                  <a:prstClr val="black"/>
                </a:solidFill>
              </a:rPr>
              <a:t>2020</a:t>
            </a:r>
            <a:endParaRPr lang="en-ZA" sz="750" b="1" dirty="0">
              <a:solidFill>
                <a:prstClr val="black"/>
              </a:solidFill>
            </a:endParaRPr>
          </a:p>
        </p:txBody>
      </p:sp>
      <p:sp>
        <p:nvSpPr>
          <p:cNvPr id="31" name="TextBox 30">
            <a:extLst>
              <a:ext uri="{FF2B5EF4-FFF2-40B4-BE49-F238E27FC236}">
                <a16:creationId xmlns:a16="http://schemas.microsoft.com/office/drawing/2014/main" xmlns="" id="{B68BFF65-3698-499A-942E-11C6ED8CC752}"/>
              </a:ext>
            </a:extLst>
          </p:cNvPr>
          <p:cNvSpPr txBox="1"/>
          <p:nvPr/>
        </p:nvSpPr>
        <p:spPr>
          <a:xfrm>
            <a:off x="3825297" y="2557418"/>
            <a:ext cx="377027" cy="438582"/>
          </a:xfrm>
          <a:prstGeom prst="rect">
            <a:avLst/>
          </a:prstGeom>
          <a:noFill/>
        </p:spPr>
        <p:txBody>
          <a:bodyPr wrap="none" rtlCol="0">
            <a:spAutoFit/>
          </a:bodyPr>
          <a:lstStyle/>
          <a:p>
            <a:pPr algn="ctr"/>
            <a:endParaRPr lang="en-US" sz="750" b="1" dirty="0">
              <a:solidFill>
                <a:prstClr val="black"/>
              </a:solidFill>
            </a:endParaRPr>
          </a:p>
          <a:p>
            <a:pPr algn="ctr"/>
            <a:r>
              <a:rPr lang="en-US" sz="750" b="1" dirty="0">
                <a:solidFill>
                  <a:prstClr val="black"/>
                </a:solidFill>
              </a:rPr>
              <a:t>Jun</a:t>
            </a:r>
          </a:p>
          <a:p>
            <a:pPr algn="ctr"/>
            <a:r>
              <a:rPr lang="en-US" sz="750" b="1" dirty="0">
                <a:solidFill>
                  <a:prstClr val="black"/>
                </a:solidFill>
              </a:rPr>
              <a:t>2020</a:t>
            </a:r>
            <a:endParaRPr lang="en-ZA" sz="750" b="1" dirty="0">
              <a:solidFill>
                <a:prstClr val="black"/>
              </a:solidFill>
            </a:endParaRPr>
          </a:p>
        </p:txBody>
      </p:sp>
      <p:sp>
        <p:nvSpPr>
          <p:cNvPr id="32" name="TextBox 31">
            <a:extLst>
              <a:ext uri="{FF2B5EF4-FFF2-40B4-BE49-F238E27FC236}">
                <a16:creationId xmlns:a16="http://schemas.microsoft.com/office/drawing/2014/main" xmlns="" id="{AA2F13CC-86D4-4DA5-823B-627C1B8BBAEB}"/>
              </a:ext>
            </a:extLst>
          </p:cNvPr>
          <p:cNvSpPr txBox="1"/>
          <p:nvPr/>
        </p:nvSpPr>
        <p:spPr>
          <a:xfrm>
            <a:off x="4257345" y="2678912"/>
            <a:ext cx="377027" cy="323165"/>
          </a:xfrm>
          <a:prstGeom prst="rect">
            <a:avLst/>
          </a:prstGeom>
          <a:noFill/>
        </p:spPr>
        <p:txBody>
          <a:bodyPr wrap="none" rtlCol="0">
            <a:spAutoFit/>
          </a:bodyPr>
          <a:lstStyle/>
          <a:p>
            <a:pPr algn="ctr"/>
            <a:r>
              <a:rPr lang="en-US" sz="750" b="1" dirty="0">
                <a:solidFill>
                  <a:prstClr val="black"/>
                </a:solidFill>
              </a:rPr>
              <a:t>Jul</a:t>
            </a:r>
          </a:p>
          <a:p>
            <a:pPr algn="ctr"/>
            <a:r>
              <a:rPr lang="en-US" sz="750" b="1" dirty="0">
                <a:solidFill>
                  <a:prstClr val="black"/>
                </a:solidFill>
              </a:rPr>
              <a:t>2020</a:t>
            </a:r>
            <a:endParaRPr lang="en-ZA" sz="750" b="1" dirty="0">
              <a:solidFill>
                <a:prstClr val="black"/>
              </a:solidFill>
            </a:endParaRPr>
          </a:p>
        </p:txBody>
      </p:sp>
      <p:sp>
        <p:nvSpPr>
          <p:cNvPr id="33" name="TextBox 32">
            <a:extLst>
              <a:ext uri="{FF2B5EF4-FFF2-40B4-BE49-F238E27FC236}">
                <a16:creationId xmlns:a16="http://schemas.microsoft.com/office/drawing/2014/main" xmlns="" id="{08D2D5A9-4710-44BB-AC53-09397E1979A6}"/>
              </a:ext>
            </a:extLst>
          </p:cNvPr>
          <p:cNvSpPr txBox="1"/>
          <p:nvPr/>
        </p:nvSpPr>
        <p:spPr>
          <a:xfrm>
            <a:off x="4649953" y="2678912"/>
            <a:ext cx="377027" cy="323165"/>
          </a:xfrm>
          <a:prstGeom prst="rect">
            <a:avLst/>
          </a:prstGeom>
          <a:noFill/>
        </p:spPr>
        <p:txBody>
          <a:bodyPr wrap="none" rtlCol="0">
            <a:spAutoFit/>
          </a:bodyPr>
          <a:lstStyle/>
          <a:p>
            <a:pPr algn="ctr"/>
            <a:r>
              <a:rPr lang="en-US" sz="750" b="1" dirty="0">
                <a:solidFill>
                  <a:prstClr val="black"/>
                </a:solidFill>
              </a:rPr>
              <a:t>Aug</a:t>
            </a:r>
          </a:p>
          <a:p>
            <a:pPr algn="ctr"/>
            <a:r>
              <a:rPr lang="en-US" sz="750" b="1" dirty="0">
                <a:solidFill>
                  <a:prstClr val="black"/>
                </a:solidFill>
              </a:rPr>
              <a:t>2020</a:t>
            </a:r>
            <a:endParaRPr lang="en-ZA" sz="750" b="1" dirty="0">
              <a:solidFill>
                <a:prstClr val="black"/>
              </a:solidFill>
            </a:endParaRPr>
          </a:p>
        </p:txBody>
      </p:sp>
      <p:sp>
        <p:nvSpPr>
          <p:cNvPr id="34" name="TextBox 33">
            <a:extLst>
              <a:ext uri="{FF2B5EF4-FFF2-40B4-BE49-F238E27FC236}">
                <a16:creationId xmlns:a16="http://schemas.microsoft.com/office/drawing/2014/main" xmlns="" id="{9DBFD034-18EE-4022-9628-419664377E83}"/>
              </a:ext>
            </a:extLst>
          </p:cNvPr>
          <p:cNvSpPr txBox="1"/>
          <p:nvPr/>
        </p:nvSpPr>
        <p:spPr>
          <a:xfrm>
            <a:off x="5109809" y="2678912"/>
            <a:ext cx="377027" cy="323165"/>
          </a:xfrm>
          <a:prstGeom prst="rect">
            <a:avLst/>
          </a:prstGeom>
          <a:noFill/>
        </p:spPr>
        <p:txBody>
          <a:bodyPr wrap="none" rtlCol="0">
            <a:spAutoFit/>
          </a:bodyPr>
          <a:lstStyle/>
          <a:p>
            <a:pPr algn="ctr"/>
            <a:r>
              <a:rPr lang="en-US" sz="750" b="1" dirty="0">
                <a:solidFill>
                  <a:prstClr val="black"/>
                </a:solidFill>
              </a:rPr>
              <a:t>Sep</a:t>
            </a:r>
          </a:p>
          <a:p>
            <a:pPr algn="ctr"/>
            <a:r>
              <a:rPr lang="en-US" sz="750" b="1" dirty="0">
                <a:solidFill>
                  <a:prstClr val="black"/>
                </a:solidFill>
              </a:rPr>
              <a:t>2020</a:t>
            </a:r>
            <a:endParaRPr lang="en-ZA" sz="750" b="1" dirty="0">
              <a:solidFill>
                <a:prstClr val="black"/>
              </a:solidFill>
            </a:endParaRPr>
          </a:p>
        </p:txBody>
      </p:sp>
      <p:sp>
        <p:nvSpPr>
          <p:cNvPr id="35" name="TextBox 34">
            <a:extLst>
              <a:ext uri="{FF2B5EF4-FFF2-40B4-BE49-F238E27FC236}">
                <a16:creationId xmlns:a16="http://schemas.microsoft.com/office/drawing/2014/main" xmlns="" id="{E8C939D5-2EBB-447D-B4EF-96CDE64473C9}"/>
              </a:ext>
            </a:extLst>
          </p:cNvPr>
          <p:cNvSpPr txBox="1"/>
          <p:nvPr/>
        </p:nvSpPr>
        <p:spPr>
          <a:xfrm>
            <a:off x="5540483" y="2700282"/>
            <a:ext cx="377027" cy="323165"/>
          </a:xfrm>
          <a:prstGeom prst="rect">
            <a:avLst/>
          </a:prstGeom>
          <a:noFill/>
        </p:spPr>
        <p:txBody>
          <a:bodyPr wrap="none" rtlCol="0">
            <a:spAutoFit/>
          </a:bodyPr>
          <a:lstStyle/>
          <a:p>
            <a:pPr algn="ctr"/>
            <a:r>
              <a:rPr lang="en-US" sz="750" b="1" dirty="0">
                <a:solidFill>
                  <a:prstClr val="black"/>
                </a:solidFill>
              </a:rPr>
              <a:t>Oct</a:t>
            </a:r>
          </a:p>
          <a:p>
            <a:pPr algn="ctr"/>
            <a:r>
              <a:rPr lang="en-US" sz="750" b="1" dirty="0">
                <a:solidFill>
                  <a:prstClr val="black"/>
                </a:solidFill>
              </a:rPr>
              <a:t>2020</a:t>
            </a:r>
            <a:endParaRPr lang="en-ZA" sz="750" b="1" dirty="0">
              <a:solidFill>
                <a:prstClr val="black"/>
              </a:solidFill>
            </a:endParaRPr>
          </a:p>
        </p:txBody>
      </p:sp>
      <p:sp>
        <p:nvSpPr>
          <p:cNvPr id="36" name="TextBox 35">
            <a:extLst>
              <a:ext uri="{FF2B5EF4-FFF2-40B4-BE49-F238E27FC236}">
                <a16:creationId xmlns:a16="http://schemas.microsoft.com/office/drawing/2014/main" xmlns="" id="{A8A2BB5E-2DE9-4206-AD0A-C6A91D29C259}"/>
              </a:ext>
            </a:extLst>
          </p:cNvPr>
          <p:cNvSpPr txBox="1"/>
          <p:nvPr/>
        </p:nvSpPr>
        <p:spPr>
          <a:xfrm>
            <a:off x="5973905" y="2678912"/>
            <a:ext cx="377027" cy="323165"/>
          </a:xfrm>
          <a:prstGeom prst="rect">
            <a:avLst/>
          </a:prstGeom>
          <a:noFill/>
        </p:spPr>
        <p:txBody>
          <a:bodyPr wrap="none" rtlCol="0">
            <a:spAutoFit/>
          </a:bodyPr>
          <a:lstStyle/>
          <a:p>
            <a:pPr algn="ctr"/>
            <a:r>
              <a:rPr lang="en-US" sz="750" b="1" dirty="0">
                <a:solidFill>
                  <a:prstClr val="black"/>
                </a:solidFill>
              </a:rPr>
              <a:t>Nov</a:t>
            </a:r>
          </a:p>
          <a:p>
            <a:pPr algn="ctr"/>
            <a:r>
              <a:rPr lang="en-US" sz="750" b="1" dirty="0">
                <a:solidFill>
                  <a:prstClr val="black"/>
                </a:solidFill>
              </a:rPr>
              <a:t>2020</a:t>
            </a:r>
            <a:endParaRPr lang="en-ZA" sz="750" b="1" dirty="0">
              <a:solidFill>
                <a:prstClr val="black"/>
              </a:solidFill>
            </a:endParaRPr>
          </a:p>
        </p:txBody>
      </p:sp>
      <p:sp>
        <p:nvSpPr>
          <p:cNvPr id="37" name="TextBox 36">
            <a:extLst>
              <a:ext uri="{FF2B5EF4-FFF2-40B4-BE49-F238E27FC236}">
                <a16:creationId xmlns:a16="http://schemas.microsoft.com/office/drawing/2014/main" xmlns="" id="{936E4DDC-9DE0-4F29-A9E6-EC53F05FEF33}"/>
              </a:ext>
            </a:extLst>
          </p:cNvPr>
          <p:cNvSpPr txBox="1"/>
          <p:nvPr/>
        </p:nvSpPr>
        <p:spPr>
          <a:xfrm>
            <a:off x="6351946" y="2678912"/>
            <a:ext cx="377027" cy="323165"/>
          </a:xfrm>
          <a:prstGeom prst="rect">
            <a:avLst/>
          </a:prstGeom>
          <a:noFill/>
        </p:spPr>
        <p:txBody>
          <a:bodyPr wrap="none" rtlCol="0">
            <a:spAutoFit/>
          </a:bodyPr>
          <a:lstStyle/>
          <a:p>
            <a:pPr algn="ctr"/>
            <a:r>
              <a:rPr lang="en-US" sz="750" b="1" dirty="0">
                <a:solidFill>
                  <a:prstClr val="black"/>
                </a:solidFill>
              </a:rPr>
              <a:t>Dec</a:t>
            </a:r>
          </a:p>
          <a:p>
            <a:pPr algn="ctr"/>
            <a:r>
              <a:rPr lang="en-US" sz="750" b="1" dirty="0">
                <a:solidFill>
                  <a:prstClr val="black"/>
                </a:solidFill>
              </a:rPr>
              <a:t>2020</a:t>
            </a:r>
            <a:endParaRPr lang="en-ZA" sz="750" b="1" dirty="0">
              <a:solidFill>
                <a:prstClr val="black"/>
              </a:solidFill>
            </a:endParaRPr>
          </a:p>
        </p:txBody>
      </p:sp>
      <p:sp>
        <p:nvSpPr>
          <p:cNvPr id="38" name="TextBox 37">
            <a:extLst>
              <a:ext uri="{FF2B5EF4-FFF2-40B4-BE49-F238E27FC236}">
                <a16:creationId xmlns:a16="http://schemas.microsoft.com/office/drawing/2014/main" xmlns="" id="{9DC0091C-1AEA-46A1-B2A8-A0843066137A}"/>
              </a:ext>
            </a:extLst>
          </p:cNvPr>
          <p:cNvSpPr txBox="1"/>
          <p:nvPr/>
        </p:nvSpPr>
        <p:spPr>
          <a:xfrm>
            <a:off x="6783994" y="2678912"/>
            <a:ext cx="377027" cy="323165"/>
          </a:xfrm>
          <a:prstGeom prst="rect">
            <a:avLst/>
          </a:prstGeom>
          <a:noFill/>
        </p:spPr>
        <p:txBody>
          <a:bodyPr wrap="none" rtlCol="0">
            <a:spAutoFit/>
          </a:bodyPr>
          <a:lstStyle/>
          <a:p>
            <a:pPr algn="ctr"/>
            <a:r>
              <a:rPr lang="en-US" sz="750" b="1" dirty="0">
                <a:solidFill>
                  <a:prstClr val="black"/>
                </a:solidFill>
              </a:rPr>
              <a:t>Jan</a:t>
            </a:r>
          </a:p>
          <a:p>
            <a:pPr algn="ctr"/>
            <a:r>
              <a:rPr lang="en-US" sz="750" b="1" dirty="0">
                <a:solidFill>
                  <a:prstClr val="black"/>
                </a:solidFill>
              </a:rPr>
              <a:t>2021</a:t>
            </a:r>
            <a:endParaRPr lang="en-ZA" sz="750" b="1" dirty="0">
              <a:solidFill>
                <a:prstClr val="black"/>
              </a:solidFill>
            </a:endParaRPr>
          </a:p>
        </p:txBody>
      </p:sp>
      <p:sp>
        <p:nvSpPr>
          <p:cNvPr id="39" name="TextBox 38">
            <a:extLst>
              <a:ext uri="{FF2B5EF4-FFF2-40B4-BE49-F238E27FC236}">
                <a16:creationId xmlns:a16="http://schemas.microsoft.com/office/drawing/2014/main" xmlns="" id="{EAA55A5C-3DB8-4E05-B9E2-099752F14217}"/>
              </a:ext>
            </a:extLst>
          </p:cNvPr>
          <p:cNvSpPr txBox="1"/>
          <p:nvPr/>
        </p:nvSpPr>
        <p:spPr>
          <a:xfrm>
            <a:off x="7216042" y="2678912"/>
            <a:ext cx="377027" cy="323165"/>
          </a:xfrm>
          <a:prstGeom prst="rect">
            <a:avLst/>
          </a:prstGeom>
          <a:noFill/>
        </p:spPr>
        <p:txBody>
          <a:bodyPr wrap="none" rtlCol="0">
            <a:spAutoFit/>
          </a:bodyPr>
          <a:lstStyle/>
          <a:p>
            <a:pPr algn="ctr"/>
            <a:r>
              <a:rPr lang="en-US" sz="750" b="1" dirty="0">
                <a:solidFill>
                  <a:prstClr val="black"/>
                </a:solidFill>
              </a:rPr>
              <a:t>Feb</a:t>
            </a:r>
          </a:p>
          <a:p>
            <a:pPr algn="ctr"/>
            <a:r>
              <a:rPr lang="en-US" sz="750" b="1" dirty="0">
                <a:solidFill>
                  <a:prstClr val="black"/>
                </a:solidFill>
              </a:rPr>
              <a:t>2021</a:t>
            </a:r>
            <a:endParaRPr lang="en-ZA" sz="750" b="1" dirty="0">
              <a:solidFill>
                <a:prstClr val="black"/>
              </a:solidFill>
            </a:endParaRPr>
          </a:p>
        </p:txBody>
      </p:sp>
      <p:sp>
        <p:nvSpPr>
          <p:cNvPr id="40" name="TextBox 39">
            <a:extLst>
              <a:ext uri="{FF2B5EF4-FFF2-40B4-BE49-F238E27FC236}">
                <a16:creationId xmlns:a16="http://schemas.microsoft.com/office/drawing/2014/main" xmlns="" id="{54F1333D-3300-40B2-91C7-FDA1D8171060}"/>
              </a:ext>
            </a:extLst>
          </p:cNvPr>
          <p:cNvSpPr txBox="1"/>
          <p:nvPr/>
        </p:nvSpPr>
        <p:spPr>
          <a:xfrm>
            <a:off x="7649454" y="2680117"/>
            <a:ext cx="377027" cy="323165"/>
          </a:xfrm>
          <a:prstGeom prst="rect">
            <a:avLst/>
          </a:prstGeom>
          <a:noFill/>
        </p:spPr>
        <p:txBody>
          <a:bodyPr wrap="none" rtlCol="0">
            <a:spAutoFit/>
          </a:bodyPr>
          <a:lstStyle/>
          <a:p>
            <a:pPr algn="ctr"/>
            <a:r>
              <a:rPr lang="en-US" sz="750" b="1" dirty="0">
                <a:solidFill>
                  <a:prstClr val="black"/>
                </a:solidFill>
              </a:rPr>
              <a:t>Mar</a:t>
            </a:r>
          </a:p>
          <a:p>
            <a:pPr algn="ctr"/>
            <a:r>
              <a:rPr lang="en-US" sz="750" b="1" dirty="0">
                <a:solidFill>
                  <a:prstClr val="black"/>
                </a:solidFill>
              </a:rPr>
              <a:t>2021</a:t>
            </a:r>
            <a:endParaRPr lang="en-ZA" sz="750" b="1" dirty="0">
              <a:solidFill>
                <a:prstClr val="black"/>
              </a:solidFill>
            </a:endParaRPr>
          </a:p>
        </p:txBody>
      </p:sp>
      <p:sp>
        <p:nvSpPr>
          <p:cNvPr id="41" name="TextBox 40">
            <a:extLst>
              <a:ext uri="{FF2B5EF4-FFF2-40B4-BE49-F238E27FC236}">
                <a16:creationId xmlns:a16="http://schemas.microsoft.com/office/drawing/2014/main" xmlns="" id="{6C8E56C2-7482-4D75-940E-6A8BBF17FD5B}"/>
              </a:ext>
            </a:extLst>
          </p:cNvPr>
          <p:cNvSpPr txBox="1"/>
          <p:nvPr/>
        </p:nvSpPr>
        <p:spPr>
          <a:xfrm>
            <a:off x="8082543" y="2678912"/>
            <a:ext cx="377027" cy="323165"/>
          </a:xfrm>
          <a:prstGeom prst="rect">
            <a:avLst/>
          </a:prstGeom>
          <a:noFill/>
        </p:spPr>
        <p:txBody>
          <a:bodyPr wrap="none" rtlCol="0">
            <a:spAutoFit/>
          </a:bodyPr>
          <a:lstStyle/>
          <a:p>
            <a:pPr algn="ctr"/>
            <a:r>
              <a:rPr lang="en-US" sz="750" b="1" dirty="0">
                <a:solidFill>
                  <a:prstClr val="black"/>
                </a:solidFill>
              </a:rPr>
              <a:t>Apr</a:t>
            </a:r>
          </a:p>
          <a:p>
            <a:pPr algn="ctr"/>
            <a:r>
              <a:rPr lang="en-US" sz="750" b="1" dirty="0">
                <a:solidFill>
                  <a:prstClr val="black"/>
                </a:solidFill>
              </a:rPr>
              <a:t>2021</a:t>
            </a:r>
            <a:endParaRPr lang="en-ZA" sz="750" b="1" dirty="0">
              <a:solidFill>
                <a:prstClr val="black"/>
              </a:solidFill>
            </a:endParaRPr>
          </a:p>
        </p:txBody>
      </p:sp>
      <p:sp>
        <p:nvSpPr>
          <p:cNvPr id="42" name="TextBox 41">
            <a:extLst>
              <a:ext uri="{FF2B5EF4-FFF2-40B4-BE49-F238E27FC236}">
                <a16:creationId xmlns:a16="http://schemas.microsoft.com/office/drawing/2014/main" xmlns="" id="{306E33EF-55B1-4A01-9AD6-EEBC2A5380DF}"/>
              </a:ext>
            </a:extLst>
          </p:cNvPr>
          <p:cNvSpPr txBox="1"/>
          <p:nvPr/>
        </p:nvSpPr>
        <p:spPr>
          <a:xfrm>
            <a:off x="8399823" y="754968"/>
            <a:ext cx="928649" cy="323165"/>
          </a:xfrm>
          <a:prstGeom prst="rect">
            <a:avLst/>
          </a:prstGeom>
          <a:solidFill>
            <a:schemeClr val="accent3">
              <a:lumMod val="60000"/>
              <a:lumOff val="40000"/>
            </a:schemeClr>
          </a:solidFill>
        </p:spPr>
        <p:txBody>
          <a:bodyPr wrap="square" rtlCol="0">
            <a:spAutoFit/>
          </a:bodyPr>
          <a:lstStyle/>
          <a:p>
            <a:pPr algn="ctr"/>
            <a:r>
              <a:rPr lang="en-US" sz="750" b="1" dirty="0">
                <a:solidFill>
                  <a:prstClr val="black"/>
                </a:solidFill>
              </a:rPr>
              <a:t>GETC</a:t>
            </a:r>
          </a:p>
          <a:p>
            <a:pPr algn="ctr"/>
            <a:r>
              <a:rPr lang="en-US" sz="750" dirty="0">
                <a:solidFill>
                  <a:prstClr val="black"/>
                </a:solidFill>
              </a:rPr>
              <a:t>Backlog Go-Live</a:t>
            </a:r>
            <a:endParaRPr lang="en-ZA" sz="750" dirty="0">
              <a:solidFill>
                <a:prstClr val="black"/>
              </a:solidFill>
            </a:endParaRPr>
          </a:p>
        </p:txBody>
      </p:sp>
      <p:sp>
        <p:nvSpPr>
          <p:cNvPr id="85" name="TextBox 84">
            <a:extLst>
              <a:ext uri="{FF2B5EF4-FFF2-40B4-BE49-F238E27FC236}">
                <a16:creationId xmlns:a16="http://schemas.microsoft.com/office/drawing/2014/main" xmlns="" id="{43193A82-B5AF-41A7-AA44-9DDE98FC9060}"/>
              </a:ext>
            </a:extLst>
          </p:cNvPr>
          <p:cNvSpPr txBox="1"/>
          <p:nvPr/>
        </p:nvSpPr>
        <p:spPr>
          <a:xfrm>
            <a:off x="7708111" y="3974495"/>
            <a:ext cx="990466" cy="323165"/>
          </a:xfrm>
          <a:prstGeom prst="rect">
            <a:avLst/>
          </a:prstGeom>
          <a:solidFill>
            <a:schemeClr val="accent6">
              <a:lumMod val="60000"/>
              <a:lumOff val="40000"/>
            </a:schemeClr>
          </a:solidFill>
        </p:spPr>
        <p:txBody>
          <a:bodyPr wrap="square" rtlCol="0">
            <a:spAutoFit/>
          </a:bodyPr>
          <a:lstStyle/>
          <a:p>
            <a:pPr algn="ctr"/>
            <a:r>
              <a:rPr lang="en-US" sz="750" b="1" dirty="0">
                <a:solidFill>
                  <a:prstClr val="black"/>
                </a:solidFill>
              </a:rPr>
              <a:t>NCV</a:t>
            </a:r>
          </a:p>
          <a:p>
            <a:pPr algn="ctr"/>
            <a:r>
              <a:rPr lang="en-US" sz="750" dirty="0">
                <a:solidFill>
                  <a:prstClr val="black"/>
                </a:solidFill>
              </a:rPr>
              <a:t>Backlog Day Zero</a:t>
            </a:r>
            <a:endParaRPr lang="en-ZA" sz="750" dirty="0">
              <a:solidFill>
                <a:prstClr val="black"/>
              </a:solidFill>
            </a:endParaRPr>
          </a:p>
        </p:txBody>
      </p:sp>
      <p:sp>
        <p:nvSpPr>
          <p:cNvPr id="86" name="TextBox 85">
            <a:extLst>
              <a:ext uri="{FF2B5EF4-FFF2-40B4-BE49-F238E27FC236}">
                <a16:creationId xmlns:a16="http://schemas.microsoft.com/office/drawing/2014/main" xmlns="" id="{0462CCDD-CEA5-4451-9615-FEB6B1D52A08}"/>
              </a:ext>
            </a:extLst>
          </p:cNvPr>
          <p:cNvSpPr txBox="1"/>
          <p:nvPr/>
        </p:nvSpPr>
        <p:spPr>
          <a:xfrm>
            <a:off x="8471832" y="4334535"/>
            <a:ext cx="928648" cy="323165"/>
          </a:xfrm>
          <a:prstGeom prst="rect">
            <a:avLst/>
          </a:prstGeom>
          <a:solidFill>
            <a:schemeClr val="accent6">
              <a:lumMod val="60000"/>
              <a:lumOff val="40000"/>
            </a:schemeClr>
          </a:solidFill>
        </p:spPr>
        <p:txBody>
          <a:bodyPr wrap="square" rtlCol="0">
            <a:spAutoFit/>
          </a:bodyPr>
          <a:lstStyle>
            <a:defPPr>
              <a:defRPr lang="en-US"/>
            </a:defPPr>
            <a:lvl1pPr algn="ctr">
              <a:defRPr sz="1000"/>
            </a:lvl1pPr>
          </a:lstStyle>
          <a:p>
            <a:r>
              <a:rPr lang="en-US" sz="750" b="1" dirty="0">
                <a:solidFill>
                  <a:prstClr val="black"/>
                </a:solidFill>
              </a:rPr>
              <a:t>NCV</a:t>
            </a:r>
            <a:r>
              <a:rPr lang="en-US" sz="750" dirty="0">
                <a:solidFill>
                  <a:prstClr val="black"/>
                </a:solidFill>
              </a:rPr>
              <a:t> </a:t>
            </a:r>
          </a:p>
          <a:p>
            <a:r>
              <a:rPr lang="en-US" sz="750" dirty="0">
                <a:solidFill>
                  <a:prstClr val="black"/>
                </a:solidFill>
              </a:rPr>
              <a:t>System Go - live</a:t>
            </a:r>
            <a:endParaRPr lang="en-ZA" sz="750" dirty="0">
              <a:solidFill>
                <a:prstClr val="black"/>
              </a:solidFill>
            </a:endParaRPr>
          </a:p>
        </p:txBody>
      </p:sp>
      <p:sp>
        <p:nvSpPr>
          <p:cNvPr id="101" name="TextBox 100">
            <a:extLst>
              <a:ext uri="{FF2B5EF4-FFF2-40B4-BE49-F238E27FC236}">
                <a16:creationId xmlns:a16="http://schemas.microsoft.com/office/drawing/2014/main" xmlns="" id="{056BF841-EF7A-4BF8-9691-BB7BE6B9D5F5}"/>
              </a:ext>
            </a:extLst>
          </p:cNvPr>
          <p:cNvSpPr txBox="1"/>
          <p:nvPr/>
        </p:nvSpPr>
        <p:spPr>
          <a:xfrm>
            <a:off x="5019372" y="4009628"/>
            <a:ext cx="1140748" cy="323165"/>
          </a:xfrm>
          <a:prstGeom prst="rect">
            <a:avLst/>
          </a:prstGeom>
          <a:solidFill>
            <a:schemeClr val="accent4">
              <a:lumMod val="60000"/>
              <a:lumOff val="40000"/>
            </a:schemeClr>
          </a:solidFill>
        </p:spPr>
        <p:txBody>
          <a:bodyPr wrap="square" rtlCol="0">
            <a:spAutoFit/>
          </a:bodyPr>
          <a:lstStyle/>
          <a:p>
            <a:pPr algn="ctr"/>
            <a:r>
              <a:rPr lang="en-US" sz="750" b="1" dirty="0">
                <a:solidFill>
                  <a:prstClr val="black"/>
                </a:solidFill>
              </a:rPr>
              <a:t>NATED Business Studies</a:t>
            </a:r>
            <a:r>
              <a:rPr lang="en-US" sz="750" dirty="0">
                <a:solidFill>
                  <a:prstClr val="black"/>
                </a:solidFill>
              </a:rPr>
              <a:t> </a:t>
            </a:r>
          </a:p>
          <a:p>
            <a:pPr algn="ctr"/>
            <a:r>
              <a:rPr lang="en-US" sz="750" dirty="0">
                <a:solidFill>
                  <a:prstClr val="black"/>
                </a:solidFill>
              </a:rPr>
              <a:t>Backlog Day Zero</a:t>
            </a:r>
            <a:endParaRPr lang="en-ZA" sz="750" dirty="0">
              <a:solidFill>
                <a:prstClr val="black"/>
              </a:solidFill>
            </a:endParaRPr>
          </a:p>
        </p:txBody>
      </p:sp>
      <p:sp>
        <p:nvSpPr>
          <p:cNvPr id="102" name="TextBox 101">
            <a:extLst>
              <a:ext uri="{FF2B5EF4-FFF2-40B4-BE49-F238E27FC236}">
                <a16:creationId xmlns:a16="http://schemas.microsoft.com/office/drawing/2014/main" xmlns="" id="{E76C5622-3D1F-4892-9F03-A3E3DEC814E3}"/>
              </a:ext>
            </a:extLst>
          </p:cNvPr>
          <p:cNvSpPr txBox="1"/>
          <p:nvPr/>
        </p:nvSpPr>
        <p:spPr>
          <a:xfrm>
            <a:off x="5632507" y="4441676"/>
            <a:ext cx="1103677" cy="323165"/>
          </a:xfrm>
          <a:prstGeom prst="rect">
            <a:avLst/>
          </a:prstGeom>
          <a:solidFill>
            <a:schemeClr val="accent4">
              <a:lumMod val="60000"/>
              <a:lumOff val="40000"/>
            </a:schemeClr>
          </a:solidFill>
        </p:spPr>
        <p:txBody>
          <a:bodyPr wrap="square" rtlCol="0">
            <a:spAutoFit/>
          </a:bodyPr>
          <a:lstStyle>
            <a:defPPr>
              <a:defRPr lang="en-US"/>
            </a:defPPr>
            <a:lvl1pPr algn="ctr">
              <a:defRPr sz="1000"/>
            </a:lvl1pPr>
          </a:lstStyle>
          <a:p>
            <a:r>
              <a:rPr lang="en-US" sz="750" b="1" dirty="0">
                <a:solidFill>
                  <a:prstClr val="black"/>
                </a:solidFill>
              </a:rPr>
              <a:t>NATED Business Studies</a:t>
            </a:r>
            <a:r>
              <a:rPr lang="en-US" sz="750" dirty="0">
                <a:solidFill>
                  <a:prstClr val="black"/>
                </a:solidFill>
              </a:rPr>
              <a:t> </a:t>
            </a:r>
          </a:p>
          <a:p>
            <a:r>
              <a:rPr lang="en-US" sz="750" dirty="0">
                <a:solidFill>
                  <a:prstClr val="black"/>
                </a:solidFill>
              </a:rPr>
              <a:t>New System Go - live</a:t>
            </a:r>
            <a:endParaRPr lang="en-ZA" sz="750" dirty="0">
              <a:solidFill>
                <a:prstClr val="black"/>
              </a:solidFill>
            </a:endParaRPr>
          </a:p>
        </p:txBody>
      </p:sp>
      <p:sp>
        <p:nvSpPr>
          <p:cNvPr id="115" name="Oval 114">
            <a:extLst>
              <a:ext uri="{FF2B5EF4-FFF2-40B4-BE49-F238E27FC236}">
                <a16:creationId xmlns:a16="http://schemas.microsoft.com/office/drawing/2014/main" xmlns="" id="{4638574B-0517-4FB9-A9BE-042DAF6610FD}"/>
              </a:ext>
            </a:extLst>
          </p:cNvPr>
          <p:cNvSpPr/>
          <p:nvPr/>
        </p:nvSpPr>
        <p:spPr>
          <a:xfrm>
            <a:off x="5531626" y="2592452"/>
            <a:ext cx="54000" cy="5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500" dirty="0">
              <a:solidFill>
                <a:prstClr val="white"/>
              </a:solidFill>
            </a:endParaRPr>
          </a:p>
        </p:txBody>
      </p:sp>
      <p:sp>
        <p:nvSpPr>
          <p:cNvPr id="119" name="Oval 118">
            <a:extLst>
              <a:ext uri="{FF2B5EF4-FFF2-40B4-BE49-F238E27FC236}">
                <a16:creationId xmlns:a16="http://schemas.microsoft.com/office/drawing/2014/main" xmlns="" id="{B25FB7E0-9F02-4A7C-AB0E-214336334F3F}"/>
              </a:ext>
            </a:extLst>
          </p:cNvPr>
          <p:cNvSpPr/>
          <p:nvPr/>
        </p:nvSpPr>
        <p:spPr>
          <a:xfrm>
            <a:off x="6538168" y="2515468"/>
            <a:ext cx="54000" cy="5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500" dirty="0">
              <a:solidFill>
                <a:prstClr val="white"/>
              </a:solidFill>
            </a:endParaRPr>
          </a:p>
        </p:txBody>
      </p:sp>
      <p:sp>
        <p:nvSpPr>
          <p:cNvPr id="125" name="Oval 124">
            <a:extLst>
              <a:ext uri="{FF2B5EF4-FFF2-40B4-BE49-F238E27FC236}">
                <a16:creationId xmlns:a16="http://schemas.microsoft.com/office/drawing/2014/main" xmlns="" id="{5CCB1A2E-0A95-4767-8147-F6D4F6FF4E93}"/>
              </a:ext>
            </a:extLst>
          </p:cNvPr>
          <p:cNvSpPr/>
          <p:nvPr/>
        </p:nvSpPr>
        <p:spPr>
          <a:xfrm>
            <a:off x="4843799" y="2963879"/>
            <a:ext cx="54000" cy="5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500" dirty="0">
              <a:solidFill>
                <a:prstClr val="white"/>
              </a:solidFill>
            </a:endParaRPr>
          </a:p>
        </p:txBody>
      </p:sp>
      <p:sp>
        <p:nvSpPr>
          <p:cNvPr id="134" name="TextBox 133">
            <a:extLst>
              <a:ext uri="{FF2B5EF4-FFF2-40B4-BE49-F238E27FC236}">
                <a16:creationId xmlns:a16="http://schemas.microsoft.com/office/drawing/2014/main" xmlns="" id="{5800271D-36A7-4974-9EB2-988A7E39F755}"/>
              </a:ext>
            </a:extLst>
          </p:cNvPr>
          <p:cNvSpPr txBox="1"/>
          <p:nvPr/>
        </p:nvSpPr>
        <p:spPr>
          <a:xfrm>
            <a:off x="5232541" y="1201316"/>
            <a:ext cx="1215611" cy="323165"/>
          </a:xfrm>
          <a:prstGeom prst="rect">
            <a:avLst/>
          </a:prstGeom>
          <a:solidFill>
            <a:schemeClr val="accent5">
              <a:lumMod val="60000"/>
              <a:lumOff val="40000"/>
            </a:schemeClr>
          </a:solidFill>
        </p:spPr>
        <p:txBody>
          <a:bodyPr wrap="square" rtlCol="0">
            <a:spAutoFit/>
          </a:bodyPr>
          <a:lstStyle/>
          <a:p>
            <a:pPr algn="ctr"/>
            <a:r>
              <a:rPr lang="en-US" sz="750" b="1" dirty="0">
                <a:solidFill>
                  <a:prstClr val="black"/>
                </a:solidFill>
              </a:rPr>
              <a:t>NATED Engineering Studies</a:t>
            </a:r>
            <a:endParaRPr lang="en-US" sz="750" dirty="0">
              <a:solidFill>
                <a:prstClr val="black"/>
              </a:solidFill>
            </a:endParaRPr>
          </a:p>
          <a:p>
            <a:pPr algn="ctr"/>
            <a:r>
              <a:rPr lang="en-US" sz="750" dirty="0">
                <a:solidFill>
                  <a:prstClr val="black"/>
                </a:solidFill>
              </a:rPr>
              <a:t>Backlog Day Zero</a:t>
            </a:r>
            <a:endParaRPr lang="en-ZA" sz="750" dirty="0">
              <a:solidFill>
                <a:prstClr val="black"/>
              </a:solidFill>
            </a:endParaRPr>
          </a:p>
        </p:txBody>
      </p:sp>
      <p:sp>
        <p:nvSpPr>
          <p:cNvPr id="135" name="TextBox 134">
            <a:extLst>
              <a:ext uri="{FF2B5EF4-FFF2-40B4-BE49-F238E27FC236}">
                <a16:creationId xmlns:a16="http://schemas.microsoft.com/office/drawing/2014/main" xmlns="" id="{B659B62C-B9DD-4C93-8734-B0DA3FED926C}"/>
              </a:ext>
            </a:extLst>
          </p:cNvPr>
          <p:cNvSpPr txBox="1"/>
          <p:nvPr/>
        </p:nvSpPr>
        <p:spPr>
          <a:xfrm>
            <a:off x="5905030" y="697260"/>
            <a:ext cx="1215610" cy="323165"/>
          </a:xfrm>
          <a:prstGeom prst="rect">
            <a:avLst/>
          </a:prstGeom>
          <a:solidFill>
            <a:schemeClr val="accent5">
              <a:lumMod val="60000"/>
              <a:lumOff val="40000"/>
            </a:schemeClr>
          </a:solidFill>
        </p:spPr>
        <p:txBody>
          <a:bodyPr wrap="square" rtlCol="0">
            <a:spAutoFit/>
          </a:bodyPr>
          <a:lstStyle>
            <a:defPPr>
              <a:defRPr lang="en-US"/>
            </a:defPPr>
            <a:lvl1pPr algn="ctr">
              <a:defRPr sz="1000"/>
            </a:lvl1pPr>
          </a:lstStyle>
          <a:p>
            <a:r>
              <a:rPr lang="en-US" sz="750" b="1" dirty="0">
                <a:solidFill>
                  <a:prstClr val="black"/>
                </a:solidFill>
              </a:rPr>
              <a:t>NATED Engineering Studies</a:t>
            </a:r>
            <a:endParaRPr lang="en-US" sz="750" dirty="0">
              <a:solidFill>
                <a:prstClr val="black"/>
              </a:solidFill>
            </a:endParaRPr>
          </a:p>
          <a:p>
            <a:r>
              <a:rPr lang="en-US" sz="750" dirty="0">
                <a:solidFill>
                  <a:prstClr val="black"/>
                </a:solidFill>
              </a:rPr>
              <a:t>New System Go - live</a:t>
            </a:r>
            <a:endParaRPr lang="en-ZA" sz="750" dirty="0">
              <a:solidFill>
                <a:prstClr val="black"/>
              </a:solidFill>
            </a:endParaRPr>
          </a:p>
        </p:txBody>
      </p:sp>
      <p:sp>
        <p:nvSpPr>
          <p:cNvPr id="136" name="Oval 135">
            <a:extLst>
              <a:ext uri="{FF2B5EF4-FFF2-40B4-BE49-F238E27FC236}">
                <a16:creationId xmlns:a16="http://schemas.microsoft.com/office/drawing/2014/main" xmlns="" id="{242B92A5-9271-4AAA-A6DE-605512C1FE6A}"/>
              </a:ext>
            </a:extLst>
          </p:cNvPr>
          <p:cNvSpPr/>
          <p:nvPr/>
        </p:nvSpPr>
        <p:spPr>
          <a:xfrm>
            <a:off x="4791968" y="2515468"/>
            <a:ext cx="54000" cy="5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500" dirty="0">
              <a:solidFill>
                <a:prstClr val="white"/>
              </a:solidFill>
            </a:endParaRPr>
          </a:p>
        </p:txBody>
      </p:sp>
      <p:sp>
        <p:nvSpPr>
          <p:cNvPr id="137" name="Oval 136">
            <a:extLst>
              <a:ext uri="{FF2B5EF4-FFF2-40B4-BE49-F238E27FC236}">
                <a16:creationId xmlns:a16="http://schemas.microsoft.com/office/drawing/2014/main" xmlns="" id="{E96EAC60-16B3-4A67-A333-EFF90283C0E5}"/>
              </a:ext>
            </a:extLst>
          </p:cNvPr>
          <p:cNvSpPr/>
          <p:nvPr/>
        </p:nvSpPr>
        <p:spPr>
          <a:xfrm>
            <a:off x="5064760" y="2964808"/>
            <a:ext cx="54000" cy="5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500" dirty="0">
              <a:solidFill>
                <a:prstClr val="white"/>
              </a:solidFill>
            </a:endParaRPr>
          </a:p>
        </p:txBody>
      </p:sp>
      <p:sp>
        <p:nvSpPr>
          <p:cNvPr id="143" name="Oval 142">
            <a:extLst>
              <a:ext uri="{FF2B5EF4-FFF2-40B4-BE49-F238E27FC236}">
                <a16:creationId xmlns:a16="http://schemas.microsoft.com/office/drawing/2014/main" xmlns="" id="{73FA8BFF-7E75-403F-832B-CF82CC2AD9D0}"/>
              </a:ext>
            </a:extLst>
          </p:cNvPr>
          <p:cNvSpPr/>
          <p:nvPr/>
        </p:nvSpPr>
        <p:spPr>
          <a:xfrm>
            <a:off x="8464376" y="2515468"/>
            <a:ext cx="54000" cy="5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500" dirty="0">
              <a:solidFill>
                <a:prstClr val="white"/>
              </a:solidFill>
            </a:endParaRPr>
          </a:p>
        </p:txBody>
      </p:sp>
      <p:sp>
        <p:nvSpPr>
          <p:cNvPr id="147" name="Oval 146">
            <a:extLst>
              <a:ext uri="{FF2B5EF4-FFF2-40B4-BE49-F238E27FC236}">
                <a16:creationId xmlns:a16="http://schemas.microsoft.com/office/drawing/2014/main" xmlns="" id="{923A7E82-1538-434D-B9FB-1BA2451973C9}"/>
              </a:ext>
            </a:extLst>
          </p:cNvPr>
          <p:cNvSpPr/>
          <p:nvPr/>
        </p:nvSpPr>
        <p:spPr>
          <a:xfrm>
            <a:off x="8240738" y="2965512"/>
            <a:ext cx="54000" cy="5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500" dirty="0">
              <a:solidFill>
                <a:prstClr val="white"/>
              </a:solidFill>
            </a:endParaRPr>
          </a:p>
        </p:txBody>
      </p:sp>
      <p:sp>
        <p:nvSpPr>
          <p:cNvPr id="149" name="Rectangle 148">
            <a:extLst>
              <a:ext uri="{FF2B5EF4-FFF2-40B4-BE49-F238E27FC236}">
                <a16:creationId xmlns:a16="http://schemas.microsoft.com/office/drawing/2014/main" xmlns="" id="{9237056C-7A09-4FBA-887F-F10F7924D469}"/>
              </a:ext>
            </a:extLst>
          </p:cNvPr>
          <p:cNvSpPr/>
          <p:nvPr/>
        </p:nvSpPr>
        <p:spPr>
          <a:xfrm>
            <a:off x="2091667" y="2673000"/>
            <a:ext cx="6467815" cy="281352"/>
          </a:xfrm>
          <a:prstGeom prst="rect">
            <a:avLst/>
          </a:prstGeom>
          <a:solidFill>
            <a:schemeClr val="accent6">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500" dirty="0">
              <a:solidFill>
                <a:prstClr val="white"/>
              </a:solidFill>
            </a:endParaRPr>
          </a:p>
        </p:txBody>
      </p:sp>
      <p:sp>
        <p:nvSpPr>
          <p:cNvPr id="152" name="Rectangle 151">
            <a:extLst>
              <a:ext uri="{FF2B5EF4-FFF2-40B4-BE49-F238E27FC236}">
                <a16:creationId xmlns:a16="http://schemas.microsoft.com/office/drawing/2014/main" xmlns="" id="{BDF43B20-E1FC-41C0-BCAC-E84B89C8D841}"/>
              </a:ext>
            </a:extLst>
          </p:cNvPr>
          <p:cNvSpPr/>
          <p:nvPr/>
        </p:nvSpPr>
        <p:spPr>
          <a:xfrm>
            <a:off x="483995" y="4875454"/>
            <a:ext cx="8916485" cy="50232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i="1" dirty="0">
                <a:solidFill>
                  <a:prstClr val="white"/>
                </a:solidFill>
              </a:rPr>
              <a:t>Backlog Day Zero planned to be two weeks before go-live of a qualification on the new system    </a:t>
            </a:r>
          </a:p>
          <a:p>
            <a:pPr algn="ctr"/>
            <a:r>
              <a:rPr lang="en-US" sz="1050" b="1" i="1" dirty="0">
                <a:solidFill>
                  <a:prstClr val="white"/>
                </a:solidFill>
              </a:rPr>
              <a:t>--- Data integrity checks and audit are done as part of migration to the new system, which  also serves as quality assurance---</a:t>
            </a:r>
            <a:endParaRPr lang="en-ZA" sz="1050" b="1" i="1" dirty="0">
              <a:solidFill>
                <a:prstClr val="white"/>
              </a:solidFill>
            </a:endParaRPr>
          </a:p>
        </p:txBody>
      </p:sp>
      <p:sp>
        <p:nvSpPr>
          <p:cNvPr id="60" name="TextBox 59">
            <a:extLst>
              <a:ext uri="{FF2B5EF4-FFF2-40B4-BE49-F238E27FC236}">
                <a16:creationId xmlns:a16="http://schemas.microsoft.com/office/drawing/2014/main" xmlns="" id="{2051C466-B96A-4D1A-8151-80057DE557CE}"/>
              </a:ext>
            </a:extLst>
          </p:cNvPr>
          <p:cNvSpPr txBox="1"/>
          <p:nvPr/>
        </p:nvSpPr>
        <p:spPr>
          <a:xfrm>
            <a:off x="7731864" y="1166183"/>
            <a:ext cx="948536" cy="323165"/>
          </a:xfrm>
          <a:prstGeom prst="rect">
            <a:avLst/>
          </a:prstGeom>
          <a:solidFill>
            <a:schemeClr val="accent3">
              <a:lumMod val="60000"/>
              <a:lumOff val="40000"/>
            </a:schemeClr>
          </a:solidFill>
        </p:spPr>
        <p:txBody>
          <a:bodyPr wrap="square" rtlCol="0">
            <a:spAutoFit/>
          </a:bodyPr>
          <a:lstStyle/>
          <a:p>
            <a:pPr algn="ctr"/>
            <a:r>
              <a:rPr lang="en-US" sz="750" b="1" dirty="0">
                <a:solidFill>
                  <a:prstClr val="black"/>
                </a:solidFill>
              </a:rPr>
              <a:t>GETC</a:t>
            </a:r>
          </a:p>
          <a:p>
            <a:pPr algn="ctr"/>
            <a:r>
              <a:rPr lang="en-US" sz="750" dirty="0">
                <a:solidFill>
                  <a:prstClr val="black"/>
                </a:solidFill>
              </a:rPr>
              <a:t>Backlog Day Zero</a:t>
            </a:r>
            <a:endParaRPr lang="en-ZA" sz="750" dirty="0">
              <a:solidFill>
                <a:prstClr val="black"/>
              </a:solidFill>
            </a:endParaRPr>
          </a:p>
        </p:txBody>
      </p:sp>
      <p:sp>
        <p:nvSpPr>
          <p:cNvPr id="73" name="TextBox 72">
            <a:extLst>
              <a:ext uri="{FF2B5EF4-FFF2-40B4-BE49-F238E27FC236}">
                <a16:creationId xmlns:a16="http://schemas.microsoft.com/office/drawing/2014/main" xmlns="" id="{9FCDA43A-E121-433A-B9D4-4A076DABD533}"/>
              </a:ext>
            </a:extLst>
          </p:cNvPr>
          <p:cNvSpPr txBox="1"/>
          <p:nvPr/>
        </p:nvSpPr>
        <p:spPr>
          <a:xfrm>
            <a:off x="6963986" y="3542447"/>
            <a:ext cx="1140350" cy="323165"/>
          </a:xfrm>
          <a:prstGeom prst="rect">
            <a:avLst/>
          </a:prstGeom>
          <a:solidFill>
            <a:schemeClr val="accent6">
              <a:lumMod val="60000"/>
              <a:lumOff val="40000"/>
            </a:schemeClr>
          </a:solidFill>
        </p:spPr>
        <p:txBody>
          <a:bodyPr wrap="square" rtlCol="0">
            <a:spAutoFit/>
          </a:bodyPr>
          <a:lstStyle>
            <a:defPPr>
              <a:defRPr lang="en-US"/>
            </a:defPPr>
            <a:lvl1pPr algn="ctr">
              <a:defRPr sz="1000"/>
            </a:lvl1pPr>
          </a:lstStyle>
          <a:p>
            <a:r>
              <a:rPr lang="en-US" sz="750" b="1" dirty="0">
                <a:solidFill>
                  <a:prstClr val="black"/>
                </a:solidFill>
              </a:rPr>
              <a:t>NCV</a:t>
            </a:r>
            <a:r>
              <a:rPr lang="en-US" sz="750" dirty="0">
                <a:solidFill>
                  <a:prstClr val="black"/>
                </a:solidFill>
              </a:rPr>
              <a:t> </a:t>
            </a:r>
          </a:p>
          <a:p>
            <a:r>
              <a:rPr lang="en-US" sz="750" dirty="0">
                <a:solidFill>
                  <a:prstClr val="black"/>
                </a:solidFill>
              </a:rPr>
              <a:t>Phase 1 Reduction</a:t>
            </a:r>
            <a:endParaRPr lang="en-ZA" sz="750" dirty="0">
              <a:solidFill>
                <a:prstClr val="black"/>
              </a:solidFill>
            </a:endParaRPr>
          </a:p>
        </p:txBody>
      </p:sp>
      <p:sp>
        <p:nvSpPr>
          <p:cNvPr id="74" name="TextBox 73">
            <a:extLst>
              <a:ext uri="{FF2B5EF4-FFF2-40B4-BE49-F238E27FC236}">
                <a16:creationId xmlns:a16="http://schemas.microsoft.com/office/drawing/2014/main" xmlns="" id="{F036B324-2D94-4521-B005-53D0CA373983}"/>
              </a:ext>
            </a:extLst>
          </p:cNvPr>
          <p:cNvSpPr txBox="1"/>
          <p:nvPr/>
        </p:nvSpPr>
        <p:spPr>
          <a:xfrm>
            <a:off x="4371300" y="3614455"/>
            <a:ext cx="1140748" cy="323165"/>
          </a:xfrm>
          <a:prstGeom prst="rect">
            <a:avLst/>
          </a:prstGeom>
          <a:solidFill>
            <a:schemeClr val="accent4">
              <a:lumMod val="60000"/>
              <a:lumOff val="40000"/>
            </a:schemeClr>
          </a:solidFill>
        </p:spPr>
        <p:txBody>
          <a:bodyPr wrap="square" rtlCol="0">
            <a:spAutoFit/>
          </a:bodyPr>
          <a:lstStyle>
            <a:defPPr>
              <a:defRPr lang="en-US"/>
            </a:defPPr>
            <a:lvl1pPr algn="ctr">
              <a:defRPr sz="1000"/>
            </a:lvl1pPr>
          </a:lstStyle>
          <a:p>
            <a:r>
              <a:rPr lang="en-US" sz="750" b="1" dirty="0">
                <a:solidFill>
                  <a:prstClr val="black"/>
                </a:solidFill>
              </a:rPr>
              <a:t>NATED Business Studies</a:t>
            </a:r>
            <a:r>
              <a:rPr lang="en-US" sz="750" dirty="0">
                <a:solidFill>
                  <a:prstClr val="black"/>
                </a:solidFill>
              </a:rPr>
              <a:t> </a:t>
            </a:r>
          </a:p>
          <a:p>
            <a:r>
              <a:rPr lang="en-US" sz="750" dirty="0">
                <a:solidFill>
                  <a:prstClr val="black"/>
                </a:solidFill>
              </a:rPr>
              <a:t>Phase 1 Reduction</a:t>
            </a:r>
            <a:endParaRPr lang="en-ZA" sz="750" dirty="0">
              <a:solidFill>
                <a:prstClr val="black"/>
              </a:solidFill>
            </a:endParaRPr>
          </a:p>
        </p:txBody>
      </p:sp>
      <p:sp>
        <p:nvSpPr>
          <p:cNvPr id="75" name="TextBox 74">
            <a:extLst>
              <a:ext uri="{FF2B5EF4-FFF2-40B4-BE49-F238E27FC236}">
                <a16:creationId xmlns:a16="http://schemas.microsoft.com/office/drawing/2014/main" xmlns="" id="{A97658A1-60B1-4269-AE4E-06A212B49B88}"/>
              </a:ext>
            </a:extLst>
          </p:cNvPr>
          <p:cNvSpPr txBox="1"/>
          <p:nvPr/>
        </p:nvSpPr>
        <p:spPr>
          <a:xfrm>
            <a:off x="4440453" y="1598231"/>
            <a:ext cx="1215611" cy="323165"/>
          </a:xfrm>
          <a:prstGeom prst="rect">
            <a:avLst/>
          </a:prstGeom>
          <a:solidFill>
            <a:schemeClr val="accent5">
              <a:lumMod val="60000"/>
              <a:lumOff val="40000"/>
            </a:schemeClr>
          </a:solidFill>
        </p:spPr>
        <p:txBody>
          <a:bodyPr wrap="square" rtlCol="0">
            <a:spAutoFit/>
          </a:bodyPr>
          <a:lstStyle>
            <a:defPPr>
              <a:defRPr lang="en-US"/>
            </a:defPPr>
            <a:lvl1pPr algn="ctr">
              <a:defRPr sz="1000"/>
            </a:lvl1pPr>
          </a:lstStyle>
          <a:p>
            <a:r>
              <a:rPr lang="en-US" sz="750" b="1" dirty="0">
                <a:solidFill>
                  <a:prstClr val="black"/>
                </a:solidFill>
              </a:rPr>
              <a:t>NATED Engineering Studies</a:t>
            </a:r>
            <a:endParaRPr lang="en-US" sz="750" dirty="0">
              <a:solidFill>
                <a:prstClr val="black"/>
              </a:solidFill>
            </a:endParaRPr>
          </a:p>
          <a:p>
            <a:r>
              <a:rPr lang="en-US" sz="750" dirty="0">
                <a:solidFill>
                  <a:prstClr val="black"/>
                </a:solidFill>
              </a:rPr>
              <a:t>Phase 1 Reduction</a:t>
            </a:r>
            <a:endParaRPr lang="en-ZA" sz="750" dirty="0">
              <a:solidFill>
                <a:prstClr val="black"/>
              </a:solidFill>
            </a:endParaRPr>
          </a:p>
        </p:txBody>
      </p:sp>
      <p:sp>
        <p:nvSpPr>
          <p:cNvPr id="76" name="TextBox 75">
            <a:extLst>
              <a:ext uri="{FF2B5EF4-FFF2-40B4-BE49-F238E27FC236}">
                <a16:creationId xmlns:a16="http://schemas.microsoft.com/office/drawing/2014/main" xmlns="" id="{C56B2975-8BDE-4C46-A058-0FFE92D3A895}"/>
              </a:ext>
            </a:extLst>
          </p:cNvPr>
          <p:cNvSpPr txBox="1"/>
          <p:nvPr/>
        </p:nvSpPr>
        <p:spPr>
          <a:xfrm>
            <a:off x="6905201" y="1565970"/>
            <a:ext cx="981228" cy="323165"/>
          </a:xfrm>
          <a:prstGeom prst="rect">
            <a:avLst/>
          </a:prstGeom>
          <a:solidFill>
            <a:schemeClr val="accent3">
              <a:lumMod val="60000"/>
              <a:lumOff val="40000"/>
            </a:schemeClr>
          </a:solidFill>
        </p:spPr>
        <p:txBody>
          <a:bodyPr wrap="square" rtlCol="0">
            <a:spAutoFit/>
          </a:bodyPr>
          <a:lstStyle/>
          <a:p>
            <a:pPr algn="ctr"/>
            <a:r>
              <a:rPr lang="en-US" sz="750" b="1" dirty="0">
                <a:solidFill>
                  <a:prstClr val="black"/>
                </a:solidFill>
              </a:rPr>
              <a:t>GETC</a:t>
            </a:r>
          </a:p>
          <a:p>
            <a:pPr algn="ctr"/>
            <a:r>
              <a:rPr lang="en-US" sz="750" dirty="0">
                <a:solidFill>
                  <a:prstClr val="black"/>
                </a:solidFill>
              </a:rPr>
              <a:t>Phase 1 Reduction</a:t>
            </a:r>
            <a:endParaRPr lang="en-ZA" sz="750" dirty="0">
              <a:solidFill>
                <a:prstClr val="black"/>
              </a:solidFill>
            </a:endParaRPr>
          </a:p>
        </p:txBody>
      </p:sp>
      <p:sp>
        <p:nvSpPr>
          <p:cNvPr id="90" name="Oval 89">
            <a:extLst>
              <a:ext uri="{FF2B5EF4-FFF2-40B4-BE49-F238E27FC236}">
                <a16:creationId xmlns:a16="http://schemas.microsoft.com/office/drawing/2014/main" xmlns="" id="{A53FB4C7-622E-4DB0-93BB-ABF0587CF33A}"/>
              </a:ext>
            </a:extLst>
          </p:cNvPr>
          <p:cNvSpPr/>
          <p:nvPr/>
        </p:nvSpPr>
        <p:spPr>
          <a:xfrm>
            <a:off x="4503936" y="2641476"/>
            <a:ext cx="54000" cy="5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500" dirty="0">
              <a:solidFill>
                <a:prstClr val="white"/>
              </a:solidFill>
            </a:endParaRPr>
          </a:p>
        </p:txBody>
      </p:sp>
      <p:cxnSp>
        <p:nvCxnSpPr>
          <p:cNvPr id="89" name="Connector: Elbow 88">
            <a:extLst>
              <a:ext uri="{FF2B5EF4-FFF2-40B4-BE49-F238E27FC236}">
                <a16:creationId xmlns:a16="http://schemas.microsoft.com/office/drawing/2014/main" xmlns="" id="{BFB73DCA-F9A2-4942-8D62-54779C8A9E20}"/>
              </a:ext>
            </a:extLst>
          </p:cNvPr>
          <p:cNvCxnSpPr>
            <a:cxnSpLocks/>
            <a:stCxn id="74" idx="0"/>
            <a:endCxn id="90" idx="5"/>
          </p:cNvCxnSpPr>
          <p:nvPr/>
        </p:nvCxnSpPr>
        <p:spPr>
          <a:xfrm rot="16200000" flipV="1">
            <a:off x="4282408" y="2955189"/>
            <a:ext cx="926887" cy="391646"/>
          </a:xfrm>
          <a:prstGeom prst="bentConnector3">
            <a:avLst>
              <a:gd name="adj1" fmla="val 50000"/>
            </a:avLst>
          </a:prstGeom>
          <a:ln>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2" name="Connector: Elbow 91">
            <a:extLst>
              <a:ext uri="{FF2B5EF4-FFF2-40B4-BE49-F238E27FC236}">
                <a16:creationId xmlns:a16="http://schemas.microsoft.com/office/drawing/2014/main" xmlns="" id="{94505876-31D2-4440-83A5-513A5CE7BF2D}"/>
              </a:ext>
            </a:extLst>
          </p:cNvPr>
          <p:cNvCxnSpPr>
            <a:cxnSpLocks/>
            <a:stCxn id="101" idx="0"/>
          </p:cNvCxnSpPr>
          <p:nvPr/>
        </p:nvCxnSpPr>
        <p:spPr>
          <a:xfrm rot="16200000" flipV="1">
            <a:off x="4756267" y="3176149"/>
            <a:ext cx="971153" cy="695806"/>
          </a:xfrm>
          <a:prstGeom prst="bentConnector3">
            <a:avLst>
              <a:gd name="adj1" fmla="val 96097"/>
            </a:avLst>
          </a:prstGeom>
          <a:ln>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6" name="Connector: Elbow 95">
            <a:extLst>
              <a:ext uri="{FF2B5EF4-FFF2-40B4-BE49-F238E27FC236}">
                <a16:creationId xmlns:a16="http://schemas.microsoft.com/office/drawing/2014/main" xmlns="" id="{6322BA2D-4D8B-4FCB-A3A4-F9E3755A1E35}"/>
              </a:ext>
            </a:extLst>
          </p:cNvPr>
          <p:cNvCxnSpPr>
            <a:cxnSpLocks/>
            <a:stCxn id="102" idx="0"/>
            <a:endCxn id="137" idx="6"/>
          </p:cNvCxnSpPr>
          <p:nvPr/>
        </p:nvCxnSpPr>
        <p:spPr>
          <a:xfrm rot="16200000" flipV="1">
            <a:off x="4926619" y="3183949"/>
            <a:ext cx="1449868" cy="1065586"/>
          </a:xfrm>
          <a:prstGeom prst="bentConnector2">
            <a:avLst/>
          </a:prstGeom>
          <a:ln>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8" name="Connector: Elbow 97">
            <a:extLst>
              <a:ext uri="{FF2B5EF4-FFF2-40B4-BE49-F238E27FC236}">
                <a16:creationId xmlns:a16="http://schemas.microsoft.com/office/drawing/2014/main" xmlns="" id="{FA6A9576-0839-46FB-9747-F8DE61F67B91}"/>
              </a:ext>
            </a:extLst>
          </p:cNvPr>
          <p:cNvCxnSpPr>
            <a:cxnSpLocks/>
            <a:stCxn id="75" idx="2"/>
            <a:endCxn id="136" idx="7"/>
          </p:cNvCxnSpPr>
          <p:nvPr/>
        </p:nvCxnSpPr>
        <p:spPr>
          <a:xfrm rot="5400000">
            <a:off x="4642170" y="2117287"/>
            <a:ext cx="601980" cy="210199"/>
          </a:xfrm>
          <a:prstGeom prst="bentConnector3">
            <a:avLst>
              <a:gd name="adj1" fmla="val 50000"/>
            </a:avLst>
          </a:prstGeom>
          <a:ln>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0" name="Oval 119">
            <a:extLst>
              <a:ext uri="{FF2B5EF4-FFF2-40B4-BE49-F238E27FC236}">
                <a16:creationId xmlns:a16="http://schemas.microsoft.com/office/drawing/2014/main" xmlns="" id="{8B00948A-4A5B-44FC-BE8A-9AA727292A09}"/>
              </a:ext>
            </a:extLst>
          </p:cNvPr>
          <p:cNvSpPr/>
          <p:nvPr/>
        </p:nvSpPr>
        <p:spPr>
          <a:xfrm>
            <a:off x="5224016" y="2587476"/>
            <a:ext cx="54000" cy="5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500" dirty="0">
              <a:solidFill>
                <a:prstClr val="white"/>
              </a:solidFill>
            </a:endParaRPr>
          </a:p>
        </p:txBody>
      </p:sp>
      <p:cxnSp>
        <p:nvCxnSpPr>
          <p:cNvPr id="105" name="Connector: Elbow 104">
            <a:extLst>
              <a:ext uri="{FF2B5EF4-FFF2-40B4-BE49-F238E27FC236}">
                <a16:creationId xmlns:a16="http://schemas.microsoft.com/office/drawing/2014/main" xmlns="" id="{7BE7DC3C-7B8B-44A2-AF13-4FDF73387A6A}"/>
              </a:ext>
            </a:extLst>
          </p:cNvPr>
          <p:cNvCxnSpPr>
            <a:cxnSpLocks/>
            <a:stCxn id="134" idx="2"/>
            <a:endCxn id="120" idx="0"/>
          </p:cNvCxnSpPr>
          <p:nvPr/>
        </p:nvCxnSpPr>
        <p:spPr>
          <a:xfrm rot="5400000">
            <a:off x="5014185" y="1761313"/>
            <a:ext cx="1062995" cy="589331"/>
          </a:xfrm>
          <a:prstGeom prst="bentConnector3">
            <a:avLst/>
          </a:prstGeom>
          <a:ln>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7" name="Connector: Elbow 106">
            <a:extLst>
              <a:ext uri="{FF2B5EF4-FFF2-40B4-BE49-F238E27FC236}">
                <a16:creationId xmlns:a16="http://schemas.microsoft.com/office/drawing/2014/main" xmlns="" id="{D9141DF8-9B9A-41CA-9550-970812CFAC49}"/>
              </a:ext>
            </a:extLst>
          </p:cNvPr>
          <p:cNvCxnSpPr>
            <a:cxnSpLocks/>
          </p:cNvCxnSpPr>
          <p:nvPr/>
        </p:nvCxnSpPr>
        <p:spPr>
          <a:xfrm rot="5400000">
            <a:off x="5176139" y="1356334"/>
            <a:ext cx="1599027" cy="927209"/>
          </a:xfrm>
          <a:prstGeom prst="bentConnector2">
            <a:avLst/>
          </a:prstGeom>
          <a:ln>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4" name="Oval 123">
            <a:extLst>
              <a:ext uri="{FF2B5EF4-FFF2-40B4-BE49-F238E27FC236}">
                <a16:creationId xmlns:a16="http://schemas.microsoft.com/office/drawing/2014/main" xmlns="" id="{215ED6F1-34A9-487A-9BA0-D6FF4F0274E5}"/>
              </a:ext>
            </a:extLst>
          </p:cNvPr>
          <p:cNvSpPr/>
          <p:nvPr/>
        </p:nvSpPr>
        <p:spPr>
          <a:xfrm>
            <a:off x="8176344" y="2587476"/>
            <a:ext cx="54000" cy="5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500" dirty="0">
              <a:solidFill>
                <a:prstClr val="white"/>
              </a:solidFill>
            </a:endParaRPr>
          </a:p>
        </p:txBody>
      </p:sp>
      <p:cxnSp>
        <p:nvCxnSpPr>
          <p:cNvPr id="110" name="Connector: Elbow 109">
            <a:extLst>
              <a:ext uri="{FF2B5EF4-FFF2-40B4-BE49-F238E27FC236}">
                <a16:creationId xmlns:a16="http://schemas.microsoft.com/office/drawing/2014/main" xmlns="" id="{43A83519-5782-4DA0-BA5A-52283EAE9AAE}"/>
              </a:ext>
            </a:extLst>
          </p:cNvPr>
          <p:cNvCxnSpPr>
            <a:cxnSpLocks/>
            <a:stCxn id="60" idx="2"/>
          </p:cNvCxnSpPr>
          <p:nvPr/>
        </p:nvCxnSpPr>
        <p:spPr>
          <a:xfrm rot="5400000">
            <a:off x="7657203" y="2008489"/>
            <a:ext cx="1068070" cy="29788"/>
          </a:xfrm>
          <a:prstGeom prst="bentConnector3">
            <a:avLst>
              <a:gd name="adj1" fmla="val 50000"/>
            </a:avLst>
          </a:prstGeom>
          <a:ln>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2" name="Connector: Elbow 111">
            <a:extLst>
              <a:ext uri="{FF2B5EF4-FFF2-40B4-BE49-F238E27FC236}">
                <a16:creationId xmlns:a16="http://schemas.microsoft.com/office/drawing/2014/main" xmlns="" id="{9929EE16-9616-40D3-88C1-669AE2EA48E6}"/>
              </a:ext>
            </a:extLst>
          </p:cNvPr>
          <p:cNvCxnSpPr>
            <a:cxnSpLocks/>
            <a:stCxn id="42" idx="2"/>
          </p:cNvCxnSpPr>
          <p:nvPr/>
        </p:nvCxnSpPr>
        <p:spPr>
          <a:xfrm rot="5400000">
            <a:off x="7943191" y="1594512"/>
            <a:ext cx="1437337" cy="404578"/>
          </a:xfrm>
          <a:prstGeom prst="bentConnector3">
            <a:avLst>
              <a:gd name="adj1" fmla="val 50000"/>
            </a:avLst>
          </a:prstGeom>
          <a:ln>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9" name="Oval 128">
            <a:extLst>
              <a:ext uri="{FF2B5EF4-FFF2-40B4-BE49-F238E27FC236}">
                <a16:creationId xmlns:a16="http://schemas.microsoft.com/office/drawing/2014/main" xmlns="" id="{BC2B54D8-465C-4F02-8992-250AB2AB7521}"/>
              </a:ext>
            </a:extLst>
          </p:cNvPr>
          <p:cNvSpPr/>
          <p:nvPr/>
        </p:nvSpPr>
        <p:spPr>
          <a:xfrm>
            <a:off x="6160120" y="2803500"/>
            <a:ext cx="54000" cy="5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500" dirty="0">
              <a:solidFill>
                <a:prstClr val="white"/>
              </a:solidFill>
            </a:endParaRPr>
          </a:p>
        </p:txBody>
      </p:sp>
      <p:sp>
        <p:nvSpPr>
          <p:cNvPr id="130" name="Oval 129">
            <a:extLst>
              <a:ext uri="{FF2B5EF4-FFF2-40B4-BE49-F238E27FC236}">
                <a16:creationId xmlns:a16="http://schemas.microsoft.com/office/drawing/2014/main" xmlns="" id="{77E4E9A4-DD02-4947-B3F2-A355CFB06060}"/>
              </a:ext>
            </a:extLst>
          </p:cNvPr>
          <p:cNvSpPr/>
          <p:nvPr/>
        </p:nvSpPr>
        <p:spPr>
          <a:xfrm>
            <a:off x="8464376" y="3019524"/>
            <a:ext cx="54000" cy="5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500" dirty="0">
              <a:solidFill>
                <a:prstClr val="white"/>
              </a:solidFill>
            </a:endParaRPr>
          </a:p>
        </p:txBody>
      </p:sp>
      <p:cxnSp>
        <p:nvCxnSpPr>
          <p:cNvPr id="114" name="Connector: Elbow 113">
            <a:extLst>
              <a:ext uri="{FF2B5EF4-FFF2-40B4-BE49-F238E27FC236}">
                <a16:creationId xmlns:a16="http://schemas.microsoft.com/office/drawing/2014/main" xmlns="" id="{EB2EE7D6-DB22-4702-9000-64CDACF3F920}"/>
              </a:ext>
            </a:extLst>
          </p:cNvPr>
          <p:cNvCxnSpPr>
            <a:cxnSpLocks/>
            <a:stCxn id="73" idx="0"/>
            <a:endCxn id="129" idx="6"/>
          </p:cNvCxnSpPr>
          <p:nvPr/>
        </p:nvCxnSpPr>
        <p:spPr>
          <a:xfrm rot="16200000" flipV="1">
            <a:off x="6518168" y="2526453"/>
            <a:ext cx="711947" cy="1320041"/>
          </a:xfrm>
          <a:prstGeom prst="bentConnector2">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Connector: Elbow 116">
            <a:extLst>
              <a:ext uri="{FF2B5EF4-FFF2-40B4-BE49-F238E27FC236}">
                <a16:creationId xmlns:a16="http://schemas.microsoft.com/office/drawing/2014/main" xmlns="" id="{3A9084C0-8125-48BA-8986-731E7E5F4AE8}"/>
              </a:ext>
            </a:extLst>
          </p:cNvPr>
          <p:cNvCxnSpPr>
            <a:cxnSpLocks/>
            <a:stCxn id="85" idx="0"/>
            <a:endCxn id="147" idx="3"/>
          </p:cNvCxnSpPr>
          <p:nvPr/>
        </p:nvCxnSpPr>
        <p:spPr>
          <a:xfrm rot="5400000" flipH="1" flipV="1">
            <a:off x="7744550" y="3470399"/>
            <a:ext cx="962891" cy="45302"/>
          </a:xfrm>
          <a:prstGeom prst="bentConnector3">
            <a:avLst>
              <a:gd name="adj1" fmla="val 50000"/>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1" name="Connector: Elbow 120">
            <a:extLst>
              <a:ext uri="{FF2B5EF4-FFF2-40B4-BE49-F238E27FC236}">
                <a16:creationId xmlns:a16="http://schemas.microsoft.com/office/drawing/2014/main" xmlns="" id="{A0A35BF9-8706-47A5-8C98-9E43ED079BCF}"/>
              </a:ext>
            </a:extLst>
          </p:cNvPr>
          <p:cNvCxnSpPr>
            <a:cxnSpLocks/>
            <a:stCxn id="86" idx="0"/>
            <a:endCxn id="130" idx="3"/>
          </p:cNvCxnSpPr>
          <p:nvPr/>
        </p:nvCxnSpPr>
        <p:spPr>
          <a:xfrm rot="16200000" flipV="1">
            <a:off x="8069761" y="3468140"/>
            <a:ext cx="1268919" cy="463872"/>
          </a:xfrm>
          <a:prstGeom prst="bentConnector3">
            <a:avLst>
              <a:gd name="adj1" fmla="val 50000"/>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3" name="TextBox 162">
            <a:extLst>
              <a:ext uri="{FF2B5EF4-FFF2-40B4-BE49-F238E27FC236}">
                <a16:creationId xmlns:a16="http://schemas.microsoft.com/office/drawing/2014/main" xmlns="" id="{8D72A00D-C76A-4047-A681-A5280D190FD1}"/>
              </a:ext>
            </a:extLst>
          </p:cNvPr>
          <p:cNvSpPr txBox="1"/>
          <p:nvPr/>
        </p:nvSpPr>
        <p:spPr>
          <a:xfrm>
            <a:off x="542987" y="1551949"/>
            <a:ext cx="1215611" cy="323165"/>
          </a:xfrm>
          <a:prstGeom prst="rect">
            <a:avLst/>
          </a:prstGeom>
          <a:solidFill>
            <a:schemeClr val="accent5">
              <a:lumMod val="60000"/>
              <a:lumOff val="40000"/>
            </a:schemeClr>
          </a:solidFill>
        </p:spPr>
        <p:txBody>
          <a:bodyPr wrap="square" rtlCol="0">
            <a:spAutoFit/>
          </a:bodyPr>
          <a:lstStyle>
            <a:defPPr>
              <a:defRPr lang="en-US"/>
            </a:defPPr>
            <a:lvl1pPr algn="ctr">
              <a:defRPr sz="1000"/>
            </a:lvl1pPr>
          </a:lstStyle>
          <a:p>
            <a:r>
              <a:rPr lang="en-US" sz="750" b="1" dirty="0">
                <a:solidFill>
                  <a:prstClr val="black"/>
                </a:solidFill>
              </a:rPr>
              <a:t>NATED Engineering Studies</a:t>
            </a:r>
            <a:endParaRPr lang="en-US" sz="750" dirty="0">
              <a:solidFill>
                <a:prstClr val="black"/>
              </a:solidFill>
            </a:endParaRPr>
          </a:p>
          <a:p>
            <a:r>
              <a:rPr lang="en-US" sz="750" dirty="0">
                <a:solidFill>
                  <a:prstClr val="black"/>
                </a:solidFill>
              </a:rPr>
              <a:t>Significant Reduction*</a:t>
            </a:r>
            <a:endParaRPr lang="en-ZA" sz="750" dirty="0">
              <a:solidFill>
                <a:prstClr val="black"/>
              </a:solidFill>
            </a:endParaRPr>
          </a:p>
        </p:txBody>
      </p:sp>
      <p:cxnSp>
        <p:nvCxnSpPr>
          <p:cNvPr id="165" name="Connector: Elbow 164">
            <a:extLst>
              <a:ext uri="{FF2B5EF4-FFF2-40B4-BE49-F238E27FC236}">
                <a16:creationId xmlns:a16="http://schemas.microsoft.com/office/drawing/2014/main" xmlns="" id="{2E634781-9BD7-4CA3-9B3B-83D34B703F62}"/>
              </a:ext>
            </a:extLst>
          </p:cNvPr>
          <p:cNvCxnSpPr>
            <a:stCxn id="76" idx="2"/>
            <a:endCxn id="119" idx="7"/>
          </p:cNvCxnSpPr>
          <p:nvPr/>
        </p:nvCxnSpPr>
        <p:spPr>
          <a:xfrm rot="5400000">
            <a:off x="6672918" y="1800478"/>
            <a:ext cx="634241" cy="811555"/>
          </a:xfrm>
          <a:prstGeom prst="bentConnector3">
            <a:avLst/>
          </a:prstGeom>
          <a:ln>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6" name="TextBox 165">
            <a:extLst>
              <a:ext uri="{FF2B5EF4-FFF2-40B4-BE49-F238E27FC236}">
                <a16:creationId xmlns:a16="http://schemas.microsoft.com/office/drawing/2014/main" xmlns="" id="{A0A9F592-923C-407A-A372-889066CC24A6}"/>
              </a:ext>
            </a:extLst>
          </p:cNvPr>
          <p:cNvSpPr txBox="1"/>
          <p:nvPr/>
        </p:nvSpPr>
        <p:spPr>
          <a:xfrm>
            <a:off x="542987" y="2070162"/>
            <a:ext cx="1215611" cy="323165"/>
          </a:xfrm>
          <a:prstGeom prst="rect">
            <a:avLst/>
          </a:prstGeom>
          <a:solidFill>
            <a:schemeClr val="accent3">
              <a:lumMod val="60000"/>
              <a:lumOff val="40000"/>
            </a:schemeClr>
          </a:solidFill>
        </p:spPr>
        <p:txBody>
          <a:bodyPr wrap="square" rtlCol="0">
            <a:spAutoFit/>
          </a:bodyPr>
          <a:lstStyle/>
          <a:p>
            <a:pPr algn="ctr"/>
            <a:r>
              <a:rPr lang="en-US" sz="750" b="1" dirty="0">
                <a:solidFill>
                  <a:prstClr val="black"/>
                </a:solidFill>
              </a:rPr>
              <a:t>GETC</a:t>
            </a:r>
          </a:p>
          <a:p>
            <a:pPr algn="ctr"/>
            <a:r>
              <a:rPr lang="en-US" sz="750" dirty="0">
                <a:solidFill>
                  <a:prstClr val="black"/>
                </a:solidFill>
              </a:rPr>
              <a:t>Significant Reduction*</a:t>
            </a:r>
            <a:endParaRPr lang="en-ZA" sz="750" dirty="0">
              <a:solidFill>
                <a:prstClr val="black"/>
              </a:solidFill>
            </a:endParaRPr>
          </a:p>
        </p:txBody>
      </p:sp>
      <p:sp>
        <p:nvSpPr>
          <p:cNvPr id="169" name="TextBox 168">
            <a:extLst>
              <a:ext uri="{FF2B5EF4-FFF2-40B4-BE49-F238E27FC236}">
                <a16:creationId xmlns:a16="http://schemas.microsoft.com/office/drawing/2014/main" xmlns="" id="{FF6A26A2-5C67-4DC6-8244-193CDC507EF9}"/>
              </a:ext>
            </a:extLst>
          </p:cNvPr>
          <p:cNvSpPr txBox="1"/>
          <p:nvPr/>
        </p:nvSpPr>
        <p:spPr>
          <a:xfrm>
            <a:off x="490712" y="3217540"/>
            <a:ext cx="1267886" cy="323165"/>
          </a:xfrm>
          <a:prstGeom prst="rect">
            <a:avLst/>
          </a:prstGeom>
          <a:solidFill>
            <a:schemeClr val="accent4">
              <a:lumMod val="60000"/>
              <a:lumOff val="40000"/>
            </a:schemeClr>
          </a:solidFill>
        </p:spPr>
        <p:txBody>
          <a:bodyPr wrap="square" rtlCol="0">
            <a:spAutoFit/>
          </a:bodyPr>
          <a:lstStyle>
            <a:defPPr>
              <a:defRPr lang="en-US"/>
            </a:defPPr>
            <a:lvl1pPr algn="ctr">
              <a:defRPr sz="1000"/>
            </a:lvl1pPr>
          </a:lstStyle>
          <a:p>
            <a:r>
              <a:rPr lang="en-US" sz="750" b="1" dirty="0">
                <a:solidFill>
                  <a:prstClr val="black"/>
                </a:solidFill>
              </a:rPr>
              <a:t>NATED Business Studies</a:t>
            </a:r>
            <a:r>
              <a:rPr lang="en-US" sz="750" dirty="0">
                <a:solidFill>
                  <a:prstClr val="black"/>
                </a:solidFill>
              </a:rPr>
              <a:t> </a:t>
            </a:r>
          </a:p>
          <a:p>
            <a:r>
              <a:rPr lang="en-US" sz="750" dirty="0">
                <a:solidFill>
                  <a:prstClr val="black"/>
                </a:solidFill>
              </a:rPr>
              <a:t>Significant Reduction*</a:t>
            </a:r>
            <a:endParaRPr lang="en-ZA" sz="750" dirty="0">
              <a:solidFill>
                <a:prstClr val="black"/>
              </a:solidFill>
            </a:endParaRPr>
          </a:p>
        </p:txBody>
      </p:sp>
      <p:sp>
        <p:nvSpPr>
          <p:cNvPr id="170" name="TextBox 169">
            <a:extLst>
              <a:ext uri="{FF2B5EF4-FFF2-40B4-BE49-F238E27FC236}">
                <a16:creationId xmlns:a16="http://schemas.microsoft.com/office/drawing/2014/main" xmlns="" id="{E5B00A74-157A-4502-8FA4-AB9C06AB4FF9}"/>
              </a:ext>
            </a:extLst>
          </p:cNvPr>
          <p:cNvSpPr txBox="1"/>
          <p:nvPr/>
        </p:nvSpPr>
        <p:spPr>
          <a:xfrm>
            <a:off x="463427" y="3649588"/>
            <a:ext cx="1267886" cy="323165"/>
          </a:xfrm>
          <a:prstGeom prst="rect">
            <a:avLst/>
          </a:prstGeom>
          <a:solidFill>
            <a:schemeClr val="accent6">
              <a:lumMod val="60000"/>
              <a:lumOff val="40000"/>
            </a:schemeClr>
          </a:solidFill>
        </p:spPr>
        <p:txBody>
          <a:bodyPr wrap="square" rtlCol="0">
            <a:spAutoFit/>
          </a:bodyPr>
          <a:lstStyle>
            <a:defPPr>
              <a:defRPr lang="en-US"/>
            </a:defPPr>
            <a:lvl1pPr algn="ctr">
              <a:defRPr sz="1000"/>
            </a:lvl1pPr>
          </a:lstStyle>
          <a:p>
            <a:r>
              <a:rPr lang="en-US" sz="750" b="1" dirty="0">
                <a:solidFill>
                  <a:prstClr val="black"/>
                </a:solidFill>
              </a:rPr>
              <a:t>NCV</a:t>
            </a:r>
            <a:r>
              <a:rPr lang="en-US" sz="750" dirty="0">
                <a:solidFill>
                  <a:prstClr val="black"/>
                </a:solidFill>
              </a:rPr>
              <a:t> </a:t>
            </a:r>
          </a:p>
          <a:p>
            <a:r>
              <a:rPr lang="en-US" sz="750" dirty="0">
                <a:solidFill>
                  <a:prstClr val="black"/>
                </a:solidFill>
              </a:rPr>
              <a:t>Significant  Reduction*</a:t>
            </a:r>
            <a:endParaRPr lang="en-ZA" sz="750" dirty="0">
              <a:solidFill>
                <a:prstClr val="black"/>
              </a:solidFill>
            </a:endParaRPr>
          </a:p>
        </p:txBody>
      </p:sp>
      <p:cxnSp>
        <p:nvCxnSpPr>
          <p:cNvPr id="173" name="Straight Arrow Connector 172">
            <a:extLst>
              <a:ext uri="{FF2B5EF4-FFF2-40B4-BE49-F238E27FC236}">
                <a16:creationId xmlns:a16="http://schemas.microsoft.com/office/drawing/2014/main" xmlns="" id="{89B8314F-33A0-4116-9176-47825FAC80D6}"/>
              </a:ext>
            </a:extLst>
          </p:cNvPr>
          <p:cNvCxnSpPr>
            <a:cxnSpLocks/>
          </p:cNvCxnSpPr>
          <p:nvPr/>
        </p:nvCxnSpPr>
        <p:spPr>
          <a:xfrm>
            <a:off x="4238141" y="1431073"/>
            <a:ext cx="20568" cy="2650563"/>
          </a:xfrm>
          <a:prstGeom prst="straightConnector1">
            <a:avLst/>
          </a:prstGeom>
          <a:ln>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184" name="Oval 183">
            <a:extLst>
              <a:ext uri="{FF2B5EF4-FFF2-40B4-BE49-F238E27FC236}">
                <a16:creationId xmlns:a16="http://schemas.microsoft.com/office/drawing/2014/main" xmlns="" id="{2838E413-5184-4D47-BC58-1DCC3A16FB05}"/>
              </a:ext>
            </a:extLst>
          </p:cNvPr>
          <p:cNvSpPr/>
          <p:nvPr/>
        </p:nvSpPr>
        <p:spPr>
          <a:xfrm>
            <a:off x="4143896" y="2713484"/>
            <a:ext cx="161861" cy="195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cxnSp>
        <p:nvCxnSpPr>
          <p:cNvPr id="186" name="Connector: Elbow 185">
            <a:extLst>
              <a:ext uri="{FF2B5EF4-FFF2-40B4-BE49-F238E27FC236}">
                <a16:creationId xmlns:a16="http://schemas.microsoft.com/office/drawing/2014/main" xmlns="" id="{23AC5F54-6019-4D65-853A-3A741C3F9FFB}"/>
              </a:ext>
            </a:extLst>
          </p:cNvPr>
          <p:cNvCxnSpPr>
            <a:cxnSpLocks/>
            <a:stCxn id="170" idx="3"/>
            <a:endCxn id="184" idx="4"/>
          </p:cNvCxnSpPr>
          <p:nvPr/>
        </p:nvCxnSpPr>
        <p:spPr>
          <a:xfrm flipV="1">
            <a:off x="1731313" y="2908532"/>
            <a:ext cx="2493514" cy="902639"/>
          </a:xfrm>
          <a:prstGeom prst="bentConnector2">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9" name="Connector: Elbow 188">
            <a:extLst>
              <a:ext uri="{FF2B5EF4-FFF2-40B4-BE49-F238E27FC236}">
                <a16:creationId xmlns:a16="http://schemas.microsoft.com/office/drawing/2014/main" xmlns="" id="{5E6E0019-DC4C-4BD8-80EF-6A1767F872D9}"/>
              </a:ext>
            </a:extLst>
          </p:cNvPr>
          <p:cNvCxnSpPr>
            <a:stCxn id="163" idx="3"/>
            <a:endCxn id="184" idx="0"/>
          </p:cNvCxnSpPr>
          <p:nvPr/>
        </p:nvCxnSpPr>
        <p:spPr>
          <a:xfrm>
            <a:off x="1758598" y="1713532"/>
            <a:ext cx="2466229" cy="999952"/>
          </a:xfrm>
          <a:prstGeom prst="bentConnector2">
            <a:avLst/>
          </a:prstGeom>
          <a:ln>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3" name="Connector: Elbow 192">
            <a:extLst>
              <a:ext uri="{FF2B5EF4-FFF2-40B4-BE49-F238E27FC236}">
                <a16:creationId xmlns:a16="http://schemas.microsoft.com/office/drawing/2014/main" xmlns="" id="{47E331A4-7BBD-44D4-B394-1B2C86FDD842}"/>
              </a:ext>
            </a:extLst>
          </p:cNvPr>
          <p:cNvCxnSpPr>
            <a:stCxn id="166" idx="3"/>
            <a:endCxn id="184" idx="0"/>
          </p:cNvCxnSpPr>
          <p:nvPr/>
        </p:nvCxnSpPr>
        <p:spPr>
          <a:xfrm>
            <a:off x="1758598" y="2231745"/>
            <a:ext cx="2466229" cy="481739"/>
          </a:xfrm>
          <a:prstGeom prst="bentConnector2">
            <a:avLst/>
          </a:prstGeom>
          <a:ln>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5" name="Connector: Elbow 194">
            <a:extLst>
              <a:ext uri="{FF2B5EF4-FFF2-40B4-BE49-F238E27FC236}">
                <a16:creationId xmlns:a16="http://schemas.microsoft.com/office/drawing/2014/main" xmlns="" id="{18B0CB97-83B0-4BC1-B6C5-F9C96CDB8382}"/>
              </a:ext>
            </a:extLst>
          </p:cNvPr>
          <p:cNvCxnSpPr>
            <a:stCxn id="169" idx="3"/>
            <a:endCxn id="184" idx="4"/>
          </p:cNvCxnSpPr>
          <p:nvPr/>
        </p:nvCxnSpPr>
        <p:spPr>
          <a:xfrm flipV="1">
            <a:off x="1758598" y="2908532"/>
            <a:ext cx="2466229" cy="470591"/>
          </a:xfrm>
          <a:prstGeom prst="bentConnector2">
            <a:avLst/>
          </a:prstGeom>
          <a:ln>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97" name="Rectangle 196">
            <a:extLst>
              <a:ext uri="{FF2B5EF4-FFF2-40B4-BE49-F238E27FC236}">
                <a16:creationId xmlns:a16="http://schemas.microsoft.com/office/drawing/2014/main" xmlns="" id="{F2CE5FC8-BD01-4A97-A692-7882C7368E1C}"/>
              </a:ext>
            </a:extLst>
          </p:cNvPr>
          <p:cNvSpPr/>
          <p:nvPr/>
        </p:nvSpPr>
        <p:spPr>
          <a:xfrm>
            <a:off x="463427" y="4257196"/>
            <a:ext cx="1267886" cy="461665"/>
          </a:xfrm>
          <a:prstGeom prst="rect">
            <a:avLst/>
          </a:prstGeom>
        </p:spPr>
        <p:txBody>
          <a:bodyPr wrap="square">
            <a:spAutoFit/>
          </a:bodyPr>
          <a:lstStyle/>
          <a:p>
            <a:pPr algn="ctr"/>
            <a:r>
              <a:rPr lang="en-US" sz="800" b="1" i="1" dirty="0"/>
              <a:t>*  Significant Reduction target is approximately 80% of currently identified</a:t>
            </a:r>
            <a:endParaRPr lang="en-ZA" sz="800" b="1" i="1" dirty="0"/>
          </a:p>
        </p:txBody>
      </p:sp>
    </p:spTree>
    <p:extLst>
      <p:ext uri="{BB962C8B-B14F-4D97-AF65-F5344CB8AC3E}">
        <p14:creationId xmlns:p14="http://schemas.microsoft.com/office/powerpoint/2010/main" xmlns="" val="290980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0B527B7-9761-452B-AEAE-A61EBD7CA8FE}"/>
              </a:ext>
            </a:extLst>
          </p:cNvPr>
          <p:cNvSpPr/>
          <p:nvPr/>
        </p:nvSpPr>
        <p:spPr>
          <a:xfrm>
            <a:off x="183456" y="1045086"/>
            <a:ext cx="2769705" cy="48005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rgbClr val="000000"/>
                </a:solidFill>
              </a:rPr>
              <a:t>GETC</a:t>
            </a:r>
            <a:endParaRPr lang="en-ZA" sz="1200" b="1" dirty="0">
              <a:solidFill>
                <a:srgbClr val="000000"/>
              </a:solidFill>
            </a:endParaRPr>
          </a:p>
        </p:txBody>
      </p:sp>
      <p:sp>
        <p:nvSpPr>
          <p:cNvPr id="81" name="Rectangle 80">
            <a:extLst>
              <a:ext uri="{FF2B5EF4-FFF2-40B4-BE49-F238E27FC236}">
                <a16:creationId xmlns:a16="http://schemas.microsoft.com/office/drawing/2014/main" xmlns="" id="{4C950EC6-A0E3-4DC8-AFA3-78F56756DAC9}"/>
              </a:ext>
            </a:extLst>
          </p:cNvPr>
          <p:cNvSpPr/>
          <p:nvPr/>
        </p:nvSpPr>
        <p:spPr>
          <a:xfrm>
            <a:off x="7663190" y="990518"/>
            <a:ext cx="2413826" cy="3397749"/>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80" name="Rectangle 79">
            <a:extLst>
              <a:ext uri="{FF2B5EF4-FFF2-40B4-BE49-F238E27FC236}">
                <a16:creationId xmlns:a16="http://schemas.microsoft.com/office/drawing/2014/main" xmlns="" id="{2555103D-FE81-4A2D-AFB9-CDDB2E339375}"/>
              </a:ext>
            </a:extLst>
          </p:cNvPr>
          <p:cNvSpPr/>
          <p:nvPr/>
        </p:nvSpPr>
        <p:spPr>
          <a:xfrm>
            <a:off x="5444680" y="975327"/>
            <a:ext cx="2251355" cy="3397749"/>
          </a:xfrm>
          <a:prstGeom prst="rect">
            <a:avLst/>
          </a:prstGeom>
          <a:solidFill>
            <a:srgbClr val="FFFF99">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79" name="Rectangle 78">
            <a:extLst>
              <a:ext uri="{FF2B5EF4-FFF2-40B4-BE49-F238E27FC236}">
                <a16:creationId xmlns:a16="http://schemas.microsoft.com/office/drawing/2014/main" xmlns="" id="{09C7DFD3-9187-4E9A-9E80-0907A3217678}"/>
              </a:ext>
            </a:extLst>
          </p:cNvPr>
          <p:cNvSpPr/>
          <p:nvPr/>
        </p:nvSpPr>
        <p:spPr>
          <a:xfrm>
            <a:off x="3258575" y="1018413"/>
            <a:ext cx="2162146" cy="3397749"/>
          </a:xfrm>
          <a:prstGeom prst="rect">
            <a:avLst/>
          </a:prstGeom>
          <a:solidFill>
            <a:srgbClr val="FFFF9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4" name="Title 3"/>
          <p:cNvSpPr>
            <a:spLocks noGrp="1"/>
          </p:cNvSpPr>
          <p:nvPr>
            <p:ph type="title"/>
          </p:nvPr>
        </p:nvSpPr>
        <p:spPr/>
        <p:txBody>
          <a:bodyPr/>
          <a:lstStyle/>
          <a:p>
            <a:r>
              <a:rPr lang="en-US" dirty="0"/>
              <a:t>Milestone Planning: GETC</a:t>
            </a:r>
          </a:p>
        </p:txBody>
      </p:sp>
      <p:cxnSp>
        <p:nvCxnSpPr>
          <p:cNvPr id="9" name="Straight Connector 8">
            <a:extLst>
              <a:ext uri="{FF2B5EF4-FFF2-40B4-BE49-F238E27FC236}">
                <a16:creationId xmlns:a16="http://schemas.microsoft.com/office/drawing/2014/main" xmlns="" id="{FC09B08D-F87B-46C4-BA18-21875ABDFA60}"/>
              </a:ext>
            </a:extLst>
          </p:cNvPr>
          <p:cNvCxnSpPr/>
          <p:nvPr/>
        </p:nvCxnSpPr>
        <p:spPr>
          <a:xfrm>
            <a:off x="3279800"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xmlns="" id="{503749F2-023F-45B9-94D6-93C0B48785B1}"/>
              </a:ext>
            </a:extLst>
          </p:cNvPr>
          <p:cNvCxnSpPr/>
          <p:nvPr/>
        </p:nvCxnSpPr>
        <p:spPr>
          <a:xfrm>
            <a:off x="3711848"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xmlns="" id="{4CC1BA58-D33A-4C17-AFCF-F66CB316C2CC}"/>
              </a:ext>
            </a:extLst>
          </p:cNvPr>
          <p:cNvCxnSpPr/>
          <p:nvPr/>
        </p:nvCxnSpPr>
        <p:spPr>
          <a:xfrm>
            <a:off x="4143896"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xmlns="" id="{B4B54406-E972-4B96-99B0-1E90AC7B078B}"/>
              </a:ext>
            </a:extLst>
          </p:cNvPr>
          <p:cNvCxnSpPr/>
          <p:nvPr/>
        </p:nvCxnSpPr>
        <p:spPr>
          <a:xfrm>
            <a:off x="4575944"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xmlns="" id="{4752DADD-E809-482E-AC03-39E2CD0BD333}"/>
              </a:ext>
            </a:extLst>
          </p:cNvPr>
          <p:cNvCxnSpPr/>
          <p:nvPr/>
        </p:nvCxnSpPr>
        <p:spPr>
          <a:xfrm>
            <a:off x="5007992"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xmlns="" id="{0A63FCF7-6E40-4AEE-9DD3-5922F0B7F784}"/>
              </a:ext>
            </a:extLst>
          </p:cNvPr>
          <p:cNvCxnSpPr/>
          <p:nvPr/>
        </p:nvCxnSpPr>
        <p:spPr>
          <a:xfrm>
            <a:off x="5440040"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xmlns="" id="{FC3532FA-98D7-417A-A7A3-D3AAAED4579A}"/>
              </a:ext>
            </a:extLst>
          </p:cNvPr>
          <p:cNvCxnSpPr/>
          <p:nvPr/>
        </p:nvCxnSpPr>
        <p:spPr>
          <a:xfrm>
            <a:off x="5872088" y="1022457"/>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xmlns="" id="{042D6FA0-8F0A-4BFB-87C4-ED64079DC85C}"/>
              </a:ext>
            </a:extLst>
          </p:cNvPr>
          <p:cNvCxnSpPr/>
          <p:nvPr/>
        </p:nvCxnSpPr>
        <p:spPr>
          <a:xfrm>
            <a:off x="6304136"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xmlns="" id="{2C310C8D-2828-487D-8E37-AE9E8B6A5006}"/>
              </a:ext>
            </a:extLst>
          </p:cNvPr>
          <p:cNvCxnSpPr/>
          <p:nvPr/>
        </p:nvCxnSpPr>
        <p:spPr>
          <a:xfrm>
            <a:off x="6808192"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xmlns="" id="{B6EA74AF-D291-4894-90AE-DD28E9179C9D}"/>
              </a:ext>
            </a:extLst>
          </p:cNvPr>
          <p:cNvCxnSpPr/>
          <p:nvPr/>
        </p:nvCxnSpPr>
        <p:spPr>
          <a:xfrm>
            <a:off x="7257818"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xmlns="" id="{5B027581-09AC-4A98-8AFE-34050EDD9C22}"/>
              </a:ext>
            </a:extLst>
          </p:cNvPr>
          <p:cNvCxnSpPr/>
          <p:nvPr/>
        </p:nvCxnSpPr>
        <p:spPr>
          <a:xfrm>
            <a:off x="7672288"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xmlns="" id="{69C6F850-C32F-4B7A-8B7D-CF4E27C3BDCE}"/>
              </a:ext>
            </a:extLst>
          </p:cNvPr>
          <p:cNvCxnSpPr/>
          <p:nvPr/>
        </p:nvCxnSpPr>
        <p:spPr>
          <a:xfrm>
            <a:off x="8176344"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xmlns="" id="{8B6541A4-DA0E-403A-8AE6-CD296866A2E1}"/>
              </a:ext>
            </a:extLst>
          </p:cNvPr>
          <p:cNvCxnSpPr/>
          <p:nvPr/>
        </p:nvCxnSpPr>
        <p:spPr>
          <a:xfrm>
            <a:off x="8680400"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xmlns="" id="{06E17E4B-DC65-4160-AEB1-2D7B0A55DFA1}"/>
              </a:ext>
            </a:extLst>
          </p:cNvPr>
          <p:cNvCxnSpPr/>
          <p:nvPr/>
        </p:nvCxnSpPr>
        <p:spPr>
          <a:xfrm>
            <a:off x="9112448"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xmlns="" id="{000856C5-1AD4-4E92-8E43-CA35468136B9}"/>
              </a:ext>
            </a:extLst>
          </p:cNvPr>
          <p:cNvCxnSpPr/>
          <p:nvPr/>
        </p:nvCxnSpPr>
        <p:spPr>
          <a:xfrm>
            <a:off x="9544496" y="1022457"/>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xmlns="" id="{66146DE7-4B2D-4125-8485-EF08A25038FB}"/>
              </a:ext>
            </a:extLst>
          </p:cNvPr>
          <p:cNvCxnSpPr/>
          <p:nvPr/>
        </p:nvCxnSpPr>
        <p:spPr>
          <a:xfrm>
            <a:off x="10066794" y="961817"/>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xmlns="" id="{8E8EAEA2-B025-4858-A71A-9DCE9659B04B}"/>
              </a:ext>
            </a:extLst>
          </p:cNvPr>
          <p:cNvSpPr txBox="1"/>
          <p:nvPr/>
        </p:nvSpPr>
        <p:spPr>
          <a:xfrm>
            <a:off x="3270702" y="1087469"/>
            <a:ext cx="441146" cy="553998"/>
          </a:xfrm>
          <a:prstGeom prst="rect">
            <a:avLst/>
          </a:prstGeom>
          <a:noFill/>
        </p:spPr>
        <p:txBody>
          <a:bodyPr wrap="none" rtlCol="0">
            <a:spAutoFit/>
          </a:bodyPr>
          <a:lstStyle/>
          <a:p>
            <a:pPr algn="ctr"/>
            <a:r>
              <a:rPr lang="en-US" sz="1000" b="1" dirty="0"/>
              <a:t>29</a:t>
            </a:r>
          </a:p>
          <a:p>
            <a:pPr algn="ctr"/>
            <a:r>
              <a:rPr lang="en-US" sz="1000" b="1" dirty="0"/>
              <a:t>Feb</a:t>
            </a:r>
          </a:p>
          <a:p>
            <a:r>
              <a:rPr lang="en-US" sz="1000" b="1" dirty="0"/>
              <a:t>2020</a:t>
            </a:r>
            <a:endParaRPr lang="en-ZA" sz="1000" b="1" dirty="0"/>
          </a:p>
        </p:txBody>
      </p:sp>
      <p:sp>
        <p:nvSpPr>
          <p:cNvPr id="28" name="TextBox 27">
            <a:extLst>
              <a:ext uri="{FF2B5EF4-FFF2-40B4-BE49-F238E27FC236}">
                <a16:creationId xmlns:a16="http://schemas.microsoft.com/office/drawing/2014/main" xmlns="" id="{7F4AE3A2-F8F0-4767-9EEA-BA3B4CE35341}"/>
              </a:ext>
            </a:extLst>
          </p:cNvPr>
          <p:cNvSpPr txBox="1"/>
          <p:nvPr/>
        </p:nvSpPr>
        <p:spPr>
          <a:xfrm>
            <a:off x="3702750" y="1087469"/>
            <a:ext cx="441146" cy="553998"/>
          </a:xfrm>
          <a:prstGeom prst="rect">
            <a:avLst/>
          </a:prstGeom>
          <a:noFill/>
        </p:spPr>
        <p:txBody>
          <a:bodyPr wrap="none" rtlCol="0">
            <a:spAutoFit/>
          </a:bodyPr>
          <a:lstStyle/>
          <a:p>
            <a:pPr algn="ctr"/>
            <a:r>
              <a:rPr lang="en-US" sz="1000" b="1" dirty="0"/>
              <a:t>31</a:t>
            </a:r>
          </a:p>
          <a:p>
            <a:pPr algn="ctr"/>
            <a:r>
              <a:rPr lang="en-US" sz="1000" b="1" dirty="0"/>
              <a:t>Mar</a:t>
            </a:r>
          </a:p>
          <a:p>
            <a:pPr algn="ctr"/>
            <a:r>
              <a:rPr lang="en-US" sz="1000" b="1" dirty="0"/>
              <a:t>2020</a:t>
            </a:r>
            <a:endParaRPr lang="en-ZA" sz="1000" b="1" dirty="0"/>
          </a:p>
        </p:txBody>
      </p:sp>
      <p:sp>
        <p:nvSpPr>
          <p:cNvPr id="29" name="TextBox 28">
            <a:extLst>
              <a:ext uri="{FF2B5EF4-FFF2-40B4-BE49-F238E27FC236}">
                <a16:creationId xmlns:a16="http://schemas.microsoft.com/office/drawing/2014/main" xmlns="" id="{674161B3-37DE-4694-820B-7912021001D5}"/>
              </a:ext>
            </a:extLst>
          </p:cNvPr>
          <p:cNvSpPr txBox="1"/>
          <p:nvPr/>
        </p:nvSpPr>
        <p:spPr>
          <a:xfrm>
            <a:off x="4134798" y="1087469"/>
            <a:ext cx="441146" cy="553998"/>
          </a:xfrm>
          <a:prstGeom prst="rect">
            <a:avLst/>
          </a:prstGeom>
          <a:noFill/>
        </p:spPr>
        <p:txBody>
          <a:bodyPr wrap="none" rtlCol="0">
            <a:spAutoFit/>
          </a:bodyPr>
          <a:lstStyle/>
          <a:p>
            <a:pPr algn="ctr"/>
            <a:r>
              <a:rPr lang="en-US" sz="1000" b="1" dirty="0"/>
              <a:t>30</a:t>
            </a:r>
          </a:p>
          <a:p>
            <a:pPr algn="ctr"/>
            <a:r>
              <a:rPr lang="en-US" sz="1000" b="1" dirty="0"/>
              <a:t>Apr</a:t>
            </a:r>
          </a:p>
          <a:p>
            <a:pPr algn="ctr"/>
            <a:r>
              <a:rPr lang="en-US" sz="1000" b="1" dirty="0"/>
              <a:t>2020</a:t>
            </a:r>
            <a:endParaRPr lang="en-ZA" sz="1000" b="1" dirty="0"/>
          </a:p>
        </p:txBody>
      </p:sp>
      <p:sp>
        <p:nvSpPr>
          <p:cNvPr id="30" name="TextBox 29">
            <a:extLst>
              <a:ext uri="{FF2B5EF4-FFF2-40B4-BE49-F238E27FC236}">
                <a16:creationId xmlns:a16="http://schemas.microsoft.com/office/drawing/2014/main" xmlns="" id="{5CAD7E6A-B60B-421D-85E9-AE4698CF7B51}"/>
              </a:ext>
            </a:extLst>
          </p:cNvPr>
          <p:cNvSpPr txBox="1"/>
          <p:nvPr/>
        </p:nvSpPr>
        <p:spPr>
          <a:xfrm>
            <a:off x="4566846" y="1087469"/>
            <a:ext cx="441146" cy="553998"/>
          </a:xfrm>
          <a:prstGeom prst="rect">
            <a:avLst/>
          </a:prstGeom>
          <a:noFill/>
          <a:ln>
            <a:noFill/>
          </a:ln>
        </p:spPr>
        <p:txBody>
          <a:bodyPr wrap="none" rtlCol="0">
            <a:spAutoFit/>
          </a:bodyPr>
          <a:lstStyle/>
          <a:p>
            <a:pPr algn="ctr"/>
            <a:r>
              <a:rPr lang="en-US" sz="1000" b="1" dirty="0"/>
              <a:t>31</a:t>
            </a:r>
          </a:p>
          <a:p>
            <a:pPr algn="ctr"/>
            <a:r>
              <a:rPr lang="en-US" sz="1000" b="1" dirty="0"/>
              <a:t>May</a:t>
            </a:r>
          </a:p>
          <a:p>
            <a:pPr algn="ctr"/>
            <a:r>
              <a:rPr lang="en-US" sz="1000" b="1" dirty="0"/>
              <a:t>2020</a:t>
            </a:r>
            <a:endParaRPr lang="en-ZA" sz="1000" b="1" dirty="0"/>
          </a:p>
        </p:txBody>
      </p:sp>
      <p:sp>
        <p:nvSpPr>
          <p:cNvPr id="31" name="TextBox 30">
            <a:extLst>
              <a:ext uri="{FF2B5EF4-FFF2-40B4-BE49-F238E27FC236}">
                <a16:creationId xmlns:a16="http://schemas.microsoft.com/office/drawing/2014/main" xmlns="" id="{B68BFF65-3698-499A-942E-11C6ED8CC752}"/>
              </a:ext>
            </a:extLst>
          </p:cNvPr>
          <p:cNvSpPr txBox="1"/>
          <p:nvPr/>
        </p:nvSpPr>
        <p:spPr>
          <a:xfrm>
            <a:off x="4998894" y="925478"/>
            <a:ext cx="441146" cy="707886"/>
          </a:xfrm>
          <a:prstGeom prst="rect">
            <a:avLst/>
          </a:prstGeom>
          <a:noFill/>
        </p:spPr>
        <p:txBody>
          <a:bodyPr wrap="none" rtlCol="0">
            <a:spAutoFit/>
          </a:bodyPr>
          <a:lstStyle/>
          <a:p>
            <a:pPr algn="ctr"/>
            <a:endParaRPr lang="en-US" sz="1000" b="1" dirty="0"/>
          </a:p>
          <a:p>
            <a:pPr algn="ctr"/>
            <a:r>
              <a:rPr lang="en-US" sz="1000" b="1" dirty="0"/>
              <a:t>30</a:t>
            </a:r>
          </a:p>
          <a:p>
            <a:pPr algn="ctr"/>
            <a:r>
              <a:rPr lang="en-US" sz="1000" b="1" dirty="0"/>
              <a:t>Jun</a:t>
            </a:r>
          </a:p>
          <a:p>
            <a:pPr algn="ctr"/>
            <a:r>
              <a:rPr lang="en-US" sz="1000" b="1" dirty="0"/>
              <a:t>2020</a:t>
            </a:r>
            <a:endParaRPr lang="en-ZA" sz="1000" b="1" dirty="0"/>
          </a:p>
        </p:txBody>
      </p:sp>
      <p:sp>
        <p:nvSpPr>
          <p:cNvPr id="32" name="TextBox 31">
            <a:extLst>
              <a:ext uri="{FF2B5EF4-FFF2-40B4-BE49-F238E27FC236}">
                <a16:creationId xmlns:a16="http://schemas.microsoft.com/office/drawing/2014/main" xmlns="" id="{AA2F13CC-86D4-4DA5-823B-627C1B8BBAEB}"/>
              </a:ext>
            </a:extLst>
          </p:cNvPr>
          <p:cNvSpPr txBox="1"/>
          <p:nvPr/>
        </p:nvSpPr>
        <p:spPr>
          <a:xfrm>
            <a:off x="5430942" y="1087469"/>
            <a:ext cx="441146" cy="553998"/>
          </a:xfrm>
          <a:prstGeom prst="rect">
            <a:avLst/>
          </a:prstGeom>
          <a:noFill/>
        </p:spPr>
        <p:txBody>
          <a:bodyPr wrap="none" rtlCol="0">
            <a:spAutoFit/>
          </a:bodyPr>
          <a:lstStyle/>
          <a:p>
            <a:pPr algn="ctr"/>
            <a:r>
              <a:rPr lang="en-US" sz="1000" b="1" dirty="0"/>
              <a:t>31</a:t>
            </a:r>
          </a:p>
          <a:p>
            <a:pPr algn="ctr"/>
            <a:r>
              <a:rPr lang="en-US" sz="1000" b="1" dirty="0"/>
              <a:t>Jul</a:t>
            </a:r>
          </a:p>
          <a:p>
            <a:pPr algn="ctr"/>
            <a:r>
              <a:rPr lang="en-US" sz="1000" b="1" dirty="0"/>
              <a:t>2020</a:t>
            </a:r>
            <a:endParaRPr lang="en-ZA" sz="1000" b="1" dirty="0"/>
          </a:p>
        </p:txBody>
      </p:sp>
      <p:sp>
        <p:nvSpPr>
          <p:cNvPr id="33" name="TextBox 32">
            <a:extLst>
              <a:ext uri="{FF2B5EF4-FFF2-40B4-BE49-F238E27FC236}">
                <a16:creationId xmlns:a16="http://schemas.microsoft.com/office/drawing/2014/main" xmlns="" id="{08D2D5A9-4710-44BB-AC53-09397E1979A6}"/>
              </a:ext>
            </a:extLst>
          </p:cNvPr>
          <p:cNvSpPr txBox="1"/>
          <p:nvPr/>
        </p:nvSpPr>
        <p:spPr>
          <a:xfrm>
            <a:off x="5862990" y="1087469"/>
            <a:ext cx="441146" cy="553998"/>
          </a:xfrm>
          <a:prstGeom prst="rect">
            <a:avLst/>
          </a:prstGeom>
          <a:noFill/>
        </p:spPr>
        <p:txBody>
          <a:bodyPr wrap="none" rtlCol="0">
            <a:spAutoFit/>
          </a:bodyPr>
          <a:lstStyle/>
          <a:p>
            <a:pPr algn="ctr"/>
            <a:r>
              <a:rPr lang="en-US" sz="1000" b="1" dirty="0"/>
              <a:t>31</a:t>
            </a:r>
          </a:p>
          <a:p>
            <a:pPr algn="ctr"/>
            <a:r>
              <a:rPr lang="en-US" sz="1000" b="1" dirty="0"/>
              <a:t>Aug</a:t>
            </a:r>
          </a:p>
          <a:p>
            <a:pPr algn="ctr"/>
            <a:r>
              <a:rPr lang="en-US" sz="1000" b="1" dirty="0"/>
              <a:t>2020</a:t>
            </a:r>
            <a:endParaRPr lang="en-ZA" sz="1000" b="1" dirty="0"/>
          </a:p>
        </p:txBody>
      </p:sp>
      <p:sp>
        <p:nvSpPr>
          <p:cNvPr id="34" name="TextBox 33">
            <a:extLst>
              <a:ext uri="{FF2B5EF4-FFF2-40B4-BE49-F238E27FC236}">
                <a16:creationId xmlns:a16="http://schemas.microsoft.com/office/drawing/2014/main" xmlns="" id="{9DBFD034-18EE-4022-9628-419664377E83}"/>
              </a:ext>
            </a:extLst>
          </p:cNvPr>
          <p:cNvSpPr txBox="1"/>
          <p:nvPr/>
        </p:nvSpPr>
        <p:spPr>
          <a:xfrm>
            <a:off x="6304136" y="1087469"/>
            <a:ext cx="441146" cy="553998"/>
          </a:xfrm>
          <a:prstGeom prst="rect">
            <a:avLst/>
          </a:prstGeom>
          <a:noFill/>
        </p:spPr>
        <p:txBody>
          <a:bodyPr wrap="none" rtlCol="0">
            <a:spAutoFit/>
          </a:bodyPr>
          <a:lstStyle/>
          <a:p>
            <a:pPr algn="ctr"/>
            <a:r>
              <a:rPr lang="en-US" sz="1000" b="1" dirty="0"/>
              <a:t>30</a:t>
            </a:r>
          </a:p>
          <a:p>
            <a:pPr algn="ctr"/>
            <a:r>
              <a:rPr lang="en-US" sz="1000" b="1" dirty="0"/>
              <a:t>Sep</a:t>
            </a:r>
          </a:p>
          <a:p>
            <a:pPr algn="ctr"/>
            <a:r>
              <a:rPr lang="en-US" sz="1000" b="1" dirty="0"/>
              <a:t>2020</a:t>
            </a:r>
            <a:endParaRPr lang="en-ZA" sz="1000" b="1" dirty="0"/>
          </a:p>
        </p:txBody>
      </p:sp>
      <p:sp>
        <p:nvSpPr>
          <p:cNvPr id="35" name="TextBox 34">
            <a:extLst>
              <a:ext uri="{FF2B5EF4-FFF2-40B4-BE49-F238E27FC236}">
                <a16:creationId xmlns:a16="http://schemas.microsoft.com/office/drawing/2014/main" xmlns="" id="{E8C939D5-2EBB-447D-B4EF-96CDE64473C9}"/>
              </a:ext>
            </a:extLst>
          </p:cNvPr>
          <p:cNvSpPr txBox="1"/>
          <p:nvPr/>
        </p:nvSpPr>
        <p:spPr>
          <a:xfrm>
            <a:off x="6809980" y="1079072"/>
            <a:ext cx="441146" cy="553998"/>
          </a:xfrm>
          <a:prstGeom prst="rect">
            <a:avLst/>
          </a:prstGeom>
          <a:noFill/>
        </p:spPr>
        <p:txBody>
          <a:bodyPr wrap="none" rtlCol="0">
            <a:spAutoFit/>
          </a:bodyPr>
          <a:lstStyle/>
          <a:p>
            <a:pPr algn="ctr"/>
            <a:r>
              <a:rPr lang="en-US" sz="1000" b="1" dirty="0"/>
              <a:t>31</a:t>
            </a:r>
          </a:p>
          <a:p>
            <a:pPr algn="ctr"/>
            <a:r>
              <a:rPr lang="en-US" sz="1000" b="1" dirty="0"/>
              <a:t>Oct</a:t>
            </a:r>
          </a:p>
          <a:p>
            <a:pPr algn="ctr"/>
            <a:r>
              <a:rPr lang="en-US" sz="1000" b="1" dirty="0"/>
              <a:t>2020</a:t>
            </a:r>
            <a:endParaRPr lang="en-ZA" sz="1000" b="1" dirty="0"/>
          </a:p>
        </p:txBody>
      </p:sp>
      <p:sp>
        <p:nvSpPr>
          <p:cNvPr id="36" name="TextBox 35">
            <a:extLst>
              <a:ext uri="{FF2B5EF4-FFF2-40B4-BE49-F238E27FC236}">
                <a16:creationId xmlns:a16="http://schemas.microsoft.com/office/drawing/2014/main" xmlns="" id="{A8A2BB5E-2DE9-4206-AD0A-C6A91D29C259}"/>
              </a:ext>
            </a:extLst>
          </p:cNvPr>
          <p:cNvSpPr txBox="1"/>
          <p:nvPr/>
        </p:nvSpPr>
        <p:spPr>
          <a:xfrm>
            <a:off x="7231142" y="1087469"/>
            <a:ext cx="441146" cy="553998"/>
          </a:xfrm>
          <a:prstGeom prst="rect">
            <a:avLst/>
          </a:prstGeom>
          <a:noFill/>
        </p:spPr>
        <p:txBody>
          <a:bodyPr wrap="none" rtlCol="0">
            <a:spAutoFit/>
          </a:bodyPr>
          <a:lstStyle/>
          <a:p>
            <a:pPr algn="ctr"/>
            <a:r>
              <a:rPr lang="en-US" sz="1000" b="1" dirty="0"/>
              <a:t>30</a:t>
            </a:r>
          </a:p>
          <a:p>
            <a:pPr algn="ctr"/>
            <a:r>
              <a:rPr lang="en-US" sz="1000" b="1" dirty="0"/>
              <a:t>Nov</a:t>
            </a:r>
          </a:p>
          <a:p>
            <a:pPr algn="ctr"/>
            <a:r>
              <a:rPr lang="en-US" sz="1000" b="1" dirty="0"/>
              <a:t>2020</a:t>
            </a:r>
            <a:endParaRPr lang="en-ZA" sz="1000" b="1" dirty="0"/>
          </a:p>
        </p:txBody>
      </p:sp>
      <p:sp>
        <p:nvSpPr>
          <p:cNvPr id="37" name="TextBox 36">
            <a:extLst>
              <a:ext uri="{FF2B5EF4-FFF2-40B4-BE49-F238E27FC236}">
                <a16:creationId xmlns:a16="http://schemas.microsoft.com/office/drawing/2014/main" xmlns="" id="{936E4DDC-9DE0-4F29-A9E6-EC53F05FEF33}"/>
              </a:ext>
            </a:extLst>
          </p:cNvPr>
          <p:cNvSpPr txBox="1"/>
          <p:nvPr/>
        </p:nvSpPr>
        <p:spPr>
          <a:xfrm>
            <a:off x="7735198" y="1087469"/>
            <a:ext cx="441146" cy="553998"/>
          </a:xfrm>
          <a:prstGeom prst="rect">
            <a:avLst/>
          </a:prstGeom>
          <a:noFill/>
        </p:spPr>
        <p:txBody>
          <a:bodyPr wrap="none" rtlCol="0">
            <a:spAutoFit/>
          </a:bodyPr>
          <a:lstStyle/>
          <a:p>
            <a:pPr algn="ctr"/>
            <a:r>
              <a:rPr lang="en-US" sz="1000" b="1" dirty="0"/>
              <a:t>31</a:t>
            </a:r>
          </a:p>
          <a:p>
            <a:pPr algn="ctr"/>
            <a:r>
              <a:rPr lang="en-US" sz="1000" b="1" dirty="0"/>
              <a:t>Dec</a:t>
            </a:r>
          </a:p>
          <a:p>
            <a:pPr algn="ctr"/>
            <a:r>
              <a:rPr lang="en-US" sz="1000" b="1" dirty="0"/>
              <a:t>2020</a:t>
            </a:r>
            <a:endParaRPr lang="en-ZA" sz="1000" b="1" dirty="0"/>
          </a:p>
        </p:txBody>
      </p:sp>
      <p:sp>
        <p:nvSpPr>
          <p:cNvPr id="38" name="TextBox 37">
            <a:extLst>
              <a:ext uri="{FF2B5EF4-FFF2-40B4-BE49-F238E27FC236}">
                <a16:creationId xmlns:a16="http://schemas.microsoft.com/office/drawing/2014/main" xmlns="" id="{9DC0091C-1AEA-46A1-B2A8-A0843066137A}"/>
              </a:ext>
            </a:extLst>
          </p:cNvPr>
          <p:cNvSpPr txBox="1"/>
          <p:nvPr/>
        </p:nvSpPr>
        <p:spPr>
          <a:xfrm>
            <a:off x="8239254" y="1089958"/>
            <a:ext cx="441146" cy="553998"/>
          </a:xfrm>
          <a:prstGeom prst="rect">
            <a:avLst/>
          </a:prstGeom>
          <a:noFill/>
        </p:spPr>
        <p:txBody>
          <a:bodyPr wrap="none" rtlCol="0">
            <a:spAutoFit/>
          </a:bodyPr>
          <a:lstStyle/>
          <a:p>
            <a:pPr algn="ctr"/>
            <a:r>
              <a:rPr lang="en-US" sz="1000" b="1" dirty="0"/>
              <a:t>31</a:t>
            </a:r>
          </a:p>
          <a:p>
            <a:pPr algn="ctr"/>
            <a:r>
              <a:rPr lang="en-US" sz="1000" b="1" dirty="0"/>
              <a:t>Jan</a:t>
            </a:r>
          </a:p>
          <a:p>
            <a:pPr algn="ctr"/>
            <a:r>
              <a:rPr lang="en-US" sz="1000" b="1" dirty="0"/>
              <a:t>2021</a:t>
            </a:r>
            <a:endParaRPr lang="en-ZA" sz="1000" b="1" dirty="0"/>
          </a:p>
        </p:txBody>
      </p:sp>
      <p:sp>
        <p:nvSpPr>
          <p:cNvPr id="39" name="TextBox 38">
            <a:extLst>
              <a:ext uri="{FF2B5EF4-FFF2-40B4-BE49-F238E27FC236}">
                <a16:creationId xmlns:a16="http://schemas.microsoft.com/office/drawing/2014/main" xmlns="" id="{EAA55A5C-3DB8-4E05-B9E2-099752F14217}"/>
              </a:ext>
            </a:extLst>
          </p:cNvPr>
          <p:cNvSpPr txBox="1"/>
          <p:nvPr/>
        </p:nvSpPr>
        <p:spPr>
          <a:xfrm>
            <a:off x="8671302" y="1087469"/>
            <a:ext cx="441146" cy="553998"/>
          </a:xfrm>
          <a:prstGeom prst="rect">
            <a:avLst/>
          </a:prstGeom>
          <a:noFill/>
        </p:spPr>
        <p:txBody>
          <a:bodyPr wrap="none" rtlCol="0">
            <a:spAutoFit/>
          </a:bodyPr>
          <a:lstStyle/>
          <a:p>
            <a:pPr algn="ctr"/>
            <a:r>
              <a:rPr lang="en-US" sz="1000" b="1" dirty="0"/>
              <a:t>29</a:t>
            </a:r>
          </a:p>
          <a:p>
            <a:pPr algn="ctr"/>
            <a:r>
              <a:rPr lang="en-US" sz="1000" b="1" dirty="0"/>
              <a:t>Feb</a:t>
            </a:r>
          </a:p>
          <a:p>
            <a:pPr algn="ctr"/>
            <a:r>
              <a:rPr lang="en-US" sz="1000" b="1" dirty="0"/>
              <a:t>2021</a:t>
            </a:r>
            <a:endParaRPr lang="en-ZA" sz="1000" b="1" dirty="0"/>
          </a:p>
        </p:txBody>
      </p:sp>
      <p:sp>
        <p:nvSpPr>
          <p:cNvPr id="40" name="TextBox 39">
            <a:extLst>
              <a:ext uri="{FF2B5EF4-FFF2-40B4-BE49-F238E27FC236}">
                <a16:creationId xmlns:a16="http://schemas.microsoft.com/office/drawing/2014/main" xmlns="" id="{54F1333D-3300-40B2-91C7-FDA1D8171060}"/>
              </a:ext>
            </a:extLst>
          </p:cNvPr>
          <p:cNvSpPr txBox="1"/>
          <p:nvPr/>
        </p:nvSpPr>
        <p:spPr>
          <a:xfrm>
            <a:off x="9103350" y="1087469"/>
            <a:ext cx="441146" cy="553998"/>
          </a:xfrm>
          <a:prstGeom prst="rect">
            <a:avLst/>
          </a:prstGeom>
          <a:noFill/>
        </p:spPr>
        <p:txBody>
          <a:bodyPr wrap="none" rtlCol="0">
            <a:spAutoFit/>
          </a:bodyPr>
          <a:lstStyle/>
          <a:p>
            <a:pPr algn="ctr"/>
            <a:r>
              <a:rPr lang="en-US" sz="1000" b="1" dirty="0"/>
              <a:t>31</a:t>
            </a:r>
          </a:p>
          <a:p>
            <a:pPr algn="ctr"/>
            <a:r>
              <a:rPr lang="en-US" sz="1000" b="1" dirty="0"/>
              <a:t>Mar</a:t>
            </a:r>
          </a:p>
          <a:p>
            <a:pPr algn="ctr"/>
            <a:r>
              <a:rPr lang="en-US" sz="1000" b="1" dirty="0"/>
              <a:t>2021</a:t>
            </a:r>
            <a:endParaRPr lang="en-ZA" sz="1000" b="1" dirty="0"/>
          </a:p>
        </p:txBody>
      </p:sp>
      <p:sp>
        <p:nvSpPr>
          <p:cNvPr id="41" name="TextBox 40">
            <a:extLst>
              <a:ext uri="{FF2B5EF4-FFF2-40B4-BE49-F238E27FC236}">
                <a16:creationId xmlns:a16="http://schemas.microsoft.com/office/drawing/2014/main" xmlns="" id="{6C8E56C2-7482-4D75-940E-6A8BBF17FD5B}"/>
              </a:ext>
            </a:extLst>
          </p:cNvPr>
          <p:cNvSpPr txBox="1"/>
          <p:nvPr/>
        </p:nvSpPr>
        <p:spPr>
          <a:xfrm>
            <a:off x="9541480" y="1087469"/>
            <a:ext cx="441146" cy="553998"/>
          </a:xfrm>
          <a:prstGeom prst="rect">
            <a:avLst/>
          </a:prstGeom>
          <a:noFill/>
        </p:spPr>
        <p:txBody>
          <a:bodyPr wrap="none" rtlCol="0">
            <a:spAutoFit/>
          </a:bodyPr>
          <a:lstStyle/>
          <a:p>
            <a:pPr algn="ctr"/>
            <a:r>
              <a:rPr lang="en-US" sz="1000" b="1" dirty="0"/>
              <a:t>30</a:t>
            </a:r>
          </a:p>
          <a:p>
            <a:pPr algn="ctr"/>
            <a:r>
              <a:rPr lang="en-US" sz="1000" b="1" dirty="0"/>
              <a:t>Apr</a:t>
            </a:r>
          </a:p>
          <a:p>
            <a:pPr algn="ctr"/>
            <a:r>
              <a:rPr lang="en-US" sz="1000" b="1" dirty="0"/>
              <a:t>2021</a:t>
            </a:r>
            <a:endParaRPr lang="en-ZA" sz="1000" b="1" dirty="0"/>
          </a:p>
        </p:txBody>
      </p:sp>
      <p:cxnSp>
        <p:nvCxnSpPr>
          <p:cNvPr id="47" name="Straight Arrow Connector 46">
            <a:extLst>
              <a:ext uri="{FF2B5EF4-FFF2-40B4-BE49-F238E27FC236}">
                <a16:creationId xmlns:a16="http://schemas.microsoft.com/office/drawing/2014/main" xmlns="" id="{63D8155F-F382-47F7-87CF-E23E0BEA415D}"/>
              </a:ext>
            </a:extLst>
          </p:cNvPr>
          <p:cNvCxnSpPr/>
          <p:nvPr/>
        </p:nvCxnSpPr>
        <p:spPr>
          <a:xfrm>
            <a:off x="176764" y="1598300"/>
            <a:ext cx="9944000" cy="0"/>
          </a:xfrm>
          <a:prstGeom prst="straightConnector1">
            <a:avLst/>
          </a:prstGeom>
          <a:ln>
            <a:solidFill>
              <a:schemeClr val="bg1">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64" name="Left Brace 63">
            <a:extLst>
              <a:ext uri="{FF2B5EF4-FFF2-40B4-BE49-F238E27FC236}">
                <a16:creationId xmlns:a16="http://schemas.microsoft.com/office/drawing/2014/main" xmlns="" id="{45CABB9D-202F-4DEC-8015-79E3294904B3}"/>
              </a:ext>
            </a:extLst>
          </p:cNvPr>
          <p:cNvSpPr/>
          <p:nvPr/>
        </p:nvSpPr>
        <p:spPr>
          <a:xfrm rot="16200000">
            <a:off x="4271084" y="3413948"/>
            <a:ext cx="145809" cy="2146576"/>
          </a:xfrm>
          <a:prstGeom prst="leftBrace">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dirty="0"/>
          </a:p>
        </p:txBody>
      </p:sp>
      <p:sp>
        <p:nvSpPr>
          <p:cNvPr id="65" name="TextBox 64">
            <a:extLst>
              <a:ext uri="{FF2B5EF4-FFF2-40B4-BE49-F238E27FC236}">
                <a16:creationId xmlns:a16="http://schemas.microsoft.com/office/drawing/2014/main" xmlns="" id="{5DD9B3CF-45C6-4CB0-A1A1-68FF715B3FAB}"/>
              </a:ext>
            </a:extLst>
          </p:cNvPr>
          <p:cNvSpPr txBox="1"/>
          <p:nvPr/>
        </p:nvSpPr>
        <p:spPr>
          <a:xfrm>
            <a:off x="3912362" y="4544796"/>
            <a:ext cx="879606" cy="246221"/>
          </a:xfrm>
          <a:prstGeom prst="rect">
            <a:avLst/>
          </a:prstGeom>
          <a:noFill/>
        </p:spPr>
        <p:txBody>
          <a:bodyPr wrap="square" rtlCol="0">
            <a:spAutoFit/>
          </a:bodyPr>
          <a:lstStyle/>
          <a:p>
            <a:pPr algn="ctr"/>
            <a:r>
              <a:rPr lang="en-US" sz="1000" b="1" dirty="0"/>
              <a:t>Short Term</a:t>
            </a:r>
            <a:endParaRPr lang="en-ZA" sz="1000" b="1" dirty="0"/>
          </a:p>
        </p:txBody>
      </p:sp>
      <p:sp>
        <p:nvSpPr>
          <p:cNvPr id="71" name="Left Brace 70">
            <a:extLst>
              <a:ext uri="{FF2B5EF4-FFF2-40B4-BE49-F238E27FC236}">
                <a16:creationId xmlns:a16="http://schemas.microsoft.com/office/drawing/2014/main" xmlns="" id="{5018B356-2C02-4BAD-B025-47F0F56E336C}"/>
              </a:ext>
            </a:extLst>
          </p:cNvPr>
          <p:cNvSpPr/>
          <p:nvPr/>
        </p:nvSpPr>
        <p:spPr>
          <a:xfrm rot="16200000">
            <a:off x="6468188" y="3370527"/>
            <a:ext cx="153186" cy="2209478"/>
          </a:xfrm>
          <a:prstGeom prst="leftBrace">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dirty="0"/>
          </a:p>
        </p:txBody>
      </p:sp>
      <p:sp>
        <p:nvSpPr>
          <p:cNvPr id="72" name="TextBox 71">
            <a:extLst>
              <a:ext uri="{FF2B5EF4-FFF2-40B4-BE49-F238E27FC236}">
                <a16:creationId xmlns:a16="http://schemas.microsoft.com/office/drawing/2014/main" xmlns="" id="{08209F2D-AED7-426C-AC1C-C53C02027160}"/>
              </a:ext>
            </a:extLst>
          </p:cNvPr>
          <p:cNvSpPr txBox="1"/>
          <p:nvPr/>
        </p:nvSpPr>
        <p:spPr>
          <a:xfrm>
            <a:off x="5784956" y="4544796"/>
            <a:ext cx="1095244" cy="246221"/>
          </a:xfrm>
          <a:prstGeom prst="rect">
            <a:avLst/>
          </a:prstGeom>
          <a:noFill/>
        </p:spPr>
        <p:txBody>
          <a:bodyPr wrap="square" rtlCol="0">
            <a:spAutoFit/>
          </a:bodyPr>
          <a:lstStyle/>
          <a:p>
            <a:pPr algn="ctr"/>
            <a:r>
              <a:rPr lang="en-US" sz="1000" b="1" dirty="0"/>
              <a:t>Medium  Term</a:t>
            </a:r>
            <a:endParaRPr lang="en-ZA" sz="1000" b="1" dirty="0"/>
          </a:p>
        </p:txBody>
      </p:sp>
      <p:sp>
        <p:nvSpPr>
          <p:cNvPr id="73" name="TextBox 72">
            <a:extLst>
              <a:ext uri="{FF2B5EF4-FFF2-40B4-BE49-F238E27FC236}">
                <a16:creationId xmlns:a16="http://schemas.microsoft.com/office/drawing/2014/main" xmlns="" id="{D3769448-280B-4622-9B7B-CBB5E986B32D}"/>
              </a:ext>
            </a:extLst>
          </p:cNvPr>
          <p:cNvSpPr txBox="1"/>
          <p:nvPr/>
        </p:nvSpPr>
        <p:spPr>
          <a:xfrm>
            <a:off x="8320360" y="4544796"/>
            <a:ext cx="1095244" cy="246221"/>
          </a:xfrm>
          <a:prstGeom prst="rect">
            <a:avLst/>
          </a:prstGeom>
          <a:noFill/>
        </p:spPr>
        <p:txBody>
          <a:bodyPr wrap="square" rtlCol="0">
            <a:spAutoFit/>
          </a:bodyPr>
          <a:lstStyle/>
          <a:p>
            <a:pPr algn="ctr"/>
            <a:r>
              <a:rPr lang="en-US" sz="1000" b="1" dirty="0"/>
              <a:t>Long  Term</a:t>
            </a:r>
            <a:endParaRPr lang="en-ZA" sz="1000" b="1" dirty="0"/>
          </a:p>
        </p:txBody>
      </p:sp>
      <p:sp>
        <p:nvSpPr>
          <p:cNvPr id="74" name="Left Brace 73">
            <a:extLst>
              <a:ext uri="{FF2B5EF4-FFF2-40B4-BE49-F238E27FC236}">
                <a16:creationId xmlns:a16="http://schemas.microsoft.com/office/drawing/2014/main" xmlns="" id="{719C6A93-EC27-4350-84D7-4F21A478430B}"/>
              </a:ext>
            </a:extLst>
          </p:cNvPr>
          <p:cNvSpPr/>
          <p:nvPr/>
        </p:nvSpPr>
        <p:spPr>
          <a:xfrm rot="16200000">
            <a:off x="8776156" y="3265800"/>
            <a:ext cx="174611" cy="2382349"/>
          </a:xfrm>
          <a:prstGeom prst="leftBrace">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dirty="0"/>
          </a:p>
        </p:txBody>
      </p:sp>
      <p:cxnSp>
        <p:nvCxnSpPr>
          <p:cNvPr id="6" name="Straight Arrow Connector 5">
            <a:extLst>
              <a:ext uri="{FF2B5EF4-FFF2-40B4-BE49-F238E27FC236}">
                <a16:creationId xmlns:a16="http://schemas.microsoft.com/office/drawing/2014/main" xmlns="" id="{9D620025-A31D-4304-8EB7-E82E7C836FEC}"/>
              </a:ext>
            </a:extLst>
          </p:cNvPr>
          <p:cNvCxnSpPr>
            <a:cxnSpLocks/>
            <a:stCxn id="68" idx="3"/>
          </p:cNvCxnSpPr>
          <p:nvPr/>
        </p:nvCxnSpPr>
        <p:spPr>
          <a:xfrm flipH="1">
            <a:off x="2850903" y="1860182"/>
            <a:ext cx="98690" cy="797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xmlns="" id="{CB6F7A5D-0752-46E0-94D3-E0884DFF7BE9}"/>
              </a:ext>
            </a:extLst>
          </p:cNvPr>
          <p:cNvCxnSpPr>
            <a:cxnSpLocks/>
            <a:stCxn id="68" idx="3"/>
            <a:endCxn id="117" idx="2"/>
          </p:cNvCxnSpPr>
          <p:nvPr/>
        </p:nvCxnSpPr>
        <p:spPr>
          <a:xfrm>
            <a:off x="2949593" y="1860182"/>
            <a:ext cx="490273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Rectangle 67">
            <a:extLst>
              <a:ext uri="{FF2B5EF4-FFF2-40B4-BE49-F238E27FC236}">
                <a16:creationId xmlns:a16="http://schemas.microsoft.com/office/drawing/2014/main" xmlns="" id="{2E912CA1-6077-4CF8-B9C7-1C1FC02B617F}"/>
              </a:ext>
            </a:extLst>
          </p:cNvPr>
          <p:cNvSpPr/>
          <p:nvPr/>
        </p:nvSpPr>
        <p:spPr>
          <a:xfrm>
            <a:off x="183456" y="1680182"/>
            <a:ext cx="2766137" cy="360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rgbClr val="000000"/>
                </a:solidFill>
              </a:rPr>
              <a:t>Phase 1: Reduce Currently Identified Outstanding</a:t>
            </a:r>
            <a:endParaRPr lang="en-ZA" sz="1000" b="1" dirty="0">
              <a:solidFill>
                <a:srgbClr val="000000"/>
              </a:solidFill>
            </a:endParaRPr>
          </a:p>
        </p:txBody>
      </p:sp>
      <p:cxnSp>
        <p:nvCxnSpPr>
          <p:cNvPr id="91" name="Straight Arrow Connector 90">
            <a:extLst>
              <a:ext uri="{FF2B5EF4-FFF2-40B4-BE49-F238E27FC236}">
                <a16:creationId xmlns:a16="http://schemas.microsoft.com/office/drawing/2014/main" xmlns="" id="{ADAEA7B7-6AB3-4FB6-B783-523F83D5CC3C}"/>
              </a:ext>
            </a:extLst>
          </p:cNvPr>
          <p:cNvCxnSpPr>
            <a:cxnSpLocks/>
            <a:stCxn id="93" idx="3"/>
            <a:endCxn id="118" idx="2"/>
          </p:cNvCxnSpPr>
          <p:nvPr/>
        </p:nvCxnSpPr>
        <p:spPr>
          <a:xfrm>
            <a:off x="2938715" y="2245412"/>
            <a:ext cx="91714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3" name="Rectangle 92">
            <a:extLst>
              <a:ext uri="{FF2B5EF4-FFF2-40B4-BE49-F238E27FC236}">
                <a16:creationId xmlns:a16="http://schemas.microsoft.com/office/drawing/2014/main" xmlns="" id="{F747BF62-D7CE-4FD6-8D89-93F60E78326D}"/>
              </a:ext>
            </a:extLst>
          </p:cNvPr>
          <p:cNvSpPr/>
          <p:nvPr/>
        </p:nvSpPr>
        <p:spPr>
          <a:xfrm>
            <a:off x="172578" y="2065412"/>
            <a:ext cx="2766137" cy="360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rgbClr val="000000"/>
                </a:solidFill>
              </a:rPr>
              <a:t>Phase 2: Onboard Team</a:t>
            </a:r>
            <a:endParaRPr lang="en-ZA" sz="1000" b="1" dirty="0">
              <a:solidFill>
                <a:srgbClr val="000000"/>
              </a:solidFill>
            </a:endParaRPr>
          </a:p>
        </p:txBody>
      </p:sp>
      <p:cxnSp>
        <p:nvCxnSpPr>
          <p:cNvPr id="97" name="Straight Arrow Connector 96">
            <a:extLst>
              <a:ext uri="{FF2B5EF4-FFF2-40B4-BE49-F238E27FC236}">
                <a16:creationId xmlns:a16="http://schemas.microsoft.com/office/drawing/2014/main" xmlns="" id="{6CDBC530-FC8A-4C48-8A53-65739C20AAEB}"/>
              </a:ext>
            </a:extLst>
          </p:cNvPr>
          <p:cNvCxnSpPr>
            <a:cxnSpLocks/>
            <a:stCxn id="99" idx="3"/>
            <a:endCxn id="98" idx="2"/>
          </p:cNvCxnSpPr>
          <p:nvPr/>
        </p:nvCxnSpPr>
        <p:spPr>
          <a:xfrm>
            <a:off x="2949593" y="2648996"/>
            <a:ext cx="673891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8" name="Oval 97">
            <a:extLst>
              <a:ext uri="{FF2B5EF4-FFF2-40B4-BE49-F238E27FC236}">
                <a16:creationId xmlns:a16="http://schemas.microsoft.com/office/drawing/2014/main" xmlns="" id="{26FF8DA2-BF3F-4488-8A6D-478FABE478E1}"/>
              </a:ext>
            </a:extLst>
          </p:cNvPr>
          <p:cNvSpPr/>
          <p:nvPr/>
        </p:nvSpPr>
        <p:spPr>
          <a:xfrm>
            <a:off x="9688512" y="2558996"/>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9" name="Rectangle 98">
            <a:extLst>
              <a:ext uri="{FF2B5EF4-FFF2-40B4-BE49-F238E27FC236}">
                <a16:creationId xmlns:a16="http://schemas.microsoft.com/office/drawing/2014/main" xmlns="" id="{C5A7949F-120F-47BA-903D-C43F3167F2D0}"/>
              </a:ext>
            </a:extLst>
          </p:cNvPr>
          <p:cNvSpPr/>
          <p:nvPr/>
        </p:nvSpPr>
        <p:spPr>
          <a:xfrm>
            <a:off x="183456" y="2468996"/>
            <a:ext cx="2766137" cy="360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rgbClr val="000000"/>
                </a:solidFill>
              </a:rPr>
              <a:t>Phase 2: Deep Data Cleansing</a:t>
            </a:r>
            <a:endParaRPr lang="en-ZA" sz="1000" b="1" dirty="0">
              <a:solidFill>
                <a:srgbClr val="000000"/>
              </a:solidFill>
            </a:endParaRPr>
          </a:p>
        </p:txBody>
      </p:sp>
      <p:cxnSp>
        <p:nvCxnSpPr>
          <p:cNvPr id="101" name="Straight Arrow Connector 100">
            <a:extLst>
              <a:ext uri="{FF2B5EF4-FFF2-40B4-BE49-F238E27FC236}">
                <a16:creationId xmlns:a16="http://schemas.microsoft.com/office/drawing/2014/main" xmlns="" id="{C6539F34-5958-4AA7-B574-27ABDAF11997}"/>
              </a:ext>
            </a:extLst>
          </p:cNvPr>
          <p:cNvCxnSpPr>
            <a:cxnSpLocks/>
            <a:stCxn id="103" idx="3"/>
            <a:endCxn id="102" idx="2"/>
          </p:cNvCxnSpPr>
          <p:nvPr/>
        </p:nvCxnSpPr>
        <p:spPr>
          <a:xfrm>
            <a:off x="2949593" y="3037500"/>
            <a:ext cx="673891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2" name="Oval 101">
            <a:extLst>
              <a:ext uri="{FF2B5EF4-FFF2-40B4-BE49-F238E27FC236}">
                <a16:creationId xmlns:a16="http://schemas.microsoft.com/office/drawing/2014/main" xmlns="" id="{A36709B9-0707-4419-BA61-C280E7A694FE}"/>
              </a:ext>
            </a:extLst>
          </p:cNvPr>
          <p:cNvSpPr/>
          <p:nvPr/>
        </p:nvSpPr>
        <p:spPr>
          <a:xfrm>
            <a:off x="9688512" y="294750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03" name="Rectangle 102">
            <a:extLst>
              <a:ext uri="{FF2B5EF4-FFF2-40B4-BE49-F238E27FC236}">
                <a16:creationId xmlns:a16="http://schemas.microsoft.com/office/drawing/2014/main" xmlns="" id="{E755CD6D-F8CF-488C-A801-AA9678A31C90}"/>
              </a:ext>
            </a:extLst>
          </p:cNvPr>
          <p:cNvSpPr/>
          <p:nvPr/>
        </p:nvSpPr>
        <p:spPr>
          <a:xfrm>
            <a:off x="183456" y="2857500"/>
            <a:ext cx="2766137" cy="360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rgbClr val="000000"/>
                </a:solidFill>
              </a:rPr>
              <a:t>Conduct Resulting and Certification (Ongoing)</a:t>
            </a:r>
            <a:endParaRPr lang="en-ZA" sz="1000" b="1" dirty="0">
              <a:solidFill>
                <a:srgbClr val="000000"/>
              </a:solidFill>
            </a:endParaRPr>
          </a:p>
        </p:txBody>
      </p:sp>
      <p:cxnSp>
        <p:nvCxnSpPr>
          <p:cNvPr id="104" name="Straight Arrow Connector 103">
            <a:extLst>
              <a:ext uri="{FF2B5EF4-FFF2-40B4-BE49-F238E27FC236}">
                <a16:creationId xmlns:a16="http://schemas.microsoft.com/office/drawing/2014/main" xmlns="" id="{921CA171-DC89-4470-9E27-A959D8F599BD}"/>
              </a:ext>
            </a:extLst>
          </p:cNvPr>
          <p:cNvCxnSpPr>
            <a:cxnSpLocks/>
            <a:stCxn id="106" idx="3"/>
            <a:endCxn id="105" idx="2"/>
          </p:cNvCxnSpPr>
          <p:nvPr/>
        </p:nvCxnSpPr>
        <p:spPr>
          <a:xfrm>
            <a:off x="2949593" y="3886596"/>
            <a:ext cx="673891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5" name="Oval 104">
            <a:extLst>
              <a:ext uri="{FF2B5EF4-FFF2-40B4-BE49-F238E27FC236}">
                <a16:creationId xmlns:a16="http://schemas.microsoft.com/office/drawing/2014/main" xmlns="" id="{C34A856D-3C4A-43C4-8165-6864816C75FF}"/>
              </a:ext>
            </a:extLst>
          </p:cNvPr>
          <p:cNvSpPr/>
          <p:nvPr/>
        </p:nvSpPr>
        <p:spPr>
          <a:xfrm>
            <a:off x="9688512" y="3796596"/>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06" name="Rectangle 105">
            <a:extLst>
              <a:ext uri="{FF2B5EF4-FFF2-40B4-BE49-F238E27FC236}">
                <a16:creationId xmlns:a16="http://schemas.microsoft.com/office/drawing/2014/main" xmlns="" id="{B1F0265D-FE37-4AC5-A970-7EE2C23A4EEF}"/>
              </a:ext>
            </a:extLst>
          </p:cNvPr>
          <p:cNvSpPr/>
          <p:nvPr/>
        </p:nvSpPr>
        <p:spPr>
          <a:xfrm>
            <a:off x="183456" y="3706596"/>
            <a:ext cx="2766137" cy="360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rgbClr val="000000"/>
                </a:solidFill>
              </a:rPr>
              <a:t>Backlog Day Zero</a:t>
            </a:r>
            <a:endParaRPr lang="en-ZA" sz="1000" b="1" dirty="0">
              <a:solidFill>
                <a:srgbClr val="000000"/>
              </a:solidFill>
            </a:endParaRPr>
          </a:p>
        </p:txBody>
      </p:sp>
      <p:cxnSp>
        <p:nvCxnSpPr>
          <p:cNvPr id="107" name="Straight Arrow Connector 106">
            <a:extLst>
              <a:ext uri="{FF2B5EF4-FFF2-40B4-BE49-F238E27FC236}">
                <a16:creationId xmlns:a16="http://schemas.microsoft.com/office/drawing/2014/main" xmlns="" id="{D25DFE0B-AA99-4C44-A297-A85ADB75DC59}"/>
              </a:ext>
            </a:extLst>
          </p:cNvPr>
          <p:cNvCxnSpPr>
            <a:cxnSpLocks/>
            <a:stCxn id="109" idx="3"/>
            <a:endCxn id="108" idx="2"/>
          </p:cNvCxnSpPr>
          <p:nvPr/>
        </p:nvCxnSpPr>
        <p:spPr>
          <a:xfrm>
            <a:off x="2949593" y="4290140"/>
            <a:ext cx="702695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8" name="Oval 107">
            <a:extLst>
              <a:ext uri="{FF2B5EF4-FFF2-40B4-BE49-F238E27FC236}">
                <a16:creationId xmlns:a16="http://schemas.microsoft.com/office/drawing/2014/main" xmlns="" id="{8E9E3B7D-C652-45B2-9950-4BD238794529}"/>
              </a:ext>
            </a:extLst>
          </p:cNvPr>
          <p:cNvSpPr/>
          <p:nvPr/>
        </p:nvSpPr>
        <p:spPr>
          <a:xfrm>
            <a:off x="9976544" y="420014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09" name="Rectangle 108">
            <a:extLst>
              <a:ext uri="{FF2B5EF4-FFF2-40B4-BE49-F238E27FC236}">
                <a16:creationId xmlns:a16="http://schemas.microsoft.com/office/drawing/2014/main" xmlns="" id="{E86EC707-56B3-4E2B-AABF-5D13DE2B266C}"/>
              </a:ext>
            </a:extLst>
          </p:cNvPr>
          <p:cNvSpPr/>
          <p:nvPr/>
        </p:nvSpPr>
        <p:spPr>
          <a:xfrm>
            <a:off x="183456" y="4110140"/>
            <a:ext cx="2766137" cy="360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rgbClr val="000000"/>
                </a:solidFill>
              </a:rPr>
              <a:t>New System Go-Live</a:t>
            </a:r>
            <a:endParaRPr lang="en-ZA" sz="1000" b="1" dirty="0">
              <a:solidFill>
                <a:srgbClr val="000000"/>
              </a:solidFill>
            </a:endParaRPr>
          </a:p>
        </p:txBody>
      </p:sp>
      <p:sp>
        <p:nvSpPr>
          <p:cNvPr id="117" name="Oval 116">
            <a:extLst>
              <a:ext uri="{FF2B5EF4-FFF2-40B4-BE49-F238E27FC236}">
                <a16:creationId xmlns:a16="http://schemas.microsoft.com/office/drawing/2014/main" xmlns="" id="{A9A7C069-B672-4AF6-B188-141EEB816E0E}"/>
              </a:ext>
            </a:extLst>
          </p:cNvPr>
          <p:cNvSpPr/>
          <p:nvPr/>
        </p:nvSpPr>
        <p:spPr>
          <a:xfrm>
            <a:off x="7852328" y="1770182"/>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18" name="Oval 117">
            <a:extLst>
              <a:ext uri="{FF2B5EF4-FFF2-40B4-BE49-F238E27FC236}">
                <a16:creationId xmlns:a16="http://schemas.microsoft.com/office/drawing/2014/main" xmlns="" id="{808D2A89-8170-4D41-9F45-A1CEB8B25448}"/>
              </a:ext>
            </a:extLst>
          </p:cNvPr>
          <p:cNvSpPr/>
          <p:nvPr/>
        </p:nvSpPr>
        <p:spPr>
          <a:xfrm>
            <a:off x="3855864" y="2155412"/>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cxnSp>
        <p:nvCxnSpPr>
          <p:cNvPr id="147" name="Straight Arrow Connector 146">
            <a:extLst>
              <a:ext uri="{FF2B5EF4-FFF2-40B4-BE49-F238E27FC236}">
                <a16:creationId xmlns:a16="http://schemas.microsoft.com/office/drawing/2014/main" xmlns="" id="{4DFFE469-D8B0-4718-BDB9-BE1526B6AE8B}"/>
              </a:ext>
            </a:extLst>
          </p:cNvPr>
          <p:cNvCxnSpPr>
            <a:cxnSpLocks/>
            <a:stCxn id="149" idx="3"/>
            <a:endCxn id="148" idx="2"/>
          </p:cNvCxnSpPr>
          <p:nvPr/>
        </p:nvCxnSpPr>
        <p:spPr>
          <a:xfrm>
            <a:off x="2949593" y="3469588"/>
            <a:ext cx="673891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8" name="Oval 147">
            <a:extLst>
              <a:ext uri="{FF2B5EF4-FFF2-40B4-BE49-F238E27FC236}">
                <a16:creationId xmlns:a16="http://schemas.microsoft.com/office/drawing/2014/main" xmlns="" id="{B62EE7A1-7497-43F8-BB25-9AD442FE7A94}"/>
              </a:ext>
            </a:extLst>
          </p:cNvPr>
          <p:cNvSpPr/>
          <p:nvPr/>
        </p:nvSpPr>
        <p:spPr>
          <a:xfrm>
            <a:off x="9688512" y="3379588"/>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49" name="Rectangle 148">
            <a:extLst>
              <a:ext uri="{FF2B5EF4-FFF2-40B4-BE49-F238E27FC236}">
                <a16:creationId xmlns:a16="http://schemas.microsoft.com/office/drawing/2014/main" xmlns="" id="{6228D26C-DA8C-402C-9594-5C9591337C21}"/>
              </a:ext>
            </a:extLst>
          </p:cNvPr>
          <p:cNvSpPr/>
          <p:nvPr/>
        </p:nvSpPr>
        <p:spPr>
          <a:xfrm>
            <a:off x="183456" y="3289588"/>
            <a:ext cx="2766137" cy="360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rgbClr val="000000"/>
                </a:solidFill>
              </a:rPr>
              <a:t>Enhance system programs</a:t>
            </a:r>
            <a:endParaRPr lang="en-ZA" sz="1000" b="1" dirty="0">
              <a:solidFill>
                <a:srgbClr val="000000"/>
              </a:solidFill>
            </a:endParaRPr>
          </a:p>
        </p:txBody>
      </p:sp>
    </p:spTree>
    <p:extLst>
      <p:ext uri="{BB962C8B-B14F-4D97-AF65-F5344CB8AC3E}">
        <p14:creationId xmlns:p14="http://schemas.microsoft.com/office/powerpoint/2010/main" xmlns="" val="1665483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0B527B7-9761-452B-AEAE-A61EBD7CA8FE}"/>
              </a:ext>
            </a:extLst>
          </p:cNvPr>
          <p:cNvSpPr/>
          <p:nvPr/>
        </p:nvSpPr>
        <p:spPr>
          <a:xfrm>
            <a:off x="183456" y="1045086"/>
            <a:ext cx="2769705" cy="480053"/>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rgbClr val="000000"/>
                </a:solidFill>
              </a:rPr>
              <a:t>NATED Business Studies</a:t>
            </a:r>
            <a:endParaRPr lang="en-ZA" sz="1200" b="1" dirty="0">
              <a:solidFill>
                <a:srgbClr val="000000"/>
              </a:solidFill>
            </a:endParaRPr>
          </a:p>
        </p:txBody>
      </p:sp>
      <p:sp>
        <p:nvSpPr>
          <p:cNvPr id="81" name="Rectangle 80">
            <a:extLst>
              <a:ext uri="{FF2B5EF4-FFF2-40B4-BE49-F238E27FC236}">
                <a16:creationId xmlns:a16="http://schemas.microsoft.com/office/drawing/2014/main" xmlns="" id="{4C950EC6-A0E3-4DC8-AFA3-78F56756DAC9}"/>
              </a:ext>
            </a:extLst>
          </p:cNvPr>
          <p:cNvSpPr/>
          <p:nvPr/>
        </p:nvSpPr>
        <p:spPr>
          <a:xfrm>
            <a:off x="7663190" y="990518"/>
            <a:ext cx="2413826" cy="3397749"/>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80" name="Rectangle 79">
            <a:extLst>
              <a:ext uri="{FF2B5EF4-FFF2-40B4-BE49-F238E27FC236}">
                <a16:creationId xmlns:a16="http://schemas.microsoft.com/office/drawing/2014/main" xmlns="" id="{2555103D-FE81-4A2D-AFB9-CDDB2E339375}"/>
              </a:ext>
            </a:extLst>
          </p:cNvPr>
          <p:cNvSpPr/>
          <p:nvPr/>
        </p:nvSpPr>
        <p:spPr>
          <a:xfrm>
            <a:off x="5404015" y="989497"/>
            <a:ext cx="2268274" cy="3397749"/>
          </a:xfrm>
          <a:prstGeom prst="rect">
            <a:avLst/>
          </a:prstGeom>
          <a:solidFill>
            <a:srgbClr val="FFFF99">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79" name="Rectangle 78">
            <a:extLst>
              <a:ext uri="{FF2B5EF4-FFF2-40B4-BE49-F238E27FC236}">
                <a16:creationId xmlns:a16="http://schemas.microsoft.com/office/drawing/2014/main" xmlns="" id="{09C7DFD3-9187-4E9A-9E80-0907A3217678}"/>
              </a:ext>
            </a:extLst>
          </p:cNvPr>
          <p:cNvSpPr/>
          <p:nvPr/>
        </p:nvSpPr>
        <p:spPr>
          <a:xfrm>
            <a:off x="3247141" y="990518"/>
            <a:ext cx="2182014" cy="3397749"/>
          </a:xfrm>
          <a:prstGeom prst="rect">
            <a:avLst/>
          </a:prstGeom>
          <a:solidFill>
            <a:srgbClr val="FFFF9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4" name="Title 3"/>
          <p:cNvSpPr>
            <a:spLocks noGrp="1"/>
          </p:cNvSpPr>
          <p:nvPr>
            <p:ph type="title"/>
          </p:nvPr>
        </p:nvSpPr>
        <p:spPr/>
        <p:txBody>
          <a:bodyPr/>
          <a:lstStyle/>
          <a:p>
            <a:r>
              <a:rPr lang="en-US" dirty="0"/>
              <a:t>Milestone Planning: NATED Business Studies</a:t>
            </a:r>
          </a:p>
        </p:txBody>
      </p:sp>
      <p:cxnSp>
        <p:nvCxnSpPr>
          <p:cNvPr id="9" name="Straight Connector 8">
            <a:extLst>
              <a:ext uri="{FF2B5EF4-FFF2-40B4-BE49-F238E27FC236}">
                <a16:creationId xmlns:a16="http://schemas.microsoft.com/office/drawing/2014/main" xmlns="" id="{FC09B08D-F87B-46C4-BA18-21875ABDFA60}"/>
              </a:ext>
            </a:extLst>
          </p:cNvPr>
          <p:cNvCxnSpPr/>
          <p:nvPr/>
        </p:nvCxnSpPr>
        <p:spPr>
          <a:xfrm>
            <a:off x="3279800"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xmlns="" id="{503749F2-023F-45B9-94D6-93C0B48785B1}"/>
              </a:ext>
            </a:extLst>
          </p:cNvPr>
          <p:cNvCxnSpPr/>
          <p:nvPr/>
        </p:nvCxnSpPr>
        <p:spPr>
          <a:xfrm>
            <a:off x="3711848"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xmlns="" id="{4CC1BA58-D33A-4C17-AFCF-F66CB316C2CC}"/>
              </a:ext>
            </a:extLst>
          </p:cNvPr>
          <p:cNvCxnSpPr/>
          <p:nvPr/>
        </p:nvCxnSpPr>
        <p:spPr>
          <a:xfrm>
            <a:off x="4143896"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xmlns="" id="{B4B54406-E972-4B96-99B0-1E90AC7B078B}"/>
              </a:ext>
            </a:extLst>
          </p:cNvPr>
          <p:cNvCxnSpPr/>
          <p:nvPr/>
        </p:nvCxnSpPr>
        <p:spPr>
          <a:xfrm>
            <a:off x="4575944"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xmlns="" id="{4752DADD-E809-482E-AC03-39E2CD0BD333}"/>
              </a:ext>
            </a:extLst>
          </p:cNvPr>
          <p:cNvCxnSpPr/>
          <p:nvPr/>
        </p:nvCxnSpPr>
        <p:spPr>
          <a:xfrm>
            <a:off x="5007992"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xmlns="" id="{0A63FCF7-6E40-4AEE-9DD3-5922F0B7F784}"/>
              </a:ext>
            </a:extLst>
          </p:cNvPr>
          <p:cNvCxnSpPr/>
          <p:nvPr/>
        </p:nvCxnSpPr>
        <p:spPr>
          <a:xfrm>
            <a:off x="5440040"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xmlns="" id="{FC3532FA-98D7-417A-A7A3-D3AAAED4579A}"/>
              </a:ext>
            </a:extLst>
          </p:cNvPr>
          <p:cNvCxnSpPr/>
          <p:nvPr/>
        </p:nvCxnSpPr>
        <p:spPr>
          <a:xfrm>
            <a:off x="5872088" y="1022457"/>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xmlns="" id="{042D6FA0-8F0A-4BFB-87C4-ED64079DC85C}"/>
              </a:ext>
            </a:extLst>
          </p:cNvPr>
          <p:cNvCxnSpPr/>
          <p:nvPr/>
        </p:nvCxnSpPr>
        <p:spPr>
          <a:xfrm>
            <a:off x="6304136"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xmlns="" id="{2C310C8D-2828-487D-8E37-AE9E8B6A5006}"/>
              </a:ext>
            </a:extLst>
          </p:cNvPr>
          <p:cNvCxnSpPr/>
          <p:nvPr/>
        </p:nvCxnSpPr>
        <p:spPr>
          <a:xfrm>
            <a:off x="6808192"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xmlns="" id="{B6EA74AF-D291-4894-90AE-DD28E9179C9D}"/>
              </a:ext>
            </a:extLst>
          </p:cNvPr>
          <p:cNvCxnSpPr/>
          <p:nvPr/>
        </p:nvCxnSpPr>
        <p:spPr>
          <a:xfrm>
            <a:off x="7257818"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xmlns="" id="{5B027581-09AC-4A98-8AFE-34050EDD9C22}"/>
              </a:ext>
            </a:extLst>
          </p:cNvPr>
          <p:cNvCxnSpPr/>
          <p:nvPr/>
        </p:nvCxnSpPr>
        <p:spPr>
          <a:xfrm>
            <a:off x="7672288"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xmlns="" id="{69C6F850-C32F-4B7A-8B7D-CF4E27C3BDCE}"/>
              </a:ext>
            </a:extLst>
          </p:cNvPr>
          <p:cNvCxnSpPr/>
          <p:nvPr/>
        </p:nvCxnSpPr>
        <p:spPr>
          <a:xfrm>
            <a:off x="8176344"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xmlns="" id="{8B6541A4-DA0E-403A-8AE6-CD296866A2E1}"/>
              </a:ext>
            </a:extLst>
          </p:cNvPr>
          <p:cNvCxnSpPr/>
          <p:nvPr/>
        </p:nvCxnSpPr>
        <p:spPr>
          <a:xfrm>
            <a:off x="8680400"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xmlns="" id="{06E17E4B-DC65-4160-AEB1-2D7B0A55DFA1}"/>
              </a:ext>
            </a:extLst>
          </p:cNvPr>
          <p:cNvCxnSpPr/>
          <p:nvPr/>
        </p:nvCxnSpPr>
        <p:spPr>
          <a:xfrm>
            <a:off x="9112448" y="990519"/>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xmlns="" id="{000856C5-1AD4-4E92-8E43-CA35468136B9}"/>
              </a:ext>
            </a:extLst>
          </p:cNvPr>
          <p:cNvCxnSpPr/>
          <p:nvPr/>
        </p:nvCxnSpPr>
        <p:spPr>
          <a:xfrm>
            <a:off x="9544496" y="1022457"/>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xmlns="" id="{66146DE7-4B2D-4125-8485-EF08A25038FB}"/>
              </a:ext>
            </a:extLst>
          </p:cNvPr>
          <p:cNvCxnSpPr/>
          <p:nvPr/>
        </p:nvCxnSpPr>
        <p:spPr>
          <a:xfrm>
            <a:off x="10066794" y="961817"/>
            <a:ext cx="0" cy="334721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xmlns="" id="{8E8EAEA2-B025-4858-A71A-9DCE9659B04B}"/>
              </a:ext>
            </a:extLst>
          </p:cNvPr>
          <p:cNvSpPr txBox="1"/>
          <p:nvPr/>
        </p:nvSpPr>
        <p:spPr>
          <a:xfrm>
            <a:off x="3270702" y="1087469"/>
            <a:ext cx="441146" cy="553998"/>
          </a:xfrm>
          <a:prstGeom prst="rect">
            <a:avLst/>
          </a:prstGeom>
          <a:noFill/>
        </p:spPr>
        <p:txBody>
          <a:bodyPr wrap="none" rtlCol="0">
            <a:spAutoFit/>
          </a:bodyPr>
          <a:lstStyle/>
          <a:p>
            <a:pPr algn="ctr"/>
            <a:r>
              <a:rPr lang="en-US" sz="1000" b="1" dirty="0"/>
              <a:t>29</a:t>
            </a:r>
          </a:p>
          <a:p>
            <a:pPr algn="ctr"/>
            <a:r>
              <a:rPr lang="en-US" sz="1000" b="1" dirty="0"/>
              <a:t>Feb</a:t>
            </a:r>
          </a:p>
          <a:p>
            <a:r>
              <a:rPr lang="en-US" sz="1000" b="1" dirty="0"/>
              <a:t>2020</a:t>
            </a:r>
            <a:endParaRPr lang="en-ZA" sz="1000" b="1" dirty="0"/>
          </a:p>
        </p:txBody>
      </p:sp>
      <p:sp>
        <p:nvSpPr>
          <p:cNvPr id="28" name="TextBox 27">
            <a:extLst>
              <a:ext uri="{FF2B5EF4-FFF2-40B4-BE49-F238E27FC236}">
                <a16:creationId xmlns:a16="http://schemas.microsoft.com/office/drawing/2014/main" xmlns="" id="{7F4AE3A2-F8F0-4767-9EEA-BA3B4CE35341}"/>
              </a:ext>
            </a:extLst>
          </p:cNvPr>
          <p:cNvSpPr txBox="1"/>
          <p:nvPr/>
        </p:nvSpPr>
        <p:spPr>
          <a:xfrm>
            <a:off x="3702750" y="1087469"/>
            <a:ext cx="441146" cy="553998"/>
          </a:xfrm>
          <a:prstGeom prst="rect">
            <a:avLst/>
          </a:prstGeom>
          <a:noFill/>
        </p:spPr>
        <p:txBody>
          <a:bodyPr wrap="none" rtlCol="0">
            <a:spAutoFit/>
          </a:bodyPr>
          <a:lstStyle/>
          <a:p>
            <a:pPr algn="ctr"/>
            <a:r>
              <a:rPr lang="en-US" sz="1000" b="1" dirty="0"/>
              <a:t>31</a:t>
            </a:r>
          </a:p>
          <a:p>
            <a:pPr algn="ctr"/>
            <a:r>
              <a:rPr lang="en-US" sz="1000" b="1" dirty="0"/>
              <a:t>Mar</a:t>
            </a:r>
          </a:p>
          <a:p>
            <a:pPr algn="ctr"/>
            <a:r>
              <a:rPr lang="en-US" sz="1000" b="1" dirty="0"/>
              <a:t>2020</a:t>
            </a:r>
            <a:endParaRPr lang="en-ZA" sz="1000" b="1" dirty="0"/>
          </a:p>
        </p:txBody>
      </p:sp>
      <p:sp>
        <p:nvSpPr>
          <p:cNvPr id="29" name="TextBox 28">
            <a:extLst>
              <a:ext uri="{FF2B5EF4-FFF2-40B4-BE49-F238E27FC236}">
                <a16:creationId xmlns:a16="http://schemas.microsoft.com/office/drawing/2014/main" xmlns="" id="{674161B3-37DE-4694-820B-7912021001D5}"/>
              </a:ext>
            </a:extLst>
          </p:cNvPr>
          <p:cNvSpPr txBox="1"/>
          <p:nvPr/>
        </p:nvSpPr>
        <p:spPr>
          <a:xfrm>
            <a:off x="4134798" y="1087469"/>
            <a:ext cx="441146" cy="553998"/>
          </a:xfrm>
          <a:prstGeom prst="rect">
            <a:avLst/>
          </a:prstGeom>
          <a:noFill/>
        </p:spPr>
        <p:txBody>
          <a:bodyPr wrap="none" rtlCol="0">
            <a:spAutoFit/>
          </a:bodyPr>
          <a:lstStyle/>
          <a:p>
            <a:pPr algn="ctr"/>
            <a:r>
              <a:rPr lang="en-US" sz="1000" b="1" dirty="0"/>
              <a:t>30</a:t>
            </a:r>
          </a:p>
          <a:p>
            <a:pPr algn="ctr"/>
            <a:r>
              <a:rPr lang="en-US" sz="1000" b="1" dirty="0"/>
              <a:t>Apr</a:t>
            </a:r>
          </a:p>
          <a:p>
            <a:pPr algn="ctr"/>
            <a:r>
              <a:rPr lang="en-US" sz="1000" b="1" dirty="0"/>
              <a:t>2020</a:t>
            </a:r>
            <a:endParaRPr lang="en-ZA" sz="1000" b="1" dirty="0"/>
          </a:p>
        </p:txBody>
      </p:sp>
      <p:sp>
        <p:nvSpPr>
          <p:cNvPr id="30" name="TextBox 29">
            <a:extLst>
              <a:ext uri="{FF2B5EF4-FFF2-40B4-BE49-F238E27FC236}">
                <a16:creationId xmlns:a16="http://schemas.microsoft.com/office/drawing/2014/main" xmlns="" id="{5CAD7E6A-B60B-421D-85E9-AE4698CF7B51}"/>
              </a:ext>
            </a:extLst>
          </p:cNvPr>
          <p:cNvSpPr txBox="1"/>
          <p:nvPr/>
        </p:nvSpPr>
        <p:spPr>
          <a:xfrm>
            <a:off x="4566846" y="1087469"/>
            <a:ext cx="441146" cy="553998"/>
          </a:xfrm>
          <a:prstGeom prst="rect">
            <a:avLst/>
          </a:prstGeom>
          <a:noFill/>
          <a:ln>
            <a:noFill/>
          </a:ln>
        </p:spPr>
        <p:txBody>
          <a:bodyPr wrap="none" rtlCol="0">
            <a:spAutoFit/>
          </a:bodyPr>
          <a:lstStyle/>
          <a:p>
            <a:pPr algn="ctr"/>
            <a:r>
              <a:rPr lang="en-US" sz="1000" b="1" dirty="0"/>
              <a:t>31</a:t>
            </a:r>
          </a:p>
          <a:p>
            <a:pPr algn="ctr"/>
            <a:r>
              <a:rPr lang="en-US" sz="1000" b="1" dirty="0"/>
              <a:t>May</a:t>
            </a:r>
          </a:p>
          <a:p>
            <a:pPr algn="ctr"/>
            <a:r>
              <a:rPr lang="en-US" sz="1000" b="1" dirty="0"/>
              <a:t>2020</a:t>
            </a:r>
            <a:endParaRPr lang="en-ZA" sz="1000" b="1" dirty="0"/>
          </a:p>
        </p:txBody>
      </p:sp>
      <p:sp>
        <p:nvSpPr>
          <p:cNvPr id="31" name="TextBox 30">
            <a:extLst>
              <a:ext uri="{FF2B5EF4-FFF2-40B4-BE49-F238E27FC236}">
                <a16:creationId xmlns:a16="http://schemas.microsoft.com/office/drawing/2014/main" xmlns="" id="{B68BFF65-3698-499A-942E-11C6ED8CC752}"/>
              </a:ext>
            </a:extLst>
          </p:cNvPr>
          <p:cNvSpPr txBox="1"/>
          <p:nvPr/>
        </p:nvSpPr>
        <p:spPr>
          <a:xfrm>
            <a:off x="4998894" y="925478"/>
            <a:ext cx="441146" cy="707886"/>
          </a:xfrm>
          <a:prstGeom prst="rect">
            <a:avLst/>
          </a:prstGeom>
          <a:noFill/>
        </p:spPr>
        <p:txBody>
          <a:bodyPr wrap="none" rtlCol="0">
            <a:spAutoFit/>
          </a:bodyPr>
          <a:lstStyle/>
          <a:p>
            <a:pPr algn="ctr"/>
            <a:endParaRPr lang="en-US" sz="1000" b="1" dirty="0"/>
          </a:p>
          <a:p>
            <a:pPr algn="ctr"/>
            <a:r>
              <a:rPr lang="en-US" sz="1000" b="1" dirty="0"/>
              <a:t>30</a:t>
            </a:r>
          </a:p>
          <a:p>
            <a:pPr algn="ctr"/>
            <a:r>
              <a:rPr lang="en-US" sz="1000" b="1" dirty="0"/>
              <a:t>Jun</a:t>
            </a:r>
          </a:p>
          <a:p>
            <a:pPr algn="ctr"/>
            <a:r>
              <a:rPr lang="en-US" sz="1000" b="1" dirty="0"/>
              <a:t>2020</a:t>
            </a:r>
            <a:endParaRPr lang="en-ZA" sz="1000" b="1" dirty="0"/>
          </a:p>
        </p:txBody>
      </p:sp>
      <p:sp>
        <p:nvSpPr>
          <p:cNvPr id="32" name="TextBox 31">
            <a:extLst>
              <a:ext uri="{FF2B5EF4-FFF2-40B4-BE49-F238E27FC236}">
                <a16:creationId xmlns:a16="http://schemas.microsoft.com/office/drawing/2014/main" xmlns="" id="{AA2F13CC-86D4-4DA5-823B-627C1B8BBAEB}"/>
              </a:ext>
            </a:extLst>
          </p:cNvPr>
          <p:cNvSpPr txBox="1"/>
          <p:nvPr/>
        </p:nvSpPr>
        <p:spPr>
          <a:xfrm>
            <a:off x="5430942" y="1087469"/>
            <a:ext cx="441146" cy="553998"/>
          </a:xfrm>
          <a:prstGeom prst="rect">
            <a:avLst/>
          </a:prstGeom>
          <a:noFill/>
        </p:spPr>
        <p:txBody>
          <a:bodyPr wrap="none" rtlCol="0">
            <a:spAutoFit/>
          </a:bodyPr>
          <a:lstStyle/>
          <a:p>
            <a:pPr algn="ctr"/>
            <a:r>
              <a:rPr lang="en-US" sz="1000" b="1" dirty="0"/>
              <a:t>31</a:t>
            </a:r>
          </a:p>
          <a:p>
            <a:pPr algn="ctr"/>
            <a:r>
              <a:rPr lang="en-US" sz="1000" b="1" dirty="0"/>
              <a:t>Jul</a:t>
            </a:r>
          </a:p>
          <a:p>
            <a:pPr algn="ctr"/>
            <a:r>
              <a:rPr lang="en-US" sz="1000" b="1" dirty="0"/>
              <a:t>2020</a:t>
            </a:r>
            <a:endParaRPr lang="en-ZA" sz="1000" b="1" dirty="0"/>
          </a:p>
        </p:txBody>
      </p:sp>
      <p:sp>
        <p:nvSpPr>
          <p:cNvPr id="33" name="TextBox 32">
            <a:extLst>
              <a:ext uri="{FF2B5EF4-FFF2-40B4-BE49-F238E27FC236}">
                <a16:creationId xmlns:a16="http://schemas.microsoft.com/office/drawing/2014/main" xmlns="" id="{08D2D5A9-4710-44BB-AC53-09397E1979A6}"/>
              </a:ext>
            </a:extLst>
          </p:cNvPr>
          <p:cNvSpPr txBox="1"/>
          <p:nvPr/>
        </p:nvSpPr>
        <p:spPr>
          <a:xfrm>
            <a:off x="5862990" y="1087469"/>
            <a:ext cx="441146" cy="553998"/>
          </a:xfrm>
          <a:prstGeom prst="rect">
            <a:avLst/>
          </a:prstGeom>
          <a:noFill/>
        </p:spPr>
        <p:txBody>
          <a:bodyPr wrap="none" rtlCol="0">
            <a:spAutoFit/>
          </a:bodyPr>
          <a:lstStyle/>
          <a:p>
            <a:pPr algn="ctr"/>
            <a:r>
              <a:rPr lang="en-US" sz="1000" b="1" dirty="0"/>
              <a:t>31</a:t>
            </a:r>
          </a:p>
          <a:p>
            <a:pPr algn="ctr"/>
            <a:r>
              <a:rPr lang="en-US" sz="1000" b="1" dirty="0"/>
              <a:t>Aug</a:t>
            </a:r>
          </a:p>
          <a:p>
            <a:pPr algn="ctr"/>
            <a:r>
              <a:rPr lang="en-US" sz="1000" b="1" dirty="0"/>
              <a:t>2020</a:t>
            </a:r>
            <a:endParaRPr lang="en-ZA" sz="1000" b="1" dirty="0"/>
          </a:p>
        </p:txBody>
      </p:sp>
      <p:sp>
        <p:nvSpPr>
          <p:cNvPr id="34" name="TextBox 33">
            <a:extLst>
              <a:ext uri="{FF2B5EF4-FFF2-40B4-BE49-F238E27FC236}">
                <a16:creationId xmlns:a16="http://schemas.microsoft.com/office/drawing/2014/main" xmlns="" id="{9DBFD034-18EE-4022-9628-419664377E83}"/>
              </a:ext>
            </a:extLst>
          </p:cNvPr>
          <p:cNvSpPr txBox="1"/>
          <p:nvPr/>
        </p:nvSpPr>
        <p:spPr>
          <a:xfrm>
            <a:off x="6304136" y="1087469"/>
            <a:ext cx="441146" cy="553998"/>
          </a:xfrm>
          <a:prstGeom prst="rect">
            <a:avLst/>
          </a:prstGeom>
          <a:noFill/>
        </p:spPr>
        <p:txBody>
          <a:bodyPr wrap="none" rtlCol="0">
            <a:spAutoFit/>
          </a:bodyPr>
          <a:lstStyle/>
          <a:p>
            <a:pPr algn="ctr"/>
            <a:r>
              <a:rPr lang="en-US" sz="1000" b="1" dirty="0"/>
              <a:t>30</a:t>
            </a:r>
          </a:p>
          <a:p>
            <a:pPr algn="ctr"/>
            <a:r>
              <a:rPr lang="en-US" sz="1000" b="1" dirty="0"/>
              <a:t>Sep</a:t>
            </a:r>
          </a:p>
          <a:p>
            <a:pPr algn="ctr"/>
            <a:r>
              <a:rPr lang="en-US" sz="1000" b="1" dirty="0"/>
              <a:t>2020</a:t>
            </a:r>
            <a:endParaRPr lang="en-ZA" sz="1000" b="1" dirty="0"/>
          </a:p>
        </p:txBody>
      </p:sp>
      <p:sp>
        <p:nvSpPr>
          <p:cNvPr id="35" name="TextBox 34">
            <a:extLst>
              <a:ext uri="{FF2B5EF4-FFF2-40B4-BE49-F238E27FC236}">
                <a16:creationId xmlns:a16="http://schemas.microsoft.com/office/drawing/2014/main" xmlns="" id="{E8C939D5-2EBB-447D-B4EF-96CDE64473C9}"/>
              </a:ext>
            </a:extLst>
          </p:cNvPr>
          <p:cNvSpPr txBox="1"/>
          <p:nvPr/>
        </p:nvSpPr>
        <p:spPr>
          <a:xfrm>
            <a:off x="6809980" y="1079072"/>
            <a:ext cx="441146" cy="553998"/>
          </a:xfrm>
          <a:prstGeom prst="rect">
            <a:avLst/>
          </a:prstGeom>
          <a:noFill/>
        </p:spPr>
        <p:txBody>
          <a:bodyPr wrap="none" rtlCol="0">
            <a:spAutoFit/>
          </a:bodyPr>
          <a:lstStyle/>
          <a:p>
            <a:pPr algn="ctr"/>
            <a:r>
              <a:rPr lang="en-US" sz="1000" b="1" dirty="0"/>
              <a:t>31</a:t>
            </a:r>
          </a:p>
          <a:p>
            <a:pPr algn="ctr"/>
            <a:r>
              <a:rPr lang="en-US" sz="1000" b="1" dirty="0"/>
              <a:t>Oct</a:t>
            </a:r>
          </a:p>
          <a:p>
            <a:pPr algn="ctr"/>
            <a:r>
              <a:rPr lang="en-US" sz="1000" b="1" dirty="0"/>
              <a:t>2020</a:t>
            </a:r>
            <a:endParaRPr lang="en-ZA" sz="1000" b="1" dirty="0"/>
          </a:p>
        </p:txBody>
      </p:sp>
      <p:sp>
        <p:nvSpPr>
          <p:cNvPr id="36" name="TextBox 35">
            <a:extLst>
              <a:ext uri="{FF2B5EF4-FFF2-40B4-BE49-F238E27FC236}">
                <a16:creationId xmlns:a16="http://schemas.microsoft.com/office/drawing/2014/main" xmlns="" id="{A8A2BB5E-2DE9-4206-AD0A-C6A91D29C259}"/>
              </a:ext>
            </a:extLst>
          </p:cNvPr>
          <p:cNvSpPr txBox="1"/>
          <p:nvPr/>
        </p:nvSpPr>
        <p:spPr>
          <a:xfrm>
            <a:off x="7231142" y="1087469"/>
            <a:ext cx="441146" cy="553998"/>
          </a:xfrm>
          <a:prstGeom prst="rect">
            <a:avLst/>
          </a:prstGeom>
          <a:noFill/>
        </p:spPr>
        <p:txBody>
          <a:bodyPr wrap="none" rtlCol="0">
            <a:spAutoFit/>
          </a:bodyPr>
          <a:lstStyle/>
          <a:p>
            <a:pPr algn="ctr"/>
            <a:r>
              <a:rPr lang="en-US" sz="1000" b="1" dirty="0"/>
              <a:t>30</a:t>
            </a:r>
          </a:p>
          <a:p>
            <a:pPr algn="ctr"/>
            <a:r>
              <a:rPr lang="en-US" sz="1000" b="1" dirty="0"/>
              <a:t>Nov</a:t>
            </a:r>
          </a:p>
          <a:p>
            <a:pPr algn="ctr"/>
            <a:r>
              <a:rPr lang="en-US" sz="1000" b="1" dirty="0"/>
              <a:t>2020</a:t>
            </a:r>
            <a:endParaRPr lang="en-ZA" sz="1000" b="1" dirty="0"/>
          </a:p>
        </p:txBody>
      </p:sp>
      <p:sp>
        <p:nvSpPr>
          <p:cNvPr id="37" name="TextBox 36">
            <a:extLst>
              <a:ext uri="{FF2B5EF4-FFF2-40B4-BE49-F238E27FC236}">
                <a16:creationId xmlns:a16="http://schemas.microsoft.com/office/drawing/2014/main" xmlns="" id="{936E4DDC-9DE0-4F29-A9E6-EC53F05FEF33}"/>
              </a:ext>
            </a:extLst>
          </p:cNvPr>
          <p:cNvSpPr txBox="1"/>
          <p:nvPr/>
        </p:nvSpPr>
        <p:spPr>
          <a:xfrm>
            <a:off x="7735198" y="1087469"/>
            <a:ext cx="441146" cy="553998"/>
          </a:xfrm>
          <a:prstGeom prst="rect">
            <a:avLst/>
          </a:prstGeom>
          <a:noFill/>
        </p:spPr>
        <p:txBody>
          <a:bodyPr wrap="none" rtlCol="0">
            <a:spAutoFit/>
          </a:bodyPr>
          <a:lstStyle/>
          <a:p>
            <a:pPr algn="ctr"/>
            <a:r>
              <a:rPr lang="en-US" sz="1000" b="1" dirty="0"/>
              <a:t>31</a:t>
            </a:r>
          </a:p>
          <a:p>
            <a:pPr algn="ctr"/>
            <a:r>
              <a:rPr lang="en-US" sz="1000" b="1" dirty="0"/>
              <a:t>Dec</a:t>
            </a:r>
          </a:p>
          <a:p>
            <a:pPr algn="ctr"/>
            <a:r>
              <a:rPr lang="en-US" sz="1000" b="1" dirty="0"/>
              <a:t>2020</a:t>
            </a:r>
            <a:endParaRPr lang="en-ZA" sz="1000" b="1" dirty="0"/>
          </a:p>
        </p:txBody>
      </p:sp>
      <p:sp>
        <p:nvSpPr>
          <p:cNvPr id="38" name="TextBox 37">
            <a:extLst>
              <a:ext uri="{FF2B5EF4-FFF2-40B4-BE49-F238E27FC236}">
                <a16:creationId xmlns:a16="http://schemas.microsoft.com/office/drawing/2014/main" xmlns="" id="{9DC0091C-1AEA-46A1-B2A8-A0843066137A}"/>
              </a:ext>
            </a:extLst>
          </p:cNvPr>
          <p:cNvSpPr txBox="1"/>
          <p:nvPr/>
        </p:nvSpPr>
        <p:spPr>
          <a:xfrm>
            <a:off x="8239254" y="1089958"/>
            <a:ext cx="441146" cy="553998"/>
          </a:xfrm>
          <a:prstGeom prst="rect">
            <a:avLst/>
          </a:prstGeom>
          <a:noFill/>
        </p:spPr>
        <p:txBody>
          <a:bodyPr wrap="none" rtlCol="0">
            <a:spAutoFit/>
          </a:bodyPr>
          <a:lstStyle/>
          <a:p>
            <a:pPr algn="ctr"/>
            <a:r>
              <a:rPr lang="en-US" sz="1000" b="1" dirty="0"/>
              <a:t>31</a:t>
            </a:r>
          </a:p>
          <a:p>
            <a:pPr algn="ctr"/>
            <a:r>
              <a:rPr lang="en-US" sz="1000" b="1" dirty="0"/>
              <a:t>Jan</a:t>
            </a:r>
          </a:p>
          <a:p>
            <a:pPr algn="ctr"/>
            <a:r>
              <a:rPr lang="en-US" sz="1000" b="1" dirty="0"/>
              <a:t>2021</a:t>
            </a:r>
            <a:endParaRPr lang="en-ZA" sz="1000" b="1" dirty="0"/>
          </a:p>
        </p:txBody>
      </p:sp>
      <p:sp>
        <p:nvSpPr>
          <p:cNvPr id="39" name="TextBox 38">
            <a:extLst>
              <a:ext uri="{FF2B5EF4-FFF2-40B4-BE49-F238E27FC236}">
                <a16:creationId xmlns:a16="http://schemas.microsoft.com/office/drawing/2014/main" xmlns="" id="{EAA55A5C-3DB8-4E05-B9E2-099752F14217}"/>
              </a:ext>
            </a:extLst>
          </p:cNvPr>
          <p:cNvSpPr txBox="1"/>
          <p:nvPr/>
        </p:nvSpPr>
        <p:spPr>
          <a:xfrm>
            <a:off x="8671302" y="1087469"/>
            <a:ext cx="441146" cy="553998"/>
          </a:xfrm>
          <a:prstGeom prst="rect">
            <a:avLst/>
          </a:prstGeom>
          <a:noFill/>
        </p:spPr>
        <p:txBody>
          <a:bodyPr wrap="none" rtlCol="0">
            <a:spAutoFit/>
          </a:bodyPr>
          <a:lstStyle/>
          <a:p>
            <a:pPr algn="ctr"/>
            <a:r>
              <a:rPr lang="en-US" sz="1000" b="1" dirty="0"/>
              <a:t>29</a:t>
            </a:r>
          </a:p>
          <a:p>
            <a:pPr algn="ctr"/>
            <a:r>
              <a:rPr lang="en-US" sz="1000" b="1" dirty="0"/>
              <a:t>Feb</a:t>
            </a:r>
          </a:p>
          <a:p>
            <a:pPr algn="ctr"/>
            <a:r>
              <a:rPr lang="en-US" sz="1000" b="1" dirty="0"/>
              <a:t>2021</a:t>
            </a:r>
            <a:endParaRPr lang="en-ZA" sz="1000" b="1" dirty="0"/>
          </a:p>
        </p:txBody>
      </p:sp>
      <p:sp>
        <p:nvSpPr>
          <p:cNvPr id="40" name="TextBox 39">
            <a:extLst>
              <a:ext uri="{FF2B5EF4-FFF2-40B4-BE49-F238E27FC236}">
                <a16:creationId xmlns:a16="http://schemas.microsoft.com/office/drawing/2014/main" xmlns="" id="{54F1333D-3300-40B2-91C7-FDA1D8171060}"/>
              </a:ext>
            </a:extLst>
          </p:cNvPr>
          <p:cNvSpPr txBox="1"/>
          <p:nvPr/>
        </p:nvSpPr>
        <p:spPr>
          <a:xfrm>
            <a:off x="9103350" y="1087469"/>
            <a:ext cx="441146" cy="553998"/>
          </a:xfrm>
          <a:prstGeom prst="rect">
            <a:avLst/>
          </a:prstGeom>
          <a:noFill/>
        </p:spPr>
        <p:txBody>
          <a:bodyPr wrap="none" rtlCol="0">
            <a:spAutoFit/>
          </a:bodyPr>
          <a:lstStyle/>
          <a:p>
            <a:pPr algn="ctr"/>
            <a:r>
              <a:rPr lang="en-US" sz="1000" b="1" dirty="0"/>
              <a:t>31</a:t>
            </a:r>
          </a:p>
          <a:p>
            <a:pPr algn="ctr"/>
            <a:r>
              <a:rPr lang="en-US" sz="1000" b="1" dirty="0"/>
              <a:t>Mar</a:t>
            </a:r>
          </a:p>
          <a:p>
            <a:pPr algn="ctr"/>
            <a:r>
              <a:rPr lang="en-US" sz="1000" b="1" dirty="0"/>
              <a:t>2021</a:t>
            </a:r>
            <a:endParaRPr lang="en-ZA" sz="1000" b="1" dirty="0"/>
          </a:p>
        </p:txBody>
      </p:sp>
      <p:sp>
        <p:nvSpPr>
          <p:cNvPr id="41" name="TextBox 40">
            <a:extLst>
              <a:ext uri="{FF2B5EF4-FFF2-40B4-BE49-F238E27FC236}">
                <a16:creationId xmlns:a16="http://schemas.microsoft.com/office/drawing/2014/main" xmlns="" id="{6C8E56C2-7482-4D75-940E-6A8BBF17FD5B}"/>
              </a:ext>
            </a:extLst>
          </p:cNvPr>
          <p:cNvSpPr txBox="1"/>
          <p:nvPr/>
        </p:nvSpPr>
        <p:spPr>
          <a:xfrm>
            <a:off x="9541480" y="1087469"/>
            <a:ext cx="441146" cy="553998"/>
          </a:xfrm>
          <a:prstGeom prst="rect">
            <a:avLst/>
          </a:prstGeom>
          <a:noFill/>
        </p:spPr>
        <p:txBody>
          <a:bodyPr wrap="none" rtlCol="0">
            <a:spAutoFit/>
          </a:bodyPr>
          <a:lstStyle/>
          <a:p>
            <a:pPr algn="ctr"/>
            <a:r>
              <a:rPr lang="en-US" sz="1000" b="1" dirty="0"/>
              <a:t>30</a:t>
            </a:r>
          </a:p>
          <a:p>
            <a:pPr algn="ctr"/>
            <a:r>
              <a:rPr lang="en-US" sz="1000" b="1" dirty="0"/>
              <a:t>Apr</a:t>
            </a:r>
          </a:p>
          <a:p>
            <a:pPr algn="ctr"/>
            <a:r>
              <a:rPr lang="en-US" sz="1000" b="1" dirty="0"/>
              <a:t>2021</a:t>
            </a:r>
            <a:endParaRPr lang="en-ZA" sz="1000" b="1" dirty="0"/>
          </a:p>
        </p:txBody>
      </p:sp>
      <p:cxnSp>
        <p:nvCxnSpPr>
          <p:cNvPr id="47" name="Straight Arrow Connector 46">
            <a:extLst>
              <a:ext uri="{FF2B5EF4-FFF2-40B4-BE49-F238E27FC236}">
                <a16:creationId xmlns:a16="http://schemas.microsoft.com/office/drawing/2014/main" xmlns="" id="{63D8155F-F382-47F7-87CF-E23E0BEA415D}"/>
              </a:ext>
            </a:extLst>
          </p:cNvPr>
          <p:cNvCxnSpPr/>
          <p:nvPr/>
        </p:nvCxnSpPr>
        <p:spPr>
          <a:xfrm>
            <a:off x="176764" y="1598300"/>
            <a:ext cx="9944000" cy="0"/>
          </a:xfrm>
          <a:prstGeom prst="straightConnector1">
            <a:avLst/>
          </a:prstGeom>
          <a:ln>
            <a:solidFill>
              <a:schemeClr val="bg1">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64" name="Left Brace 63">
            <a:extLst>
              <a:ext uri="{FF2B5EF4-FFF2-40B4-BE49-F238E27FC236}">
                <a16:creationId xmlns:a16="http://schemas.microsoft.com/office/drawing/2014/main" xmlns="" id="{45CABB9D-202F-4DEC-8015-79E3294904B3}"/>
              </a:ext>
            </a:extLst>
          </p:cNvPr>
          <p:cNvSpPr/>
          <p:nvPr/>
        </p:nvSpPr>
        <p:spPr>
          <a:xfrm rot="16200000">
            <a:off x="4297394" y="3387638"/>
            <a:ext cx="79928" cy="2133314"/>
          </a:xfrm>
          <a:prstGeom prst="leftBrace">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dirty="0"/>
          </a:p>
        </p:txBody>
      </p:sp>
      <p:sp>
        <p:nvSpPr>
          <p:cNvPr id="65" name="TextBox 64">
            <a:extLst>
              <a:ext uri="{FF2B5EF4-FFF2-40B4-BE49-F238E27FC236}">
                <a16:creationId xmlns:a16="http://schemas.microsoft.com/office/drawing/2014/main" xmlns="" id="{5DD9B3CF-45C6-4CB0-A1A1-68FF715B3FAB}"/>
              </a:ext>
            </a:extLst>
          </p:cNvPr>
          <p:cNvSpPr txBox="1"/>
          <p:nvPr/>
        </p:nvSpPr>
        <p:spPr>
          <a:xfrm>
            <a:off x="3912362" y="4544280"/>
            <a:ext cx="879606" cy="246221"/>
          </a:xfrm>
          <a:prstGeom prst="rect">
            <a:avLst/>
          </a:prstGeom>
          <a:noFill/>
        </p:spPr>
        <p:txBody>
          <a:bodyPr wrap="square" rtlCol="0">
            <a:spAutoFit/>
          </a:bodyPr>
          <a:lstStyle/>
          <a:p>
            <a:pPr algn="ctr"/>
            <a:r>
              <a:rPr lang="en-US" sz="1000" b="1" dirty="0"/>
              <a:t>Short Term</a:t>
            </a:r>
            <a:endParaRPr lang="en-ZA" sz="1000" b="1" dirty="0"/>
          </a:p>
        </p:txBody>
      </p:sp>
      <p:sp>
        <p:nvSpPr>
          <p:cNvPr id="71" name="Left Brace 70">
            <a:extLst>
              <a:ext uri="{FF2B5EF4-FFF2-40B4-BE49-F238E27FC236}">
                <a16:creationId xmlns:a16="http://schemas.microsoft.com/office/drawing/2014/main" xmlns="" id="{5018B356-2C02-4BAD-B025-47F0F56E336C}"/>
              </a:ext>
            </a:extLst>
          </p:cNvPr>
          <p:cNvSpPr/>
          <p:nvPr/>
        </p:nvSpPr>
        <p:spPr>
          <a:xfrm rot="16200000">
            <a:off x="6451621" y="3328298"/>
            <a:ext cx="127523" cy="2268273"/>
          </a:xfrm>
          <a:prstGeom prst="leftBrace">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dirty="0"/>
          </a:p>
        </p:txBody>
      </p:sp>
      <p:sp>
        <p:nvSpPr>
          <p:cNvPr id="72" name="TextBox 71">
            <a:extLst>
              <a:ext uri="{FF2B5EF4-FFF2-40B4-BE49-F238E27FC236}">
                <a16:creationId xmlns:a16="http://schemas.microsoft.com/office/drawing/2014/main" xmlns="" id="{08209F2D-AED7-426C-AC1C-C53C02027160}"/>
              </a:ext>
            </a:extLst>
          </p:cNvPr>
          <p:cNvSpPr txBox="1"/>
          <p:nvPr/>
        </p:nvSpPr>
        <p:spPr>
          <a:xfrm>
            <a:off x="6000980" y="4544280"/>
            <a:ext cx="1095244" cy="246221"/>
          </a:xfrm>
          <a:prstGeom prst="rect">
            <a:avLst/>
          </a:prstGeom>
          <a:noFill/>
        </p:spPr>
        <p:txBody>
          <a:bodyPr wrap="square" rtlCol="0">
            <a:spAutoFit/>
          </a:bodyPr>
          <a:lstStyle/>
          <a:p>
            <a:pPr algn="ctr"/>
            <a:r>
              <a:rPr lang="en-US" sz="1000" b="1" dirty="0"/>
              <a:t>Medium  Term</a:t>
            </a:r>
            <a:endParaRPr lang="en-ZA" sz="1000" b="1" dirty="0"/>
          </a:p>
        </p:txBody>
      </p:sp>
      <p:sp>
        <p:nvSpPr>
          <p:cNvPr id="73" name="TextBox 72">
            <a:extLst>
              <a:ext uri="{FF2B5EF4-FFF2-40B4-BE49-F238E27FC236}">
                <a16:creationId xmlns:a16="http://schemas.microsoft.com/office/drawing/2014/main" xmlns="" id="{D3769448-280B-4622-9B7B-CBB5E986B32D}"/>
              </a:ext>
            </a:extLst>
          </p:cNvPr>
          <p:cNvSpPr txBox="1"/>
          <p:nvPr/>
        </p:nvSpPr>
        <p:spPr>
          <a:xfrm>
            <a:off x="8320360" y="4544280"/>
            <a:ext cx="1095244" cy="246221"/>
          </a:xfrm>
          <a:prstGeom prst="rect">
            <a:avLst/>
          </a:prstGeom>
          <a:noFill/>
        </p:spPr>
        <p:txBody>
          <a:bodyPr wrap="square" rtlCol="0">
            <a:spAutoFit/>
          </a:bodyPr>
          <a:lstStyle/>
          <a:p>
            <a:pPr algn="ctr"/>
            <a:r>
              <a:rPr lang="en-US" sz="1000" b="1" dirty="0"/>
              <a:t>Long  Term</a:t>
            </a:r>
            <a:endParaRPr lang="en-ZA" sz="1000" b="1" dirty="0"/>
          </a:p>
        </p:txBody>
      </p:sp>
      <p:sp>
        <p:nvSpPr>
          <p:cNvPr id="74" name="Left Brace 73">
            <a:extLst>
              <a:ext uri="{FF2B5EF4-FFF2-40B4-BE49-F238E27FC236}">
                <a16:creationId xmlns:a16="http://schemas.microsoft.com/office/drawing/2014/main" xmlns="" id="{719C6A93-EC27-4350-84D7-4F21A478430B}"/>
              </a:ext>
            </a:extLst>
          </p:cNvPr>
          <p:cNvSpPr/>
          <p:nvPr/>
        </p:nvSpPr>
        <p:spPr>
          <a:xfrm rot="16200000">
            <a:off x="8776156" y="3265800"/>
            <a:ext cx="174611" cy="2382349"/>
          </a:xfrm>
          <a:prstGeom prst="leftBrace">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dirty="0"/>
          </a:p>
        </p:txBody>
      </p:sp>
      <p:cxnSp>
        <p:nvCxnSpPr>
          <p:cNvPr id="6" name="Straight Arrow Connector 5">
            <a:extLst>
              <a:ext uri="{FF2B5EF4-FFF2-40B4-BE49-F238E27FC236}">
                <a16:creationId xmlns:a16="http://schemas.microsoft.com/office/drawing/2014/main" xmlns="" id="{9D620025-A31D-4304-8EB7-E82E7C836FEC}"/>
              </a:ext>
            </a:extLst>
          </p:cNvPr>
          <p:cNvCxnSpPr>
            <a:cxnSpLocks/>
            <a:stCxn id="68" idx="3"/>
          </p:cNvCxnSpPr>
          <p:nvPr/>
        </p:nvCxnSpPr>
        <p:spPr>
          <a:xfrm flipH="1">
            <a:off x="2850903" y="1860182"/>
            <a:ext cx="98690" cy="797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xmlns="" id="{CB6F7A5D-0752-46E0-94D3-E0884DFF7BE9}"/>
              </a:ext>
            </a:extLst>
          </p:cNvPr>
          <p:cNvCxnSpPr>
            <a:cxnSpLocks/>
            <a:stCxn id="68" idx="3"/>
            <a:endCxn id="117" idx="2"/>
          </p:cNvCxnSpPr>
          <p:nvPr/>
        </p:nvCxnSpPr>
        <p:spPr>
          <a:xfrm>
            <a:off x="2949593" y="1860182"/>
            <a:ext cx="263446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Rectangle 67">
            <a:extLst>
              <a:ext uri="{FF2B5EF4-FFF2-40B4-BE49-F238E27FC236}">
                <a16:creationId xmlns:a16="http://schemas.microsoft.com/office/drawing/2014/main" xmlns="" id="{2E912CA1-6077-4CF8-B9C7-1C1FC02B617F}"/>
              </a:ext>
            </a:extLst>
          </p:cNvPr>
          <p:cNvSpPr/>
          <p:nvPr/>
        </p:nvSpPr>
        <p:spPr>
          <a:xfrm>
            <a:off x="183456" y="1680182"/>
            <a:ext cx="2766137" cy="360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rgbClr val="000000"/>
                </a:solidFill>
              </a:rPr>
              <a:t>Phase 1: Reduce Currently Identified Outstanding</a:t>
            </a:r>
            <a:endParaRPr lang="en-ZA" sz="1000" b="1" dirty="0">
              <a:solidFill>
                <a:srgbClr val="000000"/>
              </a:solidFill>
            </a:endParaRPr>
          </a:p>
        </p:txBody>
      </p:sp>
      <p:cxnSp>
        <p:nvCxnSpPr>
          <p:cNvPr id="91" name="Straight Arrow Connector 90">
            <a:extLst>
              <a:ext uri="{FF2B5EF4-FFF2-40B4-BE49-F238E27FC236}">
                <a16:creationId xmlns:a16="http://schemas.microsoft.com/office/drawing/2014/main" xmlns="" id="{ADAEA7B7-6AB3-4FB6-B783-523F83D5CC3C}"/>
              </a:ext>
            </a:extLst>
          </p:cNvPr>
          <p:cNvCxnSpPr>
            <a:cxnSpLocks/>
            <a:stCxn id="93" idx="3"/>
            <a:endCxn id="118" idx="2"/>
          </p:cNvCxnSpPr>
          <p:nvPr/>
        </p:nvCxnSpPr>
        <p:spPr>
          <a:xfrm>
            <a:off x="2938715" y="2245412"/>
            <a:ext cx="91714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3" name="Rectangle 92">
            <a:extLst>
              <a:ext uri="{FF2B5EF4-FFF2-40B4-BE49-F238E27FC236}">
                <a16:creationId xmlns:a16="http://schemas.microsoft.com/office/drawing/2014/main" xmlns="" id="{F747BF62-D7CE-4FD6-8D89-93F60E78326D}"/>
              </a:ext>
            </a:extLst>
          </p:cNvPr>
          <p:cNvSpPr/>
          <p:nvPr/>
        </p:nvSpPr>
        <p:spPr>
          <a:xfrm>
            <a:off x="172578" y="2065412"/>
            <a:ext cx="2766137" cy="360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rgbClr val="000000"/>
                </a:solidFill>
              </a:rPr>
              <a:t>Phase 2: Onboard Team</a:t>
            </a:r>
            <a:endParaRPr lang="en-ZA" sz="1000" b="1" dirty="0">
              <a:solidFill>
                <a:srgbClr val="000000"/>
              </a:solidFill>
            </a:endParaRPr>
          </a:p>
        </p:txBody>
      </p:sp>
      <p:cxnSp>
        <p:nvCxnSpPr>
          <p:cNvPr id="97" name="Straight Arrow Connector 96">
            <a:extLst>
              <a:ext uri="{FF2B5EF4-FFF2-40B4-BE49-F238E27FC236}">
                <a16:creationId xmlns:a16="http://schemas.microsoft.com/office/drawing/2014/main" xmlns="" id="{6CDBC530-FC8A-4C48-8A53-65739C20AAEB}"/>
              </a:ext>
            </a:extLst>
          </p:cNvPr>
          <p:cNvCxnSpPr>
            <a:cxnSpLocks/>
            <a:stCxn id="99" idx="3"/>
            <a:endCxn id="98" idx="2"/>
          </p:cNvCxnSpPr>
          <p:nvPr/>
        </p:nvCxnSpPr>
        <p:spPr>
          <a:xfrm>
            <a:off x="2949593" y="2648996"/>
            <a:ext cx="30305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8" name="Oval 97">
            <a:extLst>
              <a:ext uri="{FF2B5EF4-FFF2-40B4-BE49-F238E27FC236}">
                <a16:creationId xmlns:a16="http://schemas.microsoft.com/office/drawing/2014/main" xmlns="" id="{26FF8DA2-BF3F-4488-8A6D-478FABE478E1}"/>
              </a:ext>
            </a:extLst>
          </p:cNvPr>
          <p:cNvSpPr/>
          <p:nvPr/>
        </p:nvSpPr>
        <p:spPr>
          <a:xfrm>
            <a:off x="5980120" y="2558996"/>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9" name="Rectangle 98">
            <a:extLst>
              <a:ext uri="{FF2B5EF4-FFF2-40B4-BE49-F238E27FC236}">
                <a16:creationId xmlns:a16="http://schemas.microsoft.com/office/drawing/2014/main" xmlns="" id="{C5A7949F-120F-47BA-903D-C43F3167F2D0}"/>
              </a:ext>
            </a:extLst>
          </p:cNvPr>
          <p:cNvSpPr/>
          <p:nvPr/>
        </p:nvSpPr>
        <p:spPr>
          <a:xfrm>
            <a:off x="183456" y="2468996"/>
            <a:ext cx="2766137" cy="360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rgbClr val="000000"/>
                </a:solidFill>
              </a:rPr>
              <a:t>Phase 2: Deep Data Cleansing</a:t>
            </a:r>
            <a:endParaRPr lang="en-ZA" sz="1000" b="1" dirty="0">
              <a:solidFill>
                <a:srgbClr val="000000"/>
              </a:solidFill>
            </a:endParaRPr>
          </a:p>
        </p:txBody>
      </p:sp>
      <p:cxnSp>
        <p:nvCxnSpPr>
          <p:cNvPr id="101" name="Straight Arrow Connector 100">
            <a:extLst>
              <a:ext uri="{FF2B5EF4-FFF2-40B4-BE49-F238E27FC236}">
                <a16:creationId xmlns:a16="http://schemas.microsoft.com/office/drawing/2014/main" xmlns="" id="{C6539F34-5958-4AA7-B574-27ABDAF11997}"/>
              </a:ext>
            </a:extLst>
          </p:cNvPr>
          <p:cNvCxnSpPr>
            <a:cxnSpLocks/>
            <a:stCxn id="103" idx="3"/>
            <a:endCxn id="102" idx="2"/>
          </p:cNvCxnSpPr>
          <p:nvPr/>
        </p:nvCxnSpPr>
        <p:spPr>
          <a:xfrm flipV="1">
            <a:off x="2949593" y="3033760"/>
            <a:ext cx="3030527" cy="37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2" name="Oval 101">
            <a:extLst>
              <a:ext uri="{FF2B5EF4-FFF2-40B4-BE49-F238E27FC236}">
                <a16:creationId xmlns:a16="http://schemas.microsoft.com/office/drawing/2014/main" xmlns="" id="{A36709B9-0707-4419-BA61-C280E7A694FE}"/>
              </a:ext>
            </a:extLst>
          </p:cNvPr>
          <p:cNvSpPr/>
          <p:nvPr/>
        </p:nvSpPr>
        <p:spPr>
          <a:xfrm>
            <a:off x="5980120" y="294376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03" name="Rectangle 102">
            <a:extLst>
              <a:ext uri="{FF2B5EF4-FFF2-40B4-BE49-F238E27FC236}">
                <a16:creationId xmlns:a16="http://schemas.microsoft.com/office/drawing/2014/main" xmlns="" id="{E755CD6D-F8CF-488C-A801-AA9678A31C90}"/>
              </a:ext>
            </a:extLst>
          </p:cNvPr>
          <p:cNvSpPr/>
          <p:nvPr/>
        </p:nvSpPr>
        <p:spPr>
          <a:xfrm>
            <a:off x="183456" y="2857500"/>
            <a:ext cx="2766137" cy="360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rgbClr val="000000"/>
                </a:solidFill>
              </a:rPr>
              <a:t>Conduct Resulting and Certification (Ongoing)</a:t>
            </a:r>
            <a:endParaRPr lang="en-ZA" sz="1000" b="1" dirty="0">
              <a:solidFill>
                <a:srgbClr val="000000"/>
              </a:solidFill>
            </a:endParaRPr>
          </a:p>
        </p:txBody>
      </p:sp>
      <p:cxnSp>
        <p:nvCxnSpPr>
          <p:cNvPr id="104" name="Straight Arrow Connector 103">
            <a:extLst>
              <a:ext uri="{FF2B5EF4-FFF2-40B4-BE49-F238E27FC236}">
                <a16:creationId xmlns:a16="http://schemas.microsoft.com/office/drawing/2014/main" xmlns="" id="{921CA171-DC89-4470-9E27-A959D8F599BD}"/>
              </a:ext>
            </a:extLst>
          </p:cNvPr>
          <p:cNvCxnSpPr>
            <a:cxnSpLocks/>
            <a:stCxn id="106" idx="3"/>
            <a:endCxn id="105" idx="2"/>
          </p:cNvCxnSpPr>
          <p:nvPr/>
        </p:nvCxnSpPr>
        <p:spPr>
          <a:xfrm>
            <a:off x="2949593" y="3886596"/>
            <a:ext cx="30305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5" name="Oval 104">
            <a:extLst>
              <a:ext uri="{FF2B5EF4-FFF2-40B4-BE49-F238E27FC236}">
                <a16:creationId xmlns:a16="http://schemas.microsoft.com/office/drawing/2014/main" xmlns="" id="{C34A856D-3C4A-43C4-8165-6864816C75FF}"/>
              </a:ext>
            </a:extLst>
          </p:cNvPr>
          <p:cNvSpPr/>
          <p:nvPr/>
        </p:nvSpPr>
        <p:spPr>
          <a:xfrm>
            <a:off x="5980120" y="3796596"/>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06" name="Rectangle 105">
            <a:extLst>
              <a:ext uri="{FF2B5EF4-FFF2-40B4-BE49-F238E27FC236}">
                <a16:creationId xmlns:a16="http://schemas.microsoft.com/office/drawing/2014/main" xmlns="" id="{B1F0265D-FE37-4AC5-A970-7EE2C23A4EEF}"/>
              </a:ext>
            </a:extLst>
          </p:cNvPr>
          <p:cNvSpPr/>
          <p:nvPr/>
        </p:nvSpPr>
        <p:spPr>
          <a:xfrm>
            <a:off x="183456" y="3706596"/>
            <a:ext cx="2766137" cy="360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rgbClr val="000000"/>
                </a:solidFill>
              </a:rPr>
              <a:t>Backlog Day Zero</a:t>
            </a:r>
            <a:endParaRPr lang="en-ZA" sz="1000" b="1" dirty="0">
              <a:solidFill>
                <a:srgbClr val="000000"/>
              </a:solidFill>
            </a:endParaRPr>
          </a:p>
        </p:txBody>
      </p:sp>
      <p:cxnSp>
        <p:nvCxnSpPr>
          <p:cNvPr id="107" name="Straight Arrow Connector 106">
            <a:extLst>
              <a:ext uri="{FF2B5EF4-FFF2-40B4-BE49-F238E27FC236}">
                <a16:creationId xmlns:a16="http://schemas.microsoft.com/office/drawing/2014/main" xmlns="" id="{D25DFE0B-AA99-4C44-A297-A85ADB75DC59}"/>
              </a:ext>
            </a:extLst>
          </p:cNvPr>
          <p:cNvCxnSpPr>
            <a:cxnSpLocks/>
            <a:stCxn id="109" idx="3"/>
            <a:endCxn id="108" idx="2"/>
          </p:cNvCxnSpPr>
          <p:nvPr/>
        </p:nvCxnSpPr>
        <p:spPr>
          <a:xfrm>
            <a:off x="2949593" y="4290140"/>
            <a:ext cx="327164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8" name="Oval 107">
            <a:extLst>
              <a:ext uri="{FF2B5EF4-FFF2-40B4-BE49-F238E27FC236}">
                <a16:creationId xmlns:a16="http://schemas.microsoft.com/office/drawing/2014/main" xmlns="" id="{8E9E3B7D-C652-45B2-9950-4BD238794529}"/>
              </a:ext>
            </a:extLst>
          </p:cNvPr>
          <p:cNvSpPr/>
          <p:nvPr/>
        </p:nvSpPr>
        <p:spPr>
          <a:xfrm>
            <a:off x="6221242" y="420014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09" name="Rectangle 108">
            <a:extLst>
              <a:ext uri="{FF2B5EF4-FFF2-40B4-BE49-F238E27FC236}">
                <a16:creationId xmlns:a16="http://schemas.microsoft.com/office/drawing/2014/main" xmlns="" id="{E86EC707-56B3-4E2B-AABF-5D13DE2B266C}"/>
              </a:ext>
            </a:extLst>
          </p:cNvPr>
          <p:cNvSpPr/>
          <p:nvPr/>
        </p:nvSpPr>
        <p:spPr>
          <a:xfrm>
            <a:off x="183456" y="4110140"/>
            <a:ext cx="2766137" cy="360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rgbClr val="000000"/>
                </a:solidFill>
              </a:rPr>
              <a:t>New System Go-Live</a:t>
            </a:r>
            <a:endParaRPr lang="en-ZA" sz="1000" b="1" dirty="0">
              <a:solidFill>
                <a:srgbClr val="000000"/>
              </a:solidFill>
            </a:endParaRPr>
          </a:p>
        </p:txBody>
      </p:sp>
      <p:sp>
        <p:nvSpPr>
          <p:cNvPr id="117" name="Oval 116">
            <a:extLst>
              <a:ext uri="{FF2B5EF4-FFF2-40B4-BE49-F238E27FC236}">
                <a16:creationId xmlns:a16="http://schemas.microsoft.com/office/drawing/2014/main" xmlns="" id="{A9A7C069-B672-4AF6-B188-141EEB816E0E}"/>
              </a:ext>
            </a:extLst>
          </p:cNvPr>
          <p:cNvSpPr/>
          <p:nvPr/>
        </p:nvSpPr>
        <p:spPr>
          <a:xfrm>
            <a:off x="5584056" y="1770182"/>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18" name="Oval 117">
            <a:extLst>
              <a:ext uri="{FF2B5EF4-FFF2-40B4-BE49-F238E27FC236}">
                <a16:creationId xmlns:a16="http://schemas.microsoft.com/office/drawing/2014/main" xmlns="" id="{808D2A89-8170-4D41-9F45-A1CEB8B25448}"/>
              </a:ext>
            </a:extLst>
          </p:cNvPr>
          <p:cNvSpPr/>
          <p:nvPr/>
        </p:nvSpPr>
        <p:spPr>
          <a:xfrm>
            <a:off x="3855864" y="2155412"/>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cxnSp>
        <p:nvCxnSpPr>
          <p:cNvPr id="147" name="Straight Arrow Connector 146">
            <a:extLst>
              <a:ext uri="{FF2B5EF4-FFF2-40B4-BE49-F238E27FC236}">
                <a16:creationId xmlns:a16="http://schemas.microsoft.com/office/drawing/2014/main" xmlns="" id="{4DFFE469-D8B0-4718-BDB9-BE1526B6AE8B}"/>
              </a:ext>
            </a:extLst>
          </p:cNvPr>
          <p:cNvCxnSpPr>
            <a:cxnSpLocks/>
            <a:stCxn id="149" idx="3"/>
            <a:endCxn id="148" idx="2"/>
          </p:cNvCxnSpPr>
          <p:nvPr/>
        </p:nvCxnSpPr>
        <p:spPr>
          <a:xfrm>
            <a:off x="2949593" y="3469588"/>
            <a:ext cx="30305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8" name="Oval 147">
            <a:extLst>
              <a:ext uri="{FF2B5EF4-FFF2-40B4-BE49-F238E27FC236}">
                <a16:creationId xmlns:a16="http://schemas.microsoft.com/office/drawing/2014/main" xmlns="" id="{B62EE7A1-7497-43F8-BB25-9AD442FE7A94}"/>
              </a:ext>
            </a:extLst>
          </p:cNvPr>
          <p:cNvSpPr/>
          <p:nvPr/>
        </p:nvSpPr>
        <p:spPr>
          <a:xfrm>
            <a:off x="5980120" y="3379588"/>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49" name="Rectangle 148">
            <a:extLst>
              <a:ext uri="{FF2B5EF4-FFF2-40B4-BE49-F238E27FC236}">
                <a16:creationId xmlns:a16="http://schemas.microsoft.com/office/drawing/2014/main" xmlns="" id="{6228D26C-DA8C-402C-9594-5C9591337C21}"/>
              </a:ext>
            </a:extLst>
          </p:cNvPr>
          <p:cNvSpPr/>
          <p:nvPr/>
        </p:nvSpPr>
        <p:spPr>
          <a:xfrm>
            <a:off x="183456" y="3289588"/>
            <a:ext cx="2766137" cy="360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rgbClr val="000000"/>
                </a:solidFill>
              </a:rPr>
              <a:t>Enhance system programs</a:t>
            </a:r>
            <a:endParaRPr lang="en-ZA" sz="1000" b="1" dirty="0">
              <a:solidFill>
                <a:srgbClr val="000000"/>
              </a:solidFill>
            </a:endParaRPr>
          </a:p>
        </p:txBody>
      </p:sp>
    </p:spTree>
    <p:extLst>
      <p:ext uri="{BB962C8B-B14F-4D97-AF65-F5344CB8AC3E}">
        <p14:creationId xmlns:p14="http://schemas.microsoft.com/office/powerpoint/2010/main" xmlns="" val="1634597531"/>
      </p:ext>
    </p:extLst>
  </p:cSld>
  <p:clrMapOvr>
    <a:masterClrMapping/>
  </p:clrMapOvr>
</p:sld>
</file>

<file path=ppt/theme/theme1.xml><?xml version="1.0" encoding="utf-8"?>
<a:theme xmlns:a="http://schemas.openxmlformats.org/drawingml/2006/main" name="SITA 2017">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ITA">
      <a:majorFont>
        <a:latin typeface="Calibri Light"/>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SITA Presentation 2017 v5.4b" id="{C2F33307-E84A-4149-B8A1-EA59A5B57E34}" vid="{33882605-D628-4ACF-947F-CF8D0C43EECA}"/>
    </a:ext>
  </a:extLst>
</a:theme>
</file>

<file path=ppt/theme/theme2.xml><?xml version="1.0" encoding="utf-8"?>
<a:theme xmlns:a="http://schemas.openxmlformats.org/drawingml/2006/main" name="1_SITA 2017">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ITA">
      <a:majorFont>
        <a:latin typeface="Calibri Light"/>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SITA Presentation 2017 v5.4b" id="{C2F33307-E84A-4149-B8A1-EA59A5B57E34}" vid="{33882605-D628-4ACF-947F-CF8D0C43EEC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SITA Presentation 2017 v5.4b</Template>
  <TotalTime>4913</TotalTime>
  <Words>2685</Words>
  <Application>Microsoft Office PowerPoint</Application>
  <PresentationFormat>Custom</PresentationFormat>
  <Paragraphs>705</Paragraphs>
  <Slides>23</Slides>
  <Notes>0</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SITA 2017</vt:lpstr>
      <vt:lpstr>1_SITA 2017</vt:lpstr>
      <vt:lpstr>SITA Commitment to Backlog Day Zero, Backlog Reduction Planning and SITA Role in the New Exam System</vt:lpstr>
      <vt:lpstr>Content</vt:lpstr>
      <vt:lpstr>Objectives</vt:lpstr>
      <vt:lpstr>Progress and status of the certification backlog statistics</vt:lpstr>
      <vt:lpstr>Approach to get to Backlog Zero</vt:lpstr>
      <vt:lpstr>Principles / Critical Success Factors</vt:lpstr>
      <vt:lpstr>New System Go Live Dates and Backlog Day Zero Target Timeline</vt:lpstr>
      <vt:lpstr>Milestone Planning: GETC</vt:lpstr>
      <vt:lpstr>Milestone Planning: NATED Business Studies</vt:lpstr>
      <vt:lpstr>Milestone Planning: NATED Engineering Studies</vt:lpstr>
      <vt:lpstr>Milestone Planning: NC (V)</vt:lpstr>
      <vt:lpstr>Stakeholder Roles and Responsibilities</vt:lpstr>
      <vt:lpstr>Role of SITA in the New Exam System</vt:lpstr>
      <vt:lpstr>Programme Governance Structures</vt:lpstr>
      <vt:lpstr>Programme Delivery Team Structure</vt:lpstr>
      <vt:lpstr>Programme Team Staffing Considerations</vt:lpstr>
      <vt:lpstr>Conclusion</vt:lpstr>
      <vt:lpstr>Thank You Questions</vt:lpstr>
      <vt:lpstr>GETC Outstanding Breakdown, Problem Areas and Key Actions</vt:lpstr>
      <vt:lpstr>NATED Business Studies Outstanding Breakdown, Problem Areas and Key Actions</vt:lpstr>
      <vt:lpstr>NATED Engineering Studies Outstanding Breakdown, Problem Areas and Key Actions</vt:lpstr>
      <vt:lpstr>NC(V) First Issues Outstanding Breakdown, Problem Areas and Key Actions</vt:lpstr>
      <vt:lpstr>NC(V) Full Issues Outstanding Breakdown, Problem Areas and Key Actions</vt:lpstr>
    </vt:vector>
  </TitlesOfParts>
  <Company>SITA SOC 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SITA Mandate and Outstanding DHET Certification</dc:title>
  <dc:creator>Vernon John</dc:creator>
  <cp:keywords>Template Presentation</cp:keywords>
  <cp:lastModifiedBy>PUMZA</cp:lastModifiedBy>
  <cp:revision>244</cp:revision>
  <cp:lastPrinted>2017-11-08T08:36:52Z</cp:lastPrinted>
  <dcterms:created xsi:type="dcterms:W3CDTF">2020-01-29T10:02:10Z</dcterms:created>
  <dcterms:modified xsi:type="dcterms:W3CDTF">2020-02-19T08:08:19Z</dcterms:modified>
</cp:coreProperties>
</file>