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Default Extension="xlsm" ContentType="application/vnd.ms-excel.sheet.macroEnabled.12"/>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516" r:id="rId2"/>
    <p:sldId id="636" r:id="rId3"/>
    <p:sldId id="637" r:id="rId4"/>
    <p:sldId id="518" r:id="rId5"/>
    <p:sldId id="629" r:id="rId6"/>
    <p:sldId id="542" r:id="rId7"/>
    <p:sldId id="665" r:id="rId8"/>
    <p:sldId id="510" r:id="rId9"/>
    <p:sldId id="623" r:id="rId10"/>
    <p:sldId id="664" r:id="rId11"/>
    <p:sldId id="537" r:id="rId12"/>
    <p:sldId id="524" r:id="rId13"/>
    <p:sldId id="528" r:id="rId14"/>
    <p:sldId id="661" r:id="rId15"/>
    <p:sldId id="660" r:id="rId16"/>
    <p:sldId id="635" r:id="rId17"/>
    <p:sldId id="662" r:id="rId18"/>
    <p:sldId id="531" r:id="rId19"/>
    <p:sldId id="533" r:id="rId20"/>
    <p:sldId id="535" r:id="rId21"/>
    <p:sldId id="536" r:id="rId22"/>
    <p:sldId id="663" r:id="rId23"/>
    <p:sldId id="624" r:id="rId24"/>
    <p:sldId id="683" r:id="rId25"/>
    <p:sldId id="693" r:id="rId26"/>
    <p:sldId id="685" r:id="rId27"/>
    <p:sldId id="686" r:id="rId28"/>
    <p:sldId id="687" r:id="rId29"/>
    <p:sldId id="694" r:id="rId30"/>
    <p:sldId id="695" r:id="rId31"/>
    <p:sldId id="696" r:id="rId32"/>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Farhad Osman" initials="FO [2]" lastIdx="2" clrIdx="1">
    <p:extLst>
      <p:ext uri="{19B8F6BF-5375-455C-9EA6-DF929625EA0E}">
        <p15:presenceInfo xmlns:p15="http://schemas.microsoft.com/office/powerpoint/2012/main" xmlns="" userId="S::farhad@DTPS.GOV.ZA::acf32928-66e4-4dac-89a1-03c8aff05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00"/>
    <a:srgbClr val="00FF00"/>
    <a:srgbClr val="ECFCFE"/>
    <a:srgbClr val="E6FBFE"/>
    <a:srgbClr val="FFCCCC"/>
    <a:srgbClr val="FF9900"/>
    <a:srgbClr val="EF4718"/>
    <a:srgbClr val="2CA04D"/>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2" autoAdjust="0"/>
    <p:restoredTop sz="93011"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ustice\Documents\SPM\Presentations\2019-20\Q2%20&amp;%203\Q2%20and%203%20calculation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ustice\Documents\SPM\Presentations\2019-20\Q2%20&amp;%203\Q2%20and%203%20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solidFill>
          <a:schemeClr val="bg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Pt>
            <c:idx val="0"/>
            <c:spPr>
              <a:solidFill>
                <a:srgbClr val="00FF00"/>
              </a:solidFill>
              <a:ln>
                <a:noFill/>
              </a:ln>
              <a:effectLst/>
              <a:sp3d/>
            </c:spPr>
            <c:extLst xmlns:c16r2="http://schemas.microsoft.com/office/drawing/2015/06/chart">
              <c:ext xmlns:c16="http://schemas.microsoft.com/office/drawing/2014/chart" uri="{C3380CC4-5D6E-409C-BE32-E72D297353CC}">
                <c16:uniqueId val="{00000001-573E-4B1F-994A-D939A70C1EFC}"/>
              </c:ext>
            </c:extLst>
          </c:dPt>
          <c:dPt>
            <c:idx val="1"/>
            <c:spPr>
              <a:solidFill>
                <a:srgbClr val="FF0000"/>
              </a:solidFill>
              <a:ln>
                <a:noFill/>
              </a:ln>
              <a:effectLst/>
              <a:sp3d/>
            </c:spPr>
            <c:extLst xmlns:c16r2="http://schemas.microsoft.com/office/drawing/2015/06/chart">
              <c:ext xmlns:c16="http://schemas.microsoft.com/office/drawing/2014/chart" uri="{C3380CC4-5D6E-409C-BE32-E72D297353CC}">
                <c16:uniqueId val="{00000003-573E-4B1F-994A-D939A70C1EFC}"/>
              </c:ext>
            </c:extLst>
          </c:dPt>
          <c:dPt>
            <c:idx val="2"/>
            <c:spPr>
              <a:solidFill>
                <a:srgbClr val="FF0000"/>
              </a:solidFill>
              <a:ln>
                <a:noFill/>
              </a:ln>
              <a:effectLst/>
              <a:sp3d/>
            </c:spPr>
            <c:extLst xmlns:c16r2="http://schemas.microsoft.com/office/drawing/2015/06/chart">
              <c:ext xmlns:c16="http://schemas.microsoft.com/office/drawing/2014/chart" uri="{C3380CC4-5D6E-409C-BE32-E72D297353CC}">
                <c16:uniqueId val="{00000005-573E-4B1F-994A-D939A70C1EFC}"/>
              </c:ext>
            </c:extLst>
          </c:dPt>
          <c:dLbls>
            <c:dLbl>
              <c:idx val="0"/>
              <c:layout>
                <c:manualLayout>
                  <c:x val="5.905242034163774E-2"/>
                  <c:y val="-5.54651329584599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73E-4B1F-994A-D939A70C1EFC}"/>
                </c:ext>
              </c:extLst>
            </c:dLbl>
            <c:dLbl>
              <c:idx val="1"/>
              <c:layout>
                <c:manualLayout>
                  <c:x val="4.3512309725417274E-2"/>
                  <c:y val="-4.68496212005234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3E-4B1F-994A-D939A70C1EFC}"/>
                </c:ext>
              </c:extLst>
            </c:dLbl>
            <c:dLbl>
              <c:idx val="2"/>
              <c:layout>
                <c:manualLayout>
                  <c:x val="4.3512309725417149E-2"/>
                  <c:y val="-2.81097727203140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3E-4B1F-994A-D939A70C1EF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Sheet1!$A$2:$A$3</c:f>
              <c:strCache>
                <c:ptCount val="2"/>
                <c:pt idx="0">
                  <c:v>Fully Achieved</c:v>
                </c:pt>
                <c:pt idx="1">
                  <c:v>Not Achieved</c:v>
                </c:pt>
              </c:strCache>
            </c:strRef>
          </c:cat>
          <c:val>
            <c:numRef>
              <c:f>Sheet1!$C$2:$C$3</c:f>
              <c:numCache>
                <c:formatCode>0%</c:formatCode>
                <c:ptCount val="2"/>
                <c:pt idx="0">
                  <c:v>0.68181818181818188</c:v>
                </c:pt>
                <c:pt idx="1">
                  <c:v>0.31818181818181823</c:v>
                </c:pt>
              </c:numCache>
            </c:numRef>
          </c:val>
          <c:extLst xmlns:c16r2="http://schemas.microsoft.com/office/drawing/2015/06/chart">
            <c:ext xmlns:c16="http://schemas.microsoft.com/office/drawing/2014/chart" uri="{C3380CC4-5D6E-409C-BE32-E72D297353CC}">
              <c16:uniqueId val="{00000006-573E-4B1F-994A-D939A70C1EFC}"/>
            </c:ext>
          </c:extLst>
        </c:ser>
        <c:dLbls>
          <c:showVal val="1"/>
        </c:dLbls>
        <c:shape val="box"/>
        <c:axId val="73934336"/>
        <c:axId val="73935872"/>
        <c:axId val="0"/>
      </c:bar3DChart>
      <c:catAx>
        <c:axId val="7393433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935872"/>
        <c:crosses val="autoZero"/>
        <c:auto val="1"/>
        <c:lblAlgn val="ctr"/>
        <c:lblOffset val="100"/>
      </c:catAx>
      <c:valAx>
        <c:axId val="739358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934336"/>
        <c:crosses val="autoZero"/>
        <c:crossBetween val="between"/>
      </c:valAx>
      <c:spPr>
        <a:noFill/>
        <a:ln>
          <a:noFill/>
        </a:ln>
        <a:effectLst/>
      </c:spPr>
    </c:plotArea>
    <c:plotVisOnly val="1"/>
    <c:dispBlanksAs val="gap"/>
  </c:chart>
  <c:spPr>
    <a:noFill/>
    <a:ln>
      <a:solidFill>
        <a:schemeClr val="tx1"/>
      </a:solid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FF00"/>
              </a:solidFill>
              <a:ln w="25400">
                <a:solidFill>
                  <a:srgbClr val="00FF00"/>
                </a:solidFill>
              </a:ln>
              <a:effectLst/>
              <a:sp3d contourW="25400">
                <a:contourClr>
                  <a:srgbClr val="00FF00"/>
                </a:contourClr>
              </a:sp3d>
            </c:spPr>
            <c:extLst xmlns:c16r2="http://schemas.microsoft.com/office/drawing/2015/06/chart">
              <c:ext xmlns:c16="http://schemas.microsoft.com/office/drawing/2014/chart" uri="{C3380CC4-5D6E-409C-BE32-E72D297353CC}">
                <c16:uniqueId val="{00000001-8BAD-42FA-AB23-82F1B0E70415}"/>
              </c:ext>
            </c:extLst>
          </c:dPt>
          <c:dPt>
            <c:idx val="1"/>
            <c:spPr>
              <a:solidFill>
                <a:srgbClr val="FF0000"/>
              </a:solidFill>
              <a:ln w="25400">
                <a:solidFill>
                  <a:srgbClr val="FF3300"/>
                </a:solidFill>
              </a:ln>
              <a:effectLst/>
              <a:sp3d contourW="25400">
                <a:contourClr>
                  <a:srgbClr val="FF3300"/>
                </a:contourClr>
              </a:sp3d>
            </c:spPr>
            <c:extLst xmlns:c16r2="http://schemas.microsoft.com/office/drawing/2015/06/chart">
              <c:ext xmlns:c16="http://schemas.microsoft.com/office/drawing/2014/chart" uri="{C3380CC4-5D6E-409C-BE32-E72D297353CC}">
                <c16:uniqueId val="{00000003-8BAD-42FA-AB23-82F1B0E70415}"/>
              </c:ext>
            </c:extLst>
          </c:dPt>
          <c:dPt>
            <c:idx val="2"/>
            <c:spPr>
              <a:solidFill>
                <a:srgbClr val="FF0000"/>
              </a:solidFill>
              <a:ln w="25400">
                <a:solidFill>
                  <a:srgbClr val="FF0000"/>
                </a:solidFill>
              </a:ln>
              <a:effectLst/>
              <a:sp3d contourW="25400">
                <a:contourClr>
                  <a:srgbClr val="FF0000"/>
                </a:contourClr>
              </a:sp3d>
            </c:spPr>
            <c:extLst xmlns:c16r2="http://schemas.microsoft.com/office/drawing/2015/06/chart">
              <c:ext xmlns:c16="http://schemas.microsoft.com/office/drawing/2014/chart" uri="{C3380CC4-5D6E-409C-BE32-E72D297353CC}">
                <c16:uniqueId val="{00000005-8BAD-42FA-AB23-82F1B0E70415}"/>
              </c:ext>
            </c:extLst>
          </c:dPt>
          <c:dLbls>
            <c:dLbl>
              <c:idx val="0"/>
              <c:layout>
                <c:manualLayout>
                  <c:x val="-0.30151443569553815"/>
                  <c:y val="-0.18402257312424336"/>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BAD-42FA-AB23-82F1B0E70415}"/>
                </c:ext>
              </c:extLst>
            </c:dLbl>
            <c:spPr>
              <a:solidFill>
                <a:schemeClr val="lt1"/>
              </a:solidFill>
              <a:ln w="25400" cap="flat" cmpd="sng" algn="ctr">
                <a:noFill/>
                <a:prstDash val="solid"/>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inEnd"/>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Fully Achieved</c:v>
                </c:pt>
                <c:pt idx="1">
                  <c:v>Not Achieved</c:v>
                </c:pt>
              </c:strCache>
            </c:strRef>
          </c:cat>
          <c:val>
            <c:numRef>
              <c:f>Sheet1!$C$2:$C$3</c:f>
              <c:numCache>
                <c:formatCode>0%</c:formatCode>
                <c:ptCount val="2"/>
                <c:pt idx="0">
                  <c:v>0.68181818181818177</c:v>
                </c:pt>
                <c:pt idx="1">
                  <c:v>0.31818181818181823</c:v>
                </c:pt>
              </c:numCache>
            </c:numRef>
          </c:val>
          <c:extLst xmlns:c16r2="http://schemas.microsoft.com/office/drawing/2015/06/chart">
            <c:ext xmlns:c16="http://schemas.microsoft.com/office/drawing/2014/chart" uri="{C3380CC4-5D6E-409C-BE32-E72D297353CC}">
              <c16:uniqueId val="{00000006-8BAD-42FA-AB23-82F1B0E70415}"/>
            </c:ext>
          </c:extLst>
        </c:ser>
        <c:dLbls>
          <c:showVal val="1"/>
        </c:dLbls>
      </c:pie3DChart>
      <c:spPr>
        <a:noFill/>
        <a:ln>
          <a:noFill/>
        </a:ln>
        <a:effectLst/>
      </c:spPr>
    </c:plotArea>
    <c:legend>
      <c:legendPos val="b"/>
      <c:layout/>
      <c:spPr>
        <a:noFill/>
        <a:ln>
          <a:solidFill>
            <a:schemeClr val="tx1"/>
          </a:solidFill>
        </a:ln>
        <a:effectLst/>
      </c:spPr>
      <c:txPr>
        <a:bodyPr rot="0" spcFirstLastPara="1" vertOverflow="ellipsis" vert="horz" wrap="square" anchor="ctr" anchorCtr="1"/>
        <a:lstStyle/>
        <a:p>
          <a:pPr rtl="0">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solidFill>
        <a:schemeClr val="tx1"/>
      </a:solidFill>
    </a:ln>
    <a:effectLst/>
  </c:spPr>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2/20/2020</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2/20/2020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a:t>
            </a:fld>
            <a:endParaRPr lang="en-ZA" dirty="0"/>
          </a:p>
        </p:txBody>
      </p:sp>
    </p:spTree>
    <p:extLst>
      <p:ext uri="{BB962C8B-B14F-4D97-AF65-F5344CB8AC3E}">
        <p14:creationId xmlns:p14="http://schemas.microsoft.com/office/powerpoint/2010/main" xmlns="" val="41294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a:xfrm>
            <a:off x="7226622" y="6245225"/>
            <a:ext cx="1593850" cy="476250"/>
          </a:xfrm>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package" Target="../embeddings/Microsoft_Office_Excel_Macro-Enabled_Worksheet1.xlsm"/><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package" Target="../embeddings/Microsoft_Office_Excel_Worksheet2.xlsx"/><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package" Target="../embeddings/Microsoft_Office_Excel_Worksheet3.xlsx"/><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package" Target="../embeddings/Microsoft_Office_Excel_Worksheet4.xlsx"/><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package" Target="../embeddings/Microsoft_Office_Excel_Worksheet5.xlsx"/><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3568" y="1190079"/>
            <a:ext cx="7775575" cy="4896543"/>
          </a:xfrm>
        </p:spPr>
        <p:txBody>
          <a:bodyPr/>
          <a:lstStyle/>
          <a:p>
            <a:pPr eaLnBrk="1" hangingPunct="1">
              <a:lnSpc>
                <a:spcPct val="150000"/>
              </a:lnSpc>
            </a:pP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TO THE PORTFOLIO COMMITTEE ON COMMUNICATIONS</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OF PERFORMANCE FOR</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QUARTER 2 &amp; 3 OF THE 2019/20 FINANCIAL YEAR</a:t>
            </a:r>
            <a:br>
              <a:rPr lang="en-US" sz="2400"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r>
            <a:br>
              <a:rPr lang="en-US" sz="2400" i="1"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t>
            </a:r>
            <a:r>
              <a:rPr lang="en-US" sz="2000" dirty="0">
                <a:solidFill>
                  <a:srgbClr val="FF0000"/>
                </a:solidFill>
                <a:latin typeface="Arial" pitchFamily="34" charset="0"/>
                <a:ea typeface="ＭＳ Ｐゴシック" pitchFamily="34" charset="-128"/>
              </a:rPr>
              <a:t>11 February 2020</a:t>
            </a: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endParaRPr lang="en-US" sz="2400" dirty="0">
              <a:solidFill>
                <a:srgbClr val="FF0000"/>
              </a:solidFill>
            </a:endParaRPr>
          </a:p>
        </p:txBody>
      </p:sp>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5" name="Picture 6" descr="approved-logo.jpg"/>
          <p:cNvPicPr>
            <a:picLocks noChangeAspect="1"/>
          </p:cNvPicPr>
          <p:nvPr/>
        </p:nvPicPr>
        <p:blipFill>
          <a:blip r:embed="rId3" cstate="print"/>
          <a:srcRect/>
          <a:stretch>
            <a:fillRect/>
          </a:stretch>
        </p:blipFill>
        <p:spPr bwMode="auto">
          <a:xfrm>
            <a:off x="152400" y="0"/>
            <a:ext cx="2771775" cy="931863"/>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Tree>
    <p:extLst>
      <p:ext uri="{BB962C8B-B14F-4D97-AF65-F5344CB8AC3E}">
        <p14:creationId xmlns:p14="http://schemas.microsoft.com/office/powerpoint/2010/main" xmlns="" val="85443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10</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(3) </a:t>
            </a:r>
          </a:p>
        </p:txBody>
      </p:sp>
      <p:graphicFrame>
        <p:nvGraphicFramePr>
          <p:cNvPr id="15" name="Table 14"/>
          <p:cNvGraphicFramePr>
            <a:graphicFrameLocks noGrp="1"/>
          </p:cNvGraphicFramePr>
          <p:nvPr>
            <p:extLst>
              <p:ext uri="{D42A27DB-BD31-4B8C-83A1-F6EECF244321}">
                <p14:modId xmlns:p14="http://schemas.microsoft.com/office/powerpoint/2010/main" xmlns="" val="3392773549"/>
              </p:ext>
            </p:extLst>
          </p:nvPr>
        </p:nvGraphicFramePr>
        <p:xfrm>
          <a:off x="110570" y="1124744"/>
          <a:ext cx="8922859" cy="3305607"/>
        </p:xfrm>
        <a:graphic>
          <a:graphicData uri="http://schemas.openxmlformats.org/drawingml/2006/table">
            <a:tbl>
              <a:tblPr firstRow="1" bandRow="1">
                <a:tableStyleId>{5C22544A-7EE6-4342-B048-85BDC9FD1C3A}</a:tableStyleId>
              </a:tblPr>
              <a:tblGrid>
                <a:gridCol w="1145994">
                  <a:extLst>
                    <a:ext uri="{9D8B030D-6E8A-4147-A177-3AD203B41FA5}">
                      <a16:colId xmlns:a16="http://schemas.microsoft.com/office/drawing/2014/main" xmlns="" val="20000"/>
                    </a:ext>
                  </a:extLst>
                </a:gridCol>
                <a:gridCol w="2566248">
                  <a:extLst>
                    <a:ext uri="{9D8B030D-6E8A-4147-A177-3AD203B41FA5}">
                      <a16:colId xmlns:a16="http://schemas.microsoft.com/office/drawing/2014/main" xmlns="" val="20001"/>
                    </a:ext>
                  </a:extLst>
                </a:gridCol>
                <a:gridCol w="2693404">
                  <a:extLst>
                    <a:ext uri="{9D8B030D-6E8A-4147-A177-3AD203B41FA5}">
                      <a16:colId xmlns:a16="http://schemas.microsoft.com/office/drawing/2014/main" xmlns="" val="933402251"/>
                    </a:ext>
                  </a:extLst>
                </a:gridCol>
                <a:gridCol w="864096">
                  <a:extLst>
                    <a:ext uri="{9D8B030D-6E8A-4147-A177-3AD203B41FA5}">
                      <a16:colId xmlns:a16="http://schemas.microsoft.com/office/drawing/2014/main" xmlns="" val="20003"/>
                    </a:ext>
                  </a:extLst>
                </a:gridCol>
                <a:gridCol w="1653117">
                  <a:extLst>
                    <a:ext uri="{9D8B030D-6E8A-4147-A177-3AD203B41FA5}">
                      <a16:colId xmlns:a16="http://schemas.microsoft.com/office/drawing/2014/main" xmlns="" val="20004"/>
                    </a:ext>
                  </a:extLst>
                </a:gridCol>
              </a:tblGrid>
              <a:tr h="269144">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provide strategic leadership, management and support service to the department.</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35098271"/>
                  </a:ext>
                </a:extLst>
              </a:tr>
              <a:tr h="269144">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Optimally functional Department and SOEs that effectively deliver on their respective mandates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002851524"/>
                  </a:ext>
                </a:extLst>
              </a:tr>
              <a:tr h="269144">
                <a:tc gridSpan="5">
                  <a:txBody>
                    <a:bodyPr/>
                    <a:lstStyle/>
                    <a:p>
                      <a:pPr algn="l"/>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Strat. Objective: Create a high performing organisation to enable achievement of the Department’s mandate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901888383"/>
                  </a:ext>
                </a:extLst>
              </a:tr>
              <a:tr h="49641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nchor="ctr"/>
                </a:tc>
                <a:extLst>
                  <a:ext uri="{0D108BD9-81ED-4DB2-BD59-A6C34878D82A}">
                    <a16:rowId xmlns:a16="http://schemas.microsoft.com/office/drawing/2014/main" xmlns="" val="10000"/>
                  </a:ext>
                </a:extLst>
              </a:tr>
              <a:tr h="1986228">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Reconfigured department</a:t>
                      </a:r>
                    </a:p>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established to deliver</a:t>
                      </a:r>
                    </a:p>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on the new mandate</a:t>
                      </a: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Macro Organisational Structure developed and submitted to MPSA</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Employees transferred into reconfigured department</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txBody>
                  <a:tcPr/>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Arial Narrow" panose="020B0606020202030204" pitchFamily="34" charset="0"/>
                          <a:cs typeface="Arial" panose="020B0604020202020204" pitchFamily="34" charset="0"/>
                        </a:rPr>
                        <a:t>The start-up structure for the DCDT has been approved by the DPSA. </a:t>
                      </a:r>
                    </a:p>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Arial Narrow" panose="020B0606020202030204" pitchFamily="34" charset="0"/>
                          <a:cs typeface="Arial" panose="020B0604020202020204" pitchFamily="34" charset="0"/>
                        </a:rPr>
                        <a:t>Agreement with the Unions on the matching placing of employees on the new macro-organizational structure was signed </a:t>
                      </a:r>
                    </a:p>
                  </a:txBody>
                  <a:tcPr marL="25400" marR="25400" marT="25400" marB="25400"/>
                </a:tc>
                <a:tc>
                  <a:txBody>
                    <a:bodyPr/>
                    <a:lstStyle/>
                    <a:p>
                      <a:pPr algn="ctr"/>
                      <a:r>
                        <a:rPr lang="en-ZA" sz="1200" dirty="0">
                          <a:solidFill>
                            <a:schemeClr val="tx1"/>
                          </a:solidFill>
                          <a:latin typeface="Arial" panose="020B0604020202020204" pitchFamily="34" charset="0"/>
                          <a:cs typeface="Arial" panose="020B0604020202020204" pitchFamily="34" charset="0"/>
                        </a:rPr>
                        <a:t>Not Achieved </a:t>
                      </a: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DPSA delays in terms of NMOG milestones which include the transfer of employees.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Transfer will now take place on 01 April 2020.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65065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413" y="112474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11</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1141309435"/>
              </p:ext>
            </p:extLst>
          </p:nvPr>
        </p:nvGraphicFramePr>
        <p:xfrm>
          <a:off x="179512" y="1285354"/>
          <a:ext cx="8784976" cy="449903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tblGrid>
              <a:tr h="541177">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ensure alignment between South Africa’s foreign policy and international activities in the field of ICT</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541177">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541177">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Advance South Africa’s National ICT interests in Regional and International Forums towards attaining partnerships for economic growth and development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541177">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236638">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One (1) RSA Position Paper advanced for </a:t>
                      </a:r>
                      <a:r>
                        <a:rPr lang="en-ZA" sz="1200"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ITU</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-WRC-19 focused on Spectrum management and allocations for future technologies to support the digital development agenda</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a:t>
                      </a:r>
                      <a:r>
                        <a:rPr lang="en-ZA" sz="1200" baseline="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4th ATU WRC 19 Preparatory meeting hosted</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 Draft RSA position for WRC-19 submitted to Cabinet for approval</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RSA position advanced at WRC-19</a:t>
                      </a: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4th ATU APM for WRC was hosted by South Africa in East London. </a:t>
                      </a:r>
                    </a:p>
                    <a:p>
                      <a:pPr marL="171450" indent="-171450">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RSA Position was approved and advanced at </a:t>
                      </a:r>
                      <a:r>
                        <a:rPr lang="en-ZA" sz="1200" dirty="0">
                          <a:effectLst/>
                          <a:latin typeface="Arial" panose="020B0604020202020204" pitchFamily="34" charset="0"/>
                          <a:ea typeface="Calibri" panose="020F0502020204030204" pitchFamily="34" charset="0"/>
                          <a:cs typeface="Arial" panose="020B0604020202020204" pitchFamily="34" charset="0"/>
                        </a:rPr>
                        <a:t>WRC-19.</a:t>
                      </a:r>
                    </a:p>
                  </a:txBody>
                  <a:tcPr marL="68580" marR="68580" marT="0" marB="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9" name="Rectangle 8"/>
          <p:cNvSpPr/>
          <p:nvPr/>
        </p:nvSpPr>
        <p:spPr>
          <a:xfrm>
            <a:off x="2843808" y="260648"/>
            <a:ext cx="4896544" cy="430887"/>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AFFAIRS (1)</a:t>
            </a:r>
          </a:p>
        </p:txBody>
      </p:sp>
    </p:spTree>
    <p:extLst>
      <p:ext uri="{BB962C8B-B14F-4D97-AF65-F5344CB8AC3E}">
        <p14:creationId xmlns:p14="http://schemas.microsoft.com/office/powerpoint/2010/main" xmlns="" val="402140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413"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12</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60648"/>
            <a:ext cx="4896544" cy="430887"/>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AFFAIRS (2)</a:t>
            </a:r>
          </a:p>
        </p:txBody>
      </p:sp>
      <p:graphicFrame>
        <p:nvGraphicFramePr>
          <p:cNvPr id="15" name="Table 14"/>
          <p:cNvGraphicFramePr>
            <a:graphicFrameLocks noGrp="1"/>
          </p:cNvGraphicFramePr>
          <p:nvPr>
            <p:extLst>
              <p:ext uri="{D42A27DB-BD31-4B8C-83A1-F6EECF244321}">
                <p14:modId xmlns:p14="http://schemas.microsoft.com/office/powerpoint/2010/main" xmlns="" val="4261939575"/>
              </p:ext>
            </p:extLst>
          </p:nvPr>
        </p:nvGraphicFramePr>
        <p:xfrm>
          <a:off x="139949" y="1097886"/>
          <a:ext cx="8784976" cy="474891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903659">
                  <a:extLst>
                    <a:ext uri="{9D8B030D-6E8A-4147-A177-3AD203B41FA5}">
                      <a16:colId xmlns:a16="http://schemas.microsoft.com/office/drawing/2014/main" xmlns="" val="20003"/>
                    </a:ext>
                  </a:extLst>
                </a:gridCol>
                <a:gridCol w="1328589">
                  <a:extLst>
                    <a:ext uri="{9D8B030D-6E8A-4147-A177-3AD203B41FA5}">
                      <a16:colId xmlns:a16="http://schemas.microsoft.com/office/drawing/2014/main" xmlns="" val="20004"/>
                    </a:ext>
                  </a:extLst>
                </a:gridCol>
              </a:tblGrid>
              <a:tr h="365958">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ensure alignment between South Africa’s foreign policy and international activities in the field of ICT</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16036599"/>
                  </a:ext>
                </a:extLst>
              </a:tr>
              <a:tr h="217288">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09602454"/>
                  </a:ext>
                </a:extLst>
              </a:tr>
              <a:tr h="365958">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Advance South Africa’s National ICT interests in Regional and International Forums towards attaining partnerships for economic growth and development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60397091"/>
                  </a:ext>
                </a:extLst>
              </a:tr>
              <a:tr h="365958">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787287">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One (1) RSA Position Paper for BRICS ICT Ministerial 2019 developed and Outcomes Report developed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RSA Position Paper approved for advancement at the BRICS ICT Ministerial 2019 meeting.</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Outcomes report of the 5th BRICS Ministerial meetings developed</a:t>
                      </a:r>
                    </a:p>
                  </a:txBody>
                  <a:tcPr marL="68580" marR="68580" marT="0" marB="0"/>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Position Paper was signed and position advanced in 5th BRICS Ministers of Communications Meetings on 12 -14 August 2019 in Brazil. </a:t>
                      </a:r>
                    </a:p>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Outcomes Report Submitted for approval and noting to the  Minister.</a:t>
                      </a:r>
                    </a:p>
                  </a:txBody>
                  <a:tcPr marL="68580" marR="68580" marT="0" marB="0"/>
                </a:tc>
                <a:tc>
                  <a:txBody>
                    <a:bodyPr/>
                    <a:lstStyle/>
                    <a:p>
                      <a:pPr algn="ctr"/>
                      <a:r>
                        <a:rPr lang="en-ZA" sz="1200" dirty="0">
                          <a:latin typeface="Arial" panose="020B0604020202020204" pitchFamily="34" charset="0"/>
                          <a:cs typeface="Arial" panose="020B0604020202020204" pitchFamily="34" charset="0"/>
                        </a:rPr>
                        <a:t>Achieved</a:t>
                      </a:r>
                      <a:endParaRPr lang="en-ZA" sz="12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787287">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Two partnership programmes secured towards the development of 4IR in South Africa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Relevant stakeholders engaged on the proposed opportunities</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Draft partnership Framework developed</a:t>
                      </a:r>
                    </a:p>
                  </a:txBody>
                  <a:tcPr marL="68580" marR="68580" marT="0" marB="0"/>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Stakeholder engagements were held with the Embassy of Sweden and SOCs and  Draft partnership Framework was developed.  </a:t>
                      </a:r>
                    </a:p>
                  </a:txBody>
                  <a:tcPr marL="68580" marR="68580" marT="0" marB="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56658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13</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(1)</a:t>
            </a:r>
          </a:p>
        </p:txBody>
      </p:sp>
      <p:graphicFrame>
        <p:nvGraphicFramePr>
          <p:cNvPr id="15" name="Table 14"/>
          <p:cNvGraphicFramePr>
            <a:graphicFrameLocks noGrp="1"/>
          </p:cNvGraphicFramePr>
          <p:nvPr>
            <p:extLst>
              <p:ext uri="{D42A27DB-BD31-4B8C-83A1-F6EECF244321}">
                <p14:modId xmlns:p14="http://schemas.microsoft.com/office/powerpoint/2010/main" xmlns="" val="3919583001"/>
              </p:ext>
            </p:extLst>
          </p:nvPr>
        </p:nvGraphicFramePr>
        <p:xfrm>
          <a:off x="147068" y="1316931"/>
          <a:ext cx="8745412" cy="5176483"/>
        </p:xfrm>
        <a:graphic>
          <a:graphicData uri="http://schemas.openxmlformats.org/drawingml/2006/table">
            <a:tbl>
              <a:tblPr firstRow="1" bandRow="1">
                <a:tableStyleId>{5C22544A-7EE6-4342-B048-85BDC9FD1C3A}</a:tableStyleId>
              </a:tblPr>
              <a:tblGrid>
                <a:gridCol w="1184572">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641107">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7476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7476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Develop and implement ICT Policy &amp; legislation aimed at improving access and affordability of ICTs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57933">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511418">
                <a:tc row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Priority ICT legislation and policies, in line with the National Integrated ICT Policy White Paper, developed</a:t>
                      </a:r>
                      <a:endParaRPr lang="en-ZA" sz="1200" b="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Draft Business Case for the Digital Development Fund Developed</a:t>
                      </a:r>
                    </a:p>
                    <a:p>
                      <a:pPr>
                        <a:lnSpc>
                          <a:spcPct val="107000"/>
                        </a:lnSpc>
                        <a:spcAft>
                          <a:spcPts val="0"/>
                        </a:spcAft>
                      </a:pP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Business Case for the Digital Development Fund finalised</a:t>
                      </a:r>
                    </a:p>
                  </a:txBody>
                  <a:tcPr marL="68580" marR="68580" marT="0" marB="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Business case development commenced but not finalised</a:t>
                      </a:r>
                    </a:p>
                  </a:txBody>
                  <a:tcPr marL="25400" marR="25400" marT="25400" marB="25400"/>
                </a:tc>
                <a:tc>
                  <a:txBody>
                    <a:bodyPr/>
                    <a:lstStyle/>
                    <a:p>
                      <a:pPr algn="ctr"/>
                      <a:r>
                        <a:rPr lang="en-ZA" sz="1200" b="0" dirty="0">
                          <a:solidFill>
                            <a:schemeClr val="tx1"/>
                          </a:solidFill>
                          <a:latin typeface="Arial" panose="020B0604020202020204" pitchFamily="34" charset="0"/>
                          <a:cs typeface="Arial" panose="020B0604020202020204" pitchFamily="34" charset="0"/>
                        </a:rPr>
                        <a:t>Not Achieved </a:t>
                      </a:r>
                      <a:endParaRPr lang="en-ZA" sz="1200" b="0" i="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a:latin typeface="Arial" panose="020B0604020202020204" pitchFamily="34" charset="0"/>
                          <a:cs typeface="Arial" panose="020B0604020202020204" pitchFamily="34" charset="0"/>
                        </a:rPr>
                        <a:t>Delay in appointing GTAC due to non-approval by National Treasury.</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976427">
                <a:tc vMerge="1">
                  <a:txBody>
                    <a:bodyPr/>
                    <a:lstStyle/>
                    <a:p>
                      <a:pPr>
                        <a:lnSpc>
                          <a:spcPct val="107000"/>
                        </a:lnSpc>
                        <a:spcAft>
                          <a:spcPts val="0"/>
                        </a:spcAft>
                      </a:pPr>
                      <a:endParaRPr lang="en-ZA" sz="1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Draft Big Data and Cloud Policy developed</a:t>
                      </a:r>
                    </a:p>
                    <a:p>
                      <a:pPr>
                        <a:lnSpc>
                          <a:spcPct val="107000"/>
                        </a:lnSpc>
                        <a:spcAft>
                          <a:spcPts val="0"/>
                        </a:spcAft>
                      </a:pP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Public consultation on draft Big Data and Cloud Policy concluded</a:t>
                      </a:r>
                    </a:p>
                  </a:txBody>
                  <a:tcPr marL="68580" marR="68580" marT="0" marB="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Draft Big Data was developed and submitted to the ADDG. Comments and inputs received for incorporation. </a:t>
                      </a:r>
                    </a:p>
                  </a:txBody>
                  <a:tcPr marL="25400" marR="25400" marT="25400" marB="254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panose="020B0604020202020204" pitchFamily="34" charset="0"/>
                          <a:cs typeface="Arial" panose="020B0604020202020204" pitchFamily="34" charset="0"/>
                        </a:rPr>
                        <a:t>Not Achieved </a:t>
                      </a:r>
                      <a:endParaRPr lang="en-ZA" sz="1200" b="0" i="0" dirty="0">
                        <a:solidFill>
                          <a:schemeClr val="tx1"/>
                        </a:solidFill>
                        <a:latin typeface="Arial" panose="020B0604020202020204" pitchFamily="34" charset="0"/>
                        <a:cs typeface="Arial" panose="020B0604020202020204" pitchFamily="34" charset="0"/>
                      </a:endParaRPr>
                    </a:p>
                    <a:p>
                      <a:pPr algn="ctr"/>
                      <a:endParaRPr lang="en-ZA" sz="1200" b="0" i="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latin typeface="Arial" panose="020B0604020202020204" pitchFamily="34" charset="0"/>
                          <a:cs typeface="Arial" panose="020B0604020202020204" pitchFamily="34" charset="0"/>
                        </a:rPr>
                        <a:t>The internal consultations have not been completed due to additional issues required for incorporation into the Policy</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49895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14</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(2)</a:t>
            </a:r>
          </a:p>
        </p:txBody>
      </p:sp>
      <p:graphicFrame>
        <p:nvGraphicFramePr>
          <p:cNvPr id="15" name="Table 14"/>
          <p:cNvGraphicFramePr>
            <a:graphicFrameLocks noGrp="1"/>
          </p:cNvGraphicFramePr>
          <p:nvPr>
            <p:extLst>
              <p:ext uri="{D42A27DB-BD31-4B8C-83A1-F6EECF244321}">
                <p14:modId xmlns:p14="http://schemas.microsoft.com/office/powerpoint/2010/main" xmlns="" val="2528727628"/>
              </p:ext>
            </p:extLst>
          </p:nvPr>
        </p:nvGraphicFramePr>
        <p:xfrm>
          <a:off x="147068" y="1316930"/>
          <a:ext cx="8745412" cy="4026599"/>
        </p:xfrm>
        <a:graphic>
          <a:graphicData uri="http://schemas.openxmlformats.org/drawingml/2006/table">
            <a:tbl>
              <a:tblPr firstRow="1" bandRow="1">
                <a:tableStyleId>{5C22544A-7EE6-4342-B048-85BDC9FD1C3A}</a:tableStyleId>
              </a:tblPr>
              <a:tblGrid>
                <a:gridCol w="1184572">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658107">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82046">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82046">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Develop and implement ICT Policy &amp; legislation aimed at improving access and affordability of ICTs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70076">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49127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b="0" kern="1200" dirty="0">
                          <a:solidFill>
                            <a:schemeClr val="dk1"/>
                          </a:solidFill>
                          <a:effectLst/>
                          <a:latin typeface="Arial" panose="020B0604020202020204" pitchFamily="34" charset="0"/>
                          <a:ea typeface="+mn-ea"/>
                          <a:cs typeface="Arial" panose="020B0604020202020204" pitchFamily="34" charset="0"/>
                        </a:rPr>
                        <a:t>Priority ICT legislation and policies, in line with the National Integrated ICT Policy White Paper, developed</a:t>
                      </a:r>
                      <a:endParaRPr lang="en-ZA" sz="1200" b="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Need analysis conducted and report developed towards the development of a Framing document for the revision of the Integrated ICT Policy White Paper</a:t>
                      </a:r>
                    </a:p>
                    <a:p>
                      <a:pPr>
                        <a:lnSpc>
                          <a:spcPct val="107000"/>
                        </a:lnSpc>
                        <a:spcAft>
                          <a:spcPts val="0"/>
                        </a:spcAft>
                      </a:pP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Framing document on key policy amendments developed</a:t>
                      </a:r>
                    </a:p>
                    <a:p>
                      <a:pPr>
                        <a:lnSpc>
                          <a:spcPct val="107000"/>
                        </a:lnSpc>
                        <a:spcAft>
                          <a:spcPts val="0"/>
                        </a:spcAft>
                      </a:pP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txBody>
                  <a:tcPr marL="68580" marR="68580" marT="0" marB="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Terms of References to facilitate the appointment of a Service Provider to assist with the development of the Framing document on key policy amendments have been developed and submitted to Supply Chain Management. </a:t>
                      </a:r>
                    </a:p>
                  </a:txBody>
                  <a:tcPr marL="25400" marR="25400" marT="25400" marB="25400"/>
                </a:tc>
                <a:tc>
                  <a:txBody>
                    <a:bodyPr/>
                    <a:lstStyle/>
                    <a:p>
                      <a:pPr algn="ctr"/>
                      <a:r>
                        <a:rPr lang="en-ZA" sz="1200" b="0" dirty="0">
                          <a:latin typeface="Arial" panose="020B0604020202020204" pitchFamily="34" charset="0"/>
                          <a:cs typeface="Arial" panose="020B0604020202020204" pitchFamily="34" charset="0"/>
                        </a:rPr>
                        <a:t>Not Achieved </a:t>
                      </a:r>
                      <a:endParaRPr lang="en-ZA" sz="1200" b="0" i="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dirty="0">
                          <a:solidFill>
                            <a:schemeClr val="tx1"/>
                          </a:solidFill>
                          <a:latin typeface="Arial" panose="020B0604020202020204" pitchFamily="34" charset="0"/>
                          <a:cs typeface="Arial" panose="020B0604020202020204" pitchFamily="34" charset="0"/>
                        </a:rPr>
                        <a:t>Framing document is to be informed by the Report of the </a:t>
                      </a:r>
                      <a:r>
                        <a:rPr lang="en-ZA" sz="1200" b="0" i="0" dirty="0" err="1">
                          <a:solidFill>
                            <a:schemeClr val="tx1"/>
                          </a:solidFill>
                          <a:latin typeface="Arial" panose="020B0604020202020204" pitchFamily="34" charset="0"/>
                          <a:cs typeface="Arial" panose="020B0604020202020204" pitchFamily="34" charset="0"/>
                        </a:rPr>
                        <a:t>PC4IR</a:t>
                      </a:r>
                      <a:r>
                        <a:rPr lang="en-ZA" sz="1200" b="0" i="0" dirty="0">
                          <a:solidFill>
                            <a:schemeClr val="tx1"/>
                          </a:solidFill>
                          <a:latin typeface="Arial" panose="020B0604020202020204" pitchFamily="34" charset="0"/>
                          <a:cs typeface="Arial" panose="020B0604020202020204" pitchFamily="34" charset="0"/>
                        </a:rPr>
                        <a:t> which was released in January 2020.</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96660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15</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(3)</a:t>
            </a:r>
          </a:p>
        </p:txBody>
      </p:sp>
      <p:graphicFrame>
        <p:nvGraphicFramePr>
          <p:cNvPr id="15" name="Table 14"/>
          <p:cNvGraphicFramePr>
            <a:graphicFrameLocks noGrp="1"/>
          </p:cNvGraphicFramePr>
          <p:nvPr>
            <p:extLst>
              <p:ext uri="{D42A27DB-BD31-4B8C-83A1-F6EECF244321}">
                <p14:modId xmlns:p14="http://schemas.microsoft.com/office/powerpoint/2010/main" xmlns="" val="453023142"/>
              </p:ext>
            </p:extLst>
          </p:nvPr>
        </p:nvGraphicFramePr>
        <p:xfrm>
          <a:off x="179513" y="1222649"/>
          <a:ext cx="8712968" cy="5044276"/>
        </p:xfrm>
        <a:graphic>
          <a:graphicData uri="http://schemas.openxmlformats.org/drawingml/2006/table">
            <a:tbl>
              <a:tblPr firstRow="1" bandRow="1">
                <a:tableStyleId>{5C22544A-7EE6-4342-B048-85BDC9FD1C3A}</a:tableStyleId>
              </a:tblPr>
              <a:tblGrid>
                <a:gridCol w="1467141">
                  <a:extLst>
                    <a:ext uri="{9D8B030D-6E8A-4147-A177-3AD203B41FA5}">
                      <a16:colId xmlns:a16="http://schemas.microsoft.com/office/drawing/2014/main" xmlns="" val="20000"/>
                    </a:ext>
                  </a:extLst>
                </a:gridCol>
                <a:gridCol w="2074716">
                  <a:extLst>
                    <a:ext uri="{9D8B030D-6E8A-4147-A177-3AD203B41FA5}">
                      <a16:colId xmlns:a16="http://schemas.microsoft.com/office/drawing/2014/main" xmlns="" val="20001"/>
                    </a:ext>
                  </a:extLst>
                </a:gridCol>
                <a:gridCol w="2904323">
                  <a:extLst>
                    <a:ext uri="{9D8B030D-6E8A-4147-A177-3AD203B41FA5}">
                      <a16:colId xmlns:a16="http://schemas.microsoft.com/office/drawing/2014/main" xmlns="" val="20002"/>
                    </a:ext>
                  </a:extLst>
                </a:gridCol>
                <a:gridCol w="920883">
                  <a:extLst>
                    <a:ext uri="{9D8B030D-6E8A-4147-A177-3AD203B41FA5}">
                      <a16:colId xmlns:a16="http://schemas.microsoft.com/office/drawing/2014/main" xmlns="" val="20003"/>
                    </a:ext>
                  </a:extLst>
                </a:gridCol>
                <a:gridCol w="1345905">
                  <a:extLst>
                    <a:ext uri="{9D8B030D-6E8A-4147-A177-3AD203B41FA5}">
                      <a16:colId xmlns:a16="http://schemas.microsoft.com/office/drawing/2014/main" xmlns="" val="20004"/>
                    </a:ext>
                  </a:extLst>
                </a:gridCol>
              </a:tblGrid>
              <a:tr h="600561">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257383">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257383">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Develop and implement ICT Policy &amp; legislation aimed at improving access and affordability of ICTs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428972">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3398356">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the ICT SMME Development Strategy facilitated focusing on identified priority areas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Facilitation of the implementation of the Programme to support, sustain and grow existing ICT SMME beneficiaries commenced and progress report developed</a:t>
                      </a:r>
                    </a:p>
                    <a:p>
                      <a:pPr>
                        <a:lnSpc>
                          <a:spcPct val="107000"/>
                        </a:lnSpc>
                        <a:spcAft>
                          <a:spcPts val="0"/>
                        </a:spcAft>
                      </a:pPr>
                      <a:endPar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Facilitation of the implementation of the Programme to support, sustain and grow existing ICT SMME beneficiaries continued and progress report developed</a:t>
                      </a:r>
                    </a:p>
                  </a:txBody>
                  <a:tcPr marL="68580" marR="68580" marT="0" marB="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Department continues with the implementation of the ICT SMME Development Strategy which is aimed at </a:t>
                      </a:r>
                      <a:r>
                        <a:rPr lang="en-GB"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supporting, sustaining and growing existing ICT </a:t>
                      </a:r>
                      <a:r>
                        <a:rPr lang="en-GB" sz="1200" kern="1200" dirty="0" err="1">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SMMEs</a:t>
                      </a:r>
                      <a:r>
                        <a:rPr lang="en-GB"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a:t>
                      </a:r>
                    </a:p>
                    <a:p>
                      <a:pPr marL="171450" lvl="0" indent="-171450" algn="l" defTabSz="914400" rtl="0" eaLnBrk="1" latinLnBrk="0" hangingPunct="1">
                        <a:lnSpc>
                          <a:spcPct val="107000"/>
                        </a:lnSpc>
                        <a:spcAft>
                          <a:spcPts val="0"/>
                        </a:spcAft>
                        <a:buFont typeface="Arial" panose="020B0604020202020204" pitchFamily="34" charset="0"/>
                        <a:buChar char="•"/>
                      </a:pPr>
                      <a:r>
                        <a:rPr lang="en-GB"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Interventions focused on capacity building  across 5 Provinces (Free State, Kwa-Zulu Natal, North-West, Limpopo and Northern Cape).</a:t>
                      </a:r>
                      <a:endPar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txBody>
                  <a:tcPr marL="25400" marR="25400" marT="25400" marB="25400"/>
                </a:tc>
                <a:tc>
                  <a:txBody>
                    <a:bodyPr/>
                    <a:lstStyle/>
                    <a:p>
                      <a:pPr algn="l"/>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8042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16</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(4)</a:t>
            </a:r>
          </a:p>
        </p:txBody>
      </p:sp>
      <p:graphicFrame>
        <p:nvGraphicFramePr>
          <p:cNvPr id="15" name="Table 14"/>
          <p:cNvGraphicFramePr>
            <a:graphicFrameLocks noGrp="1"/>
          </p:cNvGraphicFramePr>
          <p:nvPr>
            <p:extLst>
              <p:ext uri="{D42A27DB-BD31-4B8C-83A1-F6EECF244321}">
                <p14:modId xmlns:p14="http://schemas.microsoft.com/office/powerpoint/2010/main" xmlns="" val="1597897043"/>
              </p:ext>
            </p:extLst>
          </p:nvPr>
        </p:nvGraphicFramePr>
        <p:xfrm>
          <a:off x="122412" y="1197583"/>
          <a:ext cx="8914084" cy="5355566"/>
        </p:xfrm>
        <a:graphic>
          <a:graphicData uri="http://schemas.openxmlformats.org/drawingml/2006/table">
            <a:tbl>
              <a:tblPr firstRow="1" bandRow="1">
                <a:tableStyleId>{5C22544A-7EE6-4342-B048-85BDC9FD1C3A}</a:tableStyleId>
              </a:tblPr>
              <a:tblGrid>
                <a:gridCol w="1280816">
                  <a:extLst>
                    <a:ext uri="{9D8B030D-6E8A-4147-A177-3AD203B41FA5}">
                      <a16:colId xmlns:a16="http://schemas.microsoft.com/office/drawing/2014/main" xmlns="" val="20000"/>
                    </a:ext>
                  </a:extLst>
                </a:gridCol>
                <a:gridCol w="2422095">
                  <a:extLst>
                    <a:ext uri="{9D8B030D-6E8A-4147-A177-3AD203B41FA5}">
                      <a16:colId xmlns:a16="http://schemas.microsoft.com/office/drawing/2014/main" xmlns="" val="20001"/>
                    </a:ext>
                  </a:extLst>
                </a:gridCol>
                <a:gridCol w="2568888">
                  <a:extLst>
                    <a:ext uri="{9D8B030D-6E8A-4147-A177-3AD203B41FA5}">
                      <a16:colId xmlns:a16="http://schemas.microsoft.com/office/drawing/2014/main" xmlns="" val="20002"/>
                    </a:ext>
                  </a:extLst>
                </a:gridCol>
                <a:gridCol w="880762">
                  <a:extLst>
                    <a:ext uri="{9D8B030D-6E8A-4147-A177-3AD203B41FA5}">
                      <a16:colId xmlns:a16="http://schemas.microsoft.com/office/drawing/2014/main" xmlns="" val="20003"/>
                    </a:ext>
                  </a:extLst>
                </a:gridCol>
                <a:gridCol w="1761523">
                  <a:extLst>
                    <a:ext uri="{9D8B030D-6E8A-4147-A177-3AD203B41FA5}">
                      <a16:colId xmlns:a16="http://schemas.microsoft.com/office/drawing/2014/main" xmlns="" val="20004"/>
                    </a:ext>
                  </a:extLst>
                </a:gridCol>
              </a:tblGrid>
              <a:tr h="646477">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06762558"/>
                  </a:ext>
                </a:extLst>
              </a:tr>
              <a:tr h="46177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An Inclusive Information Society and Knowledge Economy driven through a comprehensive e-Strategy and access to 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23385256"/>
                  </a:ext>
                </a:extLst>
              </a:tr>
              <a:tr h="277062">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and implement a National e-Strategy that will give priority to e-Government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56355297"/>
                  </a:ext>
                </a:extLst>
              </a:tr>
              <a:tr h="46177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2072191">
                <a:tc>
                  <a:txBody>
                    <a:bodyPr/>
                    <a:lstStyle/>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Implementation of the e-Government Programme for Smart Communities facilitated</a:t>
                      </a:r>
                    </a:p>
                  </a:txBody>
                  <a:tcPr marL="68580" marR="68580" marT="0" marB="0"/>
                </a:tc>
                <a:tc>
                  <a:txBody>
                    <a:bodyPr/>
                    <a:lstStyle/>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Digital transformation conference for local government hosted</a:t>
                      </a:r>
                    </a:p>
                    <a:p>
                      <a:pPr marL="0" algn="l" defTabSz="914400" rtl="0" eaLnBrk="1" latinLnBrk="0" hangingPunct="1">
                        <a:lnSpc>
                          <a:spcPct val="107000"/>
                        </a:lnSpc>
                        <a:spcAft>
                          <a:spcPts val="0"/>
                        </a:spcAft>
                      </a:pPr>
                      <a:endPar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marL="0" algn="l" defTabSz="914400" rtl="0" eaLnBrk="1" latinLnBrk="0" hangingPunct="1">
                        <a:lnSpc>
                          <a:spcPct val="107000"/>
                        </a:lnSpc>
                        <a:spcAft>
                          <a:spcPts val="0"/>
                        </a:spcAft>
                      </a:pPr>
                      <a:r>
                        <a:rPr lang="en-ZA" sz="11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One partnership finalised for implementation of the e-Government Programme for Smart Communities at one identified smart community pilot project</a:t>
                      </a:r>
                    </a:p>
                  </a:txBody>
                  <a:tcPr marL="68580" marR="68580" marT="0" marB="0">
                    <a:noFill/>
                  </a:tcPr>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GB" sz="11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Department prioritised the development of a Smart Communities Framework which has been drafted for internal approval and consultation.</a:t>
                      </a:r>
                    </a:p>
                    <a:p>
                      <a:pPr marL="171450" lvl="0" indent="-171450" algn="l" defTabSz="914400" rtl="0" eaLnBrk="1" latinLnBrk="0" hangingPunct="1">
                        <a:lnSpc>
                          <a:spcPct val="107000"/>
                        </a:lnSpc>
                        <a:spcAft>
                          <a:spcPts val="0"/>
                        </a:spcAft>
                        <a:buFont typeface="Arial" panose="020B0604020202020204" pitchFamily="34" charset="0"/>
                        <a:buChar char="•"/>
                      </a:pPr>
                      <a:r>
                        <a:rPr lang="en-ZA" sz="11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IOT Council approved the Memorandum of Understanding (MoU). </a:t>
                      </a:r>
                    </a:p>
                  </a:txBody>
                  <a:tcPr marL="68580" marR="68580" marT="0" marB="0"/>
                </a:tc>
                <a:tc>
                  <a:txBody>
                    <a:bodyPr/>
                    <a:lstStyle/>
                    <a:p>
                      <a:pPr algn="ctr"/>
                      <a:r>
                        <a:rPr lang="en-ZA" sz="1100" dirty="0">
                          <a:solidFill>
                            <a:schemeClr val="tx1"/>
                          </a:solidFill>
                          <a:latin typeface="Arial" panose="020B0604020202020204" pitchFamily="34" charset="0"/>
                          <a:cs typeface="Arial" panose="020B0604020202020204" pitchFamily="34" charset="0"/>
                        </a:rPr>
                        <a:t>Not Achieved </a:t>
                      </a:r>
                      <a:endParaRPr lang="en-ZA" sz="1100" i="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93663" marR="0" lvl="0" indent="-93663"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Digital transformation Conference was postponed as the Department prioritised the development of a Smart Communities Framework</a:t>
                      </a:r>
                    </a:p>
                    <a:p>
                      <a:pPr marL="93663" marR="0" lvl="0" indent="-93663"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A memo has been sent to Minister for approval of the MoU - awaiting feedback.</a:t>
                      </a:r>
                    </a:p>
                  </a:txBody>
                  <a:tcPr/>
                </a:tc>
                <a:extLst>
                  <a:ext uri="{0D108BD9-81ED-4DB2-BD59-A6C34878D82A}">
                    <a16:rowId xmlns:a16="http://schemas.microsoft.com/office/drawing/2014/main" xmlns="" val="10002"/>
                  </a:ext>
                </a:extLst>
              </a:tr>
              <a:tr h="1436296">
                <a:tc>
                  <a:txBody>
                    <a:bodyPr/>
                    <a:lstStyle/>
                    <a:p>
                      <a:pPr>
                        <a:lnSpc>
                          <a:spcPct val="107000"/>
                        </a:lnSpc>
                        <a:spcAft>
                          <a:spcPts val="0"/>
                        </a:spcAft>
                      </a:pP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National Digital Skills Strategy submitted to Cabinet for approval</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1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1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Government cluster system consulted on draft National Digital Skills Strategy.</a:t>
                      </a:r>
                    </a:p>
                    <a:p>
                      <a:pPr>
                        <a:lnSpc>
                          <a:spcPct val="107000"/>
                        </a:lnSpc>
                        <a:spcAft>
                          <a:spcPts val="0"/>
                        </a:spcAft>
                      </a:pPr>
                      <a:endPar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Q3</a:t>
                      </a: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National Digital Skills Strategy gazetted for public consultation</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draft Digital Skills Strategy was presented  to the Social Protection, Community and Human Development (SPCHD) Cluster and Economic Sectors, Investment, Employment and Infrastructure Development (ESIEID) Cluster but not yet gazetted.</a:t>
                      </a:r>
                    </a:p>
                  </a:txBody>
                  <a:tcPr marL="68580" marR="68580" marT="0" marB="0"/>
                </a:tc>
                <a:tc>
                  <a:txBody>
                    <a:bodyPr/>
                    <a:lstStyle/>
                    <a:p>
                      <a:pPr algn="ctr"/>
                      <a:r>
                        <a:rPr lang="en-ZA" sz="1100" dirty="0">
                          <a:latin typeface="Arial" panose="020B0604020202020204" pitchFamily="34" charset="0"/>
                          <a:cs typeface="Arial" panose="020B0604020202020204" pitchFamily="34" charset="0"/>
                        </a:rPr>
                        <a:t>Not</a:t>
                      </a:r>
                      <a:r>
                        <a:rPr lang="en-ZA" sz="1100" baseline="0" dirty="0">
                          <a:latin typeface="Arial" panose="020B0604020202020204" pitchFamily="34" charset="0"/>
                          <a:cs typeface="Arial" panose="020B0604020202020204" pitchFamily="34" charset="0"/>
                        </a:rPr>
                        <a:t> </a:t>
                      </a:r>
                      <a:r>
                        <a:rPr lang="en-ZA" sz="1100" dirty="0">
                          <a:latin typeface="Arial" panose="020B0604020202020204" pitchFamily="34" charset="0"/>
                          <a:cs typeface="Arial" panose="020B0604020202020204" pitchFamily="34" charset="0"/>
                        </a:rPr>
                        <a:t>Achieved </a:t>
                      </a:r>
                      <a:endParaRPr lang="en-ZA" sz="1100" i="0" dirty="0">
                        <a:solidFill>
                          <a:schemeClr val="tx1"/>
                        </a:solidFill>
                        <a:latin typeface="Arial" panose="020B0604020202020204" pitchFamily="34" charset="0"/>
                        <a:cs typeface="Arial" panose="020B0604020202020204" pitchFamily="34" charset="0"/>
                      </a:endParaRPr>
                    </a:p>
                  </a:txBody>
                  <a:tcPr>
                    <a:solidFill>
                      <a:srgbClr val="FF0000"/>
                    </a:solidFill>
                  </a:tcPr>
                </a:tc>
                <a:tc>
                  <a:txBody>
                    <a:bodyPr/>
                    <a:lstStyle/>
                    <a:p>
                      <a:pPr marL="93663" marR="0" lvl="0" indent="-93663"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1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Further consultation was required with NEDLAC and HRD Council.</a:t>
                      </a:r>
                    </a:p>
                  </a:txBody>
                  <a:tcPr/>
                </a:tc>
                <a:extLst>
                  <a:ext uri="{0D108BD9-81ED-4DB2-BD59-A6C34878D82A}">
                    <a16:rowId xmlns:a16="http://schemas.microsoft.com/office/drawing/2014/main" xmlns="" val="2460769876"/>
                  </a:ext>
                </a:extLst>
              </a:tr>
            </a:tbl>
          </a:graphicData>
        </a:graphic>
      </p:graphicFrame>
    </p:spTree>
    <p:extLst>
      <p:ext uri="{BB962C8B-B14F-4D97-AF65-F5344CB8AC3E}">
        <p14:creationId xmlns:p14="http://schemas.microsoft.com/office/powerpoint/2010/main" xmlns="" val="38145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17</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(5)</a:t>
            </a:r>
          </a:p>
        </p:txBody>
      </p:sp>
      <p:graphicFrame>
        <p:nvGraphicFramePr>
          <p:cNvPr id="15" name="Table 14"/>
          <p:cNvGraphicFramePr>
            <a:graphicFrameLocks noGrp="1"/>
          </p:cNvGraphicFramePr>
          <p:nvPr>
            <p:extLst>
              <p:ext uri="{D42A27DB-BD31-4B8C-83A1-F6EECF244321}">
                <p14:modId xmlns:p14="http://schemas.microsoft.com/office/powerpoint/2010/main" xmlns="" val="1205959581"/>
              </p:ext>
            </p:extLst>
          </p:nvPr>
        </p:nvGraphicFramePr>
        <p:xfrm>
          <a:off x="116566" y="1240693"/>
          <a:ext cx="8808359" cy="5141719"/>
        </p:xfrm>
        <a:graphic>
          <a:graphicData uri="http://schemas.openxmlformats.org/drawingml/2006/table">
            <a:tbl>
              <a:tblPr firstRow="1" bandRow="1">
                <a:tableStyleId>{5C22544A-7EE6-4342-B048-85BDC9FD1C3A}</a:tableStyleId>
              </a:tblPr>
              <a:tblGrid>
                <a:gridCol w="1483203">
                  <a:extLst>
                    <a:ext uri="{9D8B030D-6E8A-4147-A177-3AD203B41FA5}">
                      <a16:colId xmlns:a16="http://schemas.microsoft.com/office/drawing/2014/main" xmlns="" val="20000"/>
                    </a:ext>
                  </a:extLst>
                </a:gridCol>
                <a:gridCol w="1892111">
                  <a:extLst>
                    <a:ext uri="{9D8B030D-6E8A-4147-A177-3AD203B41FA5}">
                      <a16:colId xmlns:a16="http://schemas.microsoft.com/office/drawing/2014/main" xmlns="" val="20001"/>
                    </a:ext>
                  </a:extLst>
                </a:gridCol>
                <a:gridCol w="3240360">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184573">
                  <a:extLst>
                    <a:ext uri="{9D8B030D-6E8A-4147-A177-3AD203B41FA5}">
                      <a16:colId xmlns:a16="http://schemas.microsoft.com/office/drawing/2014/main" xmlns="" val="20004"/>
                    </a:ext>
                  </a:extLst>
                </a:gridCol>
              </a:tblGrid>
              <a:tr h="665895">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06762558"/>
                  </a:ext>
                </a:extLst>
              </a:tr>
              <a:tr h="47564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An Inclusive Information Society and Knowledge Economy driven through a comprehensive e-Strategy and access to 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23385256"/>
                  </a:ext>
                </a:extLst>
              </a:tr>
              <a:tr h="285384">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and implement a National e-Strategy that will give priority to e-Government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56355297"/>
                  </a:ext>
                </a:extLst>
              </a:tr>
              <a:tr h="32934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3257600">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Development of the Country Plan for 4IR coordinated through the Presidential Commission on 4IR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Operations of the Presidential Commission on 4IR coordinated towards the development of the Diagnostic Report</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Operations of the Presidential Commission on 4IR coordinated in relation to Stakeholder consultation on the Diagnostic Report</a:t>
                      </a:r>
                    </a:p>
                  </a:txBody>
                  <a:tcPr marL="68580" marR="68580" marT="0" marB="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Operations of the Presidential Commission on 4IR coordinated by DTPS through secretariat support to Commission and its Work Streams. </a:t>
                      </a:r>
                    </a:p>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Relevant stakeholders were consulted on the PC4IR Diagnostic Report.</a:t>
                      </a:r>
                    </a:p>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ZA" sz="12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PC4IR</a:t>
                      </a: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also release its draft Report inclusive of recommendations.</a:t>
                      </a:r>
                    </a:p>
                  </a:txBody>
                  <a:tcPr marL="68580" marR="68580" marT="0" marB="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83059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18</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188640"/>
            <a:ext cx="5112568" cy="707886"/>
          </a:xfrm>
          <a:prstGeom prst="rect">
            <a:avLst/>
          </a:prstGeom>
        </p:spPr>
        <p:txBody>
          <a:bodyPr wrap="square">
            <a:spAutoFit/>
          </a:bodyPr>
          <a:lstStyle/>
          <a:p>
            <a:pPr lvl="0" algn="ctr" eaLnBrk="0" hangingPunct="0">
              <a:defRPr/>
            </a:pPr>
            <a:r>
              <a:rPr lang="en-ZA" sz="2000" dirty="0">
                <a:solidFill>
                  <a:srgbClr val="FF0000"/>
                </a:solidFill>
              </a:rPr>
              <a:t>ICT ENTERPRISE DEVELOPMENT AND PUBLIC ENTITIES OVERSIGHT (1)</a:t>
            </a:r>
          </a:p>
        </p:txBody>
      </p:sp>
      <p:graphicFrame>
        <p:nvGraphicFramePr>
          <p:cNvPr id="15" name="Table 14"/>
          <p:cNvGraphicFramePr>
            <a:graphicFrameLocks noGrp="1"/>
          </p:cNvGraphicFramePr>
          <p:nvPr>
            <p:extLst>
              <p:ext uri="{D42A27DB-BD31-4B8C-83A1-F6EECF244321}">
                <p14:modId xmlns:p14="http://schemas.microsoft.com/office/powerpoint/2010/main" xmlns="" val="3955858078"/>
              </p:ext>
            </p:extLst>
          </p:nvPr>
        </p:nvGraphicFramePr>
        <p:xfrm>
          <a:off x="173171" y="1129490"/>
          <a:ext cx="8745413" cy="4863339"/>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2670637">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178232">
                  <a:extLst>
                    <a:ext uri="{9D8B030D-6E8A-4147-A177-3AD203B41FA5}">
                      <a16:colId xmlns:a16="http://schemas.microsoft.com/office/drawing/2014/main" xmlns="" val="20004"/>
                    </a:ext>
                  </a:extLst>
                </a:gridCol>
              </a:tblGrid>
              <a:tr h="0">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oversee and manage government’s shareholding interest in the ICT public entities and state-owned companies.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31202189"/>
                  </a:ext>
                </a:extLst>
              </a:tr>
              <a:tr h="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Optimally functional department and SOEs that effectively deliver on their respective mandate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27456906"/>
                  </a:ext>
                </a:extLst>
              </a:tr>
              <a:tr h="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Improve performance of SOEs through proactive and stringent oversight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83751202"/>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0">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28 Quarterly SOE</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Performance Reports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analysed and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submitted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7 Quarterly SOE Performance Reports analysed and submitted (Q1</a:t>
                      </a:r>
                      <a:r>
                        <a:rPr lang="en-ZA" sz="1200" baseline="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of 2019/20)</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7 Quarterly SOE Performance Reports analysed and submitted (Q2 of 2019/20)</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 SOEs quarterly reports were analysed and submitted to the Office of the DG.</a:t>
                      </a:r>
                    </a:p>
                  </a:txBody>
                  <a:tcPr marL="25400" marR="25400" marT="25400" marB="2540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0">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Corporatisation of</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the Postbank and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licensing facilitated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through undertaking</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an Amendment of the</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Postbank Act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Postbank</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Amendment Bill</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developed</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Postbank Amendment Bill consulted with relevant stakeholders</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Postbank Amendment Bill was developed </a:t>
                      </a:r>
                    </a:p>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Consultations with relevant stakeholders on the draft Amendment Bill were undertaken.</a:t>
                      </a:r>
                    </a:p>
                  </a:txBody>
                  <a:tcPr marL="25400" marR="25400" marT="25400" marB="2540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9718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19</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1577238288"/>
              </p:ext>
            </p:extLst>
          </p:nvPr>
        </p:nvGraphicFramePr>
        <p:xfrm>
          <a:off x="87722" y="1084278"/>
          <a:ext cx="8968555" cy="5071873"/>
        </p:xfrm>
        <a:graphic>
          <a:graphicData uri="http://schemas.openxmlformats.org/drawingml/2006/table">
            <a:tbl>
              <a:tblPr firstRow="1" bandRow="1">
                <a:tableStyleId>{5C22544A-7EE6-4342-B048-85BDC9FD1C3A}</a:tableStyleId>
              </a:tblPr>
              <a:tblGrid>
                <a:gridCol w="1387934">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2036005">
                  <a:extLst>
                    <a:ext uri="{9D8B030D-6E8A-4147-A177-3AD203B41FA5}">
                      <a16:colId xmlns:a16="http://schemas.microsoft.com/office/drawing/2014/main" xmlns="" val="20004"/>
                    </a:ext>
                  </a:extLst>
                </a:gridCol>
              </a:tblGrid>
              <a:tr h="0">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oversee and manage government’s shareholding interest in the ICT public entities and state-owned companies.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25991656"/>
                  </a:ext>
                </a:extLst>
              </a:tr>
              <a:tr h="130017">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Optimally functional department and SOEs that effectively deliver on their respective mandate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00154613"/>
                  </a:ext>
                </a:extLst>
              </a:tr>
              <a:tr h="143729">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Improve performance of SOEs through proactive and stringent oversight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39712443"/>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752302">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ICT Infrastructure</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Company Bill</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submitted to Cabinet</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for approval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State ICT Infrastructure</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Company Bill submitted</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to Cabinet for public</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consultation approval</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Public consultation on State ICT Infrastructure Company Bill Completed</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None - Bill not yet submitted to Cabinet for public consultation.</a:t>
                      </a:r>
                    </a:p>
                  </a:txBody>
                  <a:tcPr marL="25400" marR="25400" marT="25400" marB="25400"/>
                </a:tc>
                <a:tc>
                  <a:txBody>
                    <a:bodyPr/>
                    <a:lstStyle/>
                    <a:p>
                      <a:pPr marL="0" algn="l" defTabSz="914400" rtl="0" eaLnBrk="1" latinLnBrk="0" hangingPunct="1">
                        <a:lnSpc>
                          <a:spcPct val="107000"/>
                        </a:lnSpc>
                        <a:spcAft>
                          <a:spcPts val="0"/>
                        </a:spcAft>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Not Achieved </a:t>
                      </a:r>
                    </a:p>
                  </a:txBody>
                  <a:tcPr>
                    <a:solidFill>
                      <a:srgbClr val="FF00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Need for a review of the Business Case. The following activities are to be prioritised; Finalise Business Case, obtain SEIAS, get concurrence from DPSA and National Treasury</a:t>
                      </a:r>
                    </a:p>
                  </a:txBody>
                  <a:tcPr/>
                </a:tc>
                <a:extLst>
                  <a:ext uri="{0D108BD9-81ED-4DB2-BD59-A6C34878D82A}">
                    <a16:rowId xmlns:a16="http://schemas.microsoft.com/office/drawing/2014/main" xmlns="" val="10001"/>
                  </a:ext>
                </a:extLst>
              </a:tr>
              <a:tr h="752302">
                <a:tc>
                  <a:txBody>
                    <a:bodyPr/>
                    <a:lstStyle/>
                    <a:p>
                      <a:pPr>
                        <a:lnSpc>
                          <a:spcPct val="107000"/>
                        </a:lnSpc>
                        <a:spcAft>
                          <a:spcPts val="80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IT Company Bill submitted to Cabinet for approval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Q2</a:t>
                      </a: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State IT Company</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Bill submitted to</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Cabinet for public</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consultation</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approval</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Public consultation on State IT Company Bill commenced</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None - Bill not yet submitted to Cabinet for public consultation.</a:t>
                      </a: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Not Achieved </a:t>
                      </a:r>
                    </a:p>
                    <a:p>
                      <a:pPr marL="0" algn="l" defTabSz="914400" rtl="0" eaLnBrk="1" latinLnBrk="0" hangingPunct="1">
                        <a:lnSpc>
                          <a:spcPct val="107000"/>
                        </a:lnSpc>
                        <a:spcAft>
                          <a:spcPts val="0"/>
                        </a:spcAft>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a:t>
                      </a:r>
                    </a:p>
                  </a:txBody>
                  <a:tcPr>
                    <a:solidFill>
                      <a:srgbClr val="FF000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Need for a review of the Business Case. The following activities are to be prioritised; Finalise Business Case, obtain SEIAS, get concurrence from DPSA and National Treasury</a:t>
                      </a:r>
                    </a:p>
                  </a:txBody>
                  <a:tcPr/>
                </a:tc>
                <a:extLst>
                  <a:ext uri="{0D108BD9-81ED-4DB2-BD59-A6C34878D82A}">
                    <a16:rowId xmlns:a16="http://schemas.microsoft.com/office/drawing/2014/main" xmlns="" val="10005"/>
                  </a:ext>
                </a:extLst>
              </a:tr>
            </a:tbl>
          </a:graphicData>
        </a:graphic>
      </p:graphicFrame>
      <p:sp>
        <p:nvSpPr>
          <p:cNvPr id="9" name="Rectangle 8"/>
          <p:cNvSpPr/>
          <p:nvPr/>
        </p:nvSpPr>
        <p:spPr>
          <a:xfrm>
            <a:off x="2843808" y="188640"/>
            <a:ext cx="5112568" cy="707886"/>
          </a:xfrm>
          <a:prstGeom prst="rect">
            <a:avLst/>
          </a:prstGeom>
        </p:spPr>
        <p:txBody>
          <a:bodyPr wrap="square">
            <a:spAutoFit/>
          </a:bodyPr>
          <a:lstStyle/>
          <a:p>
            <a:pPr lvl="0" algn="ctr" eaLnBrk="0" hangingPunct="0">
              <a:defRPr/>
            </a:pPr>
            <a:r>
              <a:rPr lang="en-ZA" sz="2000" dirty="0">
                <a:solidFill>
                  <a:srgbClr val="FF0000"/>
                </a:solidFill>
              </a:rPr>
              <a:t>ICT ENTERPRISE DEVELOPMENT AND PUBLIC ENTITIES OVERSIGHT (2)</a:t>
            </a:r>
          </a:p>
        </p:txBody>
      </p:sp>
    </p:spTree>
    <p:extLst>
      <p:ext uri="{BB962C8B-B14F-4D97-AF65-F5344CB8AC3E}">
        <p14:creationId xmlns:p14="http://schemas.microsoft.com/office/powerpoint/2010/main" xmlns="" val="241534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PRESENTATION OVERVIEW</a:t>
            </a:r>
          </a:p>
        </p:txBody>
      </p:sp>
      <p:sp>
        <p:nvSpPr>
          <p:cNvPr id="3" name="Rectangle 2">
            <a:extLst>
              <a:ext uri="{FF2B5EF4-FFF2-40B4-BE49-F238E27FC236}">
                <a16:creationId xmlns:a16="http://schemas.microsoft.com/office/drawing/2014/main" xmlns="" id="{C30AC193-C237-4FC0-BD43-5718A9D16FE8}"/>
              </a:ext>
            </a:extLst>
          </p:cNvPr>
          <p:cNvSpPr/>
          <p:nvPr/>
        </p:nvSpPr>
        <p:spPr>
          <a:xfrm>
            <a:off x="467544" y="1278288"/>
            <a:ext cx="8064896" cy="1993623"/>
          </a:xfrm>
          <a:prstGeom prst="rect">
            <a:avLst/>
          </a:prstGeom>
        </p:spPr>
        <p:txBody>
          <a:bodyPr wrap="square">
            <a:spAutoFit/>
          </a:bodyPr>
          <a:lstStyle/>
          <a:p>
            <a:pPr marL="342900" lvl="0" indent="-342900">
              <a:lnSpc>
                <a:spcPct val="150000"/>
              </a:lnSpc>
              <a:spcBef>
                <a:spcPts val="0"/>
              </a:spcBef>
              <a:spcAft>
                <a:spcPts val="1200"/>
              </a:spcAft>
              <a:buFont typeface="Wingdings" panose="05000000000000000000" pitchFamily="2" charset="2"/>
              <a:buChar char="q"/>
              <a:defRPr/>
            </a:pPr>
            <a:r>
              <a:rPr lang="en-US" sz="2400" b="0" dirty="0">
                <a:ea typeface="ヒラギノ角ゴ Pro W3" pitchFamily="-44" charset="-128"/>
              </a:rPr>
              <a:t>DTPS Vision, Mission &amp; Values</a:t>
            </a:r>
          </a:p>
          <a:p>
            <a:pPr marL="457200" lvl="0" indent="-457200">
              <a:lnSpc>
                <a:spcPct val="150000"/>
              </a:lnSpc>
              <a:spcBef>
                <a:spcPts val="0"/>
              </a:spcBef>
              <a:spcAft>
                <a:spcPts val="1200"/>
              </a:spcAft>
              <a:buFont typeface="Wingdings" panose="05000000000000000000" pitchFamily="2" charset="2"/>
              <a:buChar char="q"/>
              <a:defRPr/>
            </a:pPr>
            <a:r>
              <a:rPr lang="en-GB" sz="2400" b="0" dirty="0"/>
              <a:t>2019/20 Q 2 &amp; 3 programme performance</a:t>
            </a:r>
          </a:p>
          <a:p>
            <a:pPr marL="457200" lvl="0" indent="-457200">
              <a:lnSpc>
                <a:spcPct val="150000"/>
              </a:lnSpc>
              <a:spcBef>
                <a:spcPts val="0"/>
              </a:spcBef>
              <a:spcAft>
                <a:spcPts val="1200"/>
              </a:spcAft>
              <a:buFont typeface="Wingdings" panose="05000000000000000000" pitchFamily="2" charset="2"/>
              <a:buChar char="q"/>
              <a:defRPr/>
            </a:pPr>
            <a:r>
              <a:rPr lang="en-US" sz="2400" b="0" dirty="0">
                <a:ea typeface="ヒラギノ角ゴ Pro W3" pitchFamily="-44" charset="-128"/>
              </a:rPr>
              <a:t>2019/20 Q </a:t>
            </a:r>
            <a:r>
              <a:rPr lang="en-GB" sz="2400" b="0" dirty="0"/>
              <a:t>2 &amp; 3</a:t>
            </a:r>
            <a:r>
              <a:rPr lang="en-US" sz="2400" b="0" dirty="0">
                <a:ea typeface="ヒラギノ角ゴ Pro W3" pitchFamily="-44" charset="-128"/>
              </a:rPr>
              <a:t> financial performance </a:t>
            </a:r>
          </a:p>
        </p:txBody>
      </p:sp>
    </p:spTree>
    <p:extLst>
      <p:ext uri="{BB962C8B-B14F-4D97-AF65-F5344CB8AC3E}">
        <p14:creationId xmlns:p14="http://schemas.microsoft.com/office/powerpoint/2010/main" xmlns="" val="313937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20</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(1)</a:t>
            </a:r>
          </a:p>
        </p:txBody>
      </p:sp>
      <p:graphicFrame>
        <p:nvGraphicFramePr>
          <p:cNvPr id="15" name="Table 14"/>
          <p:cNvGraphicFramePr>
            <a:graphicFrameLocks noGrp="1"/>
          </p:cNvGraphicFramePr>
          <p:nvPr>
            <p:extLst>
              <p:ext uri="{D42A27DB-BD31-4B8C-83A1-F6EECF244321}">
                <p14:modId xmlns:p14="http://schemas.microsoft.com/office/powerpoint/2010/main" xmlns="" val="2640463933"/>
              </p:ext>
            </p:extLst>
          </p:nvPr>
        </p:nvGraphicFramePr>
        <p:xfrm>
          <a:off x="90571" y="1053897"/>
          <a:ext cx="8801909" cy="5384275"/>
        </p:xfrm>
        <a:graphic>
          <a:graphicData uri="http://schemas.openxmlformats.org/drawingml/2006/table">
            <a:tbl>
              <a:tblPr firstRow="1" bandRow="1">
                <a:tableStyleId>{5C22544A-7EE6-4342-B048-85BDC9FD1C3A}</a:tableStyleId>
              </a:tblPr>
              <a:tblGrid>
                <a:gridCol w="1313077">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2016224">
                  <a:extLst>
                    <a:ext uri="{9D8B030D-6E8A-4147-A177-3AD203B41FA5}">
                      <a16:colId xmlns:a16="http://schemas.microsoft.com/office/drawing/2014/main" xmlns="" val="20004"/>
                    </a:ext>
                  </a:extLst>
                </a:gridCol>
              </a:tblGrid>
              <a:tr h="40384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To </a:t>
                      </a:r>
                      <a:r>
                        <a:rPr lang="en-GB" sz="1200" b="1" dirty="0">
                          <a:solidFill>
                            <a:schemeClr val="tx1"/>
                          </a:solidFill>
                          <a:latin typeface="Arial" panose="020B0604020202020204" pitchFamily="34" charset="0"/>
                          <a:cs typeface="Arial" panose="020B0604020202020204" pitchFamily="34" charset="0"/>
                        </a:rPr>
                        <a:t>promote investment in robust, reliable, secure and affordable ICT infrastructure that supports the provision of a multiplicity of applications and services.</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403842">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Broadband connectivity that provides secure and affordable access for all citizens to education, health and other government services and stimulates socio-economic development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242306">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Coordinate the Broadband connectivity to achieve 100% population coverage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403842">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737295">
                <a:tc>
                  <a:txBody>
                    <a:bodyPr/>
                    <a:lstStyle/>
                    <a:p>
                      <a:pPr>
                        <a:lnSpc>
                          <a:spcPct val="107000"/>
                        </a:lnSpc>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Provision of broadband services to  570 connected sites, monitored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Q1 (2019/20) monitoring report developed on the provision of broadband services to 570 connected sites</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 (2019/20) monitoring report developed on the provision of broadband services to 570 connected sites</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570 connected facilities were monitored.</a:t>
                      </a:r>
                    </a:p>
                  </a:txBody>
                  <a:tcPr marL="25400" marR="25400" marT="25400" marB="25400"/>
                </a:tc>
                <a:tc>
                  <a:txBody>
                    <a:bodyPr/>
                    <a:lstStyle/>
                    <a:p>
                      <a:pPr marL="0" algn="ctr" defTabSz="914400" rtl="0" eaLnBrk="1" latinLnBrk="0" hangingPunct="1"/>
                      <a:r>
                        <a:rPr lang="en-ZA" sz="1200" kern="1200" dirty="0">
                          <a:solidFill>
                            <a:schemeClr val="dk1"/>
                          </a:solidFill>
                          <a:latin typeface="Arial" panose="020B0604020202020204" pitchFamily="34" charset="0"/>
                          <a:ea typeface="+mn-ea"/>
                          <a:cs typeface="Arial" panose="020B0604020202020204" pitchFamily="34" charset="0"/>
                        </a:rPr>
                        <a:t>Achieved </a:t>
                      </a:r>
                    </a:p>
                  </a:txBody>
                  <a:tcPr marL="25400" marR="25400" marT="25400" marB="25400">
                    <a:solidFill>
                      <a:srgbClr val="00FF00"/>
                    </a:solidFill>
                  </a:tcPr>
                </a:tc>
                <a:tc>
                  <a:txBody>
                    <a:bodyPr/>
                    <a:lstStyle/>
                    <a:p>
                      <a:pP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a:t>
                      </a:r>
                    </a:p>
                  </a:txBody>
                  <a:tcPr marL="25400" marR="25400" marT="25400" marB="25400"/>
                </a:tc>
                <a:extLst>
                  <a:ext uri="{0D108BD9-81ED-4DB2-BD59-A6C34878D82A}">
                    <a16:rowId xmlns:a16="http://schemas.microsoft.com/office/drawing/2014/main" xmlns="" val="10001"/>
                  </a:ext>
                </a:extLst>
              </a:tr>
              <a:tr h="1773541">
                <a:tc>
                  <a:txBody>
                    <a:bodyPr/>
                    <a:lstStyle/>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Rollout of broadband</a:t>
                      </a:r>
                    </a:p>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services to additional</a:t>
                      </a:r>
                    </a:p>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400 sites coordinated</a:t>
                      </a:r>
                    </a:p>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and monitored</a:t>
                      </a:r>
                    </a:p>
                    <a:p>
                      <a:pPr marL="0" algn="l" defTabSz="914400" rtl="0" eaLnBrk="1" latinLnBrk="0" hangingPunct="1">
                        <a:lnSpc>
                          <a:spcPct val="107000"/>
                        </a:lnSpc>
                        <a:spcAft>
                          <a:spcPts val="0"/>
                        </a:spcAft>
                      </a:pP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25400" marR="25400" marT="25400" marB="25400"/>
                </a:tc>
                <a:tc>
                  <a:txBody>
                    <a:bodyPr/>
                    <a:lstStyle/>
                    <a:p>
                      <a:pPr marL="0" algn="l" defTabSz="914400" rtl="0" eaLnBrk="1" latinLnBrk="0" hangingPunct="1">
                        <a:lnSpc>
                          <a:spcPct val="107000"/>
                        </a:lnSpc>
                        <a:spcAft>
                          <a:spcPts val="0"/>
                        </a:spcAft>
                      </a:pPr>
                      <a:r>
                        <a:rPr lang="en-ZA" sz="12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Q2:</a:t>
                      </a:r>
                    </a:p>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Rollout of broadband services to additional 100 sites coordinated and monitored.</a:t>
                      </a:r>
                    </a:p>
                    <a:p>
                      <a:pPr marL="0" algn="l" defTabSz="914400" rtl="0" eaLnBrk="1" latinLnBrk="0" hangingPunct="1">
                        <a:lnSpc>
                          <a:spcPct val="107000"/>
                        </a:lnSpc>
                        <a:spcAft>
                          <a:spcPts val="0"/>
                        </a:spcAft>
                      </a:pPr>
                      <a:endPar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marL="0" algn="l" defTabSz="914400" rtl="0" eaLnBrk="1" latinLnBrk="0" hangingPunct="1">
                        <a:lnSpc>
                          <a:spcPct val="107000"/>
                        </a:lnSpc>
                        <a:spcAft>
                          <a:spcPts val="0"/>
                        </a:spcAft>
                      </a:pPr>
                      <a:r>
                        <a:rPr lang="en-ZA" sz="1200" b="1"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Q3</a:t>
                      </a: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a:t>
                      </a:r>
                    </a:p>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Rollout of broadband services to additional 100 sites coordinated and monitored facilities</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cs typeface="Times New Roman" panose="02020603050405020304" pitchFamily="18" charset="0"/>
                        </a:rPr>
                        <a:t>Infrastructure installations to 194 facilities were successfully coordinated</a:t>
                      </a:r>
                    </a:p>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cs typeface="Times New Roman" panose="02020603050405020304" pitchFamily="18" charset="0"/>
                        </a:rPr>
                        <a:t>89 facilities were connected, lagging behind by 11 facilities.</a:t>
                      </a:r>
                    </a:p>
                    <a:p>
                      <a:pPr marL="171450" lvl="0" indent="-171450" algn="l" defTabSz="914400" rtl="0" eaLnBrk="1" latinLnBrk="0" hangingPunct="1">
                        <a:lnSpc>
                          <a:spcPct val="107000"/>
                        </a:lnSpc>
                        <a:spcAft>
                          <a:spcPts val="0"/>
                        </a:spcAft>
                        <a:buFont typeface="Arial" panose="020B0604020202020204" pitchFamily="34" charset="0"/>
                        <a:buChar char="•"/>
                      </a:pPr>
                      <a:endParaRPr lang="en-ZA" sz="1200" kern="1200" dirty="0">
                        <a:solidFill>
                          <a:srgbClr val="000000"/>
                        </a:solidFill>
                        <a:effectLst/>
                        <a:latin typeface="Arial" panose="020B0604020202020204" pitchFamily="34" charset="0"/>
                        <a:cs typeface="Times New Roman" panose="02020603050405020304" pitchFamily="18" charset="0"/>
                      </a:endParaRPr>
                    </a:p>
                  </a:txBody>
                  <a:tcPr marL="25400" marR="25400" marT="25400" marB="25400"/>
                </a:tc>
                <a:tc>
                  <a:txBody>
                    <a:bodyPr/>
                    <a:lstStyle/>
                    <a:p>
                      <a:r>
                        <a:rPr lang="en-ZA" sz="1200" dirty="0">
                          <a:latin typeface="Arial" panose="020B0604020202020204" pitchFamily="34" charset="0"/>
                          <a:cs typeface="Arial" panose="020B0604020202020204" pitchFamily="34" charset="0"/>
                        </a:rPr>
                        <a:t>Not Achieved </a:t>
                      </a:r>
                    </a:p>
                  </a:txBody>
                  <a:tcPr>
                    <a:solidFill>
                      <a:srgbClr val="FF3300"/>
                    </a:solidFill>
                  </a:tcPr>
                </a:tc>
                <a:tc>
                  <a:txBody>
                    <a:bodyPr/>
                    <a:lstStyle/>
                    <a:p>
                      <a:r>
                        <a:rPr lang="en-ZA" sz="1200" dirty="0">
                          <a:latin typeface="Arial" panose="020B0604020202020204" pitchFamily="34" charset="0"/>
                          <a:cs typeface="Arial" panose="020B0604020202020204" pitchFamily="34" charset="0"/>
                        </a:rPr>
                        <a:t>Process delays (wayleave approvals, RFO (request for operation) authorisations, SCM etc.)</a:t>
                      </a:r>
                    </a:p>
                    <a:p>
                      <a:endParaRPr lang="en-ZA" sz="1200" dirty="0">
                        <a:latin typeface="Arial" panose="020B0604020202020204" pitchFamily="34" charset="0"/>
                        <a:cs typeface="Arial" panose="020B0604020202020204" pitchFamily="34" charset="0"/>
                      </a:endParaRPr>
                    </a:p>
                    <a:p>
                      <a:r>
                        <a:rPr lang="en-ZA" sz="1200" dirty="0">
                          <a:latin typeface="Arial" panose="020B0604020202020204" pitchFamily="34" charset="0"/>
                          <a:cs typeface="Arial" panose="020B0604020202020204" pitchFamily="34" charset="0"/>
                        </a:rPr>
                        <a:t>Technical issues such as network configurations between BBI and SITA.</a:t>
                      </a:r>
                    </a:p>
                  </a:txBody>
                  <a:tcPr/>
                </a:tc>
                <a:extLst>
                  <a:ext uri="{0D108BD9-81ED-4DB2-BD59-A6C34878D82A}">
                    <a16:rowId xmlns:a16="http://schemas.microsoft.com/office/drawing/2014/main" xmlns="" val="4230812210"/>
                  </a:ext>
                </a:extLst>
              </a:tr>
            </a:tbl>
          </a:graphicData>
        </a:graphic>
      </p:graphicFrame>
    </p:spTree>
    <p:extLst>
      <p:ext uri="{BB962C8B-B14F-4D97-AF65-F5344CB8AC3E}">
        <p14:creationId xmlns:p14="http://schemas.microsoft.com/office/powerpoint/2010/main" xmlns="" val="381715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21</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562672130"/>
              </p:ext>
            </p:extLst>
          </p:nvPr>
        </p:nvGraphicFramePr>
        <p:xfrm>
          <a:off x="147067" y="1228275"/>
          <a:ext cx="8745413" cy="5241926"/>
        </p:xfrm>
        <a:graphic>
          <a:graphicData uri="http://schemas.openxmlformats.org/drawingml/2006/table">
            <a:tbl>
              <a:tblPr firstRow="1" bandRow="1">
                <a:tableStyleId>{5C22544A-7EE6-4342-B048-85BDC9FD1C3A}</a:tableStyleId>
              </a:tblPr>
              <a:tblGrid>
                <a:gridCol w="1328589">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tblGrid>
              <a:tr h="44516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To </a:t>
                      </a:r>
                      <a:r>
                        <a:rPr lang="en-GB" sz="1200" b="1" dirty="0">
                          <a:solidFill>
                            <a:schemeClr val="tx1"/>
                          </a:solidFill>
                          <a:latin typeface="Arial" panose="020B0604020202020204" pitchFamily="34" charset="0"/>
                          <a:cs typeface="Arial" panose="020B0604020202020204" pitchFamily="34" charset="0"/>
                        </a:rPr>
                        <a:t>promote investment in robust, reliable, secure and affordable ICT infrastructure that supports the provision of a multiplicity of applications and services.</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81446916"/>
                  </a:ext>
                </a:extLst>
              </a:tr>
              <a:tr h="445162">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Broadband connectivity that provides secure and affordable access for all citizens to education, health and other government services and stimulates socio-economic development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52167656"/>
                  </a:ext>
                </a:extLst>
              </a:tr>
              <a:tr h="264315">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Coordinate the Broadband connectivity to achieve 100% population coverage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68114106"/>
                  </a:ext>
                </a:extLst>
              </a:tr>
              <a:tr h="445162">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008112">
                <a:tc>
                  <a:txBody>
                    <a:bodyPr/>
                    <a:lstStyle/>
                    <a:p>
                      <a:pPr>
                        <a:lnSpc>
                          <a:spcPct val="107000"/>
                        </a:lnSpc>
                        <a:spcAft>
                          <a:spcPts val="0"/>
                        </a:spcAft>
                      </a:pPr>
                      <a:r>
                        <a:rPr lang="en-US"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Operations of the Rapid Deployment National Co-ordination Centre maintained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Resolution of issues referred to the RDCC facilitated and quarter 2 progress report developed</a:t>
                      </a: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Resolution of issues referred to the RDCC facilitated and quarter 3 progress report developed</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mn-ea"/>
                          <a:cs typeface="Times New Roman" panose="02020603050405020304" pitchFamily="18" charset="0"/>
                        </a:rPr>
                        <a:t>Quarterly reports were developed and key stakeholders are always engaged on matters relating to Rapid Deployment of ICT infrastructure.</a:t>
                      </a:r>
                    </a:p>
                  </a:txBody>
                  <a:tcPr marL="25400" marR="25400" marT="25400" marB="2540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1008112">
                <a:tc>
                  <a:txBody>
                    <a:bodyPr/>
                    <a:lstStyle/>
                    <a:p>
                      <a:pPr>
                        <a:lnSpc>
                          <a:spcPct val="107000"/>
                        </a:lnSpc>
                        <a:spcAft>
                          <a:spcPts val="0"/>
                        </a:spcAft>
                      </a:pPr>
                      <a:r>
                        <a:rPr lang="en-US"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Operations of the certified Cybersecurity Hub monitored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Quarter 2 monitoring report developed on increased service offerings and operations of the Cybersecurity Hub</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Quarter 3 monitoring report developed on increased service offerings and operations of the Cybersecurity Hub</a:t>
                      </a:r>
                    </a:p>
                  </a:txBody>
                  <a:tcPr marL="25400" marR="25400" marT="25400" marB="25400"/>
                </a:tc>
                <a:tc>
                  <a:txBody>
                    <a:bodyPr/>
                    <a:lstStyle/>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mn-ea"/>
                          <a:cs typeface="Times New Roman" panose="02020603050405020304" pitchFamily="18" charset="0"/>
                        </a:rPr>
                        <a:t>Quarterly monitoring reports were developed on the Operations of the Hub</a:t>
                      </a:r>
                    </a:p>
                    <a:p>
                      <a:pPr marL="171450" lvl="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rgbClr val="000000"/>
                          </a:solidFill>
                          <a:effectLst/>
                          <a:latin typeface="Arial" panose="020B0604020202020204" pitchFamily="34" charset="0"/>
                          <a:ea typeface="+mn-ea"/>
                          <a:cs typeface="Times New Roman" panose="02020603050405020304" pitchFamily="18" charset="0"/>
                        </a:rPr>
                        <a:t>The Cybersecurity  Awareness strategy was also rolled out.</a:t>
                      </a:r>
                    </a:p>
                    <a:p>
                      <a:pPr marL="171450" lvl="0" indent="-171450" algn="l" defTabSz="914400" rtl="0" eaLnBrk="1" latinLnBrk="0" hangingPunct="1">
                        <a:lnSpc>
                          <a:spcPct val="107000"/>
                        </a:lnSpc>
                        <a:spcAft>
                          <a:spcPts val="0"/>
                        </a:spcAft>
                        <a:buFont typeface="Arial" panose="020B0604020202020204" pitchFamily="34" charset="0"/>
                        <a:buChar char="•"/>
                      </a:pPr>
                      <a:endParaRPr lang="en-ZA" sz="1200" kern="1200" dirty="0">
                        <a:solidFill>
                          <a:srgbClr val="000000"/>
                        </a:solidFill>
                        <a:effectLst/>
                        <a:latin typeface="Arial" panose="020B0604020202020204" pitchFamily="34" charset="0"/>
                        <a:ea typeface="+mn-ea"/>
                        <a:cs typeface="Times New Roman" panose="02020603050405020304" pitchFamily="18" charset="0"/>
                      </a:endParaRPr>
                    </a:p>
                  </a:txBody>
                  <a:tcPr marL="25400" marR="25400" marT="25400" marB="2540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9" name="Rectangle 8"/>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(2)</a:t>
            </a:r>
          </a:p>
        </p:txBody>
      </p:sp>
    </p:spTree>
    <p:extLst>
      <p:ext uri="{BB962C8B-B14F-4D97-AF65-F5344CB8AC3E}">
        <p14:creationId xmlns:p14="http://schemas.microsoft.com/office/powerpoint/2010/main" xmlns="" val="778437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22</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3408667592"/>
              </p:ext>
            </p:extLst>
          </p:nvPr>
        </p:nvGraphicFramePr>
        <p:xfrm>
          <a:off x="179512" y="1312493"/>
          <a:ext cx="8745413" cy="328516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760637">
                  <a:extLst>
                    <a:ext uri="{9D8B030D-6E8A-4147-A177-3AD203B41FA5}">
                      <a16:colId xmlns:a16="http://schemas.microsoft.com/office/drawing/2014/main" xmlns="" val="20004"/>
                    </a:ext>
                  </a:extLst>
                </a:gridCol>
              </a:tblGrid>
              <a:tr h="445162">
                <a:tc gridSpan="5">
                  <a:txBody>
                    <a:bodyPr/>
                    <a:lstStyle/>
                    <a:p>
                      <a:pPr algn="l"/>
                      <a:r>
                        <a:rPr lang="en-ZA" sz="1200" b="1" dirty="0">
                          <a:solidFill>
                            <a:schemeClr val="tx1"/>
                          </a:solidFill>
                          <a:latin typeface="Arial" panose="020B0604020202020204" pitchFamily="34" charset="0"/>
                          <a:cs typeface="Arial" panose="020B0604020202020204" pitchFamily="34" charset="0"/>
                        </a:rPr>
                        <a:t>Programme Purpose: To </a:t>
                      </a:r>
                      <a:r>
                        <a:rPr lang="en-GB" sz="1200" b="1" dirty="0">
                          <a:solidFill>
                            <a:schemeClr val="tx1"/>
                          </a:solidFill>
                          <a:latin typeface="Arial" panose="020B0604020202020204" pitchFamily="34" charset="0"/>
                          <a:cs typeface="Arial" panose="020B0604020202020204" pitchFamily="34" charset="0"/>
                        </a:rPr>
                        <a:t>promote investment in robust, reliable, secure and affordable ICT infrastructure that supports the provision of a multiplicity of applications and services.</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81446916"/>
                  </a:ext>
                </a:extLst>
              </a:tr>
              <a:tr h="445162">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Broadband connectivity that provides secure and affordable access for all citizens to education, health and other government services and stimulates socio-economic development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52167656"/>
                  </a:ext>
                </a:extLst>
              </a:tr>
              <a:tr h="264315">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Coordinate the Broadband connectivity to achieve 100% population coverage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68114106"/>
                  </a:ext>
                </a:extLst>
              </a:tr>
              <a:tr h="445162">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0000"/>
                  </a:ext>
                </a:extLst>
              </a:tr>
              <a:tr h="1639243">
                <a:tc>
                  <a:txBody>
                    <a:bodyPr/>
                    <a:lstStyle/>
                    <a:p>
                      <a:pPr>
                        <a:lnSpc>
                          <a:spcPct val="107000"/>
                        </a:lnSpc>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Draft WRC-19 Outcomes report developed to inform the revision of the 2020 National Radio Frequency Plan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Participation in the 4th ATU WRC-19 Preparatory</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Meeting</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Participation in WRC-19</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txBody>
                  <a:tcPr marL="25400" marR="25400" marT="25400" marB="25400"/>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200" kern="1200" dirty="0">
                          <a:solidFill>
                            <a:srgbClr val="000000"/>
                          </a:solidFill>
                          <a:effectLst/>
                          <a:latin typeface="Arial" panose="020B0604020202020204" pitchFamily="34" charset="0"/>
                          <a:ea typeface="+mn-ea"/>
                          <a:cs typeface="Times New Roman" panose="02020603050405020304" pitchFamily="18" charset="0"/>
                        </a:rPr>
                        <a:t>Participated at the 4th APM, joint report detailing the RA, WRC-19 Outcomes of 4th APM and contribution to WRC-19 &amp; Summary of APM19-4.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200" kern="1200" dirty="0">
                          <a:solidFill>
                            <a:srgbClr val="000000"/>
                          </a:solidFill>
                          <a:effectLst/>
                          <a:latin typeface="Arial" panose="020B0604020202020204" pitchFamily="34" charset="0"/>
                          <a:ea typeface="+mn-ea"/>
                          <a:cs typeface="Times New Roman" panose="02020603050405020304" pitchFamily="18" charset="0"/>
                        </a:rPr>
                        <a:t>South Africa participated at the WRC-19. </a:t>
                      </a:r>
                    </a:p>
                  </a:txBody>
                  <a:tcPr marL="25400" marR="25400" marT="25400" marB="25400"/>
                </a:tc>
                <a:tc>
                  <a:txBody>
                    <a:bodyPr/>
                    <a:lstStyle/>
                    <a:p>
                      <a:pPr algn="ctr"/>
                      <a:r>
                        <a:rPr lang="en-ZA" sz="1200" dirty="0">
                          <a:latin typeface="Arial" panose="020B0604020202020204" pitchFamily="34" charset="0"/>
                          <a:cs typeface="Arial" panose="020B0604020202020204" pitchFamily="34" charset="0"/>
                        </a:rPr>
                        <a:t>Achieved </a:t>
                      </a:r>
                      <a:endParaRPr lang="en-ZA" sz="12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8610396"/>
                  </a:ext>
                </a:extLst>
              </a:tr>
            </a:tbl>
          </a:graphicData>
        </a:graphic>
      </p:graphicFrame>
      <p:sp>
        <p:nvSpPr>
          <p:cNvPr id="9" name="Rectangle 8"/>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(3)</a:t>
            </a:r>
          </a:p>
        </p:txBody>
      </p:sp>
    </p:spTree>
    <p:extLst>
      <p:ext uri="{BB962C8B-B14F-4D97-AF65-F5344CB8AC3E}">
        <p14:creationId xmlns:p14="http://schemas.microsoft.com/office/powerpoint/2010/main" xmlns="" val="300442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460432" y="6553150"/>
            <a:ext cx="432048" cy="476250"/>
          </a:xfrm>
        </p:spPr>
        <p:txBody>
          <a:bodyPr/>
          <a:lstStyle/>
          <a:p>
            <a:pPr>
              <a:defRPr/>
            </a:pPr>
            <a:fld id="{D0FB1A35-26F3-4129-92ED-E891618A16E1}" type="slidenum">
              <a:rPr lang="en-US" smtClean="0"/>
              <a:pPr>
                <a:defRPr/>
              </a:pPr>
              <a:t>23</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2" name="Rectangle 1"/>
          <p:cNvSpPr/>
          <p:nvPr/>
        </p:nvSpPr>
        <p:spPr>
          <a:xfrm>
            <a:off x="774378" y="1707431"/>
            <a:ext cx="7595244" cy="4154984"/>
          </a:xfrm>
          <a:prstGeom prst="rect">
            <a:avLst/>
          </a:prstGeom>
        </p:spPr>
        <p:txBody>
          <a:bodyPr wrap="square">
            <a:spAutoFit/>
          </a:bodyPr>
          <a:lstStyle/>
          <a:p>
            <a:pPr algn="ctr"/>
            <a:endParaRPr lang="en-ZA" sz="2400" dirty="0">
              <a:solidFill>
                <a:srgbClr val="FF0000"/>
              </a:solidFill>
              <a:ea typeface="ＭＳ Ｐゴシック" pitchFamily="34" charset="-128"/>
              <a:cs typeface="+mj-cs"/>
            </a:endParaRPr>
          </a:p>
          <a:p>
            <a:pPr algn="ctr"/>
            <a:r>
              <a:rPr lang="en-ZA" sz="2400" dirty="0">
                <a:solidFill>
                  <a:srgbClr val="FF0000"/>
                </a:solidFill>
                <a:ea typeface="ＭＳ Ｐゴシック" pitchFamily="34" charset="-128"/>
                <a:cs typeface="+mj-cs"/>
              </a:rPr>
              <a:t>FINANCIAL INFORMATION </a:t>
            </a:r>
          </a:p>
          <a:p>
            <a:pPr algn="ctr"/>
            <a:endParaRPr lang="en-ZA" sz="2400" dirty="0">
              <a:solidFill>
                <a:srgbClr val="FF0000"/>
              </a:solidFill>
              <a:ea typeface="ＭＳ Ｐゴシック" pitchFamily="34" charset="-128"/>
              <a:cs typeface="+mj-cs"/>
            </a:endParaRPr>
          </a:p>
          <a:p>
            <a:pPr algn="ctr"/>
            <a:endParaRPr lang="en-ZA" sz="2400" strike="sngStrike"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a:p>
            <a:pPr algn="ctr"/>
            <a:r>
              <a:rPr lang="en-US" sz="2400" dirty="0">
                <a:solidFill>
                  <a:srgbClr val="FF0000"/>
                </a:solidFill>
              </a:rPr>
              <a:t>AS AT 31 DECEMBER 2019 </a:t>
            </a:r>
          </a:p>
          <a:p>
            <a:pPr algn="ctr"/>
            <a:endParaRPr lang="en-US" sz="2400" u="sng" dirty="0">
              <a:solidFill>
                <a:srgbClr val="FF0000"/>
              </a:solidFill>
            </a:endParaRPr>
          </a:p>
          <a:p>
            <a:pPr algn="ctr"/>
            <a:endParaRPr lang="en-US" sz="2400" strike="sngStrike" dirty="0"/>
          </a:p>
          <a:p>
            <a:pPr algn="ctr"/>
            <a:endParaRPr lang="en-ZA" sz="2400"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p:txBody>
      </p:sp>
    </p:spTree>
    <p:extLst>
      <p:ext uri="{BB962C8B-B14F-4D97-AF65-F5344CB8AC3E}">
        <p14:creationId xmlns:p14="http://schemas.microsoft.com/office/powerpoint/2010/main" xmlns="" val="333175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467545" y="5211849"/>
            <a:ext cx="7787208" cy="1100399"/>
          </a:xfrm>
        </p:spPr>
        <p:txBody>
          <a:bodyPr/>
          <a:lstStyle/>
          <a:p>
            <a:pPr marL="0" indent="0">
              <a:buNone/>
            </a:pPr>
            <a:r>
              <a:rPr lang="en-ZA" sz="1600" dirty="0">
                <a:solidFill>
                  <a:schemeClr val="tx1"/>
                </a:solidFill>
                <a:latin typeface="Arial" panose="020B0604020202020204" pitchFamily="34" charset="0"/>
                <a:cs typeface="Arial" panose="020B0604020202020204" pitchFamily="34" charset="0"/>
              </a:rPr>
              <a:t>Increases to the 2019 MTEF baseline by 64,4% from R1 billion to R1,6 billion. The increase is mainly due to additional funds allocated for the  SAPO R474,6 million for the USO’s and to Sentech R192 million for the DTT (Dual illumination). </a:t>
            </a: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24</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915815" y="260649"/>
            <a:ext cx="3877607" cy="461665"/>
          </a:xfrm>
          <a:prstGeom prst="rect">
            <a:avLst/>
          </a:prstGeom>
        </p:spPr>
        <p:txBody>
          <a:bodyPr wrap="square">
            <a:spAutoFit/>
          </a:bodyPr>
          <a:lstStyle/>
          <a:p>
            <a:pPr algn="ctr" eaLnBrk="0" hangingPunct="0">
              <a:defRPr/>
            </a:pPr>
            <a:r>
              <a:rPr lang="en-ZA" sz="2400" dirty="0">
                <a:solidFill>
                  <a:srgbClr val="FF0000"/>
                </a:solidFill>
              </a:rPr>
              <a:t>2019 MTEF Baseline</a:t>
            </a:r>
            <a:endParaRPr lang="en-US" sz="2400" dirty="0">
              <a:solidFill>
                <a:srgbClr val="FF0000"/>
              </a:solidFill>
            </a:endParaRPr>
          </a:p>
        </p:txBody>
      </p:sp>
      <p:pic>
        <p:nvPicPr>
          <p:cNvPr id="12" name="Picture 7" descr="approved-logo.jpg"/>
          <p:cNvPicPr>
            <a:picLocks noChangeAspect="1"/>
          </p:cNvPicPr>
          <p:nvPr/>
        </p:nvPicPr>
        <p:blipFill>
          <a:blip r:embed="rId2" cstate="print"/>
          <a:srcRect/>
          <a:stretch>
            <a:fillRect/>
          </a:stretch>
        </p:blipFill>
        <p:spPr bwMode="auto">
          <a:xfrm>
            <a:off x="26888" y="5947"/>
            <a:ext cx="2771775" cy="937579"/>
          </a:xfrm>
          <a:prstGeom prst="rect">
            <a:avLst/>
          </a:prstGeom>
          <a:noFill/>
          <a:ln w="9525">
            <a:noFill/>
            <a:miter lim="800000"/>
            <a:headEnd/>
            <a:tailEnd/>
          </a:ln>
        </p:spPr>
      </p:pic>
      <p:sp>
        <p:nvSpPr>
          <p:cNvPr id="15"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4" cstate="print"/>
          <a:stretch>
            <a:fillRect/>
          </a:stretch>
        </p:blipFill>
        <p:spPr>
          <a:xfrm>
            <a:off x="467545" y="1153831"/>
            <a:ext cx="8064896" cy="3903285"/>
          </a:xfrm>
          <a:prstGeom prst="rect">
            <a:avLst/>
          </a:prstGeom>
        </p:spPr>
      </p:pic>
    </p:spTree>
    <p:extLst>
      <p:ext uri="{BB962C8B-B14F-4D97-AF65-F5344CB8AC3E}">
        <p14:creationId xmlns:p14="http://schemas.microsoft.com/office/powerpoint/2010/main" xmlns="" val="2071361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25</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915815" y="260649"/>
            <a:ext cx="3877607" cy="461665"/>
          </a:xfrm>
          <a:prstGeom prst="rect">
            <a:avLst/>
          </a:prstGeom>
        </p:spPr>
        <p:txBody>
          <a:bodyPr wrap="square">
            <a:spAutoFit/>
          </a:bodyPr>
          <a:lstStyle/>
          <a:p>
            <a:pPr algn="ctr" eaLnBrk="0" hangingPunct="0">
              <a:defRPr/>
            </a:pPr>
            <a:r>
              <a:rPr lang="en-ZA" sz="2400" dirty="0">
                <a:solidFill>
                  <a:srgbClr val="FF0000"/>
                </a:solidFill>
              </a:rPr>
              <a:t>2019 MTEF Baseline</a:t>
            </a:r>
            <a:endParaRPr lang="en-US" sz="2400" dirty="0">
              <a:solidFill>
                <a:srgbClr val="FF0000"/>
              </a:solidFill>
            </a:endParaRPr>
          </a:p>
        </p:txBody>
      </p:sp>
      <p:pic>
        <p:nvPicPr>
          <p:cNvPr id="12" name="Picture 7" descr="approved-logo.jpg"/>
          <p:cNvPicPr>
            <a:picLocks noChangeAspect="1"/>
          </p:cNvPicPr>
          <p:nvPr/>
        </p:nvPicPr>
        <p:blipFill>
          <a:blip r:embed="rId2" cstate="print"/>
          <a:srcRect/>
          <a:stretch>
            <a:fillRect/>
          </a:stretch>
        </p:blipFill>
        <p:spPr bwMode="auto">
          <a:xfrm>
            <a:off x="26888" y="5947"/>
            <a:ext cx="2771775" cy="937579"/>
          </a:xfrm>
          <a:prstGeom prst="rect">
            <a:avLst/>
          </a:prstGeom>
          <a:noFill/>
          <a:ln w="9525">
            <a:noFill/>
            <a:miter lim="800000"/>
            <a:headEnd/>
            <a:tailEnd/>
          </a:ln>
        </p:spPr>
      </p:pic>
      <p:sp>
        <p:nvSpPr>
          <p:cNvPr id="1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4" cstate="print"/>
          <a:stretch>
            <a:fillRect/>
          </a:stretch>
        </p:blipFill>
        <p:spPr>
          <a:xfrm>
            <a:off x="755576" y="1395292"/>
            <a:ext cx="7776864" cy="2249731"/>
          </a:xfrm>
          <a:prstGeom prst="rect">
            <a:avLst/>
          </a:prstGeom>
        </p:spPr>
      </p:pic>
    </p:spTree>
    <p:extLst>
      <p:ext uri="{BB962C8B-B14F-4D97-AF65-F5344CB8AC3E}">
        <p14:creationId xmlns:p14="http://schemas.microsoft.com/office/powerpoint/2010/main" xmlns="" val="2178269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26</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88590" y="108222"/>
            <a:ext cx="837142" cy="837142"/>
          </a:xfrm>
          <a:prstGeom prst="rect">
            <a:avLst/>
          </a:prstGeom>
        </p:spPr>
      </p:pic>
      <p:sp>
        <p:nvSpPr>
          <p:cNvPr id="9" name="Rectangle 8"/>
          <p:cNvSpPr/>
          <p:nvPr/>
        </p:nvSpPr>
        <p:spPr>
          <a:xfrm>
            <a:off x="2899542" y="149731"/>
            <a:ext cx="3851920" cy="830997"/>
          </a:xfrm>
          <a:prstGeom prst="rect">
            <a:avLst/>
          </a:prstGeom>
        </p:spPr>
        <p:txBody>
          <a:bodyPr wrap="square">
            <a:spAutoFit/>
          </a:bodyPr>
          <a:lstStyle/>
          <a:p>
            <a:pPr lvl="0" algn="ctr" eaLnBrk="0" hangingPunct="0">
              <a:defRPr/>
            </a:pPr>
            <a:r>
              <a:rPr lang="en-ZA" sz="2400" dirty="0">
                <a:solidFill>
                  <a:srgbClr val="FF0000"/>
                </a:solidFill>
              </a:rPr>
              <a:t>Expenditure per Programme</a:t>
            </a:r>
            <a:endParaRPr lang="en-US" sz="2400" dirty="0">
              <a:solidFill>
                <a:srgbClr val="FF0000"/>
              </a:solidFill>
            </a:endParaRPr>
          </a:p>
        </p:txBody>
      </p:sp>
      <p:pic>
        <p:nvPicPr>
          <p:cNvPr id="14" name="Picture 7" descr="approved-logo.jpg"/>
          <p:cNvPicPr>
            <a:picLocks noChangeAspect="1"/>
          </p:cNvPicPr>
          <p:nvPr/>
        </p:nvPicPr>
        <p:blipFill>
          <a:blip r:embed="rId4" cstate="print"/>
          <a:srcRect/>
          <a:stretch>
            <a:fillRect/>
          </a:stretch>
        </p:blipFill>
        <p:spPr bwMode="auto">
          <a:xfrm>
            <a:off x="27219" y="-1045"/>
            <a:ext cx="2771775" cy="937579"/>
          </a:xfrm>
          <a:prstGeom prst="rect">
            <a:avLst/>
          </a:prstGeom>
          <a:noFill/>
          <a:ln w="9525">
            <a:noFill/>
            <a:miter lim="800000"/>
            <a:headEnd/>
            <a:tailEnd/>
          </a:ln>
        </p:spPr>
      </p:pic>
      <p:sp>
        <p:nvSpPr>
          <p:cNvPr id="1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4" name="Text Placeholder 3"/>
          <p:cNvSpPr>
            <a:spLocks noGrp="1"/>
          </p:cNvSpPr>
          <p:nvPr>
            <p:ph type="body" sz="half" idx="1"/>
          </p:nvPr>
        </p:nvSpPr>
        <p:spPr>
          <a:xfrm>
            <a:off x="179512" y="4861215"/>
            <a:ext cx="8856984" cy="1431004"/>
          </a:xfrm>
        </p:spPr>
        <p:txBody>
          <a:bodyPr/>
          <a:lstStyle/>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Overall spending </a:t>
            </a:r>
            <a:r>
              <a:rPr lang="en-ZA" sz="1400" dirty="0">
                <a:solidFill>
                  <a:schemeClr val="tx1"/>
                </a:solidFill>
                <a:latin typeface="Arial" panose="020B0604020202020204" pitchFamily="34" charset="0"/>
                <a:cs typeface="Arial" panose="020B0604020202020204" pitchFamily="34" charset="0"/>
              </a:rPr>
              <a:t>as at 31 December 2019 was 63% of the allocated budget. Mainly due to international membership fees paid during the first and second quarter, hence the 80% spending in the International Branch. </a:t>
            </a:r>
          </a:p>
          <a:p>
            <a:pPr>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Administration – Includes payment of R26 million to Draft FCB (Court order) and Gitshasbaya (R3m settlement agreement)</a:t>
            </a:r>
          </a:p>
          <a:p>
            <a:pPr>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Underspending: on ICT Infrastructure Support mainly because of SA Connect project (R174 million).  </a:t>
            </a:r>
          </a:p>
          <a:p>
            <a:pPr>
              <a:buFont typeface="Wingdings" panose="05000000000000000000" pitchFamily="2" charset="2"/>
              <a:buChar char="q"/>
            </a:pPr>
            <a:r>
              <a:rPr lang="en-ZA" sz="1400" dirty="0">
                <a:solidFill>
                  <a:schemeClr val="tx1"/>
                </a:solidFill>
                <a:latin typeface="Arial" panose="020B0604020202020204" pitchFamily="34" charset="0"/>
                <a:cs typeface="Arial" panose="020B0604020202020204" pitchFamily="34" charset="0"/>
              </a:rPr>
              <a:t>Slight underspending in other Branches mainly in COE.</a:t>
            </a:r>
          </a:p>
        </p:txBody>
      </p:sp>
      <p:graphicFrame>
        <p:nvGraphicFramePr>
          <p:cNvPr id="6" name="Object 5"/>
          <p:cNvGraphicFramePr>
            <a:graphicFrameLocks noChangeAspect="1"/>
          </p:cNvGraphicFramePr>
          <p:nvPr/>
        </p:nvGraphicFramePr>
        <p:xfrm>
          <a:off x="179512" y="1124743"/>
          <a:ext cx="8856984" cy="3635175"/>
        </p:xfrm>
        <a:graphic>
          <a:graphicData uri="http://schemas.openxmlformats.org/presentationml/2006/ole">
            <p:oleObj spid="_x0000_s4101" name="Macro-Enabled Worksheet" r:id="rId5" imgW="17364108" imgH="4486153" progId="Excel.SheetMacroEnabled.12">
              <p:embed/>
            </p:oleObj>
          </a:graphicData>
        </a:graphic>
      </p:graphicFrame>
    </p:spTree>
    <p:extLst>
      <p:ext uri="{BB962C8B-B14F-4D97-AF65-F5344CB8AC3E}">
        <p14:creationId xmlns:p14="http://schemas.microsoft.com/office/powerpoint/2010/main" xmlns="" val="163345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107504" y="4366692"/>
            <a:ext cx="8856984" cy="2116658"/>
          </a:xfrm>
        </p:spPr>
        <p:txBody>
          <a:bodyPr/>
          <a:lstStyle/>
          <a:p>
            <a:pPr>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COE</a:t>
            </a:r>
            <a:r>
              <a:rPr lang="en-ZA" sz="1600" dirty="0">
                <a:solidFill>
                  <a:schemeClr val="tx1"/>
                </a:solidFill>
                <a:latin typeface="Arial" panose="020B0604020202020204" pitchFamily="34" charset="0"/>
                <a:cs typeface="Arial" panose="020B0604020202020204" pitchFamily="34" charset="0"/>
              </a:rPr>
              <a:t> – Underspending due to posts not filled. </a:t>
            </a:r>
          </a:p>
          <a:p>
            <a:pPr>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G&amp;S</a:t>
            </a:r>
            <a:r>
              <a:rPr lang="en-ZA" sz="1600" dirty="0">
                <a:solidFill>
                  <a:schemeClr val="tx1"/>
                </a:solidFill>
                <a:latin typeface="Arial" panose="020B0604020202020204" pitchFamily="34" charset="0"/>
                <a:cs typeface="Arial" panose="020B0604020202020204" pitchFamily="34" charset="0"/>
              </a:rPr>
              <a:t> – Underspending due to the SA Connect Broadband project. Invoices received are currently paid against the R100 million advance made in 2018/19 financial year.</a:t>
            </a:r>
          </a:p>
          <a:p>
            <a:pPr lvl="0">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Transfers &amp; Subsidies </a:t>
            </a:r>
            <a:r>
              <a:rPr lang="en-ZA" sz="1600" dirty="0">
                <a:solidFill>
                  <a:schemeClr val="tx1"/>
                </a:solidFill>
                <a:latin typeface="Arial" panose="020B0604020202020204" pitchFamily="34" charset="0"/>
                <a:cs typeface="Arial" panose="020B0604020202020204" pitchFamily="34" charset="0"/>
              </a:rPr>
              <a:t>– 77% of the transfers made to the entities in line with the pre-approved schedule with National Treasury.</a:t>
            </a:r>
          </a:p>
          <a:p>
            <a:pPr>
              <a:buFont typeface="Wingdings" panose="05000000000000000000" pitchFamily="2" charset="2"/>
              <a:buChar char="q"/>
            </a:pPr>
            <a:r>
              <a:rPr lang="en-ZA" sz="1600" b="1" dirty="0">
                <a:solidFill>
                  <a:schemeClr val="tx1"/>
                </a:solidFill>
                <a:latin typeface="Arial" panose="020B0604020202020204" pitchFamily="34" charset="0"/>
                <a:cs typeface="Arial" panose="020B0604020202020204" pitchFamily="34" charset="0"/>
              </a:rPr>
              <a:t>Capital Assets </a:t>
            </a:r>
            <a:r>
              <a:rPr lang="en-ZA" sz="1600" dirty="0">
                <a:solidFill>
                  <a:schemeClr val="tx1"/>
                </a:solidFill>
                <a:latin typeface="Arial" panose="020B0604020202020204" pitchFamily="34" charset="0"/>
                <a:cs typeface="Arial" panose="020B0604020202020204" pitchFamily="34" charset="0"/>
              </a:rPr>
              <a:t>– Slow spending under Capital assets due to the CCTV &amp; Access control project and the integrated workflow management system under procurement process.</a:t>
            </a:r>
            <a:endParaRPr lang="en-ZA" sz="1600" dirty="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27</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3" name="Rectangle 12"/>
          <p:cNvSpPr/>
          <p:nvPr/>
        </p:nvSpPr>
        <p:spPr>
          <a:xfrm>
            <a:off x="2915816" y="212714"/>
            <a:ext cx="4162425" cy="707886"/>
          </a:xfrm>
          <a:prstGeom prst="rect">
            <a:avLst/>
          </a:prstGeom>
        </p:spPr>
        <p:txBody>
          <a:bodyPr wrap="square">
            <a:spAutoFit/>
          </a:bodyPr>
          <a:lstStyle/>
          <a:p>
            <a:pPr lvl="0" algn="ctr" eaLnBrk="0" hangingPunct="0">
              <a:defRPr/>
            </a:pPr>
            <a:r>
              <a:rPr lang="en-ZA" sz="2000" dirty="0">
                <a:solidFill>
                  <a:srgbClr val="FF0000"/>
                </a:solidFill>
              </a:rPr>
              <a:t>Expenditure per Economic Classification</a:t>
            </a:r>
            <a:endParaRPr lang="en-US" sz="2000" dirty="0">
              <a:solidFill>
                <a:srgbClr val="FF0000"/>
              </a:solidFill>
            </a:endParaRPr>
          </a:p>
        </p:txBody>
      </p:sp>
      <p:pic>
        <p:nvPicPr>
          <p:cNvPr id="12" name="Picture 7" descr="approved-logo.jpg"/>
          <p:cNvPicPr>
            <a:picLocks noChangeAspect="1"/>
          </p:cNvPicPr>
          <p:nvPr/>
        </p:nvPicPr>
        <p:blipFill>
          <a:blip r:embed="rId4" cstate="print"/>
          <a:srcRect/>
          <a:stretch>
            <a:fillRect/>
          </a:stretch>
        </p:blipFill>
        <p:spPr bwMode="auto">
          <a:xfrm>
            <a:off x="26888" y="5947"/>
            <a:ext cx="2771775" cy="937579"/>
          </a:xfrm>
          <a:prstGeom prst="rect">
            <a:avLst/>
          </a:prstGeom>
          <a:noFill/>
          <a:ln w="9525">
            <a:noFill/>
            <a:miter lim="800000"/>
            <a:headEnd/>
            <a:tailEnd/>
          </a:ln>
        </p:spPr>
      </p:pic>
      <p:sp>
        <p:nvSpPr>
          <p:cNvPr id="15"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xmlns="" val="2671511769"/>
              </p:ext>
            </p:extLst>
          </p:nvPr>
        </p:nvGraphicFramePr>
        <p:xfrm>
          <a:off x="69269" y="1226890"/>
          <a:ext cx="9039235" cy="2994198"/>
        </p:xfrm>
        <a:graphic>
          <a:graphicData uri="http://schemas.openxmlformats.org/presentationml/2006/ole">
            <p:oleObj spid="_x0000_s5125" name="Worksheet" r:id="rId5" imgW="10372750" imgH="2228748" progId="Excel.Sheet.12">
              <p:embed/>
            </p:oleObj>
          </a:graphicData>
        </a:graphic>
      </p:graphicFrame>
    </p:spTree>
    <p:extLst>
      <p:ext uri="{BB962C8B-B14F-4D97-AF65-F5344CB8AC3E}">
        <p14:creationId xmlns:p14="http://schemas.microsoft.com/office/powerpoint/2010/main" xmlns="" val="385933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90324" y="5157191"/>
            <a:ext cx="7923314" cy="1071439"/>
          </a:xfrm>
        </p:spPr>
        <p:txBody>
          <a:bodyPr/>
          <a:lstStyle/>
          <a:p>
            <a:pPr lvl="0">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Transfers made in line with the pre-approved schedule with National Treasury.</a:t>
            </a:r>
          </a:p>
          <a:p>
            <a:pPr>
              <a:buFont typeface="Wingdings" panose="05000000000000000000" pitchFamily="2" charset="2"/>
              <a:buChar char="q"/>
            </a:pPr>
            <a:r>
              <a:rPr lang="en-ZA" sz="1600" dirty="0">
                <a:solidFill>
                  <a:schemeClr val="tx1"/>
                </a:solidFill>
                <a:latin typeface="Arial" panose="020B0604020202020204" pitchFamily="34" charset="0"/>
                <a:cs typeface="Arial" panose="020B0604020202020204" pitchFamily="34" charset="0"/>
              </a:rPr>
              <a:t>International membership fees amounting to R30m were paid in full during the 1</a:t>
            </a:r>
            <a:r>
              <a:rPr lang="en-ZA" sz="1600" baseline="30000" dirty="0">
                <a:solidFill>
                  <a:schemeClr val="tx1"/>
                </a:solidFill>
                <a:latin typeface="Arial" panose="020B0604020202020204" pitchFamily="34" charset="0"/>
                <a:cs typeface="Arial" panose="020B0604020202020204" pitchFamily="34" charset="0"/>
              </a:rPr>
              <a:t>st</a:t>
            </a:r>
            <a:r>
              <a:rPr lang="en-ZA" sz="1600" dirty="0">
                <a:solidFill>
                  <a:schemeClr val="tx1"/>
                </a:solidFill>
                <a:latin typeface="Arial" panose="020B0604020202020204" pitchFamily="34" charset="0"/>
                <a:cs typeface="Arial" panose="020B0604020202020204" pitchFamily="34" charset="0"/>
              </a:rPr>
              <a:t> quarter. </a:t>
            </a:r>
          </a:p>
          <a:p>
            <a:pPr marL="0" indent="0">
              <a:buNone/>
            </a:pPr>
            <a:endParaRPr lang="en-ZA" sz="20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28</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3347864" y="315539"/>
            <a:ext cx="2891508" cy="461665"/>
          </a:xfrm>
          <a:prstGeom prst="rect">
            <a:avLst/>
          </a:prstGeom>
        </p:spPr>
        <p:txBody>
          <a:bodyPr wrap="square">
            <a:spAutoFit/>
          </a:bodyPr>
          <a:lstStyle/>
          <a:p>
            <a:pPr lvl="0" algn="ctr" eaLnBrk="0" hangingPunct="0">
              <a:defRPr/>
            </a:pPr>
            <a:r>
              <a:rPr lang="en-ZA" sz="2400" kern="0" dirty="0">
                <a:solidFill>
                  <a:srgbClr val="FF0000"/>
                </a:solidFill>
              </a:rPr>
              <a:t>Transfers</a:t>
            </a:r>
            <a:endParaRPr lang="en-US" sz="2400" kern="0" dirty="0">
              <a:solidFill>
                <a:srgbClr val="FF0000"/>
              </a:solidFill>
            </a:endParaRPr>
          </a:p>
        </p:txBody>
      </p:sp>
      <p:pic>
        <p:nvPicPr>
          <p:cNvPr id="12" name="Picture 7" descr="approved-logo.jpg"/>
          <p:cNvPicPr>
            <a:picLocks noChangeAspect="1"/>
          </p:cNvPicPr>
          <p:nvPr/>
        </p:nvPicPr>
        <p:blipFill>
          <a:blip r:embed="rId4" cstate="print"/>
          <a:srcRect/>
          <a:stretch>
            <a:fillRect/>
          </a:stretch>
        </p:blipFill>
        <p:spPr bwMode="auto">
          <a:xfrm>
            <a:off x="31493" y="28143"/>
            <a:ext cx="2771775" cy="937579"/>
          </a:xfrm>
          <a:prstGeom prst="rect">
            <a:avLst/>
          </a:prstGeom>
          <a:noFill/>
          <a:ln w="9525">
            <a:noFill/>
            <a:miter lim="800000"/>
            <a:headEnd/>
            <a:tailEnd/>
          </a:ln>
        </p:spPr>
      </p:pic>
      <p:sp>
        <p:nvSpPr>
          <p:cNvPr id="14"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516603297"/>
              </p:ext>
            </p:extLst>
          </p:nvPr>
        </p:nvGraphicFramePr>
        <p:xfrm>
          <a:off x="184864" y="1124743"/>
          <a:ext cx="8779624" cy="3221191"/>
        </p:xfrm>
        <a:graphic>
          <a:graphicData uri="http://schemas.openxmlformats.org/presentationml/2006/ole">
            <p:oleObj spid="_x0000_s6149" name="Worksheet" r:id="rId5" imgW="9286897" imgH="2676458" progId="Excel.Sheet.12">
              <p:embed/>
            </p:oleObj>
          </a:graphicData>
        </a:graphic>
      </p:graphicFrame>
    </p:spTree>
    <p:extLst>
      <p:ext uri="{BB962C8B-B14F-4D97-AF65-F5344CB8AC3E}">
        <p14:creationId xmlns:p14="http://schemas.microsoft.com/office/powerpoint/2010/main" xmlns="" val="3804334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436096" y="1309341"/>
            <a:ext cx="3384375" cy="4935883"/>
          </a:xfrm>
        </p:spPr>
        <p:txBody>
          <a:bodyPr/>
          <a:lstStyle/>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Departmental Revenue </a:t>
            </a:r>
            <a:r>
              <a:rPr lang="en-ZA" sz="1400" dirty="0">
                <a:solidFill>
                  <a:schemeClr val="tx1"/>
                </a:solidFill>
                <a:latin typeface="Arial" panose="020B0604020202020204" pitchFamily="34" charset="0"/>
                <a:cs typeface="Arial" panose="020B0604020202020204" pitchFamily="34" charset="0"/>
              </a:rPr>
              <a:t>– is due to the dividend pay-out received from Telkom based on their headline earnings. </a:t>
            </a: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G&amp;S</a:t>
            </a:r>
            <a:r>
              <a:rPr lang="en-ZA" sz="1400" dirty="0">
                <a:solidFill>
                  <a:schemeClr val="tx1"/>
                </a:solidFill>
                <a:latin typeface="Arial" panose="020B0604020202020204" pitchFamily="34" charset="0"/>
                <a:cs typeface="Arial" panose="020B0604020202020204" pitchFamily="34" charset="0"/>
              </a:rPr>
              <a:t> – Slow spending due to expenditure relating to the SA Connect Broadband project netting off against R100m advanced to BBI and SITA in the previous financial year. </a:t>
            </a: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T&amp;S</a:t>
            </a:r>
            <a:r>
              <a:rPr lang="en-ZA" sz="1400" dirty="0">
                <a:solidFill>
                  <a:schemeClr val="tx1"/>
                </a:solidFill>
                <a:latin typeface="Arial" panose="020B0604020202020204" pitchFamily="34" charset="0"/>
                <a:cs typeface="Arial" panose="020B0604020202020204" pitchFamily="34" charset="0"/>
              </a:rPr>
              <a:t> – Transfers to entities and international membership fees paid. An amount of R26 million was settled to Draft FCB in April 2019 as a result of court award against the Department. R3m paid to Gitshasbaya as a result of a settlement agreement. </a:t>
            </a: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Expenditure for capital assets</a:t>
            </a:r>
            <a:r>
              <a:rPr lang="en-ZA" sz="1400" dirty="0">
                <a:solidFill>
                  <a:schemeClr val="tx1"/>
                </a:solidFill>
                <a:latin typeface="Arial" panose="020B0604020202020204" pitchFamily="34" charset="0"/>
                <a:cs typeface="Arial" panose="020B0604020202020204" pitchFamily="34" charset="0"/>
              </a:rPr>
              <a:t>: expenditure only account for 11% of the available budget of R23 million. Resulting in an underspending of capital assets. </a:t>
            </a: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29</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3347864" y="315539"/>
            <a:ext cx="2891508" cy="584775"/>
          </a:xfrm>
          <a:prstGeom prst="rect">
            <a:avLst/>
          </a:prstGeom>
        </p:spPr>
        <p:txBody>
          <a:bodyPr wrap="square">
            <a:spAutoFit/>
          </a:bodyPr>
          <a:lstStyle/>
          <a:p>
            <a:pPr lvl="0" algn="ctr" eaLnBrk="0" hangingPunct="0">
              <a:defRPr/>
            </a:pPr>
            <a:r>
              <a:rPr lang="en-ZA" sz="1600" kern="0" dirty="0">
                <a:solidFill>
                  <a:srgbClr val="FF0000"/>
                </a:solidFill>
              </a:rPr>
              <a:t>FINANCIAL PERFORMANCE</a:t>
            </a:r>
            <a:endParaRPr lang="en-US" sz="1600" kern="0" dirty="0">
              <a:solidFill>
                <a:srgbClr val="FF0000"/>
              </a:solidFill>
            </a:endParaRPr>
          </a:p>
        </p:txBody>
      </p:sp>
      <p:pic>
        <p:nvPicPr>
          <p:cNvPr id="12" name="Picture 7" descr="approved-logo.jpg"/>
          <p:cNvPicPr>
            <a:picLocks noChangeAspect="1"/>
          </p:cNvPicPr>
          <p:nvPr/>
        </p:nvPicPr>
        <p:blipFill>
          <a:blip r:embed="rId4" cstate="print"/>
          <a:srcRect/>
          <a:stretch>
            <a:fillRect/>
          </a:stretch>
        </p:blipFill>
        <p:spPr bwMode="auto">
          <a:xfrm>
            <a:off x="31493" y="28143"/>
            <a:ext cx="2771775" cy="937579"/>
          </a:xfrm>
          <a:prstGeom prst="rect">
            <a:avLst/>
          </a:prstGeom>
          <a:noFill/>
          <a:ln w="9525">
            <a:noFill/>
            <a:miter lim="800000"/>
            <a:headEnd/>
            <a:tailEnd/>
          </a:ln>
        </p:spPr>
      </p:pic>
      <p:sp>
        <p:nvSpPr>
          <p:cNvPr id="14"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88213314"/>
              </p:ext>
            </p:extLst>
          </p:nvPr>
        </p:nvGraphicFramePr>
        <p:xfrm>
          <a:off x="179512" y="1062730"/>
          <a:ext cx="5400600" cy="5427518"/>
        </p:xfrm>
        <a:graphic>
          <a:graphicData uri="http://schemas.openxmlformats.org/presentationml/2006/ole">
            <p:oleObj spid="_x0000_s7173" name="Worksheet" r:id="rId5" imgW="6324725" imgH="7381816" progId="Excel.Sheet.12">
              <p:embed/>
            </p:oleObj>
          </a:graphicData>
        </a:graphic>
      </p:graphicFrame>
    </p:spTree>
    <p:extLst>
      <p:ext uri="{BB962C8B-B14F-4D97-AF65-F5344CB8AC3E}">
        <p14:creationId xmlns:p14="http://schemas.microsoft.com/office/powerpoint/2010/main" xmlns="" val="420442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PRESENTATION OVERVIEW</a:t>
            </a:r>
          </a:p>
        </p:txBody>
      </p:sp>
      <p:sp>
        <p:nvSpPr>
          <p:cNvPr id="14" name="Rectangle 13">
            <a:extLst>
              <a:ext uri="{FF2B5EF4-FFF2-40B4-BE49-F238E27FC236}">
                <a16:creationId xmlns:a16="http://schemas.microsoft.com/office/drawing/2014/main" xmlns="" id="{769FA8A7-362C-428F-86DC-BCB9119FF34D}"/>
              </a:ext>
            </a:extLst>
          </p:cNvPr>
          <p:cNvSpPr/>
          <p:nvPr/>
        </p:nvSpPr>
        <p:spPr>
          <a:xfrm>
            <a:off x="240042" y="1031107"/>
            <a:ext cx="8779259" cy="1353897"/>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Bef>
                <a:spcPts val="0"/>
              </a:spcBef>
              <a:spcAft>
                <a:spcPts val="0"/>
              </a:spcAft>
            </a:pPr>
            <a:r>
              <a:rPr lang="en-ZA" sz="1900" b="1" dirty="0">
                <a:solidFill>
                  <a:srgbClr val="C00000"/>
                </a:solidFill>
                <a:latin typeface="Arial" panose="020B0604020202020204" pitchFamily="34" charset="0"/>
                <a:cs typeface="Arial" panose="020B0604020202020204" pitchFamily="34" charset="0"/>
              </a:rPr>
              <a:t>VISION</a:t>
            </a:r>
            <a:r>
              <a:rPr lang="en-ZA" sz="1900" dirty="0">
                <a:solidFill>
                  <a:prstClr val="black"/>
                </a:solidFill>
                <a:latin typeface="Arial" panose="020B0604020202020204" pitchFamily="34" charset="0"/>
                <a:cs typeface="Arial" panose="020B0604020202020204" pitchFamily="34" charset="0"/>
              </a:rPr>
              <a:t>: </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South Africa as a global leader in the development and use of information and communication technologies for socio-economic development</a:t>
            </a:r>
            <a:endParaRPr lang="en-ZA" sz="1900" dirty="0">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99569F21-64E7-4017-B904-BA884B5C0D3E}"/>
              </a:ext>
            </a:extLst>
          </p:cNvPr>
          <p:cNvSpPr/>
          <p:nvPr/>
        </p:nvSpPr>
        <p:spPr>
          <a:xfrm>
            <a:off x="335006" y="2780928"/>
            <a:ext cx="3893431" cy="354680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Bef>
                <a:spcPts val="0"/>
              </a:spcBef>
              <a:spcAft>
                <a:spcPts val="0"/>
              </a:spcAft>
            </a:pPr>
            <a:r>
              <a:rPr lang="en-ZA" sz="1900" b="1" dirty="0">
                <a:solidFill>
                  <a:srgbClr val="C00000"/>
                </a:solidFill>
                <a:latin typeface="Arial" panose="020B0604020202020204" pitchFamily="34" charset="0"/>
                <a:cs typeface="Arial" panose="020B0604020202020204" pitchFamily="34" charset="0"/>
              </a:rPr>
              <a:t>MISSION</a:t>
            </a:r>
            <a:r>
              <a:rPr lang="en-ZA" sz="1900" dirty="0">
                <a:solidFill>
                  <a:prstClr val="black"/>
                </a:solidFill>
                <a:latin typeface="Arial" panose="020B0604020202020204" pitchFamily="34" charset="0"/>
                <a:cs typeface="Arial" panose="020B0604020202020204" pitchFamily="34" charset="0"/>
              </a:rPr>
              <a:t>: </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Building a better life for all through an enabling and sustainable world class information and communication</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technologies environment</a:t>
            </a:r>
          </a:p>
          <a:p>
            <a:pPr algn="ctr">
              <a:lnSpc>
                <a:spcPct val="150000"/>
              </a:lnSpc>
              <a:spcBef>
                <a:spcPts val="0"/>
              </a:spcBef>
              <a:spcAft>
                <a:spcPts val="0"/>
              </a:spcAft>
            </a:pPr>
            <a:endParaRPr lang="en-GB" sz="1900" dirty="0">
              <a:solidFill>
                <a:prstClr val="black"/>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GB" sz="1900" dirty="0">
              <a:solidFill>
                <a:prstClr val="black"/>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F2806429-B201-4BF7-954B-5801967FF6DA}"/>
              </a:ext>
            </a:extLst>
          </p:cNvPr>
          <p:cNvSpPr/>
          <p:nvPr/>
        </p:nvSpPr>
        <p:spPr>
          <a:xfrm>
            <a:off x="4932040" y="2793454"/>
            <a:ext cx="3893431" cy="354680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ts val="0"/>
              </a:spcBef>
              <a:spcAft>
                <a:spcPts val="0"/>
              </a:spcAft>
            </a:pPr>
            <a:r>
              <a:rPr lang="en-ZA" sz="1900" dirty="0">
                <a:solidFill>
                  <a:srgbClr val="C00000"/>
                </a:solidFill>
                <a:latin typeface="Arial" panose="020B0604020202020204" pitchFamily="34" charset="0"/>
                <a:cs typeface="Arial" panose="020B0604020202020204" pitchFamily="34" charset="0"/>
              </a:rPr>
              <a:t>VALUES</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Transparency;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Respect;</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Accountability;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Fairness;</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Integrity;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Excellence; and</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Innovation</a:t>
            </a:r>
            <a:r>
              <a:rPr lang="en-ZA" sz="1900" dirty="0">
                <a:solidFill>
                  <a:prstClr val="black"/>
                </a:solidFill>
                <a:latin typeface="Arial" panose="020B0604020202020204" pitchFamily="34" charset="0"/>
                <a:cs typeface="Arial" panose="020B0604020202020204" pitchFamily="34" charset="0"/>
              </a:rPr>
              <a:t> </a:t>
            </a:r>
            <a:endParaRPr lang="en-ZA" sz="1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49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4932039" y="1266727"/>
            <a:ext cx="4104457" cy="5114601"/>
          </a:xfrm>
        </p:spPr>
        <p:txBody>
          <a:bodyPr/>
          <a:lstStyle/>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Cash and cash equivalents </a:t>
            </a:r>
            <a:r>
              <a:rPr lang="en-ZA" sz="1400" dirty="0">
                <a:solidFill>
                  <a:schemeClr val="tx1"/>
                </a:solidFill>
                <a:latin typeface="Arial" panose="020B0604020202020204" pitchFamily="34" charset="0"/>
                <a:cs typeface="Arial" panose="020B0604020202020204" pitchFamily="34" charset="0"/>
              </a:rPr>
              <a:t>– Reflects cash in the bank as at 31 December 2019. This is mainly due to SA Connect funds yet to be spent</a:t>
            </a:r>
            <a:r>
              <a:rPr lang="en-ZA" sz="1400" dirty="0">
                <a:solidFill>
                  <a:srgbClr val="FF0000"/>
                </a:solidFill>
                <a:latin typeface="Arial" panose="020B0604020202020204" pitchFamily="34" charset="0"/>
                <a:cs typeface="Arial" panose="020B0604020202020204" pitchFamily="34" charset="0"/>
              </a:rPr>
              <a:t>.</a:t>
            </a: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Prepayments &amp; Advances </a:t>
            </a:r>
            <a:r>
              <a:rPr lang="en-ZA" sz="1400" dirty="0">
                <a:solidFill>
                  <a:schemeClr val="tx1"/>
                </a:solidFill>
                <a:latin typeface="Arial" panose="020B0604020202020204" pitchFamily="34" charset="0"/>
                <a:cs typeface="Arial" panose="020B0604020202020204" pitchFamily="34" charset="0"/>
              </a:rPr>
              <a:t>– significant increase of R2,1 million due to spending in the advances paid to Department of GCIS (R1m) and DIRCO (R1M), for international trips and media campaign by the Department.</a:t>
            </a: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Departmental revenue and NRF receipts to be surrender to revenue funds: </a:t>
            </a:r>
            <a:r>
              <a:rPr lang="en-ZA" sz="1400" dirty="0">
                <a:solidFill>
                  <a:schemeClr val="tx1"/>
                </a:solidFill>
                <a:latin typeface="Arial" panose="020B0604020202020204" pitchFamily="34" charset="0"/>
                <a:cs typeface="Arial" panose="020B0604020202020204" pitchFamily="34" charset="0"/>
              </a:rPr>
              <a:t>Reversal of a receivable of R2 million incorrectly raised from previous years, highlighting an adjustment to previous revenue collections by NT.</a:t>
            </a: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ZA" sz="1400" b="1" dirty="0">
                <a:solidFill>
                  <a:schemeClr val="tx1"/>
                </a:solidFill>
                <a:latin typeface="Arial" panose="020B0604020202020204" pitchFamily="34" charset="0"/>
                <a:cs typeface="Arial" panose="020B0604020202020204" pitchFamily="34" charset="0"/>
              </a:rPr>
              <a:t>Loans</a:t>
            </a:r>
            <a:r>
              <a:rPr lang="en-ZA" sz="1400" dirty="0">
                <a:solidFill>
                  <a:schemeClr val="tx1"/>
                </a:solidFill>
                <a:latin typeface="Arial" panose="020B0604020202020204" pitchFamily="34" charset="0"/>
                <a:cs typeface="Arial" panose="020B0604020202020204" pitchFamily="34" charset="0"/>
              </a:rPr>
              <a:t> – Loan to BBI amounting to R1,3 billion. The process to convert the loan to equity is underway. </a:t>
            </a: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ZA" sz="14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30</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3347864" y="315539"/>
            <a:ext cx="2891508" cy="338554"/>
          </a:xfrm>
          <a:prstGeom prst="rect">
            <a:avLst/>
          </a:prstGeom>
        </p:spPr>
        <p:txBody>
          <a:bodyPr wrap="square">
            <a:spAutoFit/>
          </a:bodyPr>
          <a:lstStyle/>
          <a:p>
            <a:pPr lvl="0" algn="ctr" eaLnBrk="0" hangingPunct="0">
              <a:defRPr/>
            </a:pPr>
            <a:r>
              <a:rPr lang="en-ZA" sz="1600" kern="0" dirty="0">
                <a:solidFill>
                  <a:srgbClr val="FF0000"/>
                </a:solidFill>
              </a:rPr>
              <a:t>FINANCIAL POSITION</a:t>
            </a:r>
            <a:endParaRPr lang="en-US" sz="1600" kern="0" dirty="0">
              <a:solidFill>
                <a:srgbClr val="FF0000"/>
              </a:solidFill>
            </a:endParaRPr>
          </a:p>
        </p:txBody>
      </p:sp>
      <p:pic>
        <p:nvPicPr>
          <p:cNvPr id="12" name="Picture 7" descr="approved-logo.jpg"/>
          <p:cNvPicPr>
            <a:picLocks noChangeAspect="1"/>
          </p:cNvPicPr>
          <p:nvPr/>
        </p:nvPicPr>
        <p:blipFill>
          <a:blip r:embed="rId4" cstate="print"/>
          <a:srcRect/>
          <a:stretch>
            <a:fillRect/>
          </a:stretch>
        </p:blipFill>
        <p:spPr bwMode="auto">
          <a:xfrm>
            <a:off x="31493" y="28143"/>
            <a:ext cx="2771775" cy="937579"/>
          </a:xfrm>
          <a:prstGeom prst="rect">
            <a:avLst/>
          </a:prstGeom>
          <a:noFill/>
          <a:ln w="9525">
            <a:noFill/>
            <a:miter lim="800000"/>
            <a:headEnd/>
            <a:tailEnd/>
          </a:ln>
        </p:spPr>
      </p:pic>
      <p:sp>
        <p:nvSpPr>
          <p:cNvPr id="14"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4106779201"/>
              </p:ext>
            </p:extLst>
          </p:nvPr>
        </p:nvGraphicFramePr>
        <p:xfrm>
          <a:off x="107504" y="1044178"/>
          <a:ext cx="4896544" cy="5409157"/>
        </p:xfrm>
        <a:graphic>
          <a:graphicData uri="http://schemas.openxmlformats.org/presentationml/2006/ole">
            <p:oleObj spid="_x0000_s8197" name="Worksheet" r:id="rId5" imgW="5133878" imgH="8334300" progId="Excel.Sheet.12">
              <p:embed/>
            </p:oleObj>
          </a:graphicData>
        </a:graphic>
      </p:graphicFrame>
    </p:spTree>
    <p:extLst>
      <p:ext uri="{BB962C8B-B14F-4D97-AF65-F5344CB8AC3E}">
        <p14:creationId xmlns:p14="http://schemas.microsoft.com/office/powerpoint/2010/main" xmlns="" val="2116681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15364" name="Text Box 3"/>
          <p:cNvSpPr txBox="1">
            <a:spLocks noChangeArrowheads="1"/>
          </p:cNvSpPr>
          <p:nvPr/>
        </p:nvSpPr>
        <p:spPr bwMode="auto">
          <a:xfrm>
            <a:off x="261938" y="1392964"/>
            <a:ext cx="8667750" cy="4340292"/>
          </a:xfrm>
          <a:prstGeom prst="rect">
            <a:avLst/>
          </a:prstGeom>
          <a:noFill/>
          <a:ln w="9525">
            <a:noFill/>
            <a:miter lim="800000"/>
            <a:headEnd/>
            <a:tailEnd/>
          </a:ln>
        </p:spPr>
        <p:txBody>
          <a:bodyPr lIns="92075" tIns="46038" rIns="92075" bIns="46038">
            <a:spAutoFit/>
          </a:bodyPr>
          <a:lstStyle/>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r>
              <a:rPr lang="en-US" sz="6000" dirty="0">
                <a:solidFill>
                  <a:srgbClr val="FF0000"/>
                </a:solidFill>
                <a:latin typeface="Arial" charset="0"/>
                <a:ea typeface="ＭＳ Ｐゴシック" charset="-128"/>
                <a:cs typeface="+mn-cs"/>
              </a:rPr>
              <a:t>THANK YOU</a:t>
            </a: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ZA" sz="2400" dirty="0">
              <a:solidFill>
                <a:schemeClr val="bg1">
                  <a:lumMod val="50000"/>
                </a:schemeClr>
              </a:solidFill>
              <a:latin typeface="Arial" charset="0"/>
              <a:ea typeface="ＭＳ Ｐゴシック" charset="-128"/>
              <a:cs typeface="+mn-cs"/>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ea typeface="ＭＳ Ｐゴシック" pitchFamily="34" charset="-128"/>
              </a:rPr>
              <a:pPr algn="ctr">
                <a:defRPr/>
              </a:pPr>
              <a:t>31</a:t>
            </a:fld>
            <a:endParaRPr lang="en-US" altLang="en-US" dirty="0">
              <a:ea typeface="ＭＳ Ｐゴシック" pitchFamily="34" charset="-128"/>
            </a:endParaRPr>
          </a:p>
        </p:txBody>
      </p:sp>
      <p:pic>
        <p:nvPicPr>
          <p:cNvPr id="8" name="Picture 7" descr="approved-logo.jpg"/>
          <p:cNvPicPr>
            <a:picLocks noChangeAspect="1"/>
          </p:cNvPicPr>
          <p:nvPr/>
        </p:nvPicPr>
        <p:blipFill>
          <a:blip r:embed="rId2" cstate="print"/>
          <a:srcRect/>
          <a:stretch>
            <a:fillRect/>
          </a:stretch>
        </p:blipFill>
        <p:spPr bwMode="auto">
          <a:xfrm>
            <a:off x="34740" y="116632"/>
            <a:ext cx="2771775" cy="943457"/>
          </a:xfrm>
          <a:prstGeom prst="rect">
            <a:avLst/>
          </a:prstGeom>
          <a:noFill/>
          <a:ln w="9525">
            <a:noFill/>
            <a:miter lim="800000"/>
            <a:headEnd/>
            <a:tailEnd/>
          </a:ln>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376" y="142062"/>
            <a:ext cx="1008112" cy="942040"/>
          </a:xfrm>
          <a:prstGeom prst="rect">
            <a:avLst/>
          </a:prstGeom>
        </p:spPr>
      </p:pic>
    </p:spTree>
    <p:extLst>
      <p:ext uri="{BB962C8B-B14F-4D97-AF65-F5344CB8AC3E}">
        <p14:creationId xmlns:p14="http://schemas.microsoft.com/office/powerpoint/2010/main" xmlns="" val="343163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16387" name="Text Box 3"/>
          <p:cNvSpPr txBox="1">
            <a:spLocks noChangeArrowheads="1"/>
          </p:cNvSpPr>
          <p:nvPr/>
        </p:nvSpPr>
        <p:spPr bwMode="auto">
          <a:xfrm>
            <a:off x="143508" y="1155409"/>
            <a:ext cx="8856984" cy="1544655"/>
          </a:xfrm>
          <a:prstGeom prst="rect">
            <a:avLst/>
          </a:prstGeom>
          <a:noFill/>
          <a:ln w="9525">
            <a:noFill/>
            <a:miter lim="800000"/>
            <a:headEnd/>
            <a:tailEnd/>
          </a:ln>
        </p:spPr>
        <p:txBody>
          <a:bodyPr wrap="square" lIns="92075" tIns="46038" rIns="92075" bIns="46038">
            <a:spAutoFit/>
          </a:bodyPr>
          <a:lstStyle/>
          <a:p>
            <a:pPr marL="285750" indent="-285750" algn="just" eaLnBrk="0" hangingPunct="0">
              <a:spcBef>
                <a:spcPts val="400"/>
              </a:spcBef>
              <a:spcAft>
                <a:spcPts val="400"/>
              </a:spcAft>
              <a:buFont typeface="Wingdings" panose="05000000000000000000" pitchFamily="2" charset="2"/>
              <a:buChar char="q"/>
              <a:defRPr/>
            </a:pPr>
            <a:r>
              <a:rPr lang="en-ZA" sz="1600" b="0" dirty="0"/>
              <a:t>The Department committed to achieving 22 Annual Performance Plan (APP) targets in the 2019/20 financial year.</a:t>
            </a:r>
          </a:p>
          <a:p>
            <a:pPr marL="285750" indent="-285750" algn="just" eaLnBrk="0" hangingPunct="0">
              <a:spcBef>
                <a:spcPts val="400"/>
              </a:spcBef>
              <a:spcAft>
                <a:spcPts val="400"/>
              </a:spcAft>
              <a:buFont typeface="Wingdings" panose="05000000000000000000" pitchFamily="2" charset="2"/>
              <a:buChar char="q"/>
              <a:defRPr/>
            </a:pPr>
            <a:r>
              <a:rPr lang="en-ZA" sz="1600" b="0" dirty="0"/>
              <a:t>As at the end of the Third Quarter, 15 quarterly targets were Achieved, while 7 were Not Achieved.</a:t>
            </a:r>
          </a:p>
          <a:p>
            <a:pPr marL="285750" indent="-285750" algn="just" eaLnBrk="0" hangingPunct="0">
              <a:spcBef>
                <a:spcPts val="400"/>
              </a:spcBef>
              <a:spcAft>
                <a:spcPts val="400"/>
              </a:spcAft>
              <a:buFont typeface="Wingdings" panose="05000000000000000000" pitchFamily="2" charset="2"/>
              <a:buChar char="q"/>
              <a:defRPr/>
            </a:pPr>
            <a:r>
              <a:rPr lang="en-ZA" sz="1700" b="0" dirty="0"/>
              <a:t>This reflects 68% achievement as at the end of Quarter </a:t>
            </a:r>
            <a:r>
              <a:rPr lang="en-US" sz="1600" dirty="0"/>
              <a:t>2 &amp; 3</a:t>
            </a: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4</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2 &amp; 3</a:t>
            </a:r>
          </a:p>
          <a:p>
            <a:pPr lvl="0" algn="ctr" eaLnBrk="0" hangingPunct="0">
              <a:spcBef>
                <a:spcPts val="600"/>
              </a:spcBef>
              <a:spcAft>
                <a:spcPts val="600"/>
              </a:spcAft>
              <a:defRPr/>
            </a:pPr>
            <a:r>
              <a:rPr lang="en-US" sz="2000" dirty="0">
                <a:solidFill>
                  <a:srgbClr val="FF0000"/>
                </a:solidFill>
              </a:rPr>
              <a:t>PERFORMANCE OVERVIEW</a:t>
            </a:r>
          </a:p>
        </p:txBody>
      </p:sp>
      <p:graphicFrame>
        <p:nvGraphicFramePr>
          <p:cNvPr id="9" name="Chart 8"/>
          <p:cNvGraphicFramePr>
            <a:graphicFrameLocks/>
          </p:cNvGraphicFramePr>
          <p:nvPr>
            <p:extLst>
              <p:ext uri="{D42A27DB-BD31-4B8C-83A1-F6EECF244321}">
                <p14:modId xmlns:p14="http://schemas.microsoft.com/office/powerpoint/2010/main" xmlns="" val="2872511133"/>
              </p:ext>
            </p:extLst>
          </p:nvPr>
        </p:nvGraphicFramePr>
        <p:xfrm>
          <a:off x="341784" y="3246663"/>
          <a:ext cx="4086200" cy="2774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2519874702"/>
              </p:ext>
            </p:extLst>
          </p:nvPr>
        </p:nvGraphicFramePr>
        <p:xfrm>
          <a:off x="4644008" y="3246662"/>
          <a:ext cx="3810000" cy="27746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95767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5</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2738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2 &amp; 3 </a:t>
            </a:r>
          </a:p>
          <a:p>
            <a:pPr lvl="0" algn="ctr" eaLnBrk="0" hangingPunct="0">
              <a:spcBef>
                <a:spcPts val="600"/>
              </a:spcBef>
              <a:spcAft>
                <a:spcPts val="600"/>
              </a:spcAft>
              <a:defRPr/>
            </a:pPr>
            <a:r>
              <a:rPr lang="en-US" sz="2000" dirty="0">
                <a:solidFill>
                  <a:srgbClr val="FF0000"/>
                </a:solidFill>
              </a:rPr>
              <a:t>SIGNIFICANT ACHIEVEMENTS </a:t>
            </a:r>
          </a:p>
        </p:txBody>
      </p:sp>
      <p:sp>
        <p:nvSpPr>
          <p:cNvPr id="9" name="Rectangle 8">
            <a:extLst>
              <a:ext uri="{FF2B5EF4-FFF2-40B4-BE49-F238E27FC236}">
                <a16:creationId xmlns:a16="http://schemas.microsoft.com/office/drawing/2014/main" xmlns="" id="{BD4709C6-F4CF-40B9-9681-D50A55DC78C6}"/>
              </a:ext>
            </a:extLst>
          </p:cNvPr>
          <p:cNvSpPr/>
          <p:nvPr/>
        </p:nvSpPr>
        <p:spPr>
          <a:xfrm>
            <a:off x="107504" y="908720"/>
            <a:ext cx="9001000" cy="5786199"/>
          </a:xfrm>
          <a:prstGeom prst="rect">
            <a:avLst/>
          </a:prstGeom>
        </p:spPr>
        <p:txBody>
          <a:bodyPr wrap="square">
            <a:spAutoFit/>
          </a:bodyPr>
          <a:lstStyle/>
          <a:p>
            <a:pPr marL="268288" indent="-268288" algn="just" eaLnBrk="0" hangingPunct="0">
              <a:buFont typeface="Wingdings" panose="05000000000000000000" pitchFamily="2" charset="2"/>
              <a:buChar char="q"/>
              <a:defRPr/>
            </a:pPr>
            <a:r>
              <a:rPr lang="en-ZA" sz="1400" dirty="0"/>
              <a:t>World Radio Conference 2019 </a:t>
            </a:r>
          </a:p>
          <a:p>
            <a:pPr marL="557212" indent="-285750" algn="just" eaLnBrk="0" hangingPunct="0">
              <a:buFont typeface="Arial" panose="020B0604020202020204" pitchFamily="34" charset="0"/>
              <a:buChar char="•"/>
              <a:defRPr/>
            </a:pPr>
            <a:r>
              <a:rPr lang="en-GB" sz="1400" b="0" dirty="0"/>
              <a:t>4th </a:t>
            </a:r>
            <a:r>
              <a:rPr lang="en-GB" sz="1400" b="0" dirty="0" err="1"/>
              <a:t>ATU</a:t>
            </a:r>
            <a:r>
              <a:rPr lang="en-GB" sz="1400" b="0" dirty="0"/>
              <a:t> </a:t>
            </a:r>
            <a:r>
              <a:rPr lang="en-GB" sz="1400" b="0" dirty="0" err="1"/>
              <a:t>APM</a:t>
            </a:r>
            <a:r>
              <a:rPr lang="en-GB" sz="1400" b="0" dirty="0"/>
              <a:t> for WRC was hosted by South Africa </a:t>
            </a:r>
          </a:p>
          <a:p>
            <a:pPr marL="557212" indent="-285750" algn="just" eaLnBrk="0" hangingPunct="0">
              <a:buFont typeface="Arial" panose="020B0604020202020204" pitchFamily="34" charset="0"/>
              <a:buChar char="•"/>
              <a:defRPr/>
            </a:pPr>
            <a:r>
              <a:rPr lang="en-GB" sz="1400" b="0" dirty="0"/>
              <a:t>RSA Position was approved and advanced at WRC-19</a:t>
            </a:r>
          </a:p>
          <a:p>
            <a:pPr marL="557212" indent="-285750" algn="just" eaLnBrk="0" hangingPunct="0">
              <a:buFont typeface="Arial" panose="020B0604020202020204" pitchFamily="34" charset="0"/>
              <a:buChar char="•"/>
              <a:defRPr/>
            </a:pPr>
            <a:endParaRPr lang="en-ZA" sz="800" b="0" dirty="0"/>
          </a:p>
          <a:p>
            <a:pPr marL="268288" indent="-268288" algn="just" eaLnBrk="0" hangingPunct="0">
              <a:buFont typeface="Wingdings" panose="05000000000000000000" pitchFamily="2" charset="2"/>
              <a:buChar char="q"/>
              <a:defRPr/>
            </a:pPr>
            <a:r>
              <a:rPr lang="en-ZA" sz="1400" dirty="0"/>
              <a:t>BRICS ICT Ministerial 2019 </a:t>
            </a:r>
          </a:p>
          <a:p>
            <a:pPr marL="557212" indent="-285750" algn="just" eaLnBrk="0" hangingPunct="0">
              <a:buFont typeface="Arial" panose="020B0604020202020204" pitchFamily="34" charset="0"/>
              <a:buChar char="•"/>
              <a:defRPr/>
            </a:pPr>
            <a:r>
              <a:rPr lang="en-GB" sz="1400" b="0" dirty="0"/>
              <a:t>RSA Position Paper was advanced in 5th BRICS Ministers of Communications Meeting and Outcomes Report developed.</a:t>
            </a:r>
          </a:p>
          <a:p>
            <a:pPr marL="268288" indent="-268288" algn="just" eaLnBrk="0" hangingPunct="0">
              <a:buFont typeface="Wingdings" panose="05000000000000000000" pitchFamily="2" charset="2"/>
              <a:buChar char="q"/>
              <a:defRPr/>
            </a:pPr>
            <a:endParaRPr lang="en-ZA" sz="800" b="0" dirty="0"/>
          </a:p>
          <a:p>
            <a:pPr marL="268288" indent="-268288" algn="just" eaLnBrk="0" hangingPunct="0">
              <a:buFont typeface="Wingdings" panose="05000000000000000000" pitchFamily="2" charset="2"/>
              <a:buChar char="q"/>
              <a:defRPr/>
            </a:pPr>
            <a:r>
              <a:rPr lang="en-ZA" sz="1400" dirty="0"/>
              <a:t>ICT SMME Development Strategy </a:t>
            </a:r>
          </a:p>
          <a:p>
            <a:pPr marL="539750" lvl="1" indent="-269875" algn="just" eaLnBrk="0" hangingPunct="0">
              <a:buFont typeface="Arial" panose="020B0604020202020204" pitchFamily="34" charset="0"/>
              <a:buChar char="•"/>
              <a:defRPr/>
            </a:pPr>
            <a:r>
              <a:rPr lang="en-GB" sz="1400" b="0" dirty="0">
                <a:ea typeface="Arial Narrow" panose="020B0606020202030204" pitchFamily="34" charset="0"/>
              </a:rPr>
              <a:t>The Department continued with the implementation of the ICT SMME Development Strategy through capacity building interventions across 5 Provinces</a:t>
            </a:r>
          </a:p>
          <a:p>
            <a:pPr marL="269875" lvl="1" algn="just" eaLnBrk="0" hangingPunct="0">
              <a:defRPr/>
            </a:pPr>
            <a:endParaRPr lang="en-ZA" sz="800" b="0" dirty="0"/>
          </a:p>
          <a:p>
            <a:pPr marL="268288" lvl="0" indent="-268288" algn="just" eaLnBrk="0" hangingPunct="0">
              <a:buFont typeface="Wingdings" panose="05000000000000000000" pitchFamily="2" charset="2"/>
              <a:buChar char="q"/>
              <a:defRPr/>
            </a:pPr>
            <a:r>
              <a:rPr lang="en-ZA" sz="1400" dirty="0"/>
              <a:t>Presidential Commission on 4IR</a:t>
            </a:r>
          </a:p>
          <a:p>
            <a:pPr marL="539750" lvl="1" indent="-269875" algn="just" eaLnBrk="0" hangingPunct="0">
              <a:buFont typeface="Arial" panose="020B0604020202020204" pitchFamily="34" charset="0"/>
              <a:buChar char="•"/>
              <a:defRPr/>
            </a:pPr>
            <a:r>
              <a:rPr lang="en-GB" sz="1400" b="0" dirty="0"/>
              <a:t>Operations of the Presidential Commission on 4IR and its Workstreams coordinated by DTPS</a:t>
            </a:r>
          </a:p>
          <a:p>
            <a:pPr marL="539750" lvl="1" indent="-269875" algn="just" eaLnBrk="0" hangingPunct="0">
              <a:buFont typeface="Arial" panose="020B0604020202020204" pitchFamily="34" charset="0"/>
              <a:buChar char="•"/>
              <a:defRPr/>
            </a:pPr>
            <a:r>
              <a:rPr lang="en-GB" sz="1400" b="0" dirty="0"/>
              <a:t>The </a:t>
            </a:r>
            <a:r>
              <a:rPr lang="en-GB" sz="1400" b="0" dirty="0" err="1"/>
              <a:t>PC4IR</a:t>
            </a:r>
            <a:r>
              <a:rPr lang="en-GB" sz="1400" b="0" dirty="0"/>
              <a:t> also release its Diagnostic Report and the draft Report inclusive of recommendations.</a:t>
            </a:r>
          </a:p>
          <a:p>
            <a:pPr marL="539750" lvl="1" indent="-269875" algn="just" eaLnBrk="0" hangingPunct="0">
              <a:buFont typeface="Arial" panose="020B0604020202020204" pitchFamily="34" charset="0"/>
              <a:buChar char="•"/>
              <a:defRPr/>
            </a:pPr>
            <a:endParaRPr lang="en-GB" sz="800" b="0" dirty="0"/>
          </a:p>
          <a:p>
            <a:pPr marL="268288" indent="-268288" algn="just" eaLnBrk="0" hangingPunct="0">
              <a:buFont typeface="Wingdings" panose="05000000000000000000" pitchFamily="2" charset="2"/>
              <a:buChar char="q"/>
              <a:defRPr/>
            </a:pPr>
            <a:r>
              <a:rPr lang="en-GB" sz="1400" dirty="0"/>
              <a:t>Corporatisation of the Postbank </a:t>
            </a:r>
            <a:r>
              <a:rPr lang="en-GB" sz="1400" b="0" dirty="0"/>
              <a:t>(Postbank Amendment Bill)</a:t>
            </a:r>
          </a:p>
          <a:p>
            <a:pPr marL="539750" lvl="1" indent="-269875" algn="just" eaLnBrk="0" hangingPunct="0">
              <a:buFont typeface="Arial" panose="020B0604020202020204" pitchFamily="34" charset="0"/>
              <a:buChar char="•"/>
              <a:defRPr/>
            </a:pPr>
            <a:r>
              <a:rPr lang="en-GB" sz="1400" b="0" dirty="0"/>
              <a:t>Draft Postbank Amendment Bill developed consulted with relevant stakeholders</a:t>
            </a:r>
          </a:p>
          <a:p>
            <a:pPr marL="271462" algn="just" eaLnBrk="0" hangingPunct="0">
              <a:defRPr/>
            </a:pPr>
            <a:endParaRPr lang="en-ZA" sz="800" b="0" dirty="0"/>
          </a:p>
          <a:p>
            <a:pPr marL="268288" indent="-268288" algn="just" eaLnBrk="0" hangingPunct="0">
              <a:buFont typeface="Wingdings" panose="05000000000000000000" pitchFamily="2" charset="2"/>
              <a:buChar char="q"/>
              <a:defRPr/>
            </a:pPr>
            <a:r>
              <a:rPr lang="en-US" sz="1400" dirty="0"/>
              <a:t>Cybersecurity</a:t>
            </a:r>
          </a:p>
          <a:p>
            <a:pPr marL="539750" lvl="1" indent="-269875" algn="just" eaLnBrk="0" hangingPunct="0">
              <a:buFont typeface="Arial" panose="020B0604020202020204" pitchFamily="34" charset="0"/>
              <a:buChar char="•"/>
              <a:defRPr/>
            </a:pPr>
            <a:r>
              <a:rPr lang="en-GB" sz="1400" b="0" dirty="0">
                <a:ea typeface="Calibri" panose="020F0502020204030204" pitchFamily="34" charset="0"/>
              </a:rPr>
              <a:t>Quarterly monitoring reports were developed on the Operations of the Hub</a:t>
            </a:r>
          </a:p>
          <a:p>
            <a:pPr marL="539750" lvl="1" indent="-269875" algn="just" eaLnBrk="0" hangingPunct="0">
              <a:buFont typeface="Arial" panose="020B0604020202020204" pitchFamily="34" charset="0"/>
              <a:buChar char="•"/>
              <a:defRPr/>
            </a:pPr>
            <a:r>
              <a:rPr lang="en-GB" sz="1400" b="0" dirty="0">
                <a:ea typeface="Calibri" panose="020F0502020204030204" pitchFamily="34" charset="0"/>
              </a:rPr>
              <a:t>The Cybersecurity  Awareness strategy was also rolled out.</a:t>
            </a:r>
          </a:p>
          <a:p>
            <a:pPr marL="271462" algn="just" eaLnBrk="0" hangingPunct="0">
              <a:defRPr/>
            </a:pPr>
            <a:endParaRPr lang="en-US" sz="800" b="0" dirty="0"/>
          </a:p>
          <a:p>
            <a:pPr marL="268288" indent="-268288" algn="just" eaLnBrk="0" hangingPunct="0">
              <a:buFont typeface="Wingdings" panose="05000000000000000000" pitchFamily="2" charset="2"/>
              <a:buChar char="q"/>
              <a:defRPr/>
            </a:pPr>
            <a:r>
              <a:rPr lang="en-US" sz="1400" dirty="0"/>
              <a:t>Broadband </a:t>
            </a:r>
          </a:p>
          <a:p>
            <a:pPr marL="539750" lvl="1" indent="-269875" algn="just" eaLnBrk="0" hangingPunct="0">
              <a:buFont typeface="Arial" panose="020B0604020202020204" pitchFamily="34" charset="0"/>
              <a:buChar char="•"/>
              <a:defRPr/>
            </a:pPr>
            <a:r>
              <a:rPr lang="en-ZA" sz="1400" b="0" dirty="0"/>
              <a:t>570 connected facilities were monitored.</a:t>
            </a:r>
            <a:endParaRPr lang="en-US" sz="1400" b="0" dirty="0"/>
          </a:p>
          <a:p>
            <a:pPr marL="541338" lvl="1" indent="-273050" algn="just" eaLnBrk="0" hangingPunct="0">
              <a:buFont typeface="Wingdings" panose="05000000000000000000" pitchFamily="2" charset="2"/>
              <a:buChar char="§"/>
              <a:defRPr/>
            </a:pPr>
            <a:endParaRPr lang="en-ZA" sz="800" b="0" dirty="0">
              <a:ea typeface="Calibri" panose="020F0502020204030204" pitchFamily="34" charset="0"/>
            </a:endParaRPr>
          </a:p>
          <a:p>
            <a:pPr marL="268288" indent="-268288" algn="just" eaLnBrk="0" hangingPunct="0">
              <a:buFont typeface="Wingdings" panose="05000000000000000000" pitchFamily="2" charset="2"/>
              <a:buChar char="q"/>
              <a:defRPr/>
            </a:pPr>
            <a:r>
              <a:rPr lang="en-ZA" sz="1400" dirty="0"/>
              <a:t>2020 Estimates of National Expenditure</a:t>
            </a:r>
          </a:p>
          <a:p>
            <a:pPr marL="557212" indent="-285750" algn="just" eaLnBrk="0" hangingPunct="0">
              <a:buFont typeface="Arial" panose="020B0604020202020204" pitchFamily="34" charset="0"/>
              <a:buChar char="•"/>
              <a:defRPr/>
            </a:pPr>
            <a:r>
              <a:rPr lang="en-ZA" sz="1400" b="0" dirty="0"/>
              <a:t>2020 ENE Chapter and financial database for DCDT developed, and submitted to National Treasury</a:t>
            </a:r>
          </a:p>
          <a:p>
            <a:pPr marL="268288" indent="-268288" algn="just" eaLnBrk="0" hangingPunct="0">
              <a:buFont typeface="Wingdings" panose="05000000000000000000" pitchFamily="2" charset="2"/>
              <a:buChar char="q"/>
              <a:defRPr/>
            </a:pPr>
            <a:endParaRPr lang="en-ZA" sz="1400" b="0" dirty="0"/>
          </a:p>
        </p:txBody>
      </p:sp>
    </p:spTree>
    <p:extLst>
      <p:ext uri="{BB962C8B-B14F-4D97-AF65-F5344CB8AC3E}">
        <p14:creationId xmlns:p14="http://schemas.microsoft.com/office/powerpoint/2010/main" xmlns="" val="303290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6</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94345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611769" y="34709"/>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2 &amp; 3 </a:t>
            </a:r>
          </a:p>
          <a:p>
            <a:pPr algn="ctr" eaLnBrk="0" hangingPunct="0">
              <a:spcBef>
                <a:spcPts val="600"/>
              </a:spcBef>
              <a:spcAft>
                <a:spcPts val="600"/>
              </a:spcAft>
              <a:defRPr/>
            </a:pPr>
            <a:r>
              <a:rPr lang="en-US" sz="2000" dirty="0">
                <a:solidFill>
                  <a:srgbClr val="FF0000"/>
                </a:solidFill>
              </a:rPr>
              <a:t>AREARS OF UNDER-ACHIEVEMENT (1)</a:t>
            </a:r>
          </a:p>
        </p:txBody>
      </p:sp>
      <p:sp>
        <p:nvSpPr>
          <p:cNvPr id="12" name="Rectangle 11">
            <a:extLst>
              <a:ext uri="{FF2B5EF4-FFF2-40B4-BE49-F238E27FC236}">
                <a16:creationId xmlns:a16="http://schemas.microsoft.com/office/drawing/2014/main" xmlns="" id="{648E66AE-18F2-4025-BACE-D84190FF5E44}"/>
              </a:ext>
            </a:extLst>
          </p:cNvPr>
          <p:cNvSpPr/>
          <p:nvPr/>
        </p:nvSpPr>
        <p:spPr>
          <a:xfrm>
            <a:off x="83335" y="1307165"/>
            <a:ext cx="8809146" cy="5047536"/>
          </a:xfrm>
          <a:prstGeom prst="rect">
            <a:avLst/>
          </a:prstGeom>
        </p:spPr>
        <p:txBody>
          <a:bodyPr wrap="square">
            <a:spAutoFit/>
          </a:bodyPr>
          <a:lstStyle/>
          <a:p>
            <a:pPr algn="just" eaLnBrk="0" hangingPunct="0">
              <a:spcBef>
                <a:spcPts val="0"/>
              </a:spcBef>
              <a:spcAft>
                <a:spcPts val="0"/>
              </a:spcAft>
              <a:defRPr/>
            </a:pPr>
            <a:r>
              <a:rPr lang="en-ZA" sz="1400" dirty="0"/>
              <a:t>The Department did </a:t>
            </a:r>
            <a:r>
              <a:rPr lang="en-ZA" sz="1400" u="sng" dirty="0"/>
              <a:t>Not Achieve 7 of its 22 </a:t>
            </a:r>
            <a:r>
              <a:rPr lang="en-ZA" sz="1400" dirty="0"/>
              <a:t>planned annual targets as reflected below:</a:t>
            </a:r>
          </a:p>
          <a:p>
            <a:pPr algn="just" eaLnBrk="0" hangingPunct="0">
              <a:spcBef>
                <a:spcPts val="0"/>
              </a:spcBef>
              <a:spcAft>
                <a:spcPts val="0"/>
              </a:spcAft>
              <a:defRPr/>
            </a:pPr>
            <a:endParaRPr lang="en-ZA" sz="1400" b="0" dirty="0"/>
          </a:p>
          <a:p>
            <a:pPr marL="285750" indent="-285750" algn="just" eaLnBrk="0" hangingPunct="0">
              <a:spcBef>
                <a:spcPts val="0"/>
              </a:spcBef>
              <a:spcAft>
                <a:spcPts val="0"/>
              </a:spcAft>
              <a:buFont typeface="Wingdings" panose="05000000000000000000" pitchFamily="2" charset="2"/>
              <a:buChar char="q"/>
              <a:defRPr/>
            </a:pPr>
            <a:r>
              <a:rPr lang="en-ZA" sz="1400" dirty="0"/>
              <a:t>Reconfiguration of the Departments</a:t>
            </a:r>
          </a:p>
          <a:p>
            <a:pPr marL="447675" lvl="1" indent="-177800" algn="just">
              <a:buFont typeface="Arial" panose="020B0604020202020204" pitchFamily="34" charset="0"/>
              <a:buChar char="•"/>
            </a:pPr>
            <a:r>
              <a:rPr lang="en-GB" sz="1400" b="0" dirty="0"/>
              <a:t>The start-up structure for the DCDT was developed and approved by DPSA, as planned. However the transfer of employees into the new reconfigured Department did not take place due to delays from DPSA, as the lead coordinators of this process.</a:t>
            </a:r>
          </a:p>
          <a:p>
            <a:pPr marL="742950" lvl="1" indent="-285750" algn="just">
              <a:buFont typeface="Arial" panose="020B0604020202020204" pitchFamily="34" charset="0"/>
              <a:buChar char="•"/>
            </a:pPr>
            <a:endParaRPr lang="en-ZA" sz="1400" b="0" dirty="0"/>
          </a:p>
          <a:p>
            <a:pPr marL="285750" indent="-285750" algn="just">
              <a:buFont typeface="Wingdings" panose="05000000000000000000" pitchFamily="2" charset="2"/>
              <a:buChar char="q"/>
            </a:pPr>
            <a:r>
              <a:rPr lang="en-ZA" sz="1400" dirty="0"/>
              <a:t>Policy Development</a:t>
            </a:r>
          </a:p>
          <a:p>
            <a:pPr marL="447675" lvl="1" indent="-177800" algn="just">
              <a:buFont typeface="Arial" panose="020B0604020202020204" pitchFamily="34" charset="0"/>
              <a:buChar char="•"/>
            </a:pPr>
            <a:r>
              <a:rPr lang="en-ZA" sz="1400" b="0" dirty="0"/>
              <a:t>The Business Case for the Digital Development Fund Bill could not be finalised due to approval delays by N.T. on the appointment of </a:t>
            </a:r>
            <a:r>
              <a:rPr lang="en-GB" sz="1400" b="0" dirty="0" err="1"/>
              <a:t>GTAC</a:t>
            </a:r>
            <a:r>
              <a:rPr lang="en-GB" sz="1400" b="0" dirty="0"/>
              <a:t>.</a:t>
            </a:r>
          </a:p>
          <a:p>
            <a:pPr marL="447675" lvl="1" indent="-177800" algn="just">
              <a:buFont typeface="Arial" panose="020B0604020202020204" pitchFamily="34" charset="0"/>
              <a:buChar char="•"/>
            </a:pPr>
            <a:r>
              <a:rPr lang="en-ZA" sz="1400" b="0" dirty="0"/>
              <a:t>The draft Big Data and Cloud Policy was developed however stakeholder consultation was delayed due to the need for incorporation of </a:t>
            </a:r>
            <a:r>
              <a:rPr lang="en-GB" sz="1400" b="0" dirty="0"/>
              <a:t>additional issues into the draft Policy.</a:t>
            </a:r>
          </a:p>
          <a:p>
            <a:pPr marL="447675" lvl="1" indent="-177800" algn="just">
              <a:buFont typeface="Arial" panose="020B0604020202020204" pitchFamily="34" charset="0"/>
              <a:buChar char="•"/>
            </a:pPr>
            <a:r>
              <a:rPr lang="en-GB" sz="1400" b="0" dirty="0"/>
              <a:t>The Framing document for the revision of the Integrated ICT Policy White Paper was delayed as it is to be informed by the Report of the </a:t>
            </a:r>
            <a:r>
              <a:rPr lang="en-GB" sz="1400" b="0" dirty="0" err="1"/>
              <a:t>PC4IR</a:t>
            </a:r>
            <a:r>
              <a:rPr lang="en-GB" sz="1400" b="0" dirty="0"/>
              <a:t> which was released in January 2020. Department in a process of appointing a service provider to assist in expediting the project.</a:t>
            </a:r>
          </a:p>
          <a:p>
            <a:pPr lvl="1" algn="just"/>
            <a:endParaRPr lang="en-ZA" sz="1400" dirty="0"/>
          </a:p>
          <a:p>
            <a:pPr marL="285750" indent="-285750" algn="just">
              <a:buFont typeface="Wingdings" panose="05000000000000000000" pitchFamily="2" charset="2"/>
              <a:buChar char="q"/>
            </a:pPr>
            <a:r>
              <a:rPr lang="en-GB" sz="1400" dirty="0"/>
              <a:t>e-Government Programme for Smart Communities </a:t>
            </a:r>
          </a:p>
          <a:p>
            <a:pPr marL="447675" indent="-177800" algn="just">
              <a:buFont typeface="Arial" panose="020B0604020202020204" pitchFamily="34" charset="0"/>
              <a:buChar char="•"/>
            </a:pPr>
            <a:r>
              <a:rPr lang="en-GB" sz="1400" b="0" dirty="0"/>
              <a:t>The planned Digital transformation Conference was postponed as the Department prioritised the development of a Smart Communities Framework for consultation at the conference with relevant stakeholders</a:t>
            </a:r>
          </a:p>
          <a:p>
            <a:pPr marL="447675" indent="-177800" algn="just">
              <a:buFont typeface="Arial" panose="020B0604020202020204" pitchFamily="34" charset="0"/>
              <a:buChar char="•"/>
            </a:pPr>
            <a:r>
              <a:rPr lang="en-GB" sz="1400" b="0" dirty="0"/>
              <a:t>In terms of establishing Partnerships, the IOT Council signed an Memorandum of Understanding (MoU) with Department. The Department will prioritise signing of the MoU so as to commence implementation.</a:t>
            </a:r>
          </a:p>
          <a:p>
            <a:pPr marL="447675" indent="-177800" algn="just">
              <a:buFont typeface="Arial" panose="020B0604020202020204" pitchFamily="34" charset="0"/>
              <a:buChar char="•"/>
            </a:pPr>
            <a:endParaRPr lang="en-ZA" sz="1400" b="0" dirty="0"/>
          </a:p>
        </p:txBody>
      </p:sp>
    </p:spTree>
    <p:extLst>
      <p:ext uri="{BB962C8B-B14F-4D97-AF65-F5344CB8AC3E}">
        <p14:creationId xmlns:p14="http://schemas.microsoft.com/office/powerpoint/2010/main" xmlns="" val="252511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7</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94345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611769" y="34709"/>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2 &amp; 3 </a:t>
            </a:r>
          </a:p>
          <a:p>
            <a:pPr algn="ctr" eaLnBrk="0" hangingPunct="0">
              <a:spcBef>
                <a:spcPts val="600"/>
              </a:spcBef>
              <a:spcAft>
                <a:spcPts val="600"/>
              </a:spcAft>
              <a:defRPr/>
            </a:pPr>
            <a:r>
              <a:rPr lang="en-US" sz="2000" dirty="0">
                <a:solidFill>
                  <a:srgbClr val="FF0000"/>
                </a:solidFill>
              </a:rPr>
              <a:t>AREARS OF UNDER-ACHIEVEMENT (2)</a:t>
            </a:r>
          </a:p>
        </p:txBody>
      </p:sp>
      <p:sp>
        <p:nvSpPr>
          <p:cNvPr id="12" name="Rectangle 11">
            <a:extLst>
              <a:ext uri="{FF2B5EF4-FFF2-40B4-BE49-F238E27FC236}">
                <a16:creationId xmlns:a16="http://schemas.microsoft.com/office/drawing/2014/main" xmlns="" id="{648E66AE-18F2-4025-BACE-D84190FF5E44}"/>
              </a:ext>
            </a:extLst>
          </p:cNvPr>
          <p:cNvSpPr/>
          <p:nvPr/>
        </p:nvSpPr>
        <p:spPr>
          <a:xfrm>
            <a:off x="83335" y="1307165"/>
            <a:ext cx="8809146" cy="4185761"/>
          </a:xfrm>
          <a:prstGeom prst="rect">
            <a:avLst/>
          </a:prstGeom>
        </p:spPr>
        <p:txBody>
          <a:bodyPr wrap="square">
            <a:spAutoFit/>
          </a:bodyPr>
          <a:lstStyle/>
          <a:p>
            <a:pPr algn="just"/>
            <a:endParaRPr lang="en-ZA" sz="1400" b="0" dirty="0"/>
          </a:p>
          <a:p>
            <a:pPr marL="285750" indent="-285750" algn="just">
              <a:buFont typeface="Wingdings" panose="05000000000000000000" pitchFamily="2" charset="2"/>
              <a:buChar char="q"/>
            </a:pPr>
            <a:r>
              <a:rPr lang="en-ZA" sz="1400" dirty="0"/>
              <a:t>National Digital Skills Strategy</a:t>
            </a:r>
          </a:p>
          <a:p>
            <a:pPr marL="447675" lvl="1" indent="-177800" algn="just">
              <a:buFont typeface="Arial" panose="020B0604020202020204" pitchFamily="34" charset="0"/>
              <a:buChar char="•"/>
            </a:pPr>
            <a:r>
              <a:rPr lang="en-ZA" sz="1400" b="0" dirty="0"/>
              <a:t>The </a:t>
            </a:r>
            <a:r>
              <a:rPr lang="en-ZA" sz="1400" b="0" dirty="0" err="1"/>
              <a:t>NDS</a:t>
            </a:r>
            <a:r>
              <a:rPr lang="en-ZA" sz="1400" b="0" dirty="0"/>
              <a:t> Strategy was consulted with the </a:t>
            </a:r>
            <a:r>
              <a:rPr lang="en-GB" sz="1400" b="0" dirty="0"/>
              <a:t>Government cluster system as planned however it was not gazetted for public consultation as further consultation was required with </a:t>
            </a:r>
            <a:r>
              <a:rPr lang="en-GB" sz="1400" b="0" dirty="0" err="1"/>
              <a:t>NEDLAC</a:t>
            </a:r>
            <a:r>
              <a:rPr lang="en-GB" sz="1400" b="0" dirty="0"/>
              <a:t> and </a:t>
            </a:r>
            <a:r>
              <a:rPr lang="en-GB" sz="1400" b="0" dirty="0" err="1"/>
              <a:t>HRD</a:t>
            </a:r>
            <a:r>
              <a:rPr lang="en-GB" sz="1400" b="0" dirty="0"/>
              <a:t> Council – feedback is still awaited from the </a:t>
            </a:r>
            <a:r>
              <a:rPr lang="en-GB" sz="1400" b="0" dirty="0" err="1"/>
              <a:t>HRD</a:t>
            </a:r>
            <a:r>
              <a:rPr lang="en-GB" sz="1400" b="0" dirty="0"/>
              <a:t> Council.</a:t>
            </a:r>
          </a:p>
          <a:p>
            <a:pPr algn="just"/>
            <a:endParaRPr lang="en-ZA" sz="1400" b="0" dirty="0"/>
          </a:p>
          <a:p>
            <a:pPr marL="285750" indent="-285750" algn="just">
              <a:buFont typeface="Wingdings" panose="05000000000000000000" pitchFamily="2" charset="2"/>
              <a:buChar char="q"/>
            </a:pPr>
            <a:r>
              <a:rPr lang="en-ZA" sz="1400" dirty="0"/>
              <a:t>State IT Company Bill</a:t>
            </a:r>
          </a:p>
          <a:p>
            <a:pPr marL="447675" indent="-177800" algn="just">
              <a:buFont typeface="Arial" panose="020B0604020202020204" pitchFamily="34" charset="0"/>
              <a:buChar char="•"/>
            </a:pPr>
            <a:r>
              <a:rPr lang="en-GB" sz="1400" b="0" dirty="0"/>
              <a:t>State IT Company Bill was not submitted to Cabinet for public consultation approval due to the need for revision and finalisation of the Business Case, which is currently being prioritised.</a:t>
            </a:r>
            <a:endParaRPr lang="en-ZA" sz="1400" b="0" dirty="0"/>
          </a:p>
          <a:p>
            <a:pPr marL="742950" lvl="1" indent="-285750" algn="just">
              <a:buFont typeface="Arial" panose="020B0604020202020204" pitchFamily="34" charset="0"/>
              <a:buChar char="•"/>
            </a:pPr>
            <a:endParaRPr lang="en-ZA" sz="1400" b="0" dirty="0"/>
          </a:p>
          <a:p>
            <a:pPr marL="285750" indent="-285750" algn="just">
              <a:buFont typeface="Wingdings" panose="05000000000000000000" pitchFamily="2" charset="2"/>
              <a:buChar char="q"/>
            </a:pPr>
            <a:r>
              <a:rPr lang="en-ZA" sz="1400" dirty="0"/>
              <a:t>State ICT Infrastructure Company Bill</a:t>
            </a:r>
          </a:p>
          <a:p>
            <a:pPr marL="447675" indent="-177800" algn="just">
              <a:buFont typeface="Arial" panose="020B0604020202020204" pitchFamily="34" charset="0"/>
              <a:buChar char="•"/>
            </a:pPr>
            <a:r>
              <a:rPr lang="en-GB" sz="1400" b="0" dirty="0"/>
              <a:t>State ICT Infrastructure Company Bill was not submitted to Cabinet for public consultation approval due to the need for revision and finalisation of the Business Case, which is currently being prioritised.</a:t>
            </a:r>
            <a:endParaRPr lang="en-ZA" sz="1400" b="0" dirty="0"/>
          </a:p>
          <a:p>
            <a:pPr marL="742950" lvl="1" indent="-285750" algn="just">
              <a:buFont typeface="Arial" panose="020B0604020202020204" pitchFamily="34" charset="0"/>
              <a:buChar char="•"/>
            </a:pPr>
            <a:endParaRPr lang="en-ZA" sz="1400" b="0" dirty="0"/>
          </a:p>
          <a:p>
            <a:pPr marL="285750" indent="-285750" algn="just">
              <a:buFont typeface="Wingdings" panose="05000000000000000000" pitchFamily="2" charset="2"/>
              <a:buChar char="q"/>
            </a:pPr>
            <a:r>
              <a:rPr lang="en-ZA" sz="1400" dirty="0"/>
              <a:t>Broadband roll-out </a:t>
            </a:r>
          </a:p>
          <a:p>
            <a:pPr marL="447675" indent="-177800" algn="just">
              <a:buFont typeface="Arial" panose="020B0604020202020204" pitchFamily="34" charset="0"/>
              <a:buChar char="•"/>
            </a:pPr>
            <a:r>
              <a:rPr lang="en-ZA" sz="1400" b="0" dirty="0"/>
              <a:t>Infrastructure installations to 194 facilities were successfully coordinated however only 89 facilities were connected thus resulting in a shortfall of 11 facilities. Delays were largely due to </a:t>
            </a:r>
            <a:r>
              <a:rPr lang="en-GB" sz="1400" b="0" dirty="0"/>
              <a:t>technical issues such as network configurations between </a:t>
            </a:r>
            <a:r>
              <a:rPr lang="en-GB" sz="1400" b="0" dirty="0" err="1"/>
              <a:t>BBI</a:t>
            </a:r>
            <a:r>
              <a:rPr lang="en-GB" sz="1400" b="0" dirty="0"/>
              <a:t> and SITA, which are in the process of being resolved.</a:t>
            </a:r>
          </a:p>
          <a:p>
            <a:pPr marL="447675" indent="-177800" algn="just">
              <a:buFont typeface="Arial" panose="020B0604020202020204" pitchFamily="34" charset="0"/>
              <a:buChar char="•"/>
            </a:pPr>
            <a:endParaRPr lang="en-ZA" sz="1400" b="0" dirty="0"/>
          </a:p>
        </p:txBody>
      </p:sp>
    </p:spTree>
    <p:extLst>
      <p:ext uri="{BB962C8B-B14F-4D97-AF65-F5344CB8AC3E}">
        <p14:creationId xmlns:p14="http://schemas.microsoft.com/office/powerpoint/2010/main" xmlns="" val="231523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8</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a:t>
            </a:r>
            <a:r>
              <a:rPr lang="en-US" sz="2200" dirty="0">
                <a:solidFill>
                  <a:srgbClr val="FF0000"/>
                </a:solidFill>
              </a:rPr>
              <a:t>(1)</a:t>
            </a:r>
            <a:endParaRPr lang="en-US" sz="22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041741396"/>
              </p:ext>
            </p:extLst>
          </p:nvPr>
        </p:nvGraphicFramePr>
        <p:xfrm>
          <a:off x="116458" y="1084536"/>
          <a:ext cx="8911084" cy="5188178"/>
        </p:xfrm>
        <a:graphic>
          <a:graphicData uri="http://schemas.openxmlformats.org/drawingml/2006/table">
            <a:tbl>
              <a:tblPr firstRow="1" bandRow="1">
                <a:tableStyleId>{5C22544A-7EE6-4342-B048-85BDC9FD1C3A}</a:tableStyleId>
              </a:tblPr>
              <a:tblGrid>
                <a:gridCol w="1191549">
                  <a:extLst>
                    <a:ext uri="{9D8B030D-6E8A-4147-A177-3AD203B41FA5}">
                      <a16:colId xmlns:a16="http://schemas.microsoft.com/office/drawing/2014/main" xmlns="" val="20000"/>
                    </a:ext>
                  </a:extLst>
                </a:gridCol>
                <a:gridCol w="3119977">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215182">
                  <a:extLst>
                    <a:ext uri="{9D8B030D-6E8A-4147-A177-3AD203B41FA5}">
                      <a16:colId xmlns:a16="http://schemas.microsoft.com/office/drawing/2014/main" xmlns="" val="20004"/>
                    </a:ext>
                  </a:extLst>
                </a:gridCol>
              </a:tblGrid>
              <a:tr h="362305">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provide strategic leadership, management and support service to the department.</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0">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Optimally functional Department and SOEs that effectively deliver on their respective mandates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43146">
                <a:tc gridSpan="5">
                  <a:txBody>
                    <a:bodyPr/>
                    <a:lstStyle/>
                    <a:p>
                      <a:pPr algn="l"/>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Strat. Objective: Create a high performing organisation to enable achievement of the Department’s mandate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09509">
                <a:tc>
                  <a:txBody>
                    <a:bodyPr/>
                    <a:lstStyle/>
                    <a:p>
                      <a:pPr algn="l"/>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l"/>
                      <a:r>
                        <a:rPr lang="en-ZA" sz="1200" b="1" dirty="0">
                          <a:solidFill>
                            <a:schemeClr val="tx1"/>
                          </a:solidFill>
                          <a:latin typeface="Arial" panose="020B0604020202020204" pitchFamily="34" charset="0"/>
                          <a:cs typeface="Arial" panose="020B0604020202020204" pitchFamily="34" charset="0"/>
                        </a:rPr>
                        <a:t>Status</a:t>
                      </a:r>
                    </a:p>
                  </a:txBody>
                  <a:tcPr>
                    <a:solidFill>
                      <a:srgbClr val="ECFCFE"/>
                    </a:solidFill>
                  </a:tcPr>
                </a:tc>
                <a:tc>
                  <a:txBody>
                    <a:bodyPr/>
                    <a:lstStyle/>
                    <a:p>
                      <a:pPr algn="l"/>
                      <a:r>
                        <a:rPr lang="en-ZA" sz="1200" b="1" dirty="0">
                          <a:solidFill>
                            <a:schemeClr val="tx1"/>
                          </a:solidFill>
                          <a:latin typeface="Arial" panose="020B0604020202020204" pitchFamily="34" charset="0"/>
                          <a:cs typeface="Arial" panose="020B0604020202020204" pitchFamily="34" charset="0"/>
                        </a:rPr>
                        <a:t>Explanation of Variance</a:t>
                      </a:r>
                    </a:p>
                  </a:txBody>
                  <a:tcPr/>
                </a:tc>
                <a:extLst>
                  <a:ext uri="{0D108BD9-81ED-4DB2-BD59-A6C34878D82A}">
                    <a16:rowId xmlns:a16="http://schemas.microsoft.com/office/drawing/2014/main" xmlns="" val="1271961993"/>
                  </a:ext>
                </a:extLst>
              </a:tr>
              <a:tr h="923634">
                <a:tc rowSpan="2">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Departmental Budget and Procurement Plan developed and monitored, according to Departmental priorities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 Implementation of the approved 2019/20 Departmental Budget monitored</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a:t>
                      </a:r>
                      <a:r>
                        <a:rPr lang="en-ZA" sz="1200" b="0" baseline="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Implementation of the approved 2019/20 Procurement Plan, focusing on enhancing industry transformation and youth economic inclusion monitored.</a:t>
                      </a: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txBody>
                  <a:tcPr marL="25400" marR="25400" marT="25400" marB="25400"/>
                </a:tc>
                <a:tc rowSpan="2">
                  <a:txBody>
                    <a:bodyPr/>
                    <a:lstStyle/>
                    <a:p>
                      <a:pPr marL="171450" indent="-171450">
                        <a:lnSpc>
                          <a:spcPct val="107000"/>
                        </a:lnSpc>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Approved 2019/20 Departmental Budget and Procurement Plan</a:t>
                      </a:r>
                      <a:r>
                        <a:rPr lang="en-ZA" sz="1200" baseline="0" dirty="0">
                          <a:effectLst/>
                          <a:latin typeface="Arial" panose="020B0604020202020204" pitchFamily="34" charset="0"/>
                          <a:ea typeface="Calibri" panose="020F0502020204030204" pitchFamily="34" charset="0"/>
                          <a:cs typeface="Arial" panose="020B0604020202020204" pitchFamily="34" charset="0"/>
                        </a:rPr>
                        <a:t> were </a:t>
                      </a:r>
                      <a:r>
                        <a:rPr lang="en-ZA" sz="1200" dirty="0">
                          <a:effectLst/>
                          <a:latin typeface="Arial" panose="020B0604020202020204" pitchFamily="34" charset="0"/>
                          <a:ea typeface="Calibri" panose="020F0502020204030204" pitchFamily="34" charset="0"/>
                          <a:cs typeface="Arial" panose="020B0604020202020204" pitchFamily="34" charset="0"/>
                        </a:rPr>
                        <a:t>monitored.</a:t>
                      </a:r>
                    </a:p>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First  and Second drafts of ENE Chapter and database were developed in line with draft APP Priorities, and submitted to National Treasury.</a:t>
                      </a:r>
                    </a:p>
                  </a:txBody>
                  <a:tcPr marL="25400" marR="25400" marT="25400" marB="25400"/>
                </a:tc>
                <a:tc rowSpan="2">
                  <a:txBody>
                    <a:bodyPr/>
                    <a:lstStyle/>
                    <a:p>
                      <a:pPr algn="ctr"/>
                      <a:r>
                        <a:rPr lang="en-ZA" sz="1200" dirty="0">
                          <a:latin typeface="Arial" panose="020B0604020202020204" pitchFamily="34" charset="0"/>
                          <a:cs typeface="Arial" panose="020B0604020202020204" pitchFamily="34" charset="0"/>
                        </a:rPr>
                        <a:t>Achieved</a:t>
                      </a:r>
                      <a:endParaRPr lang="en-ZA" sz="1200" dirty="0">
                        <a:solidFill>
                          <a:schemeClr val="tx1"/>
                        </a:solidFill>
                        <a:latin typeface="Arial" panose="020B0604020202020204" pitchFamily="34" charset="0"/>
                        <a:cs typeface="Arial" panose="020B0604020202020204" pitchFamily="34" charset="0"/>
                      </a:endParaRPr>
                    </a:p>
                  </a:txBody>
                  <a:tcPr>
                    <a:solidFill>
                      <a:srgbClr val="00FF00"/>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279608">
                <a:tc v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200" b="1"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 Implementation of the approved 2019/20 Departmental Budget monitored</a:t>
                      </a:r>
                    </a:p>
                    <a:p>
                      <a:pPr>
                        <a:lnSpc>
                          <a:spcPct val="107000"/>
                        </a:lnSpc>
                        <a:spcAft>
                          <a:spcPts val="0"/>
                        </a:spcAft>
                      </a:pPr>
                      <a:r>
                        <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a:t>
                      </a:r>
                      <a:r>
                        <a:rPr lang="en-ZA" sz="1200" b="0" baseline="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Implementation of the approved 2019/20 Procurement Plan, focusing on enhancing industry transformation and youth economic inclusion monitored</a:t>
                      </a:r>
                    </a:p>
                    <a:p>
                      <a:pPr>
                        <a:lnSpc>
                          <a:spcPct val="107000"/>
                        </a:lnSpc>
                        <a:spcAft>
                          <a:spcPts val="0"/>
                        </a:spcAft>
                      </a:pPr>
                      <a:r>
                        <a:rPr lang="en-ZA" sz="1200" b="0" baseline="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 First and Second drafts of ENE Chapter and database developed, in line with draft APP Priorities, and submitted to National Treasury</a:t>
                      </a:r>
                      <a:endParaRPr lang="en-ZA" sz="1200" b="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txBody>
                  <a:tcPr marL="25400" marR="25400" marT="25400" marB="25400"/>
                </a:tc>
                <a:tc vMerge="1">
                  <a:txBody>
                    <a:bodyPr/>
                    <a:lstStyle/>
                    <a:p>
                      <a:pPr marL="171450" indent="-171450" algn="l" defTabSz="914400" rtl="0" eaLnBrk="1" latinLnBrk="0" hangingPunct="1">
                        <a:lnSpc>
                          <a:spcPct val="107000"/>
                        </a:lnSpc>
                        <a:spcAft>
                          <a:spcPts val="0"/>
                        </a:spcAft>
                        <a:buFont typeface="Arial" panose="020B0604020202020204" pitchFamily="34" charset="0"/>
                        <a:buChar char="•"/>
                      </a:pPr>
                      <a:endPar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solidFill>
                          <a:schemeClr val="tx1"/>
                        </a:solidFill>
                        <a:latin typeface="Arial" panose="020B0604020202020204" pitchFamily="34" charset="0"/>
                        <a:cs typeface="Arial" panose="020B0604020202020204" pitchFamily="34" charset="0"/>
                      </a:endParaRPr>
                    </a:p>
                  </a:txBody>
                  <a:tcPr>
                    <a:solidFill>
                      <a:srgbClr val="00FF00"/>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4315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9</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(2) </a:t>
            </a:r>
          </a:p>
        </p:txBody>
      </p:sp>
      <p:graphicFrame>
        <p:nvGraphicFramePr>
          <p:cNvPr id="15" name="Table 14"/>
          <p:cNvGraphicFramePr>
            <a:graphicFrameLocks noGrp="1"/>
          </p:cNvGraphicFramePr>
          <p:nvPr>
            <p:extLst>
              <p:ext uri="{D42A27DB-BD31-4B8C-83A1-F6EECF244321}">
                <p14:modId xmlns:p14="http://schemas.microsoft.com/office/powerpoint/2010/main" xmlns="" val="4028710243"/>
              </p:ext>
            </p:extLst>
          </p:nvPr>
        </p:nvGraphicFramePr>
        <p:xfrm>
          <a:off x="113638" y="1052737"/>
          <a:ext cx="8922859" cy="5449494"/>
        </p:xfrm>
        <a:graphic>
          <a:graphicData uri="http://schemas.openxmlformats.org/drawingml/2006/table">
            <a:tbl>
              <a:tblPr firstRow="1" bandRow="1">
                <a:tableStyleId>{5C22544A-7EE6-4342-B048-85BDC9FD1C3A}</a:tableStyleId>
              </a:tblPr>
              <a:tblGrid>
                <a:gridCol w="1306184">
                  <a:extLst>
                    <a:ext uri="{9D8B030D-6E8A-4147-A177-3AD203B41FA5}">
                      <a16:colId xmlns:a16="http://schemas.microsoft.com/office/drawing/2014/main" xmlns="" val="20000"/>
                    </a:ext>
                  </a:extLst>
                </a:gridCol>
                <a:gridCol w="2406058">
                  <a:extLst>
                    <a:ext uri="{9D8B030D-6E8A-4147-A177-3AD203B41FA5}">
                      <a16:colId xmlns:a16="http://schemas.microsoft.com/office/drawing/2014/main" xmlns="" val="20001"/>
                    </a:ext>
                  </a:extLst>
                </a:gridCol>
                <a:gridCol w="3194392">
                  <a:extLst>
                    <a:ext uri="{9D8B030D-6E8A-4147-A177-3AD203B41FA5}">
                      <a16:colId xmlns:a16="http://schemas.microsoft.com/office/drawing/2014/main" xmlns="" val="933402251"/>
                    </a:ext>
                  </a:extLst>
                </a:gridCol>
                <a:gridCol w="936104">
                  <a:extLst>
                    <a:ext uri="{9D8B030D-6E8A-4147-A177-3AD203B41FA5}">
                      <a16:colId xmlns:a16="http://schemas.microsoft.com/office/drawing/2014/main" xmlns="" val="20003"/>
                    </a:ext>
                  </a:extLst>
                </a:gridCol>
                <a:gridCol w="1080121">
                  <a:extLst>
                    <a:ext uri="{9D8B030D-6E8A-4147-A177-3AD203B41FA5}">
                      <a16:colId xmlns:a16="http://schemas.microsoft.com/office/drawing/2014/main" xmlns="" val="20004"/>
                    </a:ext>
                  </a:extLst>
                </a:gridCol>
              </a:tblGrid>
              <a:tr h="269144">
                <a:tc gridSpan="5">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provide strategic leadership, management and support service to the department.</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35098271"/>
                  </a:ext>
                </a:extLst>
              </a:tr>
              <a:tr h="269144">
                <a:tc gridSpan="5">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Optimally functional Department and SOEs that effectively deliver on their respective mandates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002851524"/>
                  </a:ext>
                </a:extLst>
              </a:tr>
              <a:tr h="269144">
                <a:tc gridSpan="5">
                  <a:txBody>
                    <a:bodyPr/>
                    <a:lstStyle/>
                    <a:p>
                      <a:pPr algn="l"/>
                      <a:r>
                        <a:rPr lang="en-ZA" sz="1200" b="1" i="0" u="none" strike="noStrike" kern="1200" baseline="0" dirty="0">
                          <a:solidFill>
                            <a:schemeClr val="dk1"/>
                          </a:solidFill>
                          <a:latin typeface="Arial" panose="020B0604020202020204" pitchFamily="34" charset="0"/>
                          <a:ea typeface="+mn-ea"/>
                          <a:cs typeface="Arial" panose="020B0604020202020204" pitchFamily="34" charset="0"/>
                        </a:rPr>
                        <a:t>Strat. Objective: Create a high performing organisation to enable achievement of the Department’s mandate </a:t>
                      </a:r>
                      <a:endParaRPr lang="en-ZA" sz="12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901888383"/>
                  </a:ext>
                </a:extLst>
              </a:tr>
              <a:tr h="496419">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nchor="ct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nchor="ctr"/>
                </a:tc>
                <a:extLst>
                  <a:ext uri="{0D108BD9-81ED-4DB2-BD59-A6C34878D82A}">
                    <a16:rowId xmlns:a16="http://schemas.microsoft.com/office/drawing/2014/main" xmlns="" val="10000"/>
                  </a:ext>
                </a:extLst>
              </a:tr>
              <a:tr h="1920980">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Strategic Risk Assessments conducted and Risk Register updated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Q2:Quarterly progress report on risk mitigation developed</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 </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 Quarterly progress report on risk mitigation developed.</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 Quarterly progress report on risk mitigation developed</a:t>
                      </a:r>
                    </a:p>
                  </a:txBody>
                  <a:tcPr/>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Arial Narrow" panose="020B0606020202030204" pitchFamily="34" charset="0"/>
                          <a:cs typeface="Arial" panose="020B0604020202020204" pitchFamily="34" charset="0"/>
                        </a:rPr>
                        <a:t>Strategic Risk identifications were conducted throughout the Key Focus Areas during the Strategic Planning Process and Quarterly progress reports on implementation of risk mitigation were developed and presented to the relevant Governance Structures.</a:t>
                      </a:r>
                    </a:p>
                  </a:txBody>
                  <a:tcPr marL="25400" marR="25400" marT="25400" marB="25400"/>
                </a:tc>
                <a:tc>
                  <a:txBody>
                    <a:bodyPr/>
                    <a:lstStyle/>
                    <a:p>
                      <a:pPr algn="ctr"/>
                      <a:r>
                        <a:rPr lang="en-ZA" sz="12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784674">
                <a:tc>
                  <a:txBody>
                    <a:bodyPr/>
                    <a:lstStyle/>
                    <a:p>
                      <a:pPr>
                        <a:lnSpc>
                          <a:spcPct val="107000"/>
                        </a:lnSpc>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One additional identified DTPS business process digitised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 No target </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 User acceptance testing and customisation conducted</a:t>
                      </a:r>
                    </a:p>
                  </a:txBody>
                  <a:tcPr marL="25400" marR="25400" marT="25400" marB="25400"/>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User acceptance testing and customisation conducted successfully</a:t>
                      </a:r>
                    </a:p>
                  </a:txBody>
                  <a:tcPr marL="25400" marR="25400" marT="25400" marB="25400"/>
                </a:tc>
                <a:tc>
                  <a:txBody>
                    <a:bodyPr/>
                    <a:lstStyle/>
                    <a:p>
                      <a:pPr algn="ctr"/>
                      <a:r>
                        <a:rPr lang="en-ZA" sz="12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389667">
                <a:tc>
                  <a:txBody>
                    <a:bodyPr/>
                    <a:lstStyle/>
                    <a:p>
                      <a:pPr marL="0" algn="l" defTabSz="914400" rtl="0" eaLnBrk="1" latinLnBrk="0" hangingPunct="1">
                        <a:lnSpc>
                          <a:spcPct val="107000"/>
                        </a:lnSpc>
                        <a:spcAft>
                          <a:spcPts val="0"/>
                        </a:spcAft>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Implementation of approved Workplace Skills Plan in line with DTPS mandate facilitated</a:t>
                      </a:r>
                    </a:p>
                  </a:txBody>
                  <a:tcPr marL="25400" marR="25400" marT="25400" marB="25400"/>
                </a:tc>
                <a:tc>
                  <a:txBody>
                    <a:bodyPr/>
                    <a:lstStyle/>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Q2:</a:t>
                      </a: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1st Quarter Branch Training Implementation Reports developed</a:t>
                      </a:r>
                    </a:p>
                    <a:p>
                      <a:pPr>
                        <a:lnSpc>
                          <a:spcPct val="107000"/>
                        </a:lnSpc>
                        <a:spcAft>
                          <a:spcPts val="0"/>
                        </a:spcAft>
                      </a:pPr>
                      <a:endPar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pPr>
                        <a:lnSpc>
                          <a:spcPct val="107000"/>
                        </a:lnSpc>
                        <a:spcAft>
                          <a:spcPts val="0"/>
                        </a:spcAft>
                      </a:pPr>
                      <a:r>
                        <a:rPr lang="en-ZA" sz="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Q3 2nd Quarter Branch Training Implementation Reports developed</a:t>
                      </a:r>
                    </a:p>
                  </a:txBody>
                  <a:tcPr marL="25400" marR="25400" marT="25400" marB="25400"/>
                </a:tc>
                <a:tc>
                  <a:txBody>
                    <a:bodyPr/>
                    <a:lstStyle/>
                    <a:p>
                      <a:pPr marL="171450" indent="-171450" algn="l" defTabSz="914400" rtl="0" eaLnBrk="1" latinLnBrk="0" hangingPunct="1">
                        <a:lnSpc>
                          <a:spcPct val="107000"/>
                        </a:lnSpc>
                        <a:spcAft>
                          <a:spcPts val="0"/>
                        </a:spcAft>
                        <a:buFont typeface="Arial" panose="020B0604020202020204" pitchFamily="34" charset="0"/>
                        <a:buChar char="•"/>
                      </a:pP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Quarterly Branch Training Implementation Reports were developed and submitted to relevant stakeholders.</a:t>
                      </a:r>
                    </a:p>
                  </a:txBody>
                  <a:tcPr marL="25400" marR="25400" marT="25400" marB="25400"/>
                </a:tc>
                <a:tc>
                  <a:txBody>
                    <a:bodyPr/>
                    <a:lstStyle/>
                    <a:p>
                      <a:pPr algn="ctr"/>
                      <a:r>
                        <a:rPr lang="en-ZA" sz="12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N/A</a:t>
                      </a:r>
                      <a:endParaRPr lang="en-ZA" sz="12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378179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24349</TotalTime>
  <Words>4906</Words>
  <Application>Microsoft Office PowerPoint</Application>
  <PresentationFormat>On-screen Show (4:3)</PresentationFormat>
  <Paragraphs>584</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Default Design</vt:lpstr>
      <vt:lpstr>Macro-Enabled Worksheet</vt:lpstr>
      <vt:lpstr>Worksheet</vt:lpstr>
      <vt:lpstr> PRESENTATION TO THE PORTFOLIO COMMITTEE ON COMMUNICATIONS  PRESENTATION OF PERFORMANCE FOR QUARTER 2 &amp; 3 OF THE 2019/20 FINANCIAL YEAR       11 February 2020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PUMZA</cp:lastModifiedBy>
  <cp:revision>871</cp:revision>
  <cp:lastPrinted>2020-01-29T11:06:31Z</cp:lastPrinted>
  <dcterms:created xsi:type="dcterms:W3CDTF">2006-03-29T18:40:00Z</dcterms:created>
  <dcterms:modified xsi:type="dcterms:W3CDTF">2020-02-20T08:18:12Z</dcterms:modified>
</cp:coreProperties>
</file>