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  <p:sldMasterId id="2147483699" r:id="rId5"/>
    <p:sldMasterId id="2147483711" r:id="rId6"/>
  </p:sldMasterIdLst>
  <p:handoutMasterIdLst>
    <p:handoutMasterId r:id="rId32"/>
  </p:handoutMasterIdLst>
  <p:sldIdLst>
    <p:sldId id="290" r:id="rId7"/>
    <p:sldId id="291" r:id="rId8"/>
    <p:sldId id="292" r:id="rId9"/>
    <p:sldId id="294" r:id="rId10"/>
    <p:sldId id="300" r:id="rId11"/>
    <p:sldId id="316" r:id="rId12"/>
    <p:sldId id="296" r:id="rId13"/>
    <p:sldId id="297" r:id="rId14"/>
    <p:sldId id="298" r:id="rId15"/>
    <p:sldId id="302" r:id="rId16"/>
    <p:sldId id="299" r:id="rId17"/>
    <p:sldId id="303" r:id="rId18"/>
    <p:sldId id="309" r:id="rId19"/>
    <p:sldId id="310" r:id="rId20"/>
    <p:sldId id="304" r:id="rId21"/>
    <p:sldId id="313" r:id="rId22"/>
    <p:sldId id="314" r:id="rId23"/>
    <p:sldId id="321" r:id="rId24"/>
    <p:sldId id="305" r:id="rId25"/>
    <p:sldId id="315" r:id="rId26"/>
    <p:sldId id="317" r:id="rId27"/>
    <p:sldId id="319" r:id="rId28"/>
    <p:sldId id="320" r:id="rId29"/>
    <p:sldId id="311" r:id="rId30"/>
    <p:sldId id="258" r:id="rId3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4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5E56E-886A-4A2E-85B7-EDB98FDCD649}" type="datetimeFigureOut">
              <a:rPr lang="en-ZA" smtClean="0"/>
              <a:pPr/>
              <a:t>2020/02/19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48C4B-FFB9-44C2-914D-FB15F3C03ED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616771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454420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2020/02/19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45924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2020/02/19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10363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730141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183330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28877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16956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399815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0AE55-7E06-4976-960B-3D98813CB3CF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20823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F2394D-8782-4B4E-B2F6-7A0C720FB79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2031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F2394D-8782-4B4E-B2F6-7A0C720FB79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0128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0214401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F2394D-8782-4B4E-B2F6-7A0C720FB79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1830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F2394D-8782-4B4E-B2F6-7A0C720FB79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85439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F2394D-8782-4B4E-B2F6-7A0C720FB79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98781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464344" y="428625"/>
            <a:ext cx="3571875" cy="1303734"/>
          </a:xfrm>
          <a:prstGeom prst="rect">
            <a:avLst/>
          </a:prstGeom>
        </p:spPr>
        <p:txBody>
          <a:bodyPr/>
          <a:lstStyle/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3164" cap="all" spc="506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464344" y="1982391"/>
            <a:ext cx="3571875" cy="4259461"/>
          </a:xfrm>
          <a:prstGeom prst="rect">
            <a:avLst/>
          </a:prstGeom>
        </p:spPr>
        <p:txBody>
          <a:bodyPr/>
          <a:lstStyle>
            <a:lvl1pPr marL="276810" indent="-276810">
              <a:spcBef>
                <a:spcPts val="2250"/>
              </a:spcBef>
              <a:defRPr sz="2109"/>
            </a:lvl1pPr>
            <a:lvl2pPr marL="553621" indent="-276810">
              <a:spcBef>
                <a:spcPts val="2250"/>
              </a:spcBef>
              <a:defRPr sz="2109"/>
            </a:lvl2pPr>
            <a:lvl3pPr marL="830431" indent="-276810">
              <a:spcBef>
                <a:spcPts val="2250"/>
              </a:spcBef>
              <a:defRPr sz="2109"/>
            </a:lvl3pPr>
            <a:lvl4pPr marL="1107242" indent="-276810">
              <a:spcBef>
                <a:spcPts val="2250"/>
              </a:spcBef>
              <a:defRPr sz="2109"/>
            </a:lvl4pPr>
            <a:lvl5pPr marL="1384052" indent="-276810">
              <a:spcBef>
                <a:spcPts val="2250"/>
              </a:spcBef>
              <a:defRPr sz="2109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xmlns="" val="843685806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962065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8106456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085961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4234278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8279798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0AE55-7E06-4976-960B-3D98813CB3CF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349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070741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F2394D-8782-4B4E-B2F6-7A0C720FB79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25910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F2394D-8782-4B4E-B2F6-7A0C720FB79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3377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F2394D-8782-4B4E-B2F6-7A0C720FB79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50345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F2394D-8782-4B4E-B2F6-7A0C720FB79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54373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F2394D-8782-4B4E-B2F6-7A0C720FB79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36659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464344" y="428625"/>
            <a:ext cx="3571875" cy="1303734"/>
          </a:xfrm>
          <a:prstGeom prst="rect">
            <a:avLst/>
          </a:prstGeom>
        </p:spPr>
        <p:txBody>
          <a:bodyPr/>
          <a:lstStyle/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3164" cap="all" spc="506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464344" y="1982391"/>
            <a:ext cx="3571875" cy="4259461"/>
          </a:xfrm>
          <a:prstGeom prst="rect">
            <a:avLst/>
          </a:prstGeom>
        </p:spPr>
        <p:txBody>
          <a:bodyPr/>
          <a:lstStyle>
            <a:lvl1pPr marL="276810" indent="-276810">
              <a:spcBef>
                <a:spcPts val="2250"/>
              </a:spcBef>
              <a:defRPr sz="2109"/>
            </a:lvl1pPr>
            <a:lvl2pPr marL="553621" indent="-276810">
              <a:spcBef>
                <a:spcPts val="2250"/>
              </a:spcBef>
              <a:defRPr sz="2109"/>
            </a:lvl2pPr>
            <a:lvl3pPr marL="830431" indent="-276810">
              <a:spcBef>
                <a:spcPts val="2250"/>
              </a:spcBef>
              <a:defRPr sz="2109"/>
            </a:lvl3pPr>
            <a:lvl4pPr marL="1107242" indent="-276810">
              <a:spcBef>
                <a:spcPts val="2250"/>
              </a:spcBef>
              <a:defRPr sz="2109"/>
            </a:lvl4pPr>
            <a:lvl5pPr marL="1384052" indent="-276810">
              <a:spcBef>
                <a:spcPts val="2250"/>
              </a:spcBef>
              <a:defRPr sz="2109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xmlns="" val="3418778481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8175499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2890212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78834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20252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13514707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1125103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0AE55-7E06-4976-960B-3D98813CB3CF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40415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F2394D-8782-4B4E-B2F6-7A0C720FB79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87403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F2394D-8782-4B4E-B2F6-7A0C720FB79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31722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F2394D-8782-4B4E-B2F6-7A0C720FB79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78071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F2394D-8782-4B4E-B2F6-7A0C720FB79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103854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F2394D-8782-4B4E-B2F6-7A0C720FB79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77726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464344" y="428625"/>
            <a:ext cx="3571875" cy="1303734"/>
          </a:xfrm>
          <a:prstGeom prst="rect">
            <a:avLst/>
          </a:prstGeom>
        </p:spPr>
        <p:txBody>
          <a:bodyPr/>
          <a:lstStyle/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3164" cap="all" spc="506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464344" y="1982391"/>
            <a:ext cx="3571875" cy="4259461"/>
          </a:xfrm>
          <a:prstGeom prst="rect">
            <a:avLst/>
          </a:prstGeom>
        </p:spPr>
        <p:txBody>
          <a:bodyPr/>
          <a:lstStyle>
            <a:lvl1pPr marL="276810" indent="-276810">
              <a:spcBef>
                <a:spcPts val="2250"/>
              </a:spcBef>
              <a:defRPr sz="2109"/>
            </a:lvl1pPr>
            <a:lvl2pPr marL="553621" indent="-276810">
              <a:spcBef>
                <a:spcPts val="2250"/>
              </a:spcBef>
              <a:defRPr sz="2109"/>
            </a:lvl2pPr>
            <a:lvl3pPr marL="830431" indent="-276810">
              <a:spcBef>
                <a:spcPts val="2250"/>
              </a:spcBef>
              <a:defRPr sz="2109"/>
            </a:lvl3pPr>
            <a:lvl4pPr marL="1107242" indent="-276810">
              <a:spcBef>
                <a:spcPts val="2250"/>
              </a:spcBef>
              <a:defRPr sz="2109"/>
            </a:lvl4pPr>
            <a:lvl5pPr marL="1384052" indent="-276810">
              <a:spcBef>
                <a:spcPts val="2250"/>
              </a:spcBef>
              <a:defRPr sz="2109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xmlns="" val="127932319"/>
      </p:ext>
    </p:extLst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7271469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29616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4637915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998137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9921163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281907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0AE55-7E06-4976-960B-3D98813CB3CF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514834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F2394D-8782-4B4E-B2F6-7A0C720FB79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42429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F2394D-8782-4B4E-B2F6-7A0C720FB79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64545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F2394D-8782-4B4E-B2F6-7A0C720FB79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931803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F2394D-8782-4B4E-B2F6-7A0C720FB79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647475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F2394D-8782-4B4E-B2F6-7A0C720FB79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715165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52860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2020/02/19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1748984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8389329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2323075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43148142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9675540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0AE55-7E06-4976-960B-3D98813CB3CF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712239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F2394D-8782-4B4E-B2F6-7A0C720FB79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823221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F2394D-8782-4B4E-B2F6-7A0C720FB79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646352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F2394D-8782-4B4E-B2F6-7A0C720FB79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819750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F2394D-8782-4B4E-B2F6-7A0C720FB79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663410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F2394D-8782-4B4E-B2F6-7A0C720FB79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9622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2020/02/19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2492188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464344" y="428625"/>
            <a:ext cx="3571875" cy="1303734"/>
          </a:xfrm>
          <a:prstGeom prst="rect">
            <a:avLst/>
          </a:prstGeom>
        </p:spPr>
        <p:txBody>
          <a:bodyPr/>
          <a:lstStyle/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3164" cap="all" spc="506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464344" y="1982391"/>
            <a:ext cx="3571875" cy="4259461"/>
          </a:xfrm>
          <a:prstGeom prst="rect">
            <a:avLst/>
          </a:prstGeom>
        </p:spPr>
        <p:txBody>
          <a:bodyPr/>
          <a:lstStyle>
            <a:lvl1pPr marL="276810" indent="-276810">
              <a:spcBef>
                <a:spcPts val="2250"/>
              </a:spcBef>
              <a:defRPr sz="2109"/>
            </a:lvl1pPr>
            <a:lvl2pPr marL="553621" indent="-276810">
              <a:spcBef>
                <a:spcPts val="2250"/>
              </a:spcBef>
              <a:defRPr sz="2109"/>
            </a:lvl2pPr>
            <a:lvl3pPr marL="830431" indent="-276810">
              <a:spcBef>
                <a:spcPts val="2250"/>
              </a:spcBef>
              <a:defRPr sz="2109"/>
            </a:lvl3pPr>
            <a:lvl4pPr marL="1107242" indent="-276810">
              <a:spcBef>
                <a:spcPts val="2250"/>
              </a:spcBef>
              <a:defRPr sz="2109"/>
            </a:lvl4pPr>
            <a:lvl5pPr marL="1384052" indent="-276810">
              <a:spcBef>
                <a:spcPts val="2250"/>
              </a:spcBef>
              <a:defRPr sz="2109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xmlns="" val="419760329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2020/02/19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02503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2020/02/19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91527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91D56-F3D6-4C57-902C-021CF4EA8EF7}" type="datetimeFigureOut">
              <a:rPr lang="en-ZA" smtClean="0"/>
              <a:pPr/>
              <a:t>2020/02/19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810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F2394D-8782-4B4E-B2F6-7A0C720FB79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093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F2394D-8782-4B4E-B2F6-7A0C720FB79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377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F2394D-8782-4B4E-B2F6-7A0C720FB79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345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F2394D-8782-4B4E-B2F6-7A0C720FB79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308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2-107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F2394D-8782-4B4E-B2F6-7A0C720FB79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643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08720"/>
            <a:ext cx="9144000" cy="2736304"/>
          </a:xfrm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en-ZA" b="1" dirty="0"/>
              <a:t/>
            </a:r>
            <a:br>
              <a:rPr lang="en-ZA" b="1" dirty="0"/>
            </a:br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b="1" dirty="0"/>
              <a:t/>
            </a:r>
            <a:br>
              <a:rPr lang="en-ZA" b="1" dirty="0"/>
            </a:br>
            <a:r>
              <a:rPr lang="en-GB" sz="4900" b="1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Report on the processing of the SAHRC Report on the State of Mental Health in South Africa</a:t>
            </a:r>
            <a:r>
              <a:rPr lang="en-ZA" sz="6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ZA" sz="6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en-ZA" sz="53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ZA" sz="53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en-ZA" sz="53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5" y="3789040"/>
            <a:ext cx="9144000" cy="1656184"/>
          </a:xfrm>
        </p:spPr>
        <p:txBody>
          <a:bodyPr>
            <a:noAutofit/>
          </a:bodyPr>
          <a:lstStyle/>
          <a:p>
            <a:r>
              <a:rPr lang="en-ZA" sz="23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Presentation to the </a:t>
            </a:r>
            <a:r>
              <a:rPr lang="en-ZA" sz="23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Portfolio </a:t>
            </a:r>
            <a:r>
              <a:rPr lang="en-ZA" sz="23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Committee on Basic Education</a:t>
            </a:r>
          </a:p>
          <a:p>
            <a:r>
              <a:rPr lang="en-ZA" sz="23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18 February 2020</a:t>
            </a:r>
            <a:endParaRPr lang="en-ZA" sz="23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ZA" sz="23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Presenter: Mr HM Mweli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21288"/>
            <a:ext cx="1691680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8663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628800"/>
            <a:ext cx="8941095" cy="2736304"/>
          </a:xfrm>
        </p:spPr>
        <p:txBody>
          <a:bodyPr>
            <a:noAutofit/>
          </a:bodyPr>
          <a:lstStyle/>
          <a:p>
            <a:r>
              <a:rPr lang="en-ZA" sz="4800" b="1" cap="small" dirty="0" smtClean="0">
                <a:solidFill>
                  <a:srgbClr val="741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Processing The Recommendations </a:t>
            </a:r>
            <a:r>
              <a:rPr lang="en-ZA" sz="4800" b="1" cap="small" dirty="0">
                <a:solidFill>
                  <a:srgbClr val="741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Of The SAHRC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xmlns="" id="{ED42647A-8FAD-4D34-B007-AF371067B02B}"/>
              </a:ext>
            </a:extLst>
          </p:cNvPr>
          <p:cNvSpPr txBox="1">
            <a:spLocks/>
          </p:cNvSpPr>
          <p:nvPr/>
        </p:nvSpPr>
        <p:spPr>
          <a:xfrm>
            <a:off x="5652120" y="6309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7EF771-2B50-4573-84B4-5C96B4F32DD9}" type="slidenum">
              <a:rPr kumimoji="0" lang="en-ZA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21288"/>
            <a:ext cx="1691680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6318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60" y="26229"/>
            <a:ext cx="9144000" cy="882461"/>
          </a:xfrm>
        </p:spPr>
        <p:txBody>
          <a:bodyPr>
            <a:noAutofit/>
          </a:bodyPr>
          <a:lstStyle/>
          <a:p>
            <a:r>
              <a:rPr lang="en-ZA" sz="4000" b="1" cap="small" dirty="0" smtClean="0">
                <a:solidFill>
                  <a:srgbClr val="741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Stigma Reduction &amp; Awareness Raising</a:t>
            </a:r>
            <a:endParaRPr lang="en-ZA" sz="4000" b="1" cap="small" dirty="0">
              <a:solidFill>
                <a:srgbClr val="741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972" y="692696"/>
            <a:ext cx="8784976" cy="54006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GB" sz="2600" dirty="0">
                <a:latin typeface="Century Gothic" panose="020B0502020202020204" pitchFamily="34" charset="0"/>
                <a:cs typeface="Arial" panose="020B0604020202020204" pitchFamily="34" charset="0"/>
              </a:rPr>
              <a:t>In 2016, National Treasury awarded the DBE a </a:t>
            </a:r>
            <a:r>
              <a:rPr lang="en-GB" sz="2600" b="1" dirty="0">
                <a:latin typeface="Century Gothic" panose="020B0502020202020204" pitchFamily="34" charset="0"/>
                <a:cs typeface="Arial" panose="020B0604020202020204" pitchFamily="34" charset="0"/>
              </a:rPr>
              <a:t>Conditional Grant to the value of R477 million</a:t>
            </a:r>
            <a:r>
              <a:rPr lang="en-GB" sz="2600" dirty="0">
                <a:latin typeface="Century Gothic" panose="020B0502020202020204" pitchFamily="34" charset="0"/>
                <a:cs typeface="Arial" panose="020B0604020202020204" pitchFamily="34" charset="0"/>
              </a:rPr>
              <a:t> over the period 2017-2020</a:t>
            </a:r>
            <a:r>
              <a:rPr lang="en-GB" sz="2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en-GB" sz="2600" dirty="0">
                <a:latin typeface="Century Gothic" panose="020B0502020202020204" pitchFamily="34" charset="0"/>
                <a:cs typeface="Arial" panose="020B0604020202020204" pitchFamily="34" charset="0"/>
              </a:rPr>
              <a:t>The strategic goal of the Conditional Grant is to ensure that learners with severe to profound intellectual disability </a:t>
            </a:r>
            <a:r>
              <a:rPr lang="en-GB" sz="2600" b="1" dirty="0">
                <a:latin typeface="Century Gothic" panose="020B0502020202020204" pitchFamily="34" charset="0"/>
                <a:cs typeface="Arial" panose="020B0604020202020204" pitchFamily="34" charset="0"/>
              </a:rPr>
              <a:t>access quality public-funded education and </a:t>
            </a:r>
            <a:r>
              <a:rPr lang="en-GB" sz="26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support</a:t>
            </a:r>
            <a:r>
              <a:rPr lang="en-GB" sz="2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en-GB" sz="2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As part of </a:t>
            </a:r>
            <a:r>
              <a:rPr lang="en-GB" sz="2600" dirty="0">
                <a:latin typeface="Century Gothic" panose="020B0502020202020204" pitchFamily="34" charset="0"/>
                <a:cs typeface="Arial" panose="020B0604020202020204" pitchFamily="34" charset="0"/>
              </a:rPr>
              <a:t>the implementation, </a:t>
            </a:r>
            <a:r>
              <a:rPr lang="en-GB" sz="2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the </a:t>
            </a:r>
            <a:r>
              <a:rPr lang="en-GB" sz="2600" dirty="0">
                <a:latin typeface="Century Gothic" panose="020B0502020202020204" pitchFamily="34" charset="0"/>
                <a:cs typeface="Arial" panose="020B0604020202020204" pitchFamily="34" charset="0"/>
              </a:rPr>
              <a:t>DBE </a:t>
            </a:r>
            <a:r>
              <a:rPr lang="en-GB" sz="2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has </a:t>
            </a:r>
            <a:r>
              <a:rPr lang="en-GB" sz="2600" dirty="0">
                <a:latin typeface="Century Gothic" panose="020B0502020202020204" pitchFamily="34" charset="0"/>
                <a:cs typeface="Arial" panose="020B0604020202020204" pitchFamily="34" charset="0"/>
              </a:rPr>
              <a:t>facilitated </a:t>
            </a:r>
            <a:r>
              <a:rPr lang="en-GB" sz="2600" b="1" dirty="0">
                <a:latin typeface="Century Gothic" panose="020B0502020202020204" pitchFamily="34" charset="0"/>
                <a:cs typeface="Arial" panose="020B0604020202020204" pitchFamily="34" charset="0"/>
              </a:rPr>
              <a:t>various engagements with government departments implicated</a:t>
            </a:r>
            <a:r>
              <a:rPr lang="en-GB" sz="2600" dirty="0">
                <a:latin typeface="Century Gothic" panose="020B0502020202020204" pitchFamily="34" charset="0"/>
                <a:cs typeface="Arial" panose="020B0604020202020204" pitchFamily="34" charset="0"/>
              </a:rPr>
              <a:t> in the Western Cape Court Order of 2010, Case no: 18678/2007 on access to education for children with severe to profound intellectual disability (CSPID</a:t>
            </a:r>
            <a:r>
              <a:rPr lang="en-GB" sz="2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).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09350"/>
            <a:ext cx="1691680" cy="548650"/>
          </a:xfrm>
          <a:prstGeom prst="rect">
            <a:avLst/>
          </a:prstGeom>
        </p:spPr>
      </p:pic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519D8D1D-F36C-4EAF-B872-34263FD1A939}"/>
              </a:ext>
            </a:extLst>
          </p:cNvPr>
          <p:cNvSpPr txBox="1">
            <a:spLocks/>
          </p:cNvSpPr>
          <p:nvPr/>
        </p:nvSpPr>
        <p:spPr>
          <a:xfrm>
            <a:off x="5652120" y="6309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7EF771-2B50-4573-84B4-5C96B4F32DD9}" type="slidenum">
              <a:rPr kumimoji="0" lang="en-ZA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373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0275"/>
            <a:ext cx="9144000" cy="1170493"/>
          </a:xfrm>
        </p:spPr>
        <p:txBody>
          <a:bodyPr>
            <a:noAutofit/>
          </a:bodyPr>
          <a:lstStyle/>
          <a:p>
            <a:r>
              <a:rPr lang="en-ZA" sz="4000" b="1" cap="small" dirty="0">
                <a:solidFill>
                  <a:srgbClr val="741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Stigma Reduction </a:t>
            </a:r>
            <a:r>
              <a:rPr lang="en-ZA" sz="4000" b="1" cap="small" dirty="0" smtClean="0">
                <a:solidFill>
                  <a:srgbClr val="741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&amp; </a:t>
            </a:r>
            <a:r>
              <a:rPr lang="en-ZA" sz="4000" b="1" cap="small" dirty="0">
                <a:solidFill>
                  <a:srgbClr val="741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Awareness Raising</a:t>
            </a:r>
            <a:endParaRPr lang="en-ZA" sz="4800" b="1" cap="small" dirty="0">
              <a:solidFill>
                <a:srgbClr val="741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772111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As part of this </a:t>
            </a:r>
            <a:r>
              <a:rPr lang="en-GB" sz="28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collaboration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, a decision was taken to incorporate in the plans the following: </a:t>
            </a:r>
          </a:p>
          <a:p>
            <a:pPr lvl="1" algn="just">
              <a:spcBef>
                <a:spcPts val="0"/>
              </a:spcBef>
            </a:pPr>
            <a:r>
              <a:rPr lang="en-GB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Introduction of </a:t>
            </a:r>
            <a:r>
              <a:rPr lang="en-GB" sz="24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stigma </a:t>
            </a:r>
            <a:r>
              <a:rPr lang="en-GB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reduction </a:t>
            </a:r>
            <a:r>
              <a:rPr lang="en-GB" sz="24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programme </a:t>
            </a:r>
            <a:r>
              <a:rPr lang="en-GB" sz="2400" dirty="0">
                <a:latin typeface="Century Gothic" panose="020B0502020202020204" pitchFamily="34" charset="0"/>
                <a:cs typeface="Arial" panose="020B0604020202020204" pitchFamily="34" charset="0"/>
              </a:rPr>
              <a:t>in schools and increasing access to health </a:t>
            </a:r>
            <a:r>
              <a:rPr lang="en-GB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services; and </a:t>
            </a:r>
          </a:p>
          <a:p>
            <a:pPr lvl="1" algn="just">
              <a:spcBef>
                <a:spcPts val="0"/>
              </a:spcBef>
            </a:pPr>
            <a:r>
              <a:rPr lang="en-GB" sz="24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Mental </a:t>
            </a:r>
            <a:r>
              <a:rPr lang="en-GB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health awareness</a:t>
            </a:r>
            <a:r>
              <a:rPr lang="en-GB" sz="2400" dirty="0">
                <a:latin typeface="Century Gothic" panose="020B0502020202020204" pitchFamily="34" charset="0"/>
                <a:cs typeface="Arial" panose="020B0604020202020204" pitchFamily="34" charset="0"/>
              </a:rPr>
              <a:t> raising efforts aimed at </a:t>
            </a:r>
            <a:r>
              <a:rPr lang="en-GB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educators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In addition, the DBE has identified a need to improve the skills of </a:t>
            </a:r>
            <a:r>
              <a:rPr lang="en-GB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Learning Support Agents (LSAs)</a:t>
            </a: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 on providing </a:t>
            </a:r>
            <a:r>
              <a:rPr lang="en-GB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psychosocial support</a:t>
            </a: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 to learners. </a:t>
            </a:r>
            <a:endParaRPr lang="en-GB" sz="2800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09350"/>
            <a:ext cx="1691680" cy="548650"/>
          </a:xfrm>
          <a:prstGeom prst="rect">
            <a:avLst/>
          </a:prstGeom>
        </p:spPr>
      </p:pic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519D8D1D-F36C-4EAF-B872-34263FD1A939}"/>
              </a:ext>
            </a:extLst>
          </p:cNvPr>
          <p:cNvSpPr txBox="1">
            <a:spLocks/>
          </p:cNvSpPr>
          <p:nvPr/>
        </p:nvSpPr>
        <p:spPr>
          <a:xfrm>
            <a:off x="5652120" y="6309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7EF771-2B50-4573-84B4-5C96B4F32DD9}" type="slidenum">
              <a:rPr kumimoji="0" lang="en-ZA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5806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0275"/>
            <a:ext cx="9144000" cy="882461"/>
          </a:xfrm>
        </p:spPr>
        <p:txBody>
          <a:bodyPr>
            <a:noAutofit/>
          </a:bodyPr>
          <a:lstStyle/>
          <a:p>
            <a:r>
              <a:rPr lang="en-ZA" sz="4000" b="1" cap="small" dirty="0">
                <a:solidFill>
                  <a:srgbClr val="741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Stigma Reduction </a:t>
            </a:r>
            <a:r>
              <a:rPr lang="en-ZA" sz="4000" b="1" cap="small" dirty="0" smtClean="0">
                <a:solidFill>
                  <a:srgbClr val="741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&amp; </a:t>
            </a:r>
            <a:r>
              <a:rPr lang="en-ZA" sz="4000" b="1" cap="small" dirty="0">
                <a:solidFill>
                  <a:srgbClr val="741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Awareness Raising</a:t>
            </a:r>
            <a:endParaRPr lang="en-ZA" sz="4800" b="1" cap="small" dirty="0">
              <a:solidFill>
                <a:srgbClr val="741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496855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In order to facilitate this, </a:t>
            </a: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the DBE has developed a </a:t>
            </a:r>
            <a:r>
              <a:rPr lang="en-GB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guide  for (LSAs) and school</a:t>
            </a: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s on how to support learners in need of psychosocial services.</a:t>
            </a:r>
          </a:p>
          <a:p>
            <a:pPr algn="just">
              <a:spcBef>
                <a:spcPts val="0"/>
              </a:spcBef>
            </a:pP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The </a:t>
            </a: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guide clarifies </a:t>
            </a:r>
            <a:r>
              <a:rPr lang="en-GB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what Psychosocial Support is about</a:t>
            </a: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 and how LSAs, school management teams (SMTs) and school governing bodies (SGBs) 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must </a:t>
            </a: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go about </a:t>
            </a:r>
            <a:r>
              <a:rPr lang="en-GB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creating a psychosocially healthy </a:t>
            </a:r>
            <a:r>
              <a:rPr lang="en-GB" sz="28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school environment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in order to prevent psychosocial problems, and to </a:t>
            </a:r>
            <a:r>
              <a:rPr lang="en-GB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address existing problems </a:t>
            </a:r>
            <a:r>
              <a:rPr lang="en-GB" sz="28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early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09350"/>
            <a:ext cx="1691680" cy="548650"/>
          </a:xfrm>
          <a:prstGeom prst="rect">
            <a:avLst/>
          </a:prstGeom>
        </p:spPr>
      </p:pic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519D8D1D-F36C-4EAF-B872-34263FD1A939}"/>
              </a:ext>
            </a:extLst>
          </p:cNvPr>
          <p:cNvSpPr txBox="1">
            <a:spLocks/>
          </p:cNvSpPr>
          <p:nvPr/>
        </p:nvSpPr>
        <p:spPr>
          <a:xfrm>
            <a:off x="5652120" y="6309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7EF771-2B50-4573-84B4-5C96B4F32DD9}" type="slidenum">
              <a:rPr kumimoji="0" lang="en-ZA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4548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0275"/>
            <a:ext cx="9144000" cy="882461"/>
          </a:xfrm>
        </p:spPr>
        <p:txBody>
          <a:bodyPr>
            <a:noAutofit/>
          </a:bodyPr>
          <a:lstStyle/>
          <a:p>
            <a:r>
              <a:rPr lang="en-ZA" sz="4000" b="1" cap="small" dirty="0">
                <a:solidFill>
                  <a:srgbClr val="741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Stigma Reduction </a:t>
            </a:r>
            <a:r>
              <a:rPr lang="en-ZA" sz="4000" b="1" cap="small" dirty="0" smtClean="0">
                <a:solidFill>
                  <a:srgbClr val="741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&amp; </a:t>
            </a:r>
            <a:r>
              <a:rPr lang="en-ZA" sz="4000" b="1" cap="small" dirty="0">
                <a:solidFill>
                  <a:srgbClr val="741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Awareness Raising</a:t>
            </a:r>
            <a:endParaRPr lang="en-ZA" sz="4800" b="1" cap="small" dirty="0">
              <a:solidFill>
                <a:srgbClr val="741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11256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The document is embedded in the Department’s </a:t>
            </a:r>
            <a:r>
              <a:rPr lang="en-GB" sz="28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Care and Support for Teaching and Learning (CSTL) Programme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, as well as the </a:t>
            </a:r>
            <a:r>
              <a:rPr lang="en-GB" sz="28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Policy on Screening, Identification, Assessment and Support (SIAS)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Already, </a:t>
            </a:r>
            <a:r>
              <a:rPr lang="en-GB" sz="28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training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has been 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conducted for LSAs and schools  </a:t>
            </a: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in 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the </a:t>
            </a:r>
            <a:r>
              <a:rPr lang="en-GB" sz="28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North </a:t>
            </a:r>
            <a:r>
              <a:rPr lang="en-GB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West </a:t>
            </a:r>
            <a:r>
              <a:rPr lang="en-GB" sz="28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(NW) and </a:t>
            </a:r>
            <a:r>
              <a:rPr lang="en-GB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Northern </a:t>
            </a:r>
            <a:r>
              <a:rPr lang="en-GB" sz="28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Cape (NC)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In addition, provinces (e.g. Gauteng) have begun to </a:t>
            </a:r>
            <a:r>
              <a:rPr lang="en-GB" sz="28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train teachers on psychosocial support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within the context of training in specialised areas.</a:t>
            </a:r>
          </a:p>
          <a:p>
            <a:pPr algn="just">
              <a:spcBef>
                <a:spcPts val="0"/>
              </a:spcBef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09350"/>
            <a:ext cx="1691680" cy="548650"/>
          </a:xfrm>
          <a:prstGeom prst="rect">
            <a:avLst/>
          </a:prstGeom>
        </p:spPr>
      </p:pic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519D8D1D-F36C-4EAF-B872-34263FD1A939}"/>
              </a:ext>
            </a:extLst>
          </p:cNvPr>
          <p:cNvSpPr txBox="1">
            <a:spLocks/>
          </p:cNvSpPr>
          <p:nvPr/>
        </p:nvSpPr>
        <p:spPr>
          <a:xfrm>
            <a:off x="5652120" y="6309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7EF771-2B50-4573-84B4-5C96B4F32DD9}" type="slidenum">
              <a:rPr kumimoji="0" lang="en-ZA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4855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252"/>
            <a:ext cx="9144000" cy="882461"/>
          </a:xfrm>
        </p:spPr>
        <p:txBody>
          <a:bodyPr>
            <a:noAutofit/>
          </a:bodyPr>
          <a:lstStyle/>
          <a:p>
            <a:r>
              <a:rPr lang="en-ZA" sz="3600" b="1" cap="small" dirty="0" smtClean="0">
                <a:solidFill>
                  <a:srgbClr val="741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National Strategy On Learner Attainment</a:t>
            </a:r>
            <a:endParaRPr lang="en-ZA" b="1" cap="small" dirty="0">
              <a:solidFill>
                <a:srgbClr val="741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13"/>
            <a:ext cx="8784976" cy="5184591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The </a:t>
            </a: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National Strategy for Learner Attainment (NSLA) is 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both: </a:t>
            </a:r>
          </a:p>
          <a:p>
            <a:pPr lvl="1" algn="just">
              <a:spcBef>
                <a:spcPts val="0"/>
              </a:spcBef>
            </a:pPr>
            <a:r>
              <a:rPr lang="en-GB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an </a:t>
            </a:r>
            <a:r>
              <a:rPr lang="en-GB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overarching integrated framework</a:t>
            </a:r>
            <a:r>
              <a:rPr lang="en-GB" sz="2400" dirty="0">
                <a:latin typeface="Century Gothic" panose="020B0502020202020204" pitchFamily="34" charset="0"/>
                <a:cs typeface="Arial" panose="020B0604020202020204" pitchFamily="34" charset="0"/>
              </a:rPr>
              <a:t> meant to manage all indicators that contribute to school functionality and </a:t>
            </a:r>
            <a:endParaRPr lang="en-GB" sz="2400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en-GB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 </a:t>
            </a:r>
            <a:r>
              <a:rPr lang="en-GB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reporting tool </a:t>
            </a:r>
            <a:r>
              <a:rPr lang="en-GB" sz="2400" dirty="0">
                <a:latin typeface="Century Gothic" panose="020B0502020202020204" pitchFamily="34" charset="0"/>
                <a:cs typeface="Arial" panose="020B0604020202020204" pitchFamily="34" charset="0"/>
              </a:rPr>
              <a:t>on provincial, district and school programmes and activities in order to improve </a:t>
            </a:r>
            <a:r>
              <a:rPr lang="en-GB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overall learner performance</a:t>
            </a:r>
            <a:r>
              <a:rPr lang="en-GB" sz="2400" dirty="0">
                <a:latin typeface="Century Gothic" panose="020B0502020202020204" pitchFamily="34" charset="0"/>
                <a:cs typeface="Arial" panose="020B0604020202020204" pitchFamily="34" charset="0"/>
              </a:rPr>
              <a:t> in line with </a:t>
            </a:r>
            <a:r>
              <a:rPr lang="en-GB" sz="2400" b="1" i="1" dirty="0">
                <a:latin typeface="Century Gothic" panose="020B0502020202020204" pitchFamily="34" charset="0"/>
                <a:cs typeface="Arial" panose="020B0604020202020204" pitchFamily="34" charset="0"/>
              </a:rPr>
              <a:t>Action Plan to 2019-Towards Schooling 2030</a:t>
            </a:r>
            <a:r>
              <a:rPr lang="en-GB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The NSLA 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provides a </a:t>
            </a:r>
            <a:r>
              <a:rPr lang="en-GB" sz="28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mechanism to </a:t>
            </a:r>
            <a:r>
              <a:rPr lang="en-GB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enhance </a:t>
            </a:r>
            <a:r>
              <a:rPr lang="en-GB" sz="28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efficiency </a:t>
            </a:r>
            <a:r>
              <a:rPr lang="en-GB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and accountability</a:t>
            </a: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 in schools, districts and provinces to </a:t>
            </a:r>
            <a:r>
              <a:rPr lang="en-GB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improve the quality of </a:t>
            </a:r>
            <a:r>
              <a:rPr lang="en-GB" sz="28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education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0"/>
              </a:spcBef>
            </a:pPr>
            <a:endParaRPr lang="en-GB" sz="2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endParaRPr lang="en-GB" sz="2400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09350"/>
            <a:ext cx="1691680" cy="548650"/>
          </a:xfrm>
          <a:prstGeom prst="rect">
            <a:avLst/>
          </a:prstGeom>
        </p:spPr>
      </p:pic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519D8D1D-F36C-4EAF-B872-34263FD1A939}"/>
              </a:ext>
            </a:extLst>
          </p:cNvPr>
          <p:cNvSpPr txBox="1">
            <a:spLocks/>
          </p:cNvSpPr>
          <p:nvPr/>
        </p:nvSpPr>
        <p:spPr>
          <a:xfrm>
            <a:off x="5652120" y="6309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7EF771-2B50-4573-84B4-5C96B4F32DD9}" type="slidenum">
              <a:rPr kumimoji="0" lang="en-ZA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8760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0275"/>
            <a:ext cx="9144000" cy="882461"/>
          </a:xfrm>
        </p:spPr>
        <p:txBody>
          <a:bodyPr>
            <a:noAutofit/>
          </a:bodyPr>
          <a:lstStyle/>
          <a:p>
            <a:r>
              <a:rPr lang="en-ZA" sz="3600" b="1" cap="small" dirty="0" smtClean="0">
                <a:solidFill>
                  <a:srgbClr val="741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National Strategy On Learner Attainment</a:t>
            </a:r>
            <a:endParaRPr lang="en-ZA" b="1" cap="small" dirty="0">
              <a:solidFill>
                <a:srgbClr val="741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489654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The NSLA </a:t>
            </a: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has </a:t>
            </a:r>
            <a:r>
              <a:rPr lang="en-GB" sz="28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nine (9) pillars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, one of which </a:t>
            </a: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is 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the </a:t>
            </a:r>
            <a:r>
              <a:rPr lang="en-GB" sz="2800" i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Implementation </a:t>
            </a:r>
            <a:r>
              <a:rPr lang="en-GB" sz="2800" i="1" dirty="0">
                <a:latin typeface="Century Gothic" panose="020B0502020202020204" pitchFamily="34" charset="0"/>
                <a:cs typeface="Arial" panose="020B0604020202020204" pitchFamily="34" charset="0"/>
              </a:rPr>
              <a:t>of Education White Paper 6 on </a:t>
            </a:r>
            <a:r>
              <a:rPr lang="en-GB" sz="2800" i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Building an Inclusive Education and Training System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Through this pillar, the sector is able to collect the following </a:t>
            </a:r>
            <a:r>
              <a:rPr lang="en-GB" sz="28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types of data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: </a:t>
            </a:r>
          </a:p>
          <a:p>
            <a:pPr lvl="1" algn="just">
              <a:spcBef>
                <a:spcPts val="0"/>
              </a:spcBef>
            </a:pPr>
            <a:r>
              <a:rPr lang="en-GB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Number </a:t>
            </a:r>
            <a:r>
              <a:rPr lang="en-GB" sz="2400" dirty="0">
                <a:latin typeface="Century Gothic" panose="020B0502020202020204" pitchFamily="34" charset="0"/>
                <a:cs typeface="Arial" panose="020B0604020202020204" pitchFamily="34" charset="0"/>
              </a:rPr>
              <a:t>of </a:t>
            </a:r>
            <a:r>
              <a:rPr lang="en-GB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learners, including learners with disabilities, </a:t>
            </a:r>
            <a:r>
              <a:rPr lang="en-GB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identified and supported</a:t>
            </a:r>
            <a:r>
              <a:rPr lang="en-GB" sz="2400" dirty="0">
                <a:latin typeface="Century Gothic" panose="020B0502020202020204" pitchFamily="34" charset="0"/>
                <a:cs typeface="Arial" panose="020B0604020202020204" pitchFamily="34" charset="0"/>
              </a:rPr>
              <a:t> by </a:t>
            </a:r>
            <a:r>
              <a:rPr lang="en-GB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School-Based Support Teams (SBSTs); </a:t>
            </a:r>
          </a:p>
          <a:p>
            <a:pPr lvl="1" algn="just">
              <a:spcBef>
                <a:spcPts val="0"/>
              </a:spcBef>
            </a:pPr>
            <a:r>
              <a:rPr lang="en-GB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Activities undertaken to strengthen and improve the </a:t>
            </a:r>
            <a:r>
              <a:rPr lang="en-GB" sz="24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functionality</a:t>
            </a:r>
            <a:r>
              <a:rPr lang="en-GB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of District-Based Support Teams (DBST) and </a:t>
            </a:r>
            <a:r>
              <a:rPr lang="en-GB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SBSTs;</a:t>
            </a:r>
          </a:p>
          <a:p>
            <a:pPr lvl="1" algn="just">
              <a:spcBef>
                <a:spcPts val="0"/>
              </a:spcBef>
            </a:pPr>
            <a:endParaRPr lang="en-GB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endParaRPr lang="en-GB" sz="2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09350"/>
            <a:ext cx="1691680" cy="548650"/>
          </a:xfrm>
          <a:prstGeom prst="rect">
            <a:avLst/>
          </a:prstGeom>
        </p:spPr>
      </p:pic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519D8D1D-F36C-4EAF-B872-34263FD1A939}"/>
              </a:ext>
            </a:extLst>
          </p:cNvPr>
          <p:cNvSpPr txBox="1">
            <a:spLocks/>
          </p:cNvSpPr>
          <p:nvPr/>
        </p:nvSpPr>
        <p:spPr>
          <a:xfrm>
            <a:off x="5652120" y="6309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7EF771-2B50-4573-84B4-5C96B4F32DD9}" type="slidenum">
              <a:rPr kumimoji="0" lang="en-ZA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8847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0275"/>
            <a:ext cx="9144000" cy="882461"/>
          </a:xfrm>
        </p:spPr>
        <p:txBody>
          <a:bodyPr>
            <a:noAutofit/>
          </a:bodyPr>
          <a:lstStyle/>
          <a:p>
            <a:r>
              <a:rPr lang="en-ZA" sz="3600" b="1" cap="small" dirty="0" smtClean="0">
                <a:solidFill>
                  <a:srgbClr val="741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National Strategy On Learner Attainment</a:t>
            </a:r>
            <a:endParaRPr lang="en-ZA" b="1" cap="small" dirty="0">
              <a:solidFill>
                <a:srgbClr val="741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5256614"/>
          </a:xfrm>
        </p:spPr>
        <p:txBody>
          <a:bodyPr>
            <a:noAutofit/>
          </a:bodyPr>
          <a:lstStyle/>
          <a:p>
            <a:pPr lvl="1" algn="just">
              <a:spcBef>
                <a:spcPts val="0"/>
              </a:spcBef>
            </a:pPr>
            <a:r>
              <a:rPr lang="en-GB" sz="24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Designation</a:t>
            </a:r>
            <a:r>
              <a:rPr lang="en-GB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, conversion and resourcing</a:t>
            </a:r>
            <a:r>
              <a:rPr lang="en-GB" sz="2400" dirty="0">
                <a:latin typeface="Century Gothic" panose="020B0502020202020204" pitchFamily="34" charset="0"/>
                <a:cs typeface="Arial" panose="020B0604020202020204" pitchFamily="34" charset="0"/>
              </a:rPr>
              <a:t> of full-service schools in terms of Circular S4 of 2019</a:t>
            </a:r>
            <a:r>
              <a:rPr lang="en-GB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;</a:t>
            </a:r>
          </a:p>
          <a:p>
            <a:pPr lvl="1" algn="just">
              <a:spcBef>
                <a:spcPts val="0"/>
              </a:spcBef>
            </a:pPr>
            <a:r>
              <a:rPr lang="en-GB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Implementation </a:t>
            </a:r>
            <a:r>
              <a:rPr lang="en-GB" sz="2400" dirty="0">
                <a:latin typeface="Century Gothic" panose="020B0502020202020204" pitchFamily="34" charset="0"/>
                <a:cs typeface="Arial" panose="020B0604020202020204" pitchFamily="34" charset="0"/>
              </a:rPr>
              <a:t>of the </a:t>
            </a:r>
            <a:r>
              <a:rPr lang="en-GB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National Curriculum Statement (NCS) Curriculum and Assessment Policy Statement (CAPS) </a:t>
            </a:r>
            <a:r>
              <a:rPr lang="en-GB" sz="2400" dirty="0">
                <a:latin typeface="Century Gothic" panose="020B0502020202020204" pitchFamily="34" charset="0"/>
                <a:cs typeface="Arial" panose="020B0604020202020204" pitchFamily="34" charset="0"/>
              </a:rPr>
              <a:t>Grade </a:t>
            </a:r>
            <a:r>
              <a:rPr lang="en-GB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R-6 </a:t>
            </a:r>
            <a:r>
              <a:rPr lang="en-GB" sz="2400" dirty="0">
                <a:latin typeface="Century Gothic" panose="020B0502020202020204" pitchFamily="34" charset="0"/>
                <a:cs typeface="Arial" panose="020B0604020202020204" pitchFamily="34" charset="0"/>
              </a:rPr>
              <a:t>for </a:t>
            </a:r>
            <a:r>
              <a:rPr lang="en-GB" sz="24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Learners with Severe Intellectual Disability (SID)</a:t>
            </a:r>
            <a:r>
              <a:rPr lang="en-GB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; </a:t>
            </a:r>
          </a:p>
          <a:p>
            <a:pPr lvl="1" algn="just">
              <a:spcBef>
                <a:spcPts val="0"/>
              </a:spcBef>
            </a:pPr>
            <a:r>
              <a:rPr lang="en-GB" sz="24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Implementation of the </a:t>
            </a:r>
            <a:r>
              <a:rPr lang="en-GB" sz="24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Learning Programme </a:t>
            </a:r>
            <a:r>
              <a:rPr lang="en-GB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for Learners with Profound Intellectual Disability (LPID) in </a:t>
            </a:r>
            <a:r>
              <a:rPr lang="en-GB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special schools and </a:t>
            </a:r>
            <a:r>
              <a:rPr lang="en-GB" sz="24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special care centres</a:t>
            </a:r>
            <a:r>
              <a:rPr lang="en-GB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; </a:t>
            </a:r>
          </a:p>
          <a:p>
            <a:pPr lvl="1" algn="just">
              <a:spcBef>
                <a:spcPts val="0"/>
              </a:spcBef>
            </a:pPr>
            <a:r>
              <a:rPr lang="en-GB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Number of </a:t>
            </a:r>
            <a:r>
              <a:rPr lang="en-GB" sz="24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out-of-school children in waiting lists</a:t>
            </a:r>
            <a:r>
              <a:rPr lang="en-GB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, disaggregated by age, gender and disability; and</a:t>
            </a:r>
          </a:p>
          <a:p>
            <a:pPr lvl="1" algn="just">
              <a:spcBef>
                <a:spcPts val="0"/>
              </a:spcBef>
            </a:pPr>
            <a:r>
              <a:rPr lang="en-GB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Number of children enrolled in </a:t>
            </a:r>
            <a:r>
              <a:rPr lang="en-GB" sz="24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public ordinary schools</a:t>
            </a:r>
            <a:r>
              <a:rPr lang="en-GB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, stratified/disaggregated by gender, age and disability. </a:t>
            </a:r>
            <a:endParaRPr lang="en-GB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endParaRPr lang="en-GB" sz="2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09350"/>
            <a:ext cx="1691680" cy="548650"/>
          </a:xfrm>
          <a:prstGeom prst="rect">
            <a:avLst/>
          </a:prstGeom>
        </p:spPr>
      </p:pic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519D8D1D-F36C-4EAF-B872-34263FD1A939}"/>
              </a:ext>
            </a:extLst>
          </p:cNvPr>
          <p:cNvSpPr txBox="1">
            <a:spLocks/>
          </p:cNvSpPr>
          <p:nvPr/>
        </p:nvSpPr>
        <p:spPr>
          <a:xfrm>
            <a:off x="5652120" y="6309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7EF771-2B50-4573-84B4-5C96B4F32DD9}" type="slidenum">
              <a:rPr kumimoji="0" lang="en-ZA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7116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0275"/>
            <a:ext cx="9144000" cy="882461"/>
          </a:xfrm>
        </p:spPr>
        <p:txBody>
          <a:bodyPr>
            <a:noAutofit/>
          </a:bodyPr>
          <a:lstStyle/>
          <a:p>
            <a:r>
              <a:rPr lang="en-ZA" sz="3600" b="1" cap="small" dirty="0" smtClean="0">
                <a:solidFill>
                  <a:srgbClr val="741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National Strategy On Learner Attainment</a:t>
            </a:r>
            <a:endParaRPr lang="en-ZA" b="1" cap="small" dirty="0">
              <a:solidFill>
                <a:srgbClr val="741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525661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In </a:t>
            </a: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addition, as part of the implementation of the conditional grant on access to education for learners with severe to profound intellectual disability, the DBE reports on an </a:t>
            </a:r>
            <a:r>
              <a:rPr lang="en-GB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indicator in annual performance plan (APP)</a:t>
            </a: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. 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 </a:t>
            </a:r>
          </a:p>
          <a:p>
            <a:pPr algn="just">
              <a:spcBef>
                <a:spcPts val="0"/>
              </a:spcBef>
            </a:pPr>
            <a:endParaRPr lang="en-GB" sz="2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endParaRPr lang="en-GB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endParaRPr lang="en-GB" sz="2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09350"/>
            <a:ext cx="1691680" cy="548650"/>
          </a:xfrm>
          <a:prstGeom prst="rect">
            <a:avLst/>
          </a:prstGeom>
        </p:spPr>
      </p:pic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519D8D1D-F36C-4EAF-B872-34263FD1A939}"/>
              </a:ext>
            </a:extLst>
          </p:cNvPr>
          <p:cNvSpPr txBox="1">
            <a:spLocks/>
          </p:cNvSpPr>
          <p:nvPr/>
        </p:nvSpPr>
        <p:spPr>
          <a:xfrm>
            <a:off x="5652120" y="6309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7EF771-2B50-4573-84B4-5C96B4F32DD9}" type="slidenum">
              <a:rPr kumimoji="0" lang="en-ZA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5263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0275"/>
            <a:ext cx="9144000" cy="882461"/>
          </a:xfrm>
        </p:spPr>
        <p:txBody>
          <a:bodyPr>
            <a:noAutofit/>
          </a:bodyPr>
          <a:lstStyle/>
          <a:p>
            <a:r>
              <a:rPr lang="en-GB" sz="4000" b="1" cap="small" dirty="0" smtClean="0">
                <a:solidFill>
                  <a:srgbClr val="741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Study On The Implementation Of Mental Health Programming</a:t>
            </a:r>
            <a:endParaRPr lang="en-ZA" sz="4800" b="1" cap="small" dirty="0">
              <a:solidFill>
                <a:srgbClr val="741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61500"/>
            <a:ext cx="8784976" cy="460851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GB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South Africa’s </a:t>
            </a:r>
            <a:r>
              <a:rPr lang="en-GB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economic </a:t>
            </a:r>
            <a:r>
              <a:rPr lang="en-GB" b="1" dirty="0">
                <a:latin typeface="Century Gothic" panose="020B0502020202020204" pitchFamily="34" charset="0"/>
                <a:cs typeface="Arial" panose="020B0604020202020204" pitchFamily="34" charset="0"/>
              </a:rPr>
              <a:t>growth</a:t>
            </a:r>
            <a:r>
              <a:rPr lang="en-GB" dirty="0">
                <a:latin typeface="Century Gothic" panose="020B0502020202020204" pitchFamily="34" charset="0"/>
                <a:cs typeface="Arial" panose="020B0604020202020204" pitchFamily="34" charset="0"/>
              </a:rPr>
              <a:t> has continued to </a:t>
            </a:r>
            <a:r>
              <a:rPr lang="en-GB" b="1" dirty="0">
                <a:latin typeface="Century Gothic" panose="020B0502020202020204" pitchFamily="34" charset="0"/>
                <a:cs typeface="Arial" panose="020B0604020202020204" pitchFamily="34" charset="0"/>
              </a:rPr>
              <a:t>stagnate</a:t>
            </a:r>
            <a:r>
              <a:rPr lang="en-GB" dirty="0">
                <a:latin typeface="Century Gothic" panose="020B0502020202020204" pitchFamily="34" charset="0"/>
                <a:cs typeface="Arial" panose="020B0604020202020204" pitchFamily="34" charset="0"/>
              </a:rPr>
              <a:t> and weaknesses in the world economy are </a:t>
            </a:r>
            <a:r>
              <a:rPr lang="en-GB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likely to </a:t>
            </a:r>
            <a:r>
              <a:rPr lang="en-GB" b="1" dirty="0">
                <a:latin typeface="Century Gothic" panose="020B0502020202020204" pitchFamily="34" charset="0"/>
                <a:cs typeface="Arial" panose="020B0604020202020204" pitchFamily="34" charset="0"/>
              </a:rPr>
              <a:t>amplify our own shortcomings</a:t>
            </a:r>
            <a:r>
              <a:rPr lang="en-GB" dirty="0">
                <a:latin typeface="Century Gothic" panose="020B0502020202020204" pitchFamily="34" charset="0"/>
                <a:cs typeface="Arial" panose="020B0604020202020204" pitchFamily="34" charset="0"/>
              </a:rPr>
              <a:t>, which </a:t>
            </a:r>
            <a:r>
              <a:rPr lang="en-GB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will require </a:t>
            </a:r>
            <a:r>
              <a:rPr lang="en-GB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structural adjustments and reforms</a:t>
            </a:r>
            <a:r>
              <a:rPr lang="en-GB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en-GB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In view of these </a:t>
            </a:r>
            <a:r>
              <a:rPr lang="en-GB" dirty="0">
                <a:latin typeface="Century Gothic" panose="020B0502020202020204" pitchFamily="34" charset="0"/>
                <a:cs typeface="Arial" panose="020B0604020202020204" pitchFamily="34" charset="0"/>
              </a:rPr>
              <a:t>economic challenges, </a:t>
            </a:r>
            <a:r>
              <a:rPr lang="en-GB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government is implementing a </a:t>
            </a:r>
            <a:r>
              <a:rPr lang="en-GB" dirty="0">
                <a:latin typeface="Century Gothic" panose="020B0502020202020204" pitchFamily="34" charset="0"/>
                <a:cs typeface="Arial" panose="020B0604020202020204" pitchFamily="34" charset="0"/>
              </a:rPr>
              <a:t>path to </a:t>
            </a:r>
            <a:r>
              <a:rPr lang="en-GB" b="1" dirty="0">
                <a:latin typeface="Century Gothic" panose="020B0502020202020204" pitchFamily="34" charset="0"/>
                <a:cs typeface="Arial" panose="020B0604020202020204" pitchFamily="34" charset="0"/>
              </a:rPr>
              <a:t>restore the public finances</a:t>
            </a:r>
            <a:r>
              <a:rPr lang="en-GB" dirty="0">
                <a:latin typeface="Century Gothic" panose="020B0502020202020204" pitchFamily="34" charset="0"/>
                <a:cs typeface="Arial" panose="020B0604020202020204" pitchFamily="34" charset="0"/>
              </a:rPr>
              <a:t> to a sustainable </a:t>
            </a:r>
            <a:r>
              <a:rPr lang="en-GB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position.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09350"/>
            <a:ext cx="1691680" cy="548650"/>
          </a:xfrm>
          <a:prstGeom prst="rect">
            <a:avLst/>
          </a:prstGeom>
        </p:spPr>
      </p:pic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519D8D1D-F36C-4EAF-B872-34263FD1A939}"/>
              </a:ext>
            </a:extLst>
          </p:cNvPr>
          <p:cNvSpPr txBox="1">
            <a:spLocks/>
          </p:cNvSpPr>
          <p:nvPr/>
        </p:nvSpPr>
        <p:spPr>
          <a:xfrm>
            <a:off x="5652120" y="6309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7EF771-2B50-4573-84B4-5C96B4F32DD9}" type="slidenum">
              <a:rPr kumimoji="0" lang="en-ZA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8966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36"/>
            <a:ext cx="9108504" cy="952092"/>
          </a:xfrm>
        </p:spPr>
        <p:txBody>
          <a:bodyPr>
            <a:noAutofit/>
          </a:bodyPr>
          <a:lstStyle/>
          <a:p>
            <a:r>
              <a:rPr lang="en-ZA" sz="4800" b="1" cap="small" dirty="0" smtClean="0">
                <a:solidFill>
                  <a:srgbClr val="741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Outline Of The Presentation</a:t>
            </a:r>
            <a:endParaRPr lang="en-ZA" sz="4800" b="1" cap="small" dirty="0">
              <a:solidFill>
                <a:srgbClr val="741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68" y="1124743"/>
            <a:ext cx="8712968" cy="4680521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ZA" dirty="0">
                <a:latin typeface="Century Gothic" panose="020B0502020202020204" pitchFamily="34" charset="0"/>
                <a:cs typeface="Arial" panose="020B0604020202020204" pitchFamily="34" charset="0"/>
              </a:rPr>
              <a:t>Purpose of </a:t>
            </a:r>
            <a:r>
              <a:rPr lang="en-ZA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the presentation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Introduction</a:t>
            </a:r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ZA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Recommendations of the SAHRC</a:t>
            </a:r>
            <a:endParaRPr lang="en-ZA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ZA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Processing of the recommendations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n-GB" dirty="0">
                <a:latin typeface="Century Gothic" panose="020B0502020202020204" pitchFamily="34" charset="0"/>
                <a:cs typeface="Arial" panose="020B0604020202020204" pitchFamily="34" charset="0"/>
              </a:rPr>
              <a:t>Stigma </a:t>
            </a:r>
            <a:r>
              <a:rPr lang="en-GB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reduction and awareness raising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n-GB" dirty="0">
                <a:latin typeface="Century Gothic" panose="020B0502020202020204" pitchFamily="34" charset="0"/>
                <a:cs typeface="Arial" panose="020B0604020202020204" pitchFamily="34" charset="0"/>
              </a:rPr>
              <a:t>National Strategy On Learner </a:t>
            </a:r>
            <a:r>
              <a:rPr lang="en-GB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Attainment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n-GB" dirty="0">
                <a:latin typeface="Century Gothic" panose="020B0502020202020204" pitchFamily="34" charset="0"/>
                <a:cs typeface="Arial" panose="020B0604020202020204" pitchFamily="34" charset="0"/>
              </a:rPr>
              <a:t>Study </a:t>
            </a:r>
            <a:r>
              <a:rPr lang="en-GB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on the implementation of the ISHP’s mental health programming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n-GB" dirty="0">
                <a:latin typeface="Century Gothic" panose="020B0502020202020204" pitchFamily="34" charset="0"/>
                <a:cs typeface="Arial" panose="020B0604020202020204" pitchFamily="34" charset="0"/>
              </a:rPr>
              <a:t>Draft Policy </a:t>
            </a:r>
            <a:r>
              <a:rPr lang="en-GB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on </a:t>
            </a:r>
            <a:r>
              <a:rPr lang="en-GB" dirty="0">
                <a:latin typeface="Century Gothic" panose="020B0502020202020204" pitchFamily="34" charset="0"/>
                <a:cs typeface="Arial" panose="020B0604020202020204" pitchFamily="34" charset="0"/>
              </a:rPr>
              <a:t>Education </a:t>
            </a:r>
            <a:r>
              <a:rPr lang="en-GB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for </a:t>
            </a:r>
            <a:r>
              <a:rPr lang="en-GB" dirty="0">
                <a:latin typeface="Century Gothic" panose="020B0502020202020204" pitchFamily="34" charset="0"/>
                <a:cs typeface="Arial" panose="020B0604020202020204" pitchFamily="34" charset="0"/>
              </a:rPr>
              <a:t>Children </a:t>
            </a:r>
            <a:r>
              <a:rPr lang="en-GB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with </a:t>
            </a:r>
            <a:r>
              <a:rPr lang="en-GB" dirty="0">
                <a:latin typeface="Century Gothic" panose="020B0502020202020204" pitchFamily="34" charset="0"/>
                <a:cs typeface="Arial" panose="020B0604020202020204" pitchFamily="34" charset="0"/>
              </a:rPr>
              <a:t>Severe </a:t>
            </a:r>
            <a:r>
              <a:rPr lang="en-GB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to </a:t>
            </a:r>
            <a:r>
              <a:rPr lang="en-GB" dirty="0">
                <a:latin typeface="Century Gothic" panose="020B0502020202020204" pitchFamily="34" charset="0"/>
                <a:cs typeface="Arial" panose="020B0604020202020204" pitchFamily="34" charset="0"/>
              </a:rPr>
              <a:t>Profound Intellectual Disability</a:t>
            </a:r>
            <a:endParaRPr lang="en-ZA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ZA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Conclusion</a:t>
            </a:r>
            <a:endParaRPr lang="en-ZA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ZA" dirty="0"/>
          </a:p>
          <a:p>
            <a:endParaRPr lang="en-Z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21288"/>
            <a:ext cx="1691680" cy="836712"/>
          </a:xfrm>
          <a:prstGeom prst="rect">
            <a:avLst/>
          </a:prstGeom>
        </p:spPr>
      </p:pic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9ACB44E5-3B4D-4C9D-BC99-FAAC33BCB0A2}"/>
              </a:ext>
            </a:extLst>
          </p:cNvPr>
          <p:cNvSpPr txBox="1">
            <a:spLocks/>
          </p:cNvSpPr>
          <p:nvPr/>
        </p:nvSpPr>
        <p:spPr>
          <a:xfrm>
            <a:off x="5652120" y="6309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7EF771-2B50-4573-84B4-5C96B4F32DD9}" type="slidenum">
              <a:rPr kumimoji="0" lang="en-ZA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0397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0275"/>
            <a:ext cx="9144000" cy="882461"/>
          </a:xfrm>
        </p:spPr>
        <p:txBody>
          <a:bodyPr>
            <a:noAutofit/>
          </a:bodyPr>
          <a:lstStyle/>
          <a:p>
            <a:r>
              <a:rPr lang="en-GB" sz="4000" b="1" cap="small" dirty="0">
                <a:solidFill>
                  <a:srgbClr val="741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Study On The Implementation Of Mental Health Programming</a:t>
            </a:r>
            <a:endParaRPr lang="en-ZA" sz="4800" b="1" cap="small" dirty="0">
              <a:solidFill>
                <a:srgbClr val="741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11259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Thus, like all </a:t>
            </a:r>
            <a:r>
              <a:rPr lang="en-GB" sz="28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government departments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, the DBE, Department of Health (DoH) and Department of Social Development (DSD) are </a:t>
            </a:r>
            <a:r>
              <a:rPr lang="en-GB" sz="28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affected by these changes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In </a:t>
            </a: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view of 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this, the implicated government department will </a:t>
            </a:r>
            <a:r>
              <a:rPr lang="en-GB" sz="28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collaborate to source funding 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for the study from </a:t>
            </a:r>
            <a:r>
              <a:rPr lang="en-GB" sz="28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alternative sources 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(e.g. joint bid to National Treasury; funding from donors). </a:t>
            </a:r>
          </a:p>
          <a:p>
            <a:pPr algn="just">
              <a:spcBef>
                <a:spcPts val="0"/>
              </a:spcBef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09350"/>
            <a:ext cx="1691680" cy="548650"/>
          </a:xfrm>
          <a:prstGeom prst="rect">
            <a:avLst/>
          </a:prstGeom>
        </p:spPr>
      </p:pic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519D8D1D-F36C-4EAF-B872-34263FD1A939}"/>
              </a:ext>
            </a:extLst>
          </p:cNvPr>
          <p:cNvSpPr txBox="1">
            <a:spLocks/>
          </p:cNvSpPr>
          <p:nvPr/>
        </p:nvSpPr>
        <p:spPr>
          <a:xfrm>
            <a:off x="5652120" y="6309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7EF771-2B50-4573-84B4-5C96B4F32DD9}" type="slidenum">
              <a:rPr kumimoji="0" lang="en-ZA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6475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0275"/>
            <a:ext cx="9144000" cy="1818565"/>
          </a:xfrm>
        </p:spPr>
        <p:txBody>
          <a:bodyPr>
            <a:noAutofit/>
          </a:bodyPr>
          <a:lstStyle/>
          <a:p>
            <a:r>
              <a:rPr lang="en-GB" sz="4000" b="1" cap="small" dirty="0" smtClean="0">
                <a:solidFill>
                  <a:srgbClr val="741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Draft Policy On Education For Children With Severe To Profound Intellectual Disability</a:t>
            </a:r>
            <a:endParaRPr lang="en-ZA" sz="4800" b="1" cap="small" dirty="0">
              <a:solidFill>
                <a:srgbClr val="741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35678"/>
            <a:ext cx="8784976" cy="430163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GB" sz="27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The Draft Policy on Education for Children with Severe to Profound Intellectual Disability was tabled at the </a:t>
            </a:r>
            <a:r>
              <a:rPr lang="en-GB" sz="27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Council of Education Ministers (CEM)</a:t>
            </a:r>
            <a:r>
              <a:rPr lang="en-GB" sz="27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on </a:t>
            </a:r>
            <a:r>
              <a:rPr lang="en-GB" sz="27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12 February 2018</a:t>
            </a:r>
            <a:r>
              <a:rPr lang="en-GB" sz="27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en-GB" sz="2700" dirty="0">
                <a:latin typeface="Century Gothic" panose="020B0502020202020204" pitchFamily="34" charset="0"/>
                <a:cs typeface="Arial" panose="020B0604020202020204" pitchFamily="34" charset="0"/>
              </a:rPr>
              <a:t>The purpose of this policy is </a:t>
            </a:r>
            <a:r>
              <a:rPr lang="en-GB" sz="27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to provide </a:t>
            </a:r>
            <a:r>
              <a:rPr lang="en-GB" sz="27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guidance on the improvement of access</a:t>
            </a:r>
            <a:r>
              <a:rPr lang="en-GB" sz="27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for children with severe to profound intellectual disability. </a:t>
            </a:r>
          </a:p>
          <a:p>
            <a:pPr algn="just">
              <a:spcBef>
                <a:spcPts val="0"/>
              </a:spcBef>
            </a:pPr>
            <a:r>
              <a:rPr lang="en-GB" sz="2700" dirty="0">
                <a:latin typeface="Century Gothic" panose="020B0502020202020204" pitchFamily="34" charset="0"/>
                <a:cs typeface="Arial" panose="020B0604020202020204" pitchFamily="34" charset="0"/>
              </a:rPr>
              <a:t>The draft policy was developed as part of the </a:t>
            </a:r>
            <a:r>
              <a:rPr lang="en-GB" sz="2700" b="1" dirty="0">
                <a:latin typeface="Century Gothic" panose="020B0502020202020204" pitchFamily="34" charset="0"/>
                <a:cs typeface="Arial" panose="020B0604020202020204" pitchFamily="34" charset="0"/>
              </a:rPr>
              <a:t>sector’s response to the court order</a:t>
            </a:r>
            <a:r>
              <a:rPr lang="en-GB" sz="2700" dirty="0">
                <a:latin typeface="Century Gothic" panose="020B0502020202020204" pitchFamily="34" charset="0"/>
                <a:cs typeface="Arial" panose="020B0604020202020204" pitchFamily="34" charset="0"/>
              </a:rPr>
              <a:t> on access to education for the LSPID.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09350"/>
            <a:ext cx="1691680" cy="548650"/>
          </a:xfrm>
          <a:prstGeom prst="rect">
            <a:avLst/>
          </a:prstGeom>
        </p:spPr>
      </p:pic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519D8D1D-F36C-4EAF-B872-34263FD1A939}"/>
              </a:ext>
            </a:extLst>
          </p:cNvPr>
          <p:cNvSpPr txBox="1">
            <a:spLocks/>
          </p:cNvSpPr>
          <p:nvPr/>
        </p:nvSpPr>
        <p:spPr>
          <a:xfrm>
            <a:off x="5652120" y="6309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7EF771-2B50-4573-84B4-5C96B4F32DD9}" type="slidenum">
              <a:rPr kumimoji="0" lang="en-ZA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0095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0275"/>
            <a:ext cx="9144000" cy="1818565"/>
          </a:xfrm>
        </p:spPr>
        <p:txBody>
          <a:bodyPr>
            <a:noAutofit/>
          </a:bodyPr>
          <a:lstStyle/>
          <a:p>
            <a:r>
              <a:rPr lang="en-GB" sz="4000" b="1" cap="small" dirty="0" smtClean="0">
                <a:solidFill>
                  <a:srgbClr val="741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Draft Policy On Education For Children With Severe To Profound Intellectual Disability</a:t>
            </a:r>
            <a:endParaRPr lang="en-ZA" sz="4800" b="1" cap="small" dirty="0">
              <a:solidFill>
                <a:srgbClr val="741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35678"/>
            <a:ext cx="8784976" cy="430163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In April 2019, the Draft Policy was sent to the </a:t>
            </a:r>
            <a:r>
              <a:rPr lang="en-GB" sz="28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Chief Directorate: Legal and Legislative Services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for comment and input to ensure that the it </a:t>
            </a: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i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 </a:t>
            </a:r>
            <a:r>
              <a:rPr lang="en-GB" sz="28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aligned to existing legislation and policies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The Chief Directorate identified </a:t>
            </a:r>
            <a:r>
              <a:rPr lang="en-GB" sz="28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inconsistencies with existing legislation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, especially the </a:t>
            </a:r>
            <a:r>
              <a:rPr lang="en-GB" sz="28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Children’s Act 38 of 2005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, and it was </a:t>
            </a:r>
            <a:r>
              <a:rPr lang="en-GB" sz="28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unclear how the policy will relate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to the existing policies, such as Education White Paper 6.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09350"/>
            <a:ext cx="1691680" cy="548650"/>
          </a:xfrm>
          <a:prstGeom prst="rect">
            <a:avLst/>
          </a:prstGeom>
        </p:spPr>
      </p:pic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519D8D1D-F36C-4EAF-B872-34263FD1A939}"/>
              </a:ext>
            </a:extLst>
          </p:cNvPr>
          <p:cNvSpPr txBox="1">
            <a:spLocks/>
          </p:cNvSpPr>
          <p:nvPr/>
        </p:nvSpPr>
        <p:spPr>
          <a:xfrm>
            <a:off x="5652120" y="6309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7EF771-2B50-4573-84B4-5C96B4F32DD9}" type="slidenum">
              <a:rPr kumimoji="0" lang="en-ZA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85962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0275"/>
            <a:ext cx="9144000" cy="1818565"/>
          </a:xfrm>
        </p:spPr>
        <p:txBody>
          <a:bodyPr>
            <a:noAutofit/>
          </a:bodyPr>
          <a:lstStyle/>
          <a:p>
            <a:r>
              <a:rPr lang="en-GB" sz="4000" b="1" cap="small" dirty="0" smtClean="0">
                <a:solidFill>
                  <a:srgbClr val="741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Draft Policy On Education For Children With Severe To Profound Intellectual Disability</a:t>
            </a:r>
            <a:endParaRPr lang="en-ZA" sz="4800" b="1" cap="small" dirty="0">
              <a:solidFill>
                <a:srgbClr val="741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35678"/>
            <a:ext cx="8784976" cy="430163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In addition, if the Draft Policy would continue, it would necessitate that the sector develops a </a:t>
            </a:r>
            <a:r>
              <a:rPr lang="en-GB" sz="28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policy for every barrier to learning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, including a type of disability, outlined in Education White Paper 6. </a:t>
            </a:r>
          </a:p>
          <a:p>
            <a:pPr algn="just">
              <a:spcBef>
                <a:spcPts val="0"/>
              </a:spcBef>
            </a:pP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As a result, the Draft Policy is </a:t>
            </a:r>
            <a:r>
              <a:rPr lang="en-GB" sz="28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being taken through the internal 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processes and structures to determine the </a:t>
            </a:r>
            <a:r>
              <a:rPr lang="en-GB" sz="28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way forward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09350"/>
            <a:ext cx="1691680" cy="548650"/>
          </a:xfrm>
          <a:prstGeom prst="rect">
            <a:avLst/>
          </a:prstGeom>
        </p:spPr>
      </p:pic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519D8D1D-F36C-4EAF-B872-34263FD1A939}"/>
              </a:ext>
            </a:extLst>
          </p:cNvPr>
          <p:cNvSpPr txBox="1">
            <a:spLocks/>
          </p:cNvSpPr>
          <p:nvPr/>
        </p:nvSpPr>
        <p:spPr>
          <a:xfrm>
            <a:off x="5652120" y="6309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7EF771-2B50-4573-84B4-5C96B4F32DD9}" type="slidenum">
              <a:rPr kumimoji="0" lang="en-ZA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24674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168" y="10511"/>
            <a:ext cx="9161168" cy="970218"/>
          </a:xfrm>
        </p:spPr>
        <p:txBody>
          <a:bodyPr>
            <a:noAutofit/>
          </a:bodyPr>
          <a:lstStyle/>
          <a:p>
            <a:r>
              <a:rPr lang="en-GB" b="1" cap="small" dirty="0" smtClean="0">
                <a:solidFill>
                  <a:srgbClr val="741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Conclusion</a:t>
            </a:r>
            <a:endParaRPr lang="en-ZA" b="1" cap="small" dirty="0">
              <a:solidFill>
                <a:srgbClr val="741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9"/>
            <a:ext cx="8784976" cy="5112567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GB" sz="2600" dirty="0">
                <a:latin typeface="Century Gothic" panose="020B0502020202020204" pitchFamily="34" charset="0"/>
                <a:cs typeface="Arial" panose="020B0604020202020204" pitchFamily="34" charset="0"/>
              </a:rPr>
              <a:t>The basic education sector believes that </a:t>
            </a:r>
            <a:r>
              <a:rPr lang="en-GB" sz="2600" b="1" dirty="0">
                <a:latin typeface="Century Gothic" panose="020B0502020202020204" pitchFamily="34" charset="0"/>
                <a:cs typeface="Arial" panose="020B0604020202020204" pitchFamily="34" charset="0"/>
              </a:rPr>
              <a:t>every learner </a:t>
            </a:r>
            <a:r>
              <a:rPr lang="en-GB" sz="26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is a national asset</a:t>
            </a:r>
            <a:r>
              <a:rPr lang="en-GB" sz="2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, and </a:t>
            </a:r>
            <a:r>
              <a:rPr lang="en-GB" sz="26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therefore matters</a:t>
            </a:r>
            <a:r>
              <a:rPr lang="en-GB" sz="2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, </a:t>
            </a:r>
            <a:r>
              <a:rPr lang="en-GB" sz="2600" dirty="0">
                <a:latin typeface="Century Gothic" panose="020B0502020202020204" pitchFamily="34" charset="0"/>
                <a:cs typeface="Arial" panose="020B0604020202020204" pitchFamily="34" charset="0"/>
              </a:rPr>
              <a:t>and is thus committed to building an inclusive education and training system, which will ensure that </a:t>
            </a:r>
            <a:r>
              <a:rPr lang="en-GB" sz="2600" b="1" dirty="0">
                <a:latin typeface="Century Gothic" panose="020B0502020202020204" pitchFamily="34" charset="0"/>
                <a:cs typeface="Arial" panose="020B0604020202020204" pitchFamily="34" charset="0"/>
              </a:rPr>
              <a:t>no learner is left behind</a:t>
            </a:r>
            <a:r>
              <a:rPr lang="en-GB" sz="2600" dirty="0">
                <a:latin typeface="Century Gothic" panose="020B0502020202020204" pitchFamily="34" charset="0"/>
                <a:cs typeface="Arial" panose="020B0604020202020204" pitchFamily="34" charset="0"/>
              </a:rPr>
              <a:t>. </a:t>
            </a:r>
            <a:endParaRPr lang="en-GB" sz="2600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GB" sz="2600" b="1" dirty="0">
                <a:latin typeface="Century Gothic" panose="020B0502020202020204" pitchFamily="34" charset="0"/>
                <a:cs typeface="Arial" panose="020B0604020202020204" pitchFamily="34" charset="0"/>
              </a:rPr>
              <a:t>Significant </a:t>
            </a:r>
            <a:r>
              <a:rPr lang="en-GB" sz="26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progress has been </a:t>
            </a:r>
            <a:r>
              <a:rPr lang="en-GB" sz="2600" b="1" dirty="0">
                <a:latin typeface="Century Gothic" panose="020B0502020202020204" pitchFamily="34" charset="0"/>
                <a:cs typeface="Arial" panose="020B0604020202020204" pitchFamily="34" charset="0"/>
              </a:rPr>
              <a:t>made</a:t>
            </a:r>
            <a:r>
              <a:rPr lang="en-GB" sz="2600" dirty="0">
                <a:latin typeface="Century Gothic" panose="020B0502020202020204" pitchFamily="34" charset="0"/>
                <a:cs typeface="Arial" panose="020B0604020202020204" pitchFamily="34" charset="0"/>
              </a:rPr>
              <a:t> in this regard, although </a:t>
            </a:r>
            <a:r>
              <a:rPr lang="en-GB" sz="2600" b="1" dirty="0">
                <a:latin typeface="Century Gothic" panose="020B0502020202020204" pitchFamily="34" charset="0"/>
                <a:cs typeface="Arial" panose="020B0604020202020204" pitchFamily="34" charset="0"/>
              </a:rPr>
              <a:t>challenges </a:t>
            </a:r>
            <a:r>
              <a:rPr lang="en-GB" sz="26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remain</a:t>
            </a:r>
            <a:r>
              <a:rPr lang="en-GB" sz="2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, </a:t>
            </a:r>
            <a:r>
              <a:rPr lang="en-GB" sz="2600" dirty="0">
                <a:latin typeface="Century Gothic" panose="020B0502020202020204" pitchFamily="34" charset="0"/>
                <a:cs typeface="Arial" panose="020B0604020202020204" pitchFamily="34" charset="0"/>
              </a:rPr>
              <a:t>given the size of the </a:t>
            </a:r>
            <a:r>
              <a:rPr lang="en-GB" sz="2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backlog.</a:t>
            </a:r>
          </a:p>
          <a:p>
            <a:pPr algn="just">
              <a:spcBef>
                <a:spcPts val="0"/>
              </a:spcBef>
            </a:pPr>
            <a:r>
              <a:rPr lang="en-GB" sz="2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This is to be expected though, given the fact that the </a:t>
            </a:r>
            <a:r>
              <a:rPr lang="en-GB" sz="2600" dirty="0">
                <a:latin typeface="Century Gothic" panose="020B0502020202020204" pitchFamily="34" charset="0"/>
                <a:cs typeface="Arial" panose="020B0604020202020204" pitchFamily="34" charset="0"/>
              </a:rPr>
              <a:t>realisation of human rights is a complex </a:t>
            </a:r>
            <a:r>
              <a:rPr lang="en-GB" sz="2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endeavour </a:t>
            </a:r>
            <a:r>
              <a:rPr lang="en-GB" sz="2600" dirty="0">
                <a:latin typeface="Century Gothic" panose="020B0502020202020204" pitchFamily="34" charset="0"/>
                <a:cs typeface="Arial" panose="020B0604020202020204" pitchFamily="34" charset="0"/>
              </a:rPr>
              <a:t>that </a:t>
            </a:r>
            <a:r>
              <a:rPr lang="en-GB" sz="26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cannot be resolved overnight through simple, axiomatic solutions</a:t>
            </a:r>
            <a:r>
              <a:rPr lang="en-GB" sz="2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  </a:t>
            </a:r>
          </a:p>
          <a:p>
            <a:pPr algn="just">
              <a:spcBef>
                <a:spcPts val="0"/>
              </a:spcBef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09350"/>
            <a:ext cx="1691680" cy="548650"/>
          </a:xfrm>
          <a:prstGeom prst="rect">
            <a:avLst/>
          </a:prstGeom>
        </p:spPr>
      </p:pic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519D8D1D-F36C-4EAF-B872-34263FD1A939}"/>
              </a:ext>
            </a:extLst>
          </p:cNvPr>
          <p:cNvSpPr txBox="1">
            <a:spLocks/>
          </p:cNvSpPr>
          <p:nvPr/>
        </p:nvSpPr>
        <p:spPr>
          <a:xfrm>
            <a:off x="5652120" y="6309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7EF771-2B50-4573-84B4-5C96B4F32DD9}" type="slidenum">
              <a:rPr kumimoji="0" lang="en-ZA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9361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6573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0275"/>
            <a:ext cx="9144000" cy="692697"/>
          </a:xfrm>
        </p:spPr>
        <p:txBody>
          <a:bodyPr>
            <a:noAutofit/>
          </a:bodyPr>
          <a:lstStyle/>
          <a:p>
            <a:r>
              <a:rPr lang="en-ZA" sz="4800" b="1" cap="small" dirty="0" smtClean="0">
                <a:solidFill>
                  <a:srgbClr val="741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Purpose Of The Presentation</a:t>
            </a:r>
            <a:endParaRPr lang="en-ZA" sz="4800" b="1" cap="small" dirty="0">
              <a:solidFill>
                <a:srgbClr val="741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00853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ZA" sz="2800" dirty="0">
                <a:latin typeface="Century Gothic" panose="020B0502020202020204" pitchFamily="34" charset="0"/>
                <a:cs typeface="Arial" panose="020B0604020202020204" pitchFamily="34" charset="0"/>
              </a:rPr>
              <a:t>To </a:t>
            </a:r>
            <a:r>
              <a:rPr lang="en-ZA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present</a:t>
            </a:r>
            <a:r>
              <a:rPr lang="en-ZA" sz="2800" dirty="0">
                <a:latin typeface="Century Gothic" panose="020B0502020202020204" pitchFamily="34" charset="0"/>
                <a:cs typeface="Arial" panose="020B0604020202020204" pitchFamily="34" charset="0"/>
              </a:rPr>
              <a:t> to the Portfolio Committee on Basic Education, a status report </a:t>
            </a:r>
            <a:r>
              <a:rPr lang="en-ZA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on the </a:t>
            </a:r>
            <a:r>
              <a:rPr lang="en-ZA" sz="28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processing of the recommendations</a:t>
            </a:r>
            <a:r>
              <a:rPr lang="en-ZA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of the South African Human Rights Commission in respect of the </a:t>
            </a:r>
            <a:r>
              <a:rPr lang="en-ZA" sz="28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state of mental health in South Africa</a:t>
            </a:r>
            <a:r>
              <a:rPr lang="en-ZA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  <a:endParaRPr lang="en-ZA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ZA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09350"/>
            <a:ext cx="1691680" cy="548650"/>
          </a:xfrm>
          <a:prstGeom prst="rect">
            <a:avLst/>
          </a:prstGeom>
        </p:spPr>
      </p:pic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519D8D1D-F36C-4EAF-B872-34263FD1A939}"/>
              </a:ext>
            </a:extLst>
          </p:cNvPr>
          <p:cNvSpPr txBox="1">
            <a:spLocks/>
          </p:cNvSpPr>
          <p:nvPr/>
        </p:nvSpPr>
        <p:spPr>
          <a:xfrm>
            <a:off x="5652120" y="6309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7EF771-2B50-4573-84B4-5C96B4F32DD9}" type="slidenum">
              <a:rPr kumimoji="0" lang="en-ZA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8612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2461"/>
          </a:xfrm>
        </p:spPr>
        <p:txBody>
          <a:bodyPr>
            <a:noAutofit/>
          </a:bodyPr>
          <a:lstStyle/>
          <a:p>
            <a:r>
              <a:rPr lang="en-ZA" sz="4800" b="1" cap="small" dirty="0" smtClean="0">
                <a:solidFill>
                  <a:srgbClr val="741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Introduction</a:t>
            </a:r>
            <a:endParaRPr lang="en-ZA" sz="4800" b="1" cap="small" dirty="0">
              <a:solidFill>
                <a:srgbClr val="741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82461"/>
            <a:ext cx="8784976" cy="5210835"/>
          </a:xfrm>
        </p:spPr>
        <p:txBody>
          <a:bodyPr>
            <a:noAutofit/>
          </a:bodyPr>
          <a:lstStyle/>
          <a:p>
            <a:pPr algn="just"/>
            <a:r>
              <a:rPr lang="en-GB" sz="2400" dirty="0">
                <a:latin typeface="Century Gothic" panose="020B0502020202020204" pitchFamily="34" charset="0"/>
                <a:cs typeface="Arial" panose="020B0604020202020204" pitchFamily="34" charset="0"/>
              </a:rPr>
              <a:t>Section 29 of the </a:t>
            </a:r>
            <a:r>
              <a:rPr lang="en-GB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Constitution of Republic of South Africa</a:t>
            </a:r>
            <a:r>
              <a:rPr lang="en-GB" sz="2400" dirty="0">
                <a:latin typeface="Century Gothic" panose="020B0502020202020204" pitchFamily="34" charset="0"/>
                <a:cs typeface="Arial" panose="020B0604020202020204" pitchFamily="34" charset="0"/>
              </a:rPr>
              <a:t> enshrines the </a:t>
            </a:r>
            <a:r>
              <a:rPr lang="en-GB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right to a basic education</a:t>
            </a:r>
            <a:r>
              <a:rPr lang="en-GB" sz="2400" dirty="0">
                <a:latin typeface="Century Gothic" panose="020B0502020202020204" pitchFamily="34" charset="0"/>
                <a:cs typeface="Arial" panose="020B0604020202020204" pitchFamily="34" charset="0"/>
              </a:rPr>
              <a:t> and defines the </a:t>
            </a:r>
            <a:r>
              <a:rPr lang="en-GB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positive responsibilities and accountabilities of the state</a:t>
            </a:r>
            <a:r>
              <a:rPr lang="en-GB" sz="2400" dirty="0">
                <a:latin typeface="Century Gothic" panose="020B0502020202020204" pitchFamily="34" charset="0"/>
                <a:cs typeface="Arial" panose="020B0604020202020204" pitchFamily="34" charset="0"/>
              </a:rPr>
              <a:t> in this </a:t>
            </a:r>
            <a:r>
              <a:rPr lang="en-GB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regard</a:t>
            </a:r>
            <a:r>
              <a:rPr lang="en-ZA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GB" sz="2400" dirty="0">
                <a:latin typeface="Century Gothic" panose="020B0502020202020204" pitchFamily="34" charset="0"/>
                <a:cs typeface="Arial" panose="020B0604020202020204" pitchFamily="34" charset="0"/>
              </a:rPr>
              <a:t>At the core of this is the </a:t>
            </a:r>
            <a:r>
              <a:rPr lang="en-GB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duty</a:t>
            </a:r>
            <a:r>
              <a:rPr lang="en-GB" sz="2400" dirty="0">
                <a:latin typeface="Century Gothic" panose="020B0502020202020204" pitchFamily="34" charset="0"/>
                <a:cs typeface="Arial" panose="020B0604020202020204" pitchFamily="34" charset="0"/>
              </a:rPr>
              <a:t> of the basic education sector to ensure the </a:t>
            </a:r>
            <a:r>
              <a:rPr lang="en-GB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uninhibited enjoyment</a:t>
            </a:r>
            <a:r>
              <a:rPr lang="en-GB" sz="2400" dirty="0">
                <a:latin typeface="Century Gothic" panose="020B0502020202020204" pitchFamily="34" charset="0"/>
                <a:cs typeface="Arial" panose="020B0604020202020204" pitchFamily="34" charset="0"/>
              </a:rPr>
              <a:t> of the right to a basic </a:t>
            </a:r>
            <a:r>
              <a:rPr lang="en-GB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education.</a:t>
            </a:r>
          </a:p>
          <a:p>
            <a:pPr algn="just"/>
            <a:r>
              <a:rPr lang="en-GB" sz="2400" dirty="0">
                <a:latin typeface="Century Gothic" panose="020B0502020202020204" pitchFamily="34" charset="0"/>
                <a:cs typeface="Arial" panose="020B0604020202020204" pitchFamily="34" charset="0"/>
              </a:rPr>
              <a:t>Since the </a:t>
            </a:r>
            <a:r>
              <a:rPr lang="en-GB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release of the report</a:t>
            </a:r>
            <a:r>
              <a:rPr lang="en-GB" sz="2400" dirty="0">
                <a:latin typeface="Century Gothic" panose="020B0502020202020204" pitchFamily="34" charset="0"/>
                <a:cs typeface="Arial" panose="020B0604020202020204" pitchFamily="34" charset="0"/>
              </a:rPr>
              <a:t> of the South African Human Rights Commission (SAHRC) on the state of mental health care in South Africa, the Department of Basic Education (DBE) has </a:t>
            </a:r>
            <a:r>
              <a:rPr lang="en-GB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taken significant steps</a:t>
            </a:r>
            <a:r>
              <a:rPr lang="en-GB" sz="2400" dirty="0">
                <a:latin typeface="Century Gothic" panose="020B0502020202020204" pitchFamily="34" charset="0"/>
                <a:cs typeface="Arial" panose="020B0604020202020204" pitchFamily="34" charset="0"/>
              </a:rPr>
              <a:t> to ensure the proper </a:t>
            </a:r>
            <a:r>
              <a:rPr lang="en-GB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processing of the recommendations </a:t>
            </a:r>
            <a:r>
              <a:rPr lang="en-GB" sz="2400" dirty="0">
                <a:latin typeface="Century Gothic" panose="020B0502020202020204" pitchFamily="34" charset="0"/>
                <a:cs typeface="Arial" panose="020B0604020202020204" pitchFamily="34" charset="0"/>
              </a:rPr>
              <a:t>of the </a:t>
            </a:r>
            <a:r>
              <a:rPr lang="en-GB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report.</a:t>
            </a:r>
            <a:endParaRPr lang="en-ZA" sz="24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ZA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09350"/>
            <a:ext cx="1691680" cy="548650"/>
          </a:xfrm>
          <a:prstGeom prst="rect">
            <a:avLst/>
          </a:prstGeom>
        </p:spPr>
      </p:pic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519D8D1D-F36C-4EAF-B872-34263FD1A939}"/>
              </a:ext>
            </a:extLst>
          </p:cNvPr>
          <p:cNvSpPr txBox="1">
            <a:spLocks/>
          </p:cNvSpPr>
          <p:nvPr/>
        </p:nvSpPr>
        <p:spPr>
          <a:xfrm>
            <a:off x="5652120" y="6309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7EF771-2B50-4573-84B4-5C96B4F32DD9}" type="slidenum">
              <a:rPr kumimoji="0" lang="en-ZA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8639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492896"/>
            <a:ext cx="8941095" cy="1656184"/>
          </a:xfrm>
        </p:spPr>
        <p:txBody>
          <a:bodyPr>
            <a:noAutofit/>
          </a:bodyPr>
          <a:lstStyle/>
          <a:p>
            <a:r>
              <a:rPr lang="en-ZA" sz="4800" b="1" cap="small" dirty="0">
                <a:solidFill>
                  <a:srgbClr val="741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Recommendations Of The SAHRC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xmlns="" id="{ED42647A-8FAD-4D34-B007-AF371067B02B}"/>
              </a:ext>
            </a:extLst>
          </p:cNvPr>
          <p:cNvSpPr txBox="1">
            <a:spLocks/>
          </p:cNvSpPr>
          <p:nvPr/>
        </p:nvSpPr>
        <p:spPr>
          <a:xfrm>
            <a:off x="5652120" y="6309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7EF771-2B50-4573-84B4-5C96B4F32DD9}" type="slidenum">
              <a:rPr kumimoji="0" lang="en-ZA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21288"/>
            <a:ext cx="1691680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2317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3579" y="22385"/>
            <a:ext cx="9144000" cy="882461"/>
          </a:xfrm>
        </p:spPr>
        <p:txBody>
          <a:bodyPr>
            <a:noAutofit/>
          </a:bodyPr>
          <a:lstStyle/>
          <a:p>
            <a:r>
              <a:rPr lang="en-ZA" sz="4800" b="1" cap="small" dirty="0" smtClean="0">
                <a:solidFill>
                  <a:srgbClr val="741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Recommendations of the SAHRC</a:t>
            </a:r>
            <a:endParaRPr lang="en-ZA" sz="4800" b="1" cap="small" dirty="0">
              <a:solidFill>
                <a:srgbClr val="741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33" y="764704"/>
            <a:ext cx="8784976" cy="5328592"/>
          </a:xfrm>
        </p:spPr>
        <p:txBody>
          <a:bodyPr>
            <a:noAutofit/>
          </a:bodyPr>
          <a:lstStyle/>
          <a:p>
            <a:pPr algn="just"/>
            <a:r>
              <a:rPr lang="en-GB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In </a:t>
            </a:r>
            <a:r>
              <a:rPr lang="en-GB" sz="2400" dirty="0">
                <a:latin typeface="Century Gothic" panose="020B0502020202020204" pitchFamily="34" charset="0"/>
                <a:cs typeface="Arial" panose="020B0604020202020204" pitchFamily="34" charset="0"/>
              </a:rPr>
              <a:t>conjunction with the </a:t>
            </a:r>
            <a:r>
              <a:rPr lang="en-GB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National Department of Health (NDoH), </a:t>
            </a:r>
            <a:r>
              <a:rPr lang="en-GB" sz="2400" dirty="0">
                <a:latin typeface="Century Gothic" panose="020B0502020202020204" pitchFamily="34" charset="0"/>
                <a:cs typeface="Arial" panose="020B0604020202020204" pitchFamily="34" charset="0"/>
              </a:rPr>
              <a:t>formulate </a:t>
            </a:r>
            <a:r>
              <a:rPr lang="en-GB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a plan for introducing stigma reduction programming </a:t>
            </a:r>
            <a:r>
              <a:rPr lang="en-GB" sz="2400" dirty="0">
                <a:latin typeface="Century Gothic" panose="020B0502020202020204" pitchFamily="34" charset="0"/>
                <a:cs typeface="Arial" panose="020B0604020202020204" pitchFamily="34" charset="0"/>
              </a:rPr>
              <a:t>in schools and increasing access to health services (including counselling) through formal </a:t>
            </a:r>
            <a:r>
              <a:rPr lang="en-GB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referral pathways</a:t>
            </a:r>
            <a:r>
              <a:rPr lang="en-GB" sz="2400" dirty="0">
                <a:latin typeface="Century Gothic" panose="020B0502020202020204" pitchFamily="34" charset="0"/>
                <a:cs typeface="Arial" panose="020B0604020202020204" pitchFamily="34" charset="0"/>
              </a:rPr>
              <a:t> accessible to educators. This plan should indicate: what </a:t>
            </a:r>
            <a:r>
              <a:rPr lang="en-GB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policies</a:t>
            </a:r>
            <a:r>
              <a:rPr lang="en-GB" sz="2400" dirty="0">
                <a:latin typeface="Century Gothic" panose="020B0502020202020204" pitchFamily="34" charset="0"/>
                <a:cs typeface="Arial" panose="020B0604020202020204" pitchFamily="34" charset="0"/>
              </a:rPr>
              <a:t> will be implemented to ensure that South African schools are safe and supportive environments; how to improve the </a:t>
            </a:r>
            <a:r>
              <a:rPr lang="en-GB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quality of relationship between teachers and learners</a:t>
            </a:r>
            <a:r>
              <a:rPr lang="en-GB" sz="2400" dirty="0">
                <a:latin typeface="Century Gothic" panose="020B0502020202020204" pitchFamily="34" charset="0"/>
                <a:cs typeface="Arial" panose="020B0604020202020204" pitchFamily="34" charset="0"/>
              </a:rPr>
              <a:t>; and how </a:t>
            </a:r>
            <a:r>
              <a:rPr lang="en-GB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detection rates </a:t>
            </a:r>
            <a:r>
              <a:rPr lang="en-GB" sz="2400" dirty="0">
                <a:latin typeface="Century Gothic" panose="020B0502020202020204" pitchFamily="34" charset="0"/>
                <a:cs typeface="Arial" panose="020B0604020202020204" pitchFamily="34" charset="0"/>
              </a:rPr>
              <a:t>will be improved and referrals implemented in </a:t>
            </a:r>
            <a:r>
              <a:rPr lang="en-GB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the event that a learner appears to require </a:t>
            </a:r>
            <a:r>
              <a:rPr lang="en-GB" sz="24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mental health support or services </a:t>
            </a:r>
            <a:r>
              <a:rPr lang="en-GB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including counselling. </a:t>
            </a:r>
            <a:r>
              <a:rPr lang="en-GB" sz="2400" i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Timeline: within 12 months of issuing this report; </a:t>
            </a:r>
            <a:endParaRPr lang="en-ZA" sz="2400" i="1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ZA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09350"/>
            <a:ext cx="1691680" cy="548650"/>
          </a:xfrm>
          <a:prstGeom prst="rect">
            <a:avLst/>
          </a:prstGeom>
        </p:spPr>
      </p:pic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519D8D1D-F36C-4EAF-B872-34263FD1A939}"/>
              </a:ext>
            </a:extLst>
          </p:cNvPr>
          <p:cNvSpPr txBox="1">
            <a:spLocks/>
          </p:cNvSpPr>
          <p:nvPr/>
        </p:nvSpPr>
        <p:spPr>
          <a:xfrm>
            <a:off x="5652120" y="6309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7EF771-2B50-4573-84B4-5C96B4F32DD9}" type="slidenum">
              <a:rPr kumimoji="0" lang="en-ZA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9008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0275"/>
            <a:ext cx="9144000" cy="882461"/>
          </a:xfrm>
        </p:spPr>
        <p:txBody>
          <a:bodyPr>
            <a:noAutofit/>
          </a:bodyPr>
          <a:lstStyle/>
          <a:p>
            <a:r>
              <a:rPr lang="en-ZA" b="1" cap="small" dirty="0" smtClean="0">
                <a:solidFill>
                  <a:srgbClr val="741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Recommendations Of The SAHRC</a:t>
            </a:r>
            <a:endParaRPr lang="en-ZA" b="1" cap="small" dirty="0">
              <a:solidFill>
                <a:srgbClr val="741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40560"/>
          </a:xfrm>
        </p:spPr>
        <p:txBody>
          <a:bodyPr>
            <a:noAutofit/>
          </a:bodyPr>
          <a:lstStyle/>
          <a:p>
            <a:pPr algn="just"/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In </a:t>
            </a: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conjunction with the NDOH, formulate a </a:t>
            </a:r>
            <a:r>
              <a:rPr lang="en-GB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plan for introducing consistent mental health awareness</a:t>
            </a: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 raising efforts aimed at </a:t>
            </a:r>
            <a:r>
              <a:rPr lang="en-GB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educators</a:t>
            </a: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. The plan should indicate how educators will: provide </a:t>
            </a:r>
            <a:r>
              <a:rPr lang="en-GB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accurate information </a:t>
            </a: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about mental health conditions; promote </a:t>
            </a:r>
            <a:r>
              <a:rPr lang="en-GB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mental health</a:t>
            </a: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; assist learners to identify </a:t>
            </a:r>
            <a:r>
              <a:rPr lang="en-GB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mental health conditions </a:t>
            </a: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and obtain the </a:t>
            </a:r>
            <a:r>
              <a:rPr lang="en-GB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necessary assistance</a:t>
            </a: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; and assist learners to build </a:t>
            </a:r>
            <a:r>
              <a:rPr lang="en-GB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skills that promote mental health and prevent suicide</a:t>
            </a: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. </a:t>
            </a:r>
            <a:r>
              <a:rPr lang="en-GB" sz="2800" i="1" dirty="0">
                <a:latin typeface="Century Gothic" panose="020B0502020202020204" pitchFamily="34" charset="0"/>
                <a:cs typeface="Arial" panose="020B0604020202020204" pitchFamily="34" charset="0"/>
              </a:rPr>
              <a:t>Timeline: within 12 months of issuing this report</a:t>
            </a: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; </a:t>
            </a:r>
            <a:endParaRPr lang="en-ZA" sz="28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09350"/>
            <a:ext cx="1691680" cy="548650"/>
          </a:xfrm>
          <a:prstGeom prst="rect">
            <a:avLst/>
          </a:prstGeom>
        </p:spPr>
      </p:pic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519D8D1D-F36C-4EAF-B872-34263FD1A939}"/>
              </a:ext>
            </a:extLst>
          </p:cNvPr>
          <p:cNvSpPr txBox="1">
            <a:spLocks/>
          </p:cNvSpPr>
          <p:nvPr/>
        </p:nvSpPr>
        <p:spPr>
          <a:xfrm>
            <a:off x="5652120" y="6309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7EF771-2B50-4573-84B4-5C96B4F32DD9}" type="slidenum">
              <a:rPr kumimoji="0" lang="en-ZA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5416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0275"/>
            <a:ext cx="9144000" cy="882461"/>
          </a:xfrm>
        </p:spPr>
        <p:txBody>
          <a:bodyPr>
            <a:noAutofit/>
          </a:bodyPr>
          <a:lstStyle/>
          <a:p>
            <a:r>
              <a:rPr lang="en-ZA" b="1" cap="small" dirty="0" smtClean="0">
                <a:solidFill>
                  <a:srgbClr val="741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Recommendations Of The SAHRC</a:t>
            </a:r>
            <a:endParaRPr lang="en-ZA" b="1" cap="small" dirty="0">
              <a:solidFill>
                <a:srgbClr val="741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40560"/>
          </a:xfrm>
        </p:spPr>
        <p:txBody>
          <a:bodyPr>
            <a:noAutofit/>
          </a:bodyPr>
          <a:lstStyle/>
          <a:p>
            <a:pPr algn="just"/>
            <a:r>
              <a:rPr lang="en-GB" sz="25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Develop </a:t>
            </a:r>
            <a:r>
              <a:rPr lang="en-GB" sz="2500" dirty="0">
                <a:latin typeface="Century Gothic" panose="020B0502020202020204" pitchFamily="34" charset="0"/>
                <a:cs typeface="Arial" panose="020B0604020202020204" pitchFamily="34" charset="0"/>
              </a:rPr>
              <a:t>a report detailing </a:t>
            </a:r>
            <a:r>
              <a:rPr lang="en-GB" sz="2500" b="1" dirty="0">
                <a:latin typeface="Century Gothic" panose="020B0502020202020204" pitchFamily="34" charset="0"/>
                <a:cs typeface="Arial" panose="020B0604020202020204" pitchFamily="34" charset="0"/>
              </a:rPr>
              <a:t>progress in achieving the </a:t>
            </a:r>
            <a:r>
              <a:rPr lang="en-GB" sz="25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National Strategy on Learner Attainment’s</a:t>
            </a:r>
            <a:r>
              <a:rPr lang="en-GB" sz="25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(NSLA’s) </a:t>
            </a:r>
            <a:r>
              <a:rPr lang="en-GB" sz="2500" dirty="0">
                <a:latin typeface="Century Gothic" panose="020B0502020202020204" pitchFamily="34" charset="0"/>
                <a:cs typeface="Arial" panose="020B0604020202020204" pitchFamily="34" charset="0"/>
              </a:rPr>
              <a:t>goal of provision of supports for learners with disabilities. </a:t>
            </a:r>
            <a:r>
              <a:rPr lang="en-GB" sz="2500" i="1" dirty="0">
                <a:latin typeface="Century Gothic" panose="020B0502020202020204" pitchFamily="34" charset="0"/>
                <a:cs typeface="Arial" panose="020B0604020202020204" pitchFamily="34" charset="0"/>
              </a:rPr>
              <a:t>Timeline: within 12 months of issuing this report</a:t>
            </a:r>
            <a:r>
              <a:rPr lang="en-GB" sz="25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en-GB" sz="2500" dirty="0">
                <a:latin typeface="Century Gothic" panose="020B0502020202020204" pitchFamily="34" charset="0"/>
                <a:cs typeface="Arial" panose="020B0604020202020204" pitchFamily="34" charset="0"/>
              </a:rPr>
              <a:t>In consultation with the NDOH and the </a:t>
            </a:r>
            <a:r>
              <a:rPr lang="en-GB" sz="25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Department of Social Development (DSD), </a:t>
            </a:r>
            <a:r>
              <a:rPr lang="en-GB" sz="2500" dirty="0">
                <a:latin typeface="Century Gothic" panose="020B0502020202020204" pitchFamily="34" charset="0"/>
                <a:cs typeface="Arial" panose="020B0604020202020204" pitchFamily="34" charset="0"/>
              </a:rPr>
              <a:t>commence </a:t>
            </a:r>
            <a:r>
              <a:rPr lang="en-GB" sz="2500" b="1" dirty="0">
                <a:latin typeface="Century Gothic" panose="020B0502020202020204" pitchFamily="34" charset="0"/>
                <a:cs typeface="Arial" panose="020B0604020202020204" pitchFamily="34" charset="0"/>
              </a:rPr>
              <a:t>a study on the implementation of the </a:t>
            </a:r>
            <a:r>
              <a:rPr lang="en-GB" sz="25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Integrated Schools Health Programme</a:t>
            </a:r>
            <a:r>
              <a:rPr lang="en-GB" sz="25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(ISHP) </a:t>
            </a:r>
            <a:r>
              <a:rPr lang="en-GB" sz="2500" dirty="0">
                <a:latin typeface="Century Gothic" panose="020B0502020202020204" pitchFamily="34" charset="0"/>
                <a:cs typeface="Arial" panose="020B0604020202020204" pitchFamily="34" charset="0"/>
              </a:rPr>
              <a:t>mental health programming, paying specific attention to the advancement of the right to the highest attainable standard of </a:t>
            </a:r>
            <a:r>
              <a:rPr lang="en-GB" sz="2500" b="1" dirty="0">
                <a:latin typeface="Century Gothic" panose="020B0502020202020204" pitchFamily="34" charset="0"/>
                <a:cs typeface="Arial" panose="020B0604020202020204" pitchFamily="34" charset="0"/>
              </a:rPr>
              <a:t>physical and mental health</a:t>
            </a:r>
            <a:r>
              <a:rPr lang="en-GB" sz="2500" dirty="0">
                <a:latin typeface="Century Gothic" panose="020B0502020202020204" pitchFamily="34" charset="0"/>
                <a:cs typeface="Arial" panose="020B0604020202020204" pitchFamily="34" charset="0"/>
              </a:rPr>
              <a:t> and barriers to implementation. </a:t>
            </a:r>
            <a:r>
              <a:rPr lang="en-GB" sz="2500" i="1" dirty="0">
                <a:latin typeface="Century Gothic" panose="020B0502020202020204" pitchFamily="34" charset="0"/>
                <a:cs typeface="Arial" panose="020B0604020202020204" pitchFamily="34" charset="0"/>
              </a:rPr>
              <a:t>Timeline: within 24 months of issuing this report</a:t>
            </a:r>
            <a:r>
              <a:rPr lang="en-GB" sz="2500" dirty="0">
                <a:latin typeface="Century Gothic" panose="020B0502020202020204" pitchFamily="34" charset="0"/>
                <a:cs typeface="Arial" panose="020B0604020202020204" pitchFamily="34" charset="0"/>
              </a:rPr>
              <a:t>; and</a:t>
            </a:r>
            <a:endParaRPr lang="en-ZA" sz="25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09350"/>
            <a:ext cx="1691680" cy="548650"/>
          </a:xfrm>
          <a:prstGeom prst="rect">
            <a:avLst/>
          </a:prstGeom>
        </p:spPr>
      </p:pic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519D8D1D-F36C-4EAF-B872-34263FD1A939}"/>
              </a:ext>
            </a:extLst>
          </p:cNvPr>
          <p:cNvSpPr txBox="1">
            <a:spLocks/>
          </p:cNvSpPr>
          <p:nvPr/>
        </p:nvSpPr>
        <p:spPr>
          <a:xfrm>
            <a:off x="5652120" y="6309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7EF771-2B50-4573-84B4-5C96B4F32DD9}" type="slidenum">
              <a:rPr kumimoji="0" lang="en-ZA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121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0275"/>
            <a:ext cx="9144000" cy="882461"/>
          </a:xfrm>
        </p:spPr>
        <p:txBody>
          <a:bodyPr>
            <a:noAutofit/>
          </a:bodyPr>
          <a:lstStyle/>
          <a:p>
            <a:r>
              <a:rPr lang="en-ZA" b="1" cap="small" dirty="0" smtClean="0">
                <a:solidFill>
                  <a:srgbClr val="741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Recommendations Of The SAHRC</a:t>
            </a:r>
            <a:endParaRPr lang="en-ZA" b="1" cap="small" dirty="0">
              <a:solidFill>
                <a:srgbClr val="741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40560"/>
          </a:xfrm>
        </p:spPr>
        <p:txBody>
          <a:bodyPr>
            <a:noAutofit/>
          </a:bodyPr>
          <a:lstStyle/>
          <a:p>
            <a:pPr algn="just"/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Advise </a:t>
            </a: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the Commission on the progress of the </a:t>
            </a:r>
            <a:r>
              <a:rPr lang="en-GB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Draft Policy for the Provision of Quality Education and Support to Children with Severe to Profound Intellectual Disability</a:t>
            </a:r>
            <a:r>
              <a:rPr lang="en-GB" sz="2800" dirty="0">
                <a:latin typeface="Century Gothic" panose="020B0502020202020204" pitchFamily="34" charset="0"/>
                <a:cs typeface="Arial" panose="020B0604020202020204" pitchFamily="34" charset="0"/>
              </a:rPr>
              <a:t>. </a:t>
            </a:r>
            <a:r>
              <a:rPr lang="en-GB" sz="2800" i="1" dirty="0">
                <a:latin typeface="Century Gothic" panose="020B0502020202020204" pitchFamily="34" charset="0"/>
                <a:cs typeface="Arial" panose="020B0604020202020204" pitchFamily="34" charset="0"/>
              </a:rPr>
              <a:t>Timeline: within 3 months of issuing this </a:t>
            </a:r>
            <a:r>
              <a:rPr lang="en-GB" sz="2800" i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report</a:t>
            </a:r>
            <a:r>
              <a:rPr lang="en-GB" sz="2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  <a:endParaRPr lang="en-GB" sz="2800" i="1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09350"/>
            <a:ext cx="1691680" cy="548650"/>
          </a:xfrm>
          <a:prstGeom prst="rect">
            <a:avLst/>
          </a:prstGeom>
        </p:spPr>
      </p:pic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519D8D1D-F36C-4EAF-B872-34263FD1A939}"/>
              </a:ext>
            </a:extLst>
          </p:cNvPr>
          <p:cNvSpPr txBox="1">
            <a:spLocks/>
          </p:cNvSpPr>
          <p:nvPr/>
        </p:nvSpPr>
        <p:spPr>
          <a:xfrm>
            <a:off x="5652120" y="6309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7EF771-2B50-4573-84B4-5C96B4F32DD9}" type="slidenum">
              <a:rPr kumimoji="0" lang="en-ZA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0153910"/>
      </p:ext>
    </p:extLst>
  </p:cSld>
  <p:clrMapOvr>
    <a:masterClrMapping/>
  </p:clrMapOvr>
</p:sld>
</file>

<file path=ppt/theme/theme1.xml><?xml version="1.0" encoding="utf-8"?>
<a:theme xmlns:a="http://schemas.openxmlformats.org/drawingml/2006/main" name="New DBE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New DBE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New DBE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New DBE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New DBE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New DBE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DBE Presentation template</Template>
  <TotalTime>1436</TotalTime>
  <Words>1724</Words>
  <Application>Microsoft Office PowerPoint</Application>
  <PresentationFormat>On-screen Show (4:3)</PresentationFormat>
  <Paragraphs>109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New DBE Presentation template</vt:lpstr>
      <vt:lpstr>1_New DBE Presentation template</vt:lpstr>
      <vt:lpstr>2_New DBE Presentation template</vt:lpstr>
      <vt:lpstr>3_New DBE Presentation template</vt:lpstr>
      <vt:lpstr>4_New DBE Presentation template</vt:lpstr>
      <vt:lpstr>5_New DBE Presentation template</vt:lpstr>
      <vt:lpstr>   Report on the processing of the SAHRC Report on the State of Mental Health in South Africa  </vt:lpstr>
      <vt:lpstr>Outline Of The Presentation</vt:lpstr>
      <vt:lpstr>Purpose Of The Presentation</vt:lpstr>
      <vt:lpstr>Introduction</vt:lpstr>
      <vt:lpstr>Recommendations Of The SAHRC</vt:lpstr>
      <vt:lpstr>Recommendations of the SAHRC</vt:lpstr>
      <vt:lpstr>Recommendations Of The SAHRC</vt:lpstr>
      <vt:lpstr>Recommendations Of The SAHRC</vt:lpstr>
      <vt:lpstr>Recommendations Of The SAHRC</vt:lpstr>
      <vt:lpstr>Processing The Recommendations Of The SAHRC</vt:lpstr>
      <vt:lpstr>Stigma Reduction &amp; Awareness Raising</vt:lpstr>
      <vt:lpstr>Stigma Reduction &amp; Awareness Raising</vt:lpstr>
      <vt:lpstr>Stigma Reduction &amp; Awareness Raising</vt:lpstr>
      <vt:lpstr>Stigma Reduction &amp; Awareness Raising</vt:lpstr>
      <vt:lpstr>National Strategy On Learner Attainment</vt:lpstr>
      <vt:lpstr>National Strategy On Learner Attainment</vt:lpstr>
      <vt:lpstr>National Strategy On Learner Attainment</vt:lpstr>
      <vt:lpstr>National Strategy On Learner Attainment</vt:lpstr>
      <vt:lpstr>Study On The Implementation Of Mental Health Programming</vt:lpstr>
      <vt:lpstr>Study On The Implementation Of Mental Health Programming</vt:lpstr>
      <vt:lpstr>Draft Policy On Education For Children With Severe To Profound Intellectual Disability</vt:lpstr>
      <vt:lpstr>Draft Policy On Education For Children With Severe To Profound Intellectual Disability</vt:lpstr>
      <vt:lpstr>Draft Policy On Education For Children With Severe To Profound Intellectual Disability</vt:lpstr>
      <vt:lpstr>Conclusion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Title here</dc:title>
  <dc:creator>Jabulani Ngcobo</dc:creator>
  <cp:lastModifiedBy>PUMZA</cp:lastModifiedBy>
  <cp:revision>266</cp:revision>
  <cp:lastPrinted>2017-07-24T12:01:22Z</cp:lastPrinted>
  <dcterms:created xsi:type="dcterms:W3CDTF">2016-04-18T12:36:04Z</dcterms:created>
  <dcterms:modified xsi:type="dcterms:W3CDTF">2020-02-19T08:40:58Z</dcterms:modified>
</cp:coreProperties>
</file>