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340" r:id="rId2"/>
    <p:sldId id="370" r:id="rId3"/>
    <p:sldId id="375" r:id="rId4"/>
    <p:sldId id="387" r:id="rId5"/>
    <p:sldId id="376" r:id="rId6"/>
    <p:sldId id="377" r:id="rId7"/>
    <p:sldId id="388" r:id="rId8"/>
    <p:sldId id="378" r:id="rId9"/>
    <p:sldId id="379" r:id="rId10"/>
    <p:sldId id="380" r:id="rId11"/>
    <p:sldId id="381" r:id="rId12"/>
    <p:sldId id="382" r:id="rId13"/>
    <p:sldId id="383" r:id="rId14"/>
    <p:sldId id="384" r:id="rId15"/>
    <p:sldId id="385" r:id="rId16"/>
    <p:sldId id="386" r:id="rId17"/>
    <p:sldId id="389" r:id="rId18"/>
    <p:sldId id="390" r:id="rId19"/>
    <p:sldId id="288" r:id="rId20"/>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busiso Khuzwayo" initials="SK" lastIdx="0" clrIdx="0">
    <p:extLst>
      <p:ext uri="{19B8F6BF-5375-455C-9EA6-DF929625EA0E}">
        <p15:presenceInfo xmlns:p15="http://schemas.microsoft.com/office/powerpoint/2012/main" userId="S-1-5-21-1454741856-2891356945-868088179-21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B2B2B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364" autoAdjust="0"/>
  </p:normalViewPr>
  <p:slideViewPr>
    <p:cSldViewPr snapToGrid="0" snapToObjects="1">
      <p:cViewPr varScale="1">
        <p:scale>
          <a:sx n="73" d="100"/>
          <a:sy n="73" d="100"/>
        </p:scale>
        <p:origin x="984"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vl1pPr>
          </a:lstStyle>
          <a:p>
            <a:fld id="{4D1E32DB-A352-4336-9BF5-B8C524A0D484}" type="datetimeFigureOut">
              <a:rPr lang="en-ZA" smtClean="0"/>
              <a:t>2020/02/18</a:t>
            </a:fld>
            <a:endParaRPr lang="en-ZA"/>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B4F8E6C4-4D57-4FE0-AD55-51C2D584C7C0}" type="slidenum">
              <a:rPr lang="en-ZA" smtClean="0"/>
              <a:t>‹#›</a:t>
            </a:fld>
            <a:endParaRPr lang="en-ZA"/>
          </a:p>
        </p:txBody>
      </p:sp>
    </p:spTree>
    <p:extLst>
      <p:ext uri="{BB962C8B-B14F-4D97-AF65-F5344CB8AC3E}">
        <p14:creationId xmlns:p14="http://schemas.microsoft.com/office/powerpoint/2010/main" val="269964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1</a:t>
            </a:fld>
            <a:endParaRPr lang="en-ZA"/>
          </a:p>
        </p:txBody>
      </p:sp>
    </p:spTree>
    <p:extLst>
      <p:ext uri="{BB962C8B-B14F-4D97-AF65-F5344CB8AC3E}">
        <p14:creationId xmlns:p14="http://schemas.microsoft.com/office/powerpoint/2010/main" val="352036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F8E6C4-4D57-4FE0-AD55-51C2D584C7C0}" type="slidenum">
              <a:rPr lang="en-ZA" smtClean="0"/>
              <a:t>2</a:t>
            </a:fld>
            <a:endParaRPr lang="en-ZA"/>
          </a:p>
        </p:txBody>
      </p:sp>
    </p:spTree>
    <p:extLst>
      <p:ext uri="{BB962C8B-B14F-4D97-AF65-F5344CB8AC3E}">
        <p14:creationId xmlns:p14="http://schemas.microsoft.com/office/powerpoint/2010/main" val="634356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4F8E6C4-4D57-4FE0-AD55-51C2D584C7C0}" type="slidenum">
              <a:rPr lang="en-ZA" smtClean="0"/>
              <a:t>10</a:t>
            </a:fld>
            <a:endParaRPr lang="en-ZA"/>
          </a:p>
        </p:txBody>
      </p:sp>
    </p:spTree>
    <p:extLst>
      <p:ext uri="{BB962C8B-B14F-4D97-AF65-F5344CB8AC3E}">
        <p14:creationId xmlns:p14="http://schemas.microsoft.com/office/powerpoint/2010/main" val="3522604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4F8E6C4-4D57-4FE0-AD55-51C2D584C7C0}" type="slidenum">
              <a:rPr lang="en-ZA" smtClean="0"/>
              <a:t>11</a:t>
            </a:fld>
            <a:endParaRPr lang="en-ZA"/>
          </a:p>
        </p:txBody>
      </p:sp>
    </p:spTree>
    <p:extLst>
      <p:ext uri="{BB962C8B-B14F-4D97-AF65-F5344CB8AC3E}">
        <p14:creationId xmlns:p14="http://schemas.microsoft.com/office/powerpoint/2010/main" val="1504668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4F8E6C4-4D57-4FE0-AD55-51C2D584C7C0}" type="slidenum">
              <a:rPr lang="en-ZA" smtClean="0"/>
              <a:t>12</a:t>
            </a:fld>
            <a:endParaRPr lang="en-ZA"/>
          </a:p>
        </p:txBody>
      </p:sp>
    </p:spTree>
    <p:extLst>
      <p:ext uri="{BB962C8B-B14F-4D97-AF65-F5344CB8AC3E}">
        <p14:creationId xmlns:p14="http://schemas.microsoft.com/office/powerpoint/2010/main" val="3320872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4F8E6C4-4D57-4FE0-AD55-51C2D584C7C0}" type="slidenum">
              <a:rPr lang="en-ZA" smtClean="0"/>
              <a:t>13</a:t>
            </a:fld>
            <a:endParaRPr lang="en-ZA"/>
          </a:p>
        </p:txBody>
      </p:sp>
    </p:spTree>
    <p:extLst>
      <p:ext uri="{BB962C8B-B14F-4D97-AF65-F5344CB8AC3E}">
        <p14:creationId xmlns:p14="http://schemas.microsoft.com/office/powerpoint/2010/main" val="3667950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4F8E6C4-4D57-4FE0-AD55-51C2D584C7C0}" type="slidenum">
              <a:rPr lang="en-ZA" smtClean="0"/>
              <a:t>14</a:t>
            </a:fld>
            <a:endParaRPr lang="en-ZA"/>
          </a:p>
        </p:txBody>
      </p:sp>
    </p:spTree>
    <p:extLst>
      <p:ext uri="{BB962C8B-B14F-4D97-AF65-F5344CB8AC3E}">
        <p14:creationId xmlns:p14="http://schemas.microsoft.com/office/powerpoint/2010/main" val="418439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4F8E6C4-4D57-4FE0-AD55-51C2D584C7C0}" type="slidenum">
              <a:rPr lang="en-ZA" smtClean="0"/>
              <a:t>15</a:t>
            </a:fld>
            <a:endParaRPr lang="en-ZA"/>
          </a:p>
        </p:txBody>
      </p:sp>
    </p:spTree>
    <p:extLst>
      <p:ext uri="{BB962C8B-B14F-4D97-AF65-F5344CB8AC3E}">
        <p14:creationId xmlns:p14="http://schemas.microsoft.com/office/powerpoint/2010/main" val="2594535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4F8E6C4-4D57-4FE0-AD55-51C2D584C7C0}" type="slidenum">
              <a:rPr lang="en-ZA" smtClean="0"/>
              <a:t>16</a:t>
            </a:fld>
            <a:endParaRPr lang="en-ZA"/>
          </a:p>
        </p:txBody>
      </p:sp>
    </p:spTree>
    <p:extLst>
      <p:ext uri="{BB962C8B-B14F-4D97-AF65-F5344CB8AC3E}">
        <p14:creationId xmlns:p14="http://schemas.microsoft.com/office/powerpoint/2010/main" val="385621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FA33C9-2F32-4812-8F17-DFDA21CBFABB}" type="datetime1">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D7E158-1EA1-4910-8411-CDF3216EFF2B}" type="datetime1">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686633-B691-4C7F-93FD-97CCD47C4B88}" type="datetime1">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F2C971-144B-44C3-80C1-43AFAB7F6CE8}" type="datetime1">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F3B38-ACD7-4036-BCAF-27C79D9D5130}" type="datetime1">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52C23D-AE99-4DF5-9F7A-AF12E5039E02}" type="datetime1">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DB7B33-4A18-43E3-9C9E-3D1D038DEA06}" type="datetime1">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F8358E-FF85-4396-B076-419161A5E9F4}" type="datetime1">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31938-E499-4FCF-B9F5-6742CADDCB33}" type="datetime1">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3F20EA-67CB-4D2A-B2AE-5C80C783E1F1}" type="datetime1">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8BCBA8-F22D-4293-9C9F-14479225C753}" type="datetime1">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t>‹#›</a:t>
            </a:fld>
            <a:endParaRPr lang="en-US"/>
          </a:p>
        </p:txBody>
      </p:sp>
    </p:spTree>
    <p:extLst>
      <p:ext uri="{BB962C8B-B14F-4D97-AF65-F5344CB8AC3E}">
        <p14:creationId xmlns:p14="http://schemas.microsoft.com/office/powerpoint/2010/main"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A164C-F9A5-4561-A669-916F7690881C}" type="datetime1">
              <a:rPr lang="en-US" smtClean="0"/>
              <a:t>2/18/2020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t>‹#›</a:t>
            </a:fld>
            <a:endParaRPr lang="en-US"/>
          </a:p>
        </p:txBody>
      </p:sp>
    </p:spTree>
    <p:extLst>
      <p:ext uri="{BB962C8B-B14F-4D97-AF65-F5344CB8AC3E}">
        <p14:creationId xmlns:p14="http://schemas.microsoft.com/office/powerpoint/2010/main"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75412" y="5084764"/>
            <a:ext cx="4577891" cy="1206968"/>
          </a:xfrm>
        </p:spPr>
        <p:txBody>
          <a:bodyPr>
            <a:normAutofit fontScale="90000"/>
          </a:bodyPr>
          <a:lstStyle/>
          <a:p>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
            </a:r>
            <a:br>
              <a:rPr lang="en-US" sz="28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Content Advisor: </a:t>
            </a:r>
            <a:r>
              <a:rPr lang="en-US" sz="2000" b="1" dirty="0" err="1" smtClean="0">
                <a:latin typeface="Arial" panose="020B0604020202020204" pitchFamily="34" charset="0"/>
                <a:cs typeface="Arial" panose="020B0604020202020204" pitchFamily="34" charset="0"/>
              </a:rPr>
              <a:t>Dr</a:t>
            </a:r>
            <a:r>
              <a:rPr lang="en-US" sz="2000" b="1" dirty="0" smtClean="0">
                <a:latin typeface="Arial" panose="020B0604020202020204" pitchFamily="34" charset="0"/>
                <a:cs typeface="Arial" panose="020B0604020202020204" pitchFamily="34" charset="0"/>
              </a:rPr>
              <a:t> Sibusiso Khuzwayo</a:t>
            </a:r>
            <a:endParaRPr lang="en-US" sz="2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Autofit/>
          </a:bodyPr>
          <a:lstStyle/>
          <a:p>
            <a:r>
              <a:rPr lang="en-ZA" dirty="0" smtClean="0"/>
              <a:t> </a:t>
            </a:r>
            <a:endParaRPr lang="en-US" sz="2000" dirty="0">
              <a:solidFill>
                <a:schemeClr val="bg2">
                  <a:lumMod val="10000"/>
                </a:schemeClr>
              </a:solidFill>
            </a:endParaRPr>
          </a:p>
        </p:txBody>
      </p:sp>
      <p:sp>
        <p:nvSpPr>
          <p:cNvPr id="5" name="TextBox 4"/>
          <p:cNvSpPr txBox="1"/>
          <p:nvPr/>
        </p:nvSpPr>
        <p:spPr>
          <a:xfrm>
            <a:off x="4975412" y="6301078"/>
            <a:ext cx="2943178" cy="369332"/>
          </a:xfrm>
          <a:prstGeom prst="rect">
            <a:avLst/>
          </a:prstGeom>
          <a:noFill/>
        </p:spPr>
        <p:txBody>
          <a:bodyPr wrap="none" rtlCol="0">
            <a:spAutoFit/>
          </a:bodyPr>
          <a:lstStyle/>
          <a:p>
            <a:r>
              <a:rPr lang="en-ZA" b="1" dirty="0" smtClean="0"/>
              <a:t>Researcher : Ms Sisanda </a:t>
            </a:r>
            <a:r>
              <a:rPr lang="en-ZA" b="1" dirty="0"/>
              <a:t>L</a:t>
            </a:r>
            <a:r>
              <a:rPr lang="en-ZA" b="1" dirty="0" smtClean="0"/>
              <a:t>oni</a:t>
            </a:r>
            <a:endParaRPr lang="en-ZA" b="1" dirty="0"/>
          </a:p>
        </p:txBody>
      </p:sp>
      <p:sp>
        <p:nvSpPr>
          <p:cNvPr id="6" name="TextBox 5"/>
          <p:cNvSpPr txBox="1"/>
          <p:nvPr/>
        </p:nvSpPr>
        <p:spPr>
          <a:xfrm>
            <a:off x="5825128" y="585647"/>
            <a:ext cx="3963306" cy="1200329"/>
          </a:xfrm>
          <a:prstGeom prst="rect">
            <a:avLst/>
          </a:prstGeom>
          <a:noFill/>
        </p:spPr>
        <p:txBody>
          <a:bodyPr wrap="square" rtlCol="0">
            <a:spAutoFit/>
          </a:bodyPr>
          <a:lstStyle/>
          <a:p>
            <a:pPr algn="ctr"/>
            <a:r>
              <a:rPr lang="en-ZA" sz="2400" b="1" dirty="0"/>
              <a:t>SONA </a:t>
            </a:r>
            <a:r>
              <a:rPr lang="en-ZA" sz="2400" b="1" dirty="0" smtClean="0"/>
              <a:t>2020</a:t>
            </a:r>
          </a:p>
          <a:p>
            <a:pPr algn="ctr"/>
            <a:endParaRPr lang="en-ZA" sz="2400" b="1" dirty="0"/>
          </a:p>
          <a:p>
            <a:pPr algn="ctr"/>
            <a:r>
              <a:rPr lang="en-ZA" sz="2400" b="1" dirty="0" smtClean="0"/>
              <a:t> IMPLICATIONS FOR TOURISM</a:t>
            </a:r>
            <a:endParaRPr lang="en-ZA" sz="2400" b="1" dirty="0"/>
          </a:p>
        </p:txBody>
      </p:sp>
      <p:sp>
        <p:nvSpPr>
          <p:cNvPr id="4" name="Slide Number Placeholder 3"/>
          <p:cNvSpPr>
            <a:spLocks noGrp="1"/>
          </p:cNvSpPr>
          <p:nvPr>
            <p:ph type="sldNum" sz="quarter" idx="12"/>
          </p:nvPr>
        </p:nvSpPr>
        <p:spPr/>
        <p:txBody>
          <a:bodyPr/>
          <a:lstStyle/>
          <a:p>
            <a:fld id="{D1B91D83-34EB-A744-81D0-D8E8519C4AE3}" type="slidenum">
              <a:rPr lang="en-US" smtClean="0"/>
              <a:t>1</a:t>
            </a:fld>
            <a:endParaRPr lang="en-US"/>
          </a:p>
        </p:txBody>
      </p:sp>
    </p:spTree>
    <p:extLst>
      <p:ext uri="{BB962C8B-B14F-4D97-AF65-F5344CB8AC3E}">
        <p14:creationId xmlns:p14="http://schemas.microsoft.com/office/powerpoint/2010/main" val="3650426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385504" y="834059"/>
            <a:ext cx="8543925" cy="4905116"/>
          </a:xfrm>
        </p:spPr>
        <p:txBody>
          <a:bodyPr>
            <a:normAutofit fontScale="85000" lnSpcReduction="20000"/>
          </a:bodyPr>
          <a:lstStyle/>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lvl="0"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President invited outstanding South Africans who excelled in their fields, i.e.</a:t>
            </a:r>
          </a:p>
          <a:p>
            <a:pPr marL="0" lv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Ms Zozibini Tunzi – reigning Miss Universe</a:t>
            </a:r>
          </a:p>
          <a:p>
            <a:pPr marL="457200" lvl="1" indent="0" algn="just" defTabSz="457200">
              <a:lnSpc>
                <a:spcPct val="100000"/>
              </a:lnSpc>
              <a:spcBef>
                <a:spcPts val="0"/>
              </a:spcBef>
              <a:buNone/>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Mr Siya Kolisi – current captain of the Springboks (current Rugby </a:t>
            </a:r>
            <a:r>
              <a:rPr lang="en-GB" sz="1400" dirty="0">
                <a:solidFill>
                  <a:srgbClr val="000000"/>
                </a:solidFill>
                <a:latin typeface="Arial"/>
                <a:cs typeface="Times New Roman" panose="02020603050405020304" pitchFamily="18" charset="0"/>
              </a:rPr>
              <a:t>W</a:t>
            </a:r>
            <a:r>
              <a:rPr lang="en-GB" sz="1400" dirty="0" smtClean="0">
                <a:solidFill>
                  <a:srgbClr val="000000"/>
                </a:solidFill>
                <a:latin typeface="Arial"/>
                <a:cs typeface="Times New Roman" panose="02020603050405020304" pitchFamily="18" charset="0"/>
              </a:rPr>
              <a:t>orld </a:t>
            </a:r>
            <a:r>
              <a:rPr lang="en-GB" sz="1400" dirty="0">
                <a:solidFill>
                  <a:srgbClr val="000000"/>
                </a:solidFill>
                <a:latin typeface="Arial"/>
                <a:cs typeface="Times New Roman" panose="02020603050405020304" pitchFamily="18" charset="0"/>
              </a:rPr>
              <a:t>C</a:t>
            </a:r>
            <a:r>
              <a:rPr lang="en-GB" sz="1400" dirty="0" smtClean="0">
                <a:solidFill>
                  <a:srgbClr val="000000"/>
                </a:solidFill>
                <a:latin typeface="Arial"/>
                <a:cs typeface="Times New Roman" panose="02020603050405020304" pitchFamily="18" charset="0"/>
              </a:rPr>
              <a:t>up champions).</a:t>
            </a:r>
          </a:p>
          <a:p>
            <a:pPr marL="457200" lvl="1" indent="0" algn="just" defTabSz="457200">
              <a:lnSpc>
                <a:spcPct val="100000"/>
              </a:lnSpc>
              <a:spcBef>
                <a:spcPts val="0"/>
              </a:spcBef>
              <a:buNone/>
            </a:pPr>
            <a:endParaRPr lang="en-GB" sz="1400" dirty="0" smtClean="0">
              <a:solidFill>
                <a:srgbClr val="000000"/>
              </a:solidFill>
              <a:latin typeface="Arial"/>
              <a:cs typeface="Times New Roman" panose="02020603050405020304" pitchFamily="18" charset="0"/>
            </a:endParaRPr>
          </a:p>
          <a:p>
            <a:pPr marL="457200" lvl="1" indent="0" algn="just" defTabSz="457200">
              <a:lnSpc>
                <a:spcPct val="100000"/>
              </a:lnSpc>
              <a:spcBef>
                <a:spcPts val="0"/>
              </a:spcBef>
              <a:buNone/>
            </a:pPr>
            <a:endParaRPr lang="en-GB" sz="1800" dirty="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South African Tourism can use these outstanding South Africans for destination marketing.</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marketing campaigns could be more </a:t>
            </a:r>
            <a:r>
              <a:rPr lang="en-GB" sz="1800" dirty="0" smtClean="0">
                <a:solidFill>
                  <a:srgbClr val="000000"/>
                </a:solidFill>
                <a:latin typeface="Arial"/>
                <a:cs typeface="Times New Roman" panose="02020603050405020304" pitchFamily="18" charset="0"/>
              </a:rPr>
              <a:t>technologically </a:t>
            </a:r>
            <a:r>
              <a:rPr lang="en-GB" sz="1800" dirty="0" smtClean="0">
                <a:solidFill>
                  <a:srgbClr val="000000"/>
                </a:solidFill>
                <a:latin typeface="Arial"/>
                <a:cs typeface="Times New Roman" panose="02020603050405020304" pitchFamily="18" charset="0"/>
              </a:rPr>
              <a:t>driven to paint a positive image of the country, e.g.</a:t>
            </a:r>
          </a:p>
          <a:p>
            <a:pPr algn="just" defTabSz="457200">
              <a:lnSpc>
                <a:spcPct val="100000"/>
              </a:lnSpc>
              <a:spcBef>
                <a:spcPts val="0"/>
              </a:spcBef>
            </a:pPr>
            <a:endParaRPr lang="en-GB" sz="18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Influencing travel search- through developing # campaigns to profile South Africa positively</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Leveraging on social sharing – e.g. following the reign of Miss Universe and profiling her as a </a:t>
            </a:r>
            <a:r>
              <a:rPr lang="en-GB" sz="1400" dirty="0">
                <a:solidFill>
                  <a:srgbClr val="000000"/>
                </a:solidFill>
                <a:latin typeface="Arial"/>
                <a:cs typeface="Times New Roman" panose="02020603050405020304" pitchFamily="18" charset="0"/>
              </a:rPr>
              <a:t>South African (sharing photos and videos </a:t>
            </a:r>
            <a:r>
              <a:rPr lang="en-GB" sz="1400" dirty="0" smtClean="0">
                <a:solidFill>
                  <a:srgbClr val="000000"/>
                </a:solidFill>
                <a:latin typeface="Arial"/>
                <a:cs typeface="Times New Roman" panose="02020603050405020304" pitchFamily="18" charset="0"/>
              </a:rPr>
              <a:t>of Miss Universe travels and activities)</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Enhancing customer service – drive campaigns whereby the outstanding South Africans are depicted consuming South African experiences and attractions.</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Contribution of Destination Management Companies (DMCs) and  travel agencies </a:t>
            </a:r>
            <a:r>
              <a:rPr lang="en-GB" sz="1400" dirty="0" smtClean="0">
                <a:solidFill>
                  <a:srgbClr val="000000"/>
                </a:solidFill>
                <a:latin typeface="Arial"/>
                <a:cs typeface="Times New Roman" panose="02020603050405020304" pitchFamily="18" charset="0"/>
              </a:rPr>
              <a:t>– </a:t>
            </a:r>
            <a:r>
              <a:rPr lang="en-GB" sz="1400" dirty="0" smtClean="0">
                <a:solidFill>
                  <a:srgbClr val="000000"/>
                </a:solidFill>
                <a:latin typeface="Arial"/>
                <a:cs typeface="Times New Roman" panose="02020603050405020304" pitchFamily="18" charset="0"/>
              </a:rPr>
              <a:t>partnerships between SA Tourism and DMCs on marketing campaigns to influence bookings.</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Loyalty programs – shaping loyalty programs around the outstanding South Africans, e.g. A Dinner with Siya Kolisi campaign.</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Exhibitions and trade shows – branding South Africa with the outstanding South Africans when attending international trade and consumer shows.</a:t>
            </a:r>
          </a:p>
          <a:p>
            <a:pPr defTabSz="457200">
              <a:lnSpc>
                <a:spcPct val="100000"/>
              </a:lnSpc>
              <a:spcBef>
                <a:spcPts val="0"/>
              </a:spcBef>
            </a:pPr>
            <a:endParaRPr lang="en-GB" sz="1800" dirty="0" smtClean="0">
              <a:solidFill>
                <a:srgbClr val="000000"/>
              </a:solidFill>
              <a:latin typeface="Arial"/>
              <a:cs typeface="Times New Roman" panose="02020603050405020304" pitchFamily="18" charset="0"/>
            </a:endParaRPr>
          </a:p>
          <a:p>
            <a:pPr lvl="0" defTabSz="457200">
              <a:lnSpc>
                <a:spcPct val="100000"/>
              </a:lnSpc>
              <a:spcBef>
                <a:spcPts val="0"/>
              </a:spcBef>
            </a:pPr>
            <a:endParaRPr lang="en-ZA" sz="1800" dirty="0" smtClean="0">
              <a:solidFill>
                <a:srgbClr val="000000"/>
              </a:solidFill>
              <a:latin typeface="Arial"/>
              <a:cs typeface="Times New Roman" panose="02020603050405020304" pitchFamily="18" charset="0"/>
            </a:endParaRPr>
          </a:p>
          <a:p>
            <a:pPr defTabSz="457200">
              <a:lnSpc>
                <a:spcPct val="100000"/>
              </a:lnSpc>
              <a:spcBef>
                <a:spcPts val="0"/>
              </a:spcBef>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349385"/>
            <a:ext cx="9224963" cy="430887"/>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LEVERAGING ON SOCIAL CAPITAL</a:t>
            </a:r>
          </a:p>
        </p:txBody>
      </p:sp>
    </p:spTree>
    <p:extLst>
      <p:ext uri="{BB962C8B-B14F-4D97-AF65-F5344CB8AC3E}">
        <p14:creationId xmlns:p14="http://schemas.microsoft.com/office/powerpoint/2010/main" val="39476926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385504" y="1182364"/>
            <a:ext cx="8723081" cy="4905116"/>
          </a:xfrm>
        </p:spPr>
        <p:txBody>
          <a:bodyPr>
            <a:normAutofit fontScale="92500" lnSpcReduction="10000"/>
          </a:bodyPr>
          <a:lstStyle/>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defTabSz="457200">
              <a:lnSpc>
                <a:spcPct val="100000"/>
              </a:lnSpc>
              <a:spcBef>
                <a:spcPts val="0"/>
              </a:spcBef>
            </a:pPr>
            <a:r>
              <a:rPr lang="en-GB" sz="1800" dirty="0" smtClean="0">
                <a:solidFill>
                  <a:srgbClr val="000000"/>
                </a:solidFill>
                <a:latin typeface="Arial"/>
                <a:cs typeface="Times New Roman" panose="02020603050405020304" pitchFamily="18" charset="0"/>
              </a:rPr>
              <a:t>The National Treasury has developed a </a:t>
            </a:r>
            <a:r>
              <a:rPr lang="en-GB" sz="1800" dirty="0">
                <a:solidFill>
                  <a:srgbClr val="000000"/>
                </a:solidFill>
                <a:latin typeface="Arial"/>
                <a:cs typeface="Times New Roman" panose="02020603050405020304" pitchFamily="18" charset="0"/>
              </a:rPr>
              <a:t>paper entitled </a:t>
            </a:r>
            <a:r>
              <a:rPr lang="en-GB" sz="1800" dirty="0" smtClean="0">
                <a:solidFill>
                  <a:srgbClr val="000000"/>
                </a:solidFill>
                <a:latin typeface="Arial"/>
                <a:cs typeface="Times New Roman" panose="02020603050405020304" pitchFamily="18" charset="0"/>
              </a:rPr>
              <a:t>‘</a:t>
            </a:r>
            <a:r>
              <a:rPr lang="en-GB" sz="1800" dirty="0">
                <a:solidFill>
                  <a:srgbClr val="000000"/>
                </a:solidFill>
                <a:latin typeface="Arial"/>
                <a:cs typeface="Times New Roman" panose="02020603050405020304" pitchFamily="18" charset="0"/>
              </a:rPr>
              <a:t>Economic </a:t>
            </a:r>
            <a:r>
              <a:rPr lang="en-GB" sz="1800" dirty="0" smtClean="0">
                <a:solidFill>
                  <a:srgbClr val="000000"/>
                </a:solidFill>
                <a:latin typeface="Arial"/>
                <a:cs typeface="Times New Roman" panose="02020603050405020304" pitchFamily="18" charset="0"/>
              </a:rPr>
              <a:t>Transformation</a:t>
            </a:r>
            <a:r>
              <a:rPr lang="en-GB" sz="1800" dirty="0">
                <a:solidFill>
                  <a:srgbClr val="000000"/>
                </a:solidFill>
                <a:latin typeface="Arial"/>
                <a:cs typeface="Times New Roman" panose="02020603050405020304" pitchFamily="18" charset="0"/>
              </a:rPr>
              <a:t>, Inclusive Growth and Competitiveness</a:t>
            </a:r>
            <a:r>
              <a:rPr lang="en-GB" sz="1800" dirty="0" smtClean="0">
                <a:solidFill>
                  <a:srgbClr val="000000"/>
                </a:solidFill>
                <a:latin typeface="Arial"/>
                <a:cs typeface="Times New Roman" panose="02020603050405020304" pitchFamily="18" charset="0"/>
              </a:rPr>
              <a:t>’.</a:t>
            </a:r>
          </a:p>
          <a:p>
            <a:pPr marL="0" indent="0"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defTabSz="457200">
              <a:lnSpc>
                <a:spcPct val="100000"/>
              </a:lnSpc>
              <a:spcBef>
                <a:spcPts val="0"/>
              </a:spcBef>
            </a:pPr>
            <a:r>
              <a:rPr lang="en-GB" sz="1800" dirty="0" smtClean="0">
                <a:solidFill>
                  <a:srgbClr val="000000"/>
                </a:solidFill>
                <a:latin typeface="Arial"/>
                <a:cs typeface="Times New Roman" panose="02020603050405020304" pitchFamily="18" charset="0"/>
              </a:rPr>
              <a:t>This paper was introduced by the Minister of Finance for public comments on the 28</a:t>
            </a:r>
            <a:r>
              <a:rPr lang="en-GB" sz="1800" baseline="30000" dirty="0" smtClean="0">
                <a:solidFill>
                  <a:srgbClr val="000000"/>
                </a:solidFill>
                <a:latin typeface="Arial"/>
                <a:cs typeface="Times New Roman" panose="02020603050405020304" pitchFamily="18" charset="0"/>
              </a:rPr>
              <a:t>th</a:t>
            </a:r>
            <a:r>
              <a:rPr lang="en-GB" sz="1800" dirty="0" smtClean="0">
                <a:solidFill>
                  <a:srgbClr val="000000"/>
                </a:solidFill>
                <a:latin typeface="Arial"/>
                <a:cs typeface="Times New Roman" panose="02020603050405020304" pitchFamily="18" charset="0"/>
              </a:rPr>
              <a:t> August 2019.</a:t>
            </a:r>
          </a:p>
          <a:p>
            <a:pPr marL="0" indent="0"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defTabSz="457200">
              <a:lnSpc>
                <a:spcPct val="100000"/>
              </a:lnSpc>
              <a:spcBef>
                <a:spcPts val="0"/>
              </a:spcBef>
            </a:pPr>
            <a:r>
              <a:rPr lang="en-GB" sz="1800" dirty="0">
                <a:solidFill>
                  <a:srgbClr val="000000"/>
                </a:solidFill>
                <a:latin typeface="Arial"/>
                <a:cs typeface="Times New Roman" panose="02020603050405020304" pitchFamily="18" charset="0"/>
              </a:rPr>
              <a:t>The economic blueprint policy paper focusses on four interventions for the tourism sector as </a:t>
            </a:r>
            <a:r>
              <a:rPr lang="en-GB" sz="1800" dirty="0" smtClean="0">
                <a:solidFill>
                  <a:srgbClr val="000000"/>
                </a:solidFill>
                <a:latin typeface="Arial"/>
                <a:cs typeface="Times New Roman" panose="02020603050405020304" pitchFamily="18" charset="0"/>
              </a:rPr>
              <a:t>follows:</a:t>
            </a:r>
          </a:p>
          <a:p>
            <a:pPr marL="0" indent="0"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Greater </a:t>
            </a:r>
            <a:r>
              <a:rPr lang="en-GB" sz="1400" dirty="0">
                <a:solidFill>
                  <a:srgbClr val="000000"/>
                </a:solidFill>
                <a:latin typeface="Arial"/>
                <a:cs typeface="Times New Roman" panose="02020603050405020304" pitchFamily="18" charset="0"/>
              </a:rPr>
              <a:t>budgetary support for tourism agencies is required and measures should be introduced to protect their budgets from the negative impact of currency fluctuations given their impact on marketing in foreign destinations</a:t>
            </a:r>
            <a:r>
              <a:rPr lang="en-GB" sz="1400" dirty="0" smtClean="0">
                <a:solidFill>
                  <a:srgbClr val="000000"/>
                </a:solidFill>
                <a:latin typeface="Arial"/>
                <a:cs typeface="Times New Roman" panose="02020603050405020304" pitchFamily="18" charset="0"/>
              </a:rPr>
              <a:t>.</a:t>
            </a:r>
          </a:p>
          <a:p>
            <a:pPr marL="457200" lvl="1" indent="0" algn="just" defTabSz="457200">
              <a:lnSpc>
                <a:spcPct val="100000"/>
              </a:lnSpc>
              <a:spcBef>
                <a:spcPts val="0"/>
              </a:spcBef>
              <a:buNone/>
            </a:pPr>
            <a:endParaRPr lang="en-GB" sz="1400" dirty="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The </a:t>
            </a:r>
            <a:r>
              <a:rPr lang="en-GB" sz="1400" dirty="0">
                <a:solidFill>
                  <a:srgbClr val="000000"/>
                </a:solidFill>
                <a:latin typeface="Arial"/>
                <a:cs typeface="Times New Roman" panose="02020603050405020304" pitchFamily="18" charset="0"/>
              </a:rPr>
              <a:t>Department of Tourism should increase the level of support to tourism firms to navigate the highly regulated business environment</a:t>
            </a:r>
            <a:r>
              <a:rPr lang="en-GB" sz="1400" dirty="0" smtClean="0">
                <a:solidFill>
                  <a:srgbClr val="000000"/>
                </a:solidFill>
                <a:latin typeface="Arial"/>
                <a:cs typeface="Times New Roman" panose="02020603050405020304" pitchFamily="18" charset="0"/>
              </a:rPr>
              <a:t>.</a:t>
            </a:r>
          </a:p>
          <a:p>
            <a:pPr marL="457200" lvl="1" indent="0" algn="just" defTabSz="457200">
              <a:lnSpc>
                <a:spcPct val="100000"/>
              </a:lnSpc>
              <a:spcBef>
                <a:spcPts val="0"/>
              </a:spcBef>
              <a:buNone/>
            </a:pPr>
            <a:endParaRPr lang="en-GB" sz="1400" dirty="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South </a:t>
            </a:r>
            <a:r>
              <a:rPr lang="en-GB" sz="1400" dirty="0">
                <a:solidFill>
                  <a:srgbClr val="000000"/>
                </a:solidFill>
                <a:latin typeface="Arial"/>
                <a:cs typeface="Times New Roman" panose="02020603050405020304" pitchFamily="18" charset="0"/>
              </a:rPr>
              <a:t>Africa’s visa regulations should be amended to ensure a better balance between security concerns and growing the tourism sector</a:t>
            </a:r>
            <a:r>
              <a:rPr lang="en-GB" sz="1400" dirty="0" smtClean="0">
                <a:solidFill>
                  <a:srgbClr val="000000"/>
                </a:solidFill>
                <a:latin typeface="Arial"/>
                <a:cs typeface="Times New Roman" panose="02020603050405020304" pitchFamily="18" charset="0"/>
              </a:rPr>
              <a:t>.</a:t>
            </a:r>
          </a:p>
          <a:p>
            <a:pPr marL="457200" lvl="1" indent="0" algn="just" defTabSz="457200">
              <a:lnSpc>
                <a:spcPct val="100000"/>
              </a:lnSpc>
              <a:spcBef>
                <a:spcPts val="0"/>
              </a:spcBef>
              <a:buNone/>
            </a:pPr>
            <a:endParaRPr lang="en-GB" sz="1400" dirty="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Adopting </a:t>
            </a:r>
            <a:r>
              <a:rPr lang="en-GB" sz="1400" dirty="0">
                <a:solidFill>
                  <a:srgbClr val="000000"/>
                </a:solidFill>
                <a:latin typeface="Arial"/>
                <a:cs typeface="Times New Roman" panose="02020603050405020304" pitchFamily="18" charset="0"/>
              </a:rPr>
              <a:t>proposals for the reintroduction and enhancement of the Tourism Safety Initiative, with highly visible policing in tourist hotspots can address the perception of South Africa as an unsafe destination.</a:t>
            </a:r>
          </a:p>
          <a:p>
            <a:pPr lvl="1"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defTabSz="457200">
              <a:lnSpc>
                <a:spcPct val="100000"/>
              </a:lnSpc>
              <a:spcBef>
                <a:spcPts val="0"/>
              </a:spcBef>
            </a:pPr>
            <a:endParaRPr lang="en-GB" sz="1800" dirty="0" smtClean="0">
              <a:solidFill>
                <a:srgbClr val="000000"/>
              </a:solidFill>
              <a:latin typeface="Arial"/>
              <a:cs typeface="Times New Roman" panose="02020603050405020304" pitchFamily="18" charset="0"/>
            </a:endParaRPr>
          </a:p>
          <a:p>
            <a:pPr lvl="0" defTabSz="457200">
              <a:lnSpc>
                <a:spcPct val="100000"/>
              </a:lnSpc>
              <a:spcBef>
                <a:spcPts val="0"/>
              </a:spcBef>
            </a:pPr>
            <a:endParaRPr lang="en-ZA" sz="1800" dirty="0" smtClean="0">
              <a:solidFill>
                <a:srgbClr val="000000"/>
              </a:solidFill>
              <a:latin typeface="Arial"/>
              <a:cs typeface="Times New Roman" panose="02020603050405020304" pitchFamily="18" charset="0"/>
            </a:endParaRPr>
          </a:p>
          <a:p>
            <a:pPr defTabSz="457200">
              <a:lnSpc>
                <a:spcPct val="100000"/>
              </a:lnSpc>
              <a:spcBef>
                <a:spcPts val="0"/>
              </a:spcBef>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412923"/>
            <a:ext cx="9224963" cy="769441"/>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LINKING TOURISM GROWTH TO THE ECONOMIC</a:t>
            </a:r>
          </a:p>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 RECOVERY PLAN</a:t>
            </a:r>
          </a:p>
        </p:txBody>
      </p:sp>
    </p:spTree>
    <p:extLst>
      <p:ext uri="{BB962C8B-B14F-4D97-AF65-F5344CB8AC3E}">
        <p14:creationId xmlns:p14="http://schemas.microsoft.com/office/powerpoint/2010/main" val="41365902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385504" y="1384663"/>
            <a:ext cx="8954439" cy="5286697"/>
          </a:xfrm>
        </p:spPr>
        <p:txBody>
          <a:bodyPr>
            <a:normAutofit lnSpcReduction="10000"/>
          </a:bodyPr>
          <a:lstStyle/>
          <a:p>
            <a:pPr defTabSz="457200">
              <a:lnSpc>
                <a:spcPct val="100000"/>
              </a:lnSpc>
              <a:spcBef>
                <a:spcPts val="0"/>
              </a:spcBef>
            </a:pPr>
            <a:r>
              <a:rPr lang="en-ZA" sz="1800" dirty="0" smtClean="0">
                <a:solidFill>
                  <a:srgbClr val="000000"/>
                </a:solidFill>
                <a:latin typeface="Arial"/>
                <a:cs typeface="Times New Roman" panose="02020603050405020304" pitchFamily="18" charset="0"/>
              </a:rPr>
              <a:t>The implications of the proposed interventions for tourism:</a:t>
            </a:r>
          </a:p>
          <a:p>
            <a:pPr mar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ZA" sz="1400" dirty="0" smtClean="0">
                <a:solidFill>
                  <a:srgbClr val="000000"/>
                </a:solidFill>
                <a:latin typeface="Arial"/>
                <a:cs typeface="Times New Roman" panose="02020603050405020304" pitchFamily="18" charset="0"/>
              </a:rPr>
              <a:t>National Treasury did not respond positively to any financial proposals made in </a:t>
            </a:r>
            <a:r>
              <a:rPr lang="en-ZA" sz="1400" dirty="0" smtClean="0">
                <a:solidFill>
                  <a:srgbClr val="000000"/>
                </a:solidFill>
                <a:latin typeface="Arial"/>
                <a:cs typeface="Times New Roman" panose="02020603050405020304" pitchFamily="18" charset="0"/>
              </a:rPr>
              <a:t>the 2018 </a:t>
            </a:r>
            <a:r>
              <a:rPr lang="en-ZA" sz="1400" dirty="0" smtClean="0">
                <a:solidFill>
                  <a:srgbClr val="000000"/>
                </a:solidFill>
                <a:latin typeface="Arial"/>
                <a:cs typeface="Times New Roman" panose="02020603050405020304" pitchFamily="18" charset="0"/>
              </a:rPr>
              <a:t>BRRR.</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The </a:t>
            </a:r>
            <a:r>
              <a:rPr lang="en-GB" sz="1400" dirty="0">
                <a:solidFill>
                  <a:srgbClr val="000000"/>
                </a:solidFill>
                <a:latin typeface="Arial"/>
                <a:cs typeface="Times New Roman" panose="02020603050405020304" pitchFamily="18" charset="0"/>
              </a:rPr>
              <a:t>proposal focusses more on the tourism agencies which deal with marketing and completely neglects tourism development. This perpetuates the </a:t>
            </a:r>
            <a:r>
              <a:rPr lang="en-GB" sz="1400" dirty="0" smtClean="0">
                <a:solidFill>
                  <a:srgbClr val="000000"/>
                </a:solidFill>
                <a:latin typeface="Arial"/>
                <a:cs typeface="Times New Roman" panose="02020603050405020304" pitchFamily="18" charset="0"/>
              </a:rPr>
              <a:t>status </a:t>
            </a:r>
            <a:r>
              <a:rPr lang="en-GB" sz="1400" dirty="0">
                <a:solidFill>
                  <a:srgbClr val="000000"/>
                </a:solidFill>
                <a:latin typeface="Arial"/>
                <a:cs typeface="Times New Roman" panose="02020603050405020304" pitchFamily="18" charset="0"/>
              </a:rPr>
              <a:t>quo of imbalance in the tourism sector as marketing mainly benefits the existing tourism businesses</a:t>
            </a:r>
            <a:r>
              <a:rPr lang="en-GB" sz="1400" dirty="0" smtClean="0">
                <a:solidFill>
                  <a:srgbClr val="000000"/>
                </a:solidFill>
                <a:latin typeface="Arial"/>
                <a:cs typeface="Times New Roman" panose="02020603050405020304" pitchFamily="18" charset="0"/>
              </a:rPr>
              <a:t>.</a:t>
            </a:r>
          </a:p>
          <a:p>
            <a:pPr marL="457200" lvl="1" indent="0" algn="just" defTabSz="457200">
              <a:lnSpc>
                <a:spcPct val="100000"/>
              </a:lnSpc>
              <a:spcBef>
                <a:spcPts val="0"/>
              </a:spcBef>
              <a:buNone/>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The </a:t>
            </a:r>
            <a:r>
              <a:rPr lang="en-GB" sz="1400" dirty="0">
                <a:solidFill>
                  <a:srgbClr val="000000"/>
                </a:solidFill>
                <a:latin typeface="Arial"/>
                <a:cs typeface="Times New Roman" panose="02020603050405020304" pitchFamily="18" charset="0"/>
              </a:rPr>
              <a:t>focus of the 6th Parliament Portfolio Committee on Tourism is on the development of rural and township </a:t>
            </a:r>
            <a:r>
              <a:rPr lang="en-GB" sz="1400" dirty="0" smtClean="0">
                <a:solidFill>
                  <a:srgbClr val="000000"/>
                </a:solidFill>
                <a:latin typeface="Arial"/>
                <a:cs typeface="Times New Roman" panose="02020603050405020304" pitchFamily="18" charset="0"/>
              </a:rPr>
              <a:t>tourism (VTSDs). </a:t>
            </a:r>
            <a:r>
              <a:rPr lang="en-GB" sz="1400" dirty="0">
                <a:solidFill>
                  <a:srgbClr val="000000"/>
                </a:solidFill>
                <a:latin typeface="Arial"/>
                <a:cs typeface="Times New Roman" panose="02020603050405020304" pitchFamily="18" charset="0"/>
              </a:rPr>
              <a:t>The allocated budget should have an inclination towards these niche tourism opportunities to expedite transformation. </a:t>
            </a:r>
          </a:p>
          <a:p>
            <a:pPr lvl="1" algn="just" defTabSz="457200">
              <a:lnSpc>
                <a:spcPct val="100000"/>
              </a:lnSpc>
              <a:spcBef>
                <a:spcPts val="0"/>
              </a:spcBef>
              <a:buFont typeface="Courier New" panose="02070309020205020404" pitchFamily="49" charset="0"/>
              <a:buChar char="o"/>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a:solidFill>
                  <a:srgbClr val="000000"/>
                </a:solidFill>
                <a:latin typeface="Arial"/>
                <a:cs typeface="Times New Roman" panose="02020603050405020304" pitchFamily="18" charset="0"/>
              </a:rPr>
              <a:t>The study commissioned by the Department of Tourism/ Tourism B-BBEE Charter Council on the advice of the Portfolio Committee on Tourism in 2017 indicated that transformation in the tourism sector has not been achieved on all five elements of the </a:t>
            </a:r>
            <a:r>
              <a:rPr lang="en-GB" sz="1400" dirty="0" smtClean="0">
                <a:solidFill>
                  <a:srgbClr val="000000"/>
                </a:solidFill>
                <a:latin typeface="Arial"/>
                <a:cs typeface="Times New Roman" panose="02020603050405020304" pitchFamily="18" charset="0"/>
              </a:rPr>
              <a:t>scorecard. The </a:t>
            </a:r>
            <a:r>
              <a:rPr lang="en-GB" sz="1400" dirty="0">
                <a:solidFill>
                  <a:srgbClr val="000000"/>
                </a:solidFill>
                <a:latin typeface="Arial"/>
                <a:cs typeface="Times New Roman" panose="02020603050405020304" pitchFamily="18" charset="0"/>
              </a:rPr>
              <a:t>tourism budget should be able to fund new entrants to the tourism sector through carefully crafted funding </a:t>
            </a:r>
            <a:r>
              <a:rPr lang="en-GB" sz="1400" dirty="0" smtClean="0">
                <a:solidFill>
                  <a:srgbClr val="000000"/>
                </a:solidFill>
                <a:latin typeface="Arial"/>
                <a:cs typeface="Times New Roman" panose="02020603050405020304" pitchFamily="18" charset="0"/>
              </a:rPr>
              <a:t>mechanisms.</a:t>
            </a:r>
          </a:p>
          <a:p>
            <a:pPr marL="457200" lvl="1" indent="0" algn="just" defTabSz="457200">
              <a:lnSpc>
                <a:spcPct val="100000"/>
              </a:lnSpc>
              <a:spcBef>
                <a:spcPts val="0"/>
              </a:spcBef>
              <a:buNone/>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There should be more focus on tourism development. The </a:t>
            </a:r>
            <a:r>
              <a:rPr lang="en-GB" sz="1400" dirty="0">
                <a:solidFill>
                  <a:srgbClr val="000000"/>
                </a:solidFill>
                <a:latin typeface="Arial"/>
                <a:cs typeface="Times New Roman" panose="02020603050405020304" pitchFamily="18" charset="0"/>
              </a:rPr>
              <a:t>6th Parliament Portfolio Committee on Tourism has adopted a clear working philosophy with regard to tourism attractions in the country. Three categories have been identified and need peculiar approach with regard to their development. These categories are:</a:t>
            </a:r>
          </a:p>
          <a:p>
            <a:pPr lvl="2" algn="just" defTabSz="457200">
              <a:lnSpc>
                <a:spcPct val="100000"/>
              </a:lnSpc>
              <a:spcBef>
                <a:spcPts val="0"/>
              </a:spcBef>
              <a:buFont typeface="Wingdings" panose="05000000000000000000" pitchFamily="2" charset="2"/>
              <a:buChar char="v"/>
            </a:pPr>
            <a:r>
              <a:rPr lang="en-GB" sz="1000" dirty="0" smtClean="0">
                <a:solidFill>
                  <a:srgbClr val="000000"/>
                </a:solidFill>
                <a:latin typeface="Arial"/>
                <a:cs typeface="Times New Roman" panose="02020603050405020304" pitchFamily="18" charset="0"/>
              </a:rPr>
              <a:t>World </a:t>
            </a:r>
            <a:r>
              <a:rPr lang="en-GB" sz="1000" dirty="0">
                <a:solidFill>
                  <a:srgbClr val="000000"/>
                </a:solidFill>
                <a:latin typeface="Arial"/>
                <a:cs typeface="Times New Roman" panose="02020603050405020304" pitchFamily="18" charset="0"/>
              </a:rPr>
              <a:t>class developed attractions</a:t>
            </a:r>
          </a:p>
          <a:p>
            <a:pPr lvl="2" algn="just" defTabSz="457200">
              <a:lnSpc>
                <a:spcPct val="100000"/>
              </a:lnSpc>
              <a:spcBef>
                <a:spcPts val="0"/>
              </a:spcBef>
              <a:buFont typeface="Wingdings" panose="05000000000000000000" pitchFamily="2" charset="2"/>
              <a:buChar char="v"/>
            </a:pPr>
            <a:r>
              <a:rPr lang="en-GB" sz="1000" dirty="0" smtClean="0">
                <a:solidFill>
                  <a:srgbClr val="000000"/>
                </a:solidFill>
                <a:latin typeface="Arial"/>
                <a:cs typeface="Times New Roman" panose="02020603050405020304" pitchFamily="18" charset="0"/>
              </a:rPr>
              <a:t>Developing </a:t>
            </a:r>
            <a:r>
              <a:rPr lang="en-GB" sz="1000" dirty="0">
                <a:solidFill>
                  <a:srgbClr val="000000"/>
                </a:solidFill>
                <a:latin typeface="Arial"/>
                <a:cs typeface="Times New Roman" panose="02020603050405020304" pitchFamily="18" charset="0"/>
              </a:rPr>
              <a:t>attractions</a:t>
            </a:r>
          </a:p>
          <a:p>
            <a:pPr lvl="2" algn="just" defTabSz="457200">
              <a:lnSpc>
                <a:spcPct val="100000"/>
              </a:lnSpc>
              <a:spcBef>
                <a:spcPts val="0"/>
              </a:spcBef>
              <a:buFont typeface="Wingdings" panose="05000000000000000000" pitchFamily="2" charset="2"/>
              <a:buChar char="v"/>
            </a:pPr>
            <a:r>
              <a:rPr lang="en-GB" sz="1000" dirty="0" smtClean="0">
                <a:solidFill>
                  <a:srgbClr val="000000"/>
                </a:solidFill>
                <a:latin typeface="Arial"/>
                <a:cs typeface="Times New Roman" panose="02020603050405020304" pitchFamily="18" charset="0"/>
              </a:rPr>
              <a:t>Non-existing attractions</a:t>
            </a:r>
          </a:p>
          <a:p>
            <a:pPr lvl="2" algn="just" defTabSz="457200">
              <a:lnSpc>
                <a:spcPct val="100000"/>
              </a:lnSpc>
              <a:spcBef>
                <a:spcPts val="0"/>
              </a:spcBef>
              <a:buFont typeface="Wingdings" panose="05000000000000000000" pitchFamily="2" charset="2"/>
              <a:buChar char="v"/>
            </a:pPr>
            <a:endParaRPr lang="en-GB" sz="10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Committee should engage the Ministers of Finance and Tourism on the National Treasury proposals contained in the economic recovery discussion paper. </a:t>
            </a:r>
            <a:endParaRPr lang="en-GB" sz="1800" dirty="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endParaRPr lang="en-ZA" sz="1400" dirty="0" smtClean="0">
              <a:solidFill>
                <a:srgbClr val="000000"/>
              </a:solidFill>
              <a:latin typeface="Arial"/>
              <a:cs typeface="Times New Roman" panose="02020603050405020304" pitchFamily="18" charset="0"/>
            </a:endParaRPr>
          </a:p>
          <a:p>
            <a:pPr lvl="1"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defTabSz="457200">
              <a:lnSpc>
                <a:spcPct val="100000"/>
              </a:lnSpc>
              <a:spcBef>
                <a:spcPts val="0"/>
              </a:spcBef>
            </a:pPr>
            <a:endParaRPr lang="en-GB" sz="1800" dirty="0" smtClean="0">
              <a:solidFill>
                <a:srgbClr val="000000"/>
              </a:solidFill>
              <a:latin typeface="Arial"/>
              <a:cs typeface="Times New Roman" panose="02020603050405020304" pitchFamily="18" charset="0"/>
            </a:endParaRPr>
          </a:p>
          <a:p>
            <a:pPr lvl="0" defTabSz="457200">
              <a:lnSpc>
                <a:spcPct val="100000"/>
              </a:lnSpc>
              <a:spcBef>
                <a:spcPts val="0"/>
              </a:spcBef>
            </a:pPr>
            <a:endParaRPr lang="en-ZA" sz="1800" dirty="0" smtClean="0">
              <a:solidFill>
                <a:srgbClr val="000000"/>
              </a:solidFill>
              <a:latin typeface="Arial"/>
              <a:cs typeface="Times New Roman" panose="02020603050405020304" pitchFamily="18" charset="0"/>
            </a:endParaRPr>
          </a:p>
          <a:p>
            <a:pPr defTabSz="457200">
              <a:lnSpc>
                <a:spcPct val="100000"/>
              </a:lnSpc>
              <a:spcBef>
                <a:spcPts val="0"/>
              </a:spcBef>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412923"/>
            <a:ext cx="9224963" cy="769441"/>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LINKING TOURISM GROWTH TO THE ECONOMIC</a:t>
            </a:r>
          </a:p>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 RECOVERY PLAN – Cont.</a:t>
            </a:r>
          </a:p>
        </p:txBody>
      </p:sp>
    </p:spTree>
    <p:extLst>
      <p:ext uri="{BB962C8B-B14F-4D97-AF65-F5344CB8AC3E}">
        <p14:creationId xmlns:p14="http://schemas.microsoft.com/office/powerpoint/2010/main" val="22850823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385504" y="1069655"/>
            <a:ext cx="8954439" cy="5286697"/>
          </a:xfrm>
        </p:spPr>
        <p:txBody>
          <a:bodyPr>
            <a:normAutofit/>
          </a:bodyPr>
          <a:lstStyle/>
          <a:p>
            <a:pPr algn="just" defTabSz="457200">
              <a:lnSpc>
                <a:spcPct val="100000"/>
              </a:lnSpc>
              <a:spcBef>
                <a:spcPts val="0"/>
              </a:spcBef>
            </a:pPr>
            <a:r>
              <a:rPr lang="en-ZA" sz="1800" dirty="0" smtClean="0">
                <a:solidFill>
                  <a:srgbClr val="000000"/>
                </a:solidFill>
                <a:latin typeface="Arial"/>
                <a:cs typeface="Times New Roman" panose="02020603050405020304" pitchFamily="18" charset="0"/>
              </a:rPr>
              <a:t>The tourism entrepreneurs face a number of challenges, including </a:t>
            </a:r>
            <a:r>
              <a:rPr lang="en-ZA" sz="1800" i="1" dirty="0" smtClean="0">
                <a:solidFill>
                  <a:srgbClr val="000000"/>
                </a:solidFill>
                <a:latin typeface="Arial"/>
                <a:cs typeface="Times New Roman" panose="02020603050405020304" pitchFamily="18" charset="0"/>
              </a:rPr>
              <a:t>inter alia</a:t>
            </a:r>
            <a:r>
              <a:rPr lang="en-ZA" sz="1800" dirty="0" smtClean="0">
                <a:solidFill>
                  <a:srgbClr val="000000"/>
                </a:solidFill>
                <a:latin typeface="Arial"/>
                <a:cs typeface="Times New Roman" panose="02020603050405020304" pitchFamily="18" charset="0"/>
              </a:rPr>
              <a:t>:</a:t>
            </a:r>
          </a:p>
          <a:p>
            <a:pPr marL="0" indent="0" algn="just"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ZA" sz="1400" dirty="0" smtClean="0">
                <a:solidFill>
                  <a:srgbClr val="000000"/>
                </a:solidFill>
                <a:latin typeface="Arial"/>
                <a:cs typeface="Times New Roman" panose="02020603050405020304" pitchFamily="18" charset="0"/>
              </a:rPr>
              <a:t>Lack of access to start up capital.</a:t>
            </a:r>
          </a:p>
          <a:p>
            <a:pPr marL="457200" lvl="1" indent="0" algn="just" defTabSz="457200">
              <a:lnSpc>
                <a:spcPct val="100000"/>
              </a:lnSpc>
              <a:spcBef>
                <a:spcPts val="0"/>
              </a:spcBef>
              <a:buNone/>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ZA" sz="1400" dirty="0" smtClean="0">
                <a:solidFill>
                  <a:srgbClr val="000000"/>
                </a:solidFill>
                <a:latin typeface="Arial"/>
                <a:cs typeface="Times New Roman" panose="02020603050405020304" pitchFamily="18" charset="0"/>
              </a:rPr>
              <a:t>Lack of access to funding for business expansion.</a:t>
            </a:r>
          </a:p>
          <a:p>
            <a:pPr marL="457200" lvl="1" indent="0" algn="just" defTabSz="457200">
              <a:lnSpc>
                <a:spcPct val="100000"/>
              </a:lnSpc>
              <a:spcBef>
                <a:spcPts val="0"/>
              </a:spcBef>
              <a:buNone/>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ZA" sz="1400" dirty="0" smtClean="0">
                <a:solidFill>
                  <a:srgbClr val="000000"/>
                </a:solidFill>
                <a:latin typeface="Arial"/>
                <a:cs typeface="Times New Roman" panose="02020603050405020304" pitchFamily="18" charset="0"/>
              </a:rPr>
              <a:t>Access to market.</a:t>
            </a:r>
          </a:p>
          <a:p>
            <a:pPr marL="457200" lvl="1" indent="0" algn="just" defTabSz="457200">
              <a:lnSpc>
                <a:spcPct val="100000"/>
              </a:lnSpc>
              <a:spcBef>
                <a:spcPts val="0"/>
              </a:spcBef>
              <a:buNone/>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ZA" sz="1400" dirty="0" smtClean="0">
                <a:solidFill>
                  <a:srgbClr val="000000"/>
                </a:solidFill>
                <a:latin typeface="Arial"/>
                <a:cs typeface="Times New Roman" panose="02020603050405020304" pitchFamily="18" charset="0"/>
              </a:rPr>
              <a:t>Lack of networking opportunities.</a:t>
            </a:r>
          </a:p>
          <a:p>
            <a:pPr lvl="1" algn="just" defTabSz="457200">
              <a:lnSpc>
                <a:spcPct val="100000"/>
              </a:lnSpc>
              <a:spcBef>
                <a:spcPts val="0"/>
              </a:spcBef>
              <a:buFont typeface="Courier New" panose="02070309020205020404" pitchFamily="49" charset="0"/>
              <a:buChar char="o"/>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ZA" sz="1400" dirty="0" smtClean="0">
                <a:solidFill>
                  <a:srgbClr val="000000"/>
                </a:solidFill>
                <a:latin typeface="Arial"/>
                <a:cs typeface="Times New Roman" panose="02020603050405020304" pitchFamily="18" charset="0"/>
              </a:rPr>
              <a:t>Inadequate government support.</a:t>
            </a:r>
          </a:p>
          <a:p>
            <a:pPr lvl="1"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defTabSz="457200">
              <a:lnSpc>
                <a:spcPct val="100000"/>
              </a:lnSpc>
              <a:spcBef>
                <a:spcPts val="0"/>
              </a:spcBef>
            </a:pPr>
            <a:r>
              <a:rPr lang="en-GB" sz="1800" dirty="0" smtClean="0">
                <a:solidFill>
                  <a:srgbClr val="000000"/>
                </a:solidFill>
                <a:latin typeface="Arial"/>
                <a:cs typeface="Times New Roman" panose="02020603050405020304" pitchFamily="18" charset="0"/>
              </a:rPr>
              <a:t>The proposed State Bank should be given a tourism development mandate.</a:t>
            </a:r>
          </a:p>
          <a:p>
            <a:pPr marL="0" indent="0"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defTabSz="457200">
              <a:lnSpc>
                <a:spcPct val="100000"/>
              </a:lnSpc>
              <a:spcBef>
                <a:spcPts val="0"/>
              </a:spcBef>
            </a:pPr>
            <a:r>
              <a:rPr lang="en-GB" sz="1800" dirty="0" smtClean="0">
                <a:solidFill>
                  <a:srgbClr val="000000"/>
                </a:solidFill>
                <a:latin typeface="Arial"/>
                <a:cs typeface="Times New Roman" panose="02020603050405020304" pitchFamily="18" charset="0"/>
              </a:rPr>
              <a:t>Funding should be tailor made for emerging tourism enterprises.</a:t>
            </a:r>
          </a:p>
          <a:p>
            <a:pPr marL="0" indent="0"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defTabSz="457200">
              <a:lnSpc>
                <a:spcPct val="100000"/>
              </a:lnSpc>
              <a:spcBef>
                <a:spcPts val="0"/>
              </a:spcBef>
            </a:pPr>
            <a:r>
              <a:rPr lang="en-GB" sz="1800" dirty="0" smtClean="0">
                <a:solidFill>
                  <a:srgbClr val="000000"/>
                </a:solidFill>
                <a:latin typeface="Arial"/>
                <a:cs typeface="Times New Roman" panose="02020603050405020304" pitchFamily="18" charset="0"/>
              </a:rPr>
              <a:t>Partnerships should be established between the  Department of Tourism and the State Bank.</a:t>
            </a:r>
          </a:p>
          <a:p>
            <a:pPr lvl="0" defTabSz="457200">
              <a:lnSpc>
                <a:spcPct val="100000"/>
              </a:lnSpc>
              <a:spcBef>
                <a:spcPts val="0"/>
              </a:spcBef>
            </a:pPr>
            <a:endParaRPr lang="en-ZA" sz="1800" dirty="0" smtClean="0">
              <a:solidFill>
                <a:srgbClr val="000000"/>
              </a:solidFill>
              <a:latin typeface="Arial"/>
              <a:cs typeface="Times New Roman" panose="02020603050405020304" pitchFamily="18" charset="0"/>
            </a:endParaRPr>
          </a:p>
          <a:p>
            <a:pPr defTabSz="457200">
              <a:lnSpc>
                <a:spcPct val="100000"/>
              </a:lnSpc>
              <a:spcBef>
                <a:spcPts val="0"/>
              </a:spcBef>
            </a:pPr>
            <a:r>
              <a:rPr lang="en-ZA" sz="1800" dirty="0" smtClean="0">
                <a:solidFill>
                  <a:srgbClr val="000000"/>
                </a:solidFill>
                <a:latin typeface="Arial"/>
                <a:cs typeface="Times New Roman" panose="02020603050405020304" pitchFamily="18" charset="0"/>
              </a:rPr>
              <a:t>The Tourism Transformation Fund and the proposed Tourism Equity Fund should leverage more funding from the State Bank for emerging tourism enterprises.</a:t>
            </a: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412923"/>
            <a:ext cx="9224963" cy="430887"/>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LEVERAGING ON THE PROPOSED STATE BANK</a:t>
            </a:r>
          </a:p>
        </p:txBody>
      </p:sp>
    </p:spTree>
    <p:extLst>
      <p:ext uri="{BB962C8B-B14F-4D97-AF65-F5344CB8AC3E}">
        <p14:creationId xmlns:p14="http://schemas.microsoft.com/office/powerpoint/2010/main" val="114131866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385504" y="966651"/>
            <a:ext cx="8723081" cy="5603966"/>
          </a:xfrm>
        </p:spPr>
        <p:txBody>
          <a:bodyPr>
            <a:normAutofit fontScale="92500" lnSpcReduction="10000"/>
          </a:bodyPr>
          <a:lstStyle/>
          <a:p>
            <a:pPr algn="just" defTabSz="457200">
              <a:lnSpc>
                <a:spcPct val="100000"/>
              </a:lnSpc>
              <a:spcBef>
                <a:spcPts val="0"/>
              </a:spcBef>
            </a:pPr>
            <a:r>
              <a:rPr lang="en-ZA" sz="1800" dirty="0" smtClean="0">
                <a:solidFill>
                  <a:srgbClr val="000000"/>
                </a:solidFill>
                <a:latin typeface="Arial"/>
                <a:cs typeface="Times New Roman" panose="02020603050405020304" pitchFamily="18" charset="0"/>
              </a:rPr>
              <a:t>Tourism, like many other sectors, is adversely affected by the instability of State Owned Enterprises.</a:t>
            </a:r>
          </a:p>
          <a:p>
            <a:pPr marL="0" indent="0" algn="just"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ZA" sz="1800" dirty="0" smtClean="0">
                <a:solidFill>
                  <a:srgbClr val="000000"/>
                </a:solidFill>
                <a:latin typeface="Arial"/>
                <a:cs typeface="Times New Roman" panose="02020603050405020304" pitchFamily="18" charset="0"/>
              </a:rPr>
              <a:t>The negative impacts include the following:</a:t>
            </a:r>
          </a:p>
          <a:p>
            <a:pPr marL="0" indent="0" algn="just"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ZA" sz="1400" dirty="0" smtClean="0">
                <a:solidFill>
                  <a:srgbClr val="000000"/>
                </a:solidFill>
                <a:latin typeface="Arial"/>
                <a:cs typeface="Times New Roman" panose="02020603050405020304" pitchFamily="18" charset="0"/>
              </a:rPr>
              <a:t>Load shedding by ESKOM affects tourism establishments and attractions.</a:t>
            </a:r>
          </a:p>
          <a:p>
            <a:pPr marL="457200" lvl="1" indent="0" algn="just" defTabSz="457200">
              <a:lnSpc>
                <a:spcPct val="100000"/>
              </a:lnSpc>
              <a:spcBef>
                <a:spcPts val="0"/>
              </a:spcBef>
              <a:buNone/>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ZA" sz="1400" dirty="0" smtClean="0">
                <a:solidFill>
                  <a:srgbClr val="000000"/>
                </a:solidFill>
                <a:latin typeface="Arial"/>
                <a:cs typeface="Times New Roman" panose="02020603050405020304" pitchFamily="18" charset="0"/>
              </a:rPr>
              <a:t>The cancellation of international and domestic routes by South African Airways (SAA) tarnishes the destination image and may cause a decline in international tourist arrivals.</a:t>
            </a:r>
          </a:p>
          <a:p>
            <a:pPr marL="457200" lvl="1" indent="0" algn="just" defTabSz="457200">
              <a:lnSpc>
                <a:spcPct val="100000"/>
              </a:lnSpc>
              <a:spcBef>
                <a:spcPts val="0"/>
              </a:spcBef>
              <a:buNone/>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endParaRPr lang="en-ZA" sz="10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ZA" sz="1800" dirty="0" smtClean="0">
                <a:solidFill>
                  <a:srgbClr val="000000"/>
                </a:solidFill>
                <a:latin typeface="Arial"/>
                <a:cs typeface="Times New Roman" panose="02020603050405020304" pitchFamily="18" charset="0"/>
              </a:rPr>
              <a:t>The positive impacts may include:</a:t>
            </a:r>
          </a:p>
          <a:p>
            <a:pPr marL="0" indent="0" algn="just"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lvl="1" algn="just" defTabSz="457200">
              <a:lnSpc>
                <a:spcPct val="100000"/>
              </a:lnSpc>
              <a:spcBef>
                <a:spcPts val="0"/>
              </a:spcBef>
            </a:pPr>
            <a:r>
              <a:rPr lang="en-ZA" sz="1400" dirty="0" smtClean="0">
                <a:solidFill>
                  <a:srgbClr val="000000"/>
                </a:solidFill>
                <a:latin typeface="Arial"/>
                <a:cs typeface="Times New Roman" panose="02020603050405020304" pitchFamily="18" charset="0"/>
              </a:rPr>
              <a:t>Introduction of sustainable energy generation/ efficiency by the tourism industry which will enhance the image of South Africa as a sustainable tourism destination.</a:t>
            </a:r>
          </a:p>
          <a:p>
            <a:pPr marL="457200" lvl="1" indent="0" algn="just" defTabSz="457200">
              <a:lnSpc>
                <a:spcPct val="100000"/>
              </a:lnSpc>
              <a:spcBef>
                <a:spcPts val="0"/>
              </a:spcBef>
              <a:buNone/>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pPr>
            <a:r>
              <a:rPr lang="en-ZA" sz="1400" dirty="0" smtClean="0">
                <a:solidFill>
                  <a:srgbClr val="000000"/>
                </a:solidFill>
                <a:latin typeface="Arial"/>
                <a:cs typeface="Times New Roman" panose="02020603050405020304" pitchFamily="18" charset="0"/>
              </a:rPr>
              <a:t>Increased role of the Low Cost Carriers in the domestic tourism market.</a:t>
            </a:r>
          </a:p>
          <a:p>
            <a:pPr marL="457200" lvl="1" indent="0" algn="just" defTabSz="457200">
              <a:lnSpc>
                <a:spcPct val="100000"/>
              </a:lnSpc>
              <a:spcBef>
                <a:spcPts val="0"/>
              </a:spcBef>
              <a:buNone/>
            </a:pPr>
            <a:endParaRPr lang="en-ZA" sz="1400" dirty="0" smtClean="0">
              <a:solidFill>
                <a:srgbClr val="000000"/>
              </a:solidFill>
              <a:latin typeface="Arial"/>
              <a:cs typeface="Times New Roman" panose="02020603050405020304" pitchFamily="18" charset="0"/>
            </a:endParaRPr>
          </a:p>
          <a:p>
            <a:pPr lvl="1" algn="just" defTabSz="457200">
              <a:lnSpc>
                <a:spcPct val="100000"/>
              </a:lnSpc>
              <a:spcBef>
                <a:spcPts val="0"/>
              </a:spcBef>
            </a:pPr>
            <a:r>
              <a:rPr lang="en-ZA" sz="1400" dirty="0" smtClean="0">
                <a:solidFill>
                  <a:srgbClr val="000000"/>
                </a:solidFill>
                <a:latin typeface="Arial"/>
                <a:cs typeface="Times New Roman" panose="02020603050405020304" pitchFamily="18" charset="0"/>
              </a:rPr>
              <a:t>Introduction of new domestic routes by the Low Cost Carriers.</a:t>
            </a:r>
          </a:p>
          <a:p>
            <a:pPr marL="0" lvl="0" indent="0" algn="just"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algn="just" defTabSz="457200">
              <a:lnSpc>
                <a:spcPct val="100000"/>
              </a:lnSpc>
              <a:spcBef>
                <a:spcPts val="0"/>
              </a:spcBef>
            </a:pPr>
            <a:r>
              <a:rPr lang="en-ZA" sz="1800" dirty="0" smtClean="0">
                <a:solidFill>
                  <a:srgbClr val="000000"/>
                </a:solidFill>
                <a:latin typeface="Arial"/>
                <a:cs typeface="Times New Roman" panose="02020603050405020304" pitchFamily="18" charset="0"/>
              </a:rPr>
              <a:t>The Committee should engage the Minister of Tourism on the possible partnerships with SAA to increase numbers on international routes.</a:t>
            </a:r>
          </a:p>
          <a:p>
            <a:pPr marL="0" indent="0" algn="just"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ZA" sz="1800" dirty="0" smtClean="0">
                <a:solidFill>
                  <a:srgbClr val="000000"/>
                </a:solidFill>
                <a:latin typeface="Arial"/>
                <a:cs typeface="Times New Roman" panose="02020603050405020304" pitchFamily="18" charset="0"/>
              </a:rPr>
              <a:t>The planned Committee engagement with the Board of Airlines Representatives of South Africa (BARSA) should include </a:t>
            </a:r>
            <a:r>
              <a:rPr lang="en-ZA" sz="1800" dirty="0">
                <a:solidFill>
                  <a:srgbClr val="000000"/>
                </a:solidFill>
                <a:latin typeface="Arial"/>
                <a:cs typeface="Times New Roman" panose="02020603050405020304" pitchFamily="18" charset="0"/>
              </a:rPr>
              <a:t>improving </a:t>
            </a:r>
            <a:r>
              <a:rPr lang="en-ZA" sz="1800" dirty="0" smtClean="0">
                <a:solidFill>
                  <a:srgbClr val="000000"/>
                </a:solidFill>
                <a:latin typeface="Arial"/>
                <a:cs typeface="Times New Roman" panose="02020603050405020304" pitchFamily="18" charset="0"/>
              </a:rPr>
              <a:t>airlift capacity </a:t>
            </a:r>
            <a:r>
              <a:rPr lang="en-ZA" sz="1800" dirty="0">
                <a:solidFill>
                  <a:srgbClr val="000000"/>
                </a:solidFill>
                <a:latin typeface="Arial"/>
                <a:cs typeface="Times New Roman" panose="02020603050405020304" pitchFamily="18" charset="0"/>
              </a:rPr>
              <a:t>on </a:t>
            </a:r>
            <a:r>
              <a:rPr lang="en-ZA" sz="1800" dirty="0" smtClean="0">
                <a:solidFill>
                  <a:srgbClr val="000000"/>
                </a:solidFill>
                <a:latin typeface="Arial"/>
                <a:cs typeface="Times New Roman" panose="02020603050405020304" pitchFamily="18" charset="0"/>
              </a:rPr>
              <a:t>domestic routes.</a:t>
            </a: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412923"/>
            <a:ext cx="9224963" cy="430887"/>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IMPACT OF UNSTABLE STATE ENTERPRISES</a:t>
            </a:r>
          </a:p>
        </p:txBody>
      </p:sp>
    </p:spTree>
    <p:extLst>
      <p:ext uri="{BB962C8B-B14F-4D97-AF65-F5344CB8AC3E}">
        <p14:creationId xmlns:p14="http://schemas.microsoft.com/office/powerpoint/2010/main" val="228221283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385504" y="1118826"/>
            <a:ext cx="8723081" cy="5603966"/>
          </a:xfrm>
        </p:spPr>
        <p:txBody>
          <a:bodyPr>
            <a:normAutofit fontScale="92500" lnSpcReduction="20000"/>
          </a:bodyPr>
          <a:lstStyle/>
          <a:p>
            <a:pPr algn="just" defTabSz="457200">
              <a:lnSpc>
                <a:spcPct val="100000"/>
              </a:lnSpc>
              <a:spcBef>
                <a:spcPts val="0"/>
              </a:spcBef>
            </a:pPr>
            <a:r>
              <a:rPr lang="en-ZA" sz="1800" dirty="0" smtClean="0">
                <a:solidFill>
                  <a:srgbClr val="000000"/>
                </a:solidFill>
                <a:latin typeface="Arial"/>
                <a:cs typeface="Times New Roman" panose="02020603050405020304" pitchFamily="18" charset="0"/>
              </a:rPr>
              <a:t>The government has </a:t>
            </a:r>
            <a:r>
              <a:rPr lang="en-GB" sz="1800" dirty="0" smtClean="0">
                <a:solidFill>
                  <a:srgbClr val="000000"/>
                </a:solidFill>
                <a:latin typeface="Arial"/>
                <a:cs typeface="Times New Roman" panose="02020603050405020304" pitchFamily="18" charset="0"/>
              </a:rPr>
              <a:t>six </a:t>
            </a:r>
            <a:r>
              <a:rPr lang="en-GB" sz="1800" dirty="0">
                <a:solidFill>
                  <a:srgbClr val="000000"/>
                </a:solidFill>
                <a:latin typeface="Arial"/>
                <a:cs typeface="Times New Roman" panose="02020603050405020304" pitchFamily="18" charset="0"/>
              </a:rPr>
              <a:t>priority actions over the next five years to reduce youth unemployment</a:t>
            </a:r>
            <a:r>
              <a:rPr lang="en-GB" sz="1800" dirty="0" smtClean="0">
                <a:solidFill>
                  <a:srgbClr val="000000"/>
                </a:solidFill>
                <a:latin typeface="Arial"/>
                <a:cs typeface="Times New Roman" panose="02020603050405020304" pitchFamily="18" charset="0"/>
              </a:rPr>
              <a:t>.</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a:solidFill>
                  <a:srgbClr val="000000"/>
                </a:solidFill>
                <a:latin typeface="Arial"/>
                <a:cs typeface="Times New Roman" panose="02020603050405020304" pitchFamily="18" charset="0"/>
              </a:rPr>
              <a:t>creating pathways for young people into the </a:t>
            </a:r>
            <a:r>
              <a:rPr lang="en-GB" sz="1400" dirty="0" smtClean="0">
                <a:solidFill>
                  <a:srgbClr val="000000"/>
                </a:solidFill>
                <a:latin typeface="Arial"/>
                <a:cs typeface="Times New Roman" panose="02020603050405020304" pitchFamily="18" charset="0"/>
              </a:rPr>
              <a:t>economy.</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smtClean="0">
                <a:solidFill>
                  <a:srgbClr val="000000"/>
                </a:solidFill>
                <a:latin typeface="Arial"/>
                <a:cs typeface="Times New Roman" panose="02020603050405020304" pitchFamily="18" charset="0"/>
              </a:rPr>
              <a:t>fundamentally </a:t>
            </a:r>
            <a:r>
              <a:rPr lang="en-GB" sz="1400" dirty="0">
                <a:solidFill>
                  <a:srgbClr val="000000"/>
                </a:solidFill>
                <a:latin typeface="Arial"/>
                <a:cs typeface="Times New Roman" panose="02020603050405020304" pitchFamily="18" charset="0"/>
              </a:rPr>
              <a:t>changing how </a:t>
            </a:r>
            <a:r>
              <a:rPr lang="en-GB" sz="1400" dirty="0" smtClean="0">
                <a:solidFill>
                  <a:srgbClr val="000000"/>
                </a:solidFill>
                <a:latin typeface="Arial"/>
                <a:cs typeface="Times New Roman" panose="02020603050405020304" pitchFamily="18" charset="0"/>
              </a:rPr>
              <a:t>the government prepares </a:t>
            </a:r>
            <a:r>
              <a:rPr lang="en-GB" sz="1400" dirty="0">
                <a:solidFill>
                  <a:srgbClr val="000000"/>
                </a:solidFill>
                <a:latin typeface="Arial"/>
                <a:cs typeface="Times New Roman" panose="02020603050405020304" pitchFamily="18" charset="0"/>
              </a:rPr>
              <a:t>young people for the future of work, providing shorter, more flexible courses in specific skills that employers in fast-growing sectors </a:t>
            </a:r>
            <a:r>
              <a:rPr lang="en-GB" sz="1400" dirty="0" smtClean="0">
                <a:solidFill>
                  <a:srgbClr val="000000"/>
                </a:solidFill>
                <a:latin typeface="Arial"/>
                <a:cs typeface="Times New Roman" panose="02020603050405020304" pitchFamily="18" charset="0"/>
              </a:rPr>
              <a:t>need.</a:t>
            </a:r>
          </a:p>
          <a:p>
            <a:pPr marL="457200" lvl="1" indent="0" algn="just" defTabSz="457200">
              <a:lnSpc>
                <a:spcPct val="100000"/>
              </a:lnSpc>
              <a:spcBef>
                <a:spcPts val="0"/>
              </a:spcBef>
              <a:buNone/>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a:solidFill>
                  <a:srgbClr val="000000"/>
                </a:solidFill>
                <a:latin typeface="Arial"/>
                <a:cs typeface="Times New Roman" panose="02020603050405020304" pitchFamily="18" charset="0"/>
              </a:rPr>
              <a:t>developing new and innovative ways to support youth entrepreneurship and self-employment</a:t>
            </a:r>
            <a:r>
              <a:rPr lang="en-GB" sz="1400" dirty="0" smtClean="0">
                <a:solidFill>
                  <a:srgbClr val="000000"/>
                </a:solidFill>
                <a:latin typeface="Arial"/>
                <a:cs typeface="Times New Roman" panose="02020603050405020304" pitchFamily="18" charset="0"/>
              </a:rPr>
              <a:t>.</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a:solidFill>
                  <a:srgbClr val="000000"/>
                </a:solidFill>
                <a:latin typeface="Arial"/>
                <a:cs typeface="Times New Roman" panose="02020603050405020304" pitchFamily="18" charset="0"/>
              </a:rPr>
              <a:t>scaling up the Youth Employment Service and working with TVET colleges and the private sector to ensure that more learners receive practical experience in the workplace to complete their </a:t>
            </a:r>
            <a:r>
              <a:rPr lang="en-GB" sz="1400" dirty="0" smtClean="0">
                <a:solidFill>
                  <a:srgbClr val="000000"/>
                </a:solidFill>
                <a:latin typeface="Arial"/>
                <a:cs typeface="Times New Roman" panose="02020603050405020304" pitchFamily="18" charset="0"/>
              </a:rPr>
              <a:t>training.</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a:solidFill>
                  <a:srgbClr val="000000"/>
                </a:solidFill>
                <a:latin typeface="Arial"/>
                <a:cs typeface="Times New Roman" panose="02020603050405020304" pitchFamily="18" charset="0"/>
              </a:rPr>
              <a:t>establishing the first cohort of a Presidential Youth Service programme that will unlock the agency of young people and provide opportunities for them to earn an income while contributing to nation </a:t>
            </a:r>
            <a:r>
              <a:rPr lang="en-GB" sz="1400" dirty="0" smtClean="0">
                <a:solidFill>
                  <a:srgbClr val="000000"/>
                </a:solidFill>
                <a:latin typeface="Arial"/>
                <a:cs typeface="Times New Roman" panose="02020603050405020304" pitchFamily="18" charset="0"/>
              </a:rPr>
              <a:t>building.</a:t>
            </a:r>
          </a:p>
          <a:p>
            <a:pPr lvl="1" algn="just" defTabSz="457200">
              <a:lnSpc>
                <a:spcPct val="100000"/>
              </a:lnSpc>
              <a:spcBef>
                <a:spcPts val="0"/>
              </a:spcBef>
              <a:buFont typeface="Courier New" panose="02070309020205020404" pitchFamily="49" charset="0"/>
              <a:buChar char="o"/>
            </a:pPr>
            <a:endParaRPr lang="en-GB" sz="1400" dirty="0" smtClean="0">
              <a:solidFill>
                <a:srgbClr val="000000"/>
              </a:solidFill>
              <a:latin typeface="Arial"/>
              <a:cs typeface="Times New Roman" panose="02020603050405020304" pitchFamily="18" charset="0"/>
            </a:endParaRPr>
          </a:p>
          <a:p>
            <a:pPr lvl="1" algn="just" defTabSz="457200">
              <a:lnSpc>
                <a:spcPct val="100000"/>
              </a:lnSpc>
              <a:spcBef>
                <a:spcPts val="0"/>
              </a:spcBef>
              <a:buFont typeface="Courier New" panose="02070309020205020404" pitchFamily="49" charset="0"/>
              <a:buChar char="o"/>
            </a:pPr>
            <a:r>
              <a:rPr lang="en-GB" sz="1400" dirty="0">
                <a:solidFill>
                  <a:srgbClr val="000000"/>
                </a:solidFill>
                <a:latin typeface="Arial"/>
                <a:cs typeface="Times New Roman" panose="02020603050405020304" pitchFamily="18" charset="0"/>
              </a:rPr>
              <a:t>lead a youth employment initiative which will be funded by setting aside 1% of the budget to deal with the high levels of youth </a:t>
            </a:r>
            <a:r>
              <a:rPr lang="en-GB" sz="1400" dirty="0" smtClean="0">
                <a:solidFill>
                  <a:srgbClr val="000000"/>
                </a:solidFill>
                <a:latin typeface="Arial"/>
                <a:cs typeface="Times New Roman" panose="02020603050405020304" pitchFamily="18" charset="0"/>
              </a:rPr>
              <a:t>unemployment.</a:t>
            </a:r>
          </a:p>
          <a:p>
            <a:pPr lvl="1" algn="just" defTabSz="457200">
              <a:lnSpc>
                <a:spcPct val="100000"/>
              </a:lnSpc>
              <a:spcBef>
                <a:spcPts val="0"/>
              </a:spcBef>
              <a:buFont typeface="Courier New" panose="02070309020205020404" pitchFamily="49" charset="0"/>
              <a:buChar char="o"/>
            </a:pPr>
            <a:endParaRPr lang="en-GB" sz="1400" dirty="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Department of tourism is implementing a number of youth and women skills programmes.</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Department should outline how it will align its women and youth programmes to, for example, the Presidential Youth Employment Intervention.</a:t>
            </a:r>
          </a:p>
          <a:p>
            <a:pPr algn="just" defTabSz="457200">
              <a:lnSpc>
                <a:spcPct val="100000"/>
              </a:lnSpc>
              <a:spcBef>
                <a:spcPts val="0"/>
              </a:spcBef>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Department of Tourism should outline how it will </a:t>
            </a:r>
            <a:r>
              <a:rPr lang="en-GB" sz="1800" dirty="0">
                <a:solidFill>
                  <a:srgbClr val="000000"/>
                </a:solidFill>
                <a:latin typeface="Arial"/>
                <a:cs typeface="Times New Roman" panose="02020603050405020304" pitchFamily="18" charset="0"/>
              </a:rPr>
              <a:t>ensure </a:t>
            </a:r>
            <a:r>
              <a:rPr lang="en-GB" sz="1800" dirty="0" smtClean="0">
                <a:solidFill>
                  <a:srgbClr val="000000"/>
                </a:solidFill>
                <a:latin typeface="Arial"/>
                <a:cs typeface="Times New Roman" panose="02020603050405020304" pitchFamily="18" charset="0"/>
              </a:rPr>
              <a:t>that women </a:t>
            </a:r>
            <a:r>
              <a:rPr lang="en-GB" sz="1800" dirty="0">
                <a:solidFill>
                  <a:srgbClr val="000000"/>
                </a:solidFill>
                <a:latin typeface="Arial"/>
                <a:cs typeface="Times New Roman" panose="02020603050405020304" pitchFamily="18" charset="0"/>
              </a:rPr>
              <a:t>in tourism benefit from the </a:t>
            </a:r>
            <a:r>
              <a:rPr lang="en-GB" sz="1800" dirty="0" err="1" smtClean="0">
                <a:solidFill>
                  <a:srgbClr val="000000"/>
                </a:solidFill>
                <a:latin typeface="Arial"/>
                <a:cs typeface="Times New Roman" panose="02020603050405020304" pitchFamily="18" charset="0"/>
              </a:rPr>
              <a:t>SheTradesZA</a:t>
            </a:r>
            <a:r>
              <a:rPr lang="en-GB" sz="1800" dirty="0" smtClean="0">
                <a:solidFill>
                  <a:srgbClr val="000000"/>
                </a:solidFill>
                <a:latin typeface="Arial"/>
                <a:cs typeface="Times New Roman" panose="02020603050405020304" pitchFamily="18" charset="0"/>
              </a:rPr>
              <a:t> </a:t>
            </a:r>
            <a:r>
              <a:rPr lang="en-GB" sz="1800" dirty="0">
                <a:solidFill>
                  <a:srgbClr val="000000"/>
                </a:solidFill>
                <a:latin typeface="Arial"/>
                <a:cs typeface="Times New Roman" panose="02020603050405020304" pitchFamily="18" charset="0"/>
              </a:rPr>
              <a:t>platform </a:t>
            </a:r>
            <a:r>
              <a:rPr lang="en-GB" sz="1800" dirty="0" smtClean="0">
                <a:solidFill>
                  <a:srgbClr val="000000"/>
                </a:solidFill>
                <a:latin typeface="Arial"/>
                <a:cs typeface="Times New Roman" panose="02020603050405020304" pitchFamily="18" charset="0"/>
              </a:rPr>
              <a:t>that will assist </a:t>
            </a:r>
            <a:r>
              <a:rPr lang="en-GB" sz="1800" dirty="0">
                <a:solidFill>
                  <a:srgbClr val="000000"/>
                </a:solidFill>
                <a:latin typeface="Arial"/>
                <a:cs typeface="Times New Roman" panose="02020603050405020304" pitchFamily="18" charset="0"/>
              </a:rPr>
              <a:t>women-owned businesses to participate in global value chains and </a:t>
            </a:r>
            <a:r>
              <a:rPr lang="en-GB" sz="1800" dirty="0" smtClean="0">
                <a:solidFill>
                  <a:srgbClr val="000000"/>
                </a:solidFill>
                <a:latin typeface="Arial"/>
                <a:cs typeface="Times New Roman" panose="02020603050405020304" pitchFamily="18" charset="0"/>
              </a:rPr>
              <a:t>markets.</a:t>
            </a: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134562" y="338267"/>
            <a:ext cx="9224963" cy="769441"/>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PRESIDENTIAL YOUTH EMPLOYMENT INTERVENTION </a:t>
            </a:r>
          </a:p>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AND WOMEN PARTICIPATION</a:t>
            </a:r>
          </a:p>
        </p:txBody>
      </p:sp>
    </p:spTree>
    <p:extLst>
      <p:ext uri="{BB962C8B-B14F-4D97-AF65-F5344CB8AC3E}">
        <p14:creationId xmlns:p14="http://schemas.microsoft.com/office/powerpoint/2010/main" val="319018997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385502" y="956494"/>
            <a:ext cx="8723081" cy="5603966"/>
          </a:xfrm>
        </p:spPr>
        <p:txBody>
          <a:bodyPr>
            <a:normAutofit lnSpcReduction="10000"/>
          </a:bodyPr>
          <a:lstStyle/>
          <a:p>
            <a:pPr algn="just" defTabSz="457200">
              <a:lnSpc>
                <a:spcPct val="100000"/>
              </a:lnSpc>
              <a:spcBef>
                <a:spcPts val="0"/>
              </a:spcBef>
            </a:pPr>
            <a:r>
              <a:rPr lang="en-ZA" sz="1800" dirty="0" smtClean="0">
                <a:solidFill>
                  <a:srgbClr val="000000"/>
                </a:solidFill>
                <a:latin typeface="Arial"/>
                <a:cs typeface="Times New Roman" panose="02020603050405020304" pitchFamily="18" charset="0"/>
              </a:rPr>
              <a:t>The President acknowledged that t</a:t>
            </a:r>
            <a:r>
              <a:rPr lang="en-GB" sz="1800" dirty="0" smtClean="0">
                <a:solidFill>
                  <a:srgbClr val="000000"/>
                </a:solidFill>
                <a:latin typeface="Arial"/>
                <a:cs typeface="Times New Roman" panose="02020603050405020304" pitchFamily="18" charset="0"/>
              </a:rPr>
              <a:t>he </a:t>
            </a:r>
            <a:r>
              <a:rPr lang="en-GB" sz="1800" dirty="0">
                <a:solidFill>
                  <a:srgbClr val="000000"/>
                </a:solidFill>
                <a:latin typeface="Arial"/>
                <a:cs typeface="Times New Roman" panose="02020603050405020304" pitchFamily="18" charset="0"/>
              </a:rPr>
              <a:t>digital economy will increasingly become a driver of growth and a creator of employment</a:t>
            </a:r>
            <a:r>
              <a:rPr lang="en-GB" sz="1800" dirty="0" smtClean="0">
                <a:solidFill>
                  <a:srgbClr val="000000"/>
                </a:solidFill>
                <a:latin typeface="Arial"/>
                <a:cs typeface="Times New Roman" panose="02020603050405020304" pitchFamily="18" charset="0"/>
              </a:rPr>
              <a:t>.</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He alluded </a:t>
            </a:r>
            <a:r>
              <a:rPr lang="en-GB" sz="1800" dirty="0">
                <a:solidFill>
                  <a:srgbClr val="000000"/>
                </a:solidFill>
                <a:latin typeface="Arial"/>
                <a:cs typeface="Times New Roman" panose="02020603050405020304" pitchFamily="18" charset="0"/>
              </a:rPr>
              <a:t>that the </a:t>
            </a:r>
            <a:r>
              <a:rPr lang="en-GB" sz="1800" dirty="0" smtClean="0">
                <a:solidFill>
                  <a:srgbClr val="000000"/>
                </a:solidFill>
                <a:latin typeface="Arial"/>
                <a:cs typeface="Times New Roman" panose="02020603050405020304" pitchFamily="18" charset="0"/>
              </a:rPr>
              <a:t>Presidential </a:t>
            </a:r>
            <a:r>
              <a:rPr lang="en-GB" sz="1800" dirty="0">
                <a:solidFill>
                  <a:srgbClr val="000000"/>
                </a:solidFill>
                <a:latin typeface="Arial"/>
                <a:cs typeface="Times New Roman" panose="02020603050405020304" pitchFamily="18" charset="0"/>
              </a:rPr>
              <a:t>Commission on the Fourth Industrial Revolution has made far-reaching recommendations that impact on nearly every aspect of the economy and in many areas of our </a:t>
            </a:r>
            <a:r>
              <a:rPr lang="en-GB" sz="1800" dirty="0" smtClean="0">
                <a:solidFill>
                  <a:srgbClr val="000000"/>
                </a:solidFill>
                <a:latin typeface="Arial"/>
                <a:cs typeface="Times New Roman" panose="02020603050405020304" pitchFamily="18" charset="0"/>
              </a:rPr>
              <a:t>lives.</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tourism booking systems are becoming more automated and digitalised.</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Tourism market trends are shifting from “get-a-way” travel to travelling for “authentic experiences”.</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Millennials rely on digital platforms to share real time experiences with followers.</a:t>
            </a:r>
          </a:p>
          <a:p>
            <a:pPr algn="just" defTabSz="457200">
              <a:lnSpc>
                <a:spcPct val="100000"/>
              </a:lnSpc>
              <a:spcBef>
                <a:spcPts val="0"/>
              </a:spcBef>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Destinations and tourism entrepreneurs are developing “of-the-beaten-track” products that provide travellers greater interaction with local people.</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This augers well with the Committees' VTSDs model of oversight.</a:t>
            </a:r>
          </a:p>
          <a:p>
            <a:pPr mar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Department of Tourism and SA Tourism should indicate how they have embraced the Fourth Industrial Revolution in all aspects of tourism.</a:t>
            </a: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2" y="364590"/>
            <a:ext cx="9224963" cy="430887"/>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DIGITAL ECONOMY</a:t>
            </a:r>
          </a:p>
        </p:txBody>
      </p:sp>
    </p:spTree>
    <p:extLst>
      <p:ext uri="{BB962C8B-B14F-4D97-AF65-F5344CB8AC3E}">
        <p14:creationId xmlns:p14="http://schemas.microsoft.com/office/powerpoint/2010/main" val="276050231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732153"/>
          </a:xfrm>
        </p:spPr>
        <p:txBody>
          <a:bodyPr>
            <a:normAutofit/>
          </a:bodyPr>
          <a:lstStyle/>
          <a:p>
            <a:r>
              <a:rPr lang="en-ZA" sz="2200" b="1" dirty="0" smtClean="0">
                <a:latin typeface="Arial" panose="020B0604020202020204" pitchFamily="34" charset="0"/>
                <a:cs typeface="Arial" panose="020B0604020202020204" pitchFamily="34" charset="0"/>
              </a:rPr>
              <a:t>CLIMATE CHANGE AND TOURISM </a:t>
            </a:r>
            <a:endParaRPr lang="en-ZA"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097280"/>
            <a:ext cx="8543925" cy="5079683"/>
          </a:xfrm>
        </p:spPr>
        <p:txBody>
          <a:bodyPr>
            <a:normAutofit/>
          </a:bodyPr>
          <a:lstStyle/>
          <a:p>
            <a:pPr algn="just"/>
            <a:r>
              <a:rPr lang="en-GB" sz="1800" dirty="0" smtClean="0"/>
              <a:t>Climate </a:t>
            </a:r>
            <a:r>
              <a:rPr lang="en-GB" sz="1800" dirty="0"/>
              <a:t>change </a:t>
            </a:r>
            <a:r>
              <a:rPr lang="en-GB" sz="1800" dirty="0" smtClean="0"/>
              <a:t>impacts continue </a:t>
            </a:r>
            <a:r>
              <a:rPr lang="en-GB" sz="1800" dirty="0"/>
              <a:t>to pose a threat to the tourism industry’s sustainability</a:t>
            </a:r>
            <a:r>
              <a:rPr lang="en-GB" sz="1800" dirty="0" smtClean="0"/>
              <a:t>.</a:t>
            </a:r>
          </a:p>
          <a:p>
            <a:pPr algn="just"/>
            <a:r>
              <a:rPr lang="en-GB" sz="1800" dirty="0"/>
              <a:t>South African tourism </a:t>
            </a:r>
            <a:r>
              <a:rPr lang="en-GB" sz="1800" dirty="0" smtClean="0"/>
              <a:t>packages are dependent </a:t>
            </a:r>
            <a:r>
              <a:rPr lang="en-GB" sz="1800" dirty="0"/>
              <a:t>on wildlife, coastal tourism and </a:t>
            </a:r>
            <a:r>
              <a:rPr lang="en-GB" sz="1800" dirty="0" smtClean="0"/>
              <a:t>scenery - </a:t>
            </a:r>
            <a:r>
              <a:rPr lang="en-GB" sz="1800" dirty="0"/>
              <a:t>resources which are susceptible to climate change. </a:t>
            </a:r>
            <a:endParaRPr lang="en-GB" sz="1800" dirty="0" smtClean="0"/>
          </a:p>
          <a:p>
            <a:pPr algn="just"/>
            <a:r>
              <a:rPr lang="en-GB" sz="1800" dirty="0" smtClean="0"/>
              <a:t>Both </a:t>
            </a:r>
            <a:r>
              <a:rPr lang="en-GB" sz="1800" dirty="0"/>
              <a:t>township and rural tourism destinations and businesses are vulnerable to the impact of climate </a:t>
            </a:r>
            <a:r>
              <a:rPr lang="en-GB" sz="1800" dirty="0" smtClean="0"/>
              <a:t>change.</a:t>
            </a:r>
          </a:p>
          <a:p>
            <a:pPr algn="just"/>
            <a:r>
              <a:rPr lang="en-GB" sz="1800" dirty="0" smtClean="0"/>
              <a:t>The Department and SA Tourism should indicate how ready and equipped is the government and local tourism industry ready in tackling this challenge.</a:t>
            </a:r>
          </a:p>
          <a:p>
            <a:pPr algn="just"/>
            <a:r>
              <a:rPr lang="en-GB" sz="1800" dirty="0"/>
              <a:t>The </a:t>
            </a:r>
            <a:r>
              <a:rPr lang="en-GB" sz="1800" dirty="0" smtClean="0"/>
              <a:t>Department </a:t>
            </a:r>
            <a:r>
              <a:rPr lang="en-GB" sz="1800" dirty="0"/>
              <a:t>should provide a progress report on the implementation of the National Tourism and Climate Change Response Programme and Action Plan of </a:t>
            </a:r>
            <a:r>
              <a:rPr lang="en-GB" sz="1800" dirty="0" smtClean="0"/>
              <a:t>2011.</a:t>
            </a:r>
          </a:p>
          <a:p>
            <a:pPr algn="just"/>
            <a:r>
              <a:rPr lang="en-GB" sz="1800" dirty="0"/>
              <a:t>This should also include their strategy in strengthening the resilience of local municipalities invested in tourism to ensure that they are crisis ready. </a:t>
            </a:r>
            <a:endParaRPr lang="en-GB" sz="1800" dirty="0" smtClean="0"/>
          </a:p>
          <a:p>
            <a:pPr algn="just"/>
            <a:r>
              <a:rPr lang="en-GB" sz="1800" dirty="0" smtClean="0"/>
              <a:t>This </a:t>
            </a:r>
            <a:r>
              <a:rPr lang="en-GB" sz="1800" dirty="0"/>
              <a:t>should also extend to how the sector can capitalise on opportunities presented by the green economy.</a:t>
            </a:r>
            <a:endParaRPr lang="en-ZA" sz="1200" dirty="0"/>
          </a:p>
        </p:txBody>
      </p:sp>
      <p:sp>
        <p:nvSpPr>
          <p:cNvPr id="4" name="Slide Number Placeholder 3"/>
          <p:cNvSpPr>
            <a:spLocks noGrp="1"/>
          </p:cNvSpPr>
          <p:nvPr>
            <p:ph type="sldNum" sz="quarter" idx="12"/>
          </p:nvPr>
        </p:nvSpPr>
        <p:spPr/>
        <p:txBody>
          <a:bodyPr/>
          <a:lstStyle/>
          <a:p>
            <a:fld id="{D1B91D83-34EB-A744-81D0-D8E8519C4AE3}" type="slidenum">
              <a:rPr lang="en-US" smtClean="0"/>
              <a:t>17</a:t>
            </a:fld>
            <a:endParaRPr lang="en-US"/>
          </a:p>
        </p:txBody>
      </p:sp>
    </p:spTree>
    <p:extLst>
      <p:ext uri="{BB962C8B-B14F-4D97-AF65-F5344CB8AC3E}">
        <p14:creationId xmlns:p14="http://schemas.microsoft.com/office/powerpoint/2010/main" val="2854513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200" b="1" dirty="0" smtClean="0">
                <a:latin typeface="Arial" panose="020B0604020202020204" pitchFamily="34" charset="0"/>
                <a:cs typeface="Arial" panose="020B0604020202020204" pitchFamily="34" charset="0"/>
              </a:rPr>
              <a:t>OTHER CONSIDERATIONS</a:t>
            </a:r>
            <a:endParaRPr lang="en-ZA"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436914"/>
            <a:ext cx="8543925" cy="4740049"/>
          </a:xfrm>
        </p:spPr>
        <p:txBody>
          <a:bodyPr/>
          <a:lstStyle/>
          <a:p>
            <a:pPr algn="just"/>
            <a:r>
              <a:rPr lang="en-ZA" sz="1800" dirty="0" smtClean="0"/>
              <a:t>Rising living costs and their impact on domestic tourism – how will SAT respond to this challenge</a:t>
            </a:r>
          </a:p>
          <a:p>
            <a:pPr algn="just"/>
            <a:r>
              <a:rPr lang="en-ZA" sz="1800" dirty="0" smtClean="0"/>
              <a:t>Energy shortages and tourism growth – how is the Department supporting businesses through the Green Fund to counter some of these impacts </a:t>
            </a:r>
          </a:p>
          <a:p>
            <a:pPr algn="just"/>
            <a:r>
              <a:rPr lang="en-ZA" sz="1800" dirty="0" smtClean="0"/>
              <a:t>Niche tourism market opportunities that SA Tourism is focusing on to counter decreasing tourist arrivals.</a:t>
            </a:r>
          </a:p>
          <a:p>
            <a:pPr algn="just"/>
            <a:r>
              <a:rPr lang="en-ZA" sz="1800" dirty="0" smtClean="0"/>
              <a:t>Readiness of South Africa for Corona Virus.</a:t>
            </a:r>
          </a:p>
          <a:p>
            <a:pPr algn="just"/>
            <a:r>
              <a:rPr lang="en-ZA" sz="1800" dirty="0" smtClean="0"/>
              <a:t>Job creation through tourism.</a:t>
            </a:r>
          </a:p>
          <a:p>
            <a:pPr algn="just"/>
            <a:r>
              <a:rPr lang="en-ZA" sz="1800" dirty="0" smtClean="0"/>
              <a:t>E-Visa piloting</a:t>
            </a:r>
          </a:p>
          <a:p>
            <a:pPr algn="just"/>
            <a:r>
              <a:rPr lang="en-ZA" sz="1800" dirty="0" smtClean="0"/>
              <a:t>Sustainability of Community-Based Tourism projects</a:t>
            </a:r>
          </a:p>
          <a:p>
            <a:pPr algn="just"/>
            <a:r>
              <a:rPr lang="en-ZA" sz="1800" dirty="0" smtClean="0"/>
              <a:t>Animal interaction and captive lion breeding.</a:t>
            </a:r>
          </a:p>
          <a:p>
            <a:pPr algn="just"/>
            <a:r>
              <a:rPr lang="en-ZA" sz="1800" dirty="0" smtClean="0"/>
              <a:t>Destination brand.</a:t>
            </a:r>
          </a:p>
          <a:p>
            <a:pPr algn="just"/>
            <a:endParaRPr lang="en-ZA" dirty="0" smtClean="0"/>
          </a:p>
          <a:p>
            <a:pPr algn="just"/>
            <a:endParaRPr lang="en-ZA" dirty="0" smtClean="0"/>
          </a:p>
          <a:p>
            <a:endParaRPr lang="en-ZA" dirty="0"/>
          </a:p>
        </p:txBody>
      </p:sp>
      <p:sp>
        <p:nvSpPr>
          <p:cNvPr id="4" name="Slide Number Placeholder 3"/>
          <p:cNvSpPr>
            <a:spLocks noGrp="1"/>
          </p:cNvSpPr>
          <p:nvPr>
            <p:ph type="sldNum" sz="quarter" idx="12"/>
          </p:nvPr>
        </p:nvSpPr>
        <p:spPr/>
        <p:txBody>
          <a:bodyPr/>
          <a:lstStyle/>
          <a:p>
            <a:fld id="{D1B91D83-34EB-A744-81D0-D8E8519C4AE3}" type="slidenum">
              <a:rPr lang="en-US" smtClean="0"/>
              <a:t>18</a:t>
            </a:fld>
            <a:endParaRPr lang="en-US"/>
          </a:p>
        </p:txBody>
      </p:sp>
    </p:spTree>
    <p:extLst>
      <p:ext uri="{BB962C8B-B14F-4D97-AF65-F5344CB8AC3E}">
        <p14:creationId xmlns:p14="http://schemas.microsoft.com/office/powerpoint/2010/main" val="2504854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62896" y="3055179"/>
            <a:ext cx="8592532" cy="1500195"/>
          </a:xfrm>
        </p:spPr>
        <p:txBody>
          <a:bodyPr>
            <a:noAutofit/>
          </a:bodyPr>
          <a:lstStyle/>
          <a:p>
            <a:pPr marL="742950" lvl="0" indent="-742950" algn="ctr">
              <a:spcBef>
                <a:spcPts val="1000"/>
              </a:spcBef>
              <a:defRPr/>
            </a:pPr>
            <a:r>
              <a:rPr lang="en-ZA" sz="3200" b="1" i="1" dirty="0">
                <a:latin typeface="Arial" panose="020B0604020202020204" pitchFamily="34" charset="0"/>
                <a:cs typeface="Arial" panose="020B0604020202020204" pitchFamily="34" charset="0"/>
              </a:rPr>
              <a:t>THANK YOU</a:t>
            </a:r>
            <a:r>
              <a:rPr lang="en-ZA" sz="3200" b="1" i="1" dirty="0">
                <a:latin typeface="+mn-lt"/>
              </a:rPr>
              <a:t/>
            </a:r>
            <a:br>
              <a:rPr lang="en-ZA" sz="3200" b="1" i="1" dirty="0">
                <a:latin typeface="+mn-lt"/>
              </a:rPr>
            </a:br>
            <a:r>
              <a:rPr lang="en-ZA" sz="3200" b="1" i="1" dirty="0">
                <a:latin typeface="+mn-lt"/>
              </a:rPr>
              <a:t/>
            </a:r>
            <a:br>
              <a:rPr lang="en-ZA" sz="3200" b="1" i="1" dirty="0">
                <a:latin typeface="+mn-lt"/>
              </a:rPr>
            </a:br>
            <a:endParaRPr lang="en-ZA" sz="3200" b="1" i="1" dirty="0">
              <a:latin typeface="+mn-lt"/>
            </a:endParaRPr>
          </a:p>
        </p:txBody>
      </p:sp>
      <p:sp>
        <p:nvSpPr>
          <p:cNvPr id="5" name="Slide Number Placeholder 4"/>
          <p:cNvSpPr>
            <a:spLocks noGrp="1"/>
          </p:cNvSpPr>
          <p:nvPr>
            <p:ph type="sldNum" sz="quarter" idx="12"/>
          </p:nvPr>
        </p:nvSpPr>
        <p:spPr>
          <a:xfrm>
            <a:off x="9367837" y="6395031"/>
            <a:ext cx="441181" cy="365125"/>
          </a:xfrm>
        </p:spPr>
        <p:txBody>
          <a:bodyPr/>
          <a:lstStyle/>
          <a:p>
            <a:pPr>
              <a:defRPr/>
            </a:pPr>
            <a:fld id="{A3F51FCA-A965-4277-A4BC-EB0F813DFDB1}" type="slidenum">
              <a:rPr lang="en-US" smtClean="0"/>
              <a:pPr>
                <a:defRPr/>
              </a:pPr>
              <a:t>19</a:t>
            </a:fld>
            <a:endParaRPr lang="en-US" dirty="0"/>
          </a:p>
        </p:txBody>
      </p:sp>
      <p:sp>
        <p:nvSpPr>
          <p:cNvPr id="6" name="Rectangle 4"/>
          <p:cNvSpPr>
            <a:spLocks noChangeArrowheads="1"/>
          </p:cNvSpPr>
          <p:nvPr/>
        </p:nvSpPr>
        <p:spPr bwMode="auto">
          <a:xfrm>
            <a:off x="-1196554" y="1475117"/>
            <a:ext cx="1715913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042142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8"/>
            <a:ext cx="8543925" cy="745216"/>
          </a:xfrm>
        </p:spPr>
        <p:txBody>
          <a:bodyPr>
            <a:normAutofit/>
          </a:bodyPr>
          <a:lstStyle/>
          <a:p>
            <a:r>
              <a:rPr lang="en-ZA" sz="2400" b="1" dirty="0" smtClean="0">
                <a:latin typeface="Arial" panose="020B0604020202020204" pitchFamily="34" charset="0"/>
                <a:cs typeface="Arial" panose="020B0604020202020204" pitchFamily="34" charset="0"/>
              </a:rPr>
              <a:t>TABLE OF CONTENTS</a:t>
            </a:r>
            <a:endParaRPr lang="en-Z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1038" y="1123407"/>
            <a:ext cx="8828722" cy="4937759"/>
          </a:xfrm>
        </p:spPr>
        <p:txBody>
          <a:bodyPr>
            <a:normAutofit fontScale="70000" lnSpcReduction="20000"/>
          </a:bodyPr>
          <a:lstStyle/>
          <a:p>
            <a:r>
              <a:rPr lang="en-ZA" dirty="0" smtClean="0"/>
              <a:t>Current Tourism Performance </a:t>
            </a:r>
          </a:p>
          <a:p>
            <a:r>
              <a:rPr lang="en-ZA" dirty="0" smtClean="0"/>
              <a:t>Performance against the 2030 targets</a:t>
            </a:r>
          </a:p>
          <a:p>
            <a:r>
              <a:rPr lang="en-ZA" dirty="0" smtClean="0"/>
              <a:t>Inclusive Tourism Growth </a:t>
            </a:r>
          </a:p>
          <a:p>
            <a:r>
              <a:rPr lang="en-ZA" dirty="0" smtClean="0"/>
              <a:t>Tourist Safety and Security </a:t>
            </a:r>
          </a:p>
          <a:p>
            <a:r>
              <a:rPr lang="en-ZA" dirty="0" smtClean="0"/>
              <a:t>Linking the District Development Model to Tourism Development </a:t>
            </a:r>
          </a:p>
          <a:p>
            <a:r>
              <a:rPr lang="en-ZA" dirty="0" smtClean="0"/>
              <a:t>Building Social Compacts through Partnership and Cooperation </a:t>
            </a:r>
          </a:p>
          <a:p>
            <a:r>
              <a:rPr lang="en-ZA" dirty="0" smtClean="0"/>
              <a:t>Leveraging on Social Capital </a:t>
            </a:r>
          </a:p>
          <a:p>
            <a:r>
              <a:rPr lang="en-ZA" dirty="0" smtClean="0"/>
              <a:t>Linking Tourism Growth to the Economic Recovery Plan </a:t>
            </a:r>
          </a:p>
          <a:p>
            <a:r>
              <a:rPr lang="en-ZA" dirty="0" smtClean="0"/>
              <a:t>Leveraging on the proposed State Bank </a:t>
            </a:r>
          </a:p>
          <a:p>
            <a:r>
              <a:rPr lang="en-ZA" dirty="0" smtClean="0"/>
              <a:t>Impact of Unstable State Enterprises </a:t>
            </a:r>
          </a:p>
          <a:p>
            <a:r>
              <a:rPr lang="en-ZA" dirty="0" smtClean="0"/>
              <a:t>Presidential Youth Employment Intervention and Women Participation </a:t>
            </a:r>
          </a:p>
          <a:p>
            <a:r>
              <a:rPr lang="en-ZA" dirty="0" smtClean="0"/>
              <a:t>Digital Economy </a:t>
            </a:r>
          </a:p>
          <a:p>
            <a:r>
              <a:rPr lang="en-ZA" dirty="0" smtClean="0"/>
              <a:t>Climate Change and Tourism </a:t>
            </a:r>
          </a:p>
          <a:p>
            <a:r>
              <a:rPr lang="en-ZA" dirty="0" smtClean="0"/>
              <a:t>Other Considerations </a:t>
            </a:r>
            <a:endParaRPr lang="en-ZA" dirty="0"/>
          </a:p>
        </p:txBody>
      </p:sp>
      <p:sp>
        <p:nvSpPr>
          <p:cNvPr id="6" name="Slide Number Placeholder 5"/>
          <p:cNvSpPr>
            <a:spLocks noGrp="1"/>
          </p:cNvSpPr>
          <p:nvPr>
            <p:ph type="sldNum" sz="quarter" idx="12"/>
          </p:nvPr>
        </p:nvSpPr>
        <p:spPr/>
        <p:txBody>
          <a:bodyPr/>
          <a:lstStyle/>
          <a:p>
            <a:fld id="{D1B91D83-34EB-A744-81D0-D8E8519C4AE3}" type="slidenum">
              <a:rPr lang="en-US" smtClean="0"/>
              <a:t>2</a:t>
            </a:fld>
            <a:endParaRPr lang="en-US"/>
          </a:p>
        </p:txBody>
      </p:sp>
    </p:spTree>
    <p:extLst>
      <p:ext uri="{BB962C8B-B14F-4D97-AF65-F5344CB8AC3E}">
        <p14:creationId xmlns:p14="http://schemas.microsoft.com/office/powerpoint/2010/main" val="10189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564658" y="1382786"/>
            <a:ext cx="8543925" cy="4905116"/>
          </a:xfrm>
        </p:spPr>
        <p:txBody>
          <a:bodyPr>
            <a:normAutofit/>
          </a:bodyPr>
          <a:lstStyle/>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447688"/>
            <a:ext cx="9224963" cy="430887"/>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TOURISM PERFORMANCE AS OF 2018 </a:t>
            </a:r>
            <a:endParaRPr lang="en-US" sz="2200" b="1" dirty="0">
              <a:solidFill>
                <a:srgbClr val="000000"/>
              </a:solidFill>
              <a:latin typeface="Arial" panose="020B0604020202020204" pitchFamily="34" charset="0"/>
              <a:cs typeface="Arial" panose="020B0604020202020204" pitchFamily="34" charset="0"/>
            </a:endParaRPr>
          </a:p>
        </p:txBody>
      </p:sp>
      <p:sp>
        <p:nvSpPr>
          <p:cNvPr id="6" name="TextBox 5"/>
          <p:cNvSpPr txBox="1"/>
          <p:nvPr/>
        </p:nvSpPr>
        <p:spPr>
          <a:xfrm>
            <a:off x="564660" y="1214846"/>
            <a:ext cx="8660303" cy="4976948"/>
          </a:xfrm>
          <a:prstGeom prst="rect">
            <a:avLst/>
          </a:prstGeom>
          <a:noFill/>
        </p:spPr>
        <p:txBody>
          <a:bodyPr wrap="square" rtlCol="0">
            <a:spAutoFit/>
          </a:bodyPr>
          <a:lstStyle/>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70993344"/>
              </p:ext>
            </p:extLst>
          </p:nvPr>
        </p:nvGraphicFramePr>
        <p:xfrm>
          <a:off x="564660" y="1227666"/>
          <a:ext cx="8187453" cy="3134360"/>
        </p:xfrm>
        <a:graphic>
          <a:graphicData uri="http://schemas.openxmlformats.org/drawingml/2006/table">
            <a:tbl>
              <a:tblPr firstRow="1" bandRow="1">
                <a:tableStyleId>{5C22544A-7EE6-4342-B048-85BDC9FD1C3A}</a:tableStyleId>
              </a:tblPr>
              <a:tblGrid>
                <a:gridCol w="2729151">
                  <a:extLst>
                    <a:ext uri="{9D8B030D-6E8A-4147-A177-3AD203B41FA5}">
                      <a16:colId xmlns:a16="http://schemas.microsoft.com/office/drawing/2014/main" val="4175808054"/>
                    </a:ext>
                  </a:extLst>
                </a:gridCol>
                <a:gridCol w="2729151">
                  <a:extLst>
                    <a:ext uri="{9D8B030D-6E8A-4147-A177-3AD203B41FA5}">
                      <a16:colId xmlns:a16="http://schemas.microsoft.com/office/drawing/2014/main" val="4011734892"/>
                    </a:ext>
                  </a:extLst>
                </a:gridCol>
                <a:gridCol w="2729151">
                  <a:extLst>
                    <a:ext uri="{9D8B030D-6E8A-4147-A177-3AD203B41FA5}">
                      <a16:colId xmlns:a16="http://schemas.microsoft.com/office/drawing/2014/main" val="256667852"/>
                    </a:ext>
                  </a:extLst>
                </a:gridCol>
              </a:tblGrid>
              <a:tr h="370840">
                <a:tc>
                  <a:txBody>
                    <a:bodyPr/>
                    <a:lstStyle/>
                    <a:p>
                      <a:r>
                        <a:rPr lang="en-ZA" dirty="0" smtClean="0"/>
                        <a:t>Indicator</a:t>
                      </a:r>
                      <a:endParaRPr lang="en-ZA" dirty="0"/>
                    </a:p>
                  </a:txBody>
                  <a:tcPr/>
                </a:tc>
                <a:tc>
                  <a:txBody>
                    <a:bodyPr/>
                    <a:lstStyle/>
                    <a:p>
                      <a:r>
                        <a:rPr lang="en-ZA" dirty="0" smtClean="0"/>
                        <a:t>Performance</a:t>
                      </a:r>
                      <a:endParaRPr lang="en-ZA" dirty="0"/>
                    </a:p>
                  </a:txBody>
                  <a:tcPr/>
                </a:tc>
                <a:tc>
                  <a:txBody>
                    <a:bodyPr/>
                    <a:lstStyle/>
                    <a:p>
                      <a:r>
                        <a:rPr lang="en-ZA" dirty="0" smtClean="0"/>
                        <a:t>% of contribution</a:t>
                      </a:r>
                      <a:endParaRPr lang="en-ZA" dirty="0"/>
                    </a:p>
                  </a:txBody>
                  <a:tcPr/>
                </a:tc>
                <a:extLst>
                  <a:ext uri="{0D108BD9-81ED-4DB2-BD59-A6C34878D82A}">
                    <a16:rowId xmlns:a16="http://schemas.microsoft.com/office/drawing/2014/main" val="1632366321"/>
                  </a:ext>
                </a:extLst>
              </a:tr>
              <a:tr h="370840">
                <a:tc>
                  <a:txBody>
                    <a:bodyPr/>
                    <a:lstStyle/>
                    <a:p>
                      <a:r>
                        <a:rPr lang="en-ZA" dirty="0" smtClean="0"/>
                        <a:t>Direct contribution to GDP </a:t>
                      </a:r>
                      <a:endParaRPr lang="en-ZA" dirty="0"/>
                    </a:p>
                  </a:txBody>
                  <a:tcPr/>
                </a:tc>
                <a:tc>
                  <a:txBody>
                    <a:bodyPr/>
                    <a:lstStyle/>
                    <a:p>
                      <a:pPr algn="l"/>
                      <a:r>
                        <a:rPr lang="en-ZA" dirty="0" smtClean="0"/>
                        <a:t>R136.1 bn </a:t>
                      </a:r>
                      <a:endParaRPr lang="en-ZA" dirty="0"/>
                    </a:p>
                  </a:txBody>
                  <a:tcPr/>
                </a:tc>
                <a:tc>
                  <a:txBody>
                    <a:bodyPr/>
                    <a:lstStyle/>
                    <a:p>
                      <a:pPr algn="l"/>
                      <a:r>
                        <a:rPr lang="en-ZA" dirty="0" smtClean="0"/>
                        <a:t>2.9%</a:t>
                      </a:r>
                      <a:endParaRPr lang="en-ZA" dirty="0"/>
                    </a:p>
                  </a:txBody>
                  <a:tcPr/>
                </a:tc>
                <a:extLst>
                  <a:ext uri="{0D108BD9-81ED-4DB2-BD59-A6C34878D82A}">
                    <a16:rowId xmlns:a16="http://schemas.microsoft.com/office/drawing/2014/main" val="95671641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Total contribution to GDP </a:t>
                      </a:r>
                    </a:p>
                  </a:txBody>
                  <a:tcPr/>
                </a:tc>
                <a:tc>
                  <a:txBody>
                    <a:bodyPr/>
                    <a:lstStyle/>
                    <a:p>
                      <a:pPr algn="l"/>
                      <a:r>
                        <a:rPr lang="en-ZA" dirty="0" smtClean="0"/>
                        <a:t>R42</a:t>
                      </a:r>
                      <a:r>
                        <a:rPr lang="en-ZA" baseline="0" dirty="0" smtClean="0"/>
                        <a:t>5 bn </a:t>
                      </a:r>
                      <a:endParaRPr lang="en-ZA" dirty="0"/>
                    </a:p>
                  </a:txBody>
                  <a:tcPr/>
                </a:tc>
                <a:tc>
                  <a:txBody>
                    <a:bodyPr/>
                    <a:lstStyle/>
                    <a:p>
                      <a:pPr algn="l"/>
                      <a:r>
                        <a:rPr lang="en-ZA" dirty="0" smtClean="0"/>
                        <a:t>8.6%</a:t>
                      </a:r>
                      <a:endParaRPr lang="en-ZA" dirty="0"/>
                    </a:p>
                  </a:txBody>
                  <a:tcPr/>
                </a:tc>
                <a:extLst>
                  <a:ext uri="{0D108BD9-81ED-4DB2-BD59-A6C34878D82A}">
                    <a16:rowId xmlns:a16="http://schemas.microsoft.com/office/drawing/2014/main" val="3087680348"/>
                  </a:ext>
                </a:extLst>
              </a:tr>
              <a:tr h="370840">
                <a:tc>
                  <a:txBody>
                    <a:bodyPr/>
                    <a:lstStyle/>
                    <a:p>
                      <a:r>
                        <a:rPr lang="en-ZA" dirty="0" smtClean="0"/>
                        <a:t>Direct contribution to</a:t>
                      </a:r>
                      <a:r>
                        <a:rPr lang="en-ZA" baseline="0" dirty="0" smtClean="0"/>
                        <a:t> employment </a:t>
                      </a:r>
                      <a:endParaRPr lang="en-ZA" dirty="0"/>
                    </a:p>
                  </a:txBody>
                  <a:tcPr/>
                </a:tc>
                <a:tc>
                  <a:txBody>
                    <a:bodyPr/>
                    <a:lstStyle/>
                    <a:p>
                      <a:pPr algn="l"/>
                      <a:r>
                        <a:rPr lang="en-ZA" dirty="0" smtClean="0"/>
                        <a:t>726 500 </a:t>
                      </a:r>
                      <a:endParaRPr lang="en-ZA" dirty="0"/>
                    </a:p>
                  </a:txBody>
                  <a:tcPr/>
                </a:tc>
                <a:tc>
                  <a:txBody>
                    <a:bodyPr/>
                    <a:lstStyle/>
                    <a:p>
                      <a:pPr algn="l"/>
                      <a:r>
                        <a:rPr lang="en-ZA" dirty="0" smtClean="0"/>
                        <a:t>4.5%</a:t>
                      </a:r>
                      <a:endParaRPr lang="en-ZA" dirty="0"/>
                    </a:p>
                  </a:txBody>
                  <a:tcPr/>
                </a:tc>
                <a:extLst>
                  <a:ext uri="{0D108BD9-81ED-4DB2-BD59-A6C34878D82A}">
                    <a16:rowId xmlns:a16="http://schemas.microsoft.com/office/drawing/2014/main" val="3800794402"/>
                  </a:ext>
                </a:extLst>
              </a:tr>
              <a:tr h="370840">
                <a:tc>
                  <a:txBody>
                    <a:bodyPr/>
                    <a:lstStyle/>
                    <a:p>
                      <a:r>
                        <a:rPr lang="en-ZA" dirty="0" smtClean="0"/>
                        <a:t>Total contribution to employment</a:t>
                      </a:r>
                      <a:r>
                        <a:rPr lang="en-ZA" baseline="0" dirty="0" smtClean="0"/>
                        <a:t> </a:t>
                      </a:r>
                      <a:endParaRPr lang="en-ZA" dirty="0"/>
                    </a:p>
                  </a:txBody>
                  <a:tcPr/>
                </a:tc>
                <a:tc>
                  <a:txBody>
                    <a:bodyPr/>
                    <a:lstStyle/>
                    <a:p>
                      <a:pPr algn="l"/>
                      <a:r>
                        <a:rPr lang="en-ZA" dirty="0" smtClean="0"/>
                        <a:t>1 499 700 </a:t>
                      </a:r>
                      <a:endParaRPr lang="en-ZA" dirty="0"/>
                    </a:p>
                  </a:txBody>
                  <a:tcPr/>
                </a:tc>
                <a:tc>
                  <a:txBody>
                    <a:bodyPr/>
                    <a:lstStyle/>
                    <a:p>
                      <a:pPr algn="l"/>
                      <a:r>
                        <a:rPr lang="en-ZA" dirty="0" smtClean="0"/>
                        <a:t>9.2%</a:t>
                      </a:r>
                      <a:endParaRPr lang="en-ZA" dirty="0"/>
                    </a:p>
                  </a:txBody>
                  <a:tcPr/>
                </a:tc>
                <a:extLst>
                  <a:ext uri="{0D108BD9-81ED-4DB2-BD59-A6C34878D82A}">
                    <a16:rowId xmlns:a16="http://schemas.microsoft.com/office/drawing/2014/main" val="4107051583"/>
                  </a:ext>
                </a:extLst>
              </a:tr>
              <a:tr h="370840">
                <a:tc>
                  <a:txBody>
                    <a:bodyPr/>
                    <a:lstStyle/>
                    <a:p>
                      <a:r>
                        <a:rPr lang="en-ZA" dirty="0" smtClean="0"/>
                        <a:t>Visitor exports </a:t>
                      </a:r>
                      <a:endParaRPr lang="en-ZA" dirty="0"/>
                    </a:p>
                  </a:txBody>
                  <a:tcPr/>
                </a:tc>
                <a:tc>
                  <a:txBody>
                    <a:bodyPr/>
                    <a:lstStyle/>
                    <a:p>
                      <a:pPr algn="l"/>
                      <a:r>
                        <a:rPr lang="en-ZA" dirty="0" smtClean="0"/>
                        <a:t>R126.7 bn </a:t>
                      </a:r>
                      <a:endParaRPr lang="en-ZA" dirty="0"/>
                    </a:p>
                  </a:txBody>
                  <a:tcPr/>
                </a:tc>
                <a:tc>
                  <a:txBody>
                    <a:bodyPr/>
                    <a:lstStyle/>
                    <a:p>
                      <a:pPr algn="l"/>
                      <a:r>
                        <a:rPr lang="en-ZA" dirty="0" smtClean="0"/>
                        <a:t>9.2%</a:t>
                      </a:r>
                      <a:endParaRPr lang="en-ZA" dirty="0"/>
                    </a:p>
                  </a:txBody>
                  <a:tcPr/>
                </a:tc>
                <a:extLst>
                  <a:ext uri="{0D108BD9-81ED-4DB2-BD59-A6C34878D82A}">
                    <a16:rowId xmlns:a16="http://schemas.microsoft.com/office/drawing/2014/main" val="464247800"/>
                  </a:ext>
                </a:extLst>
              </a:tr>
              <a:tr h="370840">
                <a:tc>
                  <a:txBody>
                    <a:bodyPr/>
                    <a:lstStyle/>
                    <a:p>
                      <a:r>
                        <a:rPr lang="en-ZA" dirty="0" smtClean="0"/>
                        <a:t>Total </a:t>
                      </a:r>
                      <a:r>
                        <a:rPr lang="en-ZA" dirty="0" smtClean="0"/>
                        <a:t>investments </a:t>
                      </a:r>
                      <a:endParaRPr lang="en-ZA" dirty="0"/>
                    </a:p>
                  </a:txBody>
                  <a:tcPr/>
                </a:tc>
                <a:tc>
                  <a:txBody>
                    <a:bodyPr/>
                    <a:lstStyle/>
                    <a:p>
                      <a:pPr algn="l"/>
                      <a:r>
                        <a:rPr lang="en-ZA" dirty="0" smtClean="0"/>
                        <a:t>R71 bn</a:t>
                      </a:r>
                      <a:endParaRPr lang="en-ZA" dirty="0"/>
                    </a:p>
                  </a:txBody>
                  <a:tcPr/>
                </a:tc>
                <a:tc>
                  <a:txBody>
                    <a:bodyPr/>
                    <a:lstStyle/>
                    <a:p>
                      <a:pPr algn="l"/>
                      <a:r>
                        <a:rPr lang="en-ZA" dirty="0" smtClean="0"/>
                        <a:t>8.2%</a:t>
                      </a:r>
                      <a:endParaRPr lang="en-ZA" dirty="0"/>
                    </a:p>
                  </a:txBody>
                  <a:tcPr/>
                </a:tc>
                <a:extLst>
                  <a:ext uri="{0D108BD9-81ED-4DB2-BD59-A6C34878D82A}">
                    <a16:rowId xmlns:a16="http://schemas.microsoft.com/office/drawing/2014/main" val="1279340537"/>
                  </a:ext>
                </a:extLst>
              </a:tr>
            </a:tbl>
          </a:graphicData>
        </a:graphic>
      </p:graphicFrame>
    </p:spTree>
    <p:extLst>
      <p:ext uri="{BB962C8B-B14F-4D97-AF65-F5344CB8AC3E}">
        <p14:creationId xmlns:p14="http://schemas.microsoft.com/office/powerpoint/2010/main" val="138941005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564658" y="1382786"/>
            <a:ext cx="8543925" cy="4905116"/>
          </a:xfrm>
        </p:spPr>
        <p:txBody>
          <a:bodyPr>
            <a:normAutofit/>
          </a:bodyPr>
          <a:lstStyle/>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486877"/>
            <a:ext cx="9224963" cy="430887"/>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PERFORMANCE AGAINST THE 2030 TARGETS</a:t>
            </a:r>
            <a:endParaRPr lang="en-US" sz="2200" b="1"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564659" y="1362635"/>
            <a:ext cx="8660304" cy="5601533"/>
          </a:xfrm>
          <a:prstGeom prst="rect">
            <a:avLst/>
          </a:prstGeom>
          <a:noFill/>
        </p:spPr>
        <p:txBody>
          <a:bodyPr wrap="square" rtlCol="0">
            <a:spAutoFit/>
          </a:bodyPr>
          <a:lstStyle/>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In 2019, the President announced a </a:t>
            </a:r>
            <a:r>
              <a:rPr lang="en-GB" dirty="0" smtClean="0">
                <a:latin typeface="Arial" panose="020B0604020202020204" pitchFamily="34" charset="0"/>
                <a:cs typeface="Arial" panose="020B0604020202020204" pitchFamily="34" charset="0"/>
              </a:rPr>
              <a:t>target </a:t>
            </a:r>
            <a:r>
              <a:rPr lang="en-GB" dirty="0" smtClean="0">
                <a:latin typeface="Arial" panose="020B0604020202020204" pitchFamily="34" charset="0"/>
                <a:cs typeface="Arial" panose="020B0604020202020204" pitchFamily="34" charset="0"/>
              </a:rPr>
              <a:t>of 21 million arrivals by 2030.</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To achieve this target, South </a:t>
            </a:r>
            <a:r>
              <a:rPr lang="en-GB" dirty="0">
                <a:latin typeface="Arial" panose="020B0604020202020204" pitchFamily="34" charset="0"/>
                <a:cs typeface="Arial" panose="020B0604020202020204" pitchFamily="34" charset="0"/>
              </a:rPr>
              <a:t>Africa should </a:t>
            </a:r>
            <a:r>
              <a:rPr lang="en-GB" dirty="0" smtClean="0">
                <a:latin typeface="Arial" panose="020B0604020202020204" pitchFamily="34" charset="0"/>
                <a:cs typeface="Arial" panose="020B0604020202020204" pitchFamily="34" charset="0"/>
              </a:rPr>
              <a:t>have 6 percent </a:t>
            </a:r>
            <a:r>
              <a:rPr lang="en-GB" dirty="0">
                <a:latin typeface="Arial" panose="020B0604020202020204" pitchFamily="34" charset="0"/>
                <a:cs typeface="Arial" panose="020B0604020202020204" pitchFamily="34" charset="0"/>
              </a:rPr>
              <a:t>compound growth per </a:t>
            </a:r>
            <a:r>
              <a:rPr lang="en-GB" dirty="0" smtClean="0">
                <a:latin typeface="Arial" panose="020B0604020202020204" pitchFamily="34" charset="0"/>
                <a:cs typeface="Arial" panose="020B0604020202020204" pitchFamily="34" charset="0"/>
              </a:rPr>
              <a:t>annum.</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The current tourism performance does not reflect a growth trajectory to meet the 2030 target.</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The latest statistics released by the StatsSA for November 2019 shows a 2.3 percent declines in arrivals.</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This translates to a loss of about 615 000 arrivals in 2019.</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The loss of tourists translates to R5 billion loss in tourist spend in South Africa.</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SA Tourism should update the Committee on the performance against the Supercharge </a:t>
            </a:r>
            <a:r>
              <a:rPr lang="en-GB" dirty="0" smtClean="0">
                <a:latin typeface="Arial" panose="020B0604020202020204" pitchFamily="34" charset="0"/>
                <a:cs typeface="Arial" panose="020B0604020202020204" pitchFamily="34" charset="0"/>
              </a:rPr>
              <a:t>5-in-5 </a:t>
            </a:r>
            <a:r>
              <a:rPr lang="en-GB" dirty="0" smtClean="0">
                <a:latin typeface="Arial" panose="020B0604020202020204" pitchFamily="34" charset="0"/>
                <a:cs typeface="Arial" panose="020B0604020202020204" pitchFamily="34" charset="0"/>
              </a:rPr>
              <a:t>Strategy.</a:t>
            </a:r>
          </a:p>
          <a:p>
            <a:pPr marL="285750" indent="-285750" algn="just">
              <a:buFont typeface="Arial" panose="020B0604020202020204" pitchFamily="34" charset="0"/>
              <a:buChar char="•"/>
            </a:pPr>
            <a:endParaRPr lang="en-GB" i="1" dirty="0">
              <a:latin typeface="Arial" panose="020B0604020202020204" pitchFamily="34" charset="0"/>
              <a:cs typeface="Arial" panose="020B0604020202020204" pitchFamily="34" charset="0"/>
            </a:endParaRPr>
          </a:p>
          <a:p>
            <a:pPr lvl="3" algn="just"/>
            <a:r>
              <a:rPr lang="en-GB" i="1" dirty="0" smtClean="0">
                <a:latin typeface="Arial" panose="020B0604020202020204" pitchFamily="34" charset="0"/>
                <a:cs typeface="Arial" panose="020B0604020202020204" pitchFamily="34" charset="0"/>
              </a:rPr>
              <a:t>                      Lee-Anne </a:t>
            </a:r>
            <a:r>
              <a:rPr lang="en-GB" i="1" dirty="0">
                <a:latin typeface="Arial" panose="020B0604020202020204" pitchFamily="34" charset="0"/>
                <a:cs typeface="Arial" panose="020B0604020202020204" pitchFamily="34" charset="0"/>
              </a:rPr>
              <a:t>Bac - Director in Advisory Services at BDO</a:t>
            </a:r>
            <a:endParaRPr lang="en-GB" i="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GB"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17438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564658" y="1382786"/>
            <a:ext cx="8543925" cy="4905116"/>
          </a:xfrm>
        </p:spPr>
        <p:txBody>
          <a:bodyPr>
            <a:normAutofit/>
          </a:bodyPr>
          <a:lstStyle/>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356223"/>
            <a:ext cx="9224963" cy="430887"/>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INCLUSIVE TOURISM GROWTH</a:t>
            </a:r>
            <a:endParaRPr lang="en-US" sz="2200" b="1"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564660" y="771503"/>
            <a:ext cx="8660304" cy="5909310"/>
          </a:xfrm>
          <a:prstGeom prst="rect">
            <a:avLst/>
          </a:prstGeom>
          <a:noFill/>
        </p:spPr>
        <p:txBody>
          <a:bodyPr wrap="square" rtlCol="0">
            <a:spAutoFit/>
          </a:bodyPr>
          <a:lstStyle/>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The Tourism Equity Fund will be launched – however, this is already in the 2019/2020 APP.</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Implementation will be done through the Industrial Development Corporation (IDC).</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The implementation of the Tourism Equity Fund has been delayed - applications were due in Quarter 2 of the current financial year. </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The Committee had called for the capitalisation of the Tourism Transformation Fund</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The Department has to explain the difference between the Tourism Equity Fund and the Tourism Transformation Fund</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The eligibility criteria should not be stringent so as not to exclude the emerging and start up tourism entrepreneurs</a:t>
            </a:r>
          </a:p>
          <a:p>
            <a:pPr algn="just"/>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Department should focus on women and youth (e.g. capitalising on the Presidential Youth Employment Intervention </a:t>
            </a:r>
            <a:r>
              <a:rPr lang="en-GB" dirty="0" smtClean="0">
                <a:latin typeface="Arial" panose="020B0604020202020204" pitchFamily="34" charset="0"/>
                <a:cs typeface="Arial" panose="020B0604020202020204" pitchFamily="34" charset="0"/>
              </a:rPr>
              <a:t>Programme for </a:t>
            </a:r>
            <a:r>
              <a:rPr lang="en-GB" dirty="0" smtClean="0">
                <a:latin typeface="Arial" panose="020B0604020202020204" pitchFamily="34" charset="0"/>
                <a:cs typeface="Arial" panose="020B0604020202020204" pitchFamily="34" charset="0"/>
              </a:rPr>
              <a:t>rural and township tourism entrepreneurs).</a:t>
            </a:r>
            <a:endParaRPr lang="en-GB"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79028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564658" y="1382786"/>
            <a:ext cx="8543925" cy="4905116"/>
          </a:xfrm>
        </p:spPr>
        <p:txBody>
          <a:bodyPr>
            <a:normAutofit/>
          </a:bodyPr>
          <a:lstStyle/>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336539"/>
            <a:ext cx="9224963" cy="430887"/>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TOURIST SAFETY AND SECURITY</a:t>
            </a:r>
            <a:endParaRPr lang="en-US" sz="2200" b="1"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209006" y="773258"/>
            <a:ext cx="9196251" cy="7263527"/>
          </a:xfrm>
          <a:prstGeom prst="rect">
            <a:avLst/>
          </a:prstGeom>
          <a:noFill/>
        </p:spPr>
        <p:txBody>
          <a:bodyPr wrap="square" rtlCol="0">
            <a:spAutoFit/>
          </a:bodyPr>
          <a:lstStyle/>
          <a:p>
            <a:pPr marL="285750" indent="-285750" algn="just">
              <a:buFont typeface="Arial" panose="020B0604020202020204" pitchFamily="34" charset="0"/>
              <a:buChar char="•"/>
            </a:pPr>
            <a:r>
              <a:rPr lang="en-GB" sz="1750" dirty="0" smtClean="0">
                <a:latin typeface="Arial" panose="020B0604020202020204" pitchFamily="34" charset="0"/>
                <a:cs typeface="Arial" panose="020B0604020202020204" pitchFamily="34" charset="0"/>
              </a:rPr>
              <a:t>The consultative workshop on tourist safety convened by the Committee on the 27</a:t>
            </a:r>
            <a:r>
              <a:rPr lang="en-GB" sz="1750" baseline="30000" dirty="0" smtClean="0">
                <a:latin typeface="Arial" panose="020B0604020202020204" pitchFamily="34" charset="0"/>
                <a:cs typeface="Arial" panose="020B0604020202020204" pitchFamily="34" charset="0"/>
              </a:rPr>
              <a:t>th</a:t>
            </a:r>
            <a:r>
              <a:rPr lang="en-GB" sz="1750" dirty="0" smtClean="0">
                <a:latin typeface="Arial" panose="020B0604020202020204" pitchFamily="34" charset="0"/>
                <a:cs typeface="Arial" panose="020B0604020202020204" pitchFamily="34" charset="0"/>
              </a:rPr>
              <a:t> August 2019 is starting to bear results.</a:t>
            </a:r>
          </a:p>
          <a:p>
            <a:pPr algn="just"/>
            <a:endParaRPr lang="en-GB" sz="175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750" dirty="0" smtClean="0">
                <a:latin typeface="Arial" panose="020B0604020202020204" pitchFamily="34" charset="0"/>
                <a:cs typeface="Arial" panose="020B0604020202020204" pitchFamily="34" charset="0"/>
              </a:rPr>
              <a:t>The Department of Tourism collaborated with the South African Police Service during the 2019 festive season to fight crime against tourists.</a:t>
            </a:r>
          </a:p>
          <a:p>
            <a:pPr algn="just"/>
            <a:endParaRPr lang="en-GB" sz="175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750" dirty="0" smtClean="0">
                <a:latin typeface="Arial" panose="020B0604020202020204" pitchFamily="34" charset="0"/>
                <a:cs typeface="Arial" panose="020B0604020202020204" pitchFamily="34" charset="0"/>
              </a:rPr>
              <a:t>The SONA indicated that the government is cognisant of the implications of tourist safety and security in the bigger role of economic growth and job creation.</a:t>
            </a:r>
          </a:p>
          <a:p>
            <a:pPr algn="just"/>
            <a:endParaRPr lang="en-GB" sz="175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750" dirty="0" smtClean="0">
                <a:latin typeface="Arial" panose="020B0604020202020204" pitchFamily="34" charset="0"/>
                <a:cs typeface="Arial" panose="020B0604020202020204" pitchFamily="34" charset="0"/>
              </a:rPr>
              <a:t>The President announced:</a:t>
            </a:r>
          </a:p>
          <a:p>
            <a:pPr algn="just"/>
            <a:endParaRPr lang="en-GB" sz="1750" dirty="0" smtClean="0">
              <a:latin typeface="Arial" panose="020B0604020202020204" pitchFamily="34" charset="0"/>
              <a:cs typeface="Arial" panose="020B0604020202020204" pitchFamily="34" charset="0"/>
            </a:endParaRPr>
          </a:p>
          <a:p>
            <a:pPr marL="742950" lvl="1" indent="-285750" algn="just">
              <a:buFont typeface="Courier New" panose="02070309020205020404" pitchFamily="49" charset="0"/>
              <a:buChar char="o"/>
            </a:pPr>
            <a:r>
              <a:rPr lang="en-GB" sz="1750" dirty="0">
                <a:latin typeface="Arial" panose="020B0604020202020204" pitchFamily="34" charset="0"/>
                <a:cs typeface="Arial" panose="020B0604020202020204" pitchFamily="34" charset="0"/>
              </a:rPr>
              <a:t>To support the growth of the tourism industry, the SAPS will increase visibility at identified tourist attraction sites</a:t>
            </a:r>
            <a:r>
              <a:rPr lang="en-GB" sz="1750" dirty="0" smtClean="0">
                <a:latin typeface="Arial" panose="020B0604020202020204" pitchFamily="34" charset="0"/>
                <a:cs typeface="Arial" panose="020B0604020202020204" pitchFamily="34" charset="0"/>
              </a:rPr>
              <a:t>.</a:t>
            </a:r>
          </a:p>
          <a:p>
            <a:pPr lvl="1" algn="just"/>
            <a:endParaRPr lang="en-GB" sz="1750" dirty="0" smtClean="0">
              <a:latin typeface="Arial" panose="020B0604020202020204" pitchFamily="34" charset="0"/>
              <a:cs typeface="Arial" panose="020B0604020202020204" pitchFamily="34" charset="0"/>
            </a:endParaRPr>
          </a:p>
          <a:p>
            <a:pPr marL="742950" lvl="1" indent="-285750" algn="just">
              <a:buFont typeface="Courier New" panose="02070309020205020404" pitchFamily="49" charset="0"/>
              <a:buChar char="o"/>
            </a:pPr>
            <a:r>
              <a:rPr lang="en-GB" sz="1750" dirty="0" smtClean="0">
                <a:latin typeface="Arial" panose="020B0604020202020204" pitchFamily="34" charset="0"/>
                <a:cs typeface="Arial" panose="020B0604020202020204" pitchFamily="34" charset="0"/>
              </a:rPr>
              <a:t>Training of Tourism </a:t>
            </a:r>
            <a:r>
              <a:rPr lang="en-GB" sz="1750" dirty="0">
                <a:latin typeface="Arial" panose="020B0604020202020204" pitchFamily="34" charset="0"/>
                <a:cs typeface="Arial" panose="020B0604020202020204" pitchFamily="34" charset="0"/>
              </a:rPr>
              <a:t>Safety </a:t>
            </a:r>
            <a:r>
              <a:rPr lang="en-GB" sz="1750" dirty="0" smtClean="0">
                <a:latin typeface="Arial" panose="020B0604020202020204" pitchFamily="34" charset="0"/>
                <a:cs typeface="Arial" panose="020B0604020202020204" pitchFamily="34" charset="0"/>
              </a:rPr>
              <a:t>Monitors</a:t>
            </a:r>
          </a:p>
          <a:p>
            <a:pPr lvl="1" algn="just"/>
            <a:endParaRPr lang="en-GB" sz="1750" dirty="0" smtClean="0">
              <a:latin typeface="Arial" panose="020B0604020202020204" pitchFamily="34" charset="0"/>
              <a:cs typeface="Arial" panose="020B0604020202020204" pitchFamily="34" charset="0"/>
            </a:endParaRPr>
          </a:p>
          <a:p>
            <a:pPr marL="742950" lvl="1" indent="-285750" algn="just">
              <a:buFont typeface="Courier New" panose="02070309020205020404" pitchFamily="49" charset="0"/>
              <a:buChar char="o"/>
            </a:pPr>
            <a:r>
              <a:rPr lang="en-GB" sz="1750" dirty="0" smtClean="0">
                <a:latin typeface="Arial" panose="020B0604020202020204" pitchFamily="34" charset="0"/>
                <a:cs typeface="Arial" panose="020B0604020202020204" pitchFamily="34" charset="0"/>
              </a:rPr>
              <a:t>Establishment of </a:t>
            </a:r>
            <a:r>
              <a:rPr lang="en-GB" sz="1750" dirty="0">
                <a:latin typeface="Arial" panose="020B0604020202020204" pitchFamily="34" charset="0"/>
                <a:cs typeface="Arial" panose="020B0604020202020204" pitchFamily="34" charset="0"/>
              </a:rPr>
              <a:t>a reserve police capacity to focus on the policing of tourist attraction </a:t>
            </a:r>
            <a:r>
              <a:rPr lang="en-GB" sz="1750" dirty="0" smtClean="0">
                <a:latin typeface="Arial" panose="020B0604020202020204" pitchFamily="34" charset="0"/>
                <a:cs typeface="Arial" panose="020B0604020202020204" pitchFamily="34" charset="0"/>
              </a:rPr>
              <a:t>areas.</a:t>
            </a:r>
            <a:endParaRPr lang="en-GB" sz="1750" dirty="0" smtClean="0">
              <a:latin typeface="Arial" panose="020B0604020202020204" pitchFamily="34" charset="0"/>
              <a:cs typeface="Arial" panose="020B0604020202020204" pitchFamily="34" charset="0"/>
            </a:endParaRPr>
          </a:p>
          <a:p>
            <a:pPr lvl="1" algn="just"/>
            <a:endParaRPr lang="en-GB" sz="1750" dirty="0" smtClean="0">
              <a:latin typeface="Arial" panose="020B0604020202020204" pitchFamily="34" charset="0"/>
              <a:cs typeface="Arial" panose="020B0604020202020204" pitchFamily="34" charset="0"/>
            </a:endParaRPr>
          </a:p>
          <a:p>
            <a:pPr marL="742950" lvl="1" indent="-285750" algn="just">
              <a:buFont typeface="Courier New" panose="02070309020205020404" pitchFamily="49" charset="0"/>
              <a:buChar char="o"/>
            </a:pPr>
            <a:r>
              <a:rPr lang="en-GB" sz="1750" dirty="0">
                <a:latin typeface="Arial" panose="020B0604020202020204" pitchFamily="34" charset="0"/>
                <a:cs typeface="Arial" panose="020B0604020202020204" pitchFamily="34" charset="0"/>
              </a:rPr>
              <a:t>To improve the quality of general and specialised SAPS investigations, </a:t>
            </a:r>
            <a:r>
              <a:rPr lang="en-GB" sz="1750" dirty="0" smtClean="0">
                <a:latin typeface="Arial" panose="020B0604020202020204" pitchFamily="34" charset="0"/>
                <a:cs typeface="Arial" panose="020B0604020202020204" pitchFamily="34" charset="0"/>
              </a:rPr>
              <a:t>government will stablish </a:t>
            </a:r>
            <a:r>
              <a:rPr lang="en-GB" sz="1750" dirty="0">
                <a:latin typeface="Arial" panose="020B0604020202020204" pitchFamily="34" charset="0"/>
                <a:cs typeface="Arial" panose="020B0604020202020204" pitchFamily="34" charset="0"/>
              </a:rPr>
              <a:t>a Crime Detection University in </a:t>
            </a:r>
            <a:r>
              <a:rPr lang="en-GB" sz="1750" dirty="0" err="1" smtClean="0">
                <a:latin typeface="Arial" panose="020B0604020202020204" pitchFamily="34" charset="0"/>
                <a:cs typeface="Arial" panose="020B0604020202020204" pitchFamily="34" charset="0"/>
              </a:rPr>
              <a:t>Hammanskraal</a:t>
            </a:r>
            <a:r>
              <a:rPr lang="en-GB" sz="1750" dirty="0" smtClean="0">
                <a:latin typeface="Arial" panose="020B0604020202020204" pitchFamily="34" charset="0"/>
                <a:cs typeface="Arial" panose="020B0604020202020204" pitchFamily="34" charset="0"/>
              </a:rPr>
              <a:t>. </a:t>
            </a:r>
            <a:r>
              <a:rPr lang="en-GB" sz="1750" i="1" dirty="0" smtClean="0">
                <a:latin typeface="Arial" panose="020B0604020202020204" pitchFamily="34" charset="0"/>
                <a:cs typeface="Arial" panose="020B0604020202020204" pitchFamily="34" charset="0"/>
              </a:rPr>
              <a:t>(This should include crime intelligence and detection in the tourism sector).</a:t>
            </a: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742950" lvl="1" indent="-285750" algn="just">
              <a:buFont typeface="Courier New" panose="02070309020205020404" pitchFamily="49" charset="0"/>
              <a:buChar char="o"/>
            </a:pPr>
            <a:endParaRPr lang="en-GB"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GB"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37871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469630"/>
            <a:ext cx="8543925" cy="980347"/>
          </a:xfrm>
        </p:spPr>
        <p:txBody>
          <a:bodyPr>
            <a:noAutofit/>
          </a:bodyPr>
          <a:lstStyle/>
          <a:p>
            <a:pPr lvl="0"/>
            <a:r>
              <a:rPr lang="en-US" sz="2800" b="1" dirty="0">
                <a:solidFill>
                  <a:srgbClr val="000000"/>
                </a:solidFill>
                <a:latin typeface="Arial" panose="020B0604020202020204" pitchFamily="34" charset="0"/>
                <a:cs typeface="Arial" panose="020B0604020202020204" pitchFamily="34" charset="0"/>
              </a:rPr>
              <a:t>TOURIST SAFETY AND </a:t>
            </a:r>
            <a:r>
              <a:rPr lang="en-US" sz="2800" b="1" dirty="0" smtClean="0">
                <a:solidFill>
                  <a:srgbClr val="000000"/>
                </a:solidFill>
                <a:latin typeface="Arial" panose="020B0604020202020204" pitchFamily="34" charset="0"/>
                <a:cs typeface="Arial" panose="020B0604020202020204" pitchFamily="34" charset="0"/>
              </a:rPr>
              <a:t>SECURITY (</a:t>
            </a:r>
            <a:r>
              <a:rPr lang="en-US" sz="2800" b="1" dirty="0" err="1" smtClean="0">
                <a:solidFill>
                  <a:srgbClr val="000000"/>
                </a:solidFill>
                <a:latin typeface="Arial" panose="020B0604020202020204" pitchFamily="34" charset="0"/>
                <a:cs typeface="Arial" panose="020B0604020202020204" pitchFamily="34" charset="0"/>
              </a:rPr>
              <a:t>cont</a:t>
            </a:r>
            <a:r>
              <a:rPr lang="en-US" sz="2800" b="1" dirty="0" smtClean="0">
                <a:solidFill>
                  <a:srgbClr val="000000"/>
                </a:solidFill>
                <a:latin typeface="Arial" panose="020B0604020202020204" pitchFamily="34" charset="0"/>
                <a:cs typeface="Arial" panose="020B0604020202020204" pitchFamily="34" charset="0"/>
              </a:rPr>
              <a:t>…)</a:t>
            </a:r>
            <a:r>
              <a:rPr lang="en-US" sz="2800" b="1" dirty="0">
                <a:solidFill>
                  <a:srgbClr val="000000"/>
                </a:solidFill>
                <a:latin typeface="Arial" panose="020B0604020202020204" pitchFamily="34" charset="0"/>
                <a:cs typeface="Arial" panose="020B0604020202020204" pitchFamily="34" charset="0"/>
              </a:rPr>
              <a:t/>
            </a:r>
            <a:br>
              <a:rPr lang="en-US" sz="2800" b="1" dirty="0">
                <a:solidFill>
                  <a:srgbClr val="000000"/>
                </a:solidFill>
                <a:latin typeface="Arial" panose="020B0604020202020204" pitchFamily="34" charset="0"/>
                <a:cs typeface="Arial" panose="020B0604020202020204" pitchFamily="34" charset="0"/>
              </a:rPr>
            </a:br>
            <a:endParaRPr lang="en-ZA" sz="2800" dirty="0"/>
          </a:p>
        </p:txBody>
      </p:sp>
      <p:sp>
        <p:nvSpPr>
          <p:cNvPr id="3" name="Content Placeholder 2"/>
          <p:cNvSpPr>
            <a:spLocks noGrp="1"/>
          </p:cNvSpPr>
          <p:nvPr>
            <p:ph idx="1"/>
          </p:nvPr>
        </p:nvSpPr>
        <p:spPr>
          <a:xfrm>
            <a:off x="681038" y="1250859"/>
            <a:ext cx="8543925" cy="4351338"/>
          </a:xfrm>
        </p:spPr>
        <p:txBody>
          <a:bodyPr/>
          <a:lstStyle/>
          <a:p>
            <a:pPr algn="just"/>
            <a:r>
              <a:rPr lang="en-GB" sz="1800" dirty="0"/>
              <a:t>S</a:t>
            </a:r>
            <a:r>
              <a:rPr lang="en-GB" sz="1800" dirty="0" smtClean="0"/>
              <a:t>oft </a:t>
            </a:r>
            <a:r>
              <a:rPr lang="en-GB" sz="1800" dirty="0"/>
              <a:t>skills development and continuous training of tourism employees </a:t>
            </a:r>
            <a:r>
              <a:rPr lang="en-GB" sz="1800" dirty="0" smtClean="0"/>
              <a:t>and operators at </a:t>
            </a:r>
            <a:r>
              <a:rPr lang="en-GB" sz="1800" dirty="0"/>
              <a:t>attraction </a:t>
            </a:r>
            <a:r>
              <a:rPr lang="en-GB" sz="1800" dirty="0" smtClean="0"/>
              <a:t>sites is critical. </a:t>
            </a:r>
          </a:p>
          <a:p>
            <a:pPr algn="just"/>
            <a:r>
              <a:rPr lang="en-GB" sz="1800" dirty="0" smtClean="0"/>
              <a:t>Incidents such as the breaking of </a:t>
            </a:r>
            <a:r>
              <a:rPr lang="en-GB" sz="1800" dirty="0"/>
              <a:t>professional cyclist </a:t>
            </a:r>
            <a:r>
              <a:rPr lang="en-GB" sz="1800" dirty="0" err="1" smtClean="0"/>
              <a:t>Nic</a:t>
            </a:r>
            <a:r>
              <a:rPr lang="en-GB" sz="1800" dirty="0" smtClean="0"/>
              <a:t> </a:t>
            </a:r>
            <a:r>
              <a:rPr lang="en-GB" sz="1800" dirty="0" err="1" smtClean="0"/>
              <a:t>Dlamini’s</a:t>
            </a:r>
            <a:r>
              <a:rPr lang="en-GB" sz="1800" dirty="0" smtClean="0"/>
              <a:t> </a:t>
            </a:r>
            <a:r>
              <a:rPr lang="en-GB" sz="1800" dirty="0"/>
              <a:t>arm </a:t>
            </a:r>
            <a:r>
              <a:rPr lang="en-GB" sz="1800" dirty="0" smtClean="0"/>
              <a:t>by </a:t>
            </a:r>
            <a:r>
              <a:rPr lang="en-GB" sz="1800" dirty="0"/>
              <a:t>SANParks </a:t>
            </a:r>
            <a:r>
              <a:rPr lang="en-GB" sz="1800" dirty="0" smtClean="0"/>
              <a:t>rangers at Table </a:t>
            </a:r>
            <a:r>
              <a:rPr lang="en-GB" sz="1800" dirty="0"/>
              <a:t>Mountain National </a:t>
            </a:r>
            <a:r>
              <a:rPr lang="en-GB" sz="1800" dirty="0" smtClean="0"/>
              <a:t>Park should be discouraged. </a:t>
            </a:r>
          </a:p>
          <a:p>
            <a:pPr algn="just"/>
            <a:r>
              <a:rPr lang="en-GB" sz="1800" dirty="0"/>
              <a:t>An incident of that nature affects both the attraction site and the country’s tourism brand and creates unease among potential domestic and international </a:t>
            </a:r>
            <a:r>
              <a:rPr lang="en-GB" sz="1800" dirty="0" smtClean="0"/>
              <a:t>travellers </a:t>
            </a:r>
            <a:r>
              <a:rPr lang="en-GB" sz="1800" dirty="0"/>
              <a:t>to  </a:t>
            </a:r>
            <a:r>
              <a:rPr lang="en-GB" sz="1800" dirty="0" smtClean="0"/>
              <a:t>visit such attraction sites. </a:t>
            </a:r>
            <a:endParaRPr lang="en-ZA" sz="1800" dirty="0"/>
          </a:p>
          <a:p>
            <a:endParaRPr lang="en-GB" dirty="0" smtClean="0">
              <a:solidFill>
                <a:srgbClr val="FF0000"/>
              </a:solidFill>
            </a:endParaRPr>
          </a:p>
          <a:p>
            <a:endParaRPr lang="en-ZA" dirty="0">
              <a:solidFill>
                <a:srgbClr val="FF0000"/>
              </a:solidFill>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t>7</a:t>
            </a:fld>
            <a:endParaRPr lang="en-US"/>
          </a:p>
        </p:txBody>
      </p:sp>
    </p:spTree>
    <p:extLst>
      <p:ext uri="{BB962C8B-B14F-4D97-AF65-F5344CB8AC3E}">
        <p14:creationId xmlns:p14="http://schemas.microsoft.com/office/powerpoint/2010/main" val="2625540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564658" y="1382786"/>
            <a:ext cx="8543925" cy="4905116"/>
          </a:xfrm>
        </p:spPr>
        <p:txBody>
          <a:bodyPr>
            <a:normAutofit/>
          </a:bodyPr>
          <a:lstStyle/>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349385"/>
            <a:ext cx="9224963" cy="769441"/>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LINKING THE DISTRICT DEVELOPMENT MODEL TO </a:t>
            </a:r>
          </a:p>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TOURISM DEVELOPMENT</a:t>
            </a:r>
            <a:endParaRPr lang="en-US" sz="2200" b="1"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506468" y="1356560"/>
            <a:ext cx="8660304" cy="5016758"/>
          </a:xfrm>
          <a:prstGeom prst="rect">
            <a:avLst/>
          </a:prstGeom>
          <a:noFill/>
        </p:spPr>
        <p:txBody>
          <a:bodyPr wrap="square" rtlCol="0">
            <a:spAutoFit/>
          </a:bodyPr>
          <a:lstStyle/>
          <a:p>
            <a:pPr marL="285750" indent="-285750" algn="just">
              <a:buFont typeface="Arial" panose="020B0604020202020204" pitchFamily="34" charset="0"/>
              <a:buChar char="•"/>
            </a:pPr>
            <a:r>
              <a:rPr lang="en-GB" sz="1600" dirty="0" smtClean="0">
                <a:latin typeface="Arial" panose="020B0604020202020204" pitchFamily="34" charset="0"/>
                <a:cs typeface="Arial" panose="020B0604020202020204" pitchFamily="34" charset="0"/>
              </a:rPr>
              <a:t>The President reiterated that the government is implementing a District Development Model.</a:t>
            </a:r>
          </a:p>
          <a:p>
            <a:pPr algn="just"/>
            <a:endParaRPr lang="en-GB"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The District Development Model is a </a:t>
            </a:r>
            <a:r>
              <a:rPr lang="en-GB" sz="1600" dirty="0" smtClean="0">
                <a:latin typeface="Arial" panose="020B0604020202020204" pitchFamily="34" charset="0"/>
                <a:cs typeface="Arial" panose="020B0604020202020204" pitchFamily="34" charset="0"/>
              </a:rPr>
              <a:t>unique social </a:t>
            </a:r>
            <a:r>
              <a:rPr lang="en-GB" sz="1600" dirty="0">
                <a:latin typeface="Arial" panose="020B0604020202020204" pitchFamily="34" charset="0"/>
                <a:cs typeface="Arial" panose="020B0604020202020204" pitchFamily="34" charset="0"/>
              </a:rPr>
              <a:t>compacting that involves the key role players in every district so that </a:t>
            </a:r>
            <a:r>
              <a:rPr lang="en-GB" sz="1600" dirty="0" smtClean="0">
                <a:latin typeface="Arial" panose="020B0604020202020204" pitchFamily="34" charset="0"/>
                <a:cs typeface="Arial" panose="020B0604020202020204" pitchFamily="34" charset="0"/>
              </a:rPr>
              <a:t>the government can unlock </a:t>
            </a:r>
            <a:r>
              <a:rPr lang="en-GB" sz="1600" dirty="0">
                <a:latin typeface="Arial" panose="020B0604020202020204" pitchFamily="34" charset="0"/>
                <a:cs typeface="Arial" panose="020B0604020202020204" pitchFamily="34" charset="0"/>
              </a:rPr>
              <a:t>development and economic </a:t>
            </a:r>
            <a:r>
              <a:rPr lang="en-GB" sz="1600" dirty="0" smtClean="0">
                <a:latin typeface="Arial" panose="020B0604020202020204" pitchFamily="34" charset="0"/>
                <a:cs typeface="Arial" panose="020B0604020202020204" pitchFamily="34" charset="0"/>
              </a:rPr>
              <a:t>opportunities.</a:t>
            </a:r>
          </a:p>
          <a:p>
            <a:pPr marL="285750" indent="-285750" algn="just">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smtClean="0">
                <a:latin typeface="Arial" panose="020B0604020202020204" pitchFamily="34" charset="0"/>
                <a:cs typeface="Arial" panose="020B0604020202020204" pitchFamily="34" charset="0"/>
              </a:rPr>
              <a:t>It entails that the development is </a:t>
            </a:r>
            <a:r>
              <a:rPr lang="en-GB" sz="1600" dirty="0">
                <a:latin typeface="Arial" panose="020B0604020202020204" pitchFamily="34" charset="0"/>
                <a:cs typeface="Arial" panose="020B0604020202020204" pitchFamily="34" charset="0"/>
              </a:rPr>
              <a:t>pursued through single, integrated plans per district – one district, one plan – that will outline the role of each sphere of government as well as the role of communities and civil society sectors in each </a:t>
            </a:r>
            <a:r>
              <a:rPr lang="en-GB" sz="1600" dirty="0" smtClean="0">
                <a:latin typeface="Arial" panose="020B0604020202020204" pitchFamily="34" charset="0"/>
                <a:cs typeface="Arial" panose="020B0604020202020204" pitchFamily="34" charset="0"/>
              </a:rPr>
              <a:t>district.</a:t>
            </a:r>
          </a:p>
          <a:p>
            <a:pPr algn="just"/>
            <a:endParaRPr lang="en-GB"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smtClean="0">
                <a:latin typeface="Arial" panose="020B0604020202020204" pitchFamily="34" charset="0"/>
                <a:cs typeface="Arial" panose="020B0604020202020204" pitchFamily="34" charset="0"/>
              </a:rPr>
              <a:t>This planning model is </a:t>
            </a:r>
            <a:r>
              <a:rPr lang="en-GB" sz="1600" dirty="0">
                <a:latin typeface="Arial" panose="020B0604020202020204" pitchFamily="34" charset="0"/>
                <a:cs typeface="Arial" panose="020B0604020202020204" pitchFamily="34" charset="0"/>
              </a:rPr>
              <a:t>expected to narrow the distance between citizens and engender active participation by citizens in development, and enable long-term </a:t>
            </a:r>
            <a:r>
              <a:rPr lang="en-GB" sz="1600" dirty="0" smtClean="0">
                <a:latin typeface="Arial" panose="020B0604020202020204" pitchFamily="34" charset="0"/>
                <a:cs typeface="Arial" panose="020B0604020202020204" pitchFamily="34" charset="0"/>
              </a:rPr>
              <a:t>planning.</a:t>
            </a:r>
          </a:p>
          <a:p>
            <a:pPr algn="just"/>
            <a:endParaRPr lang="en-GB"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smtClean="0">
                <a:latin typeface="Arial" panose="020B0604020202020204" pitchFamily="34" charset="0"/>
                <a:cs typeface="Arial" panose="020B0604020202020204" pitchFamily="34" charset="0"/>
              </a:rPr>
              <a:t>The Department should outline how tourism will be integrated into </a:t>
            </a:r>
            <a:r>
              <a:rPr lang="en-GB" sz="1600" dirty="0">
                <a:latin typeface="Arial" panose="020B0604020202020204" pitchFamily="34" charset="0"/>
                <a:cs typeface="Arial" panose="020B0604020202020204" pitchFamily="34" charset="0"/>
              </a:rPr>
              <a:t>the District Development Model </a:t>
            </a:r>
            <a:r>
              <a:rPr lang="en-GB" sz="1600" dirty="0" smtClean="0">
                <a:latin typeface="Arial" panose="020B0604020202020204" pitchFamily="34" charset="0"/>
                <a:cs typeface="Arial" panose="020B0604020202020204" pitchFamily="34" charset="0"/>
              </a:rPr>
              <a:t>across </a:t>
            </a:r>
            <a:r>
              <a:rPr lang="en-GB" sz="1600" dirty="0">
                <a:latin typeface="Arial" panose="020B0604020202020204" pitchFamily="34" charset="0"/>
                <a:cs typeface="Arial" panose="020B0604020202020204" pitchFamily="34" charset="0"/>
              </a:rPr>
              <a:t>the 44 districts and eight metros in the </a:t>
            </a:r>
            <a:r>
              <a:rPr lang="en-GB" sz="1600" dirty="0" smtClean="0">
                <a:latin typeface="Arial" panose="020B0604020202020204" pitchFamily="34" charset="0"/>
                <a:cs typeface="Arial" panose="020B0604020202020204" pitchFamily="34" charset="0"/>
              </a:rPr>
              <a:t>country.</a:t>
            </a:r>
          </a:p>
          <a:p>
            <a:pPr algn="just"/>
            <a:endParaRPr lang="en-GB"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sz="1600" dirty="0" smtClean="0">
                <a:latin typeface="Arial" panose="020B0604020202020204" pitchFamily="34" charset="0"/>
                <a:cs typeface="Arial" panose="020B0604020202020204" pitchFamily="34" charset="0"/>
              </a:rPr>
              <a:t>The Committees’ VTSDs and LETOFO initiatives should be integrated into </a:t>
            </a:r>
            <a:r>
              <a:rPr lang="en-GB" sz="1600" dirty="0">
                <a:latin typeface="Arial" panose="020B0604020202020204" pitchFamily="34" charset="0"/>
                <a:cs typeface="Arial" panose="020B0604020202020204" pitchFamily="34" charset="0"/>
              </a:rPr>
              <a:t>the </a:t>
            </a:r>
            <a:r>
              <a:rPr lang="en-GB" sz="1600" dirty="0" smtClean="0">
                <a:latin typeface="Arial" panose="020B0604020202020204" pitchFamily="34" charset="0"/>
                <a:cs typeface="Arial" panose="020B0604020202020204" pitchFamily="34" charset="0"/>
              </a:rPr>
              <a:t>District </a:t>
            </a:r>
            <a:r>
              <a:rPr lang="en-GB" sz="1600" dirty="0">
                <a:latin typeface="Arial" panose="020B0604020202020204" pitchFamily="34" charset="0"/>
                <a:cs typeface="Arial" panose="020B0604020202020204" pitchFamily="34" charset="0"/>
              </a:rPr>
              <a:t>Development </a:t>
            </a:r>
            <a:r>
              <a:rPr lang="en-GB" sz="1600" dirty="0" smtClean="0">
                <a:latin typeface="Arial" panose="020B0604020202020204" pitchFamily="34" charset="0"/>
                <a:cs typeface="Arial" panose="020B0604020202020204" pitchFamily="34" charset="0"/>
              </a:rPr>
              <a:t>Model. </a:t>
            </a:r>
          </a:p>
          <a:p>
            <a:pPr marL="285750" indent="-285750" algn="just">
              <a:buFont typeface="Arial" panose="020B0604020202020204" pitchFamily="34" charset="0"/>
              <a:buChar char="•"/>
            </a:pPr>
            <a:endParaRPr lang="en-GB"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14653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4660" y="740281"/>
            <a:ext cx="8543925" cy="757091"/>
          </a:xfrm>
        </p:spPr>
        <p:txBody>
          <a:bodyPr>
            <a:normAutofit fontScale="90000"/>
          </a:bodyPr>
          <a:lstStyle/>
          <a:p>
            <a:r>
              <a:rPr lang="en-US" dirty="0"/>
              <a:t/>
            </a:r>
            <a:br>
              <a:rPr lang="en-US" dirty="0"/>
            </a:br>
            <a:endParaRPr lang="en-US" dirty="0"/>
          </a:p>
        </p:txBody>
      </p:sp>
      <p:sp>
        <p:nvSpPr>
          <p:cNvPr id="4" name="Content Placeholder 3"/>
          <p:cNvSpPr>
            <a:spLocks noGrp="1"/>
          </p:cNvSpPr>
          <p:nvPr>
            <p:ph idx="1"/>
          </p:nvPr>
        </p:nvSpPr>
        <p:spPr>
          <a:xfrm>
            <a:off x="385504" y="1072690"/>
            <a:ext cx="8543925" cy="4905116"/>
          </a:xfrm>
        </p:spPr>
        <p:txBody>
          <a:bodyPr>
            <a:normAutofit fontScale="85000" lnSpcReduction="10000"/>
          </a:bodyPr>
          <a:lstStyle/>
          <a:p>
            <a:pPr marL="342900" lvl="0" indent="-342900" defTabSz="457200">
              <a:lnSpc>
                <a:spcPct val="100000"/>
              </a:lnSpc>
              <a:spcBef>
                <a:spcPts val="0"/>
              </a:spcBef>
              <a:buFont typeface="+mj-lt"/>
              <a:buAutoNum type="arabicPeriod"/>
            </a:pPr>
            <a:endParaRPr lang="en-ZA" sz="1800" dirty="0">
              <a:solidFill>
                <a:srgbClr val="000000"/>
              </a:solidFill>
              <a:latin typeface="Arial"/>
              <a:cs typeface="Times New Roman" panose="02020603050405020304" pitchFamily="18" charset="0"/>
            </a:endParaRPr>
          </a:p>
          <a:p>
            <a:pPr marL="0" lvl="0" indent="0" algn="just" defTabSz="457200">
              <a:lnSpc>
                <a:spcPct val="100000"/>
              </a:lnSpc>
              <a:spcBef>
                <a:spcPts val="0"/>
              </a:spcBef>
              <a:buNone/>
            </a:pPr>
            <a:r>
              <a:rPr lang="en-GB" sz="1800" dirty="0" smtClean="0">
                <a:solidFill>
                  <a:srgbClr val="000000"/>
                </a:solidFill>
                <a:latin typeface="Arial"/>
                <a:cs typeface="Times New Roman" panose="02020603050405020304" pitchFamily="18" charset="0"/>
              </a:rPr>
              <a:t>The President indicated that </a:t>
            </a:r>
            <a:r>
              <a:rPr lang="en-GB" sz="1800" i="1" dirty="0" smtClean="0">
                <a:solidFill>
                  <a:srgbClr val="000000"/>
                </a:solidFill>
                <a:latin typeface="Arial"/>
                <a:cs typeface="Times New Roman" panose="02020603050405020304" pitchFamily="18" charset="0"/>
              </a:rPr>
              <a:t>“We </a:t>
            </a:r>
            <a:r>
              <a:rPr lang="en-GB" sz="1800" i="1" dirty="0">
                <a:solidFill>
                  <a:srgbClr val="000000"/>
                </a:solidFill>
                <a:latin typeface="Arial"/>
                <a:cs typeface="Times New Roman" panose="02020603050405020304" pitchFamily="18" charset="0"/>
              </a:rPr>
              <a:t>have been building social compacts because it is through partnership and cooperation that we </a:t>
            </a:r>
            <a:r>
              <a:rPr lang="en-GB" sz="1800" i="1" dirty="0" smtClean="0">
                <a:solidFill>
                  <a:srgbClr val="000000"/>
                </a:solidFill>
                <a:latin typeface="Arial"/>
                <a:cs typeface="Times New Roman" panose="02020603050405020304" pitchFamily="18" charset="0"/>
              </a:rPr>
              <a:t>progress”</a:t>
            </a:r>
          </a:p>
          <a:p>
            <a:pPr marL="0" lvl="0" indent="0" algn="just" defTabSz="457200">
              <a:lnSpc>
                <a:spcPct val="100000"/>
              </a:lnSpc>
              <a:spcBef>
                <a:spcPts val="0"/>
              </a:spcBef>
              <a:buNone/>
            </a:pPr>
            <a:endParaRPr lang="en-GB" sz="1800" i="1" dirty="0" smtClean="0">
              <a:solidFill>
                <a:srgbClr val="000000"/>
              </a:solidFill>
              <a:latin typeface="Arial"/>
              <a:cs typeface="Times New Roman" panose="02020603050405020304" pitchFamily="18" charset="0"/>
            </a:endParaRPr>
          </a:p>
          <a:p>
            <a:pPr lvl="0"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Committee needs to understand how investment decisions are made in the tourism sector (e.g. attending Meetings Africa and sector/ investment conferences).</a:t>
            </a:r>
          </a:p>
          <a:p>
            <a:pPr lvl="0" algn="just" defTabSz="457200">
              <a:lnSpc>
                <a:spcPct val="100000"/>
              </a:lnSpc>
              <a:spcBef>
                <a:spcPts val="0"/>
              </a:spcBef>
            </a:pPr>
            <a:endParaRPr lang="en-GB" sz="1800" dirty="0" smtClean="0">
              <a:solidFill>
                <a:srgbClr val="000000"/>
              </a:solidFill>
              <a:latin typeface="Arial"/>
              <a:cs typeface="Times New Roman" panose="02020603050405020304" pitchFamily="18" charset="0"/>
            </a:endParaRPr>
          </a:p>
          <a:p>
            <a:pPr lvl="0"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Committee should call for the establishment of Private-Pubic-Partnerships in the tourism sector.</a:t>
            </a:r>
          </a:p>
          <a:p>
            <a:pPr marL="0" lv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lvl="0"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partnerships between government and the Tourism Business Council of South Africa (TBCSA)  should be intensified.</a:t>
            </a:r>
          </a:p>
          <a:p>
            <a:pPr marL="0" lv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lvl="0"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Department of Tourism should formalise partnerships with other government departments through the Intergovernmental Relations Act.</a:t>
            </a:r>
          </a:p>
          <a:p>
            <a:pPr marL="0" lv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lvl="0" algn="just" defTabSz="457200">
              <a:lnSpc>
                <a:spcPct val="100000"/>
              </a:lnSpc>
              <a:spcBef>
                <a:spcPts val="0"/>
              </a:spcBef>
            </a:pPr>
            <a:r>
              <a:rPr lang="en-GB" sz="1800" dirty="0" smtClean="0">
                <a:solidFill>
                  <a:srgbClr val="000000"/>
                </a:solidFill>
                <a:latin typeface="Arial"/>
                <a:cs typeface="Times New Roman" panose="02020603050405020304" pitchFamily="18" charset="0"/>
              </a:rPr>
              <a:t>Implementation Protocols should be signed with various sector departments on policy matters.</a:t>
            </a:r>
          </a:p>
          <a:p>
            <a:pPr marL="0" lv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lvl="0" algn="just" defTabSz="457200">
              <a:lnSpc>
                <a:spcPct val="100000"/>
              </a:lnSpc>
              <a:spcBef>
                <a:spcPts val="0"/>
              </a:spcBef>
            </a:pPr>
            <a:r>
              <a:rPr lang="en-GB" sz="1800" dirty="0" smtClean="0">
                <a:solidFill>
                  <a:srgbClr val="000000"/>
                </a:solidFill>
                <a:latin typeface="Arial"/>
                <a:cs typeface="Times New Roman" panose="02020603050405020304" pitchFamily="18" charset="0"/>
              </a:rPr>
              <a:t>Formalisation of structures will assist the Committee in </a:t>
            </a:r>
            <a:r>
              <a:rPr lang="en-GB" sz="1800" dirty="0" smtClean="0">
                <a:solidFill>
                  <a:srgbClr val="000000"/>
                </a:solidFill>
                <a:latin typeface="Arial"/>
                <a:cs typeface="Times New Roman" panose="02020603050405020304" pitchFamily="18" charset="0"/>
              </a:rPr>
              <a:t>its </a:t>
            </a:r>
            <a:r>
              <a:rPr lang="en-GB" sz="1800" dirty="0" smtClean="0">
                <a:solidFill>
                  <a:srgbClr val="000000"/>
                </a:solidFill>
                <a:latin typeface="Arial"/>
                <a:cs typeface="Times New Roman" panose="02020603050405020304" pitchFamily="18" charset="0"/>
              </a:rPr>
              <a:t>oversight work.</a:t>
            </a:r>
          </a:p>
          <a:p>
            <a:pPr marL="0" lvl="0" indent="0" algn="just" defTabSz="457200">
              <a:lnSpc>
                <a:spcPct val="100000"/>
              </a:lnSpc>
              <a:spcBef>
                <a:spcPts val="0"/>
              </a:spcBef>
              <a:buNone/>
            </a:pPr>
            <a:endParaRPr lang="en-GB" sz="1800" dirty="0" smtClean="0">
              <a:solidFill>
                <a:srgbClr val="000000"/>
              </a:solidFill>
              <a:latin typeface="Arial"/>
              <a:cs typeface="Times New Roman" panose="02020603050405020304" pitchFamily="18" charset="0"/>
            </a:endParaRPr>
          </a:p>
          <a:p>
            <a:pPr lvl="0" algn="just" defTabSz="457200">
              <a:lnSpc>
                <a:spcPct val="100000"/>
              </a:lnSpc>
              <a:spcBef>
                <a:spcPts val="0"/>
              </a:spcBef>
            </a:pPr>
            <a:r>
              <a:rPr lang="en-GB" sz="1800" dirty="0" smtClean="0">
                <a:solidFill>
                  <a:srgbClr val="000000"/>
                </a:solidFill>
                <a:latin typeface="Arial"/>
                <a:cs typeface="Times New Roman" panose="02020603050405020304" pitchFamily="18" charset="0"/>
              </a:rPr>
              <a:t>The Committee should engage the labour unions </a:t>
            </a:r>
            <a:r>
              <a:rPr lang="en-GB" sz="1800" dirty="0">
                <a:solidFill>
                  <a:srgbClr val="000000"/>
                </a:solidFill>
                <a:latin typeface="Arial"/>
                <a:cs typeface="Times New Roman" panose="02020603050405020304" pitchFamily="18" charset="0"/>
              </a:rPr>
              <a:t>in the tourism sector </a:t>
            </a:r>
            <a:r>
              <a:rPr lang="en-GB" sz="1800" dirty="0" smtClean="0">
                <a:solidFill>
                  <a:srgbClr val="000000"/>
                </a:solidFill>
                <a:latin typeface="Arial"/>
                <a:cs typeface="Times New Roman" panose="02020603050405020304" pitchFamily="18" charset="0"/>
              </a:rPr>
              <a:t>[e.g. South African Commercial Catering and Allied Workers Union </a:t>
            </a:r>
            <a:r>
              <a:rPr lang="en-GB" sz="1800" i="1" dirty="0" smtClean="0">
                <a:solidFill>
                  <a:srgbClr val="000000"/>
                </a:solidFill>
                <a:latin typeface="Arial"/>
                <a:cs typeface="Times New Roman" panose="02020603050405020304" pitchFamily="18" charset="0"/>
              </a:rPr>
              <a:t>(SACCAWU)</a:t>
            </a:r>
            <a:r>
              <a:rPr lang="en-GB" sz="1800" dirty="0" smtClean="0">
                <a:solidFill>
                  <a:srgbClr val="000000"/>
                </a:solidFill>
                <a:latin typeface="Arial"/>
                <a:cs typeface="Times New Roman" panose="02020603050405020304" pitchFamily="18" charset="0"/>
              </a:rPr>
              <a:t>]</a:t>
            </a:r>
            <a:r>
              <a:rPr lang="en-GB" sz="1800" i="1" dirty="0" smtClean="0">
                <a:solidFill>
                  <a:srgbClr val="000000"/>
                </a:solidFill>
                <a:latin typeface="Arial"/>
                <a:cs typeface="Times New Roman" panose="02020603050405020304" pitchFamily="18" charset="0"/>
              </a:rPr>
              <a:t> </a:t>
            </a:r>
            <a:r>
              <a:rPr lang="en-GB" sz="1800" dirty="0" smtClean="0">
                <a:solidFill>
                  <a:srgbClr val="000000"/>
                </a:solidFill>
                <a:latin typeface="Arial"/>
                <a:cs typeface="Times New Roman" panose="02020603050405020304" pitchFamily="18" charset="0"/>
              </a:rPr>
              <a:t>to understand the tourism labour environment.</a:t>
            </a:r>
          </a:p>
          <a:p>
            <a:pPr lvl="0" algn="just" defTabSz="457200">
              <a:lnSpc>
                <a:spcPct val="100000"/>
              </a:lnSpc>
              <a:spcBef>
                <a:spcPts val="0"/>
              </a:spcBef>
            </a:pPr>
            <a:endParaRPr lang="en-GB" sz="1800" dirty="0" smtClean="0">
              <a:solidFill>
                <a:srgbClr val="000000"/>
              </a:solidFill>
              <a:latin typeface="Arial"/>
              <a:cs typeface="Times New Roman" panose="02020603050405020304" pitchFamily="18" charset="0"/>
            </a:endParaRPr>
          </a:p>
          <a:p>
            <a:pPr lvl="0" defTabSz="457200">
              <a:lnSpc>
                <a:spcPct val="100000"/>
              </a:lnSpc>
              <a:spcBef>
                <a:spcPts val="0"/>
              </a:spcBef>
            </a:pPr>
            <a:endParaRPr lang="en-ZA" sz="1800" dirty="0" smtClean="0">
              <a:solidFill>
                <a:srgbClr val="000000"/>
              </a:solidFill>
              <a:latin typeface="Arial"/>
              <a:cs typeface="Times New Roman" panose="02020603050405020304" pitchFamily="18" charset="0"/>
            </a:endParaRPr>
          </a:p>
          <a:p>
            <a:pPr defTabSz="457200">
              <a:lnSpc>
                <a:spcPct val="100000"/>
              </a:lnSpc>
              <a:spcBef>
                <a:spcPts val="0"/>
              </a:spcBef>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smtClean="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a:p>
            <a:pPr marL="0" lvl="0" indent="0" defTabSz="457200">
              <a:lnSpc>
                <a:spcPct val="100000"/>
              </a:lnSpc>
              <a:spcBef>
                <a:spcPts val="0"/>
              </a:spcBef>
              <a:buNone/>
            </a:pPr>
            <a:endParaRPr lang="en-ZA" sz="1800" dirty="0">
              <a:solidFill>
                <a:srgbClr val="000000"/>
              </a:solidFill>
              <a:latin typeface="Arial"/>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856D3-8E0E-40A4-9D91-522FC9D571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p:cNvSpPr txBox="1"/>
          <p:nvPr/>
        </p:nvSpPr>
        <p:spPr>
          <a:xfrm>
            <a:off x="385504" y="349385"/>
            <a:ext cx="9224963" cy="769441"/>
          </a:xfrm>
          <a:prstGeom prst="rect">
            <a:avLst/>
          </a:prstGeom>
          <a:noFill/>
        </p:spPr>
        <p:txBody>
          <a:bodyPr wrap="square" rtlCol="0">
            <a:spAutoFit/>
          </a:bodyPr>
          <a:lstStyle/>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BUILDING SOCIAL COMPACTS THROUGH </a:t>
            </a:r>
          </a:p>
          <a:p>
            <a:pPr lvl="0"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2200" b="1" dirty="0" smtClean="0">
                <a:solidFill>
                  <a:srgbClr val="000000"/>
                </a:solidFill>
                <a:latin typeface="Arial" panose="020B0604020202020204" pitchFamily="34" charset="0"/>
                <a:cs typeface="Arial" panose="020B0604020202020204" pitchFamily="34" charset="0"/>
              </a:rPr>
              <a:t>PARTNERSHIP AND COOPERATION</a:t>
            </a:r>
            <a:endParaRPr lang="en-US" sz="22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68527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11885</TotalTime>
  <Words>2502</Words>
  <Application>Microsoft Office PowerPoint</Application>
  <PresentationFormat>A4 Paper (210x297 mm)</PresentationFormat>
  <Paragraphs>363</Paragraphs>
  <Slides>19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Courier New</vt:lpstr>
      <vt:lpstr>Times New Roman</vt:lpstr>
      <vt:lpstr>Wingdings</vt:lpstr>
      <vt:lpstr>Office Theme</vt:lpstr>
      <vt:lpstr>  Content Advisor: Dr Sibusiso Khuzwayo</vt:lpstr>
      <vt:lpstr>TABLE OF CONTENTS</vt:lpstr>
      <vt:lpstr> </vt:lpstr>
      <vt:lpstr> </vt:lpstr>
      <vt:lpstr> </vt:lpstr>
      <vt:lpstr> </vt:lpstr>
      <vt:lpstr>TOURIST SAFETY AND SECURITY (cont…) </vt:lpstr>
      <vt:lpstr> </vt:lpstr>
      <vt:lpstr> </vt:lpstr>
      <vt:lpstr> </vt:lpstr>
      <vt:lpstr> </vt:lpstr>
      <vt:lpstr> </vt:lpstr>
      <vt:lpstr> </vt:lpstr>
      <vt:lpstr> </vt:lpstr>
      <vt:lpstr> </vt:lpstr>
      <vt:lpstr> </vt:lpstr>
      <vt:lpstr>CLIMATE CHANGE AND TOURISM </vt:lpstr>
      <vt:lpstr>OTHER CONSIDERATIONS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Sibusiso Khuzwayo</cp:lastModifiedBy>
  <cp:revision>315</cp:revision>
  <cp:lastPrinted>2019-07-16T11:04:11Z</cp:lastPrinted>
  <dcterms:created xsi:type="dcterms:W3CDTF">2019-05-28T17:07:42Z</dcterms:created>
  <dcterms:modified xsi:type="dcterms:W3CDTF">2020-02-18T09:03:12Z</dcterms:modified>
</cp:coreProperties>
</file>