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4"/>
  </p:notesMasterIdLst>
  <p:sldIdLst>
    <p:sldId id="413" r:id="rId5"/>
    <p:sldId id="414" r:id="rId6"/>
    <p:sldId id="415" r:id="rId7"/>
    <p:sldId id="470" r:id="rId8"/>
    <p:sldId id="474" r:id="rId9"/>
    <p:sldId id="543" r:id="rId10"/>
    <p:sldId id="1892" r:id="rId11"/>
    <p:sldId id="1910" r:id="rId12"/>
    <p:sldId id="1898" r:id="rId13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1045"/>
    <a:srgbClr val="087D37"/>
    <a:srgbClr val="F47D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338E6-4B67-4496-A830-0BE3E929C96F}" v="130" dt="2020-02-13T08:47:15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4659"/>
  </p:normalViewPr>
  <p:slideViewPr>
    <p:cSldViewPr snapToGrid="0" snapToObjects="1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E73-629D-4FBD-901A-6DAB84948E26}" type="datetimeFigureOut">
              <a:rPr lang="en-ZA" smtClean="0"/>
              <a:pPr/>
              <a:t>2020/02/21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23A74-8232-410B-B39C-E9D8390BC27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5489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7112"/>
            <a:ext cx="7772400" cy="1555199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92311"/>
            <a:ext cx="6858000" cy="840133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27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47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84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7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54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12A91E-4920-A94C-A5DA-EA9A9D34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4AFCD2-4EBE-534D-B93C-6B1C84D9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648D03-2D6F-3442-98C1-24DE6F98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16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2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1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0FB5209-9D49-924B-8C50-44F6DC145A8D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40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87D3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51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23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84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21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5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1A8C-1DC1-5046-B085-E0199607AFA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60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7" r:id="rId2"/>
    <p:sldLayoutId id="2147483676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4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F47D21"/>
          </a:solidFill>
          <a:latin typeface="Gill Sans MT Pro Medium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87D37"/>
          </a:solidFill>
          <a:latin typeface="Gill Sans MT Pro Book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87D37"/>
          </a:solidFill>
          <a:latin typeface="Gill Sans MT Pro Book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87D37"/>
          </a:solidFill>
          <a:latin typeface="Gill Sans MT Pro Book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87D37"/>
          </a:solidFill>
          <a:latin typeface="Gill Sans MT Pro Book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87D37"/>
          </a:solidFill>
          <a:latin typeface="Gill Sans MT Pro Book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344" y="3760023"/>
            <a:ext cx="6140084" cy="1074990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Against Predetermined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98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3" y="805627"/>
            <a:ext cx="8029136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Against Predetermined Objectives (1)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A4E2F28-6C2C-4DFF-BC59-B49AC7B862C2}"/>
              </a:ext>
            </a:extLst>
          </p:cNvPr>
          <p:cNvGraphicFramePr>
            <a:graphicFrameLocks noGrp="1"/>
          </p:cNvGraphicFramePr>
          <p:nvPr/>
        </p:nvGraphicFramePr>
        <p:xfrm>
          <a:off x="569742" y="1947509"/>
          <a:ext cx="6840327" cy="26948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5543">
                  <a:extLst>
                    <a:ext uri="{9D8B030D-6E8A-4147-A177-3AD203B41FA5}">
                      <a16:colId xmlns:a16="http://schemas.microsoft.com/office/drawing/2014/main" xmlns="" val="552199446"/>
                    </a:ext>
                  </a:extLst>
                </a:gridCol>
                <a:gridCol w="1402683">
                  <a:extLst>
                    <a:ext uri="{9D8B030D-6E8A-4147-A177-3AD203B41FA5}">
                      <a16:colId xmlns:a16="http://schemas.microsoft.com/office/drawing/2014/main" xmlns="" val="3641103016"/>
                    </a:ext>
                  </a:extLst>
                </a:gridCol>
                <a:gridCol w="1143491">
                  <a:extLst>
                    <a:ext uri="{9D8B030D-6E8A-4147-A177-3AD203B41FA5}">
                      <a16:colId xmlns:a16="http://schemas.microsoft.com/office/drawing/2014/main" xmlns="" val="2218731982"/>
                    </a:ext>
                  </a:extLst>
                </a:gridCol>
                <a:gridCol w="1168610">
                  <a:extLst>
                    <a:ext uri="{9D8B030D-6E8A-4147-A177-3AD203B41FA5}">
                      <a16:colId xmlns:a16="http://schemas.microsoft.com/office/drawing/2014/main" xmlns="" val="2584573179"/>
                    </a:ext>
                  </a:extLst>
                </a:gridCol>
              </a:tblGrid>
              <a:tr h="463811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Objective 1: Access to finance by SMMEs and Developmental Impact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333401"/>
                  </a:ext>
                </a:extLst>
              </a:tr>
              <a:tr h="4741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KPI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Target 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Gill Sans MT" panose="020B0502020104020203" pitchFamily="34" charset="0"/>
                        </a:rPr>
                        <a:t>Actual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  <a:p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Achieved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75760276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Total Disbursements to SMMEs and Co-operatives (R'000)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841 602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1 219 943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1672622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Approvals in terms of productive sectors of the economy - (60% of the loan book approvals) (R'000)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515 495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374 905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4776592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Number of SMMEs and Co-operatives financed (#)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72 293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72 897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861567623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Number of jobs facilitated 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(#)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74 443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88 632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4153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645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09" y="154360"/>
            <a:ext cx="8113541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Against Predetermined Objectives (1)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D62A205-2969-449B-8129-2174CB234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9503291"/>
              </p:ext>
            </p:extLst>
          </p:nvPr>
        </p:nvGraphicFramePr>
        <p:xfrm>
          <a:off x="646323" y="1656983"/>
          <a:ext cx="6840327" cy="3544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5543">
                  <a:extLst>
                    <a:ext uri="{9D8B030D-6E8A-4147-A177-3AD203B41FA5}">
                      <a16:colId xmlns:a16="http://schemas.microsoft.com/office/drawing/2014/main" xmlns="" val="552199446"/>
                    </a:ext>
                  </a:extLst>
                </a:gridCol>
                <a:gridCol w="1402683">
                  <a:extLst>
                    <a:ext uri="{9D8B030D-6E8A-4147-A177-3AD203B41FA5}">
                      <a16:colId xmlns:a16="http://schemas.microsoft.com/office/drawing/2014/main" xmlns="" val="3641103016"/>
                    </a:ext>
                  </a:extLst>
                </a:gridCol>
                <a:gridCol w="1143491">
                  <a:extLst>
                    <a:ext uri="{9D8B030D-6E8A-4147-A177-3AD203B41FA5}">
                      <a16:colId xmlns:a16="http://schemas.microsoft.com/office/drawing/2014/main" xmlns="" val="2218731982"/>
                    </a:ext>
                  </a:extLst>
                </a:gridCol>
                <a:gridCol w="1168610">
                  <a:extLst>
                    <a:ext uri="{9D8B030D-6E8A-4147-A177-3AD203B41FA5}">
                      <a16:colId xmlns:a16="http://schemas.microsoft.com/office/drawing/2014/main" xmlns="" val="2584573179"/>
                    </a:ext>
                  </a:extLst>
                </a:gridCol>
              </a:tblGrid>
              <a:tr h="463811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Objective 1: Access to finance by SMMEs and Developmental Impact (cont.)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333401"/>
                  </a:ext>
                </a:extLst>
              </a:tr>
              <a:tr h="4741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KPI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Target 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Gill Sans MT" panose="020B0502020104020203" pitchFamily="34" charset="0"/>
                        </a:rPr>
                        <a:t>Actual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  <a:p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Achieved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75760276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youth-owned businesses 18-35 years old (R'000)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221 941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Gill Sans MT" panose="020B0502020104020203" pitchFamily="34" charset="0"/>
                        </a:rPr>
                        <a:t>197 689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1672622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township-based enterprises (R'000)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00 391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07 475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4776592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women-owned businesses (R'000)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32 911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481 963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86156762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black-owned businesses (R'000)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517 861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897 199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4153280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rural &amp; village-based enterprises (R'000)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332 911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Gill Sans MT" panose="020B0502020104020203" pitchFamily="34" charset="0"/>
                        </a:rPr>
                        <a:t>549 444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35508663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Facilities disbursed to entrepreneurs with disabilities (R'000)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18 261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Gill Sans MT" panose="020B0502020104020203" pitchFamily="34" charset="0"/>
                        </a:rPr>
                        <a:t>2 386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55168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517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37" y="805627"/>
            <a:ext cx="8113541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Against Predetermined Objectives (2)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4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96EC8D89-64E3-47C2-A3CC-10C8990B113F}"/>
              </a:ext>
            </a:extLst>
          </p:cNvPr>
          <p:cNvGraphicFramePr>
            <a:graphicFrameLocks noGrp="1"/>
          </p:cNvGraphicFramePr>
          <p:nvPr/>
        </p:nvGraphicFramePr>
        <p:xfrm>
          <a:off x="569741" y="1947510"/>
          <a:ext cx="7480497" cy="2066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5295">
                  <a:extLst>
                    <a:ext uri="{9D8B030D-6E8A-4147-A177-3AD203B41FA5}">
                      <a16:colId xmlns:a16="http://schemas.microsoft.com/office/drawing/2014/main" xmlns="" val="552199446"/>
                    </a:ext>
                  </a:extLst>
                </a:gridCol>
                <a:gridCol w="1086717">
                  <a:extLst>
                    <a:ext uri="{9D8B030D-6E8A-4147-A177-3AD203B41FA5}">
                      <a16:colId xmlns:a16="http://schemas.microsoft.com/office/drawing/2014/main" xmlns="" val="3641103016"/>
                    </a:ext>
                  </a:extLst>
                </a:gridCol>
                <a:gridCol w="1250508">
                  <a:extLst>
                    <a:ext uri="{9D8B030D-6E8A-4147-A177-3AD203B41FA5}">
                      <a16:colId xmlns:a16="http://schemas.microsoft.com/office/drawing/2014/main" xmlns="" val="2218731982"/>
                    </a:ext>
                  </a:extLst>
                </a:gridCol>
                <a:gridCol w="1277977">
                  <a:extLst>
                    <a:ext uri="{9D8B030D-6E8A-4147-A177-3AD203B41FA5}">
                      <a16:colId xmlns:a16="http://schemas.microsoft.com/office/drawing/2014/main" xmlns="" val="2584573179"/>
                    </a:ext>
                  </a:extLst>
                </a:gridCol>
              </a:tblGrid>
              <a:tr h="463811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Objective 2:  Financial Perspective 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333401"/>
                  </a:ext>
                </a:extLst>
              </a:tr>
              <a:tr h="4741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KPI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Target 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Gill Sans MT" panose="020B0502020104020203" pitchFamily="34" charset="0"/>
                        </a:rPr>
                        <a:t>Actual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  <a:p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Achieved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757602764"/>
                  </a:ext>
                </a:extLst>
              </a:tr>
              <a:tr h="423056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Cost-to-income ratio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105%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1672622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Accumulated Impairment provision as a % of total loans and advances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26%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47%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47765922"/>
                  </a:ext>
                </a:extLst>
              </a:tr>
              <a:tr h="27096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Gill Sans MT" panose="020B0502020104020203" pitchFamily="34" charset="0"/>
                        </a:rPr>
                        <a:t>Personnel Expenses as a % of total loan book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29%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13%</a:t>
                      </a:r>
                      <a:endParaRPr lang="en-ZA" sz="12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2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861567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68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37" y="805627"/>
            <a:ext cx="8113541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Against Predetermined Objectives (3)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96EC8D89-64E3-47C2-A3CC-10C8990B1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8994863"/>
              </p:ext>
            </p:extLst>
          </p:nvPr>
        </p:nvGraphicFramePr>
        <p:xfrm>
          <a:off x="569741" y="1894754"/>
          <a:ext cx="7480497" cy="44781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5295">
                  <a:extLst>
                    <a:ext uri="{9D8B030D-6E8A-4147-A177-3AD203B41FA5}">
                      <a16:colId xmlns:a16="http://schemas.microsoft.com/office/drawing/2014/main" xmlns="" val="552199446"/>
                    </a:ext>
                  </a:extLst>
                </a:gridCol>
                <a:gridCol w="1086717">
                  <a:extLst>
                    <a:ext uri="{9D8B030D-6E8A-4147-A177-3AD203B41FA5}">
                      <a16:colId xmlns:a16="http://schemas.microsoft.com/office/drawing/2014/main" xmlns="" val="3641103016"/>
                    </a:ext>
                  </a:extLst>
                </a:gridCol>
                <a:gridCol w="1250508">
                  <a:extLst>
                    <a:ext uri="{9D8B030D-6E8A-4147-A177-3AD203B41FA5}">
                      <a16:colId xmlns:a16="http://schemas.microsoft.com/office/drawing/2014/main" xmlns="" val="2218731982"/>
                    </a:ext>
                  </a:extLst>
                </a:gridCol>
                <a:gridCol w="1277977">
                  <a:extLst>
                    <a:ext uri="{9D8B030D-6E8A-4147-A177-3AD203B41FA5}">
                      <a16:colId xmlns:a16="http://schemas.microsoft.com/office/drawing/2014/main" xmlns="" val="2584573179"/>
                    </a:ext>
                  </a:extLst>
                </a:gridCol>
              </a:tblGrid>
              <a:tr h="538015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Objective 3:  Internal Business Processes &amp; People Learning &amp; Growth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333401"/>
                  </a:ext>
                </a:extLst>
              </a:tr>
              <a:tr h="5500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KPI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Target 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MT" panose="020B0502020104020203" pitchFamily="34" charset="0"/>
                        </a:rPr>
                        <a:t>Actual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  <a:p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Achieved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757602764"/>
                  </a:ext>
                </a:extLst>
              </a:tr>
              <a:tr h="49074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Number of days bridging loans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n-ZA" sz="14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16726220"/>
                  </a:ext>
                </a:extLst>
              </a:tr>
              <a:tr h="31431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Number of days for terms loans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n-ZA" sz="14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47765922"/>
                  </a:ext>
                </a:extLst>
              </a:tr>
              <a:tr h="31431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Number of days for wholesale applications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40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n-ZA" sz="14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861567623"/>
                  </a:ext>
                </a:extLst>
              </a:tr>
              <a:tr h="314313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Labour turnover Rate (LTO) of critical strategic positions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7%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3%</a:t>
                      </a:r>
                      <a:endParaRPr lang="en-ZA" sz="14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Yes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41532807"/>
                  </a:ext>
                </a:extLst>
              </a:tr>
              <a:tr h="114024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“Percentage of staff (P band and above) that scores 3.1 or</a:t>
                      </a:r>
                    </a:p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more in the annual performance assessment</a:t>
                      </a:r>
                    </a:p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Calculation: Staff Performance (in P- band and above)</a:t>
                      </a:r>
                    </a:p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= (Total Number of employees ÷ Number of employees</a:t>
                      </a:r>
                    </a:p>
                    <a:p>
                      <a:r>
                        <a:rPr lang="en-GB" sz="1400" dirty="0">
                          <a:latin typeface="Gill Sans MT" panose="020B0502020104020203" pitchFamily="34" charset="0"/>
                        </a:rPr>
                        <a:t>with Performance Score of 3.1 or above) x 100”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80%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Gill Sans MT" panose="020B0502020104020203" pitchFamily="34" charset="0"/>
                        </a:rPr>
                        <a:t>77%</a:t>
                      </a:r>
                      <a:endParaRPr lang="en-ZA" sz="1400" b="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No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44461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524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37" y="144444"/>
            <a:ext cx="8113541" cy="994172"/>
          </a:xfrm>
        </p:spPr>
        <p:txBody>
          <a:bodyPr>
            <a:normAutofit/>
          </a:bodyPr>
          <a:lstStyle/>
          <a:p>
            <a:r>
              <a:rPr lang="en-US" dirty="0"/>
              <a:t>Summary of sefa’s Performance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4F83545-3659-2E43-9111-D2B065674C4E}" type="slidenum">
              <a:rPr lang="en-US" smtClean="0"/>
              <a:pPr algn="ctr"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3FABA96-4772-42F2-A7A7-5F218F4D8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8681682"/>
              </p:ext>
            </p:extLst>
          </p:nvPr>
        </p:nvGraphicFramePr>
        <p:xfrm>
          <a:off x="545121" y="1163120"/>
          <a:ext cx="7970228" cy="2762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92557">
                  <a:extLst>
                    <a:ext uri="{9D8B030D-6E8A-4147-A177-3AD203B41FA5}">
                      <a16:colId xmlns:a16="http://schemas.microsoft.com/office/drawing/2014/main" xmlns="" val="2873847719"/>
                    </a:ext>
                  </a:extLst>
                </a:gridCol>
                <a:gridCol w="1992557">
                  <a:extLst>
                    <a:ext uri="{9D8B030D-6E8A-4147-A177-3AD203B41FA5}">
                      <a16:colId xmlns:a16="http://schemas.microsoft.com/office/drawing/2014/main" xmlns="" val="1705566957"/>
                    </a:ext>
                  </a:extLst>
                </a:gridCol>
                <a:gridCol w="1992557">
                  <a:extLst>
                    <a:ext uri="{9D8B030D-6E8A-4147-A177-3AD203B41FA5}">
                      <a16:colId xmlns:a16="http://schemas.microsoft.com/office/drawing/2014/main" xmlns="" val="1911642231"/>
                    </a:ext>
                  </a:extLst>
                </a:gridCol>
                <a:gridCol w="1992557">
                  <a:extLst>
                    <a:ext uri="{9D8B030D-6E8A-4147-A177-3AD203B41FA5}">
                      <a16:colId xmlns:a16="http://schemas.microsoft.com/office/drawing/2014/main" xmlns="" val="4060589761"/>
                    </a:ext>
                  </a:extLst>
                </a:gridCol>
              </a:tblGrid>
              <a:tr h="573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Performance Measurement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# of Indicators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Partially Achieved</a:t>
                      </a:r>
                    </a:p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75% – 99%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% Achieved</a:t>
                      </a:r>
                    </a:p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100% +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126612799"/>
                  </a:ext>
                </a:extLst>
              </a:tr>
              <a:tr h="4232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Customer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12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7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965520946"/>
                  </a:ext>
                </a:extLst>
              </a:tr>
              <a:tr h="4232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Financial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3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1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972172362"/>
                  </a:ext>
                </a:extLst>
              </a:tr>
              <a:tr h="4232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Internal Processes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3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2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864151701"/>
                  </a:ext>
                </a:extLst>
              </a:tr>
              <a:tr h="4232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People Learning &amp; Growth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2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ill Sans MT" panose="020B0502020104020203" pitchFamily="34" charset="0"/>
                        </a:rPr>
                        <a:t>1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22363699"/>
                  </a:ext>
                </a:extLst>
              </a:tr>
              <a:tr h="4232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MT" panose="020B0502020104020203" pitchFamily="34" charset="0"/>
                        </a:rPr>
                        <a:t>Total</a:t>
                      </a:r>
                      <a:endParaRPr lang="en-ZA" sz="1400" dirty="0">
                        <a:latin typeface="Gill Sans MT" panose="020B0502020104020203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latin typeface="Gill Sans MT" panose="020B0502020104020203" pitchFamily="34" charset="0"/>
                        </a:rPr>
                        <a:t>11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3632843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0B842FB-CEE9-4F5C-93F3-9F5DE606784F}"/>
              </a:ext>
            </a:extLst>
          </p:cNvPr>
          <p:cNvSpPr/>
          <p:nvPr/>
        </p:nvSpPr>
        <p:spPr>
          <a:xfrm>
            <a:off x="573257" y="4168508"/>
            <a:ext cx="7970227" cy="1156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</a:pPr>
            <a:r>
              <a:rPr lang="en-ZA" sz="1600" dirty="0">
                <a:latin typeface="Gill Sans MT" panose="020B0502020104020203" pitchFamily="34" charset="0"/>
              </a:rPr>
              <a:t>The summary of the organisational performance against pre-determined target  is as per the table above.  Of the 20 indicators, </a:t>
            </a:r>
            <a:r>
              <a:rPr lang="en-ZA" sz="1600" b="1" dirty="0">
                <a:latin typeface="Gill Sans MT" panose="020B0502020104020203" pitchFamily="34" charset="0"/>
              </a:rPr>
              <a:t>sefa</a:t>
            </a:r>
            <a:r>
              <a:rPr lang="en-ZA" sz="1600" dirty="0">
                <a:latin typeface="Gill Sans MT" panose="020B0502020104020203" pitchFamily="34" charset="0"/>
              </a:rPr>
              <a:t> outperformed on 11 (i.e. those above 100%) and partially achieved on 5 indicators.</a:t>
            </a:r>
          </a:p>
        </p:txBody>
      </p:sp>
    </p:spTree>
    <p:extLst>
      <p:ext uri="{BB962C8B-B14F-4D97-AF65-F5344CB8AC3E}">
        <p14:creationId xmlns:p14="http://schemas.microsoft.com/office/powerpoint/2010/main" xmlns="" val="185989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9D35ED-5E24-4045-B730-B9052FCD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9B92D72-FD1F-4644-BBBA-22A65A700C67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814555-2580-460B-A37D-3B4BCE57BE39}"/>
              </a:ext>
            </a:extLst>
          </p:cNvPr>
          <p:cNvSpPr/>
          <p:nvPr/>
        </p:nvSpPr>
        <p:spPr>
          <a:xfrm>
            <a:off x="595022" y="71308"/>
            <a:ext cx="8239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dirty="0">
                <a:solidFill>
                  <a:schemeClr val="accent2"/>
                </a:solidFill>
                <a:latin typeface="Gill Sans MT" panose="020B0502020104020203" pitchFamily="34" charset="0"/>
              </a:rPr>
              <a:t>The Way Forward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5FB77CDC-BDC9-4269-A1A8-F5D4AD352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7970237"/>
              </p:ext>
            </p:extLst>
          </p:nvPr>
        </p:nvGraphicFramePr>
        <p:xfrm>
          <a:off x="393895" y="844061"/>
          <a:ext cx="8440615" cy="5070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8864">
                  <a:extLst>
                    <a:ext uri="{9D8B030D-6E8A-4147-A177-3AD203B41FA5}">
                      <a16:colId xmlns:a16="http://schemas.microsoft.com/office/drawing/2014/main" xmlns="" val="2229371325"/>
                    </a:ext>
                  </a:extLst>
                </a:gridCol>
                <a:gridCol w="6401751">
                  <a:extLst>
                    <a:ext uri="{9D8B030D-6E8A-4147-A177-3AD203B41FA5}">
                      <a16:colId xmlns:a16="http://schemas.microsoft.com/office/drawing/2014/main" xmlns="" val="1351092872"/>
                    </a:ext>
                  </a:extLst>
                </a:gridCol>
              </a:tblGrid>
              <a:tr h="49830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MT" panose="020B0502020104020203" pitchFamily="34" charset="0"/>
                        </a:rPr>
                        <a:t>Area</a:t>
                      </a:r>
                      <a:endParaRPr lang="en-ZA" sz="16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MT" panose="020B0502020104020203" pitchFamily="34" charset="0"/>
                        </a:rPr>
                        <a:t>Progress to date</a:t>
                      </a:r>
                      <a:endParaRPr lang="en-ZA" sz="16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9329633"/>
                  </a:ext>
                </a:extLst>
              </a:tr>
              <a:tr h="498309">
                <a:tc>
                  <a:txBody>
                    <a:bodyPr/>
                    <a:lstStyle/>
                    <a:p>
                      <a:r>
                        <a:rPr lang="en-ZA" sz="1600" b="1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EU Fund</a:t>
                      </a:r>
                      <a:endParaRPr lang="en-ZA" sz="16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The EU has </a:t>
                      </a:r>
                      <a:r>
                        <a:rPr lang="en-GB" sz="1600" b="0">
                          <a:latin typeface="Gill Sans MT" panose="020B0502020104020203" pitchFamily="34" charset="0"/>
                        </a:rPr>
                        <a:t>availed R450m 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to enhance access to finance by SMMEs in 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R150m (a 1:1 match funding with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) has been earmarked for ESD projects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The Fund provides concessionary funding to SMMEs through financial intermediaries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R300m is earmarked for Innovation projects by SMMEs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Consultations are underway with various stakeholders to effectively implement this programme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 is utilising KCG Strategy to develop the work plan, which will be submitted to EU in March 2020 for approval.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600" b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3695672"/>
                  </a:ext>
                </a:extLst>
              </a:tr>
              <a:tr h="49830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Gill Sans MT" panose="020B0502020104020203" pitchFamily="34" charset="0"/>
                        </a:rPr>
                        <a:t>SBIF</a:t>
                      </a:r>
                      <a:endParaRPr lang="en-ZA" sz="16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The Small Business and Innovation Fund targets underserved SMMEs in the early stages of business development cycle.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It provides a range of financial instruments beyond what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 currently offers, namely, grant &amp; quasi-equity funding.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Intermediaries and SMMEs that meet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’s loan application criteria are eligible to access funding through this fund.</a:t>
                      </a:r>
                      <a:endParaRPr lang="en-ZA" sz="1600" b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105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847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9D35ED-5E24-4045-B730-B9052FCD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9B92D72-FD1F-4644-BBBA-22A65A700C67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814555-2580-460B-A37D-3B4BCE57BE39}"/>
              </a:ext>
            </a:extLst>
          </p:cNvPr>
          <p:cNvSpPr/>
          <p:nvPr/>
        </p:nvSpPr>
        <p:spPr>
          <a:xfrm>
            <a:off x="595022" y="71308"/>
            <a:ext cx="8239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dirty="0">
                <a:solidFill>
                  <a:schemeClr val="accent2"/>
                </a:solidFill>
                <a:latin typeface="Gill Sans MT" panose="020B0502020104020203" pitchFamily="34" charset="0"/>
              </a:rPr>
              <a:t>The Way Forward (cont.)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5FB77CDC-BDC9-4269-A1A8-F5D4AD352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830647"/>
              </p:ext>
            </p:extLst>
          </p:nvPr>
        </p:nvGraphicFramePr>
        <p:xfrm>
          <a:off x="393895" y="928466"/>
          <a:ext cx="8440615" cy="47689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8864">
                  <a:extLst>
                    <a:ext uri="{9D8B030D-6E8A-4147-A177-3AD203B41FA5}">
                      <a16:colId xmlns:a16="http://schemas.microsoft.com/office/drawing/2014/main" xmlns="" val="2229371325"/>
                    </a:ext>
                  </a:extLst>
                </a:gridCol>
                <a:gridCol w="6401751">
                  <a:extLst>
                    <a:ext uri="{9D8B030D-6E8A-4147-A177-3AD203B41FA5}">
                      <a16:colId xmlns:a16="http://schemas.microsoft.com/office/drawing/2014/main" xmlns="" val="1351092872"/>
                    </a:ext>
                  </a:extLst>
                </a:gridCol>
              </a:tblGrid>
              <a:tr h="5185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MT" panose="020B0502020104020203" pitchFamily="34" charset="0"/>
                        </a:rPr>
                        <a:t>Area</a:t>
                      </a:r>
                      <a:endParaRPr lang="en-ZA" sz="16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MT" panose="020B0502020104020203" pitchFamily="34" charset="0"/>
                        </a:rPr>
                        <a:t>Progress to date</a:t>
                      </a:r>
                      <a:endParaRPr lang="en-ZA" sz="16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9329633"/>
                  </a:ext>
                </a:extLst>
              </a:tr>
              <a:tr h="212519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One Hundred Thousand Youth Fund</a:t>
                      </a:r>
                      <a:endParaRPr lang="en-ZA" sz="16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Gill Sans MT" panose="020B0502020104020203" pitchFamily="34" charset="0"/>
                        </a:rPr>
                        <a:t>Since Nov 2019,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dirty="0">
                          <a:latin typeface="Gill Sans MT" panose="020B0502020104020203" pitchFamily="34" charset="0"/>
                        </a:rPr>
                        <a:t> started ‘Pitch for Funding’ sessions via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SBIF</a:t>
                      </a:r>
                      <a:r>
                        <a:rPr lang="en-GB" sz="1600" dirty="0">
                          <a:latin typeface="Gill Sans MT" panose="020B0502020104020203" pitchFamily="34" charset="0"/>
                        </a:rPr>
                        <a:t> targeting youth-owned businesses.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dirty="0">
                          <a:latin typeface="Gill Sans MT" panose="020B0502020104020203" pitchFamily="34" charset="0"/>
                        </a:rPr>
                        <a:t> supported 14 674 youth-owned businesses as at Dec 2019 of FY 2019/20. In addition to the aforementioned Pitch for Funding sessions, through its partnership with Incubators and RFIs, youth-owned businesses will be part of funding support given to SMMEs and Co-operatives.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Gill Sans MT" panose="020B0502020104020203" pitchFamily="34" charset="0"/>
                        </a:rPr>
                        <a:t>During FY 2020/21, these sessions will continue under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SBIF</a:t>
                      </a:r>
                      <a:r>
                        <a:rPr lang="en-GB" sz="1600" dirty="0">
                          <a:latin typeface="Gill Sans MT" panose="020B0502020104020203" pitchFamily="34" charset="0"/>
                        </a:rPr>
                        <a:t>.</a:t>
                      </a:r>
                      <a:endParaRPr lang="en-ZA" sz="16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458677"/>
                  </a:ext>
                </a:extLst>
              </a:tr>
              <a:tr h="212519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Blended Finance</a:t>
                      </a:r>
                      <a:endParaRPr lang="en-ZA" sz="16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This is a new R200m Programme (R100m each contributed by the DSBD (conditional grant portion) and 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sefa</a:t>
                      </a: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 (loan portion)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latin typeface="Gill Sans MT" panose="020B0502020104020203" pitchFamily="34" charset="0"/>
                        </a:rPr>
                        <a:t>A blended finance model involves the mixing of grants and loans with the aim to lower the cost of capital for borrowers.</a:t>
                      </a:r>
                      <a:endParaRPr lang="en-GB" sz="1600" b="0" dirty="0">
                        <a:latin typeface="Gill Sans MT" panose="020B05020201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latin typeface="Gill Sans MT" panose="020B0502020104020203" pitchFamily="34" charset="0"/>
                        </a:rPr>
                        <a:t>The</a:t>
                      </a:r>
                      <a:r>
                        <a:rPr lang="en-GB" sz="1600" b="1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GB" sz="1600" dirty="0">
                          <a:latin typeface="Gill Sans MT" panose="020B0502020104020203" pitchFamily="34" charset="0"/>
                        </a:rPr>
                        <a:t>Blended Finance model is meant to strengthen SMME capital structures, which in turn, must increase the chances of clients’ sustainability, especially for early-stage enterprises that require lower gearing and patient capital.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006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866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644792B-CA1C-A248-8242-CAF2E48B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8164A7-592F-4AF0-AE92-8FDCD002F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5688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64A3EE7C5274DB2EA6EAFC28251B0" ma:contentTypeVersion="12" ma:contentTypeDescription="Create a new document." ma:contentTypeScope="" ma:versionID="13f35de598b64a5d5c35641bcd9dd95c">
  <xsd:schema xmlns:xsd="http://www.w3.org/2001/XMLSchema" xmlns:xs="http://www.w3.org/2001/XMLSchema" xmlns:p="http://schemas.microsoft.com/office/2006/metadata/properties" xmlns:ns3="3532993d-b24a-466c-ac4d-b496ef82a260" xmlns:ns4="a4db3471-5d1a-407b-a0c3-af66533a1079" targetNamespace="http://schemas.microsoft.com/office/2006/metadata/properties" ma:root="true" ma:fieldsID="44a3e186ab8a6042b836590d87d7573d" ns3:_="" ns4:_="">
    <xsd:import namespace="3532993d-b24a-466c-ac4d-b496ef82a260"/>
    <xsd:import namespace="a4db3471-5d1a-407b-a0c3-af66533a10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2993d-b24a-466c-ac4d-b496ef82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b3471-5d1a-407b-a0c3-af66533a1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B8553-58F1-408B-9FDE-7FC9A674A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32993d-b24a-466c-ac4d-b496ef82a260"/>
    <ds:schemaRef ds:uri="a4db3471-5d1a-407b-a0c3-af66533a10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EB4F4D-9E7E-4E4B-91D3-C4614191CEFB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a4db3471-5d1a-407b-a0c3-af66533a1079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3532993d-b24a-466c-ac4d-b496ef82a260"/>
  </ds:schemaRefs>
</ds:datastoreItem>
</file>

<file path=customXml/itemProps3.xml><?xml version="1.0" encoding="utf-8"?>
<ds:datastoreItem xmlns:ds="http://schemas.openxmlformats.org/officeDocument/2006/customXml" ds:itemID="{8DA2A1E4-1302-4404-BAD6-EAAAC39205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20351</TotalTime>
  <Words>796</Words>
  <Application>Microsoft Office PowerPoint</Application>
  <PresentationFormat>On-screen Show (4:3)</PresentationFormat>
  <Paragraphs>163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Performance Against Predetermined Objectives</vt:lpstr>
      <vt:lpstr>Performance Against Predetermined Objectives (1) </vt:lpstr>
      <vt:lpstr>Performance Against Predetermined Objectives (1) </vt:lpstr>
      <vt:lpstr>Performance Against Predetermined Objectives (2) </vt:lpstr>
      <vt:lpstr>Performance Against Predetermined Objectives (3) </vt:lpstr>
      <vt:lpstr>Summary of sefa’s Performance   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Renita Mahabeer</dc:creator>
  <cp:lastModifiedBy>PUMZA</cp:lastModifiedBy>
  <cp:revision>29</cp:revision>
  <cp:lastPrinted>2020-02-13T08:51:18Z</cp:lastPrinted>
  <dcterms:created xsi:type="dcterms:W3CDTF">2019-09-12T13:55:03Z</dcterms:created>
  <dcterms:modified xsi:type="dcterms:W3CDTF">2020-02-21T08:10:49Z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0x0101001CA64A3EE7C5274DB2EA6EAFC28251B0</vt:lpwstr>
  </property>
</Properties>
</file>