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892" r:id="rId2"/>
    <p:sldId id="1061" r:id="rId3"/>
    <p:sldId id="1092" r:id="rId4"/>
    <p:sldId id="1171" r:id="rId5"/>
    <p:sldId id="1172" r:id="rId6"/>
    <p:sldId id="1198" r:id="rId7"/>
    <p:sldId id="1200" r:id="rId8"/>
    <p:sldId id="1199" r:id="rId9"/>
    <p:sldId id="1204" r:id="rId10"/>
    <p:sldId id="1205" r:id="rId11"/>
    <p:sldId id="1084" r:id="rId12"/>
    <p:sldId id="1085" r:id="rId13"/>
    <p:sldId id="1203" r:id="rId14"/>
    <p:sldId id="1202" r:id="rId15"/>
    <p:sldId id="1201" r:id="rId16"/>
    <p:sldId id="1185" r:id="rId17"/>
    <p:sldId id="1187" r:id="rId18"/>
    <p:sldId id="1188" r:id="rId19"/>
    <p:sldId id="1186" r:id="rId20"/>
    <p:sldId id="1190" r:id="rId21"/>
    <p:sldId id="1191" r:id="rId22"/>
    <p:sldId id="1192" r:id="rId23"/>
    <p:sldId id="1189" r:id="rId24"/>
    <p:sldId id="1193" r:id="rId25"/>
    <p:sldId id="1194" r:id="rId26"/>
    <p:sldId id="1195" r:id="rId27"/>
    <p:sldId id="1196" r:id="rId28"/>
    <p:sldId id="1197" r:id="rId29"/>
  </p:sldIdLst>
  <p:sldSz cx="9144000" cy="6858000" type="screen4x3"/>
  <p:notesSz cx="6797675" cy="9928225"/>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00"/>
    <a:srgbClr val="33CC33"/>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85078" autoAdjust="0"/>
  </p:normalViewPr>
  <p:slideViewPr>
    <p:cSldViewPr>
      <p:cViewPr varScale="1">
        <p:scale>
          <a:sx n="116" d="100"/>
          <a:sy n="116" d="100"/>
        </p:scale>
        <p:origin x="-150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45955" cy="495755"/>
          </a:xfrm>
          <a:prstGeom prst="rect">
            <a:avLst/>
          </a:prstGeom>
        </p:spPr>
        <p:txBody>
          <a:bodyPr vert="horz" lIns="91422" tIns="45710" rIns="91422" bIns="45710" rtlCol="0"/>
          <a:lstStyle>
            <a:lvl1pPr algn="l">
              <a:defRPr sz="1200">
                <a:latin typeface="Times New Roman" charset="0"/>
                <a:ea typeface="+mn-ea"/>
                <a:cs typeface="+mn-cs"/>
              </a:defRPr>
            </a:lvl1pPr>
          </a:lstStyle>
          <a:p>
            <a:pPr>
              <a:defRPr/>
            </a:pPr>
            <a:r>
              <a:rPr lang="en-US" smtClean="0"/>
              <a:t>SECRET</a:t>
            </a:r>
            <a:endParaRPr lang="en-US"/>
          </a:p>
        </p:txBody>
      </p:sp>
      <p:sp>
        <p:nvSpPr>
          <p:cNvPr id="3" name="Date Placeholder 2"/>
          <p:cNvSpPr>
            <a:spLocks noGrp="1"/>
          </p:cNvSpPr>
          <p:nvPr>
            <p:ph type="dt" sz="quarter" idx="1"/>
          </p:nvPr>
        </p:nvSpPr>
        <p:spPr>
          <a:xfrm>
            <a:off x="3850248" y="2"/>
            <a:ext cx="2945955" cy="495755"/>
          </a:xfrm>
          <a:prstGeom prst="rect">
            <a:avLst/>
          </a:prstGeom>
        </p:spPr>
        <p:txBody>
          <a:bodyPr vert="horz" wrap="square" lIns="91422" tIns="45710" rIns="91422" bIns="45710" numCol="1" anchor="t" anchorCtr="0" compatLnSpc="1">
            <a:prstTxWarp prst="textNoShape">
              <a:avLst/>
            </a:prstTxWarp>
          </a:bodyPr>
          <a:lstStyle>
            <a:lvl1pPr algn="r">
              <a:defRPr sz="1200" smtClean="0">
                <a:cs typeface="Arial" pitchFamily="34" charset="0"/>
              </a:defRPr>
            </a:lvl1pPr>
          </a:lstStyle>
          <a:p>
            <a:pPr>
              <a:defRPr/>
            </a:pPr>
            <a:fld id="{792D9734-FDF6-0B47-9163-1F38F824AD82}" type="datetime1">
              <a:rPr lang="en-ZA" smtClean="0"/>
              <a:pPr>
                <a:defRPr/>
              </a:pPr>
              <a:t>2020/02/20</a:t>
            </a:fld>
            <a:endParaRPr lang="en-US"/>
          </a:p>
        </p:txBody>
      </p:sp>
      <p:sp>
        <p:nvSpPr>
          <p:cNvPr id="4" name="Footer Placeholder 3"/>
          <p:cNvSpPr>
            <a:spLocks noGrp="1"/>
          </p:cNvSpPr>
          <p:nvPr>
            <p:ph type="ftr" sz="quarter" idx="2"/>
          </p:nvPr>
        </p:nvSpPr>
        <p:spPr>
          <a:xfrm>
            <a:off x="3" y="9430832"/>
            <a:ext cx="2945955" cy="495755"/>
          </a:xfrm>
          <a:prstGeom prst="rect">
            <a:avLst/>
          </a:prstGeom>
        </p:spPr>
        <p:txBody>
          <a:bodyPr vert="horz" lIns="91422" tIns="45710" rIns="91422" bIns="45710" rtlCol="0" anchor="b"/>
          <a:lstStyle>
            <a:lvl1pPr algn="l">
              <a:defRPr sz="1200">
                <a:latin typeface="Times New Roman" charset="0"/>
                <a:ea typeface="+mn-ea"/>
                <a:cs typeface="+mn-cs"/>
              </a:defRPr>
            </a:lvl1pPr>
          </a:lstStyle>
          <a:p>
            <a:pPr>
              <a:defRPr/>
            </a:pPr>
            <a:r>
              <a:rPr lang="en-US" smtClean="0"/>
              <a:t>SECRET</a:t>
            </a:r>
            <a:endParaRPr lang="en-US"/>
          </a:p>
        </p:txBody>
      </p:sp>
      <p:sp>
        <p:nvSpPr>
          <p:cNvPr id="5" name="Slide Number Placeholder 4"/>
          <p:cNvSpPr>
            <a:spLocks noGrp="1"/>
          </p:cNvSpPr>
          <p:nvPr>
            <p:ph type="sldNum" sz="quarter" idx="3"/>
          </p:nvPr>
        </p:nvSpPr>
        <p:spPr>
          <a:xfrm>
            <a:off x="3850248" y="9430832"/>
            <a:ext cx="2945955" cy="495755"/>
          </a:xfrm>
          <a:prstGeom prst="rect">
            <a:avLst/>
          </a:prstGeom>
        </p:spPr>
        <p:txBody>
          <a:bodyPr vert="horz" wrap="square" lIns="91422" tIns="45710" rIns="91422" bIns="45710" numCol="1" anchor="b" anchorCtr="0" compatLnSpc="1">
            <a:prstTxWarp prst="textNoShape">
              <a:avLst/>
            </a:prstTxWarp>
          </a:bodyPr>
          <a:lstStyle>
            <a:lvl1pPr algn="r">
              <a:defRPr sz="1200">
                <a:cs typeface="Arial" panose="020B0604020202020204" pitchFamily="34" charset="0"/>
              </a:defRPr>
            </a:lvl1pPr>
          </a:lstStyle>
          <a:p>
            <a:fld id="{2783BE48-B9EB-4DC3-B175-4CC20B771D01}" type="slidenum">
              <a:rPr lang="en-US"/>
              <a:pPr/>
              <a:t>‹#›</a:t>
            </a:fld>
            <a:endParaRPr lang="en-US"/>
          </a:p>
        </p:txBody>
      </p:sp>
    </p:spTree>
    <p:extLst>
      <p:ext uri="{BB962C8B-B14F-4D97-AF65-F5344CB8AC3E}">
        <p14:creationId xmlns:p14="http://schemas.microsoft.com/office/powerpoint/2010/main" xmlns="" val="3625676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45955" cy="495755"/>
          </a:xfrm>
          <a:prstGeom prst="rect">
            <a:avLst/>
          </a:prstGeom>
        </p:spPr>
        <p:txBody>
          <a:bodyPr vert="horz" lIns="96641" tIns="48321" rIns="96641" bIns="48321" rtlCol="0"/>
          <a:lstStyle>
            <a:lvl1pPr algn="l">
              <a:defRPr sz="1300">
                <a:latin typeface="Times New Roman" charset="0"/>
                <a:ea typeface="+mn-ea"/>
                <a:cs typeface="+mn-cs"/>
              </a:defRPr>
            </a:lvl1pPr>
          </a:lstStyle>
          <a:p>
            <a:pPr>
              <a:defRPr/>
            </a:pPr>
            <a:r>
              <a:rPr lang="en-US" smtClean="0"/>
              <a:t>SECRET</a:t>
            </a:r>
            <a:endParaRPr lang="en-US"/>
          </a:p>
        </p:txBody>
      </p:sp>
      <p:sp>
        <p:nvSpPr>
          <p:cNvPr id="3" name="Date Placeholder 2"/>
          <p:cNvSpPr>
            <a:spLocks noGrp="1"/>
          </p:cNvSpPr>
          <p:nvPr>
            <p:ph type="dt" idx="1"/>
          </p:nvPr>
        </p:nvSpPr>
        <p:spPr>
          <a:xfrm>
            <a:off x="3850248" y="2"/>
            <a:ext cx="2945955" cy="495755"/>
          </a:xfrm>
          <a:prstGeom prst="rect">
            <a:avLst/>
          </a:prstGeom>
        </p:spPr>
        <p:txBody>
          <a:bodyPr vert="horz" wrap="square" lIns="96641" tIns="48321" rIns="96641" bIns="48321" numCol="1" anchor="t" anchorCtr="0" compatLnSpc="1">
            <a:prstTxWarp prst="textNoShape">
              <a:avLst/>
            </a:prstTxWarp>
          </a:bodyPr>
          <a:lstStyle>
            <a:lvl1pPr algn="r">
              <a:defRPr sz="1300" smtClean="0">
                <a:cs typeface="Arial" pitchFamily="34" charset="0"/>
              </a:defRPr>
            </a:lvl1pPr>
          </a:lstStyle>
          <a:p>
            <a:pPr>
              <a:defRPr/>
            </a:pPr>
            <a:fld id="{5826756C-1802-AF49-8CA9-840DDA646C6C}" type="datetime1">
              <a:rPr lang="en-ZA" smtClean="0"/>
              <a:pPr>
                <a:defRPr/>
              </a:pPr>
              <a:t>2020/02/20</a:t>
            </a:fld>
            <a:endParaRPr lang="en-US"/>
          </a:p>
        </p:txBody>
      </p:sp>
      <p:sp>
        <p:nvSpPr>
          <p:cNvPr id="4" name="Slide Image Placehold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6641" tIns="48321" rIns="96641" bIns="48321" rtlCol="0" anchor="ctr"/>
          <a:lstStyle/>
          <a:p>
            <a:pPr lvl="0"/>
            <a:endParaRPr lang="en-US" noProof="0" dirty="0"/>
          </a:p>
        </p:txBody>
      </p:sp>
      <p:sp>
        <p:nvSpPr>
          <p:cNvPr id="5" name="Notes Placeholder 4"/>
          <p:cNvSpPr>
            <a:spLocks noGrp="1"/>
          </p:cNvSpPr>
          <p:nvPr>
            <p:ph type="body" sz="quarter" idx="3"/>
          </p:nvPr>
        </p:nvSpPr>
        <p:spPr>
          <a:xfrm>
            <a:off x="680063" y="4716236"/>
            <a:ext cx="5437550" cy="4466716"/>
          </a:xfrm>
          <a:prstGeom prst="rect">
            <a:avLst/>
          </a:prstGeom>
        </p:spPr>
        <p:txBody>
          <a:bodyPr vert="horz" lIns="96641" tIns="48321" rIns="96641" bIns="4832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3" y="9430832"/>
            <a:ext cx="2945955" cy="495755"/>
          </a:xfrm>
          <a:prstGeom prst="rect">
            <a:avLst/>
          </a:prstGeom>
        </p:spPr>
        <p:txBody>
          <a:bodyPr vert="horz" lIns="96641" tIns="48321" rIns="96641" bIns="48321" rtlCol="0" anchor="b"/>
          <a:lstStyle>
            <a:lvl1pPr algn="l">
              <a:defRPr sz="1300">
                <a:latin typeface="Times New Roman" charset="0"/>
                <a:ea typeface="+mn-ea"/>
                <a:cs typeface="+mn-cs"/>
              </a:defRPr>
            </a:lvl1pPr>
          </a:lstStyle>
          <a:p>
            <a:pPr>
              <a:defRPr/>
            </a:pPr>
            <a:r>
              <a:rPr lang="en-US" smtClean="0"/>
              <a:t>SECRET</a:t>
            </a:r>
            <a:endParaRPr lang="en-US"/>
          </a:p>
        </p:txBody>
      </p:sp>
      <p:sp>
        <p:nvSpPr>
          <p:cNvPr id="7" name="Slide Number Placeholder 6"/>
          <p:cNvSpPr>
            <a:spLocks noGrp="1"/>
          </p:cNvSpPr>
          <p:nvPr>
            <p:ph type="sldNum" sz="quarter" idx="5"/>
          </p:nvPr>
        </p:nvSpPr>
        <p:spPr>
          <a:xfrm>
            <a:off x="3850248" y="9430832"/>
            <a:ext cx="2945955" cy="495755"/>
          </a:xfrm>
          <a:prstGeom prst="rect">
            <a:avLst/>
          </a:prstGeom>
        </p:spPr>
        <p:txBody>
          <a:bodyPr vert="horz" wrap="square" lIns="96641" tIns="48321" rIns="96641" bIns="48321" numCol="1" anchor="b" anchorCtr="0" compatLnSpc="1">
            <a:prstTxWarp prst="textNoShape">
              <a:avLst/>
            </a:prstTxWarp>
          </a:bodyPr>
          <a:lstStyle>
            <a:lvl1pPr algn="r">
              <a:defRPr sz="1300">
                <a:cs typeface="Arial" panose="020B0604020202020204" pitchFamily="34" charset="0"/>
              </a:defRPr>
            </a:lvl1pPr>
          </a:lstStyle>
          <a:p>
            <a:fld id="{47D24323-C1F1-4FBF-BA43-DF69078F6232}" type="slidenum">
              <a:rPr lang="en-US"/>
              <a:pPr/>
              <a:t>‹#›</a:t>
            </a:fld>
            <a:endParaRPr lang="en-US"/>
          </a:p>
        </p:txBody>
      </p:sp>
    </p:spTree>
    <p:extLst>
      <p:ext uri="{BB962C8B-B14F-4D97-AF65-F5344CB8AC3E}">
        <p14:creationId xmlns:p14="http://schemas.microsoft.com/office/powerpoint/2010/main" xmlns="" val="1101962502"/>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798" indent="-285692" eaLnBrk="0" hangingPunct="0">
              <a:defRPr sz="2400">
                <a:solidFill>
                  <a:schemeClr val="tx1"/>
                </a:solidFill>
                <a:latin typeface="Times New Roman" panose="02020603050405020304" pitchFamily="18" charset="0"/>
                <a:ea typeface="MS PGothic" panose="020B0600070205080204" pitchFamily="34" charset="-128"/>
              </a:defRPr>
            </a:lvl2pPr>
            <a:lvl3pPr marL="1142766" indent="-228552" eaLnBrk="0" hangingPunct="0">
              <a:defRPr sz="2400">
                <a:solidFill>
                  <a:schemeClr val="tx1"/>
                </a:solidFill>
                <a:latin typeface="Times New Roman" panose="02020603050405020304" pitchFamily="18" charset="0"/>
                <a:ea typeface="MS PGothic" panose="020B0600070205080204" pitchFamily="34" charset="-128"/>
              </a:defRPr>
            </a:lvl3pPr>
            <a:lvl4pPr marL="1599872" indent="-228552" eaLnBrk="0" hangingPunct="0">
              <a:defRPr sz="2400">
                <a:solidFill>
                  <a:schemeClr val="tx1"/>
                </a:solidFill>
                <a:latin typeface="Times New Roman" panose="02020603050405020304" pitchFamily="18" charset="0"/>
                <a:ea typeface="MS PGothic" panose="020B0600070205080204" pitchFamily="34" charset="-128"/>
              </a:defRPr>
            </a:lvl4pPr>
            <a:lvl5pPr marL="2056978" indent="-228552" eaLnBrk="0" hangingPunct="0">
              <a:defRPr sz="2400">
                <a:solidFill>
                  <a:schemeClr val="tx1"/>
                </a:solidFill>
                <a:latin typeface="Times New Roman" panose="02020603050405020304" pitchFamily="18" charset="0"/>
                <a:ea typeface="MS PGothic" panose="020B0600070205080204" pitchFamily="34" charset="-128"/>
              </a:defRPr>
            </a:lvl5pPr>
            <a:lvl6pPr marL="2514085" indent="-228552"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192" indent="-228552"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8298" indent="-228552"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5404" indent="-228552"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9871DAD5-643B-4F77-9C64-1EC80B570E81}" type="slidenum">
              <a:rPr lang="en-US" sz="1300"/>
              <a:pPr eaLnBrk="1" hangingPunct="1"/>
              <a:t>1</a:t>
            </a:fld>
            <a:endParaRPr lang="en-US" sz="1300"/>
          </a:p>
        </p:txBody>
      </p:sp>
      <p:sp>
        <p:nvSpPr>
          <p:cNvPr id="5" name="Footer Placeholder 4"/>
          <p:cNvSpPr>
            <a:spLocks noGrp="1"/>
          </p:cNvSpPr>
          <p:nvPr>
            <p:ph type="ftr" sz="quarter" idx="4"/>
          </p:nvPr>
        </p:nvSpPr>
        <p:spPr/>
        <p:txBody>
          <a:bodyPr/>
          <a:lstStyle/>
          <a:p>
            <a:pPr>
              <a:defRPr/>
            </a:pPr>
            <a:r>
              <a:rPr lang="en-US" smtClean="0"/>
              <a:t>SECRET</a:t>
            </a:r>
            <a:endParaRPr lang="en-US"/>
          </a:p>
        </p:txBody>
      </p:sp>
      <p:sp>
        <p:nvSpPr>
          <p:cNvPr id="6" name="Header Placeholder 5"/>
          <p:cNvSpPr>
            <a:spLocks noGrp="1"/>
          </p:cNvSpPr>
          <p:nvPr>
            <p:ph type="hdr" sz="quarter"/>
          </p:nvPr>
        </p:nvSpPr>
        <p:spPr/>
        <p:txBody>
          <a:bodyPr/>
          <a:lstStyle/>
          <a:p>
            <a:pPr>
              <a:defRPr/>
            </a:pPr>
            <a:r>
              <a:rPr lang="en-US" smtClean="0"/>
              <a:t>SECRET</a:t>
            </a:r>
            <a:endParaRPr lang="en-US"/>
          </a:p>
        </p:txBody>
      </p:sp>
    </p:spTree>
    <p:extLst>
      <p:ext uri="{BB962C8B-B14F-4D97-AF65-F5344CB8AC3E}">
        <p14:creationId xmlns:p14="http://schemas.microsoft.com/office/powerpoint/2010/main" xmlns="" val="4267189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10</a:t>
            </a:fld>
            <a:endParaRPr lang="en-ZA" dirty="0"/>
          </a:p>
        </p:txBody>
      </p:sp>
    </p:spTree>
    <p:extLst>
      <p:ext uri="{BB962C8B-B14F-4D97-AF65-F5344CB8AC3E}">
        <p14:creationId xmlns:p14="http://schemas.microsoft.com/office/powerpoint/2010/main" xmlns="" val="1366123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11</a:t>
            </a:fld>
            <a:endParaRPr lang="en-ZA" dirty="0"/>
          </a:p>
        </p:txBody>
      </p:sp>
    </p:spTree>
    <p:extLst>
      <p:ext uri="{BB962C8B-B14F-4D97-AF65-F5344CB8AC3E}">
        <p14:creationId xmlns:p14="http://schemas.microsoft.com/office/powerpoint/2010/main" xmlns="" val="2910523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12</a:t>
            </a:fld>
            <a:endParaRPr lang="en-ZA" dirty="0"/>
          </a:p>
        </p:txBody>
      </p:sp>
    </p:spTree>
    <p:extLst>
      <p:ext uri="{BB962C8B-B14F-4D97-AF65-F5344CB8AC3E}">
        <p14:creationId xmlns:p14="http://schemas.microsoft.com/office/powerpoint/2010/main" xmlns="" val="3606678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13</a:t>
            </a:fld>
            <a:endParaRPr lang="en-ZA" dirty="0"/>
          </a:p>
        </p:txBody>
      </p:sp>
    </p:spTree>
    <p:extLst>
      <p:ext uri="{BB962C8B-B14F-4D97-AF65-F5344CB8AC3E}">
        <p14:creationId xmlns:p14="http://schemas.microsoft.com/office/powerpoint/2010/main" xmlns="" val="3203684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14</a:t>
            </a:fld>
            <a:endParaRPr lang="en-ZA" dirty="0"/>
          </a:p>
        </p:txBody>
      </p:sp>
    </p:spTree>
    <p:extLst>
      <p:ext uri="{BB962C8B-B14F-4D97-AF65-F5344CB8AC3E}">
        <p14:creationId xmlns:p14="http://schemas.microsoft.com/office/powerpoint/2010/main" xmlns="" val="2188491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15</a:t>
            </a:fld>
            <a:endParaRPr lang="en-ZA" dirty="0"/>
          </a:p>
        </p:txBody>
      </p:sp>
    </p:spTree>
    <p:extLst>
      <p:ext uri="{BB962C8B-B14F-4D97-AF65-F5344CB8AC3E}">
        <p14:creationId xmlns:p14="http://schemas.microsoft.com/office/powerpoint/2010/main" xmlns="" val="4036895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16</a:t>
            </a:fld>
            <a:endParaRPr lang="en-ZA" dirty="0"/>
          </a:p>
        </p:txBody>
      </p:sp>
    </p:spTree>
    <p:extLst>
      <p:ext uri="{BB962C8B-B14F-4D97-AF65-F5344CB8AC3E}">
        <p14:creationId xmlns:p14="http://schemas.microsoft.com/office/powerpoint/2010/main" xmlns="" val="3519726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17</a:t>
            </a:fld>
            <a:endParaRPr lang="en-ZA" dirty="0"/>
          </a:p>
        </p:txBody>
      </p:sp>
    </p:spTree>
    <p:extLst>
      <p:ext uri="{BB962C8B-B14F-4D97-AF65-F5344CB8AC3E}">
        <p14:creationId xmlns:p14="http://schemas.microsoft.com/office/powerpoint/2010/main" xmlns="" val="769060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18</a:t>
            </a:fld>
            <a:endParaRPr lang="en-ZA" dirty="0"/>
          </a:p>
        </p:txBody>
      </p:sp>
    </p:spTree>
    <p:extLst>
      <p:ext uri="{BB962C8B-B14F-4D97-AF65-F5344CB8AC3E}">
        <p14:creationId xmlns:p14="http://schemas.microsoft.com/office/powerpoint/2010/main" xmlns="" val="2046281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19</a:t>
            </a:fld>
            <a:endParaRPr lang="en-ZA" dirty="0"/>
          </a:p>
        </p:txBody>
      </p:sp>
    </p:spTree>
    <p:extLst>
      <p:ext uri="{BB962C8B-B14F-4D97-AF65-F5344CB8AC3E}">
        <p14:creationId xmlns:p14="http://schemas.microsoft.com/office/powerpoint/2010/main" xmlns="" val="3191398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2</a:t>
            </a:fld>
            <a:endParaRPr lang="en-ZA" dirty="0"/>
          </a:p>
        </p:txBody>
      </p:sp>
    </p:spTree>
    <p:extLst>
      <p:ext uri="{BB962C8B-B14F-4D97-AF65-F5344CB8AC3E}">
        <p14:creationId xmlns:p14="http://schemas.microsoft.com/office/powerpoint/2010/main" xmlns="" val="897584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20</a:t>
            </a:fld>
            <a:endParaRPr lang="en-ZA" dirty="0"/>
          </a:p>
        </p:txBody>
      </p:sp>
    </p:spTree>
    <p:extLst>
      <p:ext uri="{BB962C8B-B14F-4D97-AF65-F5344CB8AC3E}">
        <p14:creationId xmlns:p14="http://schemas.microsoft.com/office/powerpoint/2010/main" xmlns="" val="4223452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21</a:t>
            </a:fld>
            <a:endParaRPr lang="en-ZA" dirty="0"/>
          </a:p>
        </p:txBody>
      </p:sp>
    </p:spTree>
    <p:extLst>
      <p:ext uri="{BB962C8B-B14F-4D97-AF65-F5344CB8AC3E}">
        <p14:creationId xmlns:p14="http://schemas.microsoft.com/office/powerpoint/2010/main" xmlns="" val="367413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22</a:t>
            </a:fld>
            <a:endParaRPr lang="en-ZA" dirty="0"/>
          </a:p>
        </p:txBody>
      </p:sp>
    </p:spTree>
    <p:extLst>
      <p:ext uri="{BB962C8B-B14F-4D97-AF65-F5344CB8AC3E}">
        <p14:creationId xmlns:p14="http://schemas.microsoft.com/office/powerpoint/2010/main" xmlns="" val="562846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23</a:t>
            </a:fld>
            <a:endParaRPr lang="en-ZA" dirty="0"/>
          </a:p>
        </p:txBody>
      </p:sp>
    </p:spTree>
    <p:extLst>
      <p:ext uri="{BB962C8B-B14F-4D97-AF65-F5344CB8AC3E}">
        <p14:creationId xmlns:p14="http://schemas.microsoft.com/office/powerpoint/2010/main" xmlns="" val="178201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24</a:t>
            </a:fld>
            <a:endParaRPr lang="en-ZA" dirty="0"/>
          </a:p>
        </p:txBody>
      </p:sp>
    </p:spTree>
    <p:extLst>
      <p:ext uri="{BB962C8B-B14F-4D97-AF65-F5344CB8AC3E}">
        <p14:creationId xmlns:p14="http://schemas.microsoft.com/office/powerpoint/2010/main" xmlns="" val="3260243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25</a:t>
            </a:fld>
            <a:endParaRPr lang="en-ZA" dirty="0"/>
          </a:p>
        </p:txBody>
      </p:sp>
    </p:spTree>
    <p:extLst>
      <p:ext uri="{BB962C8B-B14F-4D97-AF65-F5344CB8AC3E}">
        <p14:creationId xmlns:p14="http://schemas.microsoft.com/office/powerpoint/2010/main" xmlns="" val="3105817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26</a:t>
            </a:fld>
            <a:endParaRPr lang="en-ZA" dirty="0"/>
          </a:p>
        </p:txBody>
      </p:sp>
    </p:spTree>
    <p:extLst>
      <p:ext uri="{BB962C8B-B14F-4D97-AF65-F5344CB8AC3E}">
        <p14:creationId xmlns:p14="http://schemas.microsoft.com/office/powerpoint/2010/main" xmlns="" val="25944871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27</a:t>
            </a:fld>
            <a:endParaRPr lang="en-ZA" dirty="0"/>
          </a:p>
        </p:txBody>
      </p:sp>
    </p:spTree>
    <p:extLst>
      <p:ext uri="{BB962C8B-B14F-4D97-AF65-F5344CB8AC3E}">
        <p14:creationId xmlns:p14="http://schemas.microsoft.com/office/powerpoint/2010/main" xmlns="" val="20748437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28</a:t>
            </a:fld>
            <a:endParaRPr lang="en-ZA" dirty="0"/>
          </a:p>
        </p:txBody>
      </p:sp>
    </p:spTree>
    <p:extLst>
      <p:ext uri="{BB962C8B-B14F-4D97-AF65-F5344CB8AC3E}">
        <p14:creationId xmlns:p14="http://schemas.microsoft.com/office/powerpoint/2010/main" xmlns="" val="1613748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3</a:t>
            </a:fld>
            <a:endParaRPr lang="en-ZA" dirty="0"/>
          </a:p>
        </p:txBody>
      </p:sp>
    </p:spTree>
    <p:extLst>
      <p:ext uri="{BB962C8B-B14F-4D97-AF65-F5344CB8AC3E}">
        <p14:creationId xmlns:p14="http://schemas.microsoft.com/office/powerpoint/2010/main" xmlns="" val="184268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4</a:t>
            </a:fld>
            <a:endParaRPr lang="en-ZA" dirty="0"/>
          </a:p>
        </p:txBody>
      </p:sp>
    </p:spTree>
    <p:extLst>
      <p:ext uri="{BB962C8B-B14F-4D97-AF65-F5344CB8AC3E}">
        <p14:creationId xmlns:p14="http://schemas.microsoft.com/office/powerpoint/2010/main" xmlns="" val="3990761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5</a:t>
            </a:fld>
            <a:endParaRPr lang="en-ZA" dirty="0"/>
          </a:p>
        </p:txBody>
      </p:sp>
    </p:spTree>
    <p:extLst>
      <p:ext uri="{BB962C8B-B14F-4D97-AF65-F5344CB8AC3E}">
        <p14:creationId xmlns:p14="http://schemas.microsoft.com/office/powerpoint/2010/main" xmlns="" val="4113186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6</a:t>
            </a:fld>
            <a:endParaRPr lang="en-ZA" dirty="0"/>
          </a:p>
        </p:txBody>
      </p:sp>
    </p:spTree>
    <p:extLst>
      <p:ext uri="{BB962C8B-B14F-4D97-AF65-F5344CB8AC3E}">
        <p14:creationId xmlns:p14="http://schemas.microsoft.com/office/powerpoint/2010/main" xmlns="" val="1569573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7</a:t>
            </a:fld>
            <a:endParaRPr lang="en-ZA" dirty="0"/>
          </a:p>
        </p:txBody>
      </p:sp>
    </p:spTree>
    <p:extLst>
      <p:ext uri="{BB962C8B-B14F-4D97-AF65-F5344CB8AC3E}">
        <p14:creationId xmlns:p14="http://schemas.microsoft.com/office/powerpoint/2010/main" xmlns="" val="232695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8</a:t>
            </a:fld>
            <a:endParaRPr lang="en-ZA" dirty="0"/>
          </a:p>
        </p:txBody>
      </p:sp>
    </p:spTree>
    <p:extLst>
      <p:ext uri="{BB962C8B-B14F-4D97-AF65-F5344CB8AC3E}">
        <p14:creationId xmlns:p14="http://schemas.microsoft.com/office/powerpoint/2010/main" xmlns="" val="2170539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9</a:t>
            </a:fld>
            <a:endParaRPr lang="en-ZA" dirty="0"/>
          </a:p>
        </p:txBody>
      </p:sp>
    </p:spTree>
    <p:extLst>
      <p:ext uri="{BB962C8B-B14F-4D97-AF65-F5344CB8AC3E}">
        <p14:creationId xmlns:p14="http://schemas.microsoft.com/office/powerpoint/2010/main" xmlns="" val="4091417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SECRET</a:t>
            </a:r>
            <a:endParaRPr lang="en-US"/>
          </a:p>
        </p:txBody>
      </p:sp>
      <p:sp>
        <p:nvSpPr>
          <p:cNvPr id="6" name="Rectangle 6"/>
          <p:cNvSpPr>
            <a:spLocks noGrp="1" noChangeArrowheads="1"/>
          </p:cNvSpPr>
          <p:nvPr>
            <p:ph type="sldNum" sz="quarter" idx="12"/>
          </p:nvPr>
        </p:nvSpPr>
        <p:spPr>
          <a:ln/>
        </p:spPr>
        <p:txBody>
          <a:bodyPr/>
          <a:lstStyle>
            <a:lvl1pPr>
              <a:defRPr/>
            </a:lvl1pPr>
          </a:lstStyle>
          <a:p>
            <a:fld id="{2A63FD81-98C9-4A4E-8602-DFC85C89EA0B}" type="slidenum">
              <a:rPr lang="en-US"/>
              <a:pPr/>
              <a:t>‹#›</a:t>
            </a:fld>
            <a:endParaRPr lang="en-US"/>
          </a:p>
        </p:txBody>
      </p:sp>
    </p:spTree>
    <p:extLst>
      <p:ext uri="{BB962C8B-B14F-4D97-AF65-F5344CB8AC3E}">
        <p14:creationId xmlns:p14="http://schemas.microsoft.com/office/powerpoint/2010/main" xmlns="" val="237994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SECRET</a:t>
            </a:r>
            <a:endParaRPr lang="en-US"/>
          </a:p>
        </p:txBody>
      </p:sp>
      <p:sp>
        <p:nvSpPr>
          <p:cNvPr id="6" name="Rectangle 6"/>
          <p:cNvSpPr>
            <a:spLocks noGrp="1" noChangeArrowheads="1"/>
          </p:cNvSpPr>
          <p:nvPr>
            <p:ph type="sldNum" sz="quarter" idx="12"/>
          </p:nvPr>
        </p:nvSpPr>
        <p:spPr>
          <a:ln/>
        </p:spPr>
        <p:txBody>
          <a:bodyPr/>
          <a:lstStyle>
            <a:lvl1pPr>
              <a:defRPr/>
            </a:lvl1pPr>
          </a:lstStyle>
          <a:p>
            <a:fld id="{82DD559F-5C2B-4A88-A044-01545B38929E}" type="slidenum">
              <a:rPr lang="en-US"/>
              <a:pPr/>
              <a:t>‹#›</a:t>
            </a:fld>
            <a:endParaRPr lang="en-US"/>
          </a:p>
        </p:txBody>
      </p:sp>
    </p:spTree>
    <p:extLst>
      <p:ext uri="{BB962C8B-B14F-4D97-AF65-F5344CB8AC3E}">
        <p14:creationId xmlns:p14="http://schemas.microsoft.com/office/powerpoint/2010/main" xmlns="" val="295955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SECRET</a:t>
            </a:r>
            <a:endParaRPr lang="en-US"/>
          </a:p>
        </p:txBody>
      </p:sp>
      <p:sp>
        <p:nvSpPr>
          <p:cNvPr id="6" name="Rectangle 6"/>
          <p:cNvSpPr>
            <a:spLocks noGrp="1" noChangeArrowheads="1"/>
          </p:cNvSpPr>
          <p:nvPr>
            <p:ph type="sldNum" sz="quarter" idx="12"/>
          </p:nvPr>
        </p:nvSpPr>
        <p:spPr>
          <a:ln/>
        </p:spPr>
        <p:txBody>
          <a:bodyPr/>
          <a:lstStyle>
            <a:lvl1pPr>
              <a:defRPr/>
            </a:lvl1pPr>
          </a:lstStyle>
          <a:p>
            <a:fld id="{4A15C70D-206A-40EE-A983-0DA55A7B4AA8}" type="slidenum">
              <a:rPr lang="en-US"/>
              <a:pPr/>
              <a:t>‹#›</a:t>
            </a:fld>
            <a:endParaRPr lang="en-US"/>
          </a:p>
        </p:txBody>
      </p:sp>
    </p:spTree>
    <p:extLst>
      <p:ext uri="{BB962C8B-B14F-4D97-AF65-F5344CB8AC3E}">
        <p14:creationId xmlns:p14="http://schemas.microsoft.com/office/powerpoint/2010/main" xmlns="" val="1781823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SECRET</a:t>
            </a:r>
            <a:endParaRPr lang="en-US"/>
          </a:p>
        </p:txBody>
      </p:sp>
      <p:sp>
        <p:nvSpPr>
          <p:cNvPr id="6" name="Rectangle 6"/>
          <p:cNvSpPr>
            <a:spLocks noGrp="1" noChangeArrowheads="1"/>
          </p:cNvSpPr>
          <p:nvPr>
            <p:ph type="sldNum" sz="quarter" idx="12"/>
          </p:nvPr>
        </p:nvSpPr>
        <p:spPr>
          <a:ln/>
        </p:spPr>
        <p:txBody>
          <a:bodyPr/>
          <a:lstStyle>
            <a:lvl1pPr>
              <a:defRPr/>
            </a:lvl1pPr>
          </a:lstStyle>
          <a:p>
            <a:fld id="{8738F40B-CDAE-43B1-B14D-85FE9ADF513D}" type="slidenum">
              <a:rPr lang="en-US"/>
              <a:pPr/>
              <a:t>‹#›</a:t>
            </a:fld>
            <a:endParaRPr lang="en-US"/>
          </a:p>
        </p:txBody>
      </p:sp>
    </p:spTree>
    <p:extLst>
      <p:ext uri="{BB962C8B-B14F-4D97-AF65-F5344CB8AC3E}">
        <p14:creationId xmlns:p14="http://schemas.microsoft.com/office/powerpoint/2010/main" xmlns="" val="258975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SECRET</a:t>
            </a:r>
            <a:endParaRPr lang="en-US"/>
          </a:p>
        </p:txBody>
      </p:sp>
      <p:sp>
        <p:nvSpPr>
          <p:cNvPr id="6" name="Rectangle 6"/>
          <p:cNvSpPr>
            <a:spLocks noGrp="1" noChangeArrowheads="1"/>
          </p:cNvSpPr>
          <p:nvPr>
            <p:ph type="sldNum" sz="quarter" idx="12"/>
          </p:nvPr>
        </p:nvSpPr>
        <p:spPr>
          <a:ln/>
        </p:spPr>
        <p:txBody>
          <a:bodyPr/>
          <a:lstStyle>
            <a:lvl1pPr>
              <a:defRPr/>
            </a:lvl1pPr>
          </a:lstStyle>
          <a:p>
            <a:fld id="{18FA539E-72BC-4F74-BB83-9BDEAADF0C5A}" type="slidenum">
              <a:rPr lang="en-US"/>
              <a:pPr/>
              <a:t>‹#›</a:t>
            </a:fld>
            <a:endParaRPr lang="en-US"/>
          </a:p>
        </p:txBody>
      </p:sp>
    </p:spTree>
    <p:extLst>
      <p:ext uri="{BB962C8B-B14F-4D97-AF65-F5344CB8AC3E}">
        <p14:creationId xmlns:p14="http://schemas.microsoft.com/office/powerpoint/2010/main" xmlns="" val="201617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SECRET</a:t>
            </a:r>
            <a:endParaRPr lang="en-US"/>
          </a:p>
        </p:txBody>
      </p:sp>
      <p:sp>
        <p:nvSpPr>
          <p:cNvPr id="6" name="Rectangle 6"/>
          <p:cNvSpPr>
            <a:spLocks noGrp="1" noChangeArrowheads="1"/>
          </p:cNvSpPr>
          <p:nvPr>
            <p:ph type="sldNum" sz="quarter" idx="12"/>
          </p:nvPr>
        </p:nvSpPr>
        <p:spPr>
          <a:ln/>
        </p:spPr>
        <p:txBody>
          <a:bodyPr/>
          <a:lstStyle>
            <a:lvl1pPr>
              <a:defRPr/>
            </a:lvl1pPr>
          </a:lstStyle>
          <a:p>
            <a:fld id="{09E72B39-5706-4B40-BC2B-BE33F2D655D5}" type="slidenum">
              <a:rPr lang="en-US"/>
              <a:pPr/>
              <a:t>‹#›</a:t>
            </a:fld>
            <a:endParaRPr lang="en-US"/>
          </a:p>
        </p:txBody>
      </p:sp>
    </p:spTree>
    <p:extLst>
      <p:ext uri="{BB962C8B-B14F-4D97-AF65-F5344CB8AC3E}">
        <p14:creationId xmlns:p14="http://schemas.microsoft.com/office/powerpoint/2010/main" xmlns="" val="1655471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SECRET</a:t>
            </a:r>
            <a:endParaRPr lang="en-US"/>
          </a:p>
        </p:txBody>
      </p:sp>
      <p:sp>
        <p:nvSpPr>
          <p:cNvPr id="7" name="Rectangle 6"/>
          <p:cNvSpPr>
            <a:spLocks noGrp="1" noChangeArrowheads="1"/>
          </p:cNvSpPr>
          <p:nvPr>
            <p:ph type="sldNum" sz="quarter" idx="12"/>
          </p:nvPr>
        </p:nvSpPr>
        <p:spPr>
          <a:ln/>
        </p:spPr>
        <p:txBody>
          <a:bodyPr/>
          <a:lstStyle>
            <a:lvl1pPr>
              <a:defRPr/>
            </a:lvl1pPr>
          </a:lstStyle>
          <a:p>
            <a:fld id="{E6FBD5DA-922C-426C-8B9D-6CC90D4028BA}" type="slidenum">
              <a:rPr lang="en-US"/>
              <a:pPr/>
              <a:t>‹#›</a:t>
            </a:fld>
            <a:endParaRPr lang="en-US"/>
          </a:p>
        </p:txBody>
      </p:sp>
    </p:spTree>
    <p:extLst>
      <p:ext uri="{BB962C8B-B14F-4D97-AF65-F5344CB8AC3E}">
        <p14:creationId xmlns:p14="http://schemas.microsoft.com/office/powerpoint/2010/main" xmlns="" val="3681867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SECRET</a:t>
            </a:r>
            <a:endParaRPr lang="en-US"/>
          </a:p>
        </p:txBody>
      </p:sp>
      <p:sp>
        <p:nvSpPr>
          <p:cNvPr id="9" name="Rectangle 6"/>
          <p:cNvSpPr>
            <a:spLocks noGrp="1" noChangeArrowheads="1"/>
          </p:cNvSpPr>
          <p:nvPr>
            <p:ph type="sldNum" sz="quarter" idx="12"/>
          </p:nvPr>
        </p:nvSpPr>
        <p:spPr>
          <a:ln/>
        </p:spPr>
        <p:txBody>
          <a:bodyPr/>
          <a:lstStyle>
            <a:lvl1pPr>
              <a:defRPr/>
            </a:lvl1pPr>
          </a:lstStyle>
          <a:p>
            <a:fld id="{44DD8D74-86AE-4EEB-B686-873F37AB3FE4}" type="slidenum">
              <a:rPr lang="en-US"/>
              <a:pPr/>
              <a:t>‹#›</a:t>
            </a:fld>
            <a:endParaRPr lang="en-US"/>
          </a:p>
        </p:txBody>
      </p:sp>
    </p:spTree>
    <p:extLst>
      <p:ext uri="{BB962C8B-B14F-4D97-AF65-F5344CB8AC3E}">
        <p14:creationId xmlns:p14="http://schemas.microsoft.com/office/powerpoint/2010/main" xmlns="" val="3339423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SECRET</a:t>
            </a:r>
            <a:endParaRPr lang="en-US"/>
          </a:p>
        </p:txBody>
      </p:sp>
      <p:sp>
        <p:nvSpPr>
          <p:cNvPr id="5" name="Rectangle 6"/>
          <p:cNvSpPr>
            <a:spLocks noGrp="1" noChangeArrowheads="1"/>
          </p:cNvSpPr>
          <p:nvPr>
            <p:ph type="sldNum" sz="quarter" idx="12"/>
          </p:nvPr>
        </p:nvSpPr>
        <p:spPr>
          <a:ln/>
        </p:spPr>
        <p:txBody>
          <a:bodyPr/>
          <a:lstStyle>
            <a:lvl1pPr>
              <a:defRPr/>
            </a:lvl1pPr>
          </a:lstStyle>
          <a:p>
            <a:fld id="{5B5E39FB-003E-4D02-8C51-6F3FF93AC583}" type="slidenum">
              <a:rPr lang="en-US"/>
              <a:pPr/>
              <a:t>‹#›</a:t>
            </a:fld>
            <a:endParaRPr lang="en-US"/>
          </a:p>
        </p:txBody>
      </p:sp>
    </p:spTree>
    <p:extLst>
      <p:ext uri="{BB962C8B-B14F-4D97-AF65-F5344CB8AC3E}">
        <p14:creationId xmlns:p14="http://schemas.microsoft.com/office/powerpoint/2010/main" xmlns="" val="4079048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SECRET</a:t>
            </a:r>
            <a:endParaRPr lang="en-US"/>
          </a:p>
        </p:txBody>
      </p:sp>
      <p:sp>
        <p:nvSpPr>
          <p:cNvPr id="4" name="Rectangle 6"/>
          <p:cNvSpPr>
            <a:spLocks noGrp="1" noChangeArrowheads="1"/>
          </p:cNvSpPr>
          <p:nvPr>
            <p:ph type="sldNum" sz="quarter" idx="12"/>
          </p:nvPr>
        </p:nvSpPr>
        <p:spPr>
          <a:ln/>
        </p:spPr>
        <p:txBody>
          <a:bodyPr/>
          <a:lstStyle>
            <a:lvl1pPr>
              <a:defRPr/>
            </a:lvl1pPr>
          </a:lstStyle>
          <a:p>
            <a:fld id="{3B5DD573-85CF-4260-B250-661359F58450}" type="slidenum">
              <a:rPr lang="en-US"/>
              <a:pPr/>
              <a:t>‹#›</a:t>
            </a:fld>
            <a:endParaRPr lang="en-US"/>
          </a:p>
        </p:txBody>
      </p:sp>
    </p:spTree>
    <p:extLst>
      <p:ext uri="{BB962C8B-B14F-4D97-AF65-F5344CB8AC3E}">
        <p14:creationId xmlns:p14="http://schemas.microsoft.com/office/powerpoint/2010/main" xmlns="" val="1406645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SECRET</a:t>
            </a:r>
            <a:endParaRPr lang="en-US"/>
          </a:p>
        </p:txBody>
      </p:sp>
      <p:sp>
        <p:nvSpPr>
          <p:cNvPr id="7" name="Rectangle 6"/>
          <p:cNvSpPr>
            <a:spLocks noGrp="1" noChangeArrowheads="1"/>
          </p:cNvSpPr>
          <p:nvPr>
            <p:ph type="sldNum" sz="quarter" idx="12"/>
          </p:nvPr>
        </p:nvSpPr>
        <p:spPr>
          <a:ln/>
        </p:spPr>
        <p:txBody>
          <a:bodyPr/>
          <a:lstStyle>
            <a:lvl1pPr>
              <a:defRPr/>
            </a:lvl1pPr>
          </a:lstStyle>
          <a:p>
            <a:fld id="{BD26D481-89DE-4B07-973D-4285544F16C1}" type="slidenum">
              <a:rPr lang="en-US"/>
              <a:pPr/>
              <a:t>‹#›</a:t>
            </a:fld>
            <a:endParaRPr lang="en-US"/>
          </a:p>
        </p:txBody>
      </p:sp>
    </p:spTree>
    <p:extLst>
      <p:ext uri="{BB962C8B-B14F-4D97-AF65-F5344CB8AC3E}">
        <p14:creationId xmlns:p14="http://schemas.microsoft.com/office/powerpoint/2010/main" xmlns="" val="4145562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SECRET</a:t>
            </a:r>
            <a:endParaRPr lang="en-US"/>
          </a:p>
        </p:txBody>
      </p:sp>
      <p:sp>
        <p:nvSpPr>
          <p:cNvPr id="7" name="Rectangle 6"/>
          <p:cNvSpPr>
            <a:spLocks noGrp="1" noChangeArrowheads="1"/>
          </p:cNvSpPr>
          <p:nvPr>
            <p:ph type="sldNum" sz="quarter" idx="12"/>
          </p:nvPr>
        </p:nvSpPr>
        <p:spPr>
          <a:ln/>
        </p:spPr>
        <p:txBody>
          <a:bodyPr/>
          <a:lstStyle>
            <a:lvl1pPr>
              <a:defRPr/>
            </a:lvl1pPr>
          </a:lstStyle>
          <a:p>
            <a:fld id="{1F706D65-999E-4C35-B5B7-44D8BAAB4D58}" type="slidenum">
              <a:rPr lang="en-US"/>
              <a:pPr/>
              <a:t>‹#›</a:t>
            </a:fld>
            <a:endParaRPr lang="en-US"/>
          </a:p>
        </p:txBody>
      </p:sp>
    </p:spTree>
    <p:extLst>
      <p:ext uri="{BB962C8B-B14F-4D97-AF65-F5344CB8AC3E}">
        <p14:creationId xmlns:p14="http://schemas.microsoft.com/office/powerpoint/2010/main" xmlns="" val="13088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mn-cs"/>
              </a:defRPr>
            </a:lvl1pPr>
          </a:lstStyle>
          <a:p>
            <a:pPr>
              <a:defRPr/>
            </a:pPr>
            <a:r>
              <a:rPr lang="en-US" smtClean="0"/>
              <a:t>SECRET</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Arial" panose="020B0604020202020204" pitchFamily="34" charset="0"/>
              </a:defRPr>
            </a:lvl1pPr>
          </a:lstStyle>
          <a:p>
            <a:fld id="{9DE905AC-4EC4-4161-B6D2-39591D5C83C9}" type="slidenum">
              <a:rPr lang="en-US"/>
              <a:pPr/>
              <a:t>‹#›</a:t>
            </a:fld>
            <a:endParaRPr lang="en-US"/>
          </a:p>
        </p:txBody>
      </p:sp>
      <p:pic>
        <p:nvPicPr>
          <p:cNvPr id="1031" name="Picture 4"/>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6781800" y="5802313"/>
            <a:ext cx="2286000" cy="979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09600" y="1700808"/>
            <a:ext cx="8382000" cy="2261592"/>
          </a:xfrm>
        </p:spPr>
        <p:txBody>
          <a:bodyPr>
            <a:normAutofit fontScale="90000"/>
          </a:bodyPr>
          <a:lstStyle/>
          <a:p>
            <a:pPr eaLnBrk="1" hangingPunct="1">
              <a:defRPr/>
            </a:pP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endParaRPr lang="en-US" sz="2300" dirty="0" smtClean="0"/>
          </a:p>
        </p:txBody>
      </p:sp>
      <p:sp>
        <p:nvSpPr>
          <p:cNvPr id="9219" name="Subtitle 6"/>
          <p:cNvSpPr>
            <a:spLocks noGrp="1"/>
          </p:cNvSpPr>
          <p:nvPr>
            <p:ph type="subTitle" idx="1"/>
          </p:nvPr>
        </p:nvSpPr>
        <p:spPr>
          <a:xfrm>
            <a:off x="107504" y="260647"/>
            <a:ext cx="8712646" cy="720081"/>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800" b="1" dirty="0" smtClean="0">
                <a:latin typeface="Arial" panose="020B0604020202020204" pitchFamily="34" charset="0"/>
                <a:ea typeface="Tahoma" panose="020B0604030504040204" pitchFamily="34" charset="0"/>
                <a:cs typeface="Arial" panose="020B0604020202020204" pitchFamily="34" charset="0"/>
              </a:rPr>
              <a:t>DEPARTMENT OF TRANSPORT </a:t>
            </a:r>
          </a:p>
          <a:p>
            <a:pPr eaLnBrk="1" hangingPunct="1">
              <a:defRPr/>
            </a:pPr>
            <a:endParaRPr lang="en-US" sz="2800" b="1" dirty="0" smtClean="0">
              <a:solidFill>
                <a:srgbClr val="FF0000"/>
              </a:solidFill>
              <a:latin typeface="Arial" panose="020B0604020202020204" pitchFamily="34" charset="0"/>
              <a:ea typeface="Tahoma" panose="020B0604030504040204" pitchFamily="34" charset="0"/>
              <a:cs typeface="Arial" panose="020B0604020202020204" pitchFamily="34" charset="0"/>
            </a:endParaRPr>
          </a:p>
          <a:p>
            <a:pPr eaLnBrk="1" hangingPunct="1">
              <a:defRPr/>
            </a:pPr>
            <a:endParaRPr lang="en-US" sz="2800" b="1" dirty="0">
              <a:solidFill>
                <a:srgbClr val="FF0000"/>
              </a:solidFill>
              <a:latin typeface="Arial" panose="020B0604020202020204" pitchFamily="34" charset="0"/>
              <a:ea typeface="Tahoma" panose="020B0604030504040204" pitchFamily="34" charset="0"/>
              <a:cs typeface="Arial" panose="020B0604020202020204" pitchFamily="34" charset="0"/>
            </a:endParaRPr>
          </a:p>
          <a:p>
            <a:pPr eaLnBrk="1" hangingPunct="1">
              <a:defRPr/>
            </a:pPr>
            <a:r>
              <a:rPr lang="en-US" altLang="en-US" sz="2800" b="1" dirty="0" smtClean="0">
                <a:solidFill>
                  <a:srgbClr val="4F271C">
                    <a:shade val="30000"/>
                    <a:satMod val="150000"/>
                  </a:srgbClr>
                </a:solidFill>
                <a:latin typeface="Arial" panose="020B0604020202020204" pitchFamily="34" charset="0"/>
                <a:cs typeface="Arial" panose="020B0604020202020204" pitchFamily="34" charset="0"/>
              </a:rPr>
              <a:t>ROAD ACCIDENT BENEFIT SCHEME (B17-B 2017)</a:t>
            </a:r>
            <a:endParaRPr lang="en-US" sz="2800" b="1" dirty="0" smtClean="0">
              <a:solidFill>
                <a:srgbClr val="FF0000"/>
              </a:solidFill>
              <a:latin typeface="Arial" panose="020B0604020202020204" pitchFamily="34" charset="0"/>
              <a:ea typeface="MS PGothic" charset="0"/>
              <a:cs typeface="Arial" panose="020B0604020202020204" pitchFamily="34" charset="0"/>
            </a:endParaRPr>
          </a:p>
          <a:p>
            <a:pPr eaLnBrk="1" hangingPunct="1">
              <a:defRPr/>
            </a:pPr>
            <a:endParaRPr lang="en-US" sz="2800" b="1" dirty="0">
              <a:latin typeface="Arial Black"/>
              <a:ea typeface="MS PGothic" charset="0"/>
              <a:cs typeface="Arial Black"/>
            </a:endParaRPr>
          </a:p>
        </p:txBody>
      </p:sp>
      <p:sp>
        <p:nvSpPr>
          <p:cNvPr id="3081" name="TextBox 2"/>
          <p:cNvSpPr txBox="1">
            <a:spLocks noChangeArrowheads="1"/>
          </p:cNvSpPr>
          <p:nvPr/>
        </p:nvSpPr>
        <p:spPr bwMode="auto">
          <a:xfrm>
            <a:off x="8820150" y="4525963"/>
            <a:ext cx="1857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pic>
        <p:nvPicPr>
          <p:cNvPr id="9"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752" y="2852936"/>
            <a:ext cx="9036495" cy="38807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A63FD81-98C9-4A4E-8602-DFC85C89EA0B}" type="slidenum">
              <a:rPr lang="en-US" smtClean="0"/>
              <a:pPr/>
              <a:t>1</a:t>
            </a:fld>
            <a:endParaRPr lang="en-US"/>
          </a:p>
        </p:txBody>
      </p:sp>
      <p:sp>
        <p:nvSpPr>
          <p:cNvPr id="3" name="Footer Placeholder 2"/>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772400" cy="576064"/>
          </a:xfrm>
        </p:spPr>
        <p:txBody>
          <a:bodyPr>
            <a:normAutofit fontScale="90000"/>
          </a:bodyPr>
          <a:lstStyle/>
          <a:p>
            <a:pPr algn="l"/>
            <a:r>
              <a:rPr lang="en-US" altLang="en-US" b="1" dirty="0" smtClean="0">
                <a:solidFill>
                  <a:schemeClr val="tx2">
                    <a:satMod val="130000"/>
                  </a:schemeClr>
                </a:solidFill>
                <a:latin typeface="Arial" panose="020B0604020202020204" pitchFamily="34" charset="0"/>
                <a:cs typeface="Arial" panose="020B0604020202020204" pitchFamily="34" charset="0"/>
              </a:rPr>
              <a:t>BACKGROUND </a:t>
            </a:r>
            <a:r>
              <a:rPr lang="en-US" altLang="en-US" b="1" dirty="0" err="1" smtClean="0">
                <a:solidFill>
                  <a:schemeClr val="tx2">
                    <a:satMod val="130000"/>
                  </a:schemeClr>
                </a:solidFill>
                <a:latin typeface="Arial" panose="020B0604020202020204" pitchFamily="34" charset="0"/>
                <a:cs typeface="Arial" panose="020B0604020202020204" pitchFamily="34" charset="0"/>
              </a:rPr>
              <a:t>cont</a:t>
            </a:r>
            <a:r>
              <a:rPr lang="en-US" altLang="en-US" b="1" dirty="0" smtClean="0">
                <a:solidFill>
                  <a:schemeClr val="tx2">
                    <a:satMod val="130000"/>
                  </a:schemeClr>
                </a:solidFill>
                <a:latin typeface="Arial" panose="020B0604020202020204" pitchFamily="34" charset="0"/>
                <a:cs typeface="Arial" panose="020B0604020202020204" pitchFamily="34" charset="0"/>
              </a:rPr>
              <a:t>’</a:t>
            </a:r>
            <a:r>
              <a:rPr lang="en-ZA" b="1" dirty="0" smtClean="0">
                <a:latin typeface="Arial" panose="020B0604020202020204" pitchFamily="34" charset="0"/>
                <a:cs typeface="Arial" panose="020B0604020202020204" pitchFamily="34" charset="0"/>
              </a:rPr>
              <a:t> </a:t>
            </a:r>
            <a:endParaRPr lang="en-ZA" b="1" dirty="0">
              <a:solidFill>
                <a:schemeClr val="tx1"/>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323528" y="1052736"/>
            <a:ext cx="8134672" cy="5043264"/>
          </a:xfrm>
        </p:spPr>
        <p:txBody>
          <a:bodyPr>
            <a:normAutofit fontScale="85000" lnSpcReduction="20000"/>
          </a:bodyPr>
          <a:lstStyle/>
          <a:p>
            <a:pPr marL="0" indent="0">
              <a:buNone/>
            </a:pPr>
            <a:endParaRPr lang="en-ZA" sz="2000" dirty="0" smtClean="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GB" sz="3500" dirty="0" smtClean="0">
                <a:latin typeface="Arial" panose="020B0604020202020204" pitchFamily="34" charset="0"/>
                <a:cs typeface="Arial" panose="020B0604020202020204" pitchFamily="34" charset="0"/>
              </a:rPr>
              <a:t>Cabinet </a:t>
            </a:r>
            <a:r>
              <a:rPr lang="en-GB" sz="3500" dirty="0">
                <a:latin typeface="Arial" panose="020B0604020202020204" pitchFamily="34" charset="0"/>
                <a:cs typeface="Arial" panose="020B0604020202020204" pitchFamily="34" charset="0"/>
              </a:rPr>
              <a:t>subsequently adopted a Policy for the Road Accident Benefit Scheme Policy (Policy) which was published for general information in 2011. The Policy is aimed at providing a scheme of structured and defined benefits to those seriously affected by road accidents in accordance with social insurance principles, and not liability insurance principles as embodied in the existing compensation system.</a:t>
            </a:r>
            <a:endParaRPr lang="en-ZA" sz="3500" dirty="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GB" sz="3500" dirty="0" smtClean="0">
                <a:latin typeface="Arial" panose="020B0604020202020204" pitchFamily="34" charset="0"/>
                <a:cs typeface="Arial" panose="020B0604020202020204" pitchFamily="34" charset="0"/>
              </a:rPr>
              <a:t>The </a:t>
            </a:r>
            <a:r>
              <a:rPr lang="en-GB" sz="3500" dirty="0">
                <a:latin typeface="Arial" panose="020B0604020202020204" pitchFamily="34" charset="0"/>
                <a:cs typeface="Arial" panose="020B0604020202020204" pitchFamily="34" charset="0"/>
              </a:rPr>
              <a:t>Road Accident Benefits Scheme Bill (RABS Bill) gives effect to </a:t>
            </a:r>
            <a:r>
              <a:rPr lang="en-GB" sz="3500" dirty="0" smtClean="0">
                <a:latin typeface="Arial" panose="020B0604020202020204" pitchFamily="34" charset="0"/>
                <a:cs typeface="Arial" panose="020B0604020202020204" pitchFamily="34" charset="0"/>
              </a:rPr>
              <a:t>the Policy.</a:t>
            </a:r>
            <a:endParaRPr lang="en-ZA" sz="35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fld id="{2A63FD81-98C9-4A4E-8602-DFC85C89EA0B}" type="slidenum">
              <a:rPr lang="en-US" smtClean="0"/>
              <a:pPr/>
              <a:t>10</a:t>
            </a:fld>
            <a:endParaRPr lang="en-US"/>
          </a:p>
        </p:txBody>
      </p:sp>
    </p:spTree>
    <p:extLst>
      <p:ext uri="{BB962C8B-B14F-4D97-AF65-F5344CB8AC3E}">
        <p14:creationId xmlns:p14="http://schemas.microsoft.com/office/powerpoint/2010/main" xmlns="" val="2836723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069" y="-13947"/>
            <a:ext cx="7772400" cy="914283"/>
          </a:xfrm>
        </p:spPr>
        <p:txBody>
          <a:bodyPr/>
          <a:lstStyle/>
          <a:p>
            <a:pPr algn="l"/>
            <a:r>
              <a:rPr lang="en-ZA" dirty="0" smtClean="0">
                <a:latin typeface="Cambria" panose="02040503050406030204" pitchFamily="18" charset="0"/>
              </a:rPr>
              <a:t> </a:t>
            </a:r>
            <a:r>
              <a:rPr lang="en-US" sz="3200" b="1" dirty="0" smtClean="0">
                <a:solidFill>
                  <a:schemeClr val="tx2">
                    <a:satMod val="130000"/>
                  </a:schemeClr>
                </a:solidFill>
                <a:latin typeface="Arial" panose="020B0604020202020204" pitchFamily="34" charset="0"/>
                <a:cs typeface="Arial" panose="020B0604020202020204" pitchFamily="34" charset="0"/>
              </a:rPr>
              <a:t>Objects of the Bill</a:t>
            </a:r>
            <a:endParaRPr lang="en-ZA" sz="3200" b="1"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685800" y="980728"/>
            <a:ext cx="7772400" cy="5115272"/>
          </a:xfrm>
        </p:spPr>
        <p:txBody>
          <a:bodyPr>
            <a:normAutofit fontScale="92500" lnSpcReduction="10000"/>
          </a:bodyPr>
          <a:lstStyle/>
          <a:p>
            <a:pPr algn="just" eaLnBrk="1" hangingPunct="1">
              <a:buFont typeface="Wingdings" panose="05000000000000000000" pitchFamily="2" charset="2"/>
              <a:buChar char="q"/>
              <a:defRPr/>
            </a:pPr>
            <a:r>
              <a:rPr lang="en-US" dirty="0">
                <a:latin typeface="Arial" panose="020B0604020202020204" pitchFamily="34" charset="0"/>
                <a:cs typeface="Arial" panose="020B0604020202020204" pitchFamily="34" charset="0"/>
              </a:rPr>
              <a:t>The Bill aims to provide for a social security scheme for the victims of road accidents; to establish the Road Accident Benefit Scheme Administrator to administer and implement the scheme; to provide a set of defined benefits on a no-fault basis to persons for bodily injury or death caused by or arising from road accidents; to exclude liability of certain persons otherwise liable for damages in terms of the common law; and to provide for matters connected therewith</a:t>
            </a:r>
            <a:r>
              <a:rPr lang="en-US" dirty="0" smtClean="0">
                <a:latin typeface="Arial" panose="020B0604020202020204" pitchFamily="34" charset="0"/>
                <a:cs typeface="Arial" panose="020B0604020202020204" pitchFamily="34" charset="0"/>
              </a:rPr>
              <a:t>.</a:t>
            </a:r>
            <a:endParaRPr lang="en-ZA"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fld id="{2A63FD81-98C9-4A4E-8602-DFC85C89EA0B}" type="slidenum">
              <a:rPr lang="en-US" smtClean="0"/>
              <a:pPr/>
              <a:t>11</a:t>
            </a:fld>
            <a:endParaRPr lang="en-US"/>
          </a:p>
        </p:txBody>
      </p:sp>
    </p:spTree>
    <p:extLst>
      <p:ext uri="{BB962C8B-B14F-4D97-AF65-F5344CB8AC3E}">
        <p14:creationId xmlns:p14="http://schemas.microsoft.com/office/powerpoint/2010/main" xmlns="" val="1975873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864096"/>
          </a:xfrm>
        </p:spPr>
        <p:txBody>
          <a:bodyPr>
            <a:normAutofit fontScale="90000"/>
          </a:bodyPr>
          <a:lstStyle/>
          <a:p>
            <a:pPr algn="l"/>
            <a:r>
              <a:rPr lang="en-ZA" dirty="0" smtClean="0">
                <a:latin typeface="Cambria" panose="02040503050406030204" pitchFamily="18" charset="0"/>
              </a:rPr>
              <a:t> </a:t>
            </a:r>
            <a:r>
              <a:rPr lang="en-ZA" sz="4000" b="1" dirty="0" smtClean="0">
                <a:latin typeface="Arial" panose="020B0604020202020204" pitchFamily="34" charset="0"/>
                <a:cs typeface="Arial" panose="020B0604020202020204" pitchFamily="34" charset="0"/>
              </a:rPr>
              <a:t>Consultation by the Department</a:t>
            </a:r>
            <a:endParaRPr lang="en-ZA" sz="4000" b="1"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685800" y="1628800"/>
            <a:ext cx="7772400" cy="4467200"/>
          </a:xfrm>
        </p:spPr>
        <p:txBody>
          <a:bodyPr>
            <a:normAutofit/>
          </a:bodyPr>
          <a:lstStyle/>
          <a:p>
            <a:pPr algn="just" eaLnBrk="1" hangingPunct="1">
              <a:buFont typeface="Wingdings" panose="05000000000000000000" pitchFamily="2" charset="2"/>
              <a:buChar char="q"/>
            </a:pPr>
            <a:r>
              <a:rPr lang="en-US" sz="2300" dirty="0">
                <a:latin typeface="Arial" panose="020B0604020202020204" pitchFamily="34" charset="0"/>
                <a:cs typeface="Arial" panose="020B0604020202020204" pitchFamily="34" charset="0"/>
              </a:rPr>
              <a:t>The Bill was published for public comment on 8 February 2013. A national RABS workshop was held on 19 March 2013. Following requests by the public, the initial 60-day comment period was extended by a further 60 days. Certain of the commentators commented that the Bill lacked detail. A decision was consequently taken to republish a revised Bill with draft regulations, rules and forms, to enable the public to get a better understanding of what RABS will entail</a:t>
            </a:r>
            <a:r>
              <a:rPr lang="en-US" sz="2300" dirty="0" smtClean="0">
                <a:latin typeface="Arial" panose="020B0604020202020204" pitchFamily="34" charset="0"/>
                <a:cs typeface="Arial" panose="020B0604020202020204" pitchFamily="34" charset="0"/>
              </a:rPr>
              <a:t>.</a:t>
            </a:r>
          </a:p>
          <a:p>
            <a:pPr marL="0" indent="0" algn="just" eaLnBrk="1" hangingPunct="1">
              <a:buNone/>
            </a:pPr>
            <a:endParaRPr lang="en-ZA" sz="2300" dirty="0">
              <a:latin typeface="Arial" panose="020B0604020202020204" pitchFamily="34" charset="0"/>
              <a:cs typeface="Arial" panose="020B0604020202020204" pitchFamily="34" charset="0"/>
            </a:endParaRPr>
          </a:p>
          <a:p>
            <a:pPr algn="just" eaLnBrk="1" hangingPunct="1">
              <a:buFont typeface="Wingdings" panose="05000000000000000000" pitchFamily="2" charset="2"/>
              <a:buChar char="q"/>
            </a:pPr>
            <a:endParaRPr lang="en-ZA" sz="2200" dirty="0">
              <a:latin typeface="Arial" panose="020B0604020202020204" pitchFamily="34" charset="0"/>
              <a:cs typeface="Arial" panose="020B0604020202020204" pitchFamily="34" charset="0"/>
            </a:endParaRPr>
          </a:p>
          <a:p>
            <a:pPr algn="just" eaLnBrk="1" hangingPunct="1">
              <a:buFont typeface="Wingdings" panose="05000000000000000000" pitchFamily="2" charset="2"/>
              <a:buChar char="q"/>
            </a:pPr>
            <a:endParaRPr lang="en-ZA" sz="2000"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fld id="{2A63FD81-98C9-4A4E-8602-DFC85C89EA0B}" type="slidenum">
              <a:rPr lang="en-US" smtClean="0"/>
              <a:pPr/>
              <a:t>12</a:t>
            </a:fld>
            <a:endParaRPr lang="en-US"/>
          </a:p>
        </p:txBody>
      </p:sp>
    </p:spTree>
    <p:extLst>
      <p:ext uri="{BB962C8B-B14F-4D97-AF65-F5344CB8AC3E}">
        <p14:creationId xmlns:p14="http://schemas.microsoft.com/office/powerpoint/2010/main" xmlns="" val="3551354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864096"/>
          </a:xfrm>
        </p:spPr>
        <p:txBody>
          <a:bodyPr>
            <a:normAutofit/>
          </a:bodyPr>
          <a:lstStyle/>
          <a:p>
            <a:pPr algn="l"/>
            <a:r>
              <a:rPr lang="en-ZA" sz="3200" b="1" dirty="0" smtClean="0">
                <a:latin typeface="Arial" panose="020B0604020202020204" pitchFamily="34" charset="0"/>
                <a:cs typeface="Arial" panose="020B0604020202020204" pitchFamily="34" charset="0"/>
              </a:rPr>
              <a:t> Consultation by the Department(</a:t>
            </a:r>
            <a:r>
              <a:rPr lang="en-ZA" sz="3200" b="1" dirty="0" err="1" smtClean="0">
                <a:latin typeface="Arial" panose="020B0604020202020204" pitchFamily="34" charset="0"/>
                <a:cs typeface="Arial" panose="020B0604020202020204" pitchFamily="34" charset="0"/>
              </a:rPr>
              <a:t>Cont</a:t>
            </a:r>
            <a:r>
              <a:rPr lang="en-ZA" sz="3200" b="1" dirty="0" smtClean="0">
                <a:latin typeface="Arial" panose="020B0604020202020204" pitchFamily="34" charset="0"/>
                <a:cs typeface="Arial" panose="020B0604020202020204" pitchFamily="34" charset="0"/>
              </a:rPr>
              <a:t>’)</a:t>
            </a:r>
            <a:endParaRPr lang="en-ZA" sz="3200" b="1"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685800" y="1628800"/>
            <a:ext cx="7772400" cy="4467200"/>
          </a:xfrm>
        </p:spPr>
        <p:txBody>
          <a:bodyPr>
            <a:normAutofit fontScale="92500" lnSpcReduction="10000"/>
          </a:bodyPr>
          <a:lstStyle/>
          <a:p>
            <a:pPr algn="just" eaLnBrk="1" hangingPunct="1">
              <a:buFont typeface="Wingdings" panose="05000000000000000000" pitchFamily="2" charset="2"/>
              <a:buChar char="q"/>
            </a:pPr>
            <a:r>
              <a:rPr lang="en-US" sz="2300" dirty="0" smtClean="0">
                <a:latin typeface="Arial" panose="020B0604020202020204" pitchFamily="34" charset="0"/>
                <a:cs typeface="Arial" panose="020B0604020202020204" pitchFamily="34" charset="0"/>
              </a:rPr>
              <a:t>The </a:t>
            </a:r>
            <a:r>
              <a:rPr lang="en-US" sz="2300" dirty="0">
                <a:latin typeface="Arial" panose="020B0604020202020204" pitchFamily="34" charset="0"/>
                <a:cs typeface="Arial" panose="020B0604020202020204" pitchFamily="34" charset="0"/>
              </a:rPr>
              <a:t>revised Bill and draft set of regulations, rules and forms were published on 9 May 2014. A national RABS workshop was held on 19 June 2014. </a:t>
            </a:r>
            <a:r>
              <a:rPr lang="en-US" sz="2300" dirty="0" smtClean="0">
                <a:latin typeface="Arial" panose="020B0604020202020204" pitchFamily="34" charset="0"/>
                <a:cs typeface="Arial" panose="020B0604020202020204" pitchFamily="34" charset="0"/>
              </a:rPr>
              <a:t>Focused </a:t>
            </a:r>
            <a:r>
              <a:rPr lang="en-US" sz="2300" dirty="0">
                <a:latin typeface="Arial" panose="020B0604020202020204" pitchFamily="34" charset="0"/>
                <a:cs typeface="Arial" panose="020B0604020202020204" pitchFamily="34" charset="0"/>
              </a:rPr>
              <a:t>stakeholder consultations were held with industry groupings from commuter groups; insurance industry; funeral industry; disability groups; medical industry and legal fraternity. Following requests by the public, the initial 60-day comment period was extended by a further 90 days. National RABS workshops were held in </a:t>
            </a:r>
            <a:r>
              <a:rPr lang="en-US" sz="2300" dirty="0" err="1">
                <a:latin typeface="Arial" panose="020B0604020202020204" pitchFamily="34" charset="0"/>
                <a:cs typeface="Arial" panose="020B0604020202020204" pitchFamily="34" charset="0"/>
              </a:rPr>
              <a:t>Zwelitsha</a:t>
            </a:r>
            <a:r>
              <a:rPr lang="en-US" sz="2300" dirty="0">
                <a:latin typeface="Arial" panose="020B0604020202020204" pitchFamily="34" charset="0"/>
                <a:cs typeface="Arial" panose="020B0604020202020204" pitchFamily="34" charset="0"/>
              </a:rPr>
              <a:t> Township (Eastern Cape); </a:t>
            </a:r>
            <a:r>
              <a:rPr lang="en-US" sz="2300" dirty="0" err="1">
                <a:latin typeface="Arial" panose="020B0604020202020204" pitchFamily="34" charset="0"/>
                <a:cs typeface="Arial" panose="020B0604020202020204" pitchFamily="34" charset="0"/>
              </a:rPr>
              <a:t>Empangeni</a:t>
            </a:r>
            <a:r>
              <a:rPr lang="en-US" sz="2300" dirty="0">
                <a:latin typeface="Arial" panose="020B0604020202020204" pitchFamily="34" charset="0"/>
                <a:cs typeface="Arial" panose="020B0604020202020204" pitchFamily="34" charset="0"/>
              </a:rPr>
              <a:t>; Pietermaritzburg; Durban; </a:t>
            </a:r>
            <a:r>
              <a:rPr lang="en-US" sz="2300" dirty="0" err="1">
                <a:latin typeface="Arial" panose="020B0604020202020204" pitchFamily="34" charset="0"/>
                <a:cs typeface="Arial" panose="020B0604020202020204" pitchFamily="34" charset="0"/>
              </a:rPr>
              <a:t>Mahikeng</a:t>
            </a:r>
            <a:r>
              <a:rPr lang="en-US" sz="2300" dirty="0">
                <a:latin typeface="Arial" panose="020B0604020202020204" pitchFamily="34" charset="0"/>
                <a:cs typeface="Arial" panose="020B0604020202020204" pitchFamily="34" charset="0"/>
              </a:rPr>
              <a:t>; Rustenburg; Potchefstroom; Giyani; Polokwane; </a:t>
            </a:r>
            <a:r>
              <a:rPr lang="en-US" sz="2300" dirty="0" err="1">
                <a:latin typeface="Arial" panose="020B0604020202020204" pitchFamily="34" charset="0"/>
                <a:cs typeface="Arial" panose="020B0604020202020204" pitchFamily="34" charset="0"/>
              </a:rPr>
              <a:t>Upington</a:t>
            </a:r>
            <a:r>
              <a:rPr lang="en-US" sz="2300" dirty="0">
                <a:latin typeface="Arial" panose="020B0604020202020204" pitchFamily="34" charset="0"/>
                <a:cs typeface="Arial" panose="020B0604020202020204" pitchFamily="34" charset="0"/>
              </a:rPr>
              <a:t>; Kimberley; Nelspruit; </a:t>
            </a:r>
            <a:r>
              <a:rPr lang="en-US" sz="2300" dirty="0" err="1">
                <a:latin typeface="Arial" panose="020B0604020202020204" pitchFamily="34" charset="0"/>
                <a:cs typeface="Arial" panose="020B0604020202020204" pitchFamily="34" charset="0"/>
              </a:rPr>
              <a:t>Emalahleni</a:t>
            </a:r>
            <a:r>
              <a:rPr lang="en-US" sz="2300" dirty="0">
                <a:latin typeface="Arial" panose="020B0604020202020204" pitchFamily="34" charset="0"/>
                <a:cs typeface="Arial" panose="020B0604020202020204" pitchFamily="34" charset="0"/>
              </a:rPr>
              <a:t>; Cape Town; </a:t>
            </a:r>
            <a:r>
              <a:rPr lang="en-US" sz="2300" dirty="0" err="1">
                <a:latin typeface="Arial" panose="020B0604020202020204" pitchFamily="34" charset="0"/>
                <a:cs typeface="Arial" panose="020B0604020202020204" pitchFamily="34" charset="0"/>
              </a:rPr>
              <a:t>Vredenburg</a:t>
            </a:r>
            <a:r>
              <a:rPr lang="en-US" sz="2300" dirty="0">
                <a:latin typeface="Arial" panose="020B0604020202020204" pitchFamily="34" charset="0"/>
                <a:cs typeface="Arial" panose="020B0604020202020204" pitchFamily="34" charset="0"/>
              </a:rPr>
              <a:t> (Western Cape); George; King </a:t>
            </a:r>
            <a:r>
              <a:rPr lang="en-US" sz="2300" dirty="0" smtClean="0">
                <a:latin typeface="Arial" panose="020B0604020202020204" pitchFamily="34" charset="0"/>
                <a:cs typeface="Arial" panose="020B0604020202020204" pitchFamily="34" charset="0"/>
              </a:rPr>
              <a:t>William’s </a:t>
            </a:r>
            <a:r>
              <a:rPr lang="en-US" sz="2300" dirty="0">
                <a:latin typeface="Arial" panose="020B0604020202020204" pitchFamily="34" charset="0"/>
                <a:cs typeface="Arial" panose="020B0604020202020204" pitchFamily="34" charset="0"/>
              </a:rPr>
              <a:t>Town; Port Elizabeth; Kroonstad; </a:t>
            </a:r>
            <a:r>
              <a:rPr lang="en-US" sz="2300" dirty="0" err="1">
                <a:latin typeface="Arial" panose="020B0604020202020204" pitchFamily="34" charset="0"/>
                <a:cs typeface="Arial" panose="020B0604020202020204" pitchFamily="34" charset="0"/>
              </a:rPr>
              <a:t>Manguang</a:t>
            </a:r>
            <a:r>
              <a:rPr lang="en-US" sz="2300" dirty="0">
                <a:latin typeface="Arial" panose="020B0604020202020204" pitchFamily="34" charset="0"/>
                <a:cs typeface="Arial" panose="020B0604020202020204" pitchFamily="34" charset="0"/>
              </a:rPr>
              <a:t>; Springs; and Soweto.</a:t>
            </a:r>
            <a:endParaRPr lang="en-ZA" sz="2300" dirty="0">
              <a:latin typeface="Arial" panose="020B0604020202020204" pitchFamily="34" charset="0"/>
              <a:cs typeface="Arial" panose="020B0604020202020204" pitchFamily="34" charset="0"/>
            </a:endParaRPr>
          </a:p>
          <a:p>
            <a:pPr algn="just" eaLnBrk="1" hangingPunct="1">
              <a:buFont typeface="Wingdings" panose="05000000000000000000" pitchFamily="2" charset="2"/>
              <a:buChar char="q"/>
            </a:pPr>
            <a:endParaRPr lang="en-ZA" sz="2300" dirty="0">
              <a:latin typeface="Arial" panose="020B0604020202020204" pitchFamily="34" charset="0"/>
              <a:cs typeface="Arial" panose="020B0604020202020204" pitchFamily="34" charset="0"/>
            </a:endParaRPr>
          </a:p>
          <a:p>
            <a:pPr algn="just" eaLnBrk="1" hangingPunct="1">
              <a:buFont typeface="Wingdings" panose="05000000000000000000" pitchFamily="2" charset="2"/>
              <a:buChar char="q"/>
            </a:pPr>
            <a:endParaRPr lang="en-ZA" sz="2200" dirty="0">
              <a:latin typeface="Arial" panose="020B0604020202020204" pitchFamily="34" charset="0"/>
              <a:cs typeface="Arial" panose="020B0604020202020204" pitchFamily="34" charset="0"/>
            </a:endParaRPr>
          </a:p>
          <a:p>
            <a:pPr algn="just" eaLnBrk="1" hangingPunct="1">
              <a:buFont typeface="Wingdings" panose="05000000000000000000" pitchFamily="2" charset="2"/>
              <a:buChar char="q"/>
            </a:pPr>
            <a:endParaRPr lang="en-ZA" sz="2000"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fld id="{2A63FD81-98C9-4A4E-8602-DFC85C89EA0B}" type="slidenum">
              <a:rPr lang="en-US" smtClean="0"/>
              <a:pPr/>
              <a:t>13</a:t>
            </a:fld>
            <a:endParaRPr lang="en-US"/>
          </a:p>
        </p:txBody>
      </p:sp>
    </p:spTree>
    <p:extLst>
      <p:ext uri="{BB962C8B-B14F-4D97-AF65-F5344CB8AC3E}">
        <p14:creationId xmlns:p14="http://schemas.microsoft.com/office/powerpoint/2010/main" xmlns="" val="2531098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864096"/>
          </a:xfrm>
        </p:spPr>
        <p:txBody>
          <a:bodyPr>
            <a:normAutofit fontScale="90000"/>
          </a:bodyPr>
          <a:lstStyle/>
          <a:p>
            <a:pPr algn="l"/>
            <a:r>
              <a:rPr lang="en-ZA" dirty="0" smtClean="0">
                <a:latin typeface="Cambria" panose="02040503050406030204" pitchFamily="18" charset="0"/>
              </a:rPr>
              <a:t> </a:t>
            </a:r>
            <a:r>
              <a:rPr lang="en-ZA" sz="3300" b="1" dirty="0" smtClean="0">
                <a:latin typeface="Arial" panose="020B0604020202020204" pitchFamily="34" charset="0"/>
                <a:cs typeface="Arial" panose="020B0604020202020204" pitchFamily="34" charset="0"/>
              </a:rPr>
              <a:t>Consultation by the Department (</a:t>
            </a:r>
            <a:r>
              <a:rPr lang="en-ZA" sz="3300" b="1" dirty="0" err="1" smtClean="0">
                <a:latin typeface="Arial" panose="020B0604020202020204" pitchFamily="34" charset="0"/>
                <a:cs typeface="Arial" panose="020B0604020202020204" pitchFamily="34" charset="0"/>
              </a:rPr>
              <a:t>Cont</a:t>
            </a:r>
            <a:r>
              <a:rPr lang="en-ZA" sz="3300" b="1" dirty="0" smtClean="0">
                <a:latin typeface="Arial" panose="020B0604020202020204" pitchFamily="34" charset="0"/>
                <a:cs typeface="Arial" panose="020B0604020202020204" pitchFamily="34" charset="0"/>
              </a:rPr>
              <a:t>’)</a:t>
            </a:r>
            <a:endParaRPr lang="en-ZA" sz="3300" b="1"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685800" y="1628800"/>
            <a:ext cx="7772400" cy="4467200"/>
          </a:xfrm>
        </p:spPr>
        <p:txBody>
          <a:bodyPr>
            <a:normAutofit/>
          </a:bodyPr>
          <a:lstStyle/>
          <a:p>
            <a:pPr lvl="1" algn="just">
              <a:buFont typeface="Wingdings" panose="05000000000000000000" pitchFamily="2" charset="2"/>
              <a:buChar char="q"/>
            </a:pPr>
            <a:r>
              <a:rPr lang="en-US" sz="2400" dirty="0">
                <a:latin typeface="Arial" panose="020B0604020202020204" pitchFamily="34" charset="0"/>
                <a:cs typeface="Arial" panose="020B0604020202020204" pitchFamily="34" charset="0"/>
              </a:rPr>
              <a:t>The Bill was tabled for consideration by the National Economic Development and Labour Council, who issued its final report on 28 January  2016.</a:t>
            </a:r>
            <a:endParaRPr lang="en-ZA" sz="2400" dirty="0">
              <a:latin typeface="Arial" panose="020B0604020202020204" pitchFamily="34" charset="0"/>
              <a:cs typeface="Arial" panose="020B0604020202020204" pitchFamily="34" charset="0"/>
            </a:endParaRPr>
          </a:p>
          <a:p>
            <a:pPr algn="just">
              <a:buFont typeface="Wingdings" panose="05000000000000000000" pitchFamily="2" charset="2"/>
              <a:buChar char="q"/>
            </a:pPr>
            <a:endParaRPr lang="en-ZA" sz="2400" dirty="0">
              <a:latin typeface="Arial" panose="020B0604020202020204" pitchFamily="34" charset="0"/>
              <a:cs typeface="Arial" panose="020B0604020202020204" pitchFamily="34" charset="0"/>
            </a:endParaRPr>
          </a:p>
          <a:p>
            <a:pPr lvl="1" algn="just">
              <a:buFont typeface="Wingdings" panose="05000000000000000000" pitchFamily="2" charset="2"/>
              <a:buChar char="q"/>
            </a:pPr>
            <a:r>
              <a:rPr lang="en-US" sz="2400" dirty="0">
                <a:latin typeface="Arial" panose="020B0604020202020204" pitchFamily="34" charset="0"/>
                <a:cs typeface="Arial" panose="020B0604020202020204" pitchFamily="34" charset="0"/>
              </a:rPr>
              <a:t>The Department of Transport also consulted the Department of Home Affairs; Department of Health; Department of Social Development; Department of Labour; and the National Treasury.</a:t>
            </a:r>
            <a:endParaRPr lang="en-ZA" sz="2400" dirty="0">
              <a:latin typeface="Arial" panose="020B0604020202020204" pitchFamily="34" charset="0"/>
              <a:cs typeface="Arial" panose="020B0604020202020204" pitchFamily="34" charset="0"/>
            </a:endParaRPr>
          </a:p>
          <a:p>
            <a:pPr algn="just" eaLnBrk="1" hangingPunct="1">
              <a:buFont typeface="Wingdings" panose="05000000000000000000" pitchFamily="2" charset="2"/>
              <a:buChar char="q"/>
            </a:pPr>
            <a:endParaRPr lang="en-ZA" sz="2300" dirty="0">
              <a:latin typeface="Arial" panose="020B0604020202020204" pitchFamily="34" charset="0"/>
              <a:cs typeface="Arial" panose="020B0604020202020204" pitchFamily="34" charset="0"/>
            </a:endParaRPr>
          </a:p>
          <a:p>
            <a:pPr algn="just" eaLnBrk="1" hangingPunct="1">
              <a:buFont typeface="Wingdings" panose="05000000000000000000" pitchFamily="2" charset="2"/>
              <a:buChar char="q"/>
            </a:pPr>
            <a:endParaRPr lang="en-ZA" sz="2200" dirty="0">
              <a:latin typeface="Arial" panose="020B0604020202020204" pitchFamily="34" charset="0"/>
              <a:cs typeface="Arial" panose="020B0604020202020204" pitchFamily="34" charset="0"/>
            </a:endParaRPr>
          </a:p>
          <a:p>
            <a:pPr algn="just" eaLnBrk="1" hangingPunct="1">
              <a:buFont typeface="Wingdings" panose="05000000000000000000" pitchFamily="2" charset="2"/>
              <a:buChar char="q"/>
            </a:pPr>
            <a:endParaRPr lang="en-ZA" sz="2000"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fld id="{2A63FD81-98C9-4A4E-8602-DFC85C89EA0B}" type="slidenum">
              <a:rPr lang="en-US" smtClean="0"/>
              <a:pPr/>
              <a:t>14</a:t>
            </a:fld>
            <a:endParaRPr lang="en-US"/>
          </a:p>
        </p:txBody>
      </p:sp>
    </p:spTree>
    <p:extLst>
      <p:ext uri="{BB962C8B-B14F-4D97-AF65-F5344CB8AC3E}">
        <p14:creationId xmlns:p14="http://schemas.microsoft.com/office/powerpoint/2010/main" xmlns="" val="1497198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864096"/>
          </a:xfrm>
        </p:spPr>
        <p:txBody>
          <a:bodyPr>
            <a:normAutofit/>
          </a:bodyPr>
          <a:lstStyle/>
          <a:p>
            <a:pPr algn="l"/>
            <a:r>
              <a:rPr lang="en-ZA" dirty="0" smtClean="0">
                <a:latin typeface="Cambria" panose="02040503050406030204" pitchFamily="18" charset="0"/>
              </a:rPr>
              <a:t> </a:t>
            </a:r>
            <a:r>
              <a:rPr lang="en-ZA" sz="3600" b="1" dirty="0" smtClean="0">
                <a:latin typeface="Arial" panose="020B0604020202020204" pitchFamily="34" charset="0"/>
                <a:cs typeface="Arial" panose="020B0604020202020204" pitchFamily="34" charset="0"/>
              </a:rPr>
              <a:t>Consultation by the PCOT</a:t>
            </a:r>
            <a:endParaRPr lang="en-ZA" sz="3600" b="1"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685800" y="1628800"/>
            <a:ext cx="7772400" cy="4467200"/>
          </a:xfrm>
        </p:spPr>
        <p:txBody>
          <a:bodyPr>
            <a:normAutofit fontScale="92500" lnSpcReduction="10000"/>
          </a:bodyPr>
          <a:lstStyle/>
          <a:p>
            <a:pPr algn="just" eaLnBrk="1" hangingPunct="1">
              <a:buFont typeface="Wingdings" panose="05000000000000000000" pitchFamily="2" charset="2"/>
              <a:buChar char="q"/>
            </a:pPr>
            <a:r>
              <a:rPr lang="en-GB" sz="2000" dirty="0">
                <a:latin typeface="Arial" panose="020B0604020202020204" pitchFamily="34" charset="0"/>
                <a:cs typeface="Arial" panose="020B0604020202020204" pitchFamily="34" charset="0"/>
              </a:rPr>
              <a:t>The Road Accident Benefit Scheme Bill (“the Bill”) was referred to the Portfolio Committee on Transport on 8 June 2017. The </a:t>
            </a:r>
            <a:r>
              <a:rPr lang="en-GB" sz="2000" dirty="0" smtClean="0">
                <a:latin typeface="Arial" panose="020B0604020202020204" pitchFamily="34" charset="0"/>
                <a:cs typeface="Arial" panose="020B0604020202020204" pitchFamily="34" charset="0"/>
              </a:rPr>
              <a:t>Department of </a:t>
            </a:r>
            <a:r>
              <a:rPr lang="en-GB" sz="2000" dirty="0">
                <a:latin typeface="Arial" panose="020B0604020202020204" pitchFamily="34" charset="0"/>
                <a:cs typeface="Arial" panose="020B0604020202020204" pitchFamily="34" charset="0"/>
              </a:rPr>
              <a:t>Transport briefed the Committee on the Bill on 20 </a:t>
            </a:r>
            <a:r>
              <a:rPr lang="en-GB" sz="2000" dirty="0" smtClean="0">
                <a:latin typeface="Arial" panose="020B0604020202020204" pitchFamily="34" charset="0"/>
                <a:cs typeface="Arial" panose="020B0604020202020204" pitchFamily="34" charset="0"/>
              </a:rPr>
              <a:t>June 2017</a:t>
            </a:r>
            <a:r>
              <a:rPr lang="en-GB" sz="2000" dirty="0">
                <a:latin typeface="Arial" panose="020B0604020202020204" pitchFamily="34" charset="0"/>
                <a:cs typeface="Arial" panose="020B0604020202020204" pitchFamily="34" charset="0"/>
              </a:rPr>
              <a:t>. </a:t>
            </a:r>
            <a:endParaRPr lang="en-GB" sz="2000" dirty="0" smtClean="0">
              <a:latin typeface="Arial" panose="020B0604020202020204" pitchFamily="34" charset="0"/>
              <a:cs typeface="Arial" panose="020B0604020202020204" pitchFamily="34" charset="0"/>
            </a:endParaRPr>
          </a:p>
          <a:p>
            <a:pPr algn="just" eaLnBrk="1" hangingPunct="1">
              <a:buFont typeface="Wingdings" panose="05000000000000000000" pitchFamily="2" charset="2"/>
              <a:buChar char="q"/>
            </a:pPr>
            <a:r>
              <a:rPr lang="en-GB" sz="2000" dirty="0">
                <a:latin typeface="Arial" panose="020B0604020202020204" pitchFamily="34" charset="0"/>
                <a:cs typeface="Arial" panose="020B0604020202020204" pitchFamily="34" charset="0"/>
              </a:rPr>
              <a:t>The Bill was extensively published for comments to be submitted between 5 to 30 November 2017 in national and provincial media. The majority of the submissions on the Bill were made by stakeholders from the legal and financial fraternities, with only a few made by the general public. </a:t>
            </a:r>
            <a:endParaRPr lang="en-GB" sz="2000" dirty="0" smtClean="0">
              <a:latin typeface="Arial" panose="020B0604020202020204" pitchFamily="34" charset="0"/>
              <a:cs typeface="Arial" panose="020B0604020202020204" pitchFamily="34" charset="0"/>
            </a:endParaRPr>
          </a:p>
          <a:p>
            <a:pPr algn="just" eaLnBrk="1" hangingPunct="1">
              <a:buFont typeface="Wingdings" panose="05000000000000000000" pitchFamily="2" charset="2"/>
              <a:buChar char="q"/>
            </a:pPr>
            <a:r>
              <a:rPr lang="en-GB" sz="2000" dirty="0">
                <a:latin typeface="Arial" panose="020B0604020202020204" pitchFamily="34" charset="0"/>
                <a:cs typeface="Arial" panose="020B0604020202020204" pitchFamily="34" charset="0"/>
              </a:rPr>
              <a:t>Public hearings on the Bill were held on 16, 22, 23, 30 May 2018 and 6 June 2018 at Parliament with stakeholders who, in addition to their written submissions, further requested to make oral representations of their submissions on the Bill.  The Portfolio Committee on Transport further conducted public hearings in all nine provinces during the period from 24 July 2018 to 14 August </a:t>
            </a:r>
            <a:r>
              <a:rPr lang="en-GB" sz="2000" dirty="0" smtClean="0">
                <a:latin typeface="Arial" panose="020B0604020202020204" pitchFamily="34" charset="0"/>
                <a:cs typeface="Arial" panose="020B0604020202020204" pitchFamily="34" charset="0"/>
              </a:rPr>
              <a:t>2018 </a:t>
            </a:r>
            <a:r>
              <a:rPr lang="en-GB" sz="2000" dirty="0">
                <a:latin typeface="Arial" panose="020B0604020202020204" pitchFamily="34" charset="0"/>
                <a:cs typeface="Arial" panose="020B0604020202020204" pitchFamily="34" charset="0"/>
              </a:rPr>
              <a:t>in order to help it shape the outcome of the Bill</a:t>
            </a:r>
            <a:r>
              <a:rPr lang="en-GB" sz="2000" dirty="0"/>
              <a:t>.</a:t>
            </a:r>
            <a:endParaRPr lang="en-ZA" sz="2000" dirty="0"/>
          </a:p>
          <a:p>
            <a:pPr algn="just" eaLnBrk="1" hangingPunct="1">
              <a:buFont typeface="Wingdings" panose="05000000000000000000" pitchFamily="2" charset="2"/>
              <a:buChar char="q"/>
            </a:pPr>
            <a:endParaRPr lang="en-ZA" sz="2200" dirty="0">
              <a:latin typeface="Arial" panose="020B0604020202020204" pitchFamily="34" charset="0"/>
              <a:cs typeface="Arial" panose="020B0604020202020204" pitchFamily="34" charset="0"/>
            </a:endParaRPr>
          </a:p>
          <a:p>
            <a:pPr algn="just" eaLnBrk="1" hangingPunct="1">
              <a:buFont typeface="Wingdings" panose="05000000000000000000" pitchFamily="2" charset="2"/>
              <a:buChar char="q"/>
            </a:pPr>
            <a:endParaRPr lang="en-ZA" sz="2000"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fld id="{2A63FD81-98C9-4A4E-8602-DFC85C89EA0B}" type="slidenum">
              <a:rPr lang="en-US" smtClean="0"/>
              <a:pPr/>
              <a:t>15</a:t>
            </a:fld>
            <a:endParaRPr lang="en-US"/>
          </a:p>
        </p:txBody>
      </p:sp>
    </p:spTree>
    <p:extLst>
      <p:ext uri="{BB962C8B-B14F-4D97-AF65-F5344CB8AC3E}">
        <p14:creationId xmlns:p14="http://schemas.microsoft.com/office/powerpoint/2010/main" xmlns="" val="1427074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504056"/>
          </a:xfrm>
        </p:spPr>
        <p:txBody>
          <a:bodyPr/>
          <a:lstStyle/>
          <a:p>
            <a:pPr algn="l"/>
            <a:r>
              <a:rPr lang="en-ZA" dirty="0">
                <a:latin typeface="Cambria" panose="02040503050406030204" pitchFamily="18" charset="0"/>
              </a:rPr>
              <a:t> </a:t>
            </a:r>
            <a:r>
              <a:rPr lang="en-GB" sz="2800" b="1" dirty="0" smtClean="0">
                <a:latin typeface="Arial" panose="020B0604020202020204" pitchFamily="34" charset="0"/>
                <a:cs typeface="Arial" panose="020B0604020202020204" pitchFamily="34" charset="0"/>
              </a:rPr>
              <a:t>DISCUSSION OF THE BILL</a:t>
            </a:r>
            <a:r>
              <a:rPr lang="en-ZA" sz="2800" dirty="0" smtClean="0">
                <a:latin typeface="Arial" panose="020B0604020202020204" pitchFamily="34" charset="0"/>
                <a:cs typeface="Arial" panose="020B0604020202020204" pitchFamily="34" charset="0"/>
              </a:rPr>
              <a:t> </a:t>
            </a:r>
            <a:endParaRPr lang="en-ZA" sz="2800"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547664" y="836712"/>
            <a:ext cx="7128792" cy="5040560"/>
          </a:xfrm>
        </p:spPr>
        <p:txBody>
          <a:bodyPr/>
          <a:lstStyle/>
          <a:p>
            <a:pPr lvl="1" algn="just"/>
            <a:r>
              <a:rPr lang="en-US" sz="2400" b="1" dirty="0">
                <a:latin typeface="Arial" panose="020B0604020202020204" pitchFamily="34" charset="0"/>
                <a:cs typeface="Arial" panose="020B0604020202020204" pitchFamily="34" charset="0"/>
              </a:rPr>
              <a:t>Chapter 1 </a:t>
            </a:r>
            <a:r>
              <a:rPr lang="en-US" sz="2400" dirty="0">
                <a:latin typeface="Arial" panose="020B0604020202020204" pitchFamily="34" charset="0"/>
                <a:cs typeface="Arial" panose="020B0604020202020204" pitchFamily="34" charset="0"/>
              </a:rPr>
              <a:t>contains definitions and sets out the objectives of the Bill</a:t>
            </a:r>
            <a:r>
              <a:rPr lang="en-US" sz="2400" dirty="0" smtClean="0">
                <a:latin typeface="Arial" panose="020B0604020202020204" pitchFamily="34" charset="0"/>
                <a:cs typeface="Arial" panose="020B0604020202020204" pitchFamily="34" charset="0"/>
              </a:rPr>
              <a:t>. The significant change brought was the insertion of the definition of </a:t>
            </a:r>
            <a:r>
              <a:rPr lang="en-US" sz="2400" b="1" dirty="0" smtClean="0">
                <a:latin typeface="Arial" panose="020B0604020202020204" pitchFamily="34" charset="0"/>
                <a:cs typeface="Arial" panose="020B0604020202020204" pitchFamily="34" charset="0"/>
              </a:rPr>
              <a:t>“average annual income” </a:t>
            </a:r>
            <a:r>
              <a:rPr lang="en-US" sz="2400" dirty="0" smtClean="0">
                <a:latin typeface="Arial" panose="020B0604020202020204" pitchFamily="34" charset="0"/>
                <a:cs typeface="Arial" panose="020B0604020202020204" pitchFamily="34" charset="0"/>
              </a:rPr>
              <a:t>which will be the amount </a:t>
            </a:r>
            <a:r>
              <a:rPr lang="en-ZA" sz="2400" dirty="0" smtClean="0">
                <a:latin typeface="Arial" panose="020B0604020202020204" pitchFamily="34" charset="0"/>
                <a:cs typeface="Arial" panose="020B0604020202020204" pitchFamily="34" charset="0"/>
              </a:rPr>
              <a:t>based </a:t>
            </a:r>
            <a:r>
              <a:rPr lang="en-ZA" sz="2400" dirty="0">
                <a:latin typeface="Arial" panose="020B0604020202020204" pitchFamily="34" charset="0"/>
                <a:cs typeface="Arial" panose="020B0604020202020204" pitchFamily="34" charset="0"/>
              </a:rPr>
              <a:t>on the average annual after- tax income earned in the Republic, for the whole of the employed and unemployed population between the ages of 18 and 59, inclusive, calculated in accordance  with the methodology prescribed by the Minister in consultation with the Minister of Finance</a:t>
            </a:r>
          </a:p>
          <a:p>
            <a:pPr marL="0" indent="0">
              <a:buNone/>
            </a:pPr>
            <a:endParaRPr lang="en-ZA" dirty="0"/>
          </a:p>
        </p:txBody>
      </p:sp>
      <p:sp>
        <p:nvSpPr>
          <p:cNvPr id="4" name="Footer Placeholder 3"/>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fld id="{2A63FD81-98C9-4A4E-8602-DFC85C89EA0B}" type="slidenum">
              <a:rPr lang="en-US" smtClean="0"/>
              <a:pPr/>
              <a:t>16</a:t>
            </a:fld>
            <a:endParaRPr lang="en-US"/>
          </a:p>
        </p:txBody>
      </p:sp>
    </p:spTree>
    <p:extLst>
      <p:ext uri="{BB962C8B-B14F-4D97-AF65-F5344CB8AC3E}">
        <p14:creationId xmlns:p14="http://schemas.microsoft.com/office/powerpoint/2010/main" xmlns="" val="3126109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504056"/>
          </a:xfrm>
        </p:spPr>
        <p:txBody>
          <a:bodyPr/>
          <a:lstStyle/>
          <a:p>
            <a:pPr algn="l"/>
            <a:r>
              <a:rPr lang="en-ZA" dirty="0">
                <a:latin typeface="Cambria" panose="02040503050406030204" pitchFamily="18" charset="0"/>
              </a:rPr>
              <a:t> </a:t>
            </a:r>
            <a:r>
              <a:rPr lang="en-GB" sz="2800" b="1" dirty="0" smtClean="0">
                <a:latin typeface="Arial" panose="020B0604020202020204" pitchFamily="34" charset="0"/>
                <a:cs typeface="Arial" panose="020B0604020202020204" pitchFamily="34" charset="0"/>
              </a:rPr>
              <a:t>DISCUSSION OF THE BILL</a:t>
            </a:r>
            <a:r>
              <a:rPr lang="en-ZA" sz="2800" dirty="0" smtClean="0">
                <a:latin typeface="Arial" panose="020B0604020202020204" pitchFamily="34" charset="0"/>
                <a:cs typeface="Arial" panose="020B0604020202020204" pitchFamily="34" charset="0"/>
              </a:rPr>
              <a:t> </a:t>
            </a:r>
            <a:endParaRPr lang="en-ZA" sz="2800"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547664" y="836712"/>
            <a:ext cx="7128792" cy="5040560"/>
          </a:xfrm>
        </p:spPr>
        <p:txBody>
          <a:bodyPr/>
          <a:lstStyle/>
          <a:p>
            <a:pPr marL="457200" lvl="1" indent="0" algn="just">
              <a:buNone/>
            </a:pPr>
            <a:r>
              <a:rPr lang="en-US" sz="2000" b="1" dirty="0" smtClean="0">
                <a:latin typeface="Arial" panose="020B0604020202020204" pitchFamily="34" charset="0"/>
                <a:cs typeface="Arial" panose="020B0604020202020204" pitchFamily="34" charset="0"/>
              </a:rPr>
              <a:t>Chapter </a:t>
            </a:r>
            <a:r>
              <a:rPr lang="en-US" sz="2000" b="1" dirty="0">
                <a:latin typeface="Arial" panose="020B0604020202020204" pitchFamily="34" charset="0"/>
                <a:cs typeface="Arial" panose="020B0604020202020204" pitchFamily="34" charset="0"/>
              </a:rPr>
              <a:t>2 </a:t>
            </a:r>
            <a:r>
              <a:rPr lang="en-US" sz="2000" dirty="0">
                <a:latin typeface="Arial" panose="020B0604020202020204" pitchFamily="34" charset="0"/>
                <a:cs typeface="Arial" panose="020B0604020202020204" pitchFamily="34" charset="0"/>
              </a:rPr>
              <a:t>provides for the establishment of the Administrator, its financial year, duties and </a:t>
            </a:r>
            <a:r>
              <a:rPr lang="en-US" sz="2000" dirty="0" smtClean="0">
                <a:latin typeface="Arial" panose="020B0604020202020204" pitchFamily="34" charset="0"/>
                <a:cs typeface="Arial" panose="020B0604020202020204" pitchFamily="34" charset="0"/>
              </a:rPr>
              <a:t>powers.</a:t>
            </a:r>
            <a:endParaRPr lang="en-ZA" sz="2000" dirty="0">
              <a:latin typeface="Arial" panose="020B0604020202020204" pitchFamily="34" charset="0"/>
              <a:cs typeface="Arial" panose="020B0604020202020204" pitchFamily="34" charset="0"/>
            </a:endParaRPr>
          </a:p>
          <a:p>
            <a:pPr lvl="1" algn="just"/>
            <a:r>
              <a:rPr lang="en-US" sz="2000" dirty="0" smtClean="0">
                <a:latin typeface="Arial" panose="020B0604020202020204" pitchFamily="34" charset="0"/>
                <a:cs typeface="Arial" panose="020B0604020202020204" pitchFamily="34" charset="0"/>
              </a:rPr>
              <a:t>Another </a:t>
            </a:r>
            <a:r>
              <a:rPr lang="en-US" sz="2000" dirty="0">
                <a:latin typeface="Arial" panose="020B0604020202020204" pitchFamily="34" charset="0"/>
                <a:cs typeface="Arial" panose="020B0604020202020204" pitchFamily="34" charset="0"/>
              </a:rPr>
              <a:t>significant amendment to the Bill was the insertion of a clause dealing </a:t>
            </a:r>
            <a:r>
              <a:rPr lang="en-US" sz="2000" i="1" dirty="0">
                <a:latin typeface="Arial" panose="020B0604020202020204" pitchFamily="34" charset="0"/>
                <a:cs typeface="Arial" panose="020B0604020202020204" pitchFamily="34" charset="0"/>
              </a:rPr>
              <a:t>“Disputes”</a:t>
            </a:r>
            <a:r>
              <a:rPr lang="en-US" sz="2000" dirty="0">
                <a:latin typeface="Arial" panose="020B0604020202020204" pitchFamily="34" charset="0"/>
                <a:cs typeface="Arial" panose="020B0604020202020204" pitchFamily="34" charset="0"/>
              </a:rPr>
              <a:t> </a:t>
            </a:r>
            <a:endParaRPr lang="en-ZA" sz="2000" dirty="0" smtClean="0">
              <a:latin typeface="Arial" panose="020B0604020202020204" pitchFamily="34" charset="0"/>
              <a:cs typeface="Arial" panose="020B0604020202020204" pitchFamily="34" charset="0"/>
            </a:endParaRPr>
          </a:p>
          <a:p>
            <a:pPr lvl="1" algn="just"/>
            <a:r>
              <a:rPr lang="en-US" sz="2000" dirty="0" smtClean="0">
                <a:latin typeface="Arial" panose="020B0604020202020204" pitchFamily="34" charset="0"/>
                <a:cs typeface="Arial" panose="020B0604020202020204" pitchFamily="34" charset="0"/>
              </a:rPr>
              <a:t>This </a:t>
            </a:r>
            <a:r>
              <a:rPr lang="en-US" sz="2000" dirty="0">
                <a:latin typeface="Arial" panose="020B0604020202020204" pitchFamily="34" charset="0"/>
                <a:cs typeface="Arial" panose="020B0604020202020204" pitchFamily="34" charset="0"/>
              </a:rPr>
              <a:t>clause seeks to embed the minimization of use of lawyers thus enabling any qualifying person, claimant or beneficiary to lodge a dispute in the prescribed manner with the Administrator regarding any matter provided for in the </a:t>
            </a:r>
            <a:r>
              <a:rPr lang="en-US" sz="2000" dirty="0" smtClean="0">
                <a:latin typeface="Arial" panose="020B0604020202020204" pitchFamily="34" charset="0"/>
                <a:cs typeface="Arial" panose="020B0604020202020204" pitchFamily="34" charset="0"/>
              </a:rPr>
              <a:t>Act.</a:t>
            </a:r>
            <a:endParaRPr lang="en-ZA" sz="2000" dirty="0" smtClean="0">
              <a:latin typeface="Arial" panose="020B0604020202020204" pitchFamily="34" charset="0"/>
              <a:cs typeface="Arial" panose="020B0604020202020204" pitchFamily="34" charset="0"/>
            </a:endParaRPr>
          </a:p>
          <a:p>
            <a:pPr lvl="1" algn="just"/>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disputant is required to lodge his dispute three months from the date the dispute arose. The services will be provided by the Administrator free of charge to the disputant. This clause must be read in conjunction with clause 5 of the Bill, which requires the Administrator to assist </a:t>
            </a:r>
            <a:r>
              <a:rPr lang="en-US" sz="2000" dirty="0" smtClean="0">
                <a:latin typeface="Arial" panose="020B0604020202020204" pitchFamily="34" charset="0"/>
                <a:cs typeface="Arial" panose="020B0604020202020204" pitchFamily="34" charset="0"/>
              </a:rPr>
              <a:t>any qualifying </a:t>
            </a:r>
            <a:r>
              <a:rPr lang="en-US" sz="2000" dirty="0">
                <a:latin typeface="Arial" panose="020B0604020202020204" pitchFamily="34" charset="0"/>
                <a:cs typeface="Arial" panose="020B0604020202020204" pitchFamily="34" charset="0"/>
              </a:rPr>
              <a:t>person or the claimant as the case may </a:t>
            </a:r>
            <a:r>
              <a:rPr lang="en-US" sz="2000" dirty="0" smtClean="0">
                <a:latin typeface="Arial" panose="020B0604020202020204" pitchFamily="34" charset="0"/>
                <a:cs typeface="Arial" panose="020B0604020202020204" pitchFamily="34" charset="0"/>
              </a:rPr>
              <a:t>be</a:t>
            </a:r>
            <a:endParaRPr lang="en-ZA" sz="2000" dirty="0">
              <a:latin typeface="Arial" panose="020B0604020202020204" pitchFamily="34" charset="0"/>
              <a:cs typeface="Arial" panose="020B0604020202020204" pitchFamily="34" charset="0"/>
            </a:endParaRPr>
          </a:p>
          <a:p>
            <a:pPr lvl="1"/>
            <a:endParaRPr lang="en-ZA" sz="2400" dirty="0">
              <a:latin typeface="Arial" panose="020B0604020202020204" pitchFamily="34" charset="0"/>
              <a:cs typeface="Arial" panose="020B0604020202020204" pitchFamily="34" charset="0"/>
            </a:endParaRPr>
          </a:p>
          <a:p>
            <a:pPr marL="0" indent="0">
              <a:buNone/>
            </a:pPr>
            <a:endParaRPr lang="en-ZA" dirty="0"/>
          </a:p>
        </p:txBody>
      </p:sp>
      <p:sp>
        <p:nvSpPr>
          <p:cNvPr id="4" name="Footer Placeholder 3"/>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fld id="{2A63FD81-98C9-4A4E-8602-DFC85C89EA0B}" type="slidenum">
              <a:rPr lang="en-US" smtClean="0"/>
              <a:pPr/>
              <a:t>17</a:t>
            </a:fld>
            <a:endParaRPr lang="en-US"/>
          </a:p>
        </p:txBody>
      </p:sp>
    </p:spTree>
    <p:extLst>
      <p:ext uri="{BB962C8B-B14F-4D97-AF65-F5344CB8AC3E}">
        <p14:creationId xmlns:p14="http://schemas.microsoft.com/office/powerpoint/2010/main" xmlns="" val="3196592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504056"/>
          </a:xfrm>
        </p:spPr>
        <p:txBody>
          <a:bodyPr/>
          <a:lstStyle/>
          <a:p>
            <a:pPr algn="l"/>
            <a:r>
              <a:rPr lang="en-ZA" dirty="0">
                <a:latin typeface="Cambria" panose="02040503050406030204" pitchFamily="18" charset="0"/>
              </a:rPr>
              <a:t> </a:t>
            </a:r>
            <a:r>
              <a:rPr lang="en-GB" sz="2800" b="1" dirty="0" smtClean="0">
                <a:latin typeface="Arial" panose="020B0604020202020204" pitchFamily="34" charset="0"/>
                <a:cs typeface="Arial" panose="020B0604020202020204" pitchFamily="34" charset="0"/>
              </a:rPr>
              <a:t>DISCUSSION OF THE BILL</a:t>
            </a:r>
            <a:r>
              <a:rPr lang="en-ZA" sz="2800" dirty="0" smtClean="0">
                <a:latin typeface="Arial" panose="020B0604020202020204" pitchFamily="34" charset="0"/>
                <a:cs typeface="Arial" panose="020B0604020202020204" pitchFamily="34" charset="0"/>
              </a:rPr>
              <a:t> </a:t>
            </a:r>
            <a:endParaRPr lang="en-ZA" sz="2800"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547664" y="836712"/>
            <a:ext cx="7128792" cy="5040560"/>
          </a:xfrm>
        </p:spPr>
        <p:txBody>
          <a:bodyPr/>
          <a:lstStyle/>
          <a:p>
            <a:pPr lvl="1" algn="just"/>
            <a:r>
              <a:rPr lang="en-US" sz="2000" b="1" dirty="0" smtClean="0">
                <a:latin typeface="Arial" panose="020B0604020202020204" pitchFamily="34" charset="0"/>
                <a:cs typeface="Arial" panose="020B0604020202020204" pitchFamily="34" charset="0"/>
              </a:rPr>
              <a:t>Chapter </a:t>
            </a:r>
            <a:r>
              <a:rPr lang="en-US" sz="2000" b="1" dirty="0">
                <a:latin typeface="Arial" panose="020B0604020202020204" pitchFamily="34" charset="0"/>
                <a:cs typeface="Arial" panose="020B0604020202020204" pitchFamily="34" charset="0"/>
              </a:rPr>
              <a:t>3 </a:t>
            </a:r>
            <a:r>
              <a:rPr lang="en-US" sz="2000" dirty="0">
                <a:latin typeface="Arial" panose="020B0604020202020204" pitchFamily="34" charset="0"/>
                <a:cs typeface="Arial" panose="020B0604020202020204" pitchFamily="34" charset="0"/>
              </a:rPr>
              <a:t>provides for governance</a:t>
            </a:r>
            <a:r>
              <a:rPr lang="en-US" sz="2000" dirty="0" smtClean="0">
                <a:latin typeface="Arial" panose="020B0604020202020204" pitchFamily="34" charset="0"/>
                <a:cs typeface="Arial" panose="020B0604020202020204" pitchFamily="34" charset="0"/>
              </a:rPr>
              <a:t>.</a:t>
            </a:r>
          </a:p>
          <a:p>
            <a:pPr lvl="2" algn="just"/>
            <a:r>
              <a:rPr lang="en-US" sz="1600" dirty="0">
                <a:latin typeface="Arial" panose="020B0604020202020204" pitchFamily="34" charset="0"/>
                <a:cs typeface="Arial" panose="020B0604020202020204" pitchFamily="34" charset="0"/>
              </a:rPr>
              <a:t>The Administrator will be governed by a board. </a:t>
            </a:r>
            <a:r>
              <a:rPr lang="en-US" sz="1600" b="1" dirty="0">
                <a:latin typeface="Arial" panose="020B0604020202020204" pitchFamily="34" charset="0"/>
                <a:cs typeface="Arial" panose="020B0604020202020204" pitchFamily="34" charset="0"/>
              </a:rPr>
              <a:t>Part A </a:t>
            </a:r>
            <a:r>
              <a:rPr lang="en-US" sz="1600" dirty="0">
                <a:latin typeface="Arial" panose="020B0604020202020204" pitchFamily="34" charset="0"/>
                <a:cs typeface="Arial" panose="020B0604020202020204" pitchFamily="34" charset="0"/>
              </a:rPr>
              <a:t>of this chapter provides for the composition and appointment of the board, </a:t>
            </a:r>
            <a:r>
              <a:rPr lang="en-US" sz="1600" dirty="0" smtClean="0">
                <a:latin typeface="Arial" panose="020B0604020202020204" pitchFamily="34" charset="0"/>
                <a:cs typeface="Arial" panose="020B0604020202020204" pitchFamily="34" charset="0"/>
              </a:rPr>
              <a:t>appointment </a:t>
            </a:r>
            <a:r>
              <a:rPr lang="en-US" sz="1600" dirty="0">
                <a:latin typeface="Arial" panose="020B0604020202020204" pitchFamily="34" charset="0"/>
                <a:cs typeface="Arial" panose="020B0604020202020204" pitchFamily="34" charset="0"/>
              </a:rPr>
              <a:t>by the Minister of the Chairperson and Deputy Chairperson, term of office of board members, vacancies on the board, </a:t>
            </a:r>
            <a:r>
              <a:rPr lang="en-US" sz="1600" dirty="0" smtClean="0">
                <a:latin typeface="Arial" panose="020B0604020202020204" pitchFamily="34" charset="0"/>
                <a:cs typeface="Arial" panose="020B0604020202020204" pitchFamily="34" charset="0"/>
              </a:rPr>
              <a:t>disqualification </a:t>
            </a:r>
            <a:r>
              <a:rPr lang="en-US" sz="1600" dirty="0">
                <a:latin typeface="Arial" panose="020B0604020202020204" pitchFamily="34" charset="0"/>
                <a:cs typeface="Arial" panose="020B0604020202020204" pitchFamily="34" charset="0"/>
              </a:rPr>
              <a:t>of board members, establishment of board committees, meetings of the board, remuneration and reimbursement of board members for attending board meetings, duties of board members, conduct of board members, resignation of board members, removal </a:t>
            </a:r>
            <a:r>
              <a:rPr lang="en-US" sz="1600" dirty="0" smtClean="0">
                <a:latin typeface="Arial" panose="020B0604020202020204" pitchFamily="34" charset="0"/>
                <a:cs typeface="Arial" panose="020B0604020202020204" pitchFamily="34" charset="0"/>
              </a:rPr>
              <a:t>of board </a:t>
            </a:r>
            <a:r>
              <a:rPr lang="en-US" sz="1600" dirty="0">
                <a:latin typeface="Arial" panose="020B0604020202020204" pitchFamily="34" charset="0"/>
                <a:cs typeface="Arial" panose="020B0604020202020204" pitchFamily="34" charset="0"/>
              </a:rPr>
              <a:t>members by the Minister, and dissolution of the board by the Minister</a:t>
            </a:r>
            <a:r>
              <a:rPr lang="en-US" sz="1600" dirty="0" smtClean="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endParaRPr lang="en-ZA" sz="1600" dirty="0">
              <a:latin typeface="Arial" panose="020B0604020202020204" pitchFamily="34" charset="0"/>
              <a:cs typeface="Arial" panose="020B0604020202020204" pitchFamily="34" charset="0"/>
            </a:endParaRPr>
          </a:p>
          <a:p>
            <a:pPr lvl="2" algn="just"/>
            <a:r>
              <a:rPr lang="en-US" sz="1600" dirty="0">
                <a:latin typeface="Arial" panose="020B0604020202020204" pitchFamily="34" charset="0"/>
                <a:cs typeface="Arial" panose="020B0604020202020204" pitchFamily="34" charset="0"/>
              </a:rPr>
              <a:t>The day-to-day operations of the Administrator will be managed by a chief executive officer. </a:t>
            </a:r>
            <a:r>
              <a:rPr lang="en-US" sz="1600" b="1" dirty="0">
                <a:latin typeface="Arial" panose="020B0604020202020204" pitchFamily="34" charset="0"/>
                <a:cs typeface="Arial" panose="020B0604020202020204" pitchFamily="34" charset="0"/>
              </a:rPr>
              <a:t>Part B </a:t>
            </a:r>
            <a:r>
              <a:rPr lang="en-US" sz="1600" dirty="0">
                <a:latin typeface="Arial" panose="020B0604020202020204" pitchFamily="34" charset="0"/>
                <a:cs typeface="Arial" panose="020B0604020202020204" pitchFamily="34" charset="0"/>
              </a:rPr>
              <a:t>of this chapter provides for the appointment of the chief executive officer accountable to the board, appointment of an acting chief executive officer during a vacancy in the office of the chief executive officer, duties of the chief executive officer, dismissal of the chief executive officer and appointment and dismissal of executive managers.</a:t>
            </a:r>
            <a:endParaRPr lang="en-ZA" sz="1600" dirty="0">
              <a:latin typeface="Arial" panose="020B0604020202020204" pitchFamily="34" charset="0"/>
              <a:cs typeface="Arial" panose="020B0604020202020204" pitchFamily="34" charset="0"/>
            </a:endParaRPr>
          </a:p>
          <a:p>
            <a:pPr lvl="1"/>
            <a:endParaRPr lang="en-ZA" sz="2400" dirty="0">
              <a:latin typeface="Arial" panose="020B0604020202020204" pitchFamily="34" charset="0"/>
              <a:cs typeface="Arial" panose="020B0604020202020204" pitchFamily="34" charset="0"/>
            </a:endParaRPr>
          </a:p>
          <a:p>
            <a:pPr marL="0" indent="0">
              <a:buNone/>
            </a:pPr>
            <a:endParaRPr lang="en-ZA" dirty="0"/>
          </a:p>
        </p:txBody>
      </p:sp>
      <p:sp>
        <p:nvSpPr>
          <p:cNvPr id="4" name="Footer Placeholder 3"/>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fld id="{2A63FD81-98C9-4A4E-8602-DFC85C89EA0B}" type="slidenum">
              <a:rPr lang="en-US" smtClean="0"/>
              <a:pPr/>
              <a:t>18</a:t>
            </a:fld>
            <a:endParaRPr lang="en-US"/>
          </a:p>
        </p:txBody>
      </p:sp>
    </p:spTree>
    <p:extLst>
      <p:ext uri="{BB962C8B-B14F-4D97-AF65-F5344CB8AC3E}">
        <p14:creationId xmlns:p14="http://schemas.microsoft.com/office/powerpoint/2010/main" xmlns="" val="20627702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504056"/>
          </a:xfrm>
        </p:spPr>
        <p:txBody>
          <a:bodyPr/>
          <a:lstStyle/>
          <a:p>
            <a:pPr algn="l"/>
            <a:r>
              <a:rPr lang="en-ZA" dirty="0">
                <a:latin typeface="Cambria" panose="02040503050406030204" pitchFamily="18" charset="0"/>
              </a:rPr>
              <a:t> </a:t>
            </a:r>
            <a:r>
              <a:rPr lang="en-GB" sz="2800" b="1" dirty="0" smtClean="0">
                <a:latin typeface="Arial" panose="020B0604020202020204" pitchFamily="34" charset="0"/>
                <a:cs typeface="Arial" panose="020B0604020202020204" pitchFamily="34" charset="0"/>
              </a:rPr>
              <a:t>DISCUSSION OF THE BILL</a:t>
            </a:r>
            <a:r>
              <a:rPr lang="en-ZA" sz="2800" dirty="0" smtClean="0">
                <a:latin typeface="Arial" panose="020B0604020202020204" pitchFamily="34" charset="0"/>
                <a:cs typeface="Arial" panose="020B0604020202020204" pitchFamily="34" charset="0"/>
              </a:rPr>
              <a:t> </a:t>
            </a:r>
            <a:endParaRPr lang="en-ZA" sz="2800"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691680" y="836712"/>
            <a:ext cx="6984776" cy="4968552"/>
          </a:xfrm>
        </p:spPr>
        <p:txBody>
          <a:bodyPr/>
          <a:lstStyle/>
          <a:p>
            <a:pPr marL="57150" indent="0" algn="just">
              <a:buNone/>
            </a:pPr>
            <a:r>
              <a:rPr lang="en-US" sz="2000" b="1" dirty="0">
                <a:latin typeface="Arial" panose="020B0604020202020204" pitchFamily="34" charset="0"/>
                <a:cs typeface="Arial" panose="020B0604020202020204" pitchFamily="34" charset="0"/>
              </a:rPr>
              <a:t>Chapter 4 </a:t>
            </a:r>
            <a:r>
              <a:rPr lang="en-US" sz="2000" dirty="0">
                <a:latin typeface="Arial" panose="020B0604020202020204" pitchFamily="34" charset="0"/>
                <a:cs typeface="Arial" panose="020B0604020202020204" pitchFamily="34" charset="0"/>
              </a:rPr>
              <a:t>provides for the financing of the Administrator</a:t>
            </a:r>
            <a:r>
              <a:rPr lang="en-US" sz="2000" dirty="0" smtClean="0">
                <a:latin typeface="Arial" panose="020B0604020202020204" pitchFamily="34" charset="0"/>
                <a:cs typeface="Arial" panose="020B0604020202020204" pitchFamily="34" charset="0"/>
              </a:rPr>
              <a:t>. Another significant amendment is the insertion of Chapter 4 </a:t>
            </a:r>
            <a:r>
              <a:rPr lang="en-US" sz="2000" dirty="0">
                <a:latin typeface="Arial" panose="020B0604020202020204" pitchFamily="34" charset="0"/>
                <a:cs typeface="Arial" panose="020B0604020202020204" pitchFamily="34" charset="0"/>
              </a:rPr>
              <a:t>resulted in the provision requiring the Administrator </a:t>
            </a:r>
            <a:r>
              <a:rPr lang="en-US" sz="2000" dirty="0" smtClean="0">
                <a:latin typeface="Arial" panose="020B0604020202020204" pitchFamily="34" charset="0"/>
                <a:cs typeface="Arial" panose="020B0604020202020204" pitchFamily="34" charset="0"/>
              </a:rPr>
              <a:t>to</a:t>
            </a:r>
            <a:endParaRPr lang="en-US" sz="2000" dirty="0">
              <a:latin typeface="Arial" panose="020B0604020202020204" pitchFamily="34" charset="0"/>
              <a:cs typeface="Arial" panose="020B0604020202020204" pitchFamily="34" charset="0"/>
            </a:endParaRPr>
          </a:p>
          <a:p>
            <a:pPr lvl="1" algn="just"/>
            <a:r>
              <a:rPr lang="en-US" sz="1600" dirty="0">
                <a:latin typeface="Arial" panose="020B0604020202020204" pitchFamily="34" charset="0"/>
                <a:cs typeface="Arial" panose="020B0604020202020204" pitchFamily="34" charset="0"/>
              </a:rPr>
              <a:t>Open and maintain the following banking accounts:</a:t>
            </a:r>
            <a:endParaRPr lang="en-ZA" sz="1600" dirty="0">
              <a:latin typeface="Arial" panose="020B0604020202020204" pitchFamily="34" charset="0"/>
              <a:cs typeface="Arial" panose="020B0604020202020204" pitchFamily="34" charset="0"/>
            </a:endParaRPr>
          </a:p>
          <a:p>
            <a:pPr lvl="1" algn="just"/>
            <a:r>
              <a:rPr lang="en-US" sz="1600" dirty="0">
                <a:latin typeface="Arial" panose="020B0604020202020204" pitchFamily="34" charset="0"/>
                <a:cs typeface="Arial" panose="020B0604020202020204" pitchFamily="34" charset="0"/>
              </a:rPr>
              <a:t> Benefit account  shall consist of—</a:t>
            </a:r>
          </a:p>
          <a:p>
            <a:pPr marL="0" indent="0" algn="just">
              <a:buNone/>
            </a:pPr>
            <a:r>
              <a:rPr lang="en-US" sz="1600" dirty="0">
                <a:latin typeface="Arial" panose="020B0604020202020204" pitchFamily="34" charset="0"/>
                <a:cs typeface="Arial" panose="020B0604020202020204" pitchFamily="34" charset="0"/>
              </a:rPr>
              <a:t>      (a) Road Accident Benefit Scheme levies imposed in terms of the </a:t>
            </a:r>
            <a:endParaRPr lang="en-US" sz="1600" dirty="0" smtClean="0">
              <a:latin typeface="Arial" panose="020B0604020202020204" pitchFamily="34" charset="0"/>
              <a:cs typeface="Arial" panose="020B0604020202020204" pitchFamily="34" charset="0"/>
            </a:endParaRPr>
          </a:p>
          <a:p>
            <a:pPr marL="0" indent="0" algn="just">
              <a:buNone/>
            </a:pPr>
            <a:r>
              <a:rPr lang="en-US" sz="1600" dirty="0" smtClean="0">
                <a:latin typeface="Arial" panose="020B0604020202020204" pitchFamily="34" charset="0"/>
                <a:cs typeface="Arial" panose="020B0604020202020204" pitchFamily="34" charset="0"/>
              </a:rPr>
              <a:t>            Customs </a:t>
            </a:r>
            <a:r>
              <a:rPr lang="en-US" sz="1600" dirty="0">
                <a:latin typeface="Arial" panose="020B0604020202020204" pitchFamily="34" charset="0"/>
                <a:cs typeface="Arial" panose="020B0604020202020204" pitchFamily="34" charset="0"/>
              </a:rPr>
              <a:t>and Excise Act, 964 (Act No. 91 of 1964); </a:t>
            </a:r>
            <a:endParaRPr lang="en-ZA" sz="1600" dirty="0">
              <a:latin typeface="Arial" panose="020B0604020202020204" pitchFamily="34" charset="0"/>
              <a:cs typeface="Arial" panose="020B0604020202020204" pitchFamily="34" charset="0"/>
            </a:endParaRPr>
          </a:p>
          <a:p>
            <a:pPr marL="0" indent="0" algn="just">
              <a:buNone/>
            </a:pPr>
            <a:r>
              <a:rPr lang="en-US" sz="1600" dirty="0">
                <a:latin typeface="Arial" panose="020B0604020202020204" pitchFamily="34" charset="0"/>
                <a:cs typeface="Arial" panose="020B0604020202020204" pitchFamily="34" charset="0"/>
              </a:rPr>
              <a:t>       (b) money appropriated by Parliament; </a:t>
            </a:r>
            <a:endParaRPr lang="en-ZA" sz="1600" dirty="0">
              <a:latin typeface="Arial" panose="020B0604020202020204" pitchFamily="34" charset="0"/>
              <a:cs typeface="Arial" panose="020B0604020202020204" pitchFamily="34" charset="0"/>
            </a:endParaRPr>
          </a:p>
          <a:p>
            <a:pPr marL="0" indent="0" algn="just">
              <a:buNone/>
            </a:pPr>
            <a:r>
              <a:rPr lang="en-US" sz="1600" dirty="0">
                <a:latin typeface="Arial" panose="020B0604020202020204" pitchFamily="34" charset="0"/>
                <a:cs typeface="Arial" panose="020B0604020202020204" pitchFamily="34" charset="0"/>
              </a:rPr>
              <a:t>       (c) money loaned to the Administrator;</a:t>
            </a:r>
            <a:endParaRPr lang="en-ZA" sz="1600" dirty="0">
              <a:latin typeface="Arial" panose="020B0604020202020204" pitchFamily="34" charset="0"/>
              <a:cs typeface="Arial" panose="020B0604020202020204" pitchFamily="34" charset="0"/>
            </a:endParaRPr>
          </a:p>
          <a:p>
            <a:pPr marL="0" indent="0" algn="just">
              <a:buNone/>
            </a:pPr>
            <a:r>
              <a:rPr lang="en-US" sz="1600" dirty="0">
                <a:latin typeface="Arial" panose="020B0604020202020204" pitchFamily="34" charset="0"/>
                <a:cs typeface="Arial" panose="020B0604020202020204" pitchFamily="34" charset="0"/>
              </a:rPr>
              <a:t>       (d) interest earned on money in the account; and</a:t>
            </a:r>
            <a:endParaRPr lang="en-ZA" sz="1600" dirty="0">
              <a:latin typeface="Arial" panose="020B0604020202020204" pitchFamily="34" charset="0"/>
              <a:cs typeface="Arial" panose="020B0604020202020204" pitchFamily="34" charset="0"/>
            </a:endParaRPr>
          </a:p>
          <a:p>
            <a:pPr marL="0" indent="0" algn="just">
              <a:buNone/>
            </a:pPr>
            <a:r>
              <a:rPr lang="en-US" sz="1600" dirty="0">
                <a:latin typeface="Arial" panose="020B0604020202020204" pitchFamily="34" charset="0"/>
                <a:cs typeface="Arial" panose="020B0604020202020204" pitchFamily="34" charset="0"/>
              </a:rPr>
              <a:t>       (e) money recovered in terms of any claims re-insurance scheme;</a:t>
            </a:r>
            <a:endParaRPr lang="en-ZA" sz="1600" dirty="0">
              <a:latin typeface="Arial" panose="020B0604020202020204" pitchFamily="34" charset="0"/>
              <a:cs typeface="Arial" panose="020B0604020202020204" pitchFamily="34" charset="0"/>
            </a:endParaRPr>
          </a:p>
          <a:p>
            <a:pPr marL="0" indent="0" algn="just">
              <a:buNone/>
            </a:pPr>
            <a:r>
              <a:rPr lang="en-US" sz="1600" dirty="0">
                <a:latin typeface="Arial" panose="020B0604020202020204" pitchFamily="34" charset="0"/>
                <a:cs typeface="Arial" panose="020B0604020202020204" pitchFamily="34" charset="0"/>
              </a:rPr>
              <a:t>       (f) investment returns on invested money from the account.</a:t>
            </a:r>
            <a:endParaRPr lang="en-ZA" sz="1600" dirty="0">
              <a:latin typeface="Arial" panose="020B0604020202020204" pitchFamily="34" charset="0"/>
              <a:cs typeface="Arial" panose="020B0604020202020204" pitchFamily="34" charset="0"/>
            </a:endParaRPr>
          </a:p>
          <a:p>
            <a:pPr lvl="1" algn="just"/>
            <a:endParaRPr lang="en-ZA" sz="2400" dirty="0">
              <a:latin typeface="Arial" panose="020B0604020202020204" pitchFamily="34" charset="0"/>
              <a:cs typeface="Arial" panose="020B0604020202020204" pitchFamily="34" charset="0"/>
            </a:endParaRPr>
          </a:p>
          <a:p>
            <a:pPr marL="0" indent="0" algn="just">
              <a:buNone/>
            </a:pPr>
            <a:endParaRPr lang="en-ZA" sz="24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fld id="{2A63FD81-98C9-4A4E-8602-DFC85C89EA0B}" type="slidenum">
              <a:rPr lang="en-US" smtClean="0"/>
              <a:pPr/>
              <a:t>19</a:t>
            </a:fld>
            <a:endParaRPr lang="en-US"/>
          </a:p>
        </p:txBody>
      </p:sp>
    </p:spTree>
    <p:extLst>
      <p:ext uri="{BB962C8B-B14F-4D97-AF65-F5344CB8AC3E}">
        <p14:creationId xmlns:p14="http://schemas.microsoft.com/office/powerpoint/2010/main" xmlns="" val="3758560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936104"/>
          </a:xfrm>
        </p:spPr>
        <p:txBody>
          <a:bodyPr/>
          <a:lstStyle/>
          <a:p>
            <a:pPr algn="l"/>
            <a:r>
              <a:rPr lang="en-US" sz="4000" b="1" dirty="0" smtClean="0">
                <a:solidFill>
                  <a:schemeClr val="tx2">
                    <a:satMod val="130000"/>
                  </a:schemeClr>
                </a:solidFill>
                <a:latin typeface="Arial" panose="020B0604020202020204" pitchFamily="34" charset="0"/>
                <a:cs typeface="Arial" panose="020B0604020202020204" pitchFamily="34" charset="0"/>
              </a:rPr>
              <a:t>BACKGROUND</a:t>
            </a:r>
            <a:r>
              <a:rPr lang="en-ZA" dirty="0" smtClean="0">
                <a:latin typeface="Arial" panose="020B0604020202020204" pitchFamily="34" charset="0"/>
                <a:cs typeface="Arial" panose="020B0604020202020204" pitchFamily="34" charset="0"/>
              </a:rPr>
              <a:t> </a:t>
            </a:r>
            <a:endParaRPr lang="en-ZA" dirty="0">
              <a:solidFill>
                <a:schemeClr val="tx1"/>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323528" y="1412776"/>
            <a:ext cx="8134672" cy="4835624"/>
          </a:xfrm>
        </p:spPr>
        <p:txBody>
          <a:bodyPr/>
          <a:lstStyle/>
          <a:p>
            <a:pPr algn="just" eaLnBrk="1" hangingPunct="1">
              <a:buClr>
                <a:schemeClr val="accent2"/>
              </a:buClr>
              <a:buSzPct val="80000"/>
              <a:buFont typeface="Wingdings" pitchFamily="2" charset="2"/>
              <a:buChar char="q"/>
              <a:defRPr/>
            </a:pPr>
            <a:r>
              <a:rPr lang="en-GB" sz="2800" dirty="0">
                <a:latin typeface="Arial" panose="020B0604020202020204" pitchFamily="34" charset="0"/>
                <a:cs typeface="Arial" panose="020B0604020202020204" pitchFamily="34" charset="0"/>
              </a:rPr>
              <a:t>The existing compensation system for loss or damage resulting from bodily injury or death caused by the wrongful driving of motor vehicles is the result of a long historical development spanning more than 70 years, commencing with the introduction of compulsory motor vehicle accident insurance in 1942 and culminating in the present compensation system established by the Road Accident Fund Act, 1996 (Act No. 56 of 1996), and managed by the Road Accident Fund (RAF).</a:t>
            </a:r>
            <a:endParaRPr lang="en-ZA" sz="2800" dirty="0">
              <a:latin typeface="Arial" panose="020B0604020202020204" pitchFamily="34" charset="0"/>
              <a:cs typeface="Arial" panose="020B0604020202020204" pitchFamily="34" charset="0"/>
            </a:endParaRPr>
          </a:p>
          <a:p>
            <a:pPr marL="0" indent="0" algn="just" eaLnBrk="1" hangingPunct="1">
              <a:buClr>
                <a:schemeClr val="accent2"/>
              </a:buClr>
              <a:buNone/>
              <a:defRPr/>
            </a:pPr>
            <a:endParaRPr lang="en-US" sz="2000" dirty="0">
              <a:solidFill>
                <a:schemeClr val="tx2"/>
              </a:solidFill>
              <a:latin typeface="Tahoma" pitchFamily="34" charset="0"/>
              <a:ea typeface="ＭＳ Ｐゴシック" pitchFamily="34" charset="-128"/>
            </a:endParaRPr>
          </a:p>
          <a:p>
            <a:pPr marL="0" indent="0" algn="just" eaLnBrk="1" hangingPunct="1">
              <a:buClr>
                <a:schemeClr val="accent2"/>
              </a:buClr>
              <a:buNone/>
              <a:defRPr/>
            </a:pPr>
            <a:endParaRPr lang="en-US" sz="2000" dirty="0">
              <a:solidFill>
                <a:schemeClr val="tx2"/>
              </a:solidFill>
              <a:latin typeface="Tahoma" pitchFamily="34" charset="0"/>
              <a:ea typeface="ＭＳ Ｐゴシック" pitchFamily="34" charset="-128"/>
            </a:endParaRPr>
          </a:p>
          <a:p>
            <a:pPr algn="just" eaLnBrk="1" hangingPunct="1">
              <a:buClr>
                <a:schemeClr val="accent2"/>
              </a:buClr>
              <a:buFont typeface="Wingdings" pitchFamily="2" charset="2"/>
              <a:buChar char="q"/>
              <a:defRPr/>
            </a:pPr>
            <a:endParaRPr lang="en-US" dirty="0">
              <a:latin typeface="Tahoma" pitchFamily="34" charset="0"/>
              <a:ea typeface="ＭＳ Ｐゴシック" pitchFamily="34" charset="-128"/>
            </a:endParaRPr>
          </a:p>
          <a:p>
            <a:endParaRPr lang="en-ZA" dirty="0"/>
          </a:p>
        </p:txBody>
      </p:sp>
      <p:sp>
        <p:nvSpPr>
          <p:cNvPr id="4" name="Footer Placeholder 3"/>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fld id="{2A63FD81-98C9-4A4E-8602-DFC85C89EA0B}" type="slidenum">
              <a:rPr lang="en-US" smtClean="0"/>
              <a:pPr/>
              <a:t>2</a:t>
            </a:fld>
            <a:endParaRPr lang="en-US"/>
          </a:p>
        </p:txBody>
      </p:sp>
    </p:spTree>
    <p:extLst>
      <p:ext uri="{BB962C8B-B14F-4D97-AF65-F5344CB8AC3E}">
        <p14:creationId xmlns:p14="http://schemas.microsoft.com/office/powerpoint/2010/main" xmlns="" val="2372570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504056"/>
          </a:xfrm>
        </p:spPr>
        <p:txBody>
          <a:bodyPr/>
          <a:lstStyle/>
          <a:p>
            <a:pPr algn="l"/>
            <a:r>
              <a:rPr lang="en-ZA" b="1" dirty="0">
                <a:latin typeface="Cambria" panose="02040503050406030204" pitchFamily="18" charset="0"/>
              </a:rPr>
              <a:t> </a:t>
            </a:r>
            <a:r>
              <a:rPr lang="en-ZA" sz="2800" b="1" dirty="0" smtClean="0">
                <a:latin typeface="Arial" panose="020B0604020202020204" pitchFamily="34" charset="0"/>
                <a:cs typeface="Arial" panose="020B0604020202020204" pitchFamily="34" charset="0"/>
              </a:rPr>
              <a:t>Chapter 4 (</a:t>
            </a:r>
            <a:r>
              <a:rPr lang="en-ZA" sz="2800" b="1" dirty="0" err="1" smtClean="0">
                <a:latin typeface="Arial" panose="020B0604020202020204" pitchFamily="34" charset="0"/>
                <a:cs typeface="Arial" panose="020B0604020202020204" pitchFamily="34" charset="0"/>
              </a:rPr>
              <a:t>Cont</a:t>
            </a:r>
            <a:r>
              <a:rPr lang="en-ZA" sz="2800" dirty="0" smtClean="0">
                <a:latin typeface="Arial" panose="020B0604020202020204" pitchFamily="34" charset="0"/>
                <a:cs typeface="Arial" panose="020B0604020202020204" pitchFamily="34" charset="0"/>
              </a:rPr>
              <a:t>’)</a:t>
            </a:r>
            <a:endParaRPr lang="en-ZA" sz="2800"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691680" y="836712"/>
            <a:ext cx="6984776" cy="4968552"/>
          </a:xfrm>
        </p:spPr>
        <p:txBody>
          <a:bodyPr/>
          <a:lstStyle/>
          <a:p>
            <a:pPr marL="0" indent="0" algn="just">
              <a:buNone/>
            </a:pPr>
            <a:r>
              <a:rPr lang="en-US" sz="2000" dirty="0">
                <a:latin typeface="Arial" panose="020B0604020202020204" pitchFamily="34" charset="0"/>
                <a:cs typeface="Arial" panose="020B0604020202020204" pitchFamily="34" charset="0"/>
              </a:rPr>
              <a:t>The money in the benefit account shall, subject to the provisions of this Act, be under the control of the Chief Executive Officer, and shall be applied by the Chief Executive Officer for—</a:t>
            </a:r>
            <a:endParaRPr lang="en-ZA" sz="2000" dirty="0">
              <a:latin typeface="Arial" panose="020B0604020202020204" pitchFamily="34" charset="0"/>
              <a:cs typeface="Arial" panose="020B0604020202020204" pitchFamily="34" charset="0"/>
            </a:endParaRPr>
          </a:p>
          <a:p>
            <a:pPr marL="0" indent="0" algn="just">
              <a:buNone/>
            </a:pPr>
            <a:r>
              <a:rPr lang="en-US" sz="2000" dirty="0">
                <a:latin typeface="Arial" panose="020B0604020202020204" pitchFamily="34" charset="0"/>
                <a:cs typeface="Arial" panose="020B0604020202020204" pitchFamily="34" charset="0"/>
              </a:rPr>
              <a:t>(a) the payment of benefits provided for in Chapter 6; </a:t>
            </a:r>
            <a:endParaRPr lang="en-ZA" sz="2000" dirty="0">
              <a:latin typeface="Arial" panose="020B0604020202020204" pitchFamily="34" charset="0"/>
              <a:cs typeface="Arial" panose="020B0604020202020204" pitchFamily="34" charset="0"/>
            </a:endParaRPr>
          </a:p>
          <a:p>
            <a:pPr marL="0" indent="0" algn="just">
              <a:buNone/>
            </a:pPr>
            <a:r>
              <a:rPr lang="en-US" sz="2000" dirty="0">
                <a:latin typeface="Arial" panose="020B0604020202020204" pitchFamily="34" charset="0"/>
                <a:cs typeface="Arial" panose="020B0604020202020204" pitchFamily="34" charset="0"/>
              </a:rPr>
              <a:t>(b) costs related to the appointment of, and the fees of, curators appointed to assist claimants and beneficiaries; </a:t>
            </a:r>
            <a:endParaRPr lang="en-ZA" sz="2000" dirty="0">
              <a:latin typeface="Arial" panose="020B0604020202020204" pitchFamily="34" charset="0"/>
              <a:cs typeface="Arial" panose="020B0604020202020204" pitchFamily="34" charset="0"/>
            </a:endParaRPr>
          </a:p>
          <a:p>
            <a:pPr marL="0" indent="0" algn="just">
              <a:buNone/>
            </a:pPr>
            <a:r>
              <a:rPr lang="en-US" sz="2000" dirty="0">
                <a:latin typeface="Arial" panose="020B0604020202020204" pitchFamily="34" charset="0"/>
                <a:cs typeface="Arial" panose="020B0604020202020204" pitchFamily="34" charset="0"/>
              </a:rPr>
              <a:t>(c) the payment in respect of documents contemplated in subsection 56(3);</a:t>
            </a:r>
            <a:endParaRPr lang="en-ZA" sz="2000" dirty="0">
              <a:latin typeface="Arial" panose="020B0604020202020204" pitchFamily="34" charset="0"/>
              <a:cs typeface="Arial" panose="020B0604020202020204" pitchFamily="34" charset="0"/>
            </a:endParaRPr>
          </a:p>
          <a:p>
            <a:pPr marL="0" indent="0" algn="just">
              <a:buNone/>
            </a:pPr>
            <a:r>
              <a:rPr lang="en-US" sz="2000" dirty="0">
                <a:latin typeface="Arial" panose="020B0604020202020204" pitchFamily="34" charset="0"/>
                <a:cs typeface="Arial" panose="020B0604020202020204" pitchFamily="34" charset="0"/>
              </a:rPr>
              <a:t>(d)subject to approval by the Minister of Transport, in consultation with the Minister of Finance, transfers to the transition account referred to in section 28; </a:t>
            </a:r>
            <a:endParaRPr lang="en-ZA" sz="2000" dirty="0">
              <a:latin typeface="Arial" panose="020B0604020202020204" pitchFamily="34" charset="0"/>
              <a:cs typeface="Arial" panose="020B0604020202020204" pitchFamily="34" charset="0"/>
            </a:endParaRPr>
          </a:p>
          <a:p>
            <a:pPr marL="0" indent="0" algn="just">
              <a:buNone/>
            </a:pPr>
            <a:r>
              <a:rPr lang="en-US" sz="2000" dirty="0">
                <a:latin typeface="Arial" panose="020B0604020202020204" pitchFamily="34" charset="0"/>
                <a:cs typeface="Arial" panose="020B0604020202020204" pitchFamily="34" charset="0"/>
              </a:rPr>
              <a:t>(e)the payment of premiums related to any claims re-insurance scheme; and</a:t>
            </a:r>
            <a:endParaRPr lang="en-ZA" sz="2000" dirty="0">
              <a:latin typeface="Arial" panose="020B0604020202020204" pitchFamily="34" charset="0"/>
              <a:cs typeface="Arial" panose="020B0604020202020204" pitchFamily="34" charset="0"/>
            </a:endParaRPr>
          </a:p>
          <a:p>
            <a:pPr marL="0" indent="0" algn="just">
              <a:buNone/>
            </a:pPr>
            <a:r>
              <a:rPr lang="en-US" sz="2000" dirty="0">
                <a:latin typeface="Arial" panose="020B0604020202020204" pitchFamily="34" charset="0"/>
                <a:cs typeface="Arial" panose="020B0604020202020204" pitchFamily="34" charset="0"/>
              </a:rPr>
              <a:t>(f)the payment of expenses related to the maintenance of the benefit  account. </a:t>
            </a:r>
            <a:endParaRPr lang="en-ZA" sz="2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fld id="{2A63FD81-98C9-4A4E-8602-DFC85C89EA0B}" type="slidenum">
              <a:rPr lang="en-US" smtClean="0"/>
              <a:pPr/>
              <a:t>20</a:t>
            </a:fld>
            <a:endParaRPr lang="en-US"/>
          </a:p>
        </p:txBody>
      </p:sp>
    </p:spTree>
    <p:extLst>
      <p:ext uri="{BB962C8B-B14F-4D97-AF65-F5344CB8AC3E}">
        <p14:creationId xmlns:p14="http://schemas.microsoft.com/office/powerpoint/2010/main" xmlns="" val="12277755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504056"/>
          </a:xfrm>
        </p:spPr>
        <p:txBody>
          <a:bodyPr/>
          <a:lstStyle/>
          <a:p>
            <a:pPr algn="l"/>
            <a:r>
              <a:rPr lang="en-ZA" b="1" dirty="0">
                <a:latin typeface="Cambria" panose="02040503050406030204" pitchFamily="18" charset="0"/>
              </a:rPr>
              <a:t> </a:t>
            </a:r>
            <a:r>
              <a:rPr lang="en-ZA" sz="2800" b="1" dirty="0" smtClean="0">
                <a:latin typeface="Arial" panose="020B0604020202020204" pitchFamily="34" charset="0"/>
                <a:cs typeface="Arial" panose="020B0604020202020204" pitchFamily="34" charset="0"/>
              </a:rPr>
              <a:t>Chapter 4 (</a:t>
            </a:r>
            <a:r>
              <a:rPr lang="en-ZA" sz="2800" b="1" dirty="0" err="1" smtClean="0">
                <a:latin typeface="Arial" panose="020B0604020202020204" pitchFamily="34" charset="0"/>
                <a:cs typeface="Arial" panose="020B0604020202020204" pitchFamily="34" charset="0"/>
              </a:rPr>
              <a:t>Cont</a:t>
            </a:r>
            <a:r>
              <a:rPr lang="en-ZA" sz="2800" dirty="0" smtClean="0">
                <a:latin typeface="Arial" panose="020B0604020202020204" pitchFamily="34" charset="0"/>
                <a:cs typeface="Arial" panose="020B0604020202020204" pitchFamily="34" charset="0"/>
              </a:rPr>
              <a:t>’)</a:t>
            </a:r>
            <a:endParaRPr lang="en-ZA" sz="2800"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691680" y="836712"/>
            <a:ext cx="6984776" cy="4968552"/>
          </a:xfrm>
        </p:spPr>
        <p:txBody>
          <a:bodyPr/>
          <a:lstStyle/>
          <a:p>
            <a:pPr marL="1371600" lvl="3" indent="0">
              <a:buNone/>
            </a:pPr>
            <a:r>
              <a:rPr lang="en-US" sz="1400" dirty="0">
                <a:latin typeface="Arial" panose="020B0604020202020204" pitchFamily="34" charset="0"/>
                <a:cs typeface="Arial" panose="020B0604020202020204" pitchFamily="34" charset="0"/>
              </a:rPr>
              <a:t>Transition </a:t>
            </a:r>
            <a:r>
              <a:rPr lang="en-US" sz="1400" dirty="0" smtClean="0">
                <a:latin typeface="Arial" panose="020B0604020202020204" pitchFamily="34" charset="0"/>
                <a:cs typeface="Arial" panose="020B0604020202020204" pitchFamily="34" charset="0"/>
              </a:rPr>
              <a:t>account shall </a:t>
            </a:r>
            <a:r>
              <a:rPr lang="en-US" sz="1400" dirty="0">
                <a:latin typeface="Arial" panose="020B0604020202020204" pitchFamily="34" charset="0"/>
                <a:cs typeface="Arial" panose="020B0604020202020204" pitchFamily="34" charset="0"/>
              </a:rPr>
              <a:t>consist of—</a:t>
            </a:r>
            <a:endParaRPr lang="en-ZA"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(a) money that belonged to the Road Accident Fund prior to the coming into effect of this Act;</a:t>
            </a:r>
            <a:endParaRPr lang="en-ZA"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(b) money appropriated by Parliament;</a:t>
            </a:r>
            <a:endParaRPr lang="en-ZA"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(c) money transferred into the transition account, subsequent to the approval contemplated in section 27(d); </a:t>
            </a:r>
            <a:endParaRPr lang="en-ZA"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(d)money loaned to the Administrator;</a:t>
            </a:r>
            <a:endParaRPr lang="en-ZA"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(e) interest earned on money in the transition account; </a:t>
            </a:r>
            <a:endParaRPr lang="en-ZA"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(f)money recovered in terms of any claims re-insurance scheme in respect of claims, that arose prior to the coming into effect of this Act, under the Road Accident Fund Act, 1996 (Act No. 56 of 1996); and</a:t>
            </a:r>
            <a:endParaRPr lang="en-ZA"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(g) investment returns on invested money from the account.</a:t>
            </a:r>
            <a:endParaRPr lang="en-ZA"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 </a:t>
            </a:r>
            <a:endParaRPr lang="en-ZA" sz="1400" dirty="0">
              <a:latin typeface="Arial" panose="020B0604020202020204" pitchFamily="34" charset="0"/>
              <a:cs typeface="Arial" panose="020B0604020202020204" pitchFamily="34" charset="0"/>
            </a:endParaRPr>
          </a:p>
          <a:p>
            <a:pPr marL="0" indent="0">
              <a:buNone/>
            </a:pPr>
            <a:r>
              <a:rPr lang="en-GB" sz="1400" dirty="0">
                <a:latin typeface="Arial" panose="020B0604020202020204" pitchFamily="34" charset="0"/>
                <a:cs typeface="Arial" panose="020B0604020202020204" pitchFamily="34" charset="0"/>
              </a:rPr>
              <a:t>The money in the transition account shall, subject to the provisions of this Act, be under the control of the Chief Executive Officer, and shall be applied by the Chief Executive Officer for—</a:t>
            </a:r>
            <a:endParaRPr lang="en-ZA" sz="1400" dirty="0">
              <a:latin typeface="Arial" panose="020B0604020202020204" pitchFamily="34" charset="0"/>
              <a:cs typeface="Arial" panose="020B0604020202020204" pitchFamily="34" charset="0"/>
            </a:endParaRPr>
          </a:p>
          <a:p>
            <a:pPr marL="0" indent="0">
              <a:buNone/>
            </a:pPr>
            <a:r>
              <a:rPr lang="en-GB" sz="1400" dirty="0">
                <a:latin typeface="Arial" panose="020B0604020202020204" pitchFamily="34" charset="0"/>
                <a:cs typeface="Arial" panose="020B0604020202020204" pitchFamily="34" charset="0"/>
              </a:rPr>
              <a:t> (a) the payment of third party compensation, expert reports and litigation expenses under the Road Accident Fund Act, 1996 (Act No. 56 of 1996), in respect of claims that arose prior to the coming into effect of this Act; </a:t>
            </a:r>
            <a:endParaRPr lang="en-ZA" sz="1400" dirty="0">
              <a:latin typeface="Arial" panose="020B0604020202020204" pitchFamily="34" charset="0"/>
              <a:cs typeface="Arial" panose="020B0604020202020204" pitchFamily="34" charset="0"/>
            </a:endParaRPr>
          </a:p>
          <a:p>
            <a:pPr marL="0" indent="0">
              <a:buNone/>
            </a:pPr>
            <a:r>
              <a:rPr lang="en-GB" sz="1400" dirty="0">
                <a:latin typeface="Arial" panose="020B0604020202020204" pitchFamily="34" charset="0"/>
                <a:cs typeface="Arial" panose="020B0604020202020204" pitchFamily="34" charset="0"/>
              </a:rPr>
              <a:t>(b) the payment of premiums related to any claims re-insurance scheme contemplated in subsection 28(2)(f); and</a:t>
            </a:r>
            <a:endParaRPr lang="en-ZA" sz="1400" dirty="0">
              <a:latin typeface="Arial" panose="020B0604020202020204" pitchFamily="34" charset="0"/>
              <a:cs typeface="Arial" panose="020B0604020202020204" pitchFamily="34" charset="0"/>
            </a:endParaRPr>
          </a:p>
          <a:p>
            <a:pPr marL="0" indent="0">
              <a:buNone/>
            </a:pPr>
            <a:r>
              <a:rPr lang="en-GB" sz="1400" dirty="0">
                <a:latin typeface="Arial" panose="020B0604020202020204" pitchFamily="34" charset="0"/>
                <a:cs typeface="Arial" panose="020B0604020202020204" pitchFamily="34" charset="0"/>
              </a:rPr>
              <a:t>(c) the payment of expenses related to the maintenance of the transition account</a:t>
            </a:r>
            <a:r>
              <a:rPr lang="en-GB" sz="1400" dirty="0" smtClean="0">
                <a:latin typeface="Arial" panose="020B0604020202020204" pitchFamily="34" charset="0"/>
                <a:cs typeface="Arial" panose="020B0604020202020204" pitchFamily="34" charset="0"/>
              </a:rPr>
              <a:t>.</a:t>
            </a:r>
            <a:endParaRPr lang="en-ZA" sz="14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fld id="{2A63FD81-98C9-4A4E-8602-DFC85C89EA0B}" type="slidenum">
              <a:rPr lang="en-US" smtClean="0"/>
              <a:pPr/>
              <a:t>21</a:t>
            </a:fld>
            <a:endParaRPr lang="en-US"/>
          </a:p>
        </p:txBody>
      </p:sp>
    </p:spTree>
    <p:extLst>
      <p:ext uri="{BB962C8B-B14F-4D97-AF65-F5344CB8AC3E}">
        <p14:creationId xmlns:p14="http://schemas.microsoft.com/office/powerpoint/2010/main" xmlns="" val="8594459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504056"/>
          </a:xfrm>
        </p:spPr>
        <p:txBody>
          <a:bodyPr/>
          <a:lstStyle/>
          <a:p>
            <a:pPr algn="l"/>
            <a:r>
              <a:rPr lang="en-ZA" b="1" dirty="0">
                <a:latin typeface="Cambria" panose="02040503050406030204" pitchFamily="18" charset="0"/>
              </a:rPr>
              <a:t> </a:t>
            </a:r>
            <a:r>
              <a:rPr lang="en-ZA" sz="2800" b="1" dirty="0" smtClean="0">
                <a:latin typeface="Arial" panose="020B0604020202020204" pitchFamily="34" charset="0"/>
                <a:cs typeface="Arial" panose="020B0604020202020204" pitchFamily="34" charset="0"/>
              </a:rPr>
              <a:t>Chapter 4 (</a:t>
            </a:r>
            <a:r>
              <a:rPr lang="en-ZA" sz="2800" b="1" dirty="0" err="1" smtClean="0">
                <a:latin typeface="Arial" panose="020B0604020202020204" pitchFamily="34" charset="0"/>
                <a:cs typeface="Arial" panose="020B0604020202020204" pitchFamily="34" charset="0"/>
              </a:rPr>
              <a:t>Cont</a:t>
            </a:r>
            <a:r>
              <a:rPr lang="en-ZA" sz="2800" dirty="0" smtClean="0">
                <a:latin typeface="Arial" panose="020B0604020202020204" pitchFamily="34" charset="0"/>
                <a:cs typeface="Arial" panose="020B0604020202020204" pitchFamily="34" charset="0"/>
              </a:rPr>
              <a:t>’)</a:t>
            </a:r>
            <a:endParaRPr lang="en-ZA" sz="2800"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619672" y="836712"/>
            <a:ext cx="7056784" cy="5328592"/>
          </a:xfrm>
        </p:spPr>
        <p:txBody>
          <a:bodyPr/>
          <a:lstStyle/>
          <a:p>
            <a:pPr marL="1371600" lvl="3" indent="0">
              <a:buNone/>
            </a:pPr>
            <a:r>
              <a:rPr lang="en-US" sz="1400" dirty="0">
                <a:latin typeface="Arial" panose="020B0604020202020204" pitchFamily="34" charset="0"/>
                <a:cs typeface="Arial" panose="020B0604020202020204" pitchFamily="34" charset="0"/>
              </a:rPr>
              <a:t>Operation </a:t>
            </a:r>
            <a:r>
              <a:rPr lang="en-US" sz="1400" dirty="0" smtClean="0">
                <a:latin typeface="Arial" panose="020B0604020202020204" pitchFamily="34" charset="0"/>
                <a:cs typeface="Arial" panose="020B0604020202020204" pitchFamily="34" charset="0"/>
              </a:rPr>
              <a:t>account shall </a:t>
            </a:r>
            <a:r>
              <a:rPr lang="en-US" sz="1400" dirty="0">
                <a:latin typeface="Arial" panose="020B0604020202020204" pitchFamily="34" charset="0"/>
                <a:cs typeface="Arial" panose="020B0604020202020204" pitchFamily="34" charset="0"/>
              </a:rPr>
              <a:t>consist of—</a:t>
            </a:r>
            <a:endParaRPr lang="en-ZA" sz="1400" dirty="0">
              <a:latin typeface="Arial" panose="020B0604020202020204" pitchFamily="34" charset="0"/>
              <a:cs typeface="Arial" panose="020B0604020202020204" pitchFamily="34" charset="0"/>
            </a:endParaRPr>
          </a:p>
          <a:p>
            <a:pPr marL="0" indent="0" algn="just">
              <a:buNone/>
            </a:pPr>
            <a:r>
              <a:rPr lang="en-US" sz="1400" dirty="0">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a)money </a:t>
            </a:r>
            <a:r>
              <a:rPr lang="en-US" sz="1400" dirty="0">
                <a:latin typeface="Arial" panose="020B0604020202020204" pitchFamily="34" charset="0"/>
                <a:cs typeface="Arial" panose="020B0604020202020204" pitchFamily="34" charset="0"/>
              </a:rPr>
              <a:t>appropriated by Parliament;</a:t>
            </a:r>
            <a:endParaRPr lang="en-ZA" sz="1400" dirty="0">
              <a:latin typeface="Arial" panose="020B0604020202020204" pitchFamily="34" charset="0"/>
              <a:cs typeface="Arial" panose="020B0604020202020204" pitchFamily="34" charset="0"/>
            </a:endParaRPr>
          </a:p>
          <a:p>
            <a:pPr marL="0" indent="0" algn="just">
              <a:buNone/>
            </a:pPr>
            <a:r>
              <a:rPr lang="en-US" sz="1400" dirty="0">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b)money </a:t>
            </a:r>
            <a:r>
              <a:rPr lang="en-US" sz="1400" dirty="0">
                <a:latin typeface="Arial" panose="020B0604020202020204" pitchFamily="34" charset="0"/>
                <a:cs typeface="Arial" panose="020B0604020202020204" pitchFamily="34" charset="0"/>
              </a:rPr>
              <a:t>donated or bequeathed to the Administrator; </a:t>
            </a:r>
            <a:endParaRPr lang="en-ZA" sz="1400" dirty="0">
              <a:latin typeface="Arial" panose="020B0604020202020204" pitchFamily="34" charset="0"/>
              <a:cs typeface="Arial" panose="020B0604020202020204" pitchFamily="34" charset="0"/>
            </a:endParaRPr>
          </a:p>
          <a:p>
            <a:pPr marL="0" indent="0" algn="just">
              <a:buNone/>
            </a:pPr>
            <a:r>
              <a:rPr lang="en-US" sz="1400" dirty="0">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c)money </a:t>
            </a:r>
            <a:r>
              <a:rPr lang="en-US" sz="1400" dirty="0">
                <a:latin typeface="Arial" panose="020B0604020202020204" pitchFamily="34" charset="0"/>
                <a:cs typeface="Arial" panose="020B0604020202020204" pitchFamily="34" charset="0"/>
              </a:rPr>
              <a:t>that may become due to the Administrator in terms of any other legislation;</a:t>
            </a:r>
            <a:endParaRPr lang="en-ZA" sz="1400" dirty="0">
              <a:latin typeface="Arial" panose="020B0604020202020204" pitchFamily="34" charset="0"/>
              <a:cs typeface="Arial" panose="020B0604020202020204" pitchFamily="34" charset="0"/>
            </a:endParaRPr>
          </a:p>
          <a:p>
            <a:pPr marL="0" indent="0" algn="just">
              <a:buNone/>
            </a:pPr>
            <a:r>
              <a:rPr lang="en-US" sz="1400" dirty="0">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d)interest </a:t>
            </a:r>
            <a:r>
              <a:rPr lang="en-US" sz="1400" dirty="0">
                <a:latin typeface="Arial" panose="020B0604020202020204" pitchFamily="34" charset="0"/>
                <a:cs typeface="Arial" panose="020B0604020202020204" pitchFamily="34" charset="0"/>
              </a:rPr>
              <a:t>earned on money in the operations account; </a:t>
            </a:r>
            <a:endParaRPr lang="en-ZA" sz="1400" dirty="0">
              <a:latin typeface="Arial" panose="020B0604020202020204" pitchFamily="34" charset="0"/>
              <a:cs typeface="Arial" panose="020B0604020202020204" pitchFamily="34" charset="0"/>
            </a:endParaRPr>
          </a:p>
          <a:p>
            <a:pPr marL="0" indent="0" algn="just">
              <a:buNone/>
            </a:pPr>
            <a:r>
              <a:rPr lang="en-US" sz="1400" dirty="0">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e)investment </a:t>
            </a:r>
            <a:r>
              <a:rPr lang="en-US" sz="1400" dirty="0">
                <a:latin typeface="Arial" panose="020B0604020202020204" pitchFamily="34" charset="0"/>
                <a:cs typeface="Arial" panose="020B0604020202020204" pitchFamily="34" charset="0"/>
              </a:rPr>
              <a:t>returns on invested money from the account; and</a:t>
            </a:r>
            <a:endParaRPr lang="en-ZA" sz="1400" dirty="0">
              <a:latin typeface="Arial" panose="020B0604020202020204" pitchFamily="34" charset="0"/>
              <a:cs typeface="Arial" panose="020B0604020202020204" pitchFamily="34" charset="0"/>
            </a:endParaRPr>
          </a:p>
          <a:p>
            <a:pPr marL="0" indent="0" algn="just">
              <a:buNone/>
            </a:pPr>
            <a:r>
              <a:rPr lang="en-US" sz="1400" dirty="0">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f)money </a:t>
            </a:r>
            <a:r>
              <a:rPr lang="en-US" sz="1400" dirty="0">
                <a:latin typeface="Arial" panose="020B0604020202020204" pitchFamily="34" charset="0"/>
                <a:cs typeface="Arial" panose="020B0604020202020204" pitchFamily="34" charset="0"/>
              </a:rPr>
              <a:t>recovered in terms of any insurance    scheme.</a:t>
            </a:r>
            <a:endParaRPr lang="en-ZA" sz="1400" dirty="0">
              <a:latin typeface="Arial" panose="020B0604020202020204" pitchFamily="34" charset="0"/>
              <a:cs typeface="Arial" panose="020B0604020202020204" pitchFamily="34" charset="0"/>
            </a:endParaRPr>
          </a:p>
          <a:p>
            <a:pPr marL="0" indent="0" algn="just">
              <a:buNone/>
            </a:pPr>
            <a:r>
              <a:rPr lang="en-GB" sz="1400" dirty="0">
                <a:latin typeface="Arial" panose="020B0604020202020204" pitchFamily="34" charset="0"/>
                <a:cs typeface="Arial" panose="020B0604020202020204" pitchFamily="34" charset="0"/>
              </a:rPr>
              <a:t>The money in the operations account shall, subject to the provisions of this Act, be under the control of the Chief Executive Officer, and shall be applied by the Chief Executive Officer for —</a:t>
            </a:r>
            <a:endParaRPr lang="en-ZA" sz="1400" dirty="0">
              <a:latin typeface="Arial" panose="020B0604020202020204" pitchFamily="34" charset="0"/>
              <a:cs typeface="Arial" panose="020B0604020202020204" pitchFamily="34" charset="0"/>
            </a:endParaRPr>
          </a:p>
          <a:p>
            <a:pPr marL="0" indent="0" algn="just">
              <a:buNone/>
            </a:pPr>
            <a:r>
              <a:rPr lang="en-GB" sz="1400" i="1" dirty="0">
                <a:latin typeface="Arial" panose="020B0604020202020204" pitchFamily="34" charset="0"/>
                <a:cs typeface="Arial" panose="020B0604020202020204" pitchFamily="34" charset="0"/>
              </a:rPr>
              <a:t> </a:t>
            </a:r>
            <a:endParaRPr lang="en-ZA" sz="1400" dirty="0">
              <a:latin typeface="Arial" panose="020B0604020202020204" pitchFamily="34" charset="0"/>
              <a:cs typeface="Arial" panose="020B0604020202020204" pitchFamily="34" charset="0"/>
            </a:endParaRPr>
          </a:p>
          <a:p>
            <a:pPr marL="0" indent="0" algn="just">
              <a:buNone/>
            </a:pPr>
            <a:r>
              <a:rPr lang="en-GB" sz="1400" dirty="0">
                <a:latin typeface="Arial" panose="020B0604020202020204" pitchFamily="34" charset="0"/>
                <a:cs typeface="Arial" panose="020B0604020202020204" pitchFamily="34" charset="0"/>
              </a:rPr>
              <a:t>(a)the payment of administrative expenditure arising from the duties of the Administrator set out in section 5; </a:t>
            </a:r>
            <a:endParaRPr lang="en-ZA" sz="1400" dirty="0">
              <a:latin typeface="Arial" panose="020B0604020202020204" pitchFamily="34" charset="0"/>
              <a:cs typeface="Arial" panose="020B0604020202020204" pitchFamily="34" charset="0"/>
            </a:endParaRPr>
          </a:p>
          <a:p>
            <a:pPr marL="0" indent="0" algn="just">
              <a:buNone/>
            </a:pPr>
            <a:r>
              <a:rPr lang="en-GB" sz="1400" dirty="0">
                <a:latin typeface="Arial" panose="020B0604020202020204" pitchFamily="34" charset="0"/>
                <a:cs typeface="Arial" panose="020B0604020202020204" pitchFamily="34" charset="0"/>
              </a:rPr>
              <a:t>(b)the payment of administrative expenditure arising from the powers of the Administrator set out in section 6; </a:t>
            </a:r>
            <a:endParaRPr lang="en-ZA" sz="1400" dirty="0">
              <a:latin typeface="Arial" panose="020B0604020202020204" pitchFamily="34" charset="0"/>
              <a:cs typeface="Arial" panose="020B0604020202020204" pitchFamily="34" charset="0"/>
            </a:endParaRPr>
          </a:p>
          <a:p>
            <a:pPr marL="0" indent="0" algn="just">
              <a:buNone/>
            </a:pPr>
            <a:r>
              <a:rPr lang="en-GB" sz="1400" dirty="0">
                <a:latin typeface="Arial" panose="020B0604020202020204" pitchFamily="34" charset="0"/>
                <a:cs typeface="Arial" panose="020B0604020202020204" pitchFamily="34" charset="0"/>
              </a:rPr>
              <a:t>(c)the payment of remuneration and allowances for the Board as provided for in section 14; </a:t>
            </a:r>
            <a:endParaRPr lang="en-ZA" sz="1400" dirty="0">
              <a:latin typeface="Arial" panose="020B0604020202020204" pitchFamily="34" charset="0"/>
              <a:cs typeface="Arial" panose="020B0604020202020204" pitchFamily="34" charset="0"/>
            </a:endParaRPr>
          </a:p>
          <a:p>
            <a:pPr marL="0" indent="0" algn="just">
              <a:buNone/>
            </a:pPr>
            <a:r>
              <a:rPr lang="en-GB" sz="1400" dirty="0">
                <a:latin typeface="Arial" panose="020B0604020202020204" pitchFamily="34" charset="0"/>
                <a:cs typeface="Arial" panose="020B0604020202020204" pitchFamily="34" charset="0"/>
              </a:rPr>
              <a:t>(d) the payment of all non-claim liabilities of the former Road Accident Fund as provided for </a:t>
            </a:r>
            <a:r>
              <a:rPr lang="en-GB" sz="1400" dirty="0" smtClean="0">
                <a:latin typeface="Arial" panose="020B0604020202020204" pitchFamily="34" charset="0"/>
                <a:cs typeface="Arial" panose="020B0604020202020204" pitchFamily="34" charset="0"/>
              </a:rPr>
              <a:t> in </a:t>
            </a:r>
            <a:r>
              <a:rPr lang="en-GB" sz="1400" dirty="0">
                <a:latin typeface="Arial" panose="020B0604020202020204" pitchFamily="34" charset="0"/>
                <a:cs typeface="Arial" panose="020B0604020202020204" pitchFamily="34" charset="0"/>
              </a:rPr>
              <a:t>section 63; and</a:t>
            </a:r>
            <a:endParaRPr lang="en-ZA" sz="1400" dirty="0">
              <a:latin typeface="Arial" panose="020B0604020202020204" pitchFamily="34" charset="0"/>
              <a:cs typeface="Arial" panose="020B0604020202020204" pitchFamily="34" charset="0"/>
            </a:endParaRPr>
          </a:p>
          <a:p>
            <a:pPr marL="0" indent="0" algn="just">
              <a:buNone/>
            </a:pPr>
            <a:r>
              <a:rPr lang="en-GB" sz="1400" dirty="0">
                <a:latin typeface="Arial" panose="020B0604020202020204" pitchFamily="34" charset="0"/>
                <a:cs typeface="Arial" panose="020B0604020202020204" pitchFamily="34" charset="0"/>
              </a:rPr>
              <a:t>(e)the cost of the actuarial valuations contemplated in section 32</a:t>
            </a:r>
            <a:r>
              <a:rPr lang="en-GB" sz="1400" dirty="0" smtClean="0">
                <a:latin typeface="Arial" panose="020B0604020202020204" pitchFamily="34" charset="0"/>
                <a:cs typeface="Arial" panose="020B0604020202020204" pitchFamily="34" charset="0"/>
              </a:rPr>
              <a:t>.</a:t>
            </a:r>
            <a:endParaRPr lang="en-ZA" sz="14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fld id="{2A63FD81-98C9-4A4E-8602-DFC85C89EA0B}" type="slidenum">
              <a:rPr lang="en-US" smtClean="0"/>
              <a:pPr/>
              <a:t>22</a:t>
            </a:fld>
            <a:endParaRPr lang="en-US"/>
          </a:p>
        </p:txBody>
      </p:sp>
    </p:spTree>
    <p:extLst>
      <p:ext uri="{BB962C8B-B14F-4D97-AF65-F5344CB8AC3E}">
        <p14:creationId xmlns:p14="http://schemas.microsoft.com/office/powerpoint/2010/main" xmlns="" val="26282520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504056"/>
          </a:xfrm>
        </p:spPr>
        <p:txBody>
          <a:bodyPr/>
          <a:lstStyle/>
          <a:p>
            <a:pPr algn="l"/>
            <a:r>
              <a:rPr lang="en-ZA" dirty="0">
                <a:latin typeface="Cambria" panose="02040503050406030204" pitchFamily="18" charset="0"/>
              </a:rPr>
              <a:t> </a:t>
            </a:r>
            <a:r>
              <a:rPr lang="en-GB" sz="2800" b="1" dirty="0" smtClean="0">
                <a:latin typeface="Arial" panose="020B0604020202020204" pitchFamily="34" charset="0"/>
                <a:cs typeface="Arial" panose="020B0604020202020204" pitchFamily="34" charset="0"/>
              </a:rPr>
              <a:t>DISCUSSION OF THE BILL</a:t>
            </a:r>
            <a:r>
              <a:rPr lang="en-ZA" sz="2800" dirty="0" smtClean="0">
                <a:latin typeface="Arial" panose="020B0604020202020204" pitchFamily="34" charset="0"/>
                <a:cs typeface="Arial" panose="020B0604020202020204" pitchFamily="34" charset="0"/>
              </a:rPr>
              <a:t> </a:t>
            </a:r>
            <a:endParaRPr lang="en-ZA" sz="2800"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331640" y="836712"/>
            <a:ext cx="7344816" cy="3744416"/>
          </a:xfrm>
        </p:spPr>
        <p:txBody>
          <a:bodyPr/>
          <a:lstStyle/>
          <a:p>
            <a:pPr lvl="1" algn="just"/>
            <a:r>
              <a:rPr lang="en-US" b="1" dirty="0" smtClean="0">
                <a:latin typeface="Arial" panose="020B0604020202020204" pitchFamily="34" charset="0"/>
                <a:cs typeface="Arial" panose="020B0604020202020204" pitchFamily="34" charset="0"/>
              </a:rPr>
              <a:t>Chapter </a:t>
            </a:r>
            <a:r>
              <a:rPr lang="en-US" b="1" dirty="0">
                <a:latin typeface="Arial" panose="020B0604020202020204" pitchFamily="34" charset="0"/>
                <a:cs typeface="Arial" panose="020B0604020202020204" pitchFamily="34" charset="0"/>
              </a:rPr>
              <a:t>5 </a:t>
            </a:r>
            <a:r>
              <a:rPr lang="en-US" dirty="0">
                <a:latin typeface="Arial" panose="020B0604020202020204" pitchFamily="34" charset="0"/>
                <a:cs typeface="Arial" panose="020B0604020202020204" pitchFamily="34" charset="0"/>
              </a:rPr>
              <a:t>provides for the limitation of liability of the Administrator and the exclusion of liability of the owners, drivers and employer of drivers involved in road accidents</a:t>
            </a:r>
            <a:r>
              <a:rPr lang="en-US" dirty="0" smtClean="0">
                <a:latin typeface="Arial" panose="020B0604020202020204" pitchFamily="34" charset="0"/>
                <a:cs typeface="Arial" panose="020B0604020202020204" pitchFamily="34" charset="0"/>
              </a:rPr>
              <a:t>.</a:t>
            </a:r>
            <a:endParaRPr lang="en-ZA"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fld id="{2A63FD81-98C9-4A4E-8602-DFC85C89EA0B}" type="slidenum">
              <a:rPr lang="en-US" smtClean="0"/>
              <a:pPr/>
              <a:t>23</a:t>
            </a:fld>
            <a:endParaRPr lang="en-US"/>
          </a:p>
        </p:txBody>
      </p:sp>
    </p:spTree>
    <p:extLst>
      <p:ext uri="{BB962C8B-B14F-4D97-AF65-F5344CB8AC3E}">
        <p14:creationId xmlns:p14="http://schemas.microsoft.com/office/powerpoint/2010/main" xmlns="" val="29486055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504056"/>
          </a:xfrm>
        </p:spPr>
        <p:txBody>
          <a:bodyPr/>
          <a:lstStyle/>
          <a:p>
            <a:pPr algn="l"/>
            <a:r>
              <a:rPr lang="en-ZA" dirty="0">
                <a:latin typeface="Cambria" panose="02040503050406030204" pitchFamily="18" charset="0"/>
              </a:rPr>
              <a:t> </a:t>
            </a:r>
            <a:r>
              <a:rPr lang="en-GB" sz="2800" b="1" dirty="0" smtClean="0">
                <a:latin typeface="Arial" panose="020B0604020202020204" pitchFamily="34" charset="0"/>
                <a:cs typeface="Arial" panose="020B0604020202020204" pitchFamily="34" charset="0"/>
              </a:rPr>
              <a:t>DISCUSSION OF THE BILL</a:t>
            </a:r>
            <a:r>
              <a:rPr lang="en-ZA" sz="2800" dirty="0" smtClean="0">
                <a:latin typeface="Arial" panose="020B0604020202020204" pitchFamily="34" charset="0"/>
                <a:cs typeface="Arial" panose="020B0604020202020204" pitchFamily="34" charset="0"/>
              </a:rPr>
              <a:t> </a:t>
            </a:r>
            <a:endParaRPr lang="en-ZA" sz="2800"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331640" y="836712"/>
            <a:ext cx="7344816" cy="3744416"/>
          </a:xfrm>
        </p:spPr>
        <p:txBody>
          <a:bodyPr/>
          <a:lstStyle/>
          <a:p>
            <a:pPr lvl="1" algn="just"/>
            <a:r>
              <a:rPr lang="en-US" sz="1800" b="1" dirty="0" smtClean="0">
                <a:latin typeface="Arial" panose="020B0604020202020204" pitchFamily="34" charset="0"/>
                <a:cs typeface="Arial" panose="020B0604020202020204" pitchFamily="34" charset="0"/>
              </a:rPr>
              <a:t>Chapter </a:t>
            </a:r>
            <a:r>
              <a:rPr lang="en-US" sz="1800" b="1" dirty="0">
                <a:latin typeface="Arial" panose="020B0604020202020204" pitchFamily="34" charset="0"/>
                <a:cs typeface="Arial" panose="020B0604020202020204" pitchFamily="34" charset="0"/>
              </a:rPr>
              <a:t>6 </a:t>
            </a:r>
            <a:r>
              <a:rPr lang="en-US" sz="1800" dirty="0">
                <a:latin typeface="Arial" panose="020B0604020202020204" pitchFamily="34" charset="0"/>
                <a:cs typeface="Arial" panose="020B0604020202020204" pitchFamily="34" charset="0"/>
              </a:rPr>
              <a:t>provides for the lists of benefits provided to beneficiaries in the case of bodily injury or death caused by or arising from a road accident that occurred at any place in the Republic, irrespective of the negligence or other wrongful conduct of the owner of a vehicle involved in the road  accident.</a:t>
            </a:r>
            <a:endParaRPr lang="en-ZA" sz="1800" dirty="0">
              <a:latin typeface="Arial" panose="020B0604020202020204" pitchFamily="34" charset="0"/>
              <a:cs typeface="Arial" panose="020B0604020202020204" pitchFamily="34" charset="0"/>
            </a:endParaRPr>
          </a:p>
          <a:p>
            <a:pPr marL="0" indent="0" algn="just">
              <a:buNone/>
            </a:pPr>
            <a:endParaRPr lang="en-ZA" sz="1800" dirty="0">
              <a:latin typeface="Arial" panose="020B0604020202020204" pitchFamily="34" charset="0"/>
              <a:cs typeface="Arial" panose="020B0604020202020204" pitchFamily="34" charset="0"/>
            </a:endParaRPr>
          </a:p>
          <a:p>
            <a:pPr lvl="2" algn="just"/>
            <a:r>
              <a:rPr lang="en-US" sz="1800" b="1" dirty="0">
                <a:latin typeface="Arial" panose="020B0604020202020204" pitchFamily="34" charset="0"/>
                <a:cs typeface="Arial" panose="020B0604020202020204" pitchFamily="34" charset="0"/>
              </a:rPr>
              <a:t>Part A </a:t>
            </a:r>
            <a:r>
              <a:rPr lang="en-US" sz="1800" dirty="0">
                <a:latin typeface="Arial" panose="020B0604020202020204" pitchFamily="34" charset="0"/>
                <a:cs typeface="Arial" panose="020B0604020202020204" pitchFamily="34" charset="0"/>
              </a:rPr>
              <a:t>of this chapter provides for the administrator’s liability in respect of the provision of health care services to beneficiaries, contracting with health care service providers, non-contracted health care service providers, and individual treatment and rehabilitation plan for beneficiaries.</a:t>
            </a:r>
            <a:endParaRPr lang="en-ZA" sz="1800" dirty="0">
              <a:latin typeface="Arial" panose="020B0604020202020204" pitchFamily="34" charset="0"/>
              <a:cs typeface="Arial" panose="020B0604020202020204" pitchFamily="34" charset="0"/>
            </a:endParaRPr>
          </a:p>
          <a:p>
            <a:endParaRPr lang="en-ZA" sz="1800" dirty="0"/>
          </a:p>
        </p:txBody>
      </p:sp>
      <p:sp>
        <p:nvSpPr>
          <p:cNvPr id="4" name="Footer Placeholder 3"/>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fld id="{2A63FD81-98C9-4A4E-8602-DFC85C89EA0B}" type="slidenum">
              <a:rPr lang="en-US" smtClean="0"/>
              <a:pPr/>
              <a:t>24</a:t>
            </a:fld>
            <a:endParaRPr lang="en-US"/>
          </a:p>
        </p:txBody>
      </p:sp>
    </p:spTree>
    <p:extLst>
      <p:ext uri="{BB962C8B-B14F-4D97-AF65-F5344CB8AC3E}">
        <p14:creationId xmlns:p14="http://schemas.microsoft.com/office/powerpoint/2010/main" xmlns="" val="16636991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504056"/>
          </a:xfrm>
        </p:spPr>
        <p:txBody>
          <a:bodyPr/>
          <a:lstStyle/>
          <a:p>
            <a:pPr algn="l"/>
            <a:r>
              <a:rPr lang="en-ZA" dirty="0">
                <a:latin typeface="Cambria" panose="02040503050406030204" pitchFamily="18" charset="0"/>
              </a:rPr>
              <a:t> </a:t>
            </a:r>
            <a:r>
              <a:rPr lang="en-GB" sz="2800" b="1" dirty="0" smtClean="0">
                <a:latin typeface="Arial" panose="020B0604020202020204" pitchFamily="34" charset="0"/>
                <a:cs typeface="Arial" panose="020B0604020202020204" pitchFamily="34" charset="0"/>
              </a:rPr>
              <a:t>Chapter 6 (</a:t>
            </a:r>
            <a:r>
              <a:rPr lang="en-GB" sz="2800" b="1" dirty="0" err="1" smtClean="0">
                <a:latin typeface="Arial" panose="020B0604020202020204" pitchFamily="34" charset="0"/>
                <a:cs typeface="Arial" panose="020B0604020202020204" pitchFamily="34" charset="0"/>
              </a:rPr>
              <a:t>Cont</a:t>
            </a:r>
            <a:r>
              <a:rPr lang="en-GB" sz="2800" b="1" dirty="0" smtClean="0">
                <a:latin typeface="Arial" panose="020B0604020202020204" pitchFamily="34" charset="0"/>
                <a:cs typeface="Arial" panose="020B0604020202020204" pitchFamily="34" charset="0"/>
              </a:rPr>
              <a:t>’)</a:t>
            </a:r>
            <a:r>
              <a:rPr lang="en-ZA" sz="2800" dirty="0" smtClean="0">
                <a:latin typeface="Arial" panose="020B0604020202020204" pitchFamily="34" charset="0"/>
                <a:cs typeface="Arial" panose="020B0604020202020204" pitchFamily="34" charset="0"/>
              </a:rPr>
              <a:t> </a:t>
            </a:r>
            <a:endParaRPr lang="en-ZA" sz="2800"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331640" y="836712"/>
            <a:ext cx="7344816" cy="3744416"/>
          </a:xfrm>
        </p:spPr>
        <p:txBody>
          <a:bodyPr/>
          <a:lstStyle/>
          <a:p>
            <a:pPr lvl="2" algn="just"/>
            <a:r>
              <a:rPr lang="en-US" sz="1800" b="1" dirty="0" smtClean="0">
                <a:latin typeface="Arial" panose="020B0604020202020204" pitchFamily="34" charset="0"/>
                <a:cs typeface="Arial" panose="020B0604020202020204" pitchFamily="34" charset="0"/>
              </a:rPr>
              <a:t>Part </a:t>
            </a:r>
            <a:r>
              <a:rPr lang="en-US" sz="1800" b="1" dirty="0">
                <a:latin typeface="Arial" panose="020B0604020202020204" pitchFamily="34" charset="0"/>
                <a:cs typeface="Arial" panose="020B0604020202020204" pitchFamily="34" charset="0"/>
              </a:rPr>
              <a:t>B </a:t>
            </a:r>
            <a:r>
              <a:rPr lang="en-US" sz="1800" dirty="0">
                <a:latin typeface="Arial" panose="020B0604020202020204" pitchFamily="34" charset="0"/>
                <a:cs typeface="Arial" panose="020B0604020202020204" pitchFamily="34" charset="0"/>
              </a:rPr>
              <a:t>of this chapter provides for the administrator’s liability to provide for a temporary income support benefit, a long-term income support benefit, and for participation by beneficiaries in vocational training </a:t>
            </a:r>
            <a:r>
              <a:rPr lang="en-US" sz="1800" dirty="0" err="1">
                <a:latin typeface="Arial" panose="020B0604020202020204" pitchFamily="34" charset="0"/>
                <a:cs typeface="Arial" panose="020B0604020202020204" pitchFamily="34" charset="0"/>
              </a:rPr>
              <a:t>programmes</a:t>
            </a:r>
            <a:r>
              <a:rPr lang="en-US" sz="1800" dirty="0">
                <a:latin typeface="Arial" panose="020B0604020202020204" pitchFamily="34" charset="0"/>
                <a:cs typeface="Arial" panose="020B0604020202020204" pitchFamily="34" charset="0"/>
              </a:rPr>
              <a:t>.</a:t>
            </a:r>
            <a:endParaRPr lang="en-ZA" sz="1800" dirty="0">
              <a:latin typeface="Arial" panose="020B0604020202020204" pitchFamily="34" charset="0"/>
              <a:cs typeface="Arial" panose="020B0604020202020204" pitchFamily="34" charset="0"/>
            </a:endParaRPr>
          </a:p>
          <a:p>
            <a:pPr lvl="2" algn="just"/>
            <a:r>
              <a:rPr lang="en-US" sz="1800" b="1" dirty="0" smtClean="0">
                <a:latin typeface="Arial" panose="020B0604020202020204" pitchFamily="34" charset="0"/>
                <a:cs typeface="Arial" panose="020B0604020202020204" pitchFamily="34" charset="0"/>
              </a:rPr>
              <a:t>Part </a:t>
            </a:r>
            <a:r>
              <a:rPr lang="en-US" sz="1800" b="1" dirty="0">
                <a:latin typeface="Arial" panose="020B0604020202020204" pitchFamily="34" charset="0"/>
                <a:cs typeface="Arial" panose="020B0604020202020204" pitchFamily="34" charset="0"/>
              </a:rPr>
              <a:t>C </a:t>
            </a:r>
            <a:r>
              <a:rPr lang="en-US" sz="1800" dirty="0">
                <a:latin typeface="Arial" panose="020B0604020202020204" pitchFamily="34" charset="0"/>
                <a:cs typeface="Arial" panose="020B0604020202020204" pitchFamily="34" charset="0"/>
              </a:rPr>
              <a:t>of this chapter provides for the administrator’s liability to provide for family support benefits.</a:t>
            </a:r>
            <a:endParaRPr lang="en-ZA" sz="1800" dirty="0">
              <a:latin typeface="Arial" panose="020B0604020202020204" pitchFamily="34" charset="0"/>
              <a:cs typeface="Arial" panose="020B0604020202020204" pitchFamily="34" charset="0"/>
            </a:endParaRPr>
          </a:p>
          <a:p>
            <a:pPr lvl="2" algn="just"/>
            <a:r>
              <a:rPr lang="en-US" sz="1800" b="1" dirty="0" smtClean="0">
                <a:latin typeface="Arial" panose="020B0604020202020204" pitchFamily="34" charset="0"/>
                <a:cs typeface="Arial" panose="020B0604020202020204" pitchFamily="34" charset="0"/>
              </a:rPr>
              <a:t>Part </a:t>
            </a:r>
            <a:r>
              <a:rPr lang="en-US" sz="1800" b="1" dirty="0">
                <a:latin typeface="Arial" panose="020B0604020202020204" pitchFamily="34" charset="0"/>
                <a:cs typeface="Arial" panose="020B0604020202020204" pitchFamily="34" charset="0"/>
              </a:rPr>
              <a:t>D </a:t>
            </a:r>
            <a:r>
              <a:rPr lang="en-US" sz="1800" dirty="0">
                <a:latin typeface="Arial" panose="020B0604020202020204" pitchFamily="34" charset="0"/>
                <a:cs typeface="Arial" panose="020B0604020202020204" pitchFamily="34" charset="0"/>
              </a:rPr>
              <a:t>of this chapter provides for the administrator’s liability to provide for funeral </a:t>
            </a:r>
            <a:r>
              <a:rPr lang="en-US" sz="1800" dirty="0" smtClean="0">
                <a:latin typeface="Arial" panose="020B0604020202020204" pitchFamily="34" charset="0"/>
                <a:cs typeface="Arial" panose="020B0604020202020204" pitchFamily="34" charset="0"/>
              </a:rPr>
              <a:t>benefits.</a:t>
            </a:r>
          </a:p>
          <a:p>
            <a:pPr lvl="2" algn="just"/>
            <a:r>
              <a:rPr lang="en-US" sz="1800" b="1" dirty="0" smtClean="0">
                <a:latin typeface="Arial" panose="020B0604020202020204" pitchFamily="34" charset="0"/>
                <a:cs typeface="Arial" panose="020B0604020202020204" pitchFamily="34" charset="0"/>
              </a:rPr>
              <a:t>Part </a:t>
            </a:r>
            <a:r>
              <a:rPr lang="en-US" sz="1800" b="1" dirty="0">
                <a:latin typeface="Arial" panose="020B0604020202020204" pitchFamily="34" charset="0"/>
                <a:cs typeface="Arial" panose="020B0604020202020204" pitchFamily="34" charset="0"/>
              </a:rPr>
              <a:t>E </a:t>
            </a:r>
            <a:r>
              <a:rPr lang="en-US" sz="1800" dirty="0">
                <a:latin typeface="Arial" panose="020B0604020202020204" pitchFamily="34" charset="0"/>
                <a:cs typeface="Arial" panose="020B0604020202020204" pitchFamily="34" charset="0"/>
              </a:rPr>
              <a:t>of this chapter provides for the termination of benefits, suspension of benefits, revision of benefits, and substitution of the recipient of benefits</a:t>
            </a:r>
            <a:r>
              <a:rPr lang="en-US" sz="1800" dirty="0" smtClean="0">
                <a:latin typeface="Arial" panose="020B0604020202020204" pitchFamily="34" charset="0"/>
                <a:cs typeface="Arial" panose="020B0604020202020204" pitchFamily="34" charset="0"/>
              </a:rPr>
              <a:t>.</a:t>
            </a:r>
            <a:endParaRPr lang="en-ZA" sz="1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fld id="{2A63FD81-98C9-4A4E-8602-DFC85C89EA0B}" type="slidenum">
              <a:rPr lang="en-US" smtClean="0"/>
              <a:pPr/>
              <a:t>25</a:t>
            </a:fld>
            <a:endParaRPr lang="en-US"/>
          </a:p>
        </p:txBody>
      </p:sp>
    </p:spTree>
    <p:extLst>
      <p:ext uri="{BB962C8B-B14F-4D97-AF65-F5344CB8AC3E}">
        <p14:creationId xmlns:p14="http://schemas.microsoft.com/office/powerpoint/2010/main" xmlns="" val="28161235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504056"/>
          </a:xfrm>
        </p:spPr>
        <p:txBody>
          <a:bodyPr/>
          <a:lstStyle/>
          <a:p>
            <a:pPr algn="l"/>
            <a:r>
              <a:rPr lang="en-ZA" dirty="0">
                <a:latin typeface="Cambria" panose="02040503050406030204" pitchFamily="18" charset="0"/>
              </a:rPr>
              <a:t> </a:t>
            </a:r>
            <a:r>
              <a:rPr lang="en-GB" sz="2800" b="1" dirty="0" smtClean="0">
                <a:latin typeface="Arial" panose="020B0604020202020204" pitchFamily="34" charset="0"/>
                <a:cs typeface="Arial" panose="020B0604020202020204" pitchFamily="34" charset="0"/>
              </a:rPr>
              <a:t>Chapter 7 (</a:t>
            </a:r>
            <a:r>
              <a:rPr lang="en-GB" sz="2800" b="1" dirty="0" err="1" smtClean="0">
                <a:latin typeface="Arial" panose="020B0604020202020204" pitchFamily="34" charset="0"/>
                <a:cs typeface="Arial" panose="020B0604020202020204" pitchFamily="34" charset="0"/>
              </a:rPr>
              <a:t>Cont</a:t>
            </a:r>
            <a:r>
              <a:rPr lang="en-GB" sz="2800" b="1" dirty="0" smtClean="0">
                <a:latin typeface="Arial" panose="020B0604020202020204" pitchFamily="34" charset="0"/>
                <a:cs typeface="Arial" panose="020B0604020202020204" pitchFamily="34" charset="0"/>
              </a:rPr>
              <a:t>’)</a:t>
            </a:r>
            <a:r>
              <a:rPr lang="en-ZA" sz="2800" dirty="0" smtClean="0">
                <a:latin typeface="Arial" panose="020B0604020202020204" pitchFamily="34" charset="0"/>
                <a:cs typeface="Arial" panose="020B0604020202020204" pitchFamily="34" charset="0"/>
              </a:rPr>
              <a:t> </a:t>
            </a:r>
            <a:endParaRPr lang="en-ZA" sz="2800"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331640" y="836712"/>
            <a:ext cx="7344816" cy="3744416"/>
          </a:xfrm>
        </p:spPr>
        <p:txBody>
          <a:bodyPr/>
          <a:lstStyle/>
          <a:p>
            <a:pPr lvl="1" algn="just"/>
            <a:r>
              <a:rPr lang="en-US" dirty="0" smtClean="0">
                <a:latin typeface="Arial" panose="020B0604020202020204" pitchFamily="34" charset="0"/>
                <a:cs typeface="Arial" panose="020B0604020202020204" pitchFamily="34" charset="0"/>
              </a:rPr>
              <a:t>Provides </a:t>
            </a:r>
            <a:r>
              <a:rPr lang="en-US" dirty="0">
                <a:latin typeface="Arial" panose="020B0604020202020204" pitchFamily="34" charset="0"/>
                <a:cs typeface="Arial" panose="020B0604020202020204" pitchFamily="34" charset="0"/>
              </a:rPr>
              <a:t>for the procedure to lodge a claim, obligations of claimants and beneficiaries with regard to certain matters, information to be furnished to the administrator by third parties, powers of the administrator to investigate, prescription of claims, and time periods for the determination of claims.</a:t>
            </a:r>
            <a:endParaRPr lang="en-ZA" sz="3600" dirty="0">
              <a:latin typeface="Arial" panose="020B0604020202020204" pitchFamily="34" charset="0"/>
              <a:cs typeface="Arial" panose="020B0604020202020204" pitchFamily="34" charset="0"/>
            </a:endParaRPr>
          </a:p>
          <a:p>
            <a:endParaRPr lang="en-ZA" sz="3600" dirty="0"/>
          </a:p>
        </p:txBody>
      </p:sp>
      <p:sp>
        <p:nvSpPr>
          <p:cNvPr id="4" name="Footer Placeholder 3"/>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fld id="{2A63FD81-98C9-4A4E-8602-DFC85C89EA0B}" type="slidenum">
              <a:rPr lang="en-US" smtClean="0"/>
              <a:pPr/>
              <a:t>26</a:t>
            </a:fld>
            <a:endParaRPr lang="en-US"/>
          </a:p>
        </p:txBody>
      </p:sp>
    </p:spTree>
    <p:extLst>
      <p:ext uri="{BB962C8B-B14F-4D97-AF65-F5344CB8AC3E}">
        <p14:creationId xmlns:p14="http://schemas.microsoft.com/office/powerpoint/2010/main" xmlns="" val="1601548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504056"/>
          </a:xfrm>
        </p:spPr>
        <p:txBody>
          <a:bodyPr/>
          <a:lstStyle/>
          <a:p>
            <a:pPr algn="l"/>
            <a:r>
              <a:rPr lang="en-ZA" dirty="0">
                <a:latin typeface="Cambria" panose="02040503050406030204" pitchFamily="18" charset="0"/>
              </a:rPr>
              <a:t> </a:t>
            </a:r>
            <a:r>
              <a:rPr lang="en-GB" sz="2800" b="1" dirty="0" smtClean="0">
                <a:latin typeface="Arial" panose="020B0604020202020204" pitchFamily="34" charset="0"/>
                <a:cs typeface="Arial" panose="020B0604020202020204" pitchFamily="34" charset="0"/>
              </a:rPr>
              <a:t>Chapters 8 &amp; 9</a:t>
            </a:r>
            <a:r>
              <a:rPr lang="en-ZA" sz="2800" dirty="0" smtClean="0">
                <a:latin typeface="Arial" panose="020B0604020202020204" pitchFamily="34" charset="0"/>
                <a:cs typeface="Arial" panose="020B0604020202020204" pitchFamily="34" charset="0"/>
              </a:rPr>
              <a:t> </a:t>
            </a:r>
            <a:endParaRPr lang="en-ZA" sz="2800"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331640" y="836712"/>
            <a:ext cx="7344816" cy="3744416"/>
          </a:xfrm>
        </p:spPr>
        <p:txBody>
          <a:bodyPr>
            <a:normAutofit fontScale="70000" lnSpcReduction="20000"/>
          </a:bodyPr>
          <a:lstStyle/>
          <a:p>
            <a:pPr lvl="1" algn="just"/>
            <a:r>
              <a:rPr lang="en-US" sz="3200" dirty="0" smtClean="0">
                <a:latin typeface="Arial" panose="020B0604020202020204" pitchFamily="34" charset="0"/>
                <a:cs typeface="Arial" panose="020B0604020202020204" pitchFamily="34" charset="0"/>
              </a:rPr>
              <a:t>Provides for appeals by claimants and beneficiaries.</a:t>
            </a:r>
          </a:p>
          <a:p>
            <a:pPr lvl="1" algn="just"/>
            <a:r>
              <a:rPr lang="en-US" sz="3200" dirty="0">
                <a:latin typeface="Arial" panose="020B0604020202020204" pitchFamily="34" charset="0"/>
                <a:cs typeface="Arial" panose="020B0604020202020204" pitchFamily="34" charset="0"/>
              </a:rPr>
              <a:t>Provides for general provisions with regards to the administrator’s liability for professional and other fees, the administrator’s liability for administrative decision-making, the restriction on transfer of benefits, service of process commencing litigation, regulations and certain notices by the Minister, rules by the board of the administrator, offences, transitional provisions and savings, amendment of the Road Accident Fund Act, 1996 (Act No. 56 of 1996), and the short title and commencement.</a:t>
            </a:r>
            <a:endParaRPr lang="en-ZA" sz="3200" dirty="0">
              <a:latin typeface="Arial" panose="020B0604020202020204" pitchFamily="34" charset="0"/>
              <a:cs typeface="Arial" panose="020B0604020202020204" pitchFamily="34" charset="0"/>
            </a:endParaRPr>
          </a:p>
          <a:p>
            <a:pPr lvl="1" algn="just"/>
            <a:endParaRPr lang="en-ZA" sz="32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fld id="{2A63FD81-98C9-4A4E-8602-DFC85C89EA0B}" type="slidenum">
              <a:rPr lang="en-US" smtClean="0"/>
              <a:pPr/>
              <a:t>27</a:t>
            </a:fld>
            <a:endParaRPr lang="en-US"/>
          </a:p>
        </p:txBody>
      </p:sp>
    </p:spTree>
    <p:extLst>
      <p:ext uri="{BB962C8B-B14F-4D97-AF65-F5344CB8AC3E}">
        <p14:creationId xmlns:p14="http://schemas.microsoft.com/office/powerpoint/2010/main" xmlns="" val="11562539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504056"/>
          </a:xfrm>
        </p:spPr>
        <p:txBody>
          <a:bodyPr/>
          <a:lstStyle/>
          <a:p>
            <a:pPr algn="l"/>
            <a:r>
              <a:rPr lang="en-ZA" dirty="0">
                <a:latin typeface="Cambria" panose="02040503050406030204" pitchFamily="18" charset="0"/>
              </a:rPr>
              <a:t> </a:t>
            </a:r>
            <a:endParaRPr lang="en-ZA" sz="2800"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331640" y="836712"/>
            <a:ext cx="7344816" cy="4104456"/>
          </a:xfrm>
        </p:spPr>
        <p:txBody>
          <a:bodyPr>
            <a:normAutofit/>
          </a:bodyPr>
          <a:lstStyle/>
          <a:p>
            <a:pPr marL="457200" lvl="1" indent="0" algn="just">
              <a:buNone/>
            </a:pPr>
            <a:endParaRPr lang="en-ZA" dirty="0">
              <a:latin typeface="Arial" panose="020B0604020202020204" pitchFamily="34" charset="0"/>
              <a:cs typeface="Arial" panose="020B0604020202020204" pitchFamily="34" charset="0"/>
            </a:endParaRPr>
          </a:p>
          <a:p>
            <a:pPr marL="457200" lvl="1" indent="0" algn="just">
              <a:buNone/>
            </a:pPr>
            <a:endParaRPr lang="en-ZA" dirty="0" smtClean="0">
              <a:latin typeface="Arial" panose="020B0604020202020204" pitchFamily="34" charset="0"/>
              <a:cs typeface="Arial" panose="020B0604020202020204" pitchFamily="34" charset="0"/>
            </a:endParaRPr>
          </a:p>
          <a:p>
            <a:pPr marL="457200" lvl="1" indent="0" algn="just">
              <a:buNone/>
            </a:pPr>
            <a:endParaRPr lang="en-ZA" dirty="0" smtClean="0">
              <a:latin typeface="Arial" panose="020B0604020202020204" pitchFamily="34" charset="0"/>
              <a:cs typeface="Arial" panose="020B0604020202020204" pitchFamily="34" charset="0"/>
            </a:endParaRPr>
          </a:p>
          <a:p>
            <a:pPr marL="457200" lvl="1" indent="0" algn="ctr">
              <a:buNone/>
            </a:pPr>
            <a:r>
              <a:rPr lang="en-ZA" dirty="0" smtClean="0">
                <a:latin typeface="Arial" panose="020B0604020202020204" pitchFamily="34" charset="0"/>
                <a:cs typeface="Arial" panose="020B0604020202020204" pitchFamily="34" charset="0"/>
              </a:rPr>
              <a:t>THANK YOU</a:t>
            </a:r>
            <a:endParaRPr lang="en-ZA"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fld id="{2A63FD81-98C9-4A4E-8602-DFC85C89EA0B}" type="slidenum">
              <a:rPr lang="en-US" smtClean="0"/>
              <a:pPr/>
              <a:t>28</a:t>
            </a:fld>
            <a:endParaRPr lang="en-US"/>
          </a:p>
        </p:txBody>
      </p:sp>
    </p:spTree>
    <p:extLst>
      <p:ext uri="{BB962C8B-B14F-4D97-AF65-F5344CB8AC3E}">
        <p14:creationId xmlns:p14="http://schemas.microsoft.com/office/powerpoint/2010/main" xmlns="" val="2144529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772400" cy="576064"/>
          </a:xfrm>
        </p:spPr>
        <p:txBody>
          <a:bodyPr/>
          <a:lstStyle/>
          <a:p>
            <a:pPr algn="l"/>
            <a:r>
              <a:rPr lang="en-US" altLang="en-US" b="1" dirty="0" smtClean="0">
                <a:solidFill>
                  <a:schemeClr val="tx2">
                    <a:satMod val="130000"/>
                  </a:schemeClr>
                </a:solidFill>
                <a:latin typeface="Arial" panose="020B0604020202020204" pitchFamily="34" charset="0"/>
                <a:cs typeface="Arial" panose="020B0604020202020204" pitchFamily="34" charset="0"/>
              </a:rPr>
              <a:t>BACKGROUND </a:t>
            </a:r>
            <a:r>
              <a:rPr lang="en-US" altLang="en-US" b="1" dirty="0" err="1" smtClean="0">
                <a:solidFill>
                  <a:schemeClr val="tx2">
                    <a:satMod val="130000"/>
                  </a:schemeClr>
                </a:solidFill>
                <a:latin typeface="Arial" panose="020B0604020202020204" pitchFamily="34" charset="0"/>
                <a:cs typeface="Arial" panose="020B0604020202020204" pitchFamily="34" charset="0"/>
              </a:rPr>
              <a:t>cont</a:t>
            </a:r>
            <a:r>
              <a:rPr lang="en-US" altLang="en-US" dirty="0" smtClean="0">
                <a:solidFill>
                  <a:schemeClr val="tx2">
                    <a:satMod val="130000"/>
                  </a:schemeClr>
                </a:solidFill>
                <a:latin typeface="Arial" panose="020B0604020202020204" pitchFamily="34" charset="0"/>
                <a:cs typeface="Arial" panose="020B0604020202020204" pitchFamily="34" charset="0"/>
              </a:rPr>
              <a:t>’</a:t>
            </a:r>
            <a:r>
              <a:rPr lang="en-ZA" dirty="0" smtClean="0">
                <a:latin typeface="Arial" panose="020B0604020202020204" pitchFamily="34" charset="0"/>
                <a:cs typeface="Arial" panose="020B0604020202020204" pitchFamily="34" charset="0"/>
              </a:rPr>
              <a:t> </a:t>
            </a:r>
            <a:endParaRPr lang="en-ZA" dirty="0">
              <a:solidFill>
                <a:schemeClr val="tx1"/>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323528" y="1052736"/>
            <a:ext cx="8134672" cy="5043264"/>
          </a:xfrm>
        </p:spPr>
        <p:txBody>
          <a:bodyPr/>
          <a:lstStyle/>
          <a:p>
            <a:pPr algn="just" eaLnBrk="1" hangingPunct="1">
              <a:buClr>
                <a:schemeClr val="accent2"/>
              </a:buClr>
              <a:buSzPct val="80000"/>
              <a:buFont typeface="Wingdings" pitchFamily="2" charset="2"/>
              <a:buChar char="q"/>
              <a:defRPr/>
            </a:pPr>
            <a:r>
              <a:rPr lang="en-GB" sz="2800" dirty="0">
                <a:latin typeface="Arial" panose="020B0604020202020204" pitchFamily="34" charset="0"/>
                <a:cs typeface="Arial" panose="020B0604020202020204" pitchFamily="34" charset="0"/>
              </a:rPr>
              <a:t>Over the years the compensation system has been subjected to numerous commissions of inquiry, but despite the many amendments to the respective governing Acts to implement the recommendations of the various commissions, the flaws inherent in a fault-based system of compensation persisted and the financial state of the compensation system progressively deteriorated</a:t>
            </a:r>
            <a:r>
              <a:rPr lang="en-GB"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ea typeface="ＭＳ Ｐゴシック" pitchFamily="34" charset="-128"/>
              <a:cs typeface="Arial" panose="020B0604020202020204" pitchFamily="34" charset="0"/>
            </a:endParaRPr>
          </a:p>
          <a:p>
            <a:endParaRPr lang="en-ZA" dirty="0"/>
          </a:p>
        </p:txBody>
      </p:sp>
      <p:sp>
        <p:nvSpPr>
          <p:cNvPr id="4" name="Footer Placeholder 3"/>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fld id="{2A63FD81-98C9-4A4E-8602-DFC85C89EA0B}" type="slidenum">
              <a:rPr lang="en-US" smtClean="0"/>
              <a:pPr/>
              <a:t>3</a:t>
            </a:fld>
            <a:endParaRPr lang="en-US"/>
          </a:p>
        </p:txBody>
      </p:sp>
    </p:spTree>
    <p:extLst>
      <p:ext uri="{BB962C8B-B14F-4D97-AF65-F5344CB8AC3E}">
        <p14:creationId xmlns:p14="http://schemas.microsoft.com/office/powerpoint/2010/main" xmlns="" val="4260918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772400" cy="576064"/>
          </a:xfrm>
        </p:spPr>
        <p:txBody>
          <a:bodyPr/>
          <a:lstStyle/>
          <a:p>
            <a:pPr algn="l"/>
            <a:r>
              <a:rPr lang="en-US" altLang="en-US" b="1" dirty="0" smtClean="0">
                <a:solidFill>
                  <a:schemeClr val="tx2">
                    <a:satMod val="130000"/>
                  </a:schemeClr>
                </a:solidFill>
                <a:latin typeface="Arial" panose="020B0604020202020204" pitchFamily="34" charset="0"/>
                <a:cs typeface="Arial" panose="020B0604020202020204" pitchFamily="34" charset="0"/>
              </a:rPr>
              <a:t>BACKGROUND </a:t>
            </a:r>
            <a:r>
              <a:rPr lang="en-US" altLang="en-US" b="1" dirty="0" err="1" smtClean="0">
                <a:solidFill>
                  <a:schemeClr val="tx2">
                    <a:satMod val="130000"/>
                  </a:schemeClr>
                </a:solidFill>
                <a:latin typeface="Arial" panose="020B0604020202020204" pitchFamily="34" charset="0"/>
                <a:cs typeface="Arial" panose="020B0604020202020204" pitchFamily="34" charset="0"/>
              </a:rPr>
              <a:t>cont</a:t>
            </a:r>
            <a:r>
              <a:rPr lang="en-US" altLang="en-US" b="1" dirty="0" smtClean="0">
                <a:solidFill>
                  <a:schemeClr val="tx2">
                    <a:satMod val="130000"/>
                  </a:schemeClr>
                </a:solidFill>
                <a:latin typeface="Arial" panose="020B0604020202020204" pitchFamily="34" charset="0"/>
                <a:cs typeface="Arial" panose="020B0604020202020204" pitchFamily="34" charset="0"/>
              </a:rPr>
              <a:t>’</a:t>
            </a:r>
            <a:r>
              <a:rPr lang="en-ZA" b="1" dirty="0" smtClean="0">
                <a:latin typeface="Arial" panose="020B0604020202020204" pitchFamily="34" charset="0"/>
                <a:cs typeface="Arial" panose="020B0604020202020204" pitchFamily="34" charset="0"/>
              </a:rPr>
              <a:t> </a:t>
            </a:r>
            <a:endParaRPr lang="en-ZA" b="1" dirty="0">
              <a:solidFill>
                <a:schemeClr val="tx1"/>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323528" y="1052736"/>
            <a:ext cx="8134672" cy="5043264"/>
          </a:xfrm>
        </p:spPr>
        <p:txBody>
          <a:bodyPr/>
          <a:lstStyle/>
          <a:p>
            <a:pPr algn="just"/>
            <a:r>
              <a:rPr lang="en-GB" sz="2800" dirty="0">
                <a:latin typeface="Arial" panose="020B0604020202020204" pitchFamily="34" charset="0"/>
                <a:cs typeface="Arial" panose="020B0604020202020204" pitchFamily="34" charset="0"/>
              </a:rPr>
              <a:t>In 1999 the Road Accident Fund Commission (RAFC) was appointed to inquire into and make recommendations regarding a reasonable, equitable, affordable and suitable system, for the payment by the RAF of compensation or benefits, or a combination of compensation and benefits, in the event of an injury or death of persons in road accidents in the Republic. The RAFC published its report in 2002 recommending a move to the provision of defined and structured benefits, on a ‘‘no-fault’’ basis.</a:t>
            </a:r>
            <a:endParaRPr lang="en-ZA" sz="2800" dirty="0">
              <a:latin typeface="Arial" panose="020B0604020202020204" pitchFamily="34" charset="0"/>
              <a:cs typeface="Arial" panose="020B0604020202020204" pitchFamily="34" charset="0"/>
            </a:endParaRPr>
          </a:p>
          <a:p>
            <a:pPr marL="0" indent="0">
              <a:buNone/>
            </a:pPr>
            <a:endParaRPr lang="en-ZA" sz="2000" dirty="0"/>
          </a:p>
        </p:txBody>
      </p:sp>
      <p:sp>
        <p:nvSpPr>
          <p:cNvPr id="4" name="Footer Placeholder 3"/>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fld id="{2A63FD81-98C9-4A4E-8602-DFC85C89EA0B}" type="slidenum">
              <a:rPr lang="en-US" smtClean="0"/>
              <a:pPr/>
              <a:t>4</a:t>
            </a:fld>
            <a:endParaRPr lang="en-US"/>
          </a:p>
        </p:txBody>
      </p:sp>
    </p:spTree>
    <p:extLst>
      <p:ext uri="{BB962C8B-B14F-4D97-AF65-F5344CB8AC3E}">
        <p14:creationId xmlns:p14="http://schemas.microsoft.com/office/powerpoint/2010/main" xmlns="" val="994726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772400" cy="576064"/>
          </a:xfrm>
        </p:spPr>
        <p:txBody>
          <a:bodyPr/>
          <a:lstStyle/>
          <a:p>
            <a:pPr algn="l"/>
            <a:r>
              <a:rPr lang="en-US" altLang="en-US" b="1" dirty="0" smtClean="0">
                <a:solidFill>
                  <a:schemeClr val="tx2">
                    <a:satMod val="130000"/>
                  </a:schemeClr>
                </a:solidFill>
                <a:latin typeface="Arial" panose="020B0604020202020204" pitchFamily="34" charset="0"/>
                <a:cs typeface="Arial" panose="020B0604020202020204" pitchFamily="34" charset="0"/>
              </a:rPr>
              <a:t>BACKGROUND </a:t>
            </a:r>
            <a:r>
              <a:rPr lang="en-US" altLang="en-US" b="1" dirty="0" err="1" smtClean="0">
                <a:solidFill>
                  <a:schemeClr val="tx2">
                    <a:satMod val="130000"/>
                  </a:schemeClr>
                </a:solidFill>
                <a:latin typeface="Arial" panose="020B0604020202020204" pitchFamily="34" charset="0"/>
                <a:cs typeface="Arial" panose="020B0604020202020204" pitchFamily="34" charset="0"/>
              </a:rPr>
              <a:t>cont</a:t>
            </a:r>
            <a:r>
              <a:rPr lang="en-US" altLang="en-US" b="1" dirty="0" smtClean="0">
                <a:solidFill>
                  <a:schemeClr val="tx2">
                    <a:satMod val="130000"/>
                  </a:schemeClr>
                </a:solidFill>
                <a:latin typeface="Arial" panose="020B0604020202020204" pitchFamily="34" charset="0"/>
                <a:cs typeface="Arial" panose="020B0604020202020204" pitchFamily="34" charset="0"/>
              </a:rPr>
              <a:t>’</a:t>
            </a:r>
            <a:r>
              <a:rPr lang="en-ZA" b="1" dirty="0" smtClean="0">
                <a:latin typeface="Arial" panose="020B0604020202020204" pitchFamily="34" charset="0"/>
                <a:cs typeface="Arial" panose="020B0604020202020204" pitchFamily="34" charset="0"/>
              </a:rPr>
              <a:t> </a:t>
            </a:r>
            <a:endParaRPr lang="en-ZA" b="1" dirty="0">
              <a:solidFill>
                <a:schemeClr val="tx1"/>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323528" y="1052736"/>
            <a:ext cx="8134672" cy="5043264"/>
          </a:xfrm>
        </p:spPr>
        <p:txBody>
          <a:bodyPr/>
          <a:lstStyle/>
          <a:p>
            <a:pPr algn="just"/>
            <a:r>
              <a:rPr lang="en-US" sz="2800" dirty="0">
                <a:latin typeface="Arial" panose="020B0604020202020204" pitchFamily="34" charset="0"/>
                <a:cs typeface="Arial" panose="020B0604020202020204" pitchFamily="34" charset="0"/>
              </a:rPr>
              <a:t>The RAFC ascribed the following meaning to the 4 criteria: -</a:t>
            </a:r>
            <a:endParaRPr lang="en-ZA" sz="2800" dirty="0">
              <a:latin typeface="Arial" panose="020B0604020202020204" pitchFamily="34" charset="0"/>
              <a:cs typeface="Arial" panose="020B0604020202020204" pitchFamily="34" charset="0"/>
            </a:endParaRPr>
          </a:p>
          <a:p>
            <a:pPr algn="just"/>
            <a:endParaRPr lang="en-ZA" sz="2800" dirty="0">
              <a:latin typeface="Arial" panose="020B0604020202020204" pitchFamily="34" charset="0"/>
              <a:cs typeface="Arial" panose="020B0604020202020204" pitchFamily="34" charset="0"/>
            </a:endParaRPr>
          </a:p>
          <a:p>
            <a:pPr marL="0" indent="0" algn="just">
              <a:buNone/>
            </a:pPr>
            <a:r>
              <a:rPr lang="en-US" sz="2800" b="1" dirty="0">
                <a:latin typeface="Arial" panose="020B0604020202020204" pitchFamily="34" charset="0"/>
                <a:cs typeface="Arial" panose="020B0604020202020204" pitchFamily="34" charset="0"/>
              </a:rPr>
              <a:t>Reasonable </a:t>
            </a:r>
            <a:endParaRPr lang="en-ZA" sz="2800" dirty="0">
              <a:latin typeface="Arial" panose="020B0604020202020204" pitchFamily="34" charset="0"/>
              <a:cs typeface="Arial" panose="020B0604020202020204" pitchFamily="34" charset="0"/>
            </a:endParaRPr>
          </a:p>
          <a:p>
            <a:pPr lvl="0" algn="just"/>
            <a:r>
              <a:rPr lang="en-US" sz="2800" dirty="0">
                <a:latin typeface="Arial" panose="020B0604020202020204" pitchFamily="34" charset="0"/>
                <a:cs typeface="Arial" panose="020B0604020202020204" pitchFamily="34" charset="0"/>
              </a:rPr>
              <a:t>Proposed system of compensation should acknowledge the symbiotic relationship of road accident compensation with the broader system of social security and its objectives;</a:t>
            </a:r>
            <a:endParaRPr lang="en-ZA" sz="2800" dirty="0">
              <a:latin typeface="Arial" panose="020B0604020202020204" pitchFamily="34" charset="0"/>
              <a:cs typeface="Arial" panose="020B0604020202020204" pitchFamily="34" charset="0"/>
            </a:endParaRPr>
          </a:p>
          <a:p>
            <a:pPr lvl="0" algn="just"/>
            <a:r>
              <a:rPr lang="en-US" sz="2800" dirty="0">
                <a:latin typeface="Arial" panose="020B0604020202020204" pitchFamily="34" charset="0"/>
                <a:cs typeface="Arial" panose="020B0604020202020204" pitchFamily="34" charset="0"/>
              </a:rPr>
              <a:t>System should be reflective of the needs and resources of South Africa. </a:t>
            </a:r>
            <a:endParaRPr lang="en-ZA" sz="2800" dirty="0" smtClean="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fld id="{2A63FD81-98C9-4A4E-8602-DFC85C89EA0B}" type="slidenum">
              <a:rPr lang="en-US" smtClean="0"/>
              <a:pPr/>
              <a:t>5</a:t>
            </a:fld>
            <a:endParaRPr lang="en-US"/>
          </a:p>
        </p:txBody>
      </p:sp>
    </p:spTree>
    <p:extLst>
      <p:ext uri="{BB962C8B-B14F-4D97-AF65-F5344CB8AC3E}">
        <p14:creationId xmlns:p14="http://schemas.microsoft.com/office/powerpoint/2010/main" xmlns="" val="1209578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772400" cy="576064"/>
          </a:xfrm>
        </p:spPr>
        <p:txBody>
          <a:bodyPr>
            <a:normAutofit fontScale="90000"/>
          </a:bodyPr>
          <a:lstStyle/>
          <a:p>
            <a:pPr algn="l"/>
            <a:r>
              <a:rPr lang="en-US" altLang="en-US" b="1" dirty="0" smtClean="0">
                <a:solidFill>
                  <a:schemeClr val="tx2">
                    <a:satMod val="130000"/>
                  </a:schemeClr>
                </a:solidFill>
                <a:latin typeface="Arial" panose="020B0604020202020204" pitchFamily="34" charset="0"/>
                <a:cs typeface="Arial" panose="020B0604020202020204" pitchFamily="34" charset="0"/>
              </a:rPr>
              <a:t>BACKGROUND </a:t>
            </a:r>
            <a:r>
              <a:rPr lang="en-US" altLang="en-US" b="1" dirty="0" err="1" smtClean="0">
                <a:solidFill>
                  <a:schemeClr val="tx2">
                    <a:satMod val="130000"/>
                  </a:schemeClr>
                </a:solidFill>
                <a:latin typeface="Arial" panose="020B0604020202020204" pitchFamily="34" charset="0"/>
                <a:cs typeface="Arial" panose="020B0604020202020204" pitchFamily="34" charset="0"/>
              </a:rPr>
              <a:t>cont</a:t>
            </a:r>
            <a:r>
              <a:rPr lang="en-US" altLang="en-US" b="1" dirty="0" smtClean="0">
                <a:solidFill>
                  <a:schemeClr val="tx2">
                    <a:satMod val="130000"/>
                  </a:schemeClr>
                </a:solidFill>
                <a:latin typeface="Arial" panose="020B0604020202020204" pitchFamily="34" charset="0"/>
                <a:cs typeface="Arial" panose="020B0604020202020204" pitchFamily="34" charset="0"/>
              </a:rPr>
              <a:t>’</a:t>
            </a:r>
            <a:r>
              <a:rPr lang="en-ZA" b="1" dirty="0" smtClean="0">
                <a:latin typeface="Arial" panose="020B0604020202020204" pitchFamily="34" charset="0"/>
                <a:cs typeface="Arial" panose="020B0604020202020204" pitchFamily="34" charset="0"/>
              </a:rPr>
              <a:t> </a:t>
            </a:r>
            <a:endParaRPr lang="en-ZA" b="1" dirty="0">
              <a:solidFill>
                <a:schemeClr val="tx1"/>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323528" y="1052736"/>
            <a:ext cx="8134672" cy="5043264"/>
          </a:xfrm>
        </p:spPr>
        <p:txBody>
          <a:bodyPr/>
          <a:lstStyle/>
          <a:p>
            <a:pPr marL="0" indent="0" algn="just">
              <a:buNone/>
            </a:pPr>
            <a:r>
              <a:rPr lang="en-US" sz="2800" b="1" dirty="0" smtClean="0">
                <a:latin typeface="Arial" panose="020B0604020202020204" pitchFamily="34" charset="0"/>
                <a:cs typeface="Arial" panose="020B0604020202020204" pitchFamily="34" charset="0"/>
              </a:rPr>
              <a:t>Equitable</a:t>
            </a:r>
            <a:endParaRPr lang="en-ZA" sz="2800" dirty="0">
              <a:latin typeface="Arial" panose="020B0604020202020204" pitchFamily="34" charset="0"/>
              <a:cs typeface="Arial" panose="020B0604020202020204" pitchFamily="34" charset="0"/>
            </a:endParaRPr>
          </a:p>
          <a:p>
            <a:pPr lvl="0" algn="just"/>
            <a:r>
              <a:rPr lang="en-US" sz="2800" dirty="0">
                <a:latin typeface="Arial" panose="020B0604020202020204" pitchFamily="34" charset="0"/>
                <a:cs typeface="Arial" panose="020B0604020202020204" pitchFamily="34" charset="0"/>
              </a:rPr>
              <a:t>There must be proportionality between the funding of the system and demands made thereon.</a:t>
            </a:r>
            <a:endParaRPr lang="en-ZA" sz="2800" dirty="0">
              <a:latin typeface="Arial" panose="020B0604020202020204" pitchFamily="34" charset="0"/>
              <a:cs typeface="Arial" panose="020B0604020202020204" pitchFamily="34" charset="0"/>
            </a:endParaRPr>
          </a:p>
          <a:p>
            <a:pPr lvl="0" algn="just"/>
            <a:r>
              <a:rPr lang="en-US" sz="2800" dirty="0">
                <a:latin typeface="Arial" panose="020B0604020202020204" pitchFamily="34" charset="0"/>
                <a:cs typeface="Arial" panose="020B0604020202020204" pitchFamily="34" charset="0"/>
              </a:rPr>
              <a:t>Impartial and unbiased treatment of road accidents victims and their families. </a:t>
            </a:r>
            <a:endParaRPr lang="en-ZA" sz="2800" dirty="0">
              <a:latin typeface="Arial" panose="020B0604020202020204" pitchFamily="34" charset="0"/>
              <a:cs typeface="Arial" panose="020B0604020202020204" pitchFamily="34" charset="0"/>
            </a:endParaRPr>
          </a:p>
          <a:p>
            <a:pPr lvl="0" algn="just"/>
            <a:r>
              <a:rPr lang="en-US" sz="2800" dirty="0">
                <a:latin typeface="Arial" panose="020B0604020202020204" pitchFamily="34" charset="0"/>
                <a:cs typeface="Arial" panose="020B0604020202020204" pitchFamily="34" charset="0"/>
              </a:rPr>
              <a:t>There should be balance of benefits across all the South African society who are in need</a:t>
            </a:r>
            <a:r>
              <a:rPr lang="en-US" sz="2800" dirty="0" smtClean="0">
                <a:latin typeface="Arial" panose="020B0604020202020204" pitchFamily="34" charset="0"/>
                <a:cs typeface="Arial" panose="020B0604020202020204" pitchFamily="34" charset="0"/>
              </a:rPr>
              <a:t>.</a:t>
            </a:r>
            <a:endParaRPr lang="en-ZA" sz="2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dirty="0" smtClean="0"/>
              <a:t>SECRET</a:t>
            </a:r>
            <a:endParaRPr lang="en-US" dirty="0"/>
          </a:p>
        </p:txBody>
      </p:sp>
      <p:sp>
        <p:nvSpPr>
          <p:cNvPr id="3" name="Slide Number Placeholder 2"/>
          <p:cNvSpPr>
            <a:spLocks noGrp="1"/>
          </p:cNvSpPr>
          <p:nvPr>
            <p:ph type="sldNum" sz="quarter" idx="12"/>
          </p:nvPr>
        </p:nvSpPr>
        <p:spPr/>
        <p:txBody>
          <a:bodyPr/>
          <a:lstStyle/>
          <a:p>
            <a:fld id="{2A63FD81-98C9-4A4E-8602-DFC85C89EA0B}" type="slidenum">
              <a:rPr lang="en-US" smtClean="0"/>
              <a:pPr/>
              <a:t>6</a:t>
            </a:fld>
            <a:endParaRPr lang="en-US"/>
          </a:p>
        </p:txBody>
      </p:sp>
    </p:spTree>
    <p:extLst>
      <p:ext uri="{BB962C8B-B14F-4D97-AF65-F5344CB8AC3E}">
        <p14:creationId xmlns:p14="http://schemas.microsoft.com/office/powerpoint/2010/main" xmlns="" val="581576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772400" cy="576064"/>
          </a:xfrm>
        </p:spPr>
        <p:txBody>
          <a:bodyPr>
            <a:normAutofit fontScale="90000"/>
          </a:bodyPr>
          <a:lstStyle/>
          <a:p>
            <a:pPr algn="l"/>
            <a:r>
              <a:rPr lang="en-US" altLang="en-US" b="1" dirty="0" smtClean="0">
                <a:solidFill>
                  <a:schemeClr val="tx2">
                    <a:satMod val="130000"/>
                  </a:schemeClr>
                </a:solidFill>
                <a:latin typeface="Arial" panose="020B0604020202020204" pitchFamily="34" charset="0"/>
                <a:cs typeface="Arial" panose="020B0604020202020204" pitchFamily="34" charset="0"/>
              </a:rPr>
              <a:t>BACKGROUND </a:t>
            </a:r>
            <a:r>
              <a:rPr lang="en-US" altLang="en-US" b="1" dirty="0" err="1">
                <a:solidFill>
                  <a:schemeClr val="tx2">
                    <a:satMod val="130000"/>
                  </a:schemeClr>
                </a:solidFill>
                <a:latin typeface="Arial" panose="020B0604020202020204" pitchFamily="34" charset="0"/>
                <a:cs typeface="Arial" panose="020B0604020202020204" pitchFamily="34" charset="0"/>
              </a:rPr>
              <a:t>C</a:t>
            </a:r>
            <a:r>
              <a:rPr lang="en-US" altLang="en-US" b="1" dirty="0" err="1" smtClean="0">
                <a:solidFill>
                  <a:schemeClr val="tx2">
                    <a:satMod val="130000"/>
                  </a:schemeClr>
                </a:solidFill>
                <a:latin typeface="Arial" panose="020B0604020202020204" pitchFamily="34" charset="0"/>
                <a:cs typeface="Arial" panose="020B0604020202020204" pitchFamily="34" charset="0"/>
              </a:rPr>
              <a:t>ont</a:t>
            </a:r>
            <a:r>
              <a:rPr lang="en-US" altLang="en-US" dirty="0" smtClean="0">
                <a:solidFill>
                  <a:schemeClr val="tx2">
                    <a:satMod val="130000"/>
                  </a:schemeClr>
                </a:solidFill>
                <a:latin typeface="Arial" panose="020B0604020202020204" pitchFamily="34" charset="0"/>
                <a:cs typeface="Arial" panose="020B0604020202020204" pitchFamily="34" charset="0"/>
              </a:rPr>
              <a:t>’</a:t>
            </a:r>
            <a:r>
              <a:rPr lang="en-ZA" dirty="0" smtClean="0">
                <a:latin typeface="Arial" panose="020B0604020202020204" pitchFamily="34" charset="0"/>
                <a:cs typeface="Arial" panose="020B0604020202020204" pitchFamily="34" charset="0"/>
              </a:rPr>
              <a:t> </a:t>
            </a:r>
            <a:endParaRPr lang="en-ZA" dirty="0">
              <a:solidFill>
                <a:schemeClr val="tx1"/>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323528" y="1052736"/>
            <a:ext cx="8134672" cy="5043264"/>
          </a:xfrm>
        </p:spPr>
        <p:txBody>
          <a:bodyPr/>
          <a:lstStyle/>
          <a:p>
            <a:pPr marL="0" indent="0" algn="just">
              <a:buNone/>
            </a:pPr>
            <a:r>
              <a:rPr lang="en-US" b="1" dirty="0" smtClean="0">
                <a:latin typeface="Arial" panose="020B0604020202020204" pitchFamily="34" charset="0"/>
                <a:cs typeface="Arial" panose="020B0604020202020204" pitchFamily="34" charset="0"/>
              </a:rPr>
              <a:t>Affordable  </a:t>
            </a:r>
            <a:endParaRPr lang="en-ZA" sz="2000" dirty="0" smtClean="0">
              <a:latin typeface="Arial" panose="020B0604020202020204" pitchFamily="34" charset="0"/>
              <a:cs typeface="Arial" panose="020B0604020202020204" pitchFamily="34" charset="0"/>
            </a:endParaRPr>
          </a:p>
          <a:p>
            <a:pPr lvl="0" algn="just"/>
            <a:r>
              <a:rPr lang="en-US" dirty="0" smtClean="0">
                <a:latin typeface="Arial" panose="020B0604020202020204" pitchFamily="34" charset="0"/>
                <a:cs typeface="Arial" panose="020B0604020202020204" pitchFamily="34" charset="0"/>
              </a:rPr>
              <a:t>System of compensation must be within the financial means of road users and South African society as a whole. (including the State)</a:t>
            </a:r>
            <a:endParaRPr lang="en-ZA" sz="2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dirty="0" smtClean="0"/>
              <a:t>SECRET</a:t>
            </a:r>
            <a:endParaRPr lang="en-US" dirty="0"/>
          </a:p>
        </p:txBody>
      </p:sp>
      <p:sp>
        <p:nvSpPr>
          <p:cNvPr id="3" name="Slide Number Placeholder 2"/>
          <p:cNvSpPr>
            <a:spLocks noGrp="1"/>
          </p:cNvSpPr>
          <p:nvPr>
            <p:ph type="sldNum" sz="quarter" idx="12"/>
          </p:nvPr>
        </p:nvSpPr>
        <p:spPr/>
        <p:txBody>
          <a:bodyPr/>
          <a:lstStyle/>
          <a:p>
            <a:fld id="{2A63FD81-98C9-4A4E-8602-DFC85C89EA0B}" type="slidenum">
              <a:rPr lang="en-US" smtClean="0"/>
              <a:pPr/>
              <a:t>7</a:t>
            </a:fld>
            <a:endParaRPr lang="en-US"/>
          </a:p>
        </p:txBody>
      </p:sp>
    </p:spTree>
    <p:extLst>
      <p:ext uri="{BB962C8B-B14F-4D97-AF65-F5344CB8AC3E}">
        <p14:creationId xmlns:p14="http://schemas.microsoft.com/office/powerpoint/2010/main" xmlns="" val="3568108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772400" cy="576064"/>
          </a:xfrm>
        </p:spPr>
        <p:txBody>
          <a:bodyPr>
            <a:normAutofit fontScale="90000"/>
          </a:bodyPr>
          <a:lstStyle/>
          <a:p>
            <a:pPr algn="l"/>
            <a:r>
              <a:rPr lang="en-US" altLang="en-US" b="1" dirty="0" smtClean="0">
                <a:solidFill>
                  <a:schemeClr val="tx2">
                    <a:satMod val="130000"/>
                  </a:schemeClr>
                </a:solidFill>
                <a:latin typeface="Arial" panose="020B0604020202020204" pitchFamily="34" charset="0"/>
                <a:cs typeface="Arial" panose="020B0604020202020204" pitchFamily="34" charset="0"/>
              </a:rPr>
              <a:t>BACKGROUND </a:t>
            </a:r>
            <a:r>
              <a:rPr lang="en-US" altLang="en-US" b="1" dirty="0" err="1" smtClean="0">
                <a:solidFill>
                  <a:schemeClr val="tx2">
                    <a:satMod val="130000"/>
                  </a:schemeClr>
                </a:solidFill>
                <a:latin typeface="Arial" panose="020B0604020202020204" pitchFamily="34" charset="0"/>
                <a:cs typeface="Arial" panose="020B0604020202020204" pitchFamily="34" charset="0"/>
              </a:rPr>
              <a:t>cont</a:t>
            </a:r>
            <a:r>
              <a:rPr lang="en-US" altLang="en-US" b="1" dirty="0" smtClean="0">
                <a:solidFill>
                  <a:schemeClr val="tx2">
                    <a:satMod val="130000"/>
                  </a:schemeClr>
                </a:solidFill>
                <a:latin typeface="Arial" panose="020B0604020202020204" pitchFamily="34" charset="0"/>
                <a:cs typeface="Arial" panose="020B0604020202020204" pitchFamily="34" charset="0"/>
              </a:rPr>
              <a:t>’</a:t>
            </a:r>
            <a:r>
              <a:rPr lang="en-ZA" b="1" dirty="0" smtClean="0">
                <a:latin typeface="Arial" panose="020B0604020202020204" pitchFamily="34" charset="0"/>
                <a:cs typeface="Arial" panose="020B0604020202020204" pitchFamily="34" charset="0"/>
              </a:rPr>
              <a:t> </a:t>
            </a:r>
            <a:endParaRPr lang="en-ZA" b="1" dirty="0">
              <a:solidFill>
                <a:schemeClr val="tx1"/>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323528" y="1052736"/>
            <a:ext cx="8134672" cy="5043264"/>
          </a:xfrm>
        </p:spPr>
        <p:txBody>
          <a:bodyPr/>
          <a:lstStyle/>
          <a:p>
            <a:pPr marL="0" indent="0">
              <a:buNone/>
            </a:pPr>
            <a:r>
              <a:rPr lang="en-US" b="1" dirty="0" smtClean="0">
                <a:latin typeface="Arial" panose="020B0604020202020204" pitchFamily="34" charset="0"/>
                <a:cs typeface="Arial" panose="020B0604020202020204" pitchFamily="34" charset="0"/>
              </a:rPr>
              <a:t>Sustainable</a:t>
            </a:r>
            <a:endParaRPr lang="en-ZA" sz="2000" dirty="0" smtClean="0">
              <a:latin typeface="Arial" panose="020B0604020202020204" pitchFamily="34" charset="0"/>
              <a:cs typeface="Arial" panose="020B0604020202020204" pitchFamily="34" charset="0"/>
            </a:endParaRPr>
          </a:p>
          <a:p>
            <a:pPr lvl="0" algn="just"/>
            <a:r>
              <a:rPr lang="en-US" dirty="0" smtClean="0">
                <a:latin typeface="Arial" panose="020B0604020202020204" pitchFamily="34" charset="0"/>
                <a:cs typeface="Arial" panose="020B0604020202020204" pitchFamily="34" charset="0"/>
              </a:rPr>
              <a:t>It must be efficient, accessible easy administration process;</a:t>
            </a:r>
            <a:endParaRPr lang="en-ZA" sz="2000" dirty="0" smtClean="0">
              <a:latin typeface="Arial" panose="020B0604020202020204" pitchFamily="34" charset="0"/>
              <a:cs typeface="Arial" panose="020B0604020202020204" pitchFamily="34" charset="0"/>
            </a:endParaRPr>
          </a:p>
          <a:p>
            <a:pPr lvl="0" algn="just"/>
            <a:r>
              <a:rPr lang="en-US" dirty="0" smtClean="0">
                <a:latin typeface="Arial" panose="020B0604020202020204" pitchFamily="34" charset="0"/>
                <a:cs typeface="Arial" panose="020B0604020202020204" pitchFamily="34" charset="0"/>
              </a:rPr>
              <a:t>Facilitate health care and rehabilitation and alleviate financial hardship;</a:t>
            </a:r>
            <a:endParaRPr lang="en-ZA" sz="2000" dirty="0" smtClean="0">
              <a:latin typeface="Arial" panose="020B0604020202020204" pitchFamily="34" charset="0"/>
              <a:cs typeface="Arial" panose="020B0604020202020204" pitchFamily="34" charset="0"/>
            </a:endParaRPr>
          </a:p>
          <a:p>
            <a:pPr lvl="0" algn="just"/>
            <a:r>
              <a:rPr lang="en-US" dirty="0" smtClean="0">
                <a:latin typeface="Arial" panose="020B0604020202020204" pitchFamily="34" charset="0"/>
                <a:cs typeface="Arial" panose="020B0604020202020204" pitchFamily="34" charset="0"/>
              </a:rPr>
              <a:t>Reinforce the broader system of social security;</a:t>
            </a:r>
            <a:endParaRPr lang="en-ZA" sz="2000" dirty="0" smtClean="0">
              <a:latin typeface="Arial" panose="020B0604020202020204" pitchFamily="34" charset="0"/>
              <a:cs typeface="Arial" panose="020B0604020202020204" pitchFamily="34" charset="0"/>
            </a:endParaRPr>
          </a:p>
          <a:p>
            <a:pPr lvl="0" algn="just"/>
            <a:r>
              <a:rPr lang="en-US" dirty="0" smtClean="0">
                <a:latin typeface="Arial" panose="020B0604020202020204" pitchFamily="34" charset="0"/>
                <a:cs typeface="Arial" panose="020B0604020202020204" pitchFamily="34" charset="0"/>
              </a:rPr>
              <a:t>Must be a long lasting in its availability to road accident victims;</a:t>
            </a:r>
            <a:endParaRPr lang="en-ZA" sz="2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dirty="0" smtClean="0"/>
              <a:t>SECRET</a:t>
            </a:r>
            <a:endParaRPr lang="en-US" dirty="0"/>
          </a:p>
        </p:txBody>
      </p:sp>
      <p:sp>
        <p:nvSpPr>
          <p:cNvPr id="3" name="Slide Number Placeholder 2"/>
          <p:cNvSpPr>
            <a:spLocks noGrp="1"/>
          </p:cNvSpPr>
          <p:nvPr>
            <p:ph type="sldNum" sz="quarter" idx="12"/>
          </p:nvPr>
        </p:nvSpPr>
        <p:spPr/>
        <p:txBody>
          <a:bodyPr/>
          <a:lstStyle/>
          <a:p>
            <a:fld id="{2A63FD81-98C9-4A4E-8602-DFC85C89EA0B}" type="slidenum">
              <a:rPr lang="en-US" smtClean="0"/>
              <a:pPr/>
              <a:t>8</a:t>
            </a:fld>
            <a:endParaRPr lang="en-US"/>
          </a:p>
        </p:txBody>
      </p:sp>
    </p:spTree>
    <p:extLst>
      <p:ext uri="{BB962C8B-B14F-4D97-AF65-F5344CB8AC3E}">
        <p14:creationId xmlns:p14="http://schemas.microsoft.com/office/powerpoint/2010/main" xmlns="" val="3677756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772400" cy="576064"/>
          </a:xfrm>
        </p:spPr>
        <p:txBody>
          <a:bodyPr>
            <a:normAutofit fontScale="90000"/>
          </a:bodyPr>
          <a:lstStyle/>
          <a:p>
            <a:pPr algn="l"/>
            <a:r>
              <a:rPr lang="en-US" altLang="en-US" b="1" dirty="0" smtClean="0">
                <a:solidFill>
                  <a:schemeClr val="tx2">
                    <a:satMod val="130000"/>
                  </a:schemeClr>
                </a:solidFill>
                <a:latin typeface="Arial" panose="020B0604020202020204" pitchFamily="34" charset="0"/>
                <a:cs typeface="Arial" panose="020B0604020202020204" pitchFamily="34" charset="0"/>
              </a:rPr>
              <a:t>BACKGROUND </a:t>
            </a:r>
            <a:r>
              <a:rPr lang="en-US" altLang="en-US" b="1" dirty="0" err="1" smtClean="0">
                <a:solidFill>
                  <a:schemeClr val="tx2">
                    <a:satMod val="130000"/>
                  </a:schemeClr>
                </a:solidFill>
                <a:latin typeface="Arial" panose="020B0604020202020204" pitchFamily="34" charset="0"/>
                <a:cs typeface="Arial" panose="020B0604020202020204" pitchFamily="34" charset="0"/>
              </a:rPr>
              <a:t>cont</a:t>
            </a:r>
            <a:r>
              <a:rPr lang="en-US" altLang="en-US" b="1" dirty="0" smtClean="0">
                <a:solidFill>
                  <a:schemeClr val="tx2">
                    <a:satMod val="130000"/>
                  </a:schemeClr>
                </a:solidFill>
                <a:latin typeface="Arial" panose="020B0604020202020204" pitchFamily="34" charset="0"/>
                <a:cs typeface="Arial" panose="020B0604020202020204" pitchFamily="34" charset="0"/>
              </a:rPr>
              <a:t>’</a:t>
            </a:r>
            <a:r>
              <a:rPr lang="en-ZA" b="1" dirty="0" smtClean="0">
                <a:latin typeface="Arial" panose="020B0604020202020204" pitchFamily="34" charset="0"/>
                <a:cs typeface="Arial" panose="020B0604020202020204" pitchFamily="34" charset="0"/>
              </a:rPr>
              <a:t> </a:t>
            </a:r>
            <a:endParaRPr lang="en-ZA" b="1" dirty="0">
              <a:solidFill>
                <a:schemeClr val="tx1"/>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323528" y="1052736"/>
            <a:ext cx="8134672" cy="5043264"/>
          </a:xfrm>
        </p:spPr>
        <p:txBody>
          <a:bodyPr>
            <a:normAutofit fontScale="70000" lnSpcReduction="20000"/>
          </a:bodyPr>
          <a:lstStyle/>
          <a:p>
            <a:pPr marL="0" indent="0">
              <a:buNone/>
            </a:pPr>
            <a:endParaRPr lang="en-ZA" sz="2000" dirty="0" smtClean="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US" dirty="0">
                <a:latin typeface="Arial" panose="020B0604020202020204" pitchFamily="34" charset="0"/>
                <a:cs typeface="Arial" panose="020B0604020202020204" pitchFamily="34" charset="0"/>
              </a:rPr>
              <a:t>The RAFC, inter alia, recommended the following:</a:t>
            </a:r>
            <a:endParaRPr lang="en-ZA" dirty="0">
              <a:latin typeface="Arial" panose="020B0604020202020204" pitchFamily="34" charset="0"/>
              <a:cs typeface="Arial" panose="020B0604020202020204" pitchFamily="34" charset="0"/>
            </a:endParaRPr>
          </a:p>
          <a:p>
            <a:pPr lvl="1" algn="just"/>
            <a:r>
              <a:rPr lang="en-US" dirty="0">
                <a:latin typeface="Arial" panose="020B0604020202020204" pitchFamily="34" charset="0"/>
                <a:cs typeface="Arial" panose="020B0604020202020204" pitchFamily="34" charset="0"/>
              </a:rPr>
              <a:t>Measures to promote road safety and accident prevention;</a:t>
            </a:r>
            <a:endParaRPr lang="en-ZA" dirty="0">
              <a:latin typeface="Arial" panose="020B0604020202020204" pitchFamily="34" charset="0"/>
              <a:cs typeface="Arial" panose="020B0604020202020204" pitchFamily="34" charset="0"/>
            </a:endParaRPr>
          </a:p>
          <a:p>
            <a:pPr lvl="1" algn="just"/>
            <a:r>
              <a:rPr lang="en-US" dirty="0">
                <a:latin typeface="Arial" panose="020B0604020202020204" pitchFamily="34" charset="0"/>
                <a:cs typeface="Arial" panose="020B0604020202020204" pitchFamily="34" charset="0"/>
              </a:rPr>
              <a:t>Eliminate fault as a criterion of entitlement of benefits</a:t>
            </a:r>
            <a:endParaRPr lang="en-ZA" dirty="0">
              <a:latin typeface="Arial" panose="020B0604020202020204" pitchFamily="34" charset="0"/>
              <a:cs typeface="Arial" panose="020B0604020202020204" pitchFamily="34" charset="0"/>
            </a:endParaRPr>
          </a:p>
          <a:p>
            <a:pPr lvl="1" algn="just"/>
            <a:r>
              <a:rPr lang="en-US" dirty="0">
                <a:latin typeface="Arial" panose="020B0604020202020204" pitchFamily="34" charset="0"/>
                <a:cs typeface="Arial" panose="020B0604020202020204" pitchFamily="34" charset="0"/>
              </a:rPr>
              <a:t>Periodic payment for loss of income and loss of earning</a:t>
            </a:r>
            <a:endParaRPr lang="en-ZA" dirty="0">
              <a:latin typeface="Arial" panose="020B0604020202020204" pitchFamily="34" charset="0"/>
              <a:cs typeface="Arial" panose="020B0604020202020204" pitchFamily="34" charset="0"/>
            </a:endParaRPr>
          </a:p>
          <a:p>
            <a:pPr lvl="1" algn="just"/>
            <a:r>
              <a:rPr lang="en-US" dirty="0">
                <a:latin typeface="Arial" panose="020B0604020202020204" pitchFamily="34" charset="0"/>
                <a:cs typeface="Arial" panose="020B0604020202020204" pitchFamily="34" charset="0"/>
              </a:rPr>
              <a:t>Maximum incentives and aids to rehabilitation;</a:t>
            </a:r>
            <a:endParaRPr lang="en-ZA" dirty="0">
              <a:latin typeface="Arial" panose="020B0604020202020204" pitchFamily="34" charset="0"/>
              <a:cs typeface="Arial" panose="020B0604020202020204" pitchFamily="34" charset="0"/>
            </a:endParaRPr>
          </a:p>
          <a:p>
            <a:pPr lvl="1" algn="just"/>
            <a:r>
              <a:rPr lang="en-US" dirty="0">
                <a:latin typeface="Arial" panose="020B0604020202020204" pitchFamily="34" charset="0"/>
                <a:cs typeface="Arial" panose="020B0604020202020204" pitchFamily="34" charset="0"/>
              </a:rPr>
              <a:t>Adequate benefits to non-earners sustaining long term loss of earning capacity;</a:t>
            </a:r>
            <a:endParaRPr lang="en-ZA" dirty="0">
              <a:latin typeface="Arial" panose="020B0604020202020204" pitchFamily="34" charset="0"/>
              <a:cs typeface="Arial" panose="020B0604020202020204" pitchFamily="34" charset="0"/>
            </a:endParaRPr>
          </a:p>
          <a:p>
            <a:pPr lvl="1" algn="just"/>
            <a:r>
              <a:rPr lang="en-US" dirty="0">
                <a:latin typeface="Arial" panose="020B0604020202020204" pitchFamily="34" charset="0"/>
                <a:cs typeface="Arial" panose="020B0604020202020204" pitchFamily="34" charset="0"/>
              </a:rPr>
              <a:t>Benefits for victims who sustained serious and long term disability and incapacity;</a:t>
            </a:r>
            <a:endParaRPr lang="en-ZA" dirty="0">
              <a:latin typeface="Arial" panose="020B0604020202020204" pitchFamily="34" charset="0"/>
              <a:cs typeface="Arial" panose="020B0604020202020204" pitchFamily="34" charset="0"/>
            </a:endParaRPr>
          </a:p>
          <a:p>
            <a:pPr lvl="1" algn="just"/>
            <a:r>
              <a:rPr lang="en-US" dirty="0">
                <a:latin typeface="Arial" panose="020B0604020202020204" pitchFamily="34" charset="0"/>
                <a:cs typeface="Arial" panose="020B0604020202020204" pitchFamily="34" charset="0"/>
              </a:rPr>
              <a:t>Provision of quality medical care, rehabilitation and life care to accidents victims;</a:t>
            </a:r>
            <a:endParaRPr lang="en-ZA" dirty="0">
              <a:latin typeface="Arial" panose="020B0604020202020204" pitchFamily="34" charset="0"/>
              <a:cs typeface="Arial" panose="020B0604020202020204" pitchFamily="34" charset="0"/>
            </a:endParaRPr>
          </a:p>
          <a:p>
            <a:pPr lvl="1" algn="just"/>
            <a:r>
              <a:rPr lang="en-US" dirty="0">
                <a:latin typeface="Arial" panose="020B0604020202020204" pitchFamily="34" charset="0"/>
                <a:cs typeface="Arial" panose="020B0604020202020204" pitchFamily="34" charset="0"/>
              </a:rPr>
              <a:t>Scheme should be reasonable, affordable, equitable and sustainable;</a:t>
            </a:r>
            <a:endParaRPr lang="en-ZA" dirty="0">
              <a:latin typeface="Arial" panose="020B0604020202020204" pitchFamily="34" charset="0"/>
              <a:cs typeface="Arial" panose="020B0604020202020204" pitchFamily="34" charset="0"/>
            </a:endParaRPr>
          </a:p>
          <a:p>
            <a:pPr lvl="1" algn="just"/>
            <a:r>
              <a:rPr lang="en-US" dirty="0">
                <a:latin typeface="Arial" panose="020B0604020202020204" pitchFamily="34" charset="0"/>
                <a:cs typeface="Arial" panose="020B0604020202020204" pitchFamily="34" charset="0"/>
              </a:rPr>
              <a:t>Proper administration;</a:t>
            </a:r>
            <a:endParaRPr lang="en-ZA" dirty="0">
              <a:latin typeface="Arial" panose="020B0604020202020204" pitchFamily="34" charset="0"/>
              <a:cs typeface="Arial" panose="020B0604020202020204" pitchFamily="34" charset="0"/>
            </a:endParaRPr>
          </a:p>
          <a:p>
            <a:pPr lvl="1" algn="just"/>
            <a:r>
              <a:rPr lang="en-US" dirty="0">
                <a:latin typeface="Arial" panose="020B0604020202020204" pitchFamily="34" charset="0"/>
                <a:cs typeface="Arial" panose="020B0604020202020204" pitchFamily="34" charset="0"/>
              </a:rPr>
              <a:t>An independent review and appeal system retaining access to courts.</a:t>
            </a:r>
            <a:endParaRPr lang="en-ZA" dirty="0">
              <a:latin typeface="Arial" panose="020B0604020202020204" pitchFamily="34" charset="0"/>
              <a:cs typeface="Arial" panose="020B0604020202020204" pitchFamily="34" charset="0"/>
            </a:endParaRPr>
          </a:p>
          <a:p>
            <a:endParaRPr lang="en-ZA" dirty="0"/>
          </a:p>
        </p:txBody>
      </p:sp>
      <p:sp>
        <p:nvSpPr>
          <p:cNvPr id="4" name="Footer Placeholder 3"/>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fld id="{2A63FD81-98C9-4A4E-8602-DFC85C89EA0B}" type="slidenum">
              <a:rPr lang="en-US" smtClean="0"/>
              <a:pPr/>
              <a:t>9</a:t>
            </a:fld>
            <a:endParaRPr lang="en-US"/>
          </a:p>
        </p:txBody>
      </p:sp>
    </p:spTree>
    <p:extLst>
      <p:ext uri="{BB962C8B-B14F-4D97-AF65-F5344CB8AC3E}">
        <p14:creationId xmlns:p14="http://schemas.microsoft.com/office/powerpoint/2010/main" xmlns="" val="1016714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8308</TotalTime>
  <Words>2419</Words>
  <Application>Microsoft Office PowerPoint</Application>
  <PresentationFormat>On-screen Show (4:3)</PresentationFormat>
  <Paragraphs>208</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         </vt:lpstr>
      <vt:lpstr>BACKGROUND </vt:lpstr>
      <vt:lpstr>BACKGROUND cont’ </vt:lpstr>
      <vt:lpstr>BACKGROUND cont’ </vt:lpstr>
      <vt:lpstr>BACKGROUND cont’ </vt:lpstr>
      <vt:lpstr>BACKGROUND cont’ </vt:lpstr>
      <vt:lpstr>BACKGROUND Cont’ </vt:lpstr>
      <vt:lpstr>BACKGROUND cont’ </vt:lpstr>
      <vt:lpstr>BACKGROUND cont’ </vt:lpstr>
      <vt:lpstr>BACKGROUND cont’ </vt:lpstr>
      <vt:lpstr> Objects of the Bill</vt:lpstr>
      <vt:lpstr> Consultation by the Department</vt:lpstr>
      <vt:lpstr> Consultation by the Department(Cont’)</vt:lpstr>
      <vt:lpstr> Consultation by the Department (Cont’)</vt:lpstr>
      <vt:lpstr> Consultation by the PCOT</vt:lpstr>
      <vt:lpstr> DISCUSSION OF THE BILL </vt:lpstr>
      <vt:lpstr> DISCUSSION OF THE BILL </vt:lpstr>
      <vt:lpstr> DISCUSSION OF THE BILL </vt:lpstr>
      <vt:lpstr> DISCUSSION OF THE BILL </vt:lpstr>
      <vt:lpstr> Chapter 4 (Cont’)</vt:lpstr>
      <vt:lpstr> Chapter 4 (Cont’)</vt:lpstr>
      <vt:lpstr> Chapter 4 (Cont’)</vt:lpstr>
      <vt:lpstr> DISCUSSION OF THE BILL </vt:lpstr>
      <vt:lpstr> DISCUSSION OF THE BILL </vt:lpstr>
      <vt:lpstr> Chapter 6 (Cont’) </vt:lpstr>
      <vt:lpstr> Chapter 7 (Cont’) </vt:lpstr>
      <vt:lpstr> Chapters 8 &amp; 9 </vt:lpstr>
      <vt:lpstr> </vt:lpstr>
    </vt:vector>
  </TitlesOfParts>
  <Company>DOT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MadikizL</dc:creator>
  <cp:lastModifiedBy>PUMZA</cp:lastModifiedBy>
  <cp:revision>854</cp:revision>
  <cp:lastPrinted>2020-01-13T12:38:21Z</cp:lastPrinted>
  <dcterms:created xsi:type="dcterms:W3CDTF">2008-11-26T21:07:54Z</dcterms:created>
  <dcterms:modified xsi:type="dcterms:W3CDTF">2020-02-20T08:56:14Z</dcterms:modified>
</cp:coreProperties>
</file>